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9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notesSlides/notesSlide10.xml" ContentType="application/vnd.openxmlformats-officedocument.presentationml.notesSlide+xml"/>
  <Override PartName="/ppt/charts/chart5.xml" ContentType="application/vnd.openxmlformats-officedocument.drawingml.chart+xml"/>
  <Override PartName="/ppt/drawings/drawing2.xml" ContentType="application/vnd.openxmlformats-officedocument.drawingml.chartshapes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ppt/notesSlides/notesSlide11.xml" ContentType="application/vnd.openxmlformats-officedocument.presentationml.notesSlide+xml"/>
  <Override PartName="/ppt/charts/chart18.xml" ContentType="application/vnd.openxmlformats-officedocument.drawingml.chart+xml"/>
  <Override PartName="/ppt/charts/chart19.xml" ContentType="application/vnd.openxmlformats-officedocument.drawingml.chart+xml"/>
  <Override PartName="/ppt/charts/chart20.xml" ContentType="application/vnd.openxmlformats-officedocument.drawingml.chart+xml"/>
  <Override PartName="/ppt/charts/chart21.xml" ContentType="application/vnd.openxmlformats-officedocument.drawingml.chart+xml"/>
  <Override PartName="/ppt/charts/chart22.xml" ContentType="application/vnd.openxmlformats-officedocument.drawingml.chart+xml"/>
  <Override PartName="/ppt/charts/chart23.xml" ContentType="application/vnd.openxmlformats-officedocument.drawingml.chart+xml"/>
  <Override PartName="/ppt/charts/chart24.xml" ContentType="application/vnd.openxmlformats-officedocument.drawingml.chart+xml"/>
  <Override PartName="/ppt/charts/chart25.xml" ContentType="application/vnd.openxmlformats-officedocument.drawingml.chart+xml"/>
  <Override PartName="/ppt/drawings/drawing3.xml" ContentType="application/vnd.openxmlformats-officedocument.drawingml.chartshapes+xml"/>
  <Override PartName="/ppt/charts/chart26.xml" ContentType="application/vnd.openxmlformats-officedocument.drawingml.chart+xml"/>
  <Override PartName="/ppt/charts/chart27.xml" ContentType="application/vnd.openxmlformats-officedocument.drawingml.chart+xml"/>
  <Override PartName="/ppt/charts/chart28.xml" ContentType="application/vnd.openxmlformats-officedocument.drawingml.chart+xml"/>
  <Override PartName="/ppt/charts/chart29.xml" ContentType="application/vnd.openxmlformats-officedocument.drawingml.chart+xml"/>
  <Override PartName="/ppt/charts/chart30.xml" ContentType="application/vnd.openxmlformats-officedocument.drawingml.chart+xml"/>
  <Override PartName="/ppt/charts/chart31.xml" ContentType="application/vnd.openxmlformats-officedocument.drawingml.chart+xml"/>
  <Override PartName="/ppt/charts/chart32.xml" ContentType="application/vnd.openxmlformats-officedocument.drawingml.chart+xml"/>
  <Override PartName="/ppt/charts/chart33.xml" ContentType="application/vnd.openxmlformats-officedocument.drawingml.chart+xml"/>
  <Override PartName="/ppt/charts/chart34.xml" ContentType="application/vnd.openxmlformats-officedocument.drawingml.chart+xml"/>
  <Override PartName="/ppt/notesSlides/notesSlide12.xml" ContentType="application/vnd.openxmlformats-officedocument.presentationml.notesSlide+xml"/>
  <Override PartName="/ppt/charts/chart35.xml" ContentType="application/vnd.openxmlformats-officedocument.drawingml.chart+xml"/>
  <Override PartName="/ppt/charts/chart36.xml" ContentType="application/vnd.openxmlformats-officedocument.drawingml.chart+xml"/>
  <Override PartName="/ppt/notesSlides/notesSlide13.xml" ContentType="application/vnd.openxmlformats-officedocument.presentationml.notesSlide+xml"/>
  <Override PartName="/ppt/charts/chart37.xml" ContentType="application/vnd.openxmlformats-officedocument.drawingml.chart+xml"/>
  <Override PartName="/ppt/charts/chart38.xml" ContentType="application/vnd.openxmlformats-officedocument.drawingml.chart+xml"/>
  <Override PartName="/ppt/notesSlides/notesSlide14.xml" ContentType="application/vnd.openxmlformats-officedocument.presentationml.notesSlide+xml"/>
  <Override PartName="/ppt/charts/chart39.xml" ContentType="application/vnd.openxmlformats-officedocument.drawingml.chart+xml"/>
  <Override PartName="/ppt/drawings/drawing4.xml" ContentType="application/vnd.openxmlformats-officedocument.drawingml.chartshapes+xml"/>
  <Override PartName="/ppt/notesSlides/notesSlide15.xml" ContentType="application/vnd.openxmlformats-officedocument.presentationml.notesSlide+xml"/>
  <Override PartName="/ppt/charts/chart40.xml" ContentType="application/vnd.openxmlformats-officedocument.drawingml.chart+xml"/>
  <Override PartName="/ppt/charts/chart41.xml" ContentType="application/vnd.openxmlformats-officedocument.drawingml.chart+xml"/>
  <Override PartName="/ppt/charts/chart42.xml" ContentType="application/vnd.openxmlformats-officedocument.drawingml.chart+xml"/>
  <Override PartName="/ppt/charts/chart43.xml" ContentType="application/vnd.openxmlformats-officedocument.drawingml.chart+xml"/>
  <Override PartName="/ppt/charts/chart44.xml" ContentType="application/vnd.openxmlformats-officedocument.drawingml.chart+xml"/>
  <Override PartName="/ppt/charts/chart45.xml" ContentType="application/vnd.openxmlformats-officedocument.drawingml.chart+xml"/>
  <Override PartName="/ppt/charts/chart46.xml" ContentType="application/vnd.openxmlformats-officedocument.drawingml.chart+xml"/>
  <Override PartName="/ppt/charts/chart47.xml" ContentType="application/vnd.openxmlformats-officedocument.drawingml.chart+xml"/>
  <Override PartName="/ppt/charts/chart48.xml" ContentType="application/vnd.openxmlformats-officedocument.drawingml.chart+xml"/>
  <Override PartName="/ppt/charts/chart49.xml" ContentType="application/vnd.openxmlformats-officedocument.drawingml.chart+xml"/>
  <Override PartName="/ppt/charts/chart50.xml" ContentType="application/vnd.openxmlformats-officedocument.drawingml.chart+xml"/>
  <Override PartName="/ppt/charts/chart51.xml" ContentType="application/vnd.openxmlformats-officedocument.drawingml.chart+xml"/>
  <Override PartName="/ppt/charts/chart52.xml" ContentType="application/vnd.openxmlformats-officedocument.drawingml.chart+xml"/>
  <Override PartName="/ppt/charts/chart53.xml" ContentType="application/vnd.openxmlformats-officedocument.drawingml.chart+xml"/>
  <Override PartName="/ppt/charts/chart54.xml" ContentType="application/vnd.openxmlformats-officedocument.drawingml.chart+xml"/>
  <Override PartName="/ppt/charts/chart55.xml" ContentType="application/vnd.openxmlformats-officedocument.drawingml.chart+xml"/>
  <Override PartName="/ppt/charts/chart56.xml" ContentType="application/vnd.openxmlformats-officedocument.drawingml.chart+xml"/>
  <Override PartName="/ppt/charts/chart57.xml" ContentType="application/vnd.openxmlformats-officedocument.drawingml.chart+xml"/>
  <Override PartName="/ppt/charts/chart58.xml" ContentType="application/vnd.openxmlformats-officedocument.drawingml.chart+xml"/>
  <Override PartName="/ppt/charts/chart59.xml" ContentType="application/vnd.openxmlformats-officedocument.drawingml.chart+xml"/>
  <Override PartName="/ppt/charts/chart60.xml" ContentType="application/vnd.openxmlformats-officedocument.drawingml.chart+xml"/>
  <Override PartName="/ppt/charts/chart61.xml" ContentType="application/vnd.openxmlformats-officedocument.drawingml.chart+xml"/>
  <Override PartName="/ppt/charts/chart62.xml" ContentType="application/vnd.openxmlformats-officedocument.drawingml.chart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charts/chart63.xml" ContentType="application/vnd.openxmlformats-officedocument.drawingml.chart+xml"/>
  <Override PartName="/ppt/charts/chart64.xml" ContentType="application/vnd.openxmlformats-officedocument.drawingml.chart+xml"/>
  <Override PartName="/ppt/charts/chart65.xml" ContentType="application/vnd.openxmlformats-officedocument.drawingml.chart+xml"/>
  <Override PartName="/ppt/charts/chart66.xml" ContentType="application/vnd.openxmlformats-officedocument.drawingml.chart+xml"/>
  <Override PartName="/ppt/charts/chart67.xml" ContentType="application/vnd.openxmlformats-officedocument.drawingml.chart+xml"/>
  <Override PartName="/ppt/charts/chart68.xml" ContentType="application/vnd.openxmlformats-officedocument.drawingml.chart+xml"/>
  <Override PartName="/ppt/charts/chart69.xml" ContentType="application/vnd.openxmlformats-officedocument.drawingml.chart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charts/chart70.xml" ContentType="application/vnd.openxmlformats-officedocument.drawingml.chart+xml"/>
  <Override PartName="/ppt/charts/chart71.xml" ContentType="application/vnd.openxmlformats-officedocument.drawingml.chart+xml"/>
  <Override PartName="/ppt/charts/chart72.xml" ContentType="application/vnd.openxmlformats-officedocument.drawingml.chart+xml"/>
  <Override PartName="/ppt/charts/chart73.xml" ContentType="application/vnd.openxmlformats-officedocument.drawingml.chart+xml"/>
  <Override PartName="/ppt/charts/chart74.xml" ContentType="application/vnd.openxmlformats-officedocument.drawingml.chart+xml"/>
  <Override PartName="/ppt/charts/chart75.xml" ContentType="application/vnd.openxmlformats-officedocument.drawingml.chart+xml"/>
  <Override PartName="/ppt/charts/chart76.xml" ContentType="application/vnd.openxmlformats-officedocument.drawingml.chart+xml"/>
  <Override PartName="/ppt/charts/chart77.xml" ContentType="application/vnd.openxmlformats-officedocument.drawingml.chart+xml"/>
  <Override PartName="/ppt/charts/chart78.xml" ContentType="application/vnd.openxmlformats-officedocument.drawingml.chart+xml"/>
  <Override PartName="/ppt/charts/chart79.xml" ContentType="application/vnd.openxmlformats-officedocument.drawingml.chart+xml"/>
  <Override PartName="/ppt/charts/chart80.xml" ContentType="application/vnd.openxmlformats-officedocument.drawingml.chart+xml"/>
  <Override PartName="/ppt/charts/chart81.xml" ContentType="application/vnd.openxmlformats-officedocument.drawingml.chart+xml"/>
  <Override PartName="/ppt/charts/chart82.xml" ContentType="application/vnd.openxmlformats-officedocument.drawingml.chart+xml"/>
  <Override PartName="/ppt/charts/chart83.xml" ContentType="application/vnd.openxmlformats-officedocument.drawingml.chart+xml"/>
  <Override PartName="/ppt/charts/chart84.xml" ContentType="application/vnd.openxmlformats-officedocument.drawingml.chart+xml"/>
  <Override PartName="/ppt/charts/chart85.xml" ContentType="application/vnd.openxmlformats-officedocument.drawingml.chart+xml"/>
  <Override PartName="/ppt/charts/chart86.xml" ContentType="application/vnd.openxmlformats-officedocument.drawingml.chart+xml"/>
  <Override PartName="/ppt/charts/chart87.xml" ContentType="application/vnd.openxmlformats-officedocument.drawingml.chart+xml"/>
  <Override PartName="/ppt/charts/chart88.xml" ContentType="application/vnd.openxmlformats-officedocument.drawingml.chart+xml"/>
  <Override PartName="/ppt/charts/chart89.xml" ContentType="application/vnd.openxmlformats-officedocument.drawingml.chart+xml"/>
  <Override PartName="/ppt/charts/chart90.xml" ContentType="application/vnd.openxmlformats-officedocument.drawingml.chart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67" r:id="rId1"/>
  </p:sldMasterIdLst>
  <p:notesMasterIdLst>
    <p:notesMasterId r:id="rId68"/>
  </p:notesMasterIdLst>
  <p:handoutMasterIdLst>
    <p:handoutMasterId r:id="rId69"/>
  </p:handoutMasterIdLst>
  <p:sldIdLst>
    <p:sldId id="361" r:id="rId2"/>
    <p:sldId id="411" r:id="rId3"/>
    <p:sldId id="413" r:id="rId4"/>
    <p:sldId id="363" r:id="rId5"/>
    <p:sldId id="452" r:id="rId6"/>
    <p:sldId id="438" r:id="rId7"/>
    <p:sldId id="470" r:id="rId8"/>
    <p:sldId id="381" r:id="rId9"/>
    <p:sldId id="485" r:id="rId10"/>
    <p:sldId id="480" r:id="rId11"/>
    <p:sldId id="382" r:id="rId12"/>
    <p:sldId id="440" r:id="rId13"/>
    <p:sldId id="347" r:id="rId14"/>
    <p:sldId id="441" r:id="rId15"/>
    <p:sldId id="443" r:id="rId16"/>
    <p:sldId id="435" r:id="rId17"/>
    <p:sldId id="385" r:id="rId18"/>
    <p:sldId id="437" r:id="rId19"/>
    <p:sldId id="483" r:id="rId20"/>
    <p:sldId id="444" r:id="rId21"/>
    <p:sldId id="445" r:id="rId22"/>
    <p:sldId id="448" r:id="rId23"/>
    <p:sldId id="449" r:id="rId24"/>
    <p:sldId id="450" r:id="rId25"/>
    <p:sldId id="451" r:id="rId26"/>
    <p:sldId id="369" r:id="rId27"/>
    <p:sldId id="454" r:id="rId28"/>
    <p:sldId id="455" r:id="rId29"/>
    <p:sldId id="456" r:id="rId30"/>
    <p:sldId id="457" r:id="rId31"/>
    <p:sldId id="458" r:id="rId32"/>
    <p:sldId id="433" r:id="rId33"/>
    <p:sldId id="414" r:id="rId34"/>
    <p:sldId id="460" r:id="rId35"/>
    <p:sldId id="482" r:id="rId36"/>
    <p:sldId id="471" r:id="rId37"/>
    <p:sldId id="463" r:id="rId38"/>
    <p:sldId id="464" r:id="rId39"/>
    <p:sldId id="465" r:id="rId40"/>
    <p:sldId id="378" r:id="rId41"/>
    <p:sldId id="484" r:id="rId42"/>
    <p:sldId id="489" r:id="rId43"/>
    <p:sldId id="462" r:id="rId44"/>
    <p:sldId id="395" r:id="rId45"/>
    <p:sldId id="418" r:id="rId46"/>
    <p:sldId id="419" r:id="rId47"/>
    <p:sldId id="420" r:id="rId48"/>
    <p:sldId id="421" r:id="rId49"/>
    <p:sldId id="422" r:id="rId50"/>
    <p:sldId id="424" r:id="rId51"/>
    <p:sldId id="423" r:id="rId52"/>
    <p:sldId id="425" r:id="rId53"/>
    <p:sldId id="426" r:id="rId54"/>
    <p:sldId id="427" r:id="rId55"/>
    <p:sldId id="428" r:id="rId56"/>
    <p:sldId id="429" r:id="rId57"/>
    <p:sldId id="430" r:id="rId58"/>
    <p:sldId id="431" r:id="rId59"/>
    <p:sldId id="472" r:id="rId60"/>
    <p:sldId id="473" r:id="rId61"/>
    <p:sldId id="474" r:id="rId62"/>
    <p:sldId id="475" r:id="rId63"/>
    <p:sldId id="487" r:id="rId64"/>
    <p:sldId id="488" r:id="rId65"/>
    <p:sldId id="468" r:id="rId66"/>
    <p:sldId id="469" r:id="rId6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99"/>
    <a:srgbClr val="006666"/>
    <a:srgbClr val="9FCFFF"/>
    <a:srgbClr val="003399"/>
    <a:srgbClr val="CCECFF"/>
    <a:srgbClr val="FFFF00"/>
    <a:srgbClr val="FF9933"/>
    <a:srgbClr val="0033CC"/>
    <a:srgbClr val="0000FF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C4B1156A-380E-4F78-BDF5-A606A8083BF9}" styleName="Средний стиль 4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91EBBBCC-DAD2-459C-BE2E-F6DE35CF9A28}" styleName="Темный стиль 2 - акцент 3/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5DA37D80-6434-44D0-A028-1B22A696006F}" styleName="Светлый стиль 3 -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34" autoAdjust="0"/>
    <p:restoredTop sz="96782" autoAdjust="0"/>
  </p:normalViewPr>
  <p:slideViewPr>
    <p:cSldViewPr>
      <p:cViewPr varScale="1">
        <p:scale>
          <a:sx n="112" d="100"/>
          <a:sy n="112" d="100"/>
        </p:scale>
        <p:origin x="1638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8" d="100"/>
          <a:sy n="88" d="100"/>
        </p:scale>
        <p:origin x="-3822" y="-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3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4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5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6.xlsx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7.xlsx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8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9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2.xlsx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0.xlsx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1.xlsx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2.xlsx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3.xlsx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4.xlsx"/></Relationships>
</file>

<file path=ppt/charts/_rels/chart2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_____Microsoft_Excel25.xlsx"/></Relationships>
</file>

<file path=ppt/charts/_rels/chart2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6.xlsx"/></Relationships>
</file>

<file path=ppt/charts/_rels/chart2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7.xlsx"/></Relationships>
</file>

<file path=ppt/charts/_rels/chart2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8.xlsx"/></Relationships>
</file>

<file path=ppt/charts/_rels/chart2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9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3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0.xlsx"/></Relationships>
</file>

<file path=ppt/charts/_rels/chart3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1.xlsx"/></Relationships>
</file>

<file path=ppt/charts/_rels/chart3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2.xlsx"/></Relationships>
</file>

<file path=ppt/charts/_rels/chart3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3.xlsx"/></Relationships>
</file>

<file path=ppt/charts/_rels/chart3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4.xlsx"/></Relationships>
</file>

<file path=ppt/charts/_rels/chart3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5.xlsx"/></Relationships>
</file>

<file path=ppt/charts/_rels/chart3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6.xlsx"/></Relationships>
</file>

<file path=ppt/charts/_rels/chart3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7.xlsx"/></Relationships>
</file>

<file path=ppt/charts/_rels/chart3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8.xlsx"/></Relationships>
</file>

<file path=ppt/charts/_rels/chart3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_____Microsoft_Excel39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4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0.xlsx"/></Relationships>
</file>

<file path=ppt/charts/_rels/chart4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1.xlsx"/></Relationships>
</file>

<file path=ppt/charts/_rels/chart4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2.xlsx"/></Relationships>
</file>

<file path=ppt/charts/_rels/chart4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3.xlsx"/></Relationships>
</file>

<file path=ppt/charts/_rels/chart4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4.xlsx"/></Relationships>
</file>

<file path=ppt/charts/_rels/chart4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5.xlsx"/></Relationships>
</file>

<file path=ppt/charts/_rels/chart4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6.xlsx"/></Relationships>
</file>

<file path=ppt/charts/_rels/chart4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7.xlsx"/></Relationships>
</file>

<file path=ppt/charts/_rels/chart4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8.xlsx"/></Relationships>
</file>

<file path=ppt/charts/_rels/chart4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9.xlsx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Excel5.xlsx"/></Relationships>
</file>

<file path=ppt/charts/_rels/chart5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0.xlsx"/></Relationships>
</file>

<file path=ppt/charts/_rels/chart5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1.xlsx"/></Relationships>
</file>

<file path=ppt/charts/_rels/chart5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2.xlsx"/></Relationships>
</file>

<file path=ppt/charts/_rels/chart5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3.xlsx"/></Relationships>
</file>

<file path=ppt/charts/_rels/chart5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4.xlsx"/></Relationships>
</file>

<file path=ppt/charts/_rels/chart5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5.xlsx"/></Relationships>
</file>

<file path=ppt/charts/_rels/chart5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6.xlsx"/></Relationships>
</file>

<file path=ppt/charts/_rels/chart5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7.xlsx"/></Relationships>
</file>

<file path=ppt/charts/_rels/chart5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8.xlsx"/></Relationships>
</file>

<file path=ppt/charts/_rels/chart5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9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.xlsx"/></Relationships>
</file>

<file path=ppt/charts/_rels/chart6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0.xlsx"/></Relationships>
</file>

<file path=ppt/charts/_rels/chart6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1.xlsx"/></Relationships>
</file>

<file path=ppt/charts/_rels/chart6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2.xlsx"/></Relationships>
</file>

<file path=ppt/charts/_rels/chart6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3.xlsx"/></Relationships>
</file>

<file path=ppt/charts/_rels/chart6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4.xlsx"/></Relationships>
</file>

<file path=ppt/charts/_rels/chart6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5.xlsx"/></Relationships>
</file>

<file path=ppt/charts/_rels/chart6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6.xlsx"/></Relationships>
</file>

<file path=ppt/charts/_rels/chart6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7.xlsx"/></Relationships>
</file>

<file path=ppt/charts/_rels/chart6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8.xlsx"/></Relationships>
</file>

<file path=ppt/charts/_rels/chart6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9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.xlsx"/></Relationships>
</file>

<file path=ppt/charts/_rels/chart70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70.xlsx"/><Relationship Id="rId1" Type="http://schemas.openxmlformats.org/officeDocument/2006/relationships/image" Target="../media/image59.jpeg"/></Relationships>
</file>

<file path=ppt/charts/_rels/chart7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1.xlsx"/></Relationships>
</file>

<file path=ppt/charts/_rels/chart7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2.xlsx"/></Relationships>
</file>

<file path=ppt/charts/_rels/chart7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3.xlsx"/></Relationships>
</file>

<file path=ppt/charts/_rels/chart7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4.xlsx"/></Relationships>
</file>

<file path=ppt/charts/_rels/chart7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5.xlsx"/></Relationships>
</file>

<file path=ppt/charts/_rels/chart7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6.xlsx"/></Relationships>
</file>

<file path=ppt/charts/_rels/chart7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7.xlsx"/></Relationships>
</file>

<file path=ppt/charts/_rels/chart7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8.xlsx"/></Relationships>
</file>

<file path=ppt/charts/_rels/chart7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9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.xlsx"/></Relationships>
</file>

<file path=ppt/charts/_rels/chart8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0.xlsx"/></Relationships>
</file>

<file path=ppt/charts/_rels/chart8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1.xlsx"/></Relationships>
</file>

<file path=ppt/charts/_rels/chart8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2.xlsx"/></Relationships>
</file>

<file path=ppt/charts/_rels/chart8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3.xlsx"/></Relationships>
</file>

<file path=ppt/charts/_rels/chart8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4.xlsx"/></Relationships>
</file>

<file path=ppt/charts/_rels/chart8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5.xlsx"/></Relationships>
</file>

<file path=ppt/charts/_rels/chart8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6.xlsx"/></Relationships>
</file>

<file path=ppt/charts/_rels/chart8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7.xlsx"/></Relationships>
</file>

<file path=ppt/charts/_rels/chart8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8.xlsx"/></Relationships>
</file>

<file path=ppt/charts/_rels/chart8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9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9.xlsx"/></Relationships>
</file>

<file path=ppt/charts/_rels/chart9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90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  <c:spPr>
        <a:ln>
          <a:solidFill>
            <a:srgbClr val="000099"/>
          </a:solidFill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5913336018220514"/>
          <c:y val="5.1988383707088803E-2"/>
          <c:w val="0.45368425499018628"/>
          <c:h val="0.8699584057356301"/>
        </c:manualLayout>
      </c:layout>
      <c:bar3DChart>
        <c:barDir val="col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Газпром охрана</c:v>
                </c:pt>
              </c:strCache>
            </c:strRef>
          </c:tx>
          <c:spPr>
            <a:solidFill>
              <a:srgbClr val="FF99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>
                    <a:solidFill>
                      <a:srgbClr val="000099"/>
                    </a:solidFill>
                    <a:latin typeface="Book Antiqua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4.8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Газпром трансгаз</c:v>
                </c:pt>
              </c:strCache>
            </c:strRef>
          </c:tx>
          <c:spPr>
            <a:solidFill>
              <a:srgbClr val="3366FF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>
                    <a:solidFill>
                      <a:srgbClr val="000099"/>
                    </a:solidFill>
                    <a:latin typeface="Book Antiqua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25.8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Другие плательщики</c:v>
                </c:pt>
              </c:strCache>
            </c:strRef>
          </c:tx>
          <c:spPr>
            <a:solidFill>
              <a:srgbClr val="CCECFF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>
                    <a:solidFill>
                      <a:srgbClr val="000099"/>
                    </a:solidFill>
                    <a:latin typeface="Book Antiqua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69.400000000000006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23297328"/>
        <c:axId val="223294976"/>
        <c:axId val="0"/>
      </c:bar3DChart>
      <c:catAx>
        <c:axId val="223297328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one"/>
        <c:crossAx val="223294976"/>
        <c:crosses val="autoZero"/>
        <c:auto val="1"/>
        <c:lblAlgn val="ctr"/>
        <c:lblOffset val="100"/>
        <c:noMultiLvlLbl val="0"/>
      </c:catAx>
      <c:valAx>
        <c:axId val="223294976"/>
        <c:scaling>
          <c:orientation val="minMax"/>
        </c:scaling>
        <c:delete val="0"/>
        <c:axPos val="l"/>
        <c:majorGridlines>
          <c:spPr>
            <a:ln>
              <a:noFill/>
            </a:ln>
          </c:spPr>
        </c:majorGridlines>
        <c:numFmt formatCode="0%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solidFill>
                  <a:srgbClr val="0000FF"/>
                </a:solidFill>
              </a:defRPr>
            </a:pPr>
            <a:endParaRPr lang="ru-RU"/>
          </a:p>
        </c:txPr>
        <c:crossAx val="22329732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52405288301299857"/>
          <c:y val="0.1723466553559457"/>
          <c:w val="0.46917861952960516"/>
          <c:h val="0.36859359393599478"/>
        </c:manualLayout>
      </c:layout>
      <c:overlay val="0"/>
      <c:txPr>
        <a:bodyPr/>
        <a:lstStyle/>
        <a:p>
          <a:pPr>
            <a:defRPr sz="1200">
              <a:solidFill>
                <a:srgbClr val="0000FF"/>
              </a:solidFill>
              <a:latin typeface="Bookman Old Style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>
                <a:solidFill>
                  <a:srgbClr val="FF6600"/>
                </a:solidFill>
              </a:defRPr>
            </a:pPr>
            <a:r>
              <a:rPr lang="ru-RU" sz="1000" b="0" dirty="0">
                <a:solidFill>
                  <a:srgbClr val="FF6600"/>
                </a:solidFill>
                <a:latin typeface="Bookman Old Style" pitchFamily="18" charset="0"/>
              </a:rPr>
              <a:t>Налоговые доходы</a:t>
            </a:r>
          </a:p>
        </c:rich>
      </c:tx>
      <c:layout>
        <c:manualLayout>
          <c:xMode val="edge"/>
          <c:yMode val="edge"/>
          <c:x val="8.3010221086545932E-2"/>
          <c:y val="8.4350531100409243E-2"/>
        </c:manualLayout>
      </c:layout>
      <c:overlay val="0"/>
    </c:title>
    <c:autoTitleDeleted val="0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FF6600"/>
              </a:solidFill>
              <a:ln>
                <a:noFill/>
              </a:ln>
            </c:spPr>
          </c:dPt>
          <c:dPt>
            <c:idx val="1"/>
            <c:bubble3D val="0"/>
            <c:spPr>
              <a:solidFill>
                <a:srgbClr val="3399FF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40637.4</c:v>
                </c:pt>
                <c:pt idx="1">
                  <c:v>182907.1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>
                <a:solidFill>
                  <a:srgbClr val="FF6600"/>
                </a:solidFill>
              </a:defRPr>
            </a:pPr>
            <a:r>
              <a:rPr lang="ru-RU" sz="1000" b="0" dirty="0">
                <a:solidFill>
                  <a:srgbClr val="FF6600"/>
                </a:solidFill>
                <a:latin typeface="Bookman Old Style" pitchFamily="18" charset="0"/>
              </a:rPr>
              <a:t>Налоговые доходы</a:t>
            </a:r>
          </a:p>
        </c:rich>
      </c:tx>
      <c:layout>
        <c:manualLayout>
          <c:xMode val="edge"/>
          <c:yMode val="edge"/>
          <c:x val="8.3010221086545932E-2"/>
          <c:y val="8.4350531100409243E-2"/>
        </c:manualLayout>
      </c:layout>
      <c:overlay val="0"/>
    </c:title>
    <c:autoTitleDeleted val="0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FF6600"/>
              </a:solidFill>
              <a:ln>
                <a:noFill/>
              </a:ln>
            </c:spPr>
          </c:dPt>
          <c:dPt>
            <c:idx val="1"/>
            <c:bubble3D val="0"/>
            <c:spPr>
              <a:solidFill>
                <a:srgbClr val="3399FF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42833.5</c:v>
                </c:pt>
                <c:pt idx="1">
                  <c:v>176533.9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b="0">
                <a:solidFill>
                  <a:srgbClr val="FF0000"/>
                </a:solidFill>
              </a:defRPr>
            </a:pPr>
            <a:r>
              <a:rPr lang="ru-RU" sz="1000" b="0" dirty="0" smtClean="0">
                <a:solidFill>
                  <a:srgbClr val="FF0000"/>
                </a:solidFill>
                <a:latin typeface="Bookman Old Style" pitchFamily="18" charset="0"/>
              </a:rPr>
              <a:t>Неналоговые </a:t>
            </a:r>
            <a:r>
              <a:rPr lang="ru-RU" sz="1000" b="0" dirty="0">
                <a:solidFill>
                  <a:srgbClr val="FF0000"/>
                </a:solidFill>
                <a:latin typeface="Bookman Old Style" pitchFamily="18" charset="0"/>
              </a:rPr>
              <a:t>доходы</a:t>
            </a:r>
          </a:p>
        </c:rich>
      </c:tx>
      <c:layout>
        <c:manualLayout>
          <c:xMode val="edge"/>
          <c:yMode val="edge"/>
          <c:x val="8.3010221086545932E-2"/>
          <c:y val="8.4350531100409243E-2"/>
        </c:manualLayout>
      </c:layout>
      <c:overlay val="0"/>
    </c:title>
    <c:autoTitleDeleted val="0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Неналоговые доходы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FF0000"/>
              </a:solidFill>
              <a:ln>
                <a:noFill/>
              </a:ln>
            </c:spPr>
          </c:dPt>
          <c:dPt>
            <c:idx val="1"/>
            <c:bubble3D val="0"/>
            <c:spPr>
              <a:solidFill>
                <a:srgbClr val="3399FF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645.6</c:v>
                </c:pt>
                <c:pt idx="1">
                  <c:v>280023.5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b="0">
                <a:solidFill>
                  <a:srgbClr val="FF0000"/>
                </a:solidFill>
              </a:defRPr>
            </a:pPr>
            <a:r>
              <a:rPr lang="ru-RU" sz="1000" b="0" dirty="0" smtClean="0">
                <a:solidFill>
                  <a:srgbClr val="FF0000"/>
                </a:solidFill>
                <a:latin typeface="Bookman Old Style" pitchFamily="18" charset="0"/>
              </a:rPr>
              <a:t>Неналоговые </a:t>
            </a:r>
            <a:r>
              <a:rPr lang="ru-RU" sz="1000" b="0" dirty="0">
                <a:solidFill>
                  <a:srgbClr val="FF0000"/>
                </a:solidFill>
                <a:latin typeface="Bookman Old Style" pitchFamily="18" charset="0"/>
              </a:rPr>
              <a:t>доходы</a:t>
            </a:r>
          </a:p>
        </c:rich>
      </c:tx>
      <c:layout>
        <c:manualLayout>
          <c:xMode val="edge"/>
          <c:yMode val="edge"/>
          <c:x val="8.3010221086545932E-2"/>
          <c:y val="8.4350531100409243E-2"/>
        </c:manualLayout>
      </c:layout>
      <c:overlay val="0"/>
    </c:title>
    <c:autoTitleDeleted val="0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Неналоговые доходы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FF0000"/>
              </a:solidFill>
              <a:ln>
                <a:noFill/>
              </a:ln>
            </c:spPr>
          </c:dPt>
          <c:dPt>
            <c:idx val="1"/>
            <c:bubble3D val="0"/>
            <c:spPr>
              <a:solidFill>
                <a:srgbClr val="3399FF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671.5</c:v>
                </c:pt>
                <c:pt idx="1">
                  <c:v>222873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b="0">
                <a:solidFill>
                  <a:srgbClr val="FF0000"/>
                </a:solidFill>
              </a:defRPr>
            </a:pPr>
            <a:r>
              <a:rPr lang="ru-RU" sz="1000" b="0" dirty="0" smtClean="0">
                <a:solidFill>
                  <a:srgbClr val="FF0000"/>
                </a:solidFill>
                <a:latin typeface="Bookman Old Style" pitchFamily="18" charset="0"/>
              </a:rPr>
              <a:t>Неналоговые </a:t>
            </a:r>
            <a:r>
              <a:rPr lang="ru-RU" sz="1000" b="0" dirty="0">
                <a:solidFill>
                  <a:srgbClr val="FF0000"/>
                </a:solidFill>
                <a:latin typeface="Bookman Old Style" pitchFamily="18" charset="0"/>
              </a:rPr>
              <a:t>доходы</a:t>
            </a:r>
          </a:p>
        </c:rich>
      </c:tx>
      <c:layout>
        <c:manualLayout>
          <c:xMode val="edge"/>
          <c:yMode val="edge"/>
          <c:x val="8.3010221086545932E-2"/>
          <c:y val="8.4350531100409243E-2"/>
        </c:manualLayout>
      </c:layout>
      <c:overlay val="0"/>
    </c:title>
    <c:autoTitleDeleted val="0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Неналоговые доходы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FF0000"/>
              </a:solidFill>
              <a:ln>
                <a:noFill/>
              </a:ln>
            </c:spPr>
          </c:dPt>
          <c:dPt>
            <c:idx val="1"/>
            <c:bubble3D val="0"/>
            <c:spPr>
              <a:solidFill>
                <a:srgbClr val="3399FF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698.2</c:v>
                </c:pt>
                <c:pt idx="1">
                  <c:v>218669.2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b="0">
                <a:solidFill>
                  <a:srgbClr val="000099"/>
                </a:solidFill>
              </a:defRPr>
            </a:pPr>
            <a:r>
              <a:rPr lang="ru-RU" sz="1000" b="0" dirty="0" smtClean="0">
                <a:solidFill>
                  <a:srgbClr val="660066"/>
                </a:solidFill>
                <a:latin typeface="Bookman Old Style" pitchFamily="18" charset="0"/>
              </a:rPr>
              <a:t>Безвозмездные  поступления                  </a:t>
            </a:r>
            <a:endParaRPr lang="ru-RU" sz="1000" b="0" dirty="0">
              <a:solidFill>
                <a:srgbClr val="660066"/>
              </a:solidFill>
              <a:latin typeface="Bookman Old Style" pitchFamily="18" charset="0"/>
            </a:endParaRPr>
          </a:p>
        </c:rich>
      </c:tx>
      <c:layout>
        <c:manualLayout>
          <c:xMode val="edge"/>
          <c:yMode val="edge"/>
          <c:x val="0.11413437722606012"/>
          <c:y val="8.4350531100409243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27261799342556708"/>
          <c:y val="0.24338962337518052"/>
          <c:w val="0.46513867740185738"/>
          <c:h val="0.68759630572448449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660066"/>
              </a:solidFill>
              <a:ln>
                <a:noFill/>
              </a:ln>
            </c:spPr>
          </c:dPt>
          <c:dPt>
            <c:idx val="1"/>
            <c:bubble3D val="0"/>
            <c:spPr>
              <a:solidFill>
                <a:srgbClr val="3399FF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240593</c:v>
                </c:pt>
                <c:pt idx="1">
                  <c:v>40076.1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b="0">
                <a:solidFill>
                  <a:srgbClr val="000099"/>
                </a:solidFill>
              </a:defRPr>
            </a:pPr>
            <a:r>
              <a:rPr lang="ru-RU" sz="1000" b="0" dirty="0" smtClean="0">
                <a:solidFill>
                  <a:srgbClr val="660066"/>
                </a:solidFill>
                <a:latin typeface="Bookman Old Style" pitchFamily="18" charset="0"/>
              </a:rPr>
              <a:t>Безвозмездные  поступления                  </a:t>
            </a:r>
            <a:endParaRPr lang="ru-RU" sz="1000" b="0" dirty="0">
              <a:solidFill>
                <a:srgbClr val="660066"/>
              </a:solidFill>
              <a:latin typeface="Bookman Old Style" pitchFamily="18" charset="0"/>
            </a:endParaRPr>
          </a:p>
        </c:rich>
      </c:tx>
      <c:layout>
        <c:manualLayout>
          <c:xMode val="edge"/>
          <c:yMode val="edge"/>
          <c:x val="0.11413437722606012"/>
          <c:y val="8.4350531100409243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27261799342556708"/>
          <c:y val="0.24338962337518052"/>
          <c:w val="0.46513867740185738"/>
          <c:h val="0.68759630572448449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660066"/>
              </a:solidFill>
              <a:ln>
                <a:noFill/>
              </a:ln>
            </c:spPr>
          </c:dPt>
          <c:dPt>
            <c:idx val="1"/>
            <c:bubble3D val="0"/>
            <c:spPr>
              <a:solidFill>
                <a:srgbClr val="3399FF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182235.6</c:v>
                </c:pt>
                <c:pt idx="1">
                  <c:v>41308.9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b="0">
                <a:solidFill>
                  <a:srgbClr val="000099"/>
                </a:solidFill>
              </a:defRPr>
            </a:pPr>
            <a:r>
              <a:rPr lang="ru-RU" sz="1000" b="0" dirty="0" smtClean="0">
                <a:solidFill>
                  <a:srgbClr val="660066"/>
                </a:solidFill>
                <a:latin typeface="Bookman Old Style" pitchFamily="18" charset="0"/>
              </a:rPr>
              <a:t>Безвозмездные  поступления                  </a:t>
            </a:r>
            <a:endParaRPr lang="ru-RU" sz="1000" b="0" dirty="0">
              <a:solidFill>
                <a:srgbClr val="660066"/>
              </a:solidFill>
              <a:latin typeface="Bookman Old Style" pitchFamily="18" charset="0"/>
            </a:endParaRPr>
          </a:p>
        </c:rich>
      </c:tx>
      <c:layout>
        <c:manualLayout>
          <c:xMode val="edge"/>
          <c:yMode val="edge"/>
          <c:x val="0.11413437722606001"/>
          <c:y val="0.12109418397955803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27261799342556708"/>
          <c:y val="0.24338962337518052"/>
          <c:w val="0.46513867740185738"/>
          <c:h val="0.68759630572448449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660066"/>
              </a:solidFill>
              <a:ln>
                <a:noFill/>
              </a:ln>
            </c:spPr>
          </c:dPt>
          <c:dPt>
            <c:idx val="1"/>
            <c:bubble3D val="0"/>
            <c:spPr>
              <a:solidFill>
                <a:srgbClr val="3399FF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175835.7</c:v>
                </c:pt>
                <c:pt idx="1">
                  <c:v>43531.7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7916666666666823E-2"/>
          <c:y val="6.1710398445092324E-2"/>
          <c:w val="0.92916666666666659"/>
          <c:h val="0.7826769149218129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bg2">
                  <a:lumMod val="50000"/>
                </a:schemeClr>
              </a:solidFill>
            </c:spPr>
          </c:dPt>
          <c:dPt>
            <c:idx val="1"/>
            <c:invertIfNegative val="0"/>
            <c:bubble3D val="0"/>
            <c:spPr>
              <a:solidFill>
                <a:schemeClr val="bg2">
                  <a:lumMod val="75000"/>
                </a:schemeClr>
              </a:solidFill>
            </c:spPr>
          </c:dPt>
          <c:dPt>
            <c:idx val="2"/>
            <c:invertIfNegative val="0"/>
            <c:bubble3D val="0"/>
            <c:spPr>
              <a:solidFill>
                <a:schemeClr val="bg2">
                  <a:lumMod val="60000"/>
                  <a:lumOff val="40000"/>
                </a:schemeClr>
              </a:solidFill>
            </c:spPr>
          </c:dPt>
          <c:dPt>
            <c:idx val="3"/>
            <c:invertIfNegative val="0"/>
            <c:bubble3D val="0"/>
            <c:spPr>
              <a:solidFill>
                <a:schemeClr val="bg2">
                  <a:lumMod val="40000"/>
                  <a:lumOff val="60000"/>
                </a:schemeClr>
              </a:solidFill>
            </c:spPr>
          </c:dPt>
          <c:dPt>
            <c:idx val="4"/>
            <c:invertIfNegative val="0"/>
            <c:bubble3D val="0"/>
            <c:spPr>
              <a:solidFill>
                <a:schemeClr val="bg2">
                  <a:lumMod val="20000"/>
                  <a:lumOff val="80000"/>
                </a:schemeClr>
              </a:solidFill>
            </c:spPr>
          </c:dPt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2019(отчет)</c:v>
                </c:pt>
                <c:pt idx="1">
                  <c:v>2020(оценка)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40178.800000000003</c:v>
                </c:pt>
                <c:pt idx="1">
                  <c:v>38036.699999999997</c:v>
                </c:pt>
                <c:pt idx="2">
                  <c:v>40076.1</c:v>
                </c:pt>
                <c:pt idx="3">
                  <c:v>41308.9</c:v>
                </c:pt>
                <c:pt idx="4">
                  <c:v>43531.7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24869768"/>
        <c:axId val="224870552"/>
      </c:barChart>
      <c:catAx>
        <c:axId val="2248697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srgbClr val="0000FF"/>
            </a:solidFill>
          </a:ln>
        </c:spPr>
        <c:txPr>
          <a:bodyPr/>
          <a:lstStyle/>
          <a:p>
            <a:pPr>
              <a:defRPr sz="1200" b="0">
                <a:solidFill>
                  <a:srgbClr val="000099"/>
                </a:solidFill>
                <a:latin typeface="Bookman Old Style" pitchFamily="18" charset="0"/>
              </a:defRPr>
            </a:pPr>
            <a:endParaRPr lang="ru-RU"/>
          </a:p>
        </c:txPr>
        <c:crossAx val="224870552"/>
        <c:crosses val="autoZero"/>
        <c:auto val="1"/>
        <c:lblAlgn val="ctr"/>
        <c:lblOffset val="100"/>
        <c:noMultiLvlLbl val="0"/>
      </c:catAx>
      <c:valAx>
        <c:axId val="22487055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224869768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"/>
          <c:w val="0.97472360620899812"/>
          <c:h val="0.83129893779918673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rgbClr val="FFFF00"/>
              </a:solidFill>
            </a:ln>
          </c:spPr>
          <c:marker>
            <c:spPr>
              <a:solidFill>
                <a:srgbClr val="FF9933"/>
              </a:solidFill>
              <a:ln>
                <a:solidFill>
                  <a:srgbClr val="FFFF00"/>
                </a:solidFill>
              </a:ln>
            </c:spPr>
          </c:marker>
          <c:cat>
            <c:numRef>
              <c:f>Лист1!$A$2:$A$6</c:f>
              <c:numCache>
                <c:formatCode>General</c:formatCode>
                <c:ptCount val="5"/>
              </c:numCache>
            </c:numRef>
          </c:cat>
          <c:val>
            <c:numRef>
              <c:f>Лист1!$B$2:$B$6</c:f>
              <c:numCache>
                <c:formatCode>#,##0.00</c:formatCode>
                <c:ptCount val="5"/>
                <c:pt idx="0" formatCode="General">
                  <c:v>40178.800000000003</c:v>
                </c:pt>
                <c:pt idx="1">
                  <c:v>38036.699999999997</c:v>
                </c:pt>
                <c:pt idx="2" formatCode="General">
                  <c:v>40076.1</c:v>
                </c:pt>
                <c:pt idx="3">
                  <c:v>41308.9</c:v>
                </c:pt>
                <c:pt idx="4" formatCode="General">
                  <c:v>43531.7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24872512"/>
        <c:axId val="224867416"/>
      </c:lineChart>
      <c:catAx>
        <c:axId val="22487251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224867416"/>
        <c:crosses val="autoZero"/>
        <c:auto val="1"/>
        <c:lblAlgn val="ctr"/>
        <c:lblOffset val="100"/>
        <c:noMultiLvlLbl val="0"/>
      </c:catAx>
      <c:valAx>
        <c:axId val="22486741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22487251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>
                <a:latin typeface="Arial Rounded MT Bold" pitchFamily="34" charset="0"/>
              </a:defRPr>
            </a:pPr>
            <a:r>
              <a:rPr lang="ru-RU" sz="1200" b="0" i="0" dirty="0" err="1" smtClean="0">
                <a:solidFill>
                  <a:srgbClr val="003399"/>
                </a:solidFill>
                <a:latin typeface="Bookman Old Style" pitchFamily="18" charset="0"/>
              </a:rPr>
              <a:t>Профицит</a:t>
            </a:r>
            <a:endParaRPr lang="ru-RU" sz="1200" b="0" i="0" dirty="0" smtClean="0">
              <a:solidFill>
                <a:srgbClr val="003399"/>
              </a:solidFill>
              <a:latin typeface="Bookman Old Style" pitchFamily="18" charset="0"/>
            </a:endParaRPr>
          </a:p>
          <a:p>
            <a:pPr>
              <a:defRPr>
                <a:latin typeface="Arial Rounded MT Bold" pitchFamily="34" charset="0"/>
              </a:defRPr>
            </a:pPr>
            <a:r>
              <a:rPr lang="ru-RU" sz="1200" b="0" i="0" dirty="0" smtClean="0">
                <a:solidFill>
                  <a:srgbClr val="003399"/>
                </a:solidFill>
                <a:latin typeface="Bookman Old Style" pitchFamily="18" charset="0"/>
              </a:rPr>
              <a:t>бюджета</a:t>
            </a:r>
            <a:endParaRPr lang="ru-RU" sz="1200" b="0" i="0" dirty="0">
              <a:solidFill>
                <a:srgbClr val="003399"/>
              </a:solidFill>
              <a:latin typeface="Bookman Old Style" pitchFamily="18" charset="0"/>
            </a:endParaRPr>
          </a:p>
        </c:rich>
      </c:tx>
      <c:layout>
        <c:manualLayout>
          <c:xMode val="edge"/>
          <c:yMode val="edge"/>
          <c:x val="0.34271065841169163"/>
          <c:y val="3.3098472929531109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2460616749654079"/>
          <c:y val="0.18251692272287276"/>
          <c:w val="0.74992993202775893"/>
          <c:h val="0.67425707179489458"/>
        </c:manualLayout>
      </c:layout>
      <c:lineChart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rgbClr val="000099"/>
              </a:solidFill>
            </a:ln>
          </c:spPr>
          <c:marker>
            <c:symbol val="none"/>
          </c:marker>
          <c:cat>
            <c:numRef>
              <c:f>Лист1!$A$2:$A$5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</c:numCache>
            </c:numRef>
          </c:cat>
          <c:val>
            <c:numRef>
              <c:f>Лист1!$B$2:$B$5</c:f>
              <c:numCache>
                <c:formatCode>#,##0</c:formatCode>
                <c:ptCount val="4"/>
                <c:pt idx="0">
                  <c:v>-3612</c:v>
                </c:pt>
                <c:pt idx="1">
                  <c:v>-3100</c:v>
                </c:pt>
                <c:pt idx="2">
                  <c:v>3100</c:v>
                </c:pt>
                <c:pt idx="3">
                  <c:v>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23299680"/>
        <c:axId val="223295760"/>
      </c:lineChart>
      <c:catAx>
        <c:axId val="2232996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srgbClr val="000099"/>
            </a:solidFill>
          </a:ln>
        </c:spPr>
        <c:txPr>
          <a:bodyPr/>
          <a:lstStyle/>
          <a:p>
            <a:pPr>
              <a:defRPr sz="1200">
                <a:solidFill>
                  <a:srgbClr val="000099"/>
                </a:solidFill>
                <a:latin typeface="Arial Rounded MT Bold" pitchFamily="34" charset="0"/>
              </a:defRPr>
            </a:pPr>
            <a:endParaRPr lang="ru-RU"/>
          </a:p>
        </c:txPr>
        <c:crossAx val="223295760"/>
        <c:crosses val="autoZero"/>
        <c:auto val="1"/>
        <c:lblAlgn val="ctr"/>
        <c:lblOffset val="100"/>
        <c:noMultiLvlLbl val="0"/>
      </c:catAx>
      <c:valAx>
        <c:axId val="223295760"/>
        <c:scaling>
          <c:orientation val="minMax"/>
        </c:scaling>
        <c:delete val="0"/>
        <c:axPos val="l"/>
        <c:numFmt formatCode="#,##0" sourceLinked="1"/>
        <c:majorTickMark val="out"/>
        <c:minorTickMark val="none"/>
        <c:tickLblPos val="nextTo"/>
        <c:spPr>
          <a:ln>
            <a:solidFill>
              <a:srgbClr val="000099"/>
            </a:solidFill>
          </a:ln>
        </c:spPr>
        <c:txPr>
          <a:bodyPr/>
          <a:lstStyle/>
          <a:p>
            <a:pPr>
              <a:defRPr sz="1200">
                <a:solidFill>
                  <a:srgbClr val="000099"/>
                </a:solidFill>
                <a:latin typeface="Arial Rounded MT Bold" pitchFamily="34" charset="0"/>
              </a:defRPr>
            </a:pPr>
            <a:endParaRPr lang="ru-RU"/>
          </a:p>
        </c:txPr>
        <c:crossAx val="223299680"/>
        <c:crosses val="autoZero"/>
        <c:crossBetween val="between"/>
      </c:valAx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0033CC"/>
            </a:solidFill>
            <a:ln>
              <a:solidFill>
                <a:srgbClr val="0000FF"/>
              </a:solidFill>
            </a:ln>
          </c:spPr>
          <c:invertIfNegative val="0"/>
          <c:dPt>
            <c:idx val="1"/>
            <c:invertIfNegative val="0"/>
            <c:bubble3D val="0"/>
            <c:spPr>
              <a:solidFill>
                <a:srgbClr val="0066FF"/>
              </a:solidFill>
              <a:ln>
                <a:solidFill>
                  <a:srgbClr val="0000FF"/>
                </a:solidFill>
              </a:ln>
            </c:spPr>
          </c:dPt>
          <c:dPt>
            <c:idx val="2"/>
            <c:invertIfNegative val="0"/>
            <c:bubble3D val="0"/>
            <c:spPr>
              <a:solidFill>
                <a:srgbClr val="0099FF"/>
              </a:solidFill>
              <a:ln>
                <a:solidFill>
                  <a:srgbClr val="0000FF"/>
                </a:solidFill>
              </a:ln>
            </c:spPr>
          </c:dPt>
          <c:dPt>
            <c:idx val="3"/>
            <c:invertIfNegative val="0"/>
            <c:bubble3D val="0"/>
            <c:spPr>
              <a:solidFill>
                <a:srgbClr val="33CCFF"/>
              </a:solidFill>
              <a:ln>
                <a:solidFill>
                  <a:srgbClr val="0000FF"/>
                </a:solidFill>
              </a:ln>
            </c:spPr>
          </c:dPt>
          <c:dPt>
            <c:idx val="4"/>
            <c:invertIfNegative val="0"/>
            <c:bubble3D val="0"/>
            <c:spPr>
              <a:solidFill>
                <a:srgbClr val="CCFFFF"/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Лист1!$A$2:$A$6</c:f>
              <c:strCache>
                <c:ptCount val="5"/>
                <c:pt idx="0">
                  <c:v>2019 (отчет)</c:v>
                </c:pt>
                <c:pt idx="1">
                  <c:v>2020 (оценка)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38122.1</c:v>
                </c:pt>
                <c:pt idx="1">
                  <c:v>32989.599999999999</c:v>
                </c:pt>
                <c:pt idx="2">
                  <c:v>35209.9</c:v>
                </c:pt>
                <c:pt idx="3">
                  <c:v>36990.199999999997</c:v>
                </c:pt>
                <c:pt idx="4">
                  <c:v>38972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24867808"/>
        <c:axId val="224873296"/>
      </c:barChart>
      <c:catAx>
        <c:axId val="22486780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>
            <a:solidFill>
              <a:srgbClr val="0000FF"/>
            </a:solidFill>
          </a:ln>
        </c:spPr>
        <c:txPr>
          <a:bodyPr/>
          <a:lstStyle/>
          <a:p>
            <a:pPr>
              <a:defRPr sz="1200">
                <a:solidFill>
                  <a:srgbClr val="000099"/>
                </a:solidFill>
                <a:latin typeface="Bookman Old Style" pitchFamily="18" charset="0"/>
              </a:defRPr>
            </a:pPr>
            <a:endParaRPr lang="ru-RU"/>
          </a:p>
        </c:txPr>
        <c:crossAx val="224873296"/>
        <c:crosses val="autoZero"/>
        <c:auto val="1"/>
        <c:lblAlgn val="ctr"/>
        <c:lblOffset val="100"/>
        <c:noMultiLvlLbl val="0"/>
      </c:catAx>
      <c:valAx>
        <c:axId val="224873296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22486780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4557749560878611E-2"/>
          <c:y val="4.6191957507366897E-2"/>
          <c:w val="0.97457602308452262"/>
          <c:h val="0.90761608498526125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>
              <a:solidFill>
                <a:srgbClr val="FFC000"/>
              </a:solidFill>
            </a:ln>
          </c:spPr>
          <c:marker>
            <c:spPr>
              <a:solidFill>
                <a:srgbClr val="FF3300"/>
              </a:solidFill>
              <a:ln>
                <a:solidFill>
                  <a:srgbClr val="FFC000"/>
                </a:solidFill>
              </a:ln>
            </c:spPr>
          </c:marker>
          <c:cat>
            <c:strRef>
              <c:f>Лист1!$A$2:$A$6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38122.1</c:v>
                </c:pt>
                <c:pt idx="1">
                  <c:v>32989.599999999999</c:v>
                </c:pt>
                <c:pt idx="2">
                  <c:v>35209.9</c:v>
                </c:pt>
                <c:pt idx="3">
                  <c:v>36990.199999999997</c:v>
                </c:pt>
                <c:pt idx="4">
                  <c:v>38972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24868592"/>
        <c:axId val="224870944"/>
      </c:lineChart>
      <c:catAx>
        <c:axId val="224868592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one"/>
        <c:crossAx val="224870944"/>
        <c:crosses val="autoZero"/>
        <c:auto val="1"/>
        <c:lblAlgn val="ctr"/>
        <c:lblOffset val="100"/>
        <c:noMultiLvlLbl val="0"/>
      </c:catAx>
      <c:valAx>
        <c:axId val="22487094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22486859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00FF"/>
              </a:solidFill>
            </a:ln>
          </c:spPr>
          <c:dPt>
            <c:idx val="0"/>
            <c:bubble3D val="0"/>
            <c:spPr>
              <a:solidFill>
                <a:srgbClr val="0066FF"/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bubble3D val="0"/>
            <c:spPr>
              <a:solidFill>
                <a:srgbClr val="CCECFF"/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35209.9</c:v>
                </c:pt>
                <c:pt idx="1">
                  <c:v>4866.2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rgbClr val="0066FF"/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bubble3D val="0"/>
            <c:spPr>
              <a:solidFill>
                <a:srgbClr val="CCECFF"/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36990.199999999997</c:v>
                </c:pt>
                <c:pt idx="1">
                  <c:v>4318.7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00FF"/>
              </a:solidFill>
            </a:ln>
          </c:spPr>
          <c:dPt>
            <c:idx val="0"/>
            <c:bubble3D val="0"/>
            <c:spPr>
              <a:solidFill>
                <a:srgbClr val="0066FF"/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bubble3D val="0"/>
            <c:spPr>
              <a:solidFill>
                <a:srgbClr val="CCECFF"/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38972</c:v>
                </c:pt>
                <c:pt idx="1">
                  <c:v>4559.7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6983423205933865E-3"/>
          <c:y val="3.9817242528608007E-2"/>
          <c:w val="0.86866848515688655"/>
          <c:h val="0.81899816687034777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ЕНВД</c:v>
                </c:pt>
              </c:strCache>
            </c:strRef>
          </c:tx>
          <c:spPr>
            <a:solidFill>
              <a:srgbClr val="00CC99"/>
            </a:solidFill>
            <a:ln>
              <a:solidFill>
                <a:srgbClr val="009900"/>
              </a:solidFill>
            </a:ln>
          </c:spPr>
          <c:invertIfNegative val="0"/>
          <c:dLbls>
            <c:dLbl>
              <c:idx val="0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sz="1100" b="1">
                    <a:solidFill>
                      <a:srgbClr val="003300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2019(отчет)</c:v>
                </c:pt>
                <c:pt idx="1">
                  <c:v>2020 (оценка)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3586.6</c:v>
                </c:pt>
                <c:pt idx="1">
                  <c:v>2397.1999999999998</c:v>
                </c:pt>
                <c:pt idx="2">
                  <c:v>773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Патент</c:v>
                </c:pt>
              </c:strCache>
            </c:strRef>
          </c:tx>
          <c:spPr>
            <a:solidFill>
              <a:srgbClr val="FFCC00"/>
            </a:solidFill>
            <a:ln>
              <a:solidFill>
                <a:srgbClr val="FFFF00"/>
              </a:solidFill>
            </a:ln>
          </c:spPr>
          <c:invertIfNegative val="0"/>
          <c:dLbls>
            <c:dLbl>
              <c:idx val="0"/>
              <c:layout>
                <c:manualLayout>
                  <c:x val="4.2759848569531491E-3"/>
                  <c:y val="7.198746624524719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2.1379924284765815E-3"/>
                  <c:y val="7.198746624524719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>
                    <a:solidFill>
                      <a:srgbClr val="FF6600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2019(отчет)</c:v>
                </c:pt>
                <c:pt idx="1">
                  <c:v>2020 (оценка)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412.1</c:v>
                </c:pt>
                <c:pt idx="1">
                  <c:v>418.5</c:v>
                </c:pt>
                <c:pt idx="2">
                  <c:v>1823.7</c:v>
                </c:pt>
                <c:pt idx="3">
                  <c:v>1896.6</c:v>
                </c:pt>
                <c:pt idx="4">
                  <c:v>1972.5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ЕСХН</c:v>
                </c:pt>
              </c:strCache>
            </c:strRef>
          </c:tx>
          <c:spPr>
            <a:solidFill>
              <a:srgbClr val="FF3300"/>
            </a:solidFill>
            <a:ln>
              <a:solidFill>
                <a:srgbClr val="FF0000"/>
              </a:solidFill>
            </a:ln>
          </c:spPr>
          <c:invertIfNegative val="0"/>
          <c:dLbls>
            <c:dLbl>
              <c:idx val="0"/>
              <c:layout>
                <c:manualLayout>
                  <c:x val="-2.2612215983698783E-3"/>
                  <c:y val="-2.369402137136277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4.5222895461757675E-3"/>
                  <c:y val="-2.743522324679992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2.4062451924404447E-3"/>
                  <c:y val="-3.21383735140540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2.2611447730879197E-3"/>
                  <c:y val="-2.20461615376069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0"/>
                  <c:y val="-2.60143317409176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>
                    <a:solidFill>
                      <a:srgbClr val="FF0000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2019(отчет)</c:v>
                </c:pt>
                <c:pt idx="1">
                  <c:v>2020 (оценка)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strCache>
            </c:str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22.6</c:v>
                </c:pt>
                <c:pt idx="1">
                  <c:v>54.1</c:v>
                </c:pt>
                <c:pt idx="2">
                  <c:v>56.2</c:v>
                </c:pt>
                <c:pt idx="3">
                  <c:v>58.4</c:v>
                </c:pt>
                <c:pt idx="4">
                  <c:v>60.9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УСН</c:v>
                </c:pt>
              </c:strCache>
            </c:strRef>
          </c:tx>
          <c:spPr>
            <a:solidFill>
              <a:srgbClr val="666699"/>
            </a:solidFill>
            <a:ln>
              <a:solidFill>
                <a:srgbClr val="CC66FF"/>
              </a:solidFill>
            </a:ln>
          </c:spPr>
          <c:invertIfNegative val="0"/>
          <c:dPt>
            <c:idx val="2"/>
            <c:invertIfNegative val="0"/>
            <c:bubble3D val="0"/>
            <c:spPr>
              <a:solidFill>
                <a:srgbClr val="CC99FF"/>
              </a:solidFill>
              <a:ln>
                <a:solidFill>
                  <a:srgbClr val="CC66FF"/>
                </a:solidFill>
              </a:ln>
            </c:spPr>
          </c:dPt>
          <c:dPt>
            <c:idx val="3"/>
            <c:invertIfNegative val="0"/>
            <c:bubble3D val="0"/>
            <c:spPr>
              <a:solidFill>
                <a:srgbClr val="CC99FF"/>
              </a:solidFill>
              <a:ln>
                <a:solidFill>
                  <a:srgbClr val="CC66FF"/>
                </a:solidFill>
              </a:ln>
            </c:spPr>
          </c:dPt>
          <c:dPt>
            <c:idx val="4"/>
            <c:invertIfNegative val="0"/>
            <c:bubble3D val="0"/>
            <c:spPr>
              <a:solidFill>
                <a:srgbClr val="CC99FF"/>
              </a:solidFill>
              <a:ln>
                <a:solidFill>
                  <a:srgbClr val="CC66FF"/>
                </a:solidFill>
              </a:ln>
            </c:spPr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>
                    <a:solidFill>
                      <a:srgbClr val="6600CC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2019(отчет)</c:v>
                </c:pt>
                <c:pt idx="1">
                  <c:v>2020 (оценка)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strCache>
            </c:strRef>
          </c:cat>
          <c:val>
            <c:numRef>
              <c:f>Лист1!$E$2:$E$6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1046.3</c:v>
                </c:pt>
                <c:pt idx="3">
                  <c:v>1150.9000000000001</c:v>
                </c:pt>
                <c:pt idx="4">
                  <c:v>1266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100"/>
        <c:axId val="226972192"/>
        <c:axId val="226977680"/>
      </c:barChart>
      <c:catAx>
        <c:axId val="22697219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>
            <a:solidFill>
              <a:srgbClr val="003300"/>
            </a:solidFill>
          </a:ln>
        </c:spPr>
        <c:txPr>
          <a:bodyPr rot="0"/>
          <a:lstStyle/>
          <a:p>
            <a:pPr>
              <a:defRPr sz="1200">
                <a:solidFill>
                  <a:srgbClr val="003300"/>
                </a:solidFill>
                <a:latin typeface="Bookman Old Style" pitchFamily="18" charset="0"/>
              </a:defRPr>
            </a:pPr>
            <a:endParaRPr lang="ru-RU"/>
          </a:p>
        </c:txPr>
        <c:crossAx val="226977680"/>
        <c:crosses val="autoZero"/>
        <c:auto val="1"/>
        <c:lblAlgn val="ctr"/>
        <c:lblOffset val="100"/>
        <c:tickMarkSkip val="1"/>
        <c:noMultiLvlLbl val="0"/>
      </c:catAx>
      <c:valAx>
        <c:axId val="22697768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22697219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1916844074382139E-2"/>
          <c:y val="0"/>
          <c:w val="0.98695152490563742"/>
          <c:h val="0.95987380003044964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>
              <a:solidFill>
                <a:srgbClr val="666699"/>
              </a:solidFill>
            </a:ln>
          </c:spPr>
          <c:marker>
            <c:spPr>
              <a:solidFill>
                <a:srgbClr val="FF3300"/>
              </a:solidFill>
              <a:ln>
                <a:solidFill>
                  <a:srgbClr val="666699"/>
                </a:solidFill>
              </a:ln>
            </c:spPr>
          </c:marker>
          <c:cat>
            <c:strRef>
              <c:f>Лист1!$A$2:$A$6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4021.3</c:v>
                </c:pt>
                <c:pt idx="1">
                  <c:v>2869.8</c:v>
                </c:pt>
                <c:pt idx="2">
                  <c:v>3699.2</c:v>
                </c:pt>
                <c:pt idx="3">
                  <c:v>3105.9</c:v>
                </c:pt>
                <c:pt idx="4">
                  <c:v>3299.4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26971408"/>
        <c:axId val="226973760"/>
      </c:lineChart>
      <c:catAx>
        <c:axId val="226971408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one"/>
        <c:crossAx val="226973760"/>
        <c:crosses val="autoZero"/>
        <c:auto val="1"/>
        <c:lblAlgn val="ctr"/>
        <c:lblOffset val="100"/>
        <c:noMultiLvlLbl val="0"/>
      </c:catAx>
      <c:valAx>
        <c:axId val="22697376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22697140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00FF"/>
              </a:solidFill>
            </a:ln>
          </c:spPr>
          <c:dPt>
            <c:idx val="0"/>
            <c:bubble3D val="0"/>
            <c:spPr>
              <a:solidFill>
                <a:srgbClr val="33CC33"/>
              </a:solidFill>
              <a:ln>
                <a:solidFill>
                  <a:srgbClr val="003300"/>
                </a:solidFill>
              </a:ln>
            </c:spPr>
          </c:dPt>
          <c:dPt>
            <c:idx val="1"/>
            <c:bubble3D val="0"/>
            <c:spPr>
              <a:solidFill>
                <a:srgbClr val="CCFF66"/>
              </a:solidFill>
              <a:ln>
                <a:solidFill>
                  <a:srgbClr val="003300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3699.2</c:v>
                </c:pt>
                <c:pt idx="1">
                  <c:v>36376.9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rgbClr val="33CC33"/>
              </a:solidFill>
              <a:ln>
                <a:solidFill>
                  <a:srgbClr val="003300"/>
                </a:solidFill>
              </a:ln>
            </c:spPr>
          </c:dPt>
          <c:dPt>
            <c:idx val="1"/>
            <c:bubble3D val="0"/>
            <c:spPr>
              <a:solidFill>
                <a:srgbClr val="CCFF66"/>
              </a:solidFill>
              <a:ln>
                <a:solidFill>
                  <a:srgbClr val="003300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3105.9</c:v>
                </c:pt>
                <c:pt idx="1">
                  <c:v>38203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00FF"/>
              </a:solidFill>
            </a:ln>
          </c:spPr>
          <c:dPt>
            <c:idx val="0"/>
            <c:bubble3D val="0"/>
            <c:spPr>
              <a:solidFill>
                <a:srgbClr val="33CC33"/>
              </a:solidFill>
              <a:ln>
                <a:solidFill>
                  <a:srgbClr val="003300"/>
                </a:solidFill>
              </a:ln>
            </c:spPr>
          </c:dPt>
          <c:dPt>
            <c:idx val="1"/>
            <c:bubble3D val="0"/>
            <c:spPr>
              <a:solidFill>
                <a:srgbClr val="CCFF66"/>
              </a:solidFill>
              <a:ln>
                <a:solidFill>
                  <a:srgbClr val="003300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3299.4</c:v>
                </c:pt>
                <c:pt idx="1">
                  <c:v>40232.300000000003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609872565599709"/>
          <c:y val="3.653188861368372E-2"/>
          <c:w val="0.84797419628271764"/>
          <c:h val="0.82476783625349692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dLbls>
            <c:dLbl>
              <c:idx val="0"/>
              <c:layout>
                <c:manualLayout>
                  <c:x val="-5.2257568089142364E-2"/>
                  <c:y val="-0.1094812485345031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5.5523923267785061E-2"/>
                  <c:y val="-0.1094812485345031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6.2055862105856549E-2"/>
                  <c:y val="-0.1094812485345031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rgbClr val="FFFF00"/>
              </a:solidFill>
              <a:ln>
                <a:solidFill>
                  <a:srgbClr val="FF9933"/>
                </a:solidFill>
              </a:ln>
            </c:spPr>
            <c:txPr>
              <a:bodyPr/>
              <a:lstStyle/>
              <a:p>
                <a:pPr>
                  <a:defRPr sz="1200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2021 г</c:v>
                </c:pt>
                <c:pt idx="1">
                  <c:v>2022 г</c:v>
                </c:pt>
                <c:pt idx="2">
                  <c:v>2023 г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3100</c:v>
                </c:pt>
                <c:pt idx="1">
                  <c:v>-3100</c:v>
                </c:pt>
                <c:pt idx="2">
                  <c:v>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22917120"/>
        <c:axId val="222916728"/>
      </c:lineChart>
      <c:catAx>
        <c:axId val="22291712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solidFill>
            <a:srgbClr val="FF9933"/>
          </a:solidFill>
          <a:ln>
            <a:solidFill>
              <a:srgbClr val="FF9900"/>
            </a:solidFill>
          </a:ln>
        </c:spPr>
        <c:txPr>
          <a:bodyPr/>
          <a:lstStyle/>
          <a:p>
            <a:pPr>
              <a:defRPr sz="1200">
                <a:solidFill>
                  <a:srgbClr val="000099"/>
                </a:solidFill>
                <a:latin typeface="Bookman Old Style" pitchFamily="18" charset="0"/>
              </a:defRPr>
            </a:pPr>
            <a:endParaRPr lang="ru-RU"/>
          </a:p>
        </c:txPr>
        <c:crossAx val="222916728"/>
        <c:crosses val="autoZero"/>
        <c:auto val="1"/>
        <c:lblAlgn val="ctr"/>
        <c:lblOffset val="100"/>
        <c:noMultiLvlLbl val="0"/>
      </c:catAx>
      <c:valAx>
        <c:axId val="222916728"/>
        <c:scaling>
          <c:orientation val="minMax"/>
        </c:scaling>
        <c:delete val="0"/>
        <c:axPos val="l"/>
        <c:majorGridlines>
          <c:spPr>
            <a:ln>
              <a:solidFill>
                <a:schemeClr val="bg2">
                  <a:lumMod val="40000"/>
                  <a:lumOff val="60000"/>
                </a:schemeClr>
              </a:solidFill>
            </a:ln>
          </c:spPr>
        </c:majorGridlines>
        <c:numFmt formatCode="#,##0.0" sourceLinked="1"/>
        <c:majorTickMark val="none"/>
        <c:minorTickMark val="none"/>
        <c:tickLblPos val="nextTo"/>
        <c:spPr>
          <a:ln w="9525">
            <a:noFill/>
          </a:ln>
        </c:spPr>
        <c:txPr>
          <a:bodyPr/>
          <a:lstStyle/>
          <a:p>
            <a:pPr>
              <a:defRPr sz="1200">
                <a:solidFill>
                  <a:srgbClr val="000099"/>
                </a:solidFill>
                <a:latin typeface="Bookman Old Style" pitchFamily="18" charset="0"/>
              </a:defRPr>
            </a:pPr>
            <a:endParaRPr lang="ru-RU"/>
          </a:p>
        </c:txPr>
        <c:crossAx val="22291712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0033CC"/>
            </a:solidFill>
            <a:ln>
              <a:solidFill>
                <a:srgbClr val="FF3399"/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FF33CC"/>
              </a:solidFill>
              <a:ln>
                <a:solidFill>
                  <a:srgbClr val="FF3399"/>
                </a:solidFill>
              </a:ln>
            </c:spPr>
          </c:dPt>
          <c:dPt>
            <c:idx val="1"/>
            <c:invertIfNegative val="0"/>
            <c:bubble3D val="0"/>
            <c:spPr>
              <a:solidFill>
                <a:srgbClr val="FF66FF"/>
              </a:solidFill>
              <a:ln>
                <a:solidFill>
                  <a:srgbClr val="FF3399"/>
                </a:solidFill>
              </a:ln>
            </c:spPr>
          </c:dPt>
          <c:dPt>
            <c:idx val="2"/>
            <c:invertIfNegative val="0"/>
            <c:bubble3D val="0"/>
            <c:spPr>
              <a:solidFill>
                <a:srgbClr val="FF66CC"/>
              </a:solidFill>
              <a:ln>
                <a:solidFill>
                  <a:srgbClr val="FF3399"/>
                </a:solidFill>
              </a:ln>
            </c:spPr>
          </c:dPt>
          <c:dPt>
            <c:idx val="3"/>
            <c:invertIfNegative val="0"/>
            <c:bubble3D val="0"/>
            <c:spPr>
              <a:solidFill>
                <a:srgbClr val="FF99FF"/>
              </a:solidFill>
              <a:ln>
                <a:solidFill>
                  <a:srgbClr val="FF3399"/>
                </a:solidFill>
              </a:ln>
            </c:spPr>
          </c:dPt>
          <c:dPt>
            <c:idx val="4"/>
            <c:invertIfNegative val="0"/>
            <c:bubble3D val="0"/>
            <c:spPr>
              <a:solidFill>
                <a:srgbClr val="FFCCFF"/>
              </a:solidFill>
              <a:ln>
                <a:solidFill>
                  <a:srgbClr val="FF3399"/>
                </a:solidFill>
              </a:ln>
            </c:spPr>
          </c:dPt>
          <c:cat>
            <c:strRef>
              <c:f>Лист1!$A$2:$A$6</c:f>
              <c:strCache>
                <c:ptCount val="5"/>
                <c:pt idx="0">
                  <c:v>2019 (отчет)</c:v>
                </c:pt>
                <c:pt idx="1">
                  <c:v>2020 (оценка)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395.9</c:v>
                </c:pt>
                <c:pt idx="1">
                  <c:v>466.8</c:v>
                </c:pt>
                <c:pt idx="2">
                  <c:v>493.6</c:v>
                </c:pt>
                <c:pt idx="3">
                  <c:v>513.29999999999995</c:v>
                </c:pt>
                <c:pt idx="4">
                  <c:v>533.79999999999995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26972976"/>
        <c:axId val="226971800"/>
      </c:barChart>
      <c:catAx>
        <c:axId val="22697297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>
            <a:solidFill>
              <a:srgbClr val="FF3399"/>
            </a:solidFill>
          </a:ln>
        </c:spPr>
        <c:txPr>
          <a:bodyPr/>
          <a:lstStyle/>
          <a:p>
            <a:pPr>
              <a:defRPr sz="1200">
                <a:solidFill>
                  <a:srgbClr val="000099"/>
                </a:solidFill>
                <a:latin typeface="Bookman Old Style" pitchFamily="18" charset="0"/>
              </a:defRPr>
            </a:pPr>
            <a:endParaRPr lang="ru-RU"/>
          </a:p>
        </c:txPr>
        <c:crossAx val="226971800"/>
        <c:crosses val="autoZero"/>
        <c:auto val="1"/>
        <c:lblAlgn val="ctr"/>
        <c:lblOffset val="100"/>
        <c:noMultiLvlLbl val="0"/>
      </c:catAx>
      <c:valAx>
        <c:axId val="226971800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22697297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586749620412547E-2"/>
          <c:y val="0.14277514138640793"/>
          <c:w val="0.93587393423522769"/>
          <c:h val="0.81103290110622217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>
              <a:solidFill>
                <a:schemeClr val="bg2">
                  <a:lumMod val="75000"/>
                </a:schemeClr>
              </a:solidFill>
            </a:ln>
          </c:spPr>
          <c:marker>
            <c:spPr>
              <a:solidFill>
                <a:srgbClr val="FFFF00"/>
              </a:solidFill>
              <a:ln>
                <a:solidFill>
                  <a:schemeClr val="bg2">
                    <a:lumMod val="75000"/>
                  </a:schemeClr>
                </a:solidFill>
              </a:ln>
            </c:spPr>
          </c:marker>
          <c:cat>
            <c:strRef>
              <c:f>Лист1!$A$2:$A$6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395.9</c:v>
                </c:pt>
                <c:pt idx="1">
                  <c:v>466.8</c:v>
                </c:pt>
                <c:pt idx="2">
                  <c:v>493.6</c:v>
                </c:pt>
                <c:pt idx="3">
                  <c:v>513.29999999999995</c:v>
                </c:pt>
                <c:pt idx="4">
                  <c:v>533.79999999999995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26975328"/>
        <c:axId val="223298896"/>
      </c:lineChart>
      <c:catAx>
        <c:axId val="226975328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one"/>
        <c:crossAx val="223298896"/>
        <c:crosses val="autoZero"/>
        <c:auto val="1"/>
        <c:lblAlgn val="ctr"/>
        <c:lblOffset val="100"/>
        <c:noMultiLvlLbl val="0"/>
      </c:catAx>
      <c:valAx>
        <c:axId val="223298896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22697532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00FF"/>
              </a:solidFill>
            </a:ln>
          </c:spPr>
          <c:dPt>
            <c:idx val="0"/>
            <c:bubble3D val="0"/>
            <c:spPr>
              <a:solidFill>
                <a:srgbClr val="FF3399"/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bubble3D val="0"/>
            <c:spPr>
              <a:solidFill>
                <a:srgbClr val="FFCCCC"/>
              </a:solidFill>
              <a:ln>
                <a:solidFill>
                  <a:srgbClr val="FF3399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493.6</c:v>
                </c:pt>
                <c:pt idx="1">
                  <c:v>39582.5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rgbClr val="FF3399"/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bubble3D val="0"/>
            <c:spPr>
              <a:solidFill>
                <a:srgbClr val="FFCCCC"/>
              </a:solidFill>
              <a:ln>
                <a:solidFill>
                  <a:srgbClr val="FF3399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513.29999999999995</c:v>
                </c:pt>
                <c:pt idx="1">
                  <c:v>40795.599999999999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rgbClr val="FFCCCC"/>
            </a:solidFill>
            <a:ln>
              <a:solidFill>
                <a:srgbClr val="FF3399"/>
              </a:solidFill>
            </a:ln>
          </c:spPr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533.79999999999995</c:v>
                </c:pt>
                <c:pt idx="1">
                  <c:v>42997.9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7670647598500112E-2"/>
          <c:y val="0"/>
          <c:w val="0.97345533564266029"/>
          <c:h val="0.7880559567455467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accent2">
                  <a:lumMod val="50000"/>
                </a:schemeClr>
              </a:solidFill>
            </c:spPr>
          </c:dPt>
          <c:dPt>
            <c:idx val="1"/>
            <c:invertIfNegative val="0"/>
            <c:bubble3D val="0"/>
            <c:spPr>
              <a:solidFill>
                <a:schemeClr val="accent1">
                  <a:lumMod val="75000"/>
                </a:schemeClr>
              </a:solidFill>
            </c:spPr>
          </c:dPt>
          <c:dPt>
            <c:idx val="2"/>
            <c:invertIfNegative val="0"/>
            <c:bubble3D val="0"/>
            <c:spPr>
              <a:solidFill>
                <a:schemeClr val="tx2">
                  <a:lumMod val="50000"/>
                </a:schemeClr>
              </a:solidFill>
            </c:spPr>
          </c:dPt>
          <c:dPt>
            <c:idx val="3"/>
            <c:invertIfNegative val="0"/>
            <c:bubble3D val="0"/>
            <c:spPr>
              <a:solidFill>
                <a:schemeClr val="tx2">
                  <a:lumMod val="75000"/>
                </a:schemeClr>
              </a:solidFill>
            </c:spPr>
          </c:dPt>
          <c:dPt>
            <c:idx val="4"/>
            <c:invertIfNegative val="0"/>
            <c:bubble3D val="0"/>
            <c:spPr>
              <a:solidFill>
                <a:schemeClr val="tx2">
                  <a:lumMod val="90000"/>
                </a:schemeClr>
              </a:solidFill>
            </c:spPr>
          </c:dPt>
          <c:dLbls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1</a:t>
                    </a:r>
                    <a:r>
                      <a:rPr lang="ru-RU" baseline="0" dirty="0" smtClean="0"/>
                      <a:t> 683,0</a:t>
                    </a:r>
                    <a:endParaRPr lang="ru-RU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rgbClr val="003300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2019(отчет)</c:v>
                </c:pt>
                <c:pt idx="1">
                  <c:v>2020(оценка)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2056.6999999999998</c:v>
                </c:pt>
                <c:pt idx="1">
                  <c:v>1683</c:v>
                </c:pt>
                <c:pt idx="2">
                  <c:v>645.6</c:v>
                </c:pt>
                <c:pt idx="3">
                  <c:v>671.5</c:v>
                </c:pt>
                <c:pt idx="4">
                  <c:v>698.2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26359008"/>
        <c:axId val="226357440"/>
      </c:barChart>
      <c:catAx>
        <c:axId val="22635900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schemeClr val="accent2">
                <a:lumMod val="50000"/>
              </a:schemeClr>
            </a:solidFill>
          </a:ln>
        </c:spPr>
        <c:txPr>
          <a:bodyPr/>
          <a:lstStyle/>
          <a:p>
            <a:pPr>
              <a:defRPr sz="1200" b="0">
                <a:solidFill>
                  <a:srgbClr val="003300"/>
                </a:solidFill>
                <a:latin typeface="Bookman Old Style" pitchFamily="18" charset="0"/>
              </a:defRPr>
            </a:pPr>
            <a:endParaRPr lang="ru-RU"/>
          </a:p>
        </c:txPr>
        <c:crossAx val="226357440"/>
        <c:crosses val="autoZero"/>
        <c:auto val="1"/>
        <c:lblAlgn val="ctr"/>
        <c:lblOffset val="100"/>
        <c:noMultiLvlLbl val="0"/>
      </c:catAx>
      <c:valAx>
        <c:axId val="226357440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226359008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ln>
      <a:solidFill>
        <a:schemeClr val="accent2">
          <a:lumMod val="50000"/>
        </a:schemeClr>
      </a:solidFill>
    </a:ln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1858514258649625E-2"/>
          <c:y val="0.19389644536850403"/>
          <c:w val="0.97228889772481464"/>
          <c:h val="0.71371963961676255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rgbClr val="FFFF00"/>
              </a:solidFill>
            </a:ln>
          </c:spPr>
          <c:marker>
            <c:spPr>
              <a:solidFill>
                <a:srgbClr val="FF9933"/>
              </a:solidFill>
              <a:ln>
                <a:solidFill>
                  <a:srgbClr val="FFFF00"/>
                </a:solidFill>
              </a:ln>
            </c:spPr>
          </c:marker>
          <c:cat>
            <c:numRef>
              <c:f>Лист1!$A$2:$A$6</c:f>
              <c:numCache>
                <c:formatCode>General</c:formatCode>
                <c:ptCount val="5"/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2056.6999999999998</c:v>
                </c:pt>
                <c:pt idx="1">
                  <c:v>1683</c:v>
                </c:pt>
                <c:pt idx="2">
                  <c:v>645.6</c:v>
                </c:pt>
                <c:pt idx="3">
                  <c:v>671.5</c:v>
                </c:pt>
                <c:pt idx="4">
                  <c:v>698.2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26357832"/>
        <c:axId val="226358616"/>
      </c:lineChart>
      <c:catAx>
        <c:axId val="22635783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226358616"/>
        <c:crosses val="autoZero"/>
        <c:auto val="1"/>
        <c:lblAlgn val="ctr"/>
        <c:lblOffset val="100"/>
        <c:noMultiLvlLbl val="0"/>
      </c:catAx>
      <c:valAx>
        <c:axId val="22635861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22635783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7670647598500112E-2"/>
          <c:y val="0"/>
          <c:w val="0.97345533564266029"/>
          <c:h val="0.7880559567455467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bg2">
                  <a:lumMod val="50000"/>
                </a:schemeClr>
              </a:solidFill>
            </c:spPr>
          </c:dPt>
          <c:dPt>
            <c:idx val="1"/>
            <c:invertIfNegative val="0"/>
            <c:bubble3D val="0"/>
            <c:spPr>
              <a:solidFill>
                <a:schemeClr val="bg2">
                  <a:lumMod val="75000"/>
                </a:schemeClr>
              </a:solidFill>
            </c:spPr>
          </c:dPt>
          <c:dPt>
            <c:idx val="2"/>
            <c:invertIfNegative val="0"/>
            <c:bubble3D val="0"/>
            <c:spPr>
              <a:solidFill>
                <a:schemeClr val="bg2">
                  <a:lumMod val="60000"/>
                  <a:lumOff val="40000"/>
                </a:schemeClr>
              </a:solidFill>
            </c:spPr>
          </c:dPt>
          <c:dPt>
            <c:idx val="3"/>
            <c:invertIfNegative val="0"/>
            <c:bubble3D val="0"/>
            <c:spPr>
              <a:solidFill>
                <a:schemeClr val="bg2">
                  <a:lumMod val="40000"/>
                  <a:lumOff val="60000"/>
                </a:schemeClr>
              </a:solidFill>
            </c:spPr>
          </c:dPt>
          <c:dPt>
            <c:idx val="4"/>
            <c:invertIfNegative val="0"/>
            <c:bubble3D val="0"/>
            <c:spPr>
              <a:solidFill>
                <a:schemeClr val="bg2">
                  <a:lumMod val="20000"/>
                  <a:lumOff val="80000"/>
                </a:schemeClr>
              </a:solidFill>
            </c:spPr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2019(отчет)</c:v>
                </c:pt>
                <c:pt idx="1">
                  <c:v>2020(оценка)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227451</c:v>
                </c:pt>
                <c:pt idx="1">
                  <c:v>258465.6</c:v>
                </c:pt>
                <c:pt idx="2">
                  <c:v>240593</c:v>
                </c:pt>
                <c:pt idx="3">
                  <c:v>182235.6</c:v>
                </c:pt>
                <c:pt idx="4">
                  <c:v>175835.7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26349992"/>
        <c:axId val="226348032"/>
      </c:barChart>
      <c:catAx>
        <c:axId val="2263499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srgbClr val="000099"/>
            </a:solidFill>
          </a:ln>
        </c:spPr>
        <c:txPr>
          <a:bodyPr/>
          <a:lstStyle/>
          <a:p>
            <a:pPr>
              <a:defRPr sz="1200" b="0">
                <a:solidFill>
                  <a:srgbClr val="000099"/>
                </a:solidFill>
                <a:latin typeface="Bookman Old Style" pitchFamily="18" charset="0"/>
              </a:defRPr>
            </a:pPr>
            <a:endParaRPr lang="ru-RU"/>
          </a:p>
        </c:txPr>
        <c:crossAx val="226348032"/>
        <c:crosses val="autoZero"/>
        <c:auto val="1"/>
        <c:lblAlgn val="ctr"/>
        <c:lblOffset val="100"/>
        <c:noMultiLvlLbl val="0"/>
      </c:catAx>
      <c:valAx>
        <c:axId val="226348032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226349992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ln>
      <a:solidFill>
        <a:schemeClr val="accent2">
          <a:lumMod val="50000"/>
        </a:schemeClr>
      </a:solidFill>
    </a:ln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5517998000222452E-4"/>
          <c:y val="5.4061354293967336E-2"/>
          <c:w val="0.98706041794442934"/>
          <c:h val="0.94593864570603259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rgbClr val="FFFF00"/>
              </a:solidFill>
            </a:ln>
          </c:spPr>
          <c:marker>
            <c:spPr>
              <a:solidFill>
                <a:srgbClr val="6600FF"/>
              </a:solidFill>
              <a:ln>
                <a:solidFill>
                  <a:srgbClr val="FFFF00"/>
                </a:solidFill>
              </a:ln>
            </c:spPr>
          </c:marker>
          <c:cat>
            <c:numRef>
              <c:f>Лист1!$A$2:$A$6</c:f>
              <c:numCache>
                <c:formatCode>General</c:formatCode>
                <c:ptCount val="5"/>
              </c:numCache>
            </c:num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227451</c:v>
                </c:pt>
                <c:pt idx="1">
                  <c:v>258465.6</c:v>
                </c:pt>
                <c:pt idx="2">
                  <c:v>240593</c:v>
                </c:pt>
                <c:pt idx="3">
                  <c:v>182235.6</c:v>
                </c:pt>
                <c:pt idx="4">
                  <c:v>175835.7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26345288"/>
        <c:axId val="226350384"/>
      </c:lineChart>
      <c:catAx>
        <c:axId val="22634528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226350384"/>
        <c:crosses val="autoZero"/>
        <c:auto val="1"/>
        <c:lblAlgn val="ctr"/>
        <c:lblOffset val="100"/>
        <c:noMultiLvlLbl val="0"/>
      </c:catAx>
      <c:valAx>
        <c:axId val="226350384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22634528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4788912343073052E-2"/>
          <c:y val="2.5273387345147402E-2"/>
          <c:w val="0.71190993486925269"/>
          <c:h val="0.96101611072749948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71169471606981904"/>
          <c:y val="8.9980156916460732E-2"/>
          <c:w val="0.28049171676735385"/>
          <c:h val="0.7664006038710186"/>
        </c:manualLayout>
      </c:layout>
      <c:overlay val="0"/>
      <c:txPr>
        <a:bodyPr/>
        <a:lstStyle/>
        <a:p>
          <a:pPr>
            <a:defRPr sz="1200" b="0" baseline="0">
              <a:solidFill>
                <a:schemeClr val="bg1"/>
              </a:solidFill>
              <a:latin typeface="Book Antiqua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>
              <a:solidFill>
                <a:srgbClr val="FF0066"/>
              </a:solidFill>
            </a:ln>
          </c:spPr>
          <c:marker>
            <c:symbol val="none"/>
          </c:marker>
          <c:dLbls>
            <c:dLbl>
              <c:idx val="0"/>
              <c:layout>
                <c:manualLayout>
                  <c:x val="-3.790195354611689E-2"/>
                  <c:y val="-9.79829401671420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4.7868491470109124E-2"/>
                  <c:y val="-9.79833259267488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0.10179326056892891"/>
                  <c:y val="-9.79829401671420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rgbClr val="FFFF00"/>
              </a:solidFill>
              <a:ln>
                <a:solidFill>
                  <a:srgbClr val="FF9933"/>
                </a:solidFill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2021 г</c:v>
                </c:pt>
                <c:pt idx="1">
                  <c:v>2022 г</c:v>
                </c:pt>
                <c:pt idx="2">
                  <c:v>2023 г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22916336"/>
        <c:axId val="222921040"/>
      </c:lineChart>
      <c:catAx>
        <c:axId val="22291633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solidFill>
            <a:srgbClr val="FF9900"/>
          </a:solidFill>
          <a:ln>
            <a:solidFill>
              <a:schemeClr val="bg2">
                <a:lumMod val="40000"/>
                <a:lumOff val="60000"/>
              </a:schemeClr>
            </a:solidFill>
          </a:ln>
        </c:spPr>
        <c:crossAx val="222921040"/>
        <c:crosses val="autoZero"/>
        <c:auto val="1"/>
        <c:lblAlgn val="ctr"/>
        <c:lblOffset val="100"/>
        <c:noMultiLvlLbl val="0"/>
      </c:catAx>
      <c:valAx>
        <c:axId val="222921040"/>
        <c:scaling>
          <c:orientation val="minMax"/>
        </c:scaling>
        <c:delete val="0"/>
        <c:axPos val="l"/>
        <c:numFmt formatCode="#,##0.0" sourceLinked="1"/>
        <c:majorTickMark val="none"/>
        <c:minorTickMark val="none"/>
        <c:tickLblPos val="nextTo"/>
        <c:spPr>
          <a:ln>
            <a:solidFill>
              <a:srgbClr val="CCECFF"/>
            </a:solidFill>
          </a:ln>
        </c:spPr>
        <c:crossAx val="22291633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200">
          <a:solidFill>
            <a:srgbClr val="000099"/>
          </a:solidFill>
          <a:latin typeface="Bookman Old Style" pitchFamily="18" charset="0"/>
        </a:defRPr>
      </a:pPr>
      <a:endParaRPr lang="ru-RU"/>
    </a:p>
  </c:txPr>
  <c:externalData r:id="rId1">
    <c:autoUpdate val="0"/>
  </c:externalData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882126123917266"/>
          <c:y val="0.16476611221920379"/>
          <c:w val="0.85293635956158165"/>
          <c:h val="0.672342758639367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000066"/>
              </a:solidFill>
            </c:spPr>
          </c:dPt>
          <c:dPt>
            <c:idx val="1"/>
            <c:invertIfNegative val="0"/>
            <c:bubble3D val="0"/>
            <c:spPr>
              <a:solidFill>
                <a:srgbClr val="0000CC"/>
              </a:solidFill>
            </c:spPr>
          </c:dPt>
          <c:dPt>
            <c:idx val="2"/>
            <c:invertIfNegative val="0"/>
            <c:bubble3D val="0"/>
            <c:spPr>
              <a:solidFill>
                <a:srgbClr val="0033CC"/>
              </a:solidFill>
            </c:spPr>
          </c:dPt>
          <c:dPt>
            <c:idx val="3"/>
            <c:invertIfNegative val="0"/>
            <c:bubble3D val="0"/>
            <c:spPr>
              <a:solidFill>
                <a:srgbClr val="0066FF"/>
              </a:solidFill>
            </c:spPr>
          </c:dPt>
          <c:dPt>
            <c:idx val="4"/>
            <c:invertIfNegative val="0"/>
            <c:bubble3D val="0"/>
            <c:spPr>
              <a:solidFill>
                <a:srgbClr val="6699FF"/>
              </a:solidFill>
            </c:spPr>
          </c:dPt>
          <c:dLbls>
            <c:dLbl>
              <c:idx val="1"/>
              <c:layout>
                <c:manualLayout>
                  <c:x val="2.0158115816152952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2019(отчет)</c:v>
                </c:pt>
                <c:pt idx="1">
                  <c:v>2020(оценка)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266958.8</c:v>
                </c:pt>
                <c:pt idx="1">
                  <c:v>300114.3</c:v>
                </c:pt>
                <c:pt idx="2">
                  <c:v>283769.09999999998</c:v>
                </c:pt>
                <c:pt idx="3">
                  <c:v>220444.5</c:v>
                </c:pt>
                <c:pt idx="4">
                  <c:v>219367.4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26347640"/>
        <c:axId val="226355088"/>
      </c:barChart>
      <c:catAx>
        <c:axId val="2263476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srgbClr val="000099"/>
            </a:solidFill>
          </a:ln>
        </c:spPr>
        <c:txPr>
          <a:bodyPr/>
          <a:lstStyle/>
          <a:p>
            <a:pPr>
              <a:defRPr sz="1200" b="0">
                <a:solidFill>
                  <a:srgbClr val="000099"/>
                </a:solidFill>
                <a:latin typeface="Bookman Old Style" pitchFamily="18" charset="0"/>
              </a:defRPr>
            </a:pPr>
            <a:endParaRPr lang="ru-RU"/>
          </a:p>
        </c:txPr>
        <c:crossAx val="226355088"/>
        <c:crosses val="autoZero"/>
        <c:auto val="1"/>
        <c:lblAlgn val="ctr"/>
        <c:lblOffset val="100"/>
        <c:noMultiLvlLbl val="0"/>
      </c:catAx>
      <c:valAx>
        <c:axId val="226355088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226347640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3736028315946862E-2"/>
          <c:y val="0.45089226197089244"/>
          <c:w val="0.93105498566002953"/>
          <c:h val="0.54910773802910784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rgbClr val="FFFF00"/>
              </a:solidFill>
            </a:ln>
          </c:spPr>
          <c:marker>
            <c:spPr>
              <a:solidFill>
                <a:srgbClr val="C00000"/>
              </a:solidFill>
              <a:ln>
                <a:solidFill>
                  <a:srgbClr val="FFFF00"/>
                </a:solidFill>
              </a:ln>
            </c:spPr>
          </c:marker>
          <c:cat>
            <c:numRef>
              <c:f>Лист1!$A$2:$A$6</c:f>
              <c:numCache>
                <c:formatCode>General</c:formatCode>
                <c:ptCount val="5"/>
              </c:numCache>
            </c:num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266958.8</c:v>
                </c:pt>
                <c:pt idx="1">
                  <c:v>300114.3</c:v>
                </c:pt>
                <c:pt idx="2">
                  <c:v>283769.09999999998</c:v>
                </c:pt>
                <c:pt idx="3">
                  <c:v>220444.5</c:v>
                </c:pt>
                <c:pt idx="4">
                  <c:v>219367.4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26356264"/>
        <c:axId val="226346856"/>
      </c:lineChart>
      <c:catAx>
        <c:axId val="22635626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226346856"/>
        <c:crosses val="autoZero"/>
        <c:auto val="1"/>
        <c:lblAlgn val="ctr"/>
        <c:lblOffset val="100"/>
        <c:noMultiLvlLbl val="0"/>
      </c:catAx>
      <c:valAx>
        <c:axId val="226346856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22635626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4036179215954601E-2"/>
          <c:y val="0"/>
          <c:w val="0.94739863212080144"/>
          <c:h val="0.8269749838220767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669900"/>
            </a:solidFill>
            <a:ln>
              <a:solidFill>
                <a:srgbClr val="006600"/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669900"/>
              </a:solidFill>
              <a:ln>
                <a:solidFill>
                  <a:srgbClr val="006600"/>
                </a:solidFill>
              </a:ln>
            </c:spPr>
          </c:dPt>
          <c:dPt>
            <c:idx val="1"/>
            <c:invertIfNegative val="0"/>
            <c:bubble3D val="0"/>
            <c:spPr>
              <a:solidFill>
                <a:srgbClr val="99CC00"/>
              </a:solidFill>
              <a:ln>
                <a:solidFill>
                  <a:srgbClr val="006600"/>
                </a:solidFill>
              </a:ln>
            </c:spPr>
          </c:dPt>
          <c:dPt>
            <c:idx val="2"/>
            <c:invertIfNegative val="0"/>
            <c:bubble3D val="0"/>
            <c:spPr>
              <a:solidFill>
                <a:srgbClr val="99FF99"/>
              </a:solidFill>
              <a:ln>
                <a:solidFill>
                  <a:srgbClr val="006600"/>
                </a:solidFill>
              </a:ln>
            </c:spPr>
          </c:dPt>
          <c:cat>
            <c:numRef>
              <c:f>Лист1!$A$2:$A$4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35602.400000000001</c:v>
                </c:pt>
                <c:pt idx="1">
                  <c:v>28811.200000000001</c:v>
                </c:pt>
                <c:pt idx="2">
                  <c:v>29053.5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26352344"/>
        <c:axId val="226349208"/>
      </c:barChart>
      <c:catAx>
        <c:axId val="2263523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srgbClr val="006600"/>
            </a:solidFill>
          </a:ln>
        </c:spPr>
        <c:txPr>
          <a:bodyPr/>
          <a:lstStyle/>
          <a:p>
            <a:pPr>
              <a:defRPr sz="1200">
                <a:solidFill>
                  <a:srgbClr val="003300"/>
                </a:solidFill>
                <a:latin typeface="Bookman Old Style" pitchFamily="18" charset="0"/>
              </a:defRPr>
            </a:pPr>
            <a:endParaRPr lang="ru-RU"/>
          </a:p>
        </c:txPr>
        <c:crossAx val="226349208"/>
        <c:crosses val="autoZero"/>
        <c:auto val="1"/>
        <c:lblAlgn val="ctr"/>
        <c:lblOffset val="100"/>
        <c:noMultiLvlLbl val="0"/>
      </c:catAx>
      <c:valAx>
        <c:axId val="226349208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22635234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chemeClr val="tx2">
                <a:lumMod val="25000"/>
              </a:schemeClr>
            </a:solidFill>
            <a:ln>
              <a:solidFill>
                <a:srgbClr val="003300"/>
              </a:solidFill>
            </a:ln>
          </c:spPr>
          <c:dPt>
            <c:idx val="0"/>
            <c:bubble3D val="0"/>
            <c:spPr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rgbClr val="003300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35602.400000000001</c:v>
                </c:pt>
                <c:pt idx="1">
                  <c:v>248166.7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3300"/>
              </a:solidFill>
            </a:ln>
          </c:spPr>
          <c:dPt>
            <c:idx val="0"/>
            <c:bubble3D val="0"/>
            <c:spPr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rgbClr val="003300"/>
                </a:solidFill>
              </a:ln>
            </c:spPr>
          </c:dPt>
          <c:dPt>
            <c:idx val="1"/>
            <c:bubble3D val="0"/>
            <c:spPr>
              <a:solidFill>
                <a:schemeClr val="accent4">
                  <a:lumMod val="75000"/>
                </a:schemeClr>
              </a:solidFill>
              <a:ln>
                <a:solidFill>
                  <a:srgbClr val="003300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28811.200000000001</c:v>
                </c:pt>
                <c:pt idx="1">
                  <c:v>191633.3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3300"/>
              </a:solidFill>
            </a:ln>
          </c:spPr>
          <c:dPt>
            <c:idx val="0"/>
            <c:bubble3D val="0"/>
            <c:spPr>
              <a:solidFill>
                <a:srgbClr val="CCFFCC"/>
              </a:solidFill>
              <a:ln>
                <a:solidFill>
                  <a:srgbClr val="003300"/>
                </a:solidFill>
              </a:ln>
            </c:spPr>
          </c:dPt>
          <c:dPt>
            <c:idx val="1"/>
            <c:bubble3D val="0"/>
            <c:spPr>
              <a:solidFill>
                <a:schemeClr val="accent4">
                  <a:lumMod val="75000"/>
                </a:schemeClr>
              </a:solidFill>
              <a:ln>
                <a:solidFill>
                  <a:srgbClr val="003300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29053.5</c:v>
                </c:pt>
                <c:pt idx="1">
                  <c:v>190313.9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2338124046823933E-2"/>
          <c:y val="0.2480675758249084"/>
          <c:w val="0.88755034843622749"/>
          <c:h val="0.75193242417509165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rgbClr val="008000"/>
              </a:solidFill>
            </a:ln>
          </c:spPr>
          <c:marker>
            <c:spPr>
              <a:solidFill>
                <a:srgbClr val="C00000"/>
              </a:solidFill>
              <a:ln>
                <a:solidFill>
                  <a:srgbClr val="008000"/>
                </a:solidFill>
              </a:ln>
            </c:spPr>
          </c:marker>
          <c:cat>
            <c:numRef>
              <c:f>Лист1!$A$2:$A$4</c:f>
              <c:numCache>
                <c:formatCode>General</c:formatCode>
                <c:ptCount val="3"/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35602.400000000001</c:v>
                </c:pt>
                <c:pt idx="1">
                  <c:v>28811.200000000001</c:v>
                </c:pt>
                <c:pt idx="2">
                  <c:v>29053.5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26344896"/>
        <c:axId val="226345680"/>
      </c:lineChart>
      <c:catAx>
        <c:axId val="22634489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226345680"/>
        <c:crosses val="autoZero"/>
        <c:auto val="1"/>
        <c:lblAlgn val="ctr"/>
        <c:lblOffset val="100"/>
        <c:noMultiLvlLbl val="0"/>
      </c:catAx>
      <c:valAx>
        <c:axId val="226345680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22634489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4036179215954601E-2"/>
          <c:y val="0"/>
          <c:w val="0.93192764156809693"/>
          <c:h val="0.8269749838220767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669900"/>
            </a:solidFill>
            <a:ln>
              <a:solidFill>
                <a:srgbClr val="660033"/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660066"/>
              </a:solidFill>
              <a:ln>
                <a:solidFill>
                  <a:srgbClr val="660033"/>
                </a:solidFill>
              </a:ln>
            </c:spPr>
          </c:dPt>
          <c:dPt>
            <c:idx val="1"/>
            <c:invertIfNegative val="0"/>
            <c:bubble3D val="0"/>
            <c:spPr>
              <a:solidFill>
                <a:srgbClr val="990099"/>
              </a:solidFill>
              <a:ln>
                <a:solidFill>
                  <a:srgbClr val="660033"/>
                </a:solidFill>
              </a:ln>
            </c:spPr>
          </c:dPt>
          <c:dPt>
            <c:idx val="2"/>
            <c:invertIfNegative val="0"/>
            <c:bubble3D val="0"/>
            <c:spPr>
              <a:solidFill>
                <a:srgbClr val="CC99FF"/>
              </a:solidFill>
              <a:ln>
                <a:solidFill>
                  <a:srgbClr val="660033"/>
                </a:solidFill>
              </a:ln>
            </c:spPr>
          </c:dPt>
          <c:cat>
            <c:numRef>
              <c:f>Лист1!$A$2:$A$4</c:f>
              <c:numCache>
                <c:formatCode>General</c:formatCode>
                <c:ptCount val="3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156667.6</c:v>
                </c:pt>
                <c:pt idx="1">
                  <c:v>143385.79999999999</c:v>
                </c:pt>
                <c:pt idx="2">
                  <c:v>139239.4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26978072"/>
        <c:axId val="226977288"/>
      </c:barChart>
      <c:catAx>
        <c:axId val="2269780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srgbClr val="660033"/>
            </a:solidFill>
          </a:ln>
        </c:spPr>
        <c:txPr>
          <a:bodyPr/>
          <a:lstStyle/>
          <a:p>
            <a:pPr>
              <a:defRPr sz="1200">
                <a:solidFill>
                  <a:srgbClr val="660066"/>
                </a:solidFill>
                <a:latin typeface="Bookman Old Style" pitchFamily="18" charset="0"/>
              </a:defRPr>
            </a:pPr>
            <a:endParaRPr lang="ru-RU"/>
          </a:p>
        </c:txPr>
        <c:crossAx val="226977288"/>
        <c:crosses val="autoZero"/>
        <c:auto val="1"/>
        <c:lblAlgn val="ctr"/>
        <c:lblOffset val="100"/>
        <c:noMultiLvlLbl val="0"/>
      </c:catAx>
      <c:valAx>
        <c:axId val="226977288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22697807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chemeClr val="tx2">
                <a:lumMod val="25000"/>
              </a:schemeClr>
            </a:solidFill>
            <a:ln>
              <a:solidFill>
                <a:srgbClr val="003300"/>
              </a:solidFill>
            </a:ln>
          </c:spPr>
          <c:dPt>
            <c:idx val="0"/>
            <c:bubble3D val="0"/>
            <c:spPr>
              <a:solidFill>
                <a:srgbClr val="FFCCCC"/>
              </a:solidFill>
              <a:ln>
                <a:solidFill>
                  <a:srgbClr val="660066"/>
                </a:solidFill>
              </a:ln>
            </c:spPr>
          </c:dPt>
          <c:dPt>
            <c:idx val="1"/>
            <c:bubble3D val="0"/>
            <c:spPr>
              <a:solidFill>
                <a:srgbClr val="660066"/>
              </a:solidFill>
              <a:ln>
                <a:solidFill>
                  <a:srgbClr val="660066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156667.6</c:v>
                </c:pt>
                <c:pt idx="1">
                  <c:v>127101.5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3300"/>
              </a:solidFill>
            </a:ln>
          </c:spPr>
          <c:dPt>
            <c:idx val="0"/>
            <c:bubble3D val="0"/>
            <c:spPr>
              <a:solidFill>
                <a:srgbClr val="FFCCCC"/>
              </a:solidFill>
              <a:ln>
                <a:solidFill>
                  <a:srgbClr val="660066"/>
                </a:solidFill>
              </a:ln>
            </c:spPr>
          </c:dPt>
          <c:dPt>
            <c:idx val="1"/>
            <c:bubble3D val="0"/>
            <c:spPr>
              <a:solidFill>
                <a:srgbClr val="660066"/>
              </a:solidFill>
              <a:ln>
                <a:solidFill>
                  <a:srgbClr val="660066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143385.79999999999</c:v>
                </c:pt>
                <c:pt idx="1">
                  <c:v>77058.7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2873092869820535"/>
          <c:y val="5.5335518275747141E-2"/>
          <c:w val="0.88673394115209259"/>
          <c:h val="0.87475049714876063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CCECFF"/>
            </a:solidFill>
            <a:ln w="19050" cap="flat" cmpd="sng" algn="ctr">
              <a:solidFill>
                <a:srgbClr val="99CCFF"/>
              </a:solidFill>
              <a:prstDash val="solid"/>
            </a:ln>
            <a:effectLst/>
          </c:spPr>
          <c:invertIfNegative val="0"/>
          <c:cat>
            <c:strRef>
              <c:f>Лист1!$A$2:$A$6</c:f>
              <c:strCache>
                <c:ptCount val="5"/>
                <c:pt idx="0">
                  <c:v>на 01.01.2020</c:v>
                </c:pt>
                <c:pt idx="1">
                  <c:v>на 01.01.2021</c:v>
                </c:pt>
                <c:pt idx="2">
                  <c:v>на 01.01.2022</c:v>
                </c:pt>
                <c:pt idx="3">
                  <c:v>на 01.01.2023</c:v>
                </c:pt>
                <c:pt idx="4">
                  <c:v>на 01.01.2024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7312.2</c:v>
                </c:pt>
                <c:pt idx="1">
                  <c:v>7312.2</c:v>
                </c:pt>
                <c:pt idx="2">
                  <c:v>10412.200000000004</c:v>
                </c:pt>
                <c:pt idx="3">
                  <c:v>7312.2</c:v>
                </c:pt>
                <c:pt idx="4">
                  <c:v>7312.2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spPr>
            <a:solidFill>
              <a:srgbClr val="CCFFCC"/>
            </a:solidFill>
          </c:spPr>
          <c:invertIfNegative val="0"/>
          <c:cat>
            <c:strRef>
              <c:f>Лист1!$A$2:$A$6</c:f>
              <c:strCache>
                <c:ptCount val="5"/>
                <c:pt idx="0">
                  <c:v>на 01.01.2020</c:v>
                </c:pt>
                <c:pt idx="1">
                  <c:v>на 01.01.2021</c:v>
                </c:pt>
                <c:pt idx="2">
                  <c:v>на 01.01.2022</c:v>
                </c:pt>
                <c:pt idx="3">
                  <c:v>на 01.01.2023</c:v>
                </c:pt>
                <c:pt idx="4">
                  <c:v>на 01.01.2024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7.3</c:v>
                </c:pt>
                <c:pt idx="1">
                  <c:v>7.3</c:v>
                </c:pt>
                <c:pt idx="2">
                  <c:v>7.3</c:v>
                </c:pt>
                <c:pt idx="3">
                  <c:v>7.3</c:v>
                </c:pt>
                <c:pt idx="4">
                  <c:v>7.3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22922216"/>
        <c:axId val="222921824"/>
        <c:axId val="0"/>
      </c:bar3DChart>
      <c:catAx>
        <c:axId val="22292221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Arial Rounded MT Bold" pitchFamily="34" charset="0"/>
              </a:defRPr>
            </a:pPr>
            <a:endParaRPr lang="ru-RU"/>
          </a:p>
        </c:txPr>
        <c:crossAx val="222921824"/>
        <c:crosses val="autoZero"/>
        <c:auto val="1"/>
        <c:lblAlgn val="ctr"/>
        <c:lblOffset val="100"/>
        <c:noMultiLvlLbl val="0"/>
      </c:catAx>
      <c:valAx>
        <c:axId val="222921824"/>
        <c:scaling>
          <c:orientation val="minMax"/>
        </c:scaling>
        <c:delete val="0"/>
        <c:axPos val="l"/>
        <c:majorGridlines>
          <c:spPr>
            <a:effectLst>
              <a:outerShdw blurRad="50800" dist="50800" dir="5400000" algn="ctr" rotWithShape="0">
                <a:schemeClr val="bg2"/>
              </a:outerShdw>
            </a:effectLst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>
                <a:solidFill>
                  <a:srgbClr val="000099"/>
                </a:solidFill>
                <a:latin typeface="Arial Rounded MT Bold" pitchFamily="34" charset="0"/>
              </a:defRPr>
            </a:pPr>
            <a:endParaRPr lang="ru-RU"/>
          </a:p>
        </c:txPr>
        <c:crossAx val="22292221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5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660066"/>
              </a:solidFill>
            </a:ln>
          </c:spPr>
          <c:dPt>
            <c:idx val="0"/>
            <c:bubble3D val="0"/>
            <c:spPr>
              <a:solidFill>
                <a:srgbClr val="FFCCCC"/>
              </a:solidFill>
              <a:ln>
                <a:solidFill>
                  <a:srgbClr val="660066"/>
                </a:solidFill>
              </a:ln>
            </c:spPr>
          </c:dPt>
          <c:dPt>
            <c:idx val="1"/>
            <c:bubble3D val="0"/>
            <c:spPr>
              <a:solidFill>
                <a:srgbClr val="660066"/>
              </a:solidFill>
              <a:ln>
                <a:solidFill>
                  <a:srgbClr val="660066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139239.4</c:v>
                </c:pt>
                <c:pt idx="1">
                  <c:v>80128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233812404682394E-2"/>
          <c:y val="0.2480675758249084"/>
          <c:w val="0.91096565402198093"/>
          <c:h val="0.75193242417509165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rgbClr val="0000FF"/>
              </a:solidFill>
            </a:ln>
          </c:spPr>
          <c:marker>
            <c:spPr>
              <a:solidFill>
                <a:srgbClr val="C00000"/>
              </a:solidFill>
              <a:ln>
                <a:solidFill>
                  <a:srgbClr val="0000FF"/>
                </a:solidFill>
              </a:ln>
            </c:spPr>
          </c:marker>
          <c:dPt>
            <c:idx val="0"/>
            <c:marker>
              <c:spPr>
                <a:solidFill>
                  <a:srgbClr val="FFFF00"/>
                </a:solidFill>
                <a:ln>
                  <a:solidFill>
                    <a:srgbClr val="0000FF"/>
                  </a:solidFill>
                </a:ln>
              </c:spPr>
            </c:marker>
            <c:bubble3D val="0"/>
          </c:dPt>
          <c:dPt>
            <c:idx val="1"/>
            <c:marker>
              <c:spPr>
                <a:solidFill>
                  <a:srgbClr val="FFFF00"/>
                </a:solidFill>
                <a:ln>
                  <a:solidFill>
                    <a:srgbClr val="0000FF"/>
                  </a:solidFill>
                </a:ln>
              </c:spPr>
            </c:marker>
            <c:bubble3D val="0"/>
          </c:dPt>
          <c:dPt>
            <c:idx val="2"/>
            <c:marker>
              <c:spPr>
                <a:solidFill>
                  <a:srgbClr val="FFFF00"/>
                </a:solidFill>
                <a:ln>
                  <a:solidFill>
                    <a:srgbClr val="0000FF"/>
                  </a:solidFill>
                </a:ln>
              </c:spPr>
            </c:marker>
            <c:bubble3D val="0"/>
          </c:dPt>
          <c:cat>
            <c:numRef>
              <c:f>Лист1!$A$2:$A$4</c:f>
              <c:numCache>
                <c:formatCode>General</c:formatCode>
                <c:ptCount val="3"/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156667.6</c:v>
                </c:pt>
                <c:pt idx="1">
                  <c:v>143385.79999999999</c:v>
                </c:pt>
                <c:pt idx="2">
                  <c:v>139239.4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30333240"/>
        <c:axId val="230345392"/>
      </c:lineChart>
      <c:catAx>
        <c:axId val="23033324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230345392"/>
        <c:crosses val="autoZero"/>
        <c:auto val="1"/>
        <c:lblAlgn val="ctr"/>
        <c:lblOffset val="100"/>
        <c:noMultiLvlLbl val="0"/>
      </c:catAx>
      <c:valAx>
        <c:axId val="230345392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23033324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chemeClr val="tx2">
                <a:lumMod val="25000"/>
              </a:schemeClr>
            </a:solidFill>
            <a:ln>
              <a:solidFill>
                <a:srgbClr val="003300"/>
              </a:solidFill>
            </a:ln>
          </c:spPr>
          <c:dPt>
            <c:idx val="0"/>
            <c:bubble3D val="0"/>
            <c:spPr>
              <a:solidFill>
                <a:schemeClr val="bg2">
                  <a:lumMod val="20000"/>
                  <a:lumOff val="80000"/>
                </a:schemeClr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bubble3D val="0"/>
            <c:spPr>
              <a:solidFill>
                <a:srgbClr val="3366FF"/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50952.7</c:v>
                </c:pt>
                <c:pt idx="1">
                  <c:v>232816.4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3300"/>
              </a:solidFill>
            </a:ln>
          </c:spPr>
          <c:dPt>
            <c:idx val="0"/>
            <c:bubble3D val="0"/>
            <c:spPr>
              <a:solidFill>
                <a:schemeClr val="bg2">
                  <a:lumMod val="40000"/>
                  <a:lumOff val="60000"/>
                </a:schemeClr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bubble3D val="0"/>
            <c:spPr>
              <a:solidFill>
                <a:srgbClr val="3366FF"/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43702</c:v>
                </c:pt>
                <c:pt idx="1">
                  <c:v>176742.5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660066"/>
              </a:solidFill>
            </a:ln>
          </c:spPr>
          <c:dPt>
            <c:idx val="0"/>
            <c:bubble3D val="0"/>
            <c:spPr>
              <a:solidFill>
                <a:schemeClr val="bg2">
                  <a:lumMod val="20000"/>
                  <a:lumOff val="80000"/>
                </a:schemeClr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bubble3D val="0"/>
            <c:spPr>
              <a:solidFill>
                <a:srgbClr val="3366FF"/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43961.5</c:v>
                </c:pt>
                <c:pt idx="1">
                  <c:v>175405.9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  <c:spPr>
        <a:ln>
          <a:solidFill>
            <a:srgbClr val="0000FF"/>
          </a:solidFill>
        </a:ln>
      </c:spPr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дома культуры</c:v>
                </c:pt>
              </c:strCache>
            </c:strRef>
          </c:tx>
          <c:spPr>
            <a:solidFill>
              <a:srgbClr val="6666FF"/>
            </a:solidFill>
          </c:spPr>
          <c:invertIfNegative val="0"/>
          <c:dLbls>
            <c:dLbl>
              <c:idx val="0"/>
              <c:spPr>
                <a:solidFill>
                  <a:srgbClr val="FFFF99"/>
                </a:solidFill>
              </c:spPr>
              <c:txPr>
                <a:bodyPr/>
                <a:lstStyle/>
                <a:p>
                  <a:pPr>
                    <a:defRPr sz="1200">
                      <a:solidFill>
                        <a:schemeClr val="bg1"/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 sz="1200">
                    <a:solidFill>
                      <a:srgbClr val="FFFF00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  <c:pt idx="0">
                  <c:v>2023</c:v>
                </c:pt>
              </c:numCache>
            </c:numRef>
          </c:cat>
          <c:val>
            <c:numRef>
              <c:f>Лист1!$B$2</c:f>
              <c:numCache>
                <c:formatCode>#,##0.0</c:formatCode>
                <c:ptCount val="1"/>
                <c:pt idx="0">
                  <c:v>17750.099999999988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библиотеки</c:v>
                </c:pt>
              </c:strCache>
            </c:strRef>
          </c:tx>
          <c:spPr>
            <a:solidFill>
              <a:srgbClr val="0099FF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0066CC"/>
              </a:solidFill>
            </c:spPr>
          </c:dPt>
          <c:dLbls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  <c:pt idx="0">
                  <c:v>2023</c:v>
                </c:pt>
              </c:numCache>
            </c:numRef>
          </c:cat>
          <c:val>
            <c:numRef>
              <c:f>Лист1!$C$2</c:f>
              <c:numCache>
                <c:formatCode>#,##0.0</c:formatCode>
                <c:ptCount val="1"/>
                <c:pt idx="0">
                  <c:v>9799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музеи</c:v>
                </c:pt>
              </c:strCache>
            </c:strRef>
          </c:tx>
          <c:spPr>
            <a:solidFill>
              <a:srgbClr val="33CC33"/>
            </a:solidFill>
          </c:spPr>
          <c:invertIfNegative val="0"/>
          <c:dLbls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  <c:pt idx="0">
                  <c:v>2023</c:v>
                </c:pt>
              </c:numCache>
            </c:numRef>
          </c:cat>
          <c:val>
            <c:numRef>
              <c:f>Лист1!$D$2</c:f>
              <c:numCache>
                <c:formatCode>#,##0.0</c:formatCode>
                <c:ptCount val="1"/>
                <c:pt idx="0">
                  <c:v>852.1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иная деятельность</c:v>
                </c:pt>
              </c:strCache>
            </c:strRef>
          </c:tx>
          <c:spPr>
            <a:solidFill>
              <a:srgbClr val="FF9900"/>
            </a:solidFill>
          </c:spPr>
          <c:invertIfNegative val="0"/>
          <c:dLbls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  <c:pt idx="0">
                  <c:v>2023</c:v>
                </c:pt>
              </c:numCache>
            </c:numRef>
          </c:cat>
          <c:val>
            <c:numRef>
              <c:f>Лист1!$E$2</c:f>
              <c:numCache>
                <c:formatCode>#,##0.0</c:formatCode>
                <c:ptCount val="1"/>
                <c:pt idx="0">
                  <c:v>15560.3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30342256"/>
        <c:axId val="230342648"/>
        <c:axId val="0"/>
      </c:bar3DChart>
      <c:catAx>
        <c:axId val="23034225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230342648"/>
        <c:crosses val="autoZero"/>
        <c:auto val="1"/>
        <c:lblAlgn val="ctr"/>
        <c:lblOffset val="100"/>
        <c:noMultiLvlLbl val="0"/>
      </c:catAx>
      <c:valAx>
        <c:axId val="230342648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23034225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1433553453410938"/>
          <c:y val="0.27091808175160392"/>
          <c:w val="0.30393235439965094"/>
          <c:h val="0.53914575730902281"/>
        </c:manualLayout>
      </c:layout>
      <c:overlay val="0"/>
      <c:txPr>
        <a:bodyPr/>
        <a:lstStyle/>
        <a:p>
          <a:pPr>
            <a:defRPr sz="1200">
              <a:solidFill>
                <a:schemeClr val="bg1"/>
              </a:solidFill>
              <a:latin typeface="Bookman Old Style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  <c:spPr>
        <a:ln>
          <a:solidFill>
            <a:srgbClr val="0000FF"/>
          </a:solidFill>
        </a:ln>
      </c:spPr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дома культуры</c:v>
                </c:pt>
              </c:strCache>
            </c:strRef>
          </c:tx>
          <c:spPr>
            <a:solidFill>
              <a:srgbClr val="6666FF"/>
            </a:solidFill>
          </c:spPr>
          <c:invertIfNegative val="0"/>
          <c:dLbls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  <c:pt idx="0">
                  <c:v>2022</c:v>
                </c:pt>
              </c:numCache>
            </c:numRef>
          </c:cat>
          <c:val>
            <c:numRef>
              <c:f>Лист1!$B$2</c:f>
              <c:numCache>
                <c:formatCode>#,##0.0</c:formatCode>
                <c:ptCount val="1"/>
                <c:pt idx="0">
                  <c:v>17750.099999999988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библиотеки</c:v>
                </c:pt>
              </c:strCache>
            </c:strRef>
          </c:tx>
          <c:spPr>
            <a:solidFill>
              <a:srgbClr val="0099FF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0066CC"/>
              </a:solidFill>
            </c:spPr>
          </c:dPt>
          <c:dLbls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  <c:pt idx="0">
                  <c:v>2022</c:v>
                </c:pt>
              </c:numCache>
            </c:numRef>
          </c:cat>
          <c:val>
            <c:numRef>
              <c:f>Лист1!$C$2</c:f>
              <c:numCache>
                <c:formatCode>#,##0.0</c:formatCode>
                <c:ptCount val="1"/>
                <c:pt idx="0">
                  <c:v>9702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музей</c:v>
                </c:pt>
              </c:strCache>
            </c:strRef>
          </c:tx>
          <c:spPr>
            <a:solidFill>
              <a:srgbClr val="33CC33"/>
            </a:solidFill>
          </c:spPr>
          <c:invertIfNegative val="0"/>
          <c:dLbls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  <c:pt idx="0">
                  <c:v>2022</c:v>
                </c:pt>
              </c:numCache>
            </c:numRef>
          </c:cat>
          <c:val>
            <c:numRef>
              <c:f>Лист1!$D$2</c:f>
              <c:numCache>
                <c:formatCode>#,##0.0</c:formatCode>
                <c:ptCount val="1"/>
                <c:pt idx="0">
                  <c:v>843.7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иная деятельность</c:v>
                </c:pt>
              </c:strCache>
            </c:strRef>
          </c:tx>
          <c:spPr>
            <a:solidFill>
              <a:srgbClr val="FF9900"/>
            </a:solidFill>
          </c:spPr>
          <c:invertIfNegative val="0"/>
          <c:dLbls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  <c:pt idx="0">
                  <c:v>2022</c:v>
                </c:pt>
              </c:numCache>
            </c:numRef>
          </c:cat>
          <c:val>
            <c:numRef>
              <c:f>Лист1!$E$2</c:f>
              <c:numCache>
                <c:formatCode>#,##0.0</c:formatCode>
                <c:ptCount val="1"/>
                <c:pt idx="0">
                  <c:v>15406.2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30335592"/>
        <c:axId val="230348528"/>
        <c:axId val="0"/>
      </c:bar3DChart>
      <c:catAx>
        <c:axId val="23033559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230348528"/>
        <c:crosses val="autoZero"/>
        <c:auto val="1"/>
        <c:lblAlgn val="ctr"/>
        <c:lblOffset val="100"/>
        <c:noMultiLvlLbl val="0"/>
      </c:catAx>
      <c:valAx>
        <c:axId val="230348528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23033559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93050975365881405"/>
          <c:y val="0.27091808175160403"/>
          <c:w val="6.9490246341192524E-2"/>
          <c:h val="0.52738769766322269"/>
        </c:manualLayout>
      </c:layout>
      <c:overlay val="0"/>
      <c:txPr>
        <a:bodyPr/>
        <a:lstStyle/>
        <a:p>
          <a:pPr>
            <a:defRPr sz="1200">
              <a:solidFill>
                <a:srgbClr val="0000FF"/>
              </a:solidFill>
              <a:latin typeface="Bookman Old Style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  <c:spPr>
        <a:ln>
          <a:solidFill>
            <a:srgbClr val="0000FF"/>
          </a:solidFill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2905070168355412E-2"/>
          <c:y val="3.5273858460171545E-2"/>
          <c:w val="0.65841346218983865"/>
          <c:h val="0.87066251897937263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дома культуры</c:v>
                </c:pt>
              </c:strCache>
            </c:strRef>
          </c:tx>
          <c:spPr>
            <a:solidFill>
              <a:srgbClr val="6666FF"/>
            </a:solidFill>
          </c:spPr>
          <c:invertIfNegative val="0"/>
          <c:dLbls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  <c:pt idx="0">
                  <c:v>2021</c:v>
                </c:pt>
              </c:numCache>
            </c:numRef>
          </c:cat>
          <c:val>
            <c:numRef>
              <c:f>Лист1!$B$2</c:f>
              <c:numCache>
                <c:formatCode>#,##0.0</c:formatCode>
                <c:ptCount val="1"/>
                <c:pt idx="0">
                  <c:v>23057.8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библиотеки</c:v>
                </c:pt>
              </c:strCache>
            </c:strRef>
          </c:tx>
          <c:spPr>
            <a:solidFill>
              <a:srgbClr val="0099FF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0066CC"/>
              </a:solidFill>
            </c:spPr>
          </c:dPt>
          <c:dLbls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  <c:pt idx="0">
                  <c:v>2021</c:v>
                </c:pt>
              </c:numCache>
            </c:numRef>
          </c:cat>
          <c:val>
            <c:numRef>
              <c:f>Лист1!$C$2</c:f>
              <c:numCache>
                <c:formatCode>#,##0.0</c:formatCode>
                <c:ptCount val="1"/>
                <c:pt idx="0">
                  <c:v>10807.6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музей</c:v>
                </c:pt>
              </c:strCache>
            </c:strRef>
          </c:tx>
          <c:spPr>
            <a:solidFill>
              <a:srgbClr val="33CC33"/>
            </a:solidFill>
          </c:spPr>
          <c:invertIfNegative val="0"/>
          <c:dLbls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  <c:pt idx="0">
                  <c:v>2021</c:v>
                </c:pt>
              </c:numCache>
            </c:numRef>
          </c:cat>
          <c:val>
            <c:numRef>
              <c:f>Лист1!$D$2</c:f>
              <c:numCache>
                <c:formatCode>#,##0.0</c:formatCode>
                <c:ptCount val="1"/>
                <c:pt idx="0">
                  <c:v>1008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иная деятельность</c:v>
                </c:pt>
              </c:strCache>
            </c:strRef>
          </c:tx>
          <c:spPr>
            <a:solidFill>
              <a:srgbClr val="FF9900"/>
            </a:solidFill>
          </c:spPr>
          <c:invertIfNegative val="0"/>
          <c:dLbls>
            <c:dLbl>
              <c:idx val="0"/>
              <c:spPr>
                <a:solidFill>
                  <a:srgbClr val="FFFF99"/>
                </a:solidFill>
              </c:spPr>
              <c:txPr>
                <a:bodyPr/>
                <a:lstStyle/>
                <a:p>
                  <a:pPr>
                    <a:defRPr sz="1200">
                      <a:solidFill>
                        <a:schemeClr val="bg1"/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  <c:pt idx="0">
                  <c:v>2021</c:v>
                </c:pt>
              </c:numCache>
            </c:numRef>
          </c:cat>
          <c:val>
            <c:numRef>
              <c:f>Лист1!$E$2</c:f>
              <c:numCache>
                <c:formatCode>#,##0.0</c:formatCode>
                <c:ptCount val="1"/>
                <c:pt idx="0">
                  <c:v>16079.3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30346960"/>
        <c:axId val="230348136"/>
        <c:axId val="0"/>
      </c:bar3DChart>
      <c:catAx>
        <c:axId val="23034696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230348136"/>
        <c:crosses val="autoZero"/>
        <c:auto val="1"/>
        <c:lblAlgn val="ctr"/>
        <c:lblOffset val="100"/>
        <c:noMultiLvlLbl val="0"/>
      </c:catAx>
      <c:valAx>
        <c:axId val="230348136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23034696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91975552851851761"/>
          <c:y val="0.27091808175160426"/>
          <c:w val="7.8093626453430071E-2"/>
          <c:h val="0.56266155612340119"/>
        </c:manualLayout>
      </c:layout>
      <c:overlay val="0"/>
      <c:txPr>
        <a:bodyPr/>
        <a:lstStyle/>
        <a:p>
          <a:pPr>
            <a:defRPr sz="1200">
              <a:solidFill>
                <a:srgbClr val="0000FF"/>
              </a:solidFill>
              <a:latin typeface="Bookman Old Style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4036179215954601E-2"/>
          <c:y val="0"/>
          <c:w val="0.93192764156809704"/>
          <c:h val="0.8269749838220767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669900"/>
            </a:solidFill>
            <a:ln>
              <a:solidFill>
                <a:srgbClr val="0066FF"/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0033CC"/>
              </a:solidFill>
              <a:ln>
                <a:solidFill>
                  <a:srgbClr val="0066FF"/>
                </a:solidFill>
              </a:ln>
            </c:spPr>
          </c:dPt>
          <c:dPt>
            <c:idx val="1"/>
            <c:invertIfNegative val="0"/>
            <c:bubble3D val="0"/>
            <c:spPr>
              <a:solidFill>
                <a:schemeClr val="bg2">
                  <a:lumMod val="60000"/>
                  <a:lumOff val="40000"/>
                </a:schemeClr>
              </a:solidFill>
              <a:ln>
                <a:solidFill>
                  <a:srgbClr val="0066FF"/>
                </a:solidFill>
              </a:ln>
            </c:spPr>
          </c:dPt>
          <c:dPt>
            <c:idx val="2"/>
            <c:invertIfNegative val="0"/>
            <c:bubble3D val="0"/>
            <c:spPr>
              <a:solidFill>
                <a:schemeClr val="bg2">
                  <a:lumMod val="20000"/>
                  <a:lumOff val="80000"/>
                </a:schemeClr>
              </a:solidFill>
              <a:ln>
                <a:solidFill>
                  <a:srgbClr val="0066FF"/>
                </a:solidFill>
              </a:ln>
            </c:spPr>
          </c:dPt>
          <c:dLbls>
            <c:dLbl>
              <c:idx val="0"/>
              <c:layout>
                <c:manualLayout>
                  <c:x val="-9.2825943316241326E-3"/>
                  <c:y val="-0.3882860381653898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6.1883962210826961E-3"/>
                  <c:y val="-0.3957530773608823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0"/>
                  <c:y val="-0.3584178813834414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0">
                    <a:solidFill>
                      <a:srgbClr val="0000FF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15453.3</c:v>
                </c:pt>
                <c:pt idx="1">
                  <c:v>937.9</c:v>
                </c:pt>
                <c:pt idx="2">
                  <c:v>975.4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30347744"/>
        <c:axId val="230348920"/>
      </c:barChart>
      <c:catAx>
        <c:axId val="2303477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srgbClr val="0000FF"/>
            </a:solidFill>
          </a:ln>
        </c:spPr>
        <c:txPr>
          <a:bodyPr/>
          <a:lstStyle/>
          <a:p>
            <a:pPr>
              <a:defRPr sz="1200">
                <a:solidFill>
                  <a:srgbClr val="0000FF"/>
                </a:solidFill>
                <a:latin typeface="Bookman Old Style" pitchFamily="18" charset="0"/>
              </a:defRPr>
            </a:pPr>
            <a:endParaRPr lang="ru-RU"/>
          </a:p>
        </c:txPr>
        <c:crossAx val="230348920"/>
        <c:crosses val="autoZero"/>
        <c:auto val="1"/>
        <c:lblAlgn val="ctr"/>
        <c:lblOffset val="100"/>
        <c:noMultiLvlLbl val="0"/>
      </c:catAx>
      <c:valAx>
        <c:axId val="230348920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23034774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chemeClr val="tx2">
                <a:lumMod val="25000"/>
              </a:schemeClr>
            </a:solidFill>
            <a:ln>
              <a:solidFill>
                <a:srgbClr val="0000FF"/>
              </a:solidFill>
            </a:ln>
          </c:spPr>
          <c:dPt>
            <c:idx val="0"/>
            <c:bubble3D val="0"/>
            <c:spPr>
              <a:solidFill>
                <a:schemeClr val="bg2">
                  <a:lumMod val="20000"/>
                  <a:lumOff val="80000"/>
                </a:schemeClr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bubble3D val="0"/>
            <c:spPr>
              <a:solidFill>
                <a:schemeClr val="bg2">
                  <a:lumMod val="75000"/>
                </a:schemeClr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15453.3</c:v>
                </c:pt>
                <c:pt idx="1">
                  <c:v>268315.8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>
                <a:solidFill>
                  <a:srgbClr val="000099"/>
                </a:solidFill>
                <a:latin typeface="Arial Rounded MT Bold" pitchFamily="34" charset="0"/>
              </a:defRPr>
            </a:pPr>
            <a:r>
              <a:rPr lang="ru-RU" sz="1000" b="0" dirty="0">
                <a:solidFill>
                  <a:srgbClr val="FF6600"/>
                </a:solidFill>
                <a:latin typeface="Bookman Old Style" pitchFamily="18" charset="0"/>
              </a:rPr>
              <a:t>Налоговые доходы</a:t>
            </a:r>
          </a:p>
        </c:rich>
      </c:tx>
      <c:layout>
        <c:manualLayout>
          <c:xMode val="edge"/>
          <c:yMode val="edge"/>
          <c:x val="8.3010221086545932E-2"/>
          <c:y val="8.4350531100409243E-2"/>
        </c:manualLayout>
      </c:layout>
      <c:overlay val="0"/>
    </c:title>
    <c:autoTitleDeleted val="0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FF6600"/>
              </a:solidFill>
              <a:ln>
                <a:noFill/>
              </a:ln>
            </c:spPr>
          </c:dPt>
          <c:dPt>
            <c:idx val="1"/>
            <c:bubble3D val="0"/>
            <c:spPr>
              <a:solidFill>
                <a:srgbClr val="3399FF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36353.699999999997</c:v>
                </c:pt>
                <c:pt idx="1">
                  <c:v>260148.6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3300"/>
              </a:solidFill>
            </a:ln>
          </c:spPr>
          <c:dPt>
            <c:idx val="0"/>
            <c:bubble3D val="0"/>
            <c:spPr>
              <a:solidFill>
                <a:schemeClr val="bg2">
                  <a:lumMod val="20000"/>
                  <a:lumOff val="80000"/>
                </a:schemeClr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bubble3D val="0"/>
            <c:spPr>
              <a:solidFill>
                <a:schemeClr val="bg2">
                  <a:lumMod val="75000"/>
                </a:schemeClr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937.9</c:v>
                </c:pt>
                <c:pt idx="1">
                  <c:v>219506.6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660066"/>
              </a:solidFill>
            </a:ln>
          </c:spPr>
          <c:dPt>
            <c:idx val="0"/>
            <c:bubble3D val="0"/>
            <c:spPr>
              <a:solidFill>
                <a:schemeClr val="bg2">
                  <a:lumMod val="20000"/>
                  <a:lumOff val="80000"/>
                </a:schemeClr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bubble3D val="0"/>
            <c:spPr>
              <a:solidFill>
                <a:schemeClr val="bg2">
                  <a:lumMod val="75000"/>
                </a:schemeClr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975.4</c:v>
                </c:pt>
                <c:pt idx="1">
                  <c:v>218392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2338124046823961E-2"/>
          <c:y val="0.2480675758249084"/>
          <c:w val="0.91289578935673799"/>
          <c:h val="0.75193242417509165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rgbClr val="0000FF"/>
              </a:solidFill>
            </a:ln>
          </c:spPr>
          <c:marker>
            <c:spPr>
              <a:solidFill>
                <a:srgbClr val="C00000"/>
              </a:solidFill>
              <a:ln>
                <a:solidFill>
                  <a:srgbClr val="0000FF"/>
                </a:solidFill>
              </a:ln>
            </c:spPr>
          </c:marker>
          <c:dPt>
            <c:idx val="1"/>
            <c:marker>
              <c:spPr>
                <a:solidFill>
                  <a:srgbClr val="C00000"/>
                </a:solidFill>
                <a:ln>
                  <a:solidFill>
                    <a:srgbClr val="FFCC00"/>
                  </a:solidFill>
                </a:ln>
              </c:spPr>
            </c:marker>
            <c:bubble3D val="0"/>
            <c:spPr>
              <a:ln>
                <a:solidFill>
                  <a:srgbClr val="FFCC00"/>
                </a:solidFill>
              </a:ln>
            </c:spPr>
          </c:dPt>
          <c:dPt>
            <c:idx val="2"/>
            <c:marker>
              <c:spPr>
                <a:solidFill>
                  <a:srgbClr val="C00000"/>
                </a:solidFill>
                <a:ln>
                  <a:solidFill>
                    <a:srgbClr val="FFCC00"/>
                  </a:solidFill>
                </a:ln>
              </c:spPr>
            </c:marker>
            <c:bubble3D val="0"/>
            <c:spPr>
              <a:ln>
                <a:solidFill>
                  <a:srgbClr val="FFCC00"/>
                </a:solidFill>
              </a:ln>
            </c:spPr>
          </c:dPt>
          <c:cat>
            <c:numRef>
              <c:f>Лист1!$A$2:$A$4</c:f>
              <c:numCache>
                <c:formatCode>General</c:formatCode>
                <c:ptCount val="3"/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15453.3</c:v>
                </c:pt>
                <c:pt idx="1">
                  <c:v>937.9</c:v>
                </c:pt>
                <c:pt idx="2">
                  <c:v>975.4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31619672"/>
        <c:axId val="231624768"/>
      </c:lineChart>
      <c:catAx>
        <c:axId val="23161967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231624768"/>
        <c:crosses val="autoZero"/>
        <c:auto val="1"/>
        <c:lblAlgn val="ctr"/>
        <c:lblOffset val="100"/>
        <c:noMultiLvlLbl val="0"/>
      </c:catAx>
      <c:valAx>
        <c:axId val="231624768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23161967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solidFill>
                <a:srgbClr val="003300"/>
              </a:solidFill>
            </a:ln>
          </c:spPr>
          <c:dPt>
            <c:idx val="0"/>
            <c:bubble3D val="0"/>
            <c:spPr>
              <a:solidFill>
                <a:srgbClr val="00FF00"/>
              </a:solidFill>
              <a:ln>
                <a:solidFill>
                  <a:srgbClr val="003300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22378.9</c:v>
                </c:pt>
                <c:pt idx="1">
                  <c:v>261390.2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solidFill>
                <a:srgbClr val="003300"/>
              </a:solidFill>
            </a:ln>
          </c:spPr>
          <c:dPt>
            <c:idx val="0"/>
            <c:bubble3D val="0"/>
            <c:spPr>
              <a:solidFill>
                <a:srgbClr val="00FF00"/>
              </a:solidFill>
              <a:ln>
                <a:solidFill>
                  <a:srgbClr val="003300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780.3</c:v>
                </c:pt>
                <c:pt idx="1">
                  <c:v>219506.6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660066"/>
              </a:solidFill>
            </a:ln>
          </c:spPr>
          <c:dPt>
            <c:idx val="0"/>
            <c:bubble3D val="0"/>
            <c:spPr>
              <a:solidFill>
                <a:srgbClr val="00FF00"/>
              </a:solidFill>
              <a:ln>
                <a:solidFill>
                  <a:srgbClr val="003300"/>
                </a:solidFill>
              </a:ln>
            </c:spPr>
          </c:dPt>
          <c:dPt>
            <c:idx val="1"/>
            <c:bubble3D val="0"/>
            <c:spPr>
              <a:solidFill>
                <a:schemeClr val="accent1">
                  <a:lumMod val="75000"/>
                </a:schemeClr>
              </a:solidFill>
              <a:ln>
                <a:solidFill>
                  <a:srgbClr val="003300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780.3</c:v>
                </c:pt>
                <c:pt idx="1">
                  <c:v>218587.1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  <c:spPr>
        <a:ln>
          <a:solidFill>
            <a:srgbClr val="003300"/>
          </a:solidFill>
        </a:ln>
      </c:spPr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Расходы на МБТ</c:v>
                </c:pt>
              </c:strCache>
            </c:strRef>
          </c:tx>
          <c:spPr>
            <a:solidFill>
              <a:srgbClr val="00FF00"/>
            </a:solidFill>
          </c:spPr>
          <c:invertIfNegative val="0"/>
          <c:dLbls>
            <c:dLbl>
              <c:idx val="0"/>
              <c:layout>
                <c:manualLayout>
                  <c:x val="4.8320354055028918E-3"/>
                  <c:y val="2.13780960364673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rgbClr val="003300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#,##0.0</c:formatCode>
                <c:ptCount val="1"/>
                <c:pt idx="0">
                  <c:v>22378.9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Общие расходы бюджета</c:v>
                </c:pt>
              </c:strCache>
            </c:strRef>
          </c:tx>
          <c:spPr>
            <a:solidFill>
              <a:srgbClr val="008080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009999"/>
              </a:solidFill>
            </c:spPr>
          </c:dPt>
          <c:dLbls>
            <c:dLbl>
              <c:idx val="0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rgbClr val="00FF00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#,##0.0</c:formatCode>
                <c:ptCount val="1"/>
                <c:pt idx="0">
                  <c:v>283769.09999999998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31325584"/>
        <c:axId val="231325976"/>
        <c:axId val="0"/>
      </c:bar3DChart>
      <c:catAx>
        <c:axId val="2313255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31325976"/>
        <c:crosses val="autoZero"/>
        <c:auto val="1"/>
        <c:lblAlgn val="ctr"/>
        <c:lblOffset val="100"/>
        <c:noMultiLvlLbl val="0"/>
      </c:catAx>
      <c:valAx>
        <c:axId val="231325976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23132558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91807264946208411"/>
          <c:y val="0.28844196522967486"/>
          <c:w val="6.7431244321407194E-2"/>
          <c:h val="0.42311606954066477"/>
        </c:manualLayout>
      </c:layout>
      <c:overlay val="0"/>
      <c:txPr>
        <a:bodyPr/>
        <a:lstStyle/>
        <a:p>
          <a:pPr>
            <a:defRPr sz="1400">
              <a:latin typeface="Bookman Old Style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  <c:spPr>
        <a:ln>
          <a:solidFill>
            <a:srgbClr val="003300"/>
          </a:solidFill>
        </a:ln>
      </c:spPr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Расходы на МБТ</c:v>
                </c:pt>
              </c:strCache>
            </c:strRef>
          </c:tx>
          <c:spPr>
            <a:solidFill>
              <a:srgbClr val="00FF99"/>
            </a:solidFill>
          </c:spPr>
          <c:invertIfNegative val="0"/>
          <c:dLbls>
            <c:dLbl>
              <c:idx val="0"/>
              <c:layout>
                <c:manualLayout>
                  <c:x val="-2.3362354160044252E-3"/>
                  <c:y val="3.741166806381784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rgbClr val="003300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#,##0.0</c:formatCode>
                <c:ptCount val="1"/>
                <c:pt idx="0">
                  <c:v>780.3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Общие расходы бюджета</c:v>
                </c:pt>
              </c:strCache>
            </c:strRef>
          </c:tx>
          <c:spPr>
            <a:solidFill>
              <a:srgbClr val="008080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009999"/>
              </a:solidFill>
            </c:spPr>
          </c:dPt>
          <c:dLbls>
            <c:dLbl>
              <c:idx val="0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rgbClr val="00FF00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#,##0.0</c:formatCode>
                <c:ptCount val="1"/>
                <c:pt idx="0">
                  <c:v>220444.5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31331072"/>
        <c:axId val="231322056"/>
        <c:axId val="0"/>
      </c:bar3DChart>
      <c:catAx>
        <c:axId val="2313310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31322056"/>
        <c:crosses val="autoZero"/>
        <c:auto val="1"/>
        <c:lblAlgn val="ctr"/>
        <c:lblOffset val="100"/>
        <c:noMultiLvlLbl val="0"/>
      </c:catAx>
      <c:valAx>
        <c:axId val="231322056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23133107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7405336476765016"/>
          <c:y val="0.28844196522967486"/>
          <c:w val="9.7911810240290095E-2"/>
          <c:h val="0.42311606954066477"/>
        </c:manualLayout>
      </c:layout>
      <c:overlay val="0"/>
      <c:txPr>
        <a:bodyPr/>
        <a:lstStyle/>
        <a:p>
          <a:pPr>
            <a:defRPr sz="1400">
              <a:latin typeface="Bookman Old Style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  <c:spPr>
        <a:ln>
          <a:solidFill>
            <a:srgbClr val="003300"/>
          </a:solidFill>
        </a:ln>
      </c:spPr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Расходы на МБТ</c:v>
                </c:pt>
              </c:strCache>
            </c:strRef>
          </c:tx>
          <c:spPr>
            <a:solidFill>
              <a:srgbClr val="00FF00"/>
            </a:solidFill>
          </c:spPr>
          <c:invertIfNegative val="0"/>
          <c:dLbls>
            <c:dLbl>
              <c:idx val="0"/>
              <c:layout>
                <c:manualLayout>
                  <c:x val="-4.9329200556215902E-3"/>
                  <c:y val="4.86614897312761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rgbClr val="003300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#,##0.0</c:formatCode>
                <c:ptCount val="1"/>
                <c:pt idx="0">
                  <c:v>780.3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Общие расходы бюджета</c:v>
                </c:pt>
              </c:strCache>
            </c:strRef>
          </c:tx>
          <c:spPr>
            <a:solidFill>
              <a:srgbClr val="008080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009999"/>
              </a:solidFill>
            </c:spPr>
          </c:dPt>
          <c:dLbls>
            <c:dLbl>
              <c:idx val="0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rgbClr val="00FF00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#,##0.0</c:formatCode>
                <c:ptCount val="1"/>
                <c:pt idx="0">
                  <c:v>219367.4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31320880"/>
        <c:axId val="231322448"/>
        <c:axId val="0"/>
      </c:bar3DChart>
      <c:catAx>
        <c:axId val="2313208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31322448"/>
        <c:crosses val="autoZero"/>
        <c:auto val="1"/>
        <c:lblAlgn val="ctr"/>
        <c:lblOffset val="100"/>
        <c:noMultiLvlLbl val="0"/>
      </c:catAx>
      <c:valAx>
        <c:axId val="231322448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23132088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56775008256313253"/>
          <c:y val="0.29982062924908609"/>
          <c:w val="0.29936894378555096"/>
          <c:h val="0.42311606954066477"/>
        </c:manualLayout>
      </c:layout>
      <c:overlay val="0"/>
      <c:txPr>
        <a:bodyPr/>
        <a:lstStyle/>
        <a:p>
          <a:pPr>
            <a:defRPr sz="1200">
              <a:solidFill>
                <a:srgbClr val="003300"/>
              </a:solidFill>
              <a:latin typeface="Bookman Old Style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  <c:spPr>
        <a:solidFill>
          <a:schemeClr val="accent6">
            <a:lumMod val="20000"/>
            <a:lumOff val="80000"/>
          </a:schemeClr>
        </a:solidFill>
        <a:ln>
          <a:solidFill>
            <a:srgbClr val="FF6801"/>
          </a:solidFill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3208811034975118"/>
          <c:y val="6.1297838887466614E-2"/>
          <c:w val="0.46750401317763246"/>
          <c:h val="0.818777382223231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Средства местного бюджета</c:v>
                </c:pt>
              </c:strCache>
            </c:strRef>
          </c:tx>
          <c:spPr>
            <a:solidFill>
              <a:srgbClr val="FF6801"/>
            </a:solidFill>
          </c:spPr>
          <c:invertIfNegative val="0"/>
          <c:dLbls>
            <c:dLbl>
              <c:idx val="0"/>
              <c:layout>
                <c:manualLayout>
                  <c:x val="1.4697441025071278E-3"/>
                  <c:y val="0.2262127879510982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7.348720512535648E-3"/>
                  <c:y val="5.89572173140183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0288208717549902E-2"/>
                  <c:y val="3.834115050018596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 b="1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3811.1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Средства областного бюджета</c:v>
                </c:pt>
              </c:strCache>
            </c:strRef>
          </c:tx>
          <c:spPr>
            <a:solidFill>
              <a:srgbClr val="2FBB2F"/>
            </a:solidFill>
          </c:spPr>
          <c:invertIfNegative val="0"/>
          <c:dLbls>
            <c:dLbl>
              <c:idx val="0"/>
              <c:layout>
                <c:manualLayout>
                  <c:x val="4.4092323075214544E-3"/>
                  <c:y val="0.2492174782512101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8.8184646150427821E-3"/>
                  <c:y val="5.89572173140183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1757952820057031E-2"/>
                  <c:y val="3.59525270139066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 b="1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</c:strCache>
            </c:strRef>
          </c:cat>
          <c:val>
            <c:numRef>
              <c:f>Лист1!$C$2:$C$4</c:f>
              <c:numCache>
                <c:formatCode>#,##0.0</c:formatCode>
                <c:ptCount val="3"/>
                <c:pt idx="0">
                  <c:v>2606.3000000000002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31334208"/>
        <c:axId val="231335384"/>
        <c:axId val="0"/>
      </c:bar3DChart>
      <c:catAx>
        <c:axId val="23133420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>
                <a:solidFill>
                  <a:srgbClr val="003300"/>
                </a:solidFill>
                <a:latin typeface="Bookman Old Style" pitchFamily="18" charset="0"/>
              </a:defRPr>
            </a:pPr>
            <a:endParaRPr lang="ru-RU"/>
          </a:p>
        </c:txPr>
        <c:crossAx val="231335384"/>
        <c:crosses val="autoZero"/>
        <c:auto val="1"/>
        <c:lblAlgn val="ctr"/>
        <c:lblOffset val="100"/>
        <c:noMultiLvlLbl val="0"/>
      </c:catAx>
      <c:valAx>
        <c:axId val="231335384"/>
        <c:scaling>
          <c:orientation val="minMax"/>
        </c:scaling>
        <c:delete val="0"/>
        <c:axPos val="l"/>
        <c:majorGridlines>
          <c:spPr>
            <a:ln>
              <a:solidFill>
                <a:srgbClr val="006600"/>
              </a:solidFill>
            </a:ln>
          </c:spPr>
        </c:majorGridlines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solidFill>
                  <a:srgbClr val="003300"/>
                </a:solidFill>
                <a:latin typeface="Book Antiqua" pitchFamily="18" charset="0"/>
              </a:defRPr>
            </a:pPr>
            <a:endParaRPr lang="ru-RU"/>
          </a:p>
        </c:txPr>
        <c:crossAx val="23133420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3885030121680264"/>
          <c:y val="0.30375067021538682"/>
          <c:w val="0.29799523902195668"/>
          <c:h val="0.33882104886896847"/>
        </c:manualLayout>
      </c:layout>
      <c:overlay val="0"/>
      <c:txPr>
        <a:bodyPr/>
        <a:lstStyle/>
        <a:p>
          <a:pPr>
            <a:defRPr sz="1400">
              <a:solidFill>
                <a:srgbClr val="003300"/>
              </a:solidFill>
              <a:latin typeface="Bookman Old Style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b="0">
                <a:solidFill>
                  <a:srgbClr val="FF0000"/>
                </a:solidFill>
              </a:defRPr>
            </a:pPr>
            <a:r>
              <a:rPr lang="ru-RU" sz="1000" b="0" dirty="0" smtClean="0">
                <a:solidFill>
                  <a:srgbClr val="FF0000"/>
                </a:solidFill>
                <a:latin typeface="Bookman Old Style" pitchFamily="18" charset="0"/>
              </a:rPr>
              <a:t>Неналоговые </a:t>
            </a:r>
            <a:r>
              <a:rPr lang="ru-RU" sz="1000" b="0" dirty="0">
                <a:solidFill>
                  <a:srgbClr val="FF0000"/>
                </a:solidFill>
                <a:latin typeface="Bookman Old Style" pitchFamily="18" charset="0"/>
              </a:rPr>
              <a:t>доходы</a:t>
            </a:r>
          </a:p>
        </c:rich>
      </c:tx>
      <c:layout>
        <c:manualLayout>
          <c:xMode val="edge"/>
          <c:yMode val="edge"/>
          <c:x val="8.3010221086545932E-2"/>
          <c:y val="8.4350531100409243E-2"/>
        </c:manualLayout>
      </c:layout>
      <c:overlay val="0"/>
    </c:title>
    <c:autoTitleDeleted val="0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Неналоговые доходы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FF0000"/>
              </a:solidFill>
              <a:ln>
                <a:noFill/>
              </a:ln>
            </c:spPr>
          </c:dPt>
          <c:dPt>
            <c:idx val="1"/>
            <c:bubble3D val="0"/>
            <c:spPr>
              <a:solidFill>
                <a:srgbClr val="3399FF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1683</c:v>
                </c:pt>
                <c:pt idx="1">
                  <c:v>294819.3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  <c:spPr>
        <a:gradFill flip="none" rotWithShape="1">
          <a:gsLst>
            <a:gs pos="0">
              <a:srgbClr val="1F497D">
                <a:lumMod val="20000"/>
                <a:lumOff val="80000"/>
                <a:shade val="30000"/>
                <a:satMod val="115000"/>
              </a:srgbClr>
            </a:gs>
            <a:gs pos="50000">
              <a:srgbClr val="1F497D">
                <a:lumMod val="20000"/>
                <a:lumOff val="80000"/>
                <a:shade val="67500"/>
                <a:satMod val="115000"/>
              </a:srgbClr>
            </a:gs>
            <a:gs pos="100000">
              <a:srgbClr val="1F497D">
                <a:lumMod val="20000"/>
                <a:lumOff val="80000"/>
                <a:shade val="100000"/>
                <a:satMod val="115000"/>
              </a:srgbClr>
            </a:gs>
          </a:gsLst>
          <a:lin ang="5400000" scaled="1"/>
          <a:tileRect/>
        </a:gradFill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5570645718678053E-2"/>
          <c:y val="8.7751406492174819E-2"/>
          <c:w val="0.91027972953321346"/>
          <c:h val="0.76536190878609112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Программные расходы</c:v>
                </c:pt>
              </c:strCache>
            </c:strRef>
          </c:tx>
          <c:spPr>
            <a:solidFill>
              <a:srgbClr val="005AB4"/>
            </a:solidFill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0079F2">
                      <a:shade val="30000"/>
                      <a:satMod val="115000"/>
                    </a:srgbClr>
                  </a:gs>
                  <a:gs pos="50000">
                    <a:srgbClr val="0079F2">
                      <a:shade val="67500"/>
                      <a:satMod val="115000"/>
                    </a:srgbClr>
                  </a:gs>
                  <a:gs pos="100000">
                    <a:srgbClr val="0079F2">
                      <a:shade val="100000"/>
                      <a:satMod val="115000"/>
                    </a:srgbClr>
                  </a:gs>
                </a:gsLst>
                <a:lin ang="13500000" scaled="1"/>
                <a:tileRect/>
              </a:gradFill>
            </c:spPr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rgbClr val="0079F2">
                      <a:shade val="30000"/>
                      <a:satMod val="115000"/>
                    </a:srgbClr>
                  </a:gs>
                  <a:gs pos="50000">
                    <a:srgbClr val="0079F2">
                      <a:shade val="67500"/>
                      <a:satMod val="115000"/>
                    </a:srgbClr>
                  </a:gs>
                  <a:gs pos="100000">
                    <a:srgbClr val="0079F2">
                      <a:shade val="100000"/>
                      <a:satMod val="115000"/>
                    </a:srgbClr>
                  </a:gs>
                </a:gsLst>
                <a:lin ang="13500000" scaled="1"/>
                <a:tileRect/>
              </a:gradFill>
            </c:spPr>
          </c:dPt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rgbClr val="0079F2">
                      <a:shade val="30000"/>
                      <a:satMod val="115000"/>
                    </a:srgbClr>
                  </a:gs>
                  <a:gs pos="50000">
                    <a:srgbClr val="0079F2">
                      <a:shade val="67500"/>
                      <a:satMod val="115000"/>
                    </a:srgbClr>
                  </a:gs>
                  <a:gs pos="100000">
                    <a:srgbClr val="0079F2">
                      <a:shade val="100000"/>
                      <a:satMod val="115000"/>
                    </a:srgbClr>
                  </a:gs>
                </a:gsLst>
                <a:lin ang="13500000" scaled="1"/>
                <a:tileRect/>
              </a:gradFill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pPr>
                      <a:defRPr sz="1400" b="1">
                        <a:solidFill>
                          <a:srgbClr val="003366"/>
                        </a:solidFill>
                        <a:latin typeface="Bookman Old Style" pitchFamily="18" charset="0"/>
                      </a:defRPr>
                    </a:pPr>
                    <a:r>
                      <a:rPr lang="en-US" dirty="0">
                        <a:solidFill>
                          <a:srgbClr val="000066"/>
                        </a:solidFill>
                      </a:rPr>
                      <a:t>258 893,7</a:t>
                    </a:r>
                  </a:p>
                </c:rich>
              </c:tx>
              <c:spPr>
                <a:blipFill>
                  <a:blip xmlns:r="http://schemas.openxmlformats.org/officeDocument/2006/relationships" r:embed="rId1"/>
                  <a:tile tx="0" ty="0" sx="100000" sy="100000" flip="none" algn="tl"/>
                </a:blipFill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dirty="0">
                        <a:solidFill>
                          <a:srgbClr val="000066"/>
                        </a:solidFill>
                      </a:rPr>
                      <a:t>287 623,8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dirty="0">
                        <a:solidFill>
                          <a:srgbClr val="000066"/>
                        </a:solidFill>
                      </a:rPr>
                      <a:t>276 570,5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0"/>
                  <c:y val="2.2325226873526009E-3"/>
                </c:manualLayout>
              </c:layout>
              <c:tx>
                <c:rich>
                  <a:bodyPr/>
                  <a:lstStyle/>
                  <a:p>
                    <a:r>
                      <a:rPr lang="en-US" dirty="0">
                        <a:solidFill>
                          <a:srgbClr val="000066"/>
                        </a:solidFill>
                      </a:rPr>
                      <a:t>211 837,1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 dirty="0">
                        <a:solidFill>
                          <a:srgbClr val="000066"/>
                        </a:solidFill>
                      </a:rPr>
                      <a:t>208 211,8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blipFill>
                <a:blip xmlns:r="http://schemas.openxmlformats.org/officeDocument/2006/relationships" r:embed="rId1"/>
                <a:tile tx="0" ty="0" sx="100000" sy="100000" flip="none" algn="tl"/>
              </a:blipFill>
            </c:spPr>
            <c:txPr>
              <a:bodyPr/>
              <a:lstStyle/>
              <a:p>
                <a:pPr>
                  <a:defRPr sz="1300" b="1">
                    <a:solidFill>
                      <a:srgbClr val="003366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2019 г (отчет)</c:v>
                </c:pt>
                <c:pt idx="1">
                  <c:v>2020 г (оценка)</c:v>
                </c:pt>
                <c:pt idx="2">
                  <c:v>2021 г (прогноз)</c:v>
                </c:pt>
                <c:pt idx="3">
                  <c:v>2022 г (прогноз)</c:v>
                </c:pt>
                <c:pt idx="4">
                  <c:v>2023 г (прогноз)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258893.7</c:v>
                </c:pt>
                <c:pt idx="1">
                  <c:v>287623.8</c:v>
                </c:pt>
                <c:pt idx="2">
                  <c:v>276570.5</c:v>
                </c:pt>
                <c:pt idx="3">
                  <c:v>211837.1</c:v>
                </c:pt>
                <c:pt idx="4">
                  <c:v>208211.8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Непрограммные расходы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dLbls>
            <c:dLbl>
              <c:idx val="0"/>
              <c:layout>
                <c:manualLayout>
                  <c:x val="2.6279600369606654E-2"/>
                  <c:y val="-8.2564820383942014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>
                        <a:solidFill>
                          <a:srgbClr val="000066"/>
                        </a:solidFill>
                      </a:rPr>
                      <a:t>8</a:t>
                    </a:r>
                    <a:r>
                      <a:rPr lang="ru-RU" baseline="0" dirty="0" smtClean="0">
                        <a:solidFill>
                          <a:srgbClr val="000066"/>
                        </a:solidFill>
                      </a:rPr>
                      <a:t> 065,1</a:t>
                    </a:r>
                    <a:endParaRPr lang="ru-RU" dirty="0">
                      <a:solidFill>
                        <a:srgbClr val="000066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7168598249697641E-2"/>
                  <c:y val="-9.00706913791188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>
                        <a:solidFill>
                          <a:srgbClr val="000066"/>
                        </a:solidFill>
                      </a:rPr>
                      <a:t>12</a:t>
                    </a:r>
                    <a:r>
                      <a:rPr lang="ru-RU" baseline="0" dirty="0" smtClean="0">
                        <a:solidFill>
                          <a:srgbClr val="000066"/>
                        </a:solidFill>
                      </a:rPr>
                      <a:t> 490,5</a:t>
                    </a:r>
                    <a:endParaRPr lang="ru-RU" dirty="0">
                      <a:solidFill>
                        <a:srgbClr val="000066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2.0290315529530142E-2"/>
                  <c:y val="-8.2564820383942014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>
                        <a:solidFill>
                          <a:srgbClr val="000066"/>
                        </a:solidFill>
                      </a:rPr>
                      <a:t>7</a:t>
                    </a:r>
                    <a:r>
                      <a:rPr lang="ru-RU" baseline="0" dirty="0" smtClean="0">
                        <a:solidFill>
                          <a:srgbClr val="000066"/>
                        </a:solidFill>
                      </a:rPr>
                      <a:t> 198,6</a:t>
                    </a:r>
                    <a:endParaRPr lang="ru-RU" dirty="0">
                      <a:solidFill>
                        <a:srgbClr val="000066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1.0417993303363763E-2"/>
                  <c:y val="-8.8877576820966253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>
                        <a:solidFill>
                          <a:srgbClr val="000066"/>
                        </a:solidFill>
                      </a:rPr>
                      <a:t>8</a:t>
                    </a:r>
                    <a:r>
                      <a:rPr lang="ru-RU" baseline="0" dirty="0" smtClean="0">
                        <a:solidFill>
                          <a:srgbClr val="000066"/>
                        </a:solidFill>
                      </a:rPr>
                      <a:t> 607,4</a:t>
                    </a:r>
                    <a:endParaRPr lang="ru-RU" dirty="0">
                      <a:solidFill>
                        <a:srgbClr val="000066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1.7841174828813058E-2"/>
                  <c:y val="-9.3342597948886899E-2"/>
                </c:manualLayout>
              </c:layout>
              <c:tx>
                <c:rich>
                  <a:bodyPr/>
                  <a:lstStyle/>
                  <a:p>
                    <a:r>
                      <a:rPr lang="en-US" dirty="0">
                        <a:solidFill>
                          <a:srgbClr val="000066"/>
                        </a:solidFill>
                      </a:rPr>
                      <a:t>11 155,6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blipFill>
                <a:blip xmlns:r="http://schemas.openxmlformats.org/officeDocument/2006/relationships" r:embed="rId1"/>
                <a:tile tx="0" ty="0" sx="100000" sy="100000" flip="none" algn="tl"/>
              </a:blipFill>
            </c:spPr>
            <c:txPr>
              <a:bodyPr/>
              <a:lstStyle/>
              <a:p>
                <a:pPr>
                  <a:defRPr sz="1400" b="1">
                    <a:solidFill>
                      <a:srgbClr val="6600FF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2019 г (отчет)</c:v>
                </c:pt>
                <c:pt idx="1">
                  <c:v>2020 г (оценка)</c:v>
                </c:pt>
                <c:pt idx="2">
                  <c:v>2021 г (прогноз)</c:v>
                </c:pt>
                <c:pt idx="3">
                  <c:v>2022 г (прогноз)</c:v>
                </c:pt>
                <c:pt idx="4">
                  <c:v>2023 г (прогноз)</c:v>
                </c:pt>
              </c:strCache>
            </c:strRef>
          </c:cat>
          <c:val>
            <c:numRef>
              <c:f>Лист1!$C$2:$C$6</c:f>
              <c:numCache>
                <c:formatCode>#,##0.0</c:formatCode>
                <c:ptCount val="5"/>
                <c:pt idx="0">
                  <c:v>8065.1</c:v>
                </c:pt>
                <c:pt idx="1">
                  <c:v>12490.5</c:v>
                </c:pt>
                <c:pt idx="2">
                  <c:v>7198.6</c:v>
                </c:pt>
                <c:pt idx="3">
                  <c:v>8607.4</c:v>
                </c:pt>
                <c:pt idx="4">
                  <c:v>11155.6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35"/>
        <c:gapDepth val="79"/>
        <c:shape val="box"/>
        <c:axId val="230628576"/>
        <c:axId val="230632888"/>
        <c:axId val="0"/>
      </c:bar3DChart>
      <c:catAx>
        <c:axId val="23062857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>
                <a:solidFill>
                  <a:srgbClr val="003366"/>
                </a:solidFill>
                <a:latin typeface="Bookman Old Style" pitchFamily="18" charset="0"/>
              </a:defRPr>
            </a:pPr>
            <a:endParaRPr lang="ru-RU"/>
          </a:p>
        </c:txPr>
        <c:crossAx val="230632888"/>
        <c:crosses val="autoZero"/>
        <c:auto val="1"/>
        <c:lblAlgn val="ctr"/>
        <c:lblOffset val="100"/>
        <c:noMultiLvlLbl val="0"/>
      </c:catAx>
      <c:valAx>
        <c:axId val="230632888"/>
        <c:scaling>
          <c:orientation val="minMax"/>
        </c:scaling>
        <c:delete val="0"/>
        <c:axPos val="l"/>
        <c:majorGridlines>
          <c:spPr>
            <a:ln>
              <a:solidFill>
                <a:srgbClr val="0066CC"/>
              </a:solidFill>
            </a:ln>
          </c:spPr>
        </c:majorGridlines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solidFill>
                  <a:srgbClr val="003366"/>
                </a:solidFill>
                <a:latin typeface="Book Antiqua" pitchFamily="18" charset="0"/>
              </a:defRPr>
            </a:pPr>
            <a:endParaRPr lang="ru-RU"/>
          </a:p>
        </c:txPr>
        <c:crossAx val="23062857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11633104792304519"/>
          <c:y val="1.671103028625235E-2"/>
          <c:w val="0.76957314137634214"/>
          <c:h val="8.2234487607023621E-2"/>
        </c:manualLayout>
      </c:layout>
      <c:overlay val="0"/>
      <c:spPr>
        <a:blipFill>
          <a:blip xmlns:r="http://schemas.openxmlformats.org/officeDocument/2006/relationships" r:embed="rId1"/>
          <a:tile tx="0" ty="0" sx="100000" sy="100000" flip="none" algn="tl"/>
        </a:blipFill>
      </c:spPr>
      <c:txPr>
        <a:bodyPr/>
        <a:lstStyle/>
        <a:p>
          <a:pPr>
            <a:defRPr sz="1400">
              <a:solidFill>
                <a:srgbClr val="003366"/>
              </a:solidFill>
              <a:latin typeface="Book Antiqua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charts/chart7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777365408036424"/>
          <c:y val="2.6485740267542416E-2"/>
          <c:w val="0.61280855799450795"/>
          <c:h val="0.83792685006830792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 г.</c:v>
                </c:pt>
              </c:strCache>
            </c:strRef>
          </c:tx>
          <c:spPr>
            <a:solidFill>
              <a:srgbClr val="DE0000"/>
            </a:solidFill>
          </c:spPr>
          <c:invertIfNegative val="0"/>
          <c:dLbls>
            <c:dLbl>
              <c:idx val="0"/>
              <c:layout>
                <c:manualLayout>
                  <c:x val="3.1782290807460402E-2"/>
                  <c:y val="0.2960484549335788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26027.9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 г.</c:v>
                </c:pt>
              </c:strCache>
            </c:strRef>
          </c:tx>
          <c:spPr>
            <a:solidFill>
              <a:srgbClr val="3737FF"/>
            </a:solidFill>
          </c:spPr>
          <c:invertIfNegative val="0"/>
          <c:dLbls>
            <c:dLbl>
              <c:idx val="0"/>
              <c:layout>
                <c:manualLayout>
                  <c:x val="1.5890895149471805E-2"/>
                  <c:y val="0.2614042388147348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17404.900000000001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 г.</c:v>
                </c:pt>
              </c:strCache>
            </c:strRef>
          </c:tx>
          <c:spPr>
            <a:solidFill>
              <a:srgbClr val="FF99CC"/>
            </a:solidFill>
          </c:spPr>
          <c:invertIfNegative val="0"/>
          <c:dLbls>
            <c:dLbl>
              <c:idx val="0"/>
              <c:layout>
                <c:manualLayout>
                  <c:x val="2.2247603565222599E-2"/>
                  <c:y val="0.242507776913676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17575.599999999991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30635240"/>
        <c:axId val="230636808"/>
        <c:axId val="0"/>
      </c:bar3DChart>
      <c:catAx>
        <c:axId val="23063524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230636808"/>
        <c:crosses val="autoZero"/>
        <c:auto val="1"/>
        <c:lblAlgn val="ctr"/>
        <c:lblOffset val="100"/>
        <c:noMultiLvlLbl val="0"/>
      </c:catAx>
      <c:valAx>
        <c:axId val="230636808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2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23063524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9622946914064663"/>
          <c:y val="0.52885443284079581"/>
          <c:w val="0.18787938545562297"/>
          <c:h val="0.15910438746242608"/>
        </c:manualLayout>
      </c:layout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777365408036424"/>
          <c:y val="2.6485740267542416E-2"/>
          <c:w val="0.61280855799450806"/>
          <c:h val="0.83792685006830792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 г.</c:v>
                </c:pt>
              </c:strCache>
            </c:strRef>
          </c:tx>
          <c:spPr>
            <a:solidFill>
              <a:srgbClr val="33CC33"/>
            </a:solidFill>
          </c:spPr>
          <c:invertIfNegative val="0"/>
          <c:dLbls>
            <c:dLbl>
              <c:idx val="0"/>
              <c:layout>
                <c:manualLayout>
                  <c:x val="2.4121786531685938E-2"/>
                  <c:y val="0.1687010622008181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28500.3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 г.</c:v>
                </c:pt>
              </c:strCache>
            </c:strRef>
          </c:tx>
          <c:spPr>
            <a:solidFill>
              <a:srgbClr val="0066FF"/>
            </a:solidFill>
          </c:spPr>
          <c:invertIfNegative val="0"/>
          <c:dLbls>
            <c:dLbl>
              <c:idx val="0"/>
              <c:layout>
                <c:manualLayout>
                  <c:x val="1.5076116582303718E-2"/>
                  <c:y val="0.16358890880079346"/>
                </c:manualLayout>
              </c:layout>
              <c:spPr/>
              <c:txPr>
                <a:bodyPr rot="-5400000" vert="horz"/>
                <a:lstStyle/>
                <a:p>
                  <a:pPr>
                    <a:defRPr sz="1400">
                      <a:solidFill>
                        <a:schemeClr val="bg1"/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6406.5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 г.</c:v>
                </c:pt>
              </c:strCache>
            </c:strRef>
          </c:tx>
          <c:spPr>
            <a:solidFill>
              <a:srgbClr val="FF0066"/>
            </a:solidFill>
          </c:spPr>
          <c:invertIfNegative val="0"/>
          <c:dLbls>
            <c:dLbl>
              <c:idx val="0"/>
              <c:layout>
                <c:manualLayout>
                  <c:x val="2.7137009848146716E-2"/>
                  <c:y val="0.1620187042709540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6459.9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30637200"/>
        <c:axId val="230628184"/>
        <c:axId val="0"/>
      </c:bar3DChart>
      <c:catAx>
        <c:axId val="23063720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230628184"/>
        <c:crosses val="autoZero"/>
        <c:auto val="1"/>
        <c:lblAlgn val="ctr"/>
        <c:lblOffset val="100"/>
        <c:noMultiLvlLbl val="0"/>
      </c:catAx>
      <c:valAx>
        <c:axId val="230628184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23063720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4637603396043661"/>
          <c:y val="0.39213749912561441"/>
          <c:w val="0.17824338312804686"/>
          <c:h val="0.20919280573763421"/>
        </c:manualLayout>
      </c:layout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777365408036424"/>
          <c:y val="2.6485740267542416E-2"/>
          <c:w val="0.61280855799450829"/>
          <c:h val="0.8296467059215643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2023 г.</c:v>
                </c:pt>
              </c:strCache>
            </c:strRef>
          </c:tx>
          <c:spPr>
            <a:solidFill>
              <a:srgbClr val="FF6600"/>
            </a:solidFill>
          </c:spPr>
          <c:invertIfNegative val="0"/>
          <c:dLbls>
            <c:dLbl>
              <c:idx val="0"/>
              <c:layout>
                <c:manualLayout>
                  <c:x val="1.3310889984970245E-2"/>
                  <c:y val="0.2351590564011407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163752.4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 г.</c:v>
                </c:pt>
              </c:strCache>
            </c:strRef>
          </c:tx>
          <c:spPr>
            <a:solidFill>
              <a:srgbClr val="6666FF"/>
            </a:solidFill>
          </c:spPr>
          <c:invertIfNegative val="0"/>
          <c:dLbls>
            <c:dLbl>
              <c:idx val="0"/>
              <c:layout>
                <c:manualLayout>
                  <c:x val="1.9966334977455421E-2"/>
                  <c:y val="0.2410380328111716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140547.1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 г.2</c:v>
                </c:pt>
              </c:strCache>
            </c:strRef>
          </c:tx>
          <c:spPr>
            <a:solidFill>
              <a:srgbClr val="33CC33"/>
            </a:solidFill>
          </c:spPr>
          <c:invertIfNegative val="0"/>
          <c:dLbls>
            <c:dLbl>
              <c:idx val="0"/>
              <c:layout>
                <c:manualLayout>
                  <c:x val="2.9949502466183251E-2"/>
                  <c:y val="0.238098544606154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136402.20000000001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30629752"/>
        <c:axId val="230635632"/>
        <c:axId val="0"/>
      </c:bar3DChart>
      <c:catAx>
        <c:axId val="23062975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230635632"/>
        <c:crosses val="autoZero"/>
        <c:auto val="1"/>
        <c:lblAlgn val="ctr"/>
        <c:lblOffset val="100"/>
        <c:noMultiLvlLbl val="0"/>
      </c:catAx>
      <c:valAx>
        <c:axId val="230635632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230629752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8094327902960294"/>
          <c:y val="2.3576299671210582E-2"/>
          <c:w val="0.61280855799450851"/>
          <c:h val="0.8203172249733335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 г.</c:v>
                </c:pt>
              </c:strCache>
            </c:strRef>
          </c:tx>
          <c:spPr>
            <a:solidFill>
              <a:srgbClr val="FF6600"/>
            </a:solidFill>
          </c:spPr>
          <c:invertIfNegative val="0"/>
          <c:dLbls>
            <c:dLbl>
              <c:idx val="0"/>
              <c:layout>
                <c:manualLayout>
                  <c:x val="2.5653715243760852E-2"/>
                  <c:y val="0.2255193867348077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55264.800000000003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 г.</c:v>
                </c:pt>
              </c:strCache>
            </c:strRef>
          </c:tx>
          <c:spPr>
            <a:solidFill>
              <a:srgbClr val="CC66FF"/>
            </a:solidFill>
          </c:spPr>
          <c:invertIfNegative val="0"/>
          <c:dLbls>
            <c:dLbl>
              <c:idx val="0"/>
              <c:layout>
                <c:manualLayout>
                  <c:x val="2.2447000838290695E-2"/>
                  <c:y val="0.2532914993572143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47478.6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 г.</c:v>
                </c:pt>
              </c:strCache>
            </c:strRef>
          </c:tx>
          <c:spPr>
            <a:solidFill>
              <a:srgbClr val="33CC33"/>
            </a:solidFill>
          </c:spPr>
          <c:invertIfNegative val="0"/>
          <c:dLbls>
            <c:dLbl>
              <c:idx val="0"/>
              <c:layout>
                <c:manualLayout>
                  <c:x val="1.9240286432820601E-2"/>
                  <c:y val="0.24029472915707825"/>
                </c:manualLayout>
              </c:layout>
              <c:spPr/>
              <c:txPr>
                <a:bodyPr rot="-5400000" vert="horz"/>
                <a:lstStyle/>
                <a:p>
                  <a:pPr>
                    <a:defRPr sz="1400">
                      <a:solidFill>
                        <a:schemeClr val="bg1"/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47774.1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30638376"/>
        <c:axId val="230630144"/>
        <c:axId val="0"/>
      </c:bar3DChart>
      <c:catAx>
        <c:axId val="23063837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230630144"/>
        <c:crosses val="autoZero"/>
        <c:auto val="1"/>
        <c:lblAlgn val="ctr"/>
        <c:lblOffset val="100"/>
        <c:noMultiLvlLbl val="0"/>
      </c:catAx>
      <c:valAx>
        <c:axId val="230630144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230638376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5980074365704294"/>
          <c:y val="8.6411378213717679E-2"/>
          <c:w val="0.61280855799450873"/>
          <c:h val="0.82334192409164253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 г.</c:v>
                </c:pt>
              </c:strCache>
            </c:strRef>
          </c:tx>
          <c:spPr>
            <a:solidFill>
              <a:srgbClr val="CC0000"/>
            </a:solidFill>
          </c:spPr>
          <c:invertIfNegative val="0"/>
          <c:dLbls>
            <c:dLbl>
              <c:idx val="0"/>
              <c:layout>
                <c:manualLayout>
                  <c:x val="2.2222222222222251E-2"/>
                  <c:y val="0.2107598851121857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100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 г.</c:v>
                </c:pt>
              </c:strCache>
            </c:strRef>
          </c:tx>
          <c:spPr>
            <a:solidFill>
              <a:srgbClr val="993300"/>
            </a:solidFill>
          </c:spPr>
          <c:invertIfNegative val="0"/>
          <c:dLbls>
            <c:dLbl>
              <c:idx val="0"/>
              <c:layout>
                <c:manualLayout>
                  <c:x val="2.5000000000000001E-2"/>
                  <c:y val="-4.62766313636385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 г.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dLbls>
            <c:dLbl>
              <c:idx val="0"/>
              <c:layout>
                <c:manualLayout>
                  <c:x val="8.3333333333333367E-3"/>
                  <c:y val="-1.691212391926024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400" b="0" i="0" u="none" strike="noStrike" kern="1200" baseline="0">
                    <a:solidFill>
                      <a:prstClr val="white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30641512"/>
        <c:axId val="230643080"/>
        <c:axId val="0"/>
      </c:bar3DChart>
      <c:catAx>
        <c:axId val="23064151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230643080"/>
        <c:crosses val="autoZero"/>
        <c:auto val="1"/>
        <c:lblAlgn val="ctr"/>
        <c:lblOffset val="100"/>
        <c:noMultiLvlLbl val="0"/>
      </c:catAx>
      <c:valAx>
        <c:axId val="230643080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23064151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4968197725284869"/>
          <c:y val="0.41721605831591357"/>
          <c:w val="0.1642069116360455"/>
          <c:h val="0.15138643225956341"/>
        </c:manualLayout>
      </c:layout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3676159230096241"/>
          <c:y val="0.12513298898992389"/>
          <c:w val="0.72669750656169174"/>
          <c:h val="0.8037393208664198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2021г.</c:v>
                </c:pt>
              </c:strCache>
            </c:strRef>
          </c:tx>
          <c:spPr>
            <a:solidFill>
              <a:srgbClr val="00CC66"/>
            </a:solidFill>
          </c:spPr>
          <c:invertIfNegative val="0"/>
          <c:dLbls>
            <c:dLbl>
              <c:idx val="0"/>
              <c:layout>
                <c:manualLayout>
                  <c:x val="1.9444444444444445E-2"/>
                  <c:y val="0.261709272446428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6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50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 г.</c:v>
                </c:pt>
              </c:strCache>
            </c:strRef>
          </c:tx>
          <c:spPr>
            <a:solidFill>
              <a:srgbClr val="FF9900"/>
            </a:solidFill>
          </c:spPr>
          <c:invertIfNegative val="0"/>
          <c:dLbls>
            <c:dLbl>
              <c:idx val="0"/>
              <c:layout>
                <c:manualLayout>
                  <c:x val="3.0555555555555582E-2"/>
                  <c:y val="-6.83438847296536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600" b="0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 г.</c:v>
                </c:pt>
              </c:strCache>
            </c:strRef>
          </c:tx>
          <c:spPr>
            <a:solidFill>
              <a:srgbClr val="0099FF"/>
            </a:solidFill>
          </c:spPr>
          <c:invertIfNegative val="0"/>
          <c:dLbls>
            <c:dLbl>
              <c:idx val="0"/>
              <c:layout>
                <c:manualLayout>
                  <c:x val="2.2222222222222251E-2"/>
                  <c:y val="-3.4135992058230091E-2"/>
                </c:manualLayout>
              </c:layout>
              <c:spPr/>
              <c:txPr>
                <a:bodyPr rot="-5400000" vert="horz"/>
                <a:lstStyle/>
                <a:p>
                  <a:pPr algn="ctr">
                    <a:defRPr lang="ru-RU" sz="1600" b="0" i="0" u="none" strike="noStrike" kern="1200" baseline="0">
                      <a:solidFill>
                        <a:prstClr val="black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lang="ru-RU" sz="1600" b="0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30640728"/>
        <c:axId val="230641120"/>
        <c:axId val="0"/>
      </c:bar3DChart>
      <c:catAx>
        <c:axId val="23064072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230641120"/>
        <c:crosses val="autoZero"/>
        <c:auto val="1"/>
        <c:lblAlgn val="ctr"/>
        <c:lblOffset val="100"/>
        <c:noMultiLvlLbl val="0"/>
      </c:catAx>
      <c:valAx>
        <c:axId val="230641120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230640728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3447611282362223"/>
          <c:y val="2.1446624978177026E-2"/>
          <c:w val="0.65606887494680965"/>
          <c:h val="0.87147312335878502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 г.</c:v>
                </c:pt>
              </c:strCache>
            </c:strRef>
          </c:tx>
          <c:spPr>
            <a:solidFill>
              <a:srgbClr val="FF5050"/>
            </a:solidFill>
          </c:spPr>
          <c:invertIfNegative val="0"/>
          <c:dLbls>
            <c:dLbl>
              <c:idx val="0"/>
              <c:layout>
                <c:manualLayout>
                  <c:x val="1.7291107088319164E-2"/>
                  <c:y val="0.2849013702016278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100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 г.</c:v>
                </c:pt>
              </c:strCache>
            </c:strRef>
          </c:tx>
          <c:spPr>
            <a:solidFill>
              <a:srgbClr val="6666FF"/>
            </a:solidFill>
          </c:spPr>
          <c:invertIfNegative val="0"/>
          <c:dLbls>
            <c:dLbl>
              <c:idx val="0"/>
              <c:layout>
                <c:manualLayout>
                  <c:x val="2.9717272468784299E-2"/>
                  <c:y val="-3.153002840954180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6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 г.</c:v>
                </c:pt>
              </c:strCache>
            </c:strRef>
          </c:tx>
          <c:spPr>
            <a:solidFill>
              <a:srgbClr val="33CC33"/>
            </a:solidFill>
          </c:spPr>
          <c:invertIfNegative val="0"/>
          <c:dLbls>
            <c:dLbl>
              <c:idx val="0"/>
              <c:spPr/>
              <c:txPr>
                <a:bodyPr rot="-5400000" vert="horz"/>
                <a:lstStyle/>
                <a:p>
                  <a:pPr algn="ctr">
                    <a:defRPr lang="ru-RU" sz="1600" b="0" i="0" u="none" strike="noStrike" kern="1200" baseline="0">
                      <a:solidFill>
                        <a:prstClr val="black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lang="ru-RU" sz="1600" b="0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30642296"/>
        <c:axId val="230642688"/>
        <c:axId val="0"/>
      </c:bar3DChart>
      <c:catAx>
        <c:axId val="23064229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230642688"/>
        <c:crosses val="autoZero"/>
        <c:auto val="1"/>
        <c:lblAlgn val="ctr"/>
        <c:lblOffset val="100"/>
        <c:noMultiLvlLbl val="0"/>
      </c:catAx>
      <c:valAx>
        <c:axId val="230642688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23064229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2256220502248658"/>
          <c:y val="0.47731769119670486"/>
          <c:w val="0.20443098914935587"/>
          <c:h val="0.21618260364233038"/>
        </c:manualLayout>
      </c:layout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3447614835248944"/>
          <c:y val="2.6485740267542416E-2"/>
          <c:w val="0.65606887494680965"/>
          <c:h val="0.8754385602756271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 г.</c:v>
                </c:pt>
              </c:strCache>
            </c:strRef>
          </c:tx>
          <c:spPr>
            <a:solidFill>
              <a:srgbClr val="CCECFF"/>
            </a:solidFill>
          </c:spPr>
          <c:invertIfNegative val="0"/>
          <c:dLbls>
            <c:dLbl>
              <c:idx val="0"/>
              <c:layout>
                <c:manualLayout>
                  <c:x val="3.0794638338244598E-2"/>
                  <c:y val="0.3243524302311595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975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 г.</c:v>
                </c:pt>
              </c:strCache>
            </c:strRef>
          </c:tx>
          <c:spPr>
            <a:solidFill>
              <a:srgbClr val="6666FF"/>
            </a:solidFill>
          </c:spPr>
          <c:invertIfNegative val="0"/>
          <c:dLbls>
            <c:dLbl>
              <c:idx val="0"/>
              <c:layout>
                <c:manualLayout>
                  <c:x val="1.9596506820879607E-2"/>
                  <c:y val="-4.60110568145827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 г.</c:v>
                </c:pt>
              </c:strCache>
            </c:strRef>
          </c:tx>
          <c:spPr>
            <a:solidFill>
              <a:srgbClr val="33CC33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400" b="0" i="0" u="none" strike="noStrike" kern="1200" baseline="0">
                    <a:solidFill>
                      <a:srgbClr val="000099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486414792"/>
        <c:axId val="486410480"/>
        <c:axId val="0"/>
      </c:bar3DChart>
      <c:catAx>
        <c:axId val="48641479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486410480"/>
        <c:crosses val="autoZero"/>
        <c:auto val="1"/>
        <c:lblAlgn val="ctr"/>
        <c:lblOffset val="100"/>
        <c:noMultiLvlLbl val="0"/>
      </c:catAx>
      <c:valAx>
        <c:axId val="486410480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48641479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748196823446738"/>
          <c:y val="0.26843915602846774"/>
          <c:w val="0.20443098914935584"/>
          <c:h val="0.2538366428102023"/>
        </c:manualLayout>
      </c:layout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3447614835248944"/>
          <c:y val="2.6485740267542416E-2"/>
          <c:w val="0.65606887494680965"/>
          <c:h val="0.8445957287333996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 г.</c:v>
                </c:pt>
              </c:strCache>
            </c:strRef>
          </c:tx>
          <c:spPr>
            <a:solidFill>
              <a:srgbClr val="009900"/>
            </a:solidFill>
          </c:spPr>
          <c:invertIfNegative val="0"/>
          <c:dLbls>
            <c:dLbl>
              <c:idx val="0"/>
              <c:layout>
                <c:manualLayout>
                  <c:x val="2.4753584884330587E-2"/>
                  <c:y val="0.30289744940608171"/>
                </c:manualLayout>
              </c:layout>
              <c:spPr/>
              <c:txPr>
                <a:bodyPr rot="-5400000" vert="horz"/>
                <a:lstStyle/>
                <a:p>
                  <a:pPr>
                    <a:defRPr sz="1400">
                      <a:solidFill>
                        <a:schemeClr val="bg1"/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800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 г.</c:v>
                </c:pt>
              </c:strCache>
            </c:strRef>
          </c:tx>
          <c:spPr>
            <a:solidFill>
              <a:srgbClr val="FF9900"/>
            </a:solidFill>
          </c:spPr>
          <c:invertIfNegative val="0"/>
          <c:dLbls>
            <c:dLbl>
              <c:idx val="0"/>
              <c:layout>
                <c:manualLayout>
                  <c:x val="2.1659386773789292E-2"/>
                  <c:y val="-7.677779392033415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 г.</c:v>
                </c:pt>
              </c:strCache>
            </c:strRef>
          </c:tx>
          <c:spPr>
            <a:solidFill>
              <a:srgbClr val="FFFF99"/>
            </a:solidFill>
          </c:spPr>
          <c:invertIfNegative val="0"/>
          <c:dLbls>
            <c:dLbl>
              <c:idx val="0"/>
              <c:layout>
                <c:manualLayout>
                  <c:x val="3.0941981105413437E-3"/>
                  <c:y val="-2.98471110047603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400" b="0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486408520"/>
        <c:axId val="486410872"/>
        <c:axId val="0"/>
      </c:bar3DChart>
      <c:catAx>
        <c:axId val="48640852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486410872"/>
        <c:crosses val="autoZero"/>
        <c:auto val="1"/>
        <c:lblAlgn val="ctr"/>
        <c:lblOffset val="100"/>
        <c:noMultiLvlLbl val="0"/>
      </c:catAx>
      <c:valAx>
        <c:axId val="486410872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48640852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7481968234467402"/>
          <c:y val="0.26843915602846774"/>
          <c:w val="0.20443098914935587"/>
          <c:h val="0.2341359860435652"/>
        </c:manualLayout>
      </c:layout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b="0">
                <a:solidFill>
                  <a:srgbClr val="660033"/>
                </a:solidFill>
              </a:defRPr>
            </a:pPr>
            <a:r>
              <a:rPr lang="ru-RU" sz="1000" b="0" dirty="0" smtClean="0">
                <a:solidFill>
                  <a:srgbClr val="660033"/>
                </a:solidFill>
                <a:latin typeface="Bookman Old Style" pitchFamily="18" charset="0"/>
              </a:rPr>
              <a:t>Безвозмездные  поступления                  </a:t>
            </a:r>
            <a:endParaRPr lang="ru-RU" sz="1000" b="0" dirty="0">
              <a:solidFill>
                <a:srgbClr val="660033"/>
              </a:solidFill>
              <a:latin typeface="Bookman Old Style" pitchFamily="18" charset="0"/>
            </a:endParaRPr>
          </a:p>
        </c:rich>
      </c:tx>
      <c:layout>
        <c:manualLayout>
          <c:xMode val="edge"/>
          <c:yMode val="edge"/>
          <c:x val="0.11413437722606012"/>
          <c:y val="8.4350531100409243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27261799342556708"/>
          <c:y val="0.24338962337518052"/>
          <c:w val="0.46513867740185738"/>
          <c:h val="0.68759630572448449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660066"/>
              </a:solidFill>
              <a:ln>
                <a:noFill/>
              </a:ln>
            </c:spPr>
          </c:dPt>
          <c:dPt>
            <c:idx val="1"/>
            <c:bubble3D val="0"/>
            <c:spPr>
              <a:solidFill>
                <a:srgbClr val="3399FF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258465.6</c:v>
                </c:pt>
                <c:pt idx="1">
                  <c:v>38036.699999999997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3447614835248944"/>
          <c:y val="2.6485740267542416E-2"/>
          <c:w val="0.65606887494680965"/>
          <c:h val="0.8445957287333996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 г.</c:v>
                </c:pt>
              </c:strCache>
            </c:strRef>
          </c:tx>
          <c:spPr>
            <a:solidFill>
              <a:srgbClr val="00FF00"/>
            </a:solidFill>
          </c:spPr>
          <c:invertIfNegative val="0"/>
          <c:dLbls>
            <c:dLbl>
              <c:idx val="0"/>
              <c:layout>
                <c:manualLayout>
                  <c:x val="2.4753584884330587E-2"/>
                  <c:y val="0.30289744940608171"/>
                </c:manualLayout>
              </c:layout>
              <c:spPr/>
              <c:txPr>
                <a:bodyPr rot="-5400000" vert="horz"/>
                <a:lstStyle/>
                <a:p>
                  <a:pPr>
                    <a:defRPr sz="1400">
                      <a:solidFill>
                        <a:schemeClr val="bg1"/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35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 г.</c:v>
                </c:pt>
              </c:strCache>
            </c:strRef>
          </c:tx>
          <c:spPr>
            <a:solidFill>
              <a:schemeClr val="bg2">
                <a:lumMod val="20000"/>
                <a:lumOff val="8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4.0224331799390708E-2"/>
                  <c:y val="-5.26023642480854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 г.</c:v>
                </c:pt>
              </c:strCache>
            </c:strRef>
          </c:tx>
          <c:spPr>
            <a:solidFill>
              <a:srgbClr val="0099FF"/>
            </a:solidFill>
          </c:spPr>
          <c:invertIfNegative val="0"/>
          <c:dLbls>
            <c:dLbl>
              <c:idx val="0"/>
              <c:layout>
                <c:manualLayout>
                  <c:x val="2.4753584884330587E-2"/>
                  <c:y val="-3.6853284958387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400" b="0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486418712"/>
        <c:axId val="486419104"/>
        <c:axId val="0"/>
      </c:bar3DChart>
      <c:catAx>
        <c:axId val="48641871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486419104"/>
        <c:crosses val="autoZero"/>
        <c:auto val="1"/>
        <c:lblAlgn val="ctr"/>
        <c:lblOffset val="100"/>
        <c:noMultiLvlLbl val="0"/>
      </c:catAx>
      <c:valAx>
        <c:axId val="486419104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48641871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1602984658625168"/>
          <c:y val="0.26843915602846774"/>
          <c:w val="0.21061938537043881"/>
          <c:h val="0.2341359860435652"/>
        </c:manualLayout>
      </c:layout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956823510837979"/>
          <c:y val="4.8682617805857913E-2"/>
          <c:w val="0.65606887494680965"/>
          <c:h val="0.8445957287333996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 г.</c:v>
                </c:pt>
              </c:strCache>
            </c:strRef>
          </c:tx>
          <c:spPr>
            <a:solidFill>
              <a:srgbClr val="0066FF"/>
            </a:solidFill>
          </c:spPr>
          <c:invertIfNegative val="0"/>
          <c:dLbls>
            <c:dLbl>
              <c:idx val="0"/>
              <c:layout>
                <c:manualLayout>
                  <c:x val="1.3971796773065049E-2"/>
                  <c:y val="0.3238505551723840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0.0</c:formatCode>
                <c:ptCount val="1"/>
                <c:pt idx="0">
                  <c:v>50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 г.</c:v>
                </c:pt>
              </c:strCache>
            </c:strRef>
          </c:tx>
          <c:spPr>
            <a:solidFill>
              <a:srgbClr val="99FF66"/>
            </a:solidFill>
          </c:spPr>
          <c:invertIfNegative val="0"/>
          <c:dLbls>
            <c:dLbl>
              <c:idx val="0"/>
              <c:layout>
                <c:manualLayout>
                  <c:x val="2.9199560036194679E-2"/>
                  <c:y val="-6.10566804305694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0.0</c:formatCode>
                <c:ptCount val="1"/>
                <c:pt idx="0">
                  <c:v>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 г.2</c:v>
                </c:pt>
              </c:strCache>
            </c:strRef>
          </c:tx>
          <c:spPr>
            <a:solidFill>
              <a:srgbClr val="FF0066"/>
            </a:solidFill>
          </c:spPr>
          <c:invertIfNegative val="0"/>
          <c:dLbls>
            <c:dLbl>
              <c:idx val="0"/>
              <c:layout>
                <c:manualLayout>
                  <c:x val="1.0151781118006863E-2"/>
                  <c:y val="-1.95965880334285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400" b="0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486416360"/>
        <c:axId val="486414400"/>
        <c:axId val="0"/>
      </c:bar3DChart>
      <c:catAx>
        <c:axId val="48641636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486414400"/>
        <c:crosses val="autoZero"/>
        <c:auto val="1"/>
        <c:lblAlgn val="ctr"/>
        <c:lblOffset val="100"/>
        <c:noMultiLvlLbl val="0"/>
      </c:catAx>
      <c:valAx>
        <c:axId val="486414400"/>
        <c:scaling>
          <c:orientation val="minMax"/>
        </c:scaling>
        <c:delete val="0"/>
        <c:axPos val="l"/>
        <c:majorGridlines/>
        <c:numFmt formatCode="0.0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48641636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9614340230150318"/>
          <c:y val="0.26843915602846774"/>
          <c:w val="0.21458267386723842"/>
          <c:h val="0.22813411727753438"/>
        </c:manualLayout>
      </c:layout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956823510837979"/>
          <c:y val="4.8682617805857913E-2"/>
          <c:w val="0.65606887494680965"/>
          <c:h val="0.8690830256346000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 г.</c:v>
                </c:pt>
              </c:strCache>
            </c:strRef>
          </c:tx>
          <c:spPr>
            <a:solidFill>
              <a:srgbClr val="3333FF"/>
            </a:solidFill>
          </c:spPr>
          <c:invertIfNegative val="0"/>
          <c:dLbls>
            <c:dLbl>
              <c:idx val="0"/>
              <c:layout>
                <c:manualLayout>
                  <c:x val="1.8896709889377469E-2"/>
                  <c:y val="0.16991804842635436"/>
                </c:manualLayout>
              </c:layout>
              <c:spPr/>
              <c:txPr>
                <a:bodyPr rot="-5400000" vert="horz"/>
                <a:lstStyle/>
                <a:p>
                  <a:pPr>
                    <a:defRPr sz="1400">
                      <a:latin typeface="Bookman Old Style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100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 г.</c:v>
                </c:pt>
              </c:strCache>
            </c:strRef>
          </c:tx>
          <c:spPr>
            <a:solidFill>
              <a:srgbClr val="FFCC00"/>
            </a:solidFill>
          </c:spPr>
          <c:invertIfNegative val="0"/>
          <c:dLbls>
            <c:dLbl>
              <c:idx val="0"/>
              <c:layout>
                <c:manualLayout>
                  <c:x val="2.2046161537606992E-2"/>
                  <c:y val="-7.141483194730831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 г.</c:v>
                </c:pt>
              </c:strCache>
            </c:strRef>
          </c:tx>
          <c:spPr>
            <a:solidFill>
              <a:srgbClr val="FF66CC"/>
            </a:solidFill>
          </c:spPr>
          <c:invertIfNegative val="0"/>
          <c:dLbls>
            <c:dLbl>
              <c:idx val="0"/>
              <c:layout>
                <c:manualLayout>
                  <c:x val="9.4483549446886857E-3"/>
                  <c:y val="-1.47754824718567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486409304"/>
        <c:axId val="486415576"/>
        <c:axId val="0"/>
      </c:bar3DChart>
      <c:catAx>
        <c:axId val="48640930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486415576"/>
        <c:crosses val="autoZero"/>
        <c:auto val="1"/>
        <c:lblAlgn val="ctr"/>
        <c:lblOffset val="100"/>
        <c:noMultiLvlLbl val="0"/>
      </c:catAx>
      <c:valAx>
        <c:axId val="486415576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48640930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7481968234467447"/>
          <c:y val="0.26843915602846774"/>
          <c:w val="0.20443098914935595"/>
          <c:h val="0.2538366428102023"/>
        </c:manualLayout>
      </c:layout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956823510837979"/>
          <c:y val="2.2316556097100974E-2"/>
          <c:w val="0.65606887494680965"/>
          <c:h val="0.87284660022597593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 г.</c:v>
                </c:pt>
              </c:strCache>
            </c:strRef>
          </c:tx>
          <c:spPr>
            <a:solidFill>
              <a:srgbClr val="FF66CC"/>
            </a:solidFill>
          </c:spPr>
          <c:invertIfNegative val="0"/>
          <c:dLbls>
            <c:dLbl>
              <c:idx val="0"/>
              <c:layout>
                <c:manualLayout>
                  <c:x val="9.4483549446886857E-3"/>
                  <c:y val="0.21623495348743985"/>
                </c:manualLayout>
              </c:layout>
              <c:spPr/>
              <c:txPr>
                <a:bodyPr rot="-5400000" vert="horz"/>
                <a:lstStyle/>
                <a:p>
                  <a:pPr>
                    <a:defRPr sz="1400">
                      <a:solidFill>
                        <a:schemeClr val="bg1"/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50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 г.</c:v>
                </c:pt>
              </c:strCache>
            </c:strRef>
          </c:tx>
          <c:spPr>
            <a:solidFill>
              <a:srgbClr val="6600FF"/>
            </a:solidFill>
          </c:spPr>
          <c:invertIfNegative val="0"/>
          <c:dLbls>
            <c:dLbl>
              <c:idx val="0"/>
              <c:layout>
                <c:manualLayout>
                  <c:x val="4.4092323075214192E-2"/>
                  <c:y val="-6.5244193133219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400" b="0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 г.</c:v>
                </c:pt>
              </c:strCache>
            </c:strRef>
          </c:tx>
          <c:spPr>
            <a:solidFill>
              <a:srgbClr val="CCCCFF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400" b="0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486415968"/>
        <c:axId val="486417144"/>
        <c:axId val="0"/>
      </c:bar3DChart>
      <c:catAx>
        <c:axId val="48641596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486417144"/>
        <c:crosses val="autoZero"/>
        <c:auto val="1"/>
        <c:lblAlgn val="ctr"/>
        <c:lblOffset val="100"/>
        <c:noMultiLvlLbl val="0"/>
      </c:catAx>
      <c:valAx>
        <c:axId val="486417144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48641596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8336902895563034"/>
          <c:y val="0.25180566882217659"/>
          <c:w val="0.20443098914935598"/>
          <c:h val="0.2538366428102023"/>
        </c:manualLayout>
      </c:layout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956823510837979"/>
          <c:y val="2.0879011809145604E-2"/>
          <c:w val="0.65606887494680965"/>
          <c:h val="0.8810373193828134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 г.</c:v>
                </c:pt>
              </c:strCache>
            </c:strRef>
          </c:tx>
          <c:spPr>
            <a:solidFill>
              <a:srgbClr val="00CC66"/>
            </a:solidFill>
          </c:spPr>
          <c:invertIfNegative val="0"/>
          <c:dLbls>
            <c:dLbl>
              <c:idx val="0"/>
              <c:layout>
                <c:manualLayout>
                  <c:x val="2.0144512244970686E-2"/>
                  <c:y val="0.27797748779547637"/>
                </c:manualLayout>
              </c:layout>
              <c:spPr/>
              <c:txPr>
                <a:bodyPr rot="-5400000" vert="horz"/>
                <a:lstStyle/>
                <a:p>
                  <a:pPr algn="ctr">
                    <a:defRPr lang="ru-RU" sz="1400" b="0" i="0" u="none" strike="noStrike" kern="1200" baseline="0">
                      <a:solidFill>
                        <a:prstClr val="black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430.2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 г.</c:v>
                </c:pt>
              </c:strCache>
            </c:strRef>
          </c:tx>
          <c:spPr>
            <a:solidFill>
              <a:srgbClr val="FFCC00"/>
            </a:solidFill>
          </c:spPr>
          <c:invertIfNegative val="0"/>
          <c:dLbls>
            <c:dLbl>
              <c:idx val="0"/>
              <c:layout>
                <c:manualLayout>
                  <c:x val="4.1299394406910772E-2"/>
                  <c:y val="-4.63865942999798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400" b="0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 г.</c:v>
                </c:pt>
              </c:strCache>
            </c:strRef>
          </c:tx>
          <c:spPr>
            <a:solidFill>
              <a:srgbClr val="3399FF"/>
            </a:solidFill>
          </c:spPr>
          <c:invertIfNegative val="0"/>
          <c:dLbls>
            <c:dLbl>
              <c:idx val="0"/>
              <c:layout>
                <c:manualLayout>
                  <c:x val="3.6604947458668456E-2"/>
                  <c:y val="-3.11239927589747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400" b="0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486413224"/>
        <c:axId val="486418320"/>
        <c:axId val="0"/>
      </c:bar3DChart>
      <c:catAx>
        <c:axId val="48641322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486418320"/>
        <c:crosses val="autoZero"/>
        <c:auto val="1"/>
        <c:lblAlgn val="ctr"/>
        <c:lblOffset val="100"/>
        <c:noMultiLvlLbl val="0"/>
      </c:catAx>
      <c:valAx>
        <c:axId val="486418320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48641322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3488689935919593"/>
          <c:y val="0.26843906551220392"/>
          <c:w val="0.20443098914935601"/>
          <c:h val="0.2538366428102023"/>
        </c:manualLayout>
      </c:layout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956823510837979"/>
          <c:y val="6.8468289905892182E-2"/>
          <c:w val="0.65606887494680965"/>
          <c:h val="0.8157781227680176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 г.</c:v>
                </c:pt>
              </c:strCache>
            </c:strRef>
          </c:tx>
          <c:spPr>
            <a:solidFill>
              <a:srgbClr val="FFCC00"/>
            </a:solidFill>
          </c:spPr>
          <c:invertIfNegative val="0"/>
          <c:dLbls>
            <c:dLbl>
              <c:idx val="0"/>
              <c:layout>
                <c:manualLayout>
                  <c:x val="1.8896709889377531E-2"/>
                  <c:y val="0.25405632091933633"/>
                </c:manualLayout>
              </c:layout>
              <c:spPr/>
              <c:txPr>
                <a:bodyPr rot="-5400000" vert="horz"/>
                <a:lstStyle/>
                <a:p>
                  <a:pPr algn="ctr" rtl="0">
                    <a:defRPr lang="ru-RU" sz="1400" b="0" i="0" u="none" strike="noStrike" kern="1200" baseline="0">
                      <a:solidFill>
                        <a:srgbClr val="000099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800" b="0" i="0" u="none" strike="noStrike" kern="1200" baseline="0">
                    <a:solidFill>
                      <a:srgbClr val="000099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100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 г.</c:v>
                </c:pt>
              </c:strCache>
            </c:strRef>
          </c:tx>
          <c:spPr>
            <a:solidFill>
              <a:srgbClr val="990000"/>
            </a:solidFill>
          </c:spPr>
          <c:invertIfNegative val="0"/>
          <c:dLbls>
            <c:dLbl>
              <c:idx val="0"/>
              <c:layout>
                <c:manualLayout>
                  <c:x val="1.8838890312557664E-2"/>
                  <c:y val="-5.92162017738865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 lang="ru-RU" sz="1400" b="0" i="0" u="none" strike="noStrike" kern="1200" baseline="0">
                    <a:solidFill>
                      <a:srgbClr val="003399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 г.</c:v>
                </c:pt>
              </c:strCache>
            </c:strRef>
          </c:tx>
          <c:spPr>
            <a:solidFill>
              <a:srgbClr val="FF9900"/>
            </a:solidFill>
          </c:spPr>
          <c:invertIfNegative val="0"/>
          <c:dLbls>
            <c:dLbl>
              <c:idx val="0"/>
              <c:layout>
                <c:manualLayout>
                  <c:x val="6.3564581614921093E-3"/>
                  <c:y val="-4.43558878948590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 lang="ru-RU" sz="1400" b="0" i="0" u="none" strike="noStrike" kern="1200" baseline="0">
                    <a:solidFill>
                      <a:srgbClr val="003399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486425768"/>
        <c:axId val="486426160"/>
        <c:axId val="0"/>
      </c:bar3DChart>
      <c:catAx>
        <c:axId val="48642576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486426160"/>
        <c:crosses val="autoZero"/>
        <c:auto val="1"/>
        <c:lblAlgn val="ctr"/>
        <c:lblOffset val="100"/>
        <c:noMultiLvlLbl val="0"/>
      </c:catAx>
      <c:valAx>
        <c:axId val="486426160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48642576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2127898487469644"/>
          <c:y val="0.25180566882217681"/>
          <c:w val="0.20443098914935603"/>
          <c:h val="0.2538366428102023"/>
        </c:manualLayout>
      </c:layout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956823510837979"/>
          <c:y val="6.8468289905892182E-2"/>
          <c:w val="0.65606887494680965"/>
          <c:h val="0.8157781227680176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 г.</c:v>
                </c:pt>
              </c:strCache>
            </c:strRef>
          </c:tx>
          <c:spPr>
            <a:solidFill>
              <a:srgbClr val="99CCFF"/>
            </a:solidFill>
          </c:spPr>
          <c:invertIfNegative val="0"/>
          <c:dLbls>
            <c:dLbl>
              <c:idx val="0"/>
              <c:layout>
                <c:manualLayout>
                  <c:x val="1.8896709889377538E-2"/>
                  <c:y val="0.25405632091933633"/>
                </c:manualLayout>
              </c:layout>
              <c:spPr/>
              <c:txPr>
                <a:bodyPr rot="-5400000" vert="horz"/>
                <a:lstStyle/>
                <a:p>
                  <a:pPr algn="ctr" rtl="0">
                    <a:defRPr lang="ru-RU" sz="1400" b="0" i="0" u="none" strike="noStrike" kern="1200" baseline="0">
                      <a:solidFill>
                        <a:srgbClr val="000099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800" b="0" i="0" u="none" strike="noStrike" kern="1200" baseline="0">
                    <a:solidFill>
                      <a:srgbClr val="000099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100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 г.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dLbl>
              <c:idx val="0"/>
              <c:layout>
                <c:manualLayout>
                  <c:x val="1.8838890312557671E-2"/>
                  <c:y val="-5.92162017738865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 lang="ru-RU" sz="1400" b="0" i="0" u="none" strike="noStrike" kern="1200" baseline="0">
                    <a:solidFill>
                      <a:srgbClr val="003399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 г.</c:v>
                </c:pt>
              </c:strCache>
            </c:strRef>
          </c:tx>
          <c:spPr>
            <a:solidFill>
              <a:srgbClr val="009900"/>
            </a:solidFill>
          </c:spPr>
          <c:invertIfNegative val="0"/>
          <c:dLbls>
            <c:dLbl>
              <c:idx val="0"/>
              <c:layout>
                <c:manualLayout>
                  <c:x val="6.3564581614921111E-3"/>
                  <c:y val="-4.43558878948590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 lang="ru-RU" sz="1400" b="0" i="0" u="none" strike="noStrike" kern="1200" baseline="0">
                    <a:solidFill>
                      <a:srgbClr val="003399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486421456"/>
        <c:axId val="486421848"/>
        <c:axId val="0"/>
      </c:bar3DChart>
      <c:catAx>
        <c:axId val="48642145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486421848"/>
        <c:crosses val="autoZero"/>
        <c:auto val="1"/>
        <c:lblAlgn val="ctr"/>
        <c:lblOffset val="100"/>
        <c:noMultiLvlLbl val="0"/>
      </c:catAx>
      <c:valAx>
        <c:axId val="486421848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48642145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2127898487469644"/>
          <c:y val="0.25180566882217681"/>
          <c:w val="0.20443098914935609"/>
          <c:h val="0.2538366428102023"/>
        </c:manualLayout>
      </c:layout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956823510837979"/>
          <c:y val="6.8468289905892182E-2"/>
          <c:w val="0.65606887494680965"/>
          <c:h val="0.8157781227680176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 г.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dLbls>
            <c:dLbl>
              <c:idx val="0"/>
              <c:layout>
                <c:manualLayout>
                  <c:x val="1.8896709889377541E-2"/>
                  <c:y val="0.25405632091933633"/>
                </c:manualLayout>
              </c:layout>
              <c:spPr/>
              <c:txPr>
                <a:bodyPr rot="-5400000" vert="horz"/>
                <a:lstStyle/>
                <a:p>
                  <a:pPr algn="ctr" rtl="0">
                    <a:defRPr lang="ru-RU" sz="1400" b="0" i="0" u="none" strike="noStrike" kern="1200" baseline="0">
                      <a:solidFill>
                        <a:schemeClr val="tx1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 г.</c:v>
                </c:pt>
              </c:strCache>
            </c:strRef>
          </c:tx>
          <c:spPr>
            <a:solidFill>
              <a:schemeClr val="accent6">
                <a:lumMod val="20000"/>
                <a:lumOff val="8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1.8838890312557678E-2"/>
                  <c:y val="-5.92162017738865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 lang="ru-RU" sz="1400" b="0" i="0" u="none" strike="noStrike" kern="1200" baseline="0">
                    <a:solidFill>
                      <a:srgbClr val="003399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 г.</c:v>
                </c:pt>
              </c:strCache>
            </c:strRef>
          </c:tx>
          <c:spPr>
            <a:solidFill>
              <a:schemeClr val="bg2">
                <a:lumMod val="75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6.3564581614921128E-3"/>
                  <c:y val="-4.43558878948590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 lang="ru-RU" sz="1400" b="0" i="0" u="none" strike="noStrike" kern="1200" baseline="0">
                    <a:solidFill>
                      <a:srgbClr val="003399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486428120"/>
        <c:axId val="486423024"/>
        <c:axId val="0"/>
      </c:bar3DChart>
      <c:catAx>
        <c:axId val="48642812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486423024"/>
        <c:crosses val="autoZero"/>
        <c:auto val="1"/>
        <c:lblAlgn val="ctr"/>
        <c:lblOffset val="100"/>
        <c:noMultiLvlLbl val="0"/>
      </c:catAx>
      <c:valAx>
        <c:axId val="486423024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48642812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2127898487469644"/>
          <c:y val="0.25180566882217681"/>
          <c:w val="0.20443098914935617"/>
          <c:h val="0.2538366428102023"/>
        </c:manualLayout>
      </c:layout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956823510837979"/>
          <c:y val="6.8468289905892182E-2"/>
          <c:w val="0.65606887494680965"/>
          <c:h val="0.8157781227680176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 г.</c:v>
                </c:pt>
              </c:strCache>
            </c:strRef>
          </c:tx>
          <c:spPr>
            <a:solidFill>
              <a:srgbClr val="FFCC66"/>
            </a:solidFill>
          </c:spPr>
          <c:invertIfNegative val="0"/>
          <c:dLbls>
            <c:dLbl>
              <c:idx val="0"/>
              <c:layout>
                <c:manualLayout>
                  <c:x val="1.8896709889377541E-2"/>
                  <c:y val="0.25405632091933633"/>
                </c:manualLayout>
              </c:layout>
              <c:spPr/>
              <c:txPr>
                <a:bodyPr rot="-5400000" vert="horz"/>
                <a:lstStyle/>
                <a:p>
                  <a:pPr algn="ctr" rtl="0">
                    <a:defRPr lang="ru-RU" sz="1400" b="0" i="0" u="none" strike="noStrike" kern="1200" baseline="0">
                      <a:solidFill>
                        <a:schemeClr val="bg1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30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 г.</c:v>
                </c:pt>
              </c:strCache>
            </c:strRef>
          </c:tx>
          <c:spPr>
            <a:solidFill>
              <a:srgbClr val="669900"/>
            </a:solidFill>
          </c:spPr>
          <c:invertIfNegative val="0"/>
          <c:dLbls>
            <c:dLbl>
              <c:idx val="0"/>
              <c:layout>
                <c:manualLayout>
                  <c:x val="1.8838890312557685E-2"/>
                  <c:y val="-5.92162017738865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 lang="ru-RU" sz="1400" b="0" i="0" u="none" strike="noStrike" kern="1200" baseline="0">
                    <a:solidFill>
                      <a:srgbClr val="003399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 г.</c:v>
                </c:pt>
              </c:strCache>
            </c:strRef>
          </c:tx>
          <c:spPr>
            <a:solidFill>
              <a:schemeClr val="bg2">
                <a:lumMod val="75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6.3564581614921145E-3"/>
                  <c:y val="-4.43558878948590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 lang="ru-RU" sz="1400" b="0" i="0" u="none" strike="noStrike" kern="1200" baseline="0">
                    <a:solidFill>
                      <a:srgbClr val="003399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486423416"/>
        <c:axId val="486424200"/>
        <c:axId val="0"/>
      </c:bar3DChart>
      <c:catAx>
        <c:axId val="48642341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486424200"/>
        <c:crosses val="autoZero"/>
        <c:auto val="1"/>
        <c:lblAlgn val="ctr"/>
        <c:lblOffset val="100"/>
        <c:noMultiLvlLbl val="0"/>
      </c:catAx>
      <c:valAx>
        <c:axId val="486424200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48642341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2127898487469644"/>
          <c:y val="0.25180566882217681"/>
          <c:w val="0.20443098914935626"/>
          <c:h val="0.2538366428102023"/>
        </c:manualLayout>
      </c:layout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956823510837979"/>
          <c:y val="6.8468289905892182E-2"/>
          <c:w val="0.65606887494680965"/>
          <c:h val="0.8157781227680176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 г.</c:v>
                </c:pt>
              </c:strCache>
            </c:strRef>
          </c:tx>
          <c:spPr>
            <a:solidFill>
              <a:srgbClr val="F8F8F8"/>
            </a:solidFill>
          </c:spPr>
          <c:invertIfNegative val="0"/>
          <c:dLbls>
            <c:dLbl>
              <c:idx val="0"/>
              <c:layout>
                <c:manualLayout>
                  <c:x val="1.8896709889377541E-2"/>
                  <c:y val="0.25405632091933633"/>
                </c:manualLayout>
              </c:layout>
              <c:spPr/>
              <c:txPr>
                <a:bodyPr rot="-5400000" vert="horz"/>
                <a:lstStyle/>
                <a:p>
                  <a:pPr algn="ctr" rtl="0">
                    <a:defRPr lang="ru-RU" sz="1400" b="0" i="0" u="none" strike="noStrike" kern="1200" baseline="0">
                      <a:solidFill>
                        <a:schemeClr val="bg1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50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 г.</c:v>
                </c:pt>
              </c:strCache>
            </c:strRef>
          </c:tx>
          <c:spPr>
            <a:solidFill>
              <a:srgbClr val="FF3300"/>
            </a:solidFill>
          </c:spPr>
          <c:invertIfNegative val="0"/>
          <c:dLbls>
            <c:dLbl>
              <c:idx val="0"/>
              <c:layout>
                <c:manualLayout>
                  <c:x val="1.8838890312557692E-2"/>
                  <c:y val="-5.92162017738865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 lang="ru-RU" sz="1400" b="0" i="0" u="none" strike="noStrike" kern="1200" baseline="0">
                    <a:solidFill>
                      <a:srgbClr val="003399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 г.</c:v>
                </c:pt>
              </c:strCache>
            </c:strRef>
          </c:tx>
          <c:spPr>
            <a:solidFill>
              <a:schemeClr val="bg2">
                <a:lumMod val="60000"/>
                <a:lumOff val="4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6.3564581614921171E-3"/>
                  <c:y val="-4.43558878948590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 lang="ru-RU" sz="1400" b="0" i="0" u="none" strike="noStrike" kern="1200" baseline="0">
                    <a:solidFill>
                      <a:srgbClr val="003399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486398328"/>
        <c:axId val="486395976"/>
        <c:axId val="0"/>
      </c:bar3DChart>
      <c:catAx>
        <c:axId val="48639832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486395976"/>
        <c:crosses val="autoZero"/>
        <c:auto val="1"/>
        <c:lblAlgn val="ctr"/>
        <c:lblOffset val="100"/>
        <c:noMultiLvlLbl val="0"/>
      </c:catAx>
      <c:valAx>
        <c:axId val="486395976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48639832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2127898487469644"/>
          <c:y val="0.25180566882217681"/>
          <c:w val="0.20443098914935631"/>
          <c:h val="0.2538366428102023"/>
        </c:manualLayout>
      </c:layout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>
                <a:solidFill>
                  <a:srgbClr val="FF6600"/>
                </a:solidFill>
              </a:defRPr>
            </a:pPr>
            <a:r>
              <a:rPr lang="ru-RU" sz="1000" b="0" dirty="0">
                <a:solidFill>
                  <a:srgbClr val="FF6600"/>
                </a:solidFill>
                <a:latin typeface="Bookman Old Style" pitchFamily="18" charset="0"/>
              </a:rPr>
              <a:t>Налоговые доходы</a:t>
            </a:r>
          </a:p>
        </c:rich>
      </c:tx>
      <c:layout>
        <c:manualLayout>
          <c:xMode val="edge"/>
          <c:yMode val="edge"/>
          <c:x val="8.3010221086545932E-2"/>
          <c:y val="8.4350531100409243E-2"/>
        </c:manualLayout>
      </c:layout>
      <c:overlay val="0"/>
    </c:title>
    <c:autoTitleDeleted val="0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FF6600"/>
              </a:solidFill>
              <a:ln>
                <a:noFill/>
              </a:ln>
            </c:spPr>
          </c:dPt>
          <c:dPt>
            <c:idx val="1"/>
            <c:bubble3D val="0"/>
            <c:spPr>
              <a:solidFill>
                <a:srgbClr val="3399FF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39430.5</c:v>
                </c:pt>
                <c:pt idx="1">
                  <c:v>241238.6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9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956823510837979"/>
          <c:y val="6.8468289905892182E-2"/>
          <c:w val="0.65606887494680965"/>
          <c:h val="0.8157781227680176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 г.</c:v>
                </c:pt>
              </c:strCache>
            </c:strRef>
          </c:tx>
          <c:spPr>
            <a:solidFill>
              <a:srgbClr val="CCCCFF"/>
            </a:solidFill>
          </c:spPr>
          <c:invertIfNegative val="0"/>
          <c:dLbls>
            <c:dLbl>
              <c:idx val="0"/>
              <c:layout>
                <c:manualLayout>
                  <c:x val="1.8896709889377541E-2"/>
                  <c:y val="0.25405632091933633"/>
                </c:manualLayout>
              </c:layout>
              <c:spPr/>
              <c:txPr>
                <a:bodyPr rot="-5400000" vert="horz"/>
                <a:lstStyle/>
                <a:p>
                  <a:pPr algn="ctr" rtl="0">
                    <a:defRPr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50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 г.</c:v>
                </c:pt>
              </c:strCache>
            </c:strRef>
          </c:tx>
          <c:spPr>
            <a:solidFill>
              <a:srgbClr val="FF0066"/>
            </a:solidFill>
          </c:spPr>
          <c:invertIfNegative val="0"/>
          <c:dLbls>
            <c:dLbl>
              <c:idx val="0"/>
              <c:layout>
                <c:manualLayout>
                  <c:x val="1.8838890312557682E-2"/>
                  <c:y val="-5.92162017738865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 г.</c:v>
                </c:pt>
              </c:strCache>
            </c:strRef>
          </c:tx>
          <c:spPr>
            <a:solidFill>
              <a:srgbClr val="00CC99"/>
            </a:solidFill>
          </c:spPr>
          <c:invertIfNegative val="0"/>
          <c:dLbls>
            <c:dLbl>
              <c:idx val="0"/>
              <c:layout>
                <c:manualLayout>
                  <c:x val="6.3564581614921137E-3"/>
                  <c:y val="-4.43558878948590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486406952"/>
        <c:axId val="486404208"/>
        <c:axId val="0"/>
      </c:bar3DChart>
      <c:catAx>
        <c:axId val="48640695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486404208"/>
        <c:crosses val="autoZero"/>
        <c:auto val="1"/>
        <c:lblAlgn val="ctr"/>
        <c:lblOffset val="100"/>
        <c:noMultiLvlLbl val="0"/>
      </c:catAx>
      <c:valAx>
        <c:axId val="486404208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crossAx val="48640695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926750078079329"/>
          <c:y val="0.25180566882217681"/>
          <c:w val="0.23303501357379094"/>
          <c:h val="0.2538366428102023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kumimoji="0" lang="ru-RU" sz="1400" kern="1200" baseline="0" dirty="0" smtClean="0">
          <a:solidFill>
            <a:srgbClr val="000099"/>
          </a:solidFill>
          <a:latin typeface="Bookman Old Style" pitchFamily="18" charset="0"/>
          <a:ea typeface="+mn-ea"/>
          <a:cs typeface="+mn-cs"/>
        </a:defRPr>
      </a:pPr>
      <a:endParaRPr lang="ru-RU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6136E9B-E795-4000-9186-091CD5ACFE93}" type="doc">
      <dgm:prSet loTypeId="urn:microsoft.com/office/officeart/2005/8/layout/hierarchy4" loCatId="hierarchy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D7EF4DF-7B7E-4452-A1F3-2CC85F6D5D74}">
      <dgm:prSet phldrT="[Текст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gradFill flip="none" rotWithShape="0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2700000" scaled="1"/>
          <a:tileRect/>
        </a:gradFill>
        <a:ln>
          <a:solidFill>
            <a:srgbClr val="000099"/>
          </a:solidFill>
        </a:ln>
        <a:effectLst>
          <a:reflection blurRad="6350" stA="52000" endA="300" endPos="35000" dir="5400000" sy="-100000" algn="bl" rotWithShape="0"/>
        </a:effectLst>
        <a:scene3d>
          <a:camera prst="orthographicFront"/>
          <a:lightRig rig="flat" dir="t"/>
        </a:scene3d>
        <a:sp3d>
          <a:bevelT w="63500" h="25400"/>
        </a:sp3d>
      </dgm:spPr>
      <dgm:t>
        <a:bodyPr/>
        <a:lstStyle/>
        <a:p>
          <a:r>
            <a:rPr lang="ru-RU" sz="2000" b="1" dirty="0" smtClean="0">
              <a:latin typeface="Book Antiqua" pitchFamily="18" charset="0"/>
            </a:rPr>
            <a:t>Консолидированный бюджет Российской Федерации </a:t>
          </a:r>
          <a:endParaRPr lang="ru-RU" sz="2000" b="1" dirty="0">
            <a:latin typeface="Book Antiqua" pitchFamily="18" charset="0"/>
          </a:endParaRPr>
        </a:p>
      </dgm:t>
    </dgm:pt>
    <dgm:pt modelId="{54F43DD6-F0CB-4139-BECF-189AD2485C39}" type="parTrans" cxnId="{8FB4B279-91DE-40AA-A09E-22C4218D967F}">
      <dgm:prSet/>
      <dgm:spPr/>
      <dgm:t>
        <a:bodyPr/>
        <a:lstStyle/>
        <a:p>
          <a:endParaRPr lang="ru-RU"/>
        </a:p>
      </dgm:t>
    </dgm:pt>
    <dgm:pt modelId="{0EA32807-10B1-4E13-AD3F-A8CA454D4139}" type="sibTrans" cxnId="{8FB4B279-91DE-40AA-A09E-22C4218D967F}">
      <dgm:prSet/>
      <dgm:spPr/>
      <dgm:t>
        <a:bodyPr/>
        <a:lstStyle/>
        <a:p>
          <a:endParaRPr lang="ru-RU"/>
        </a:p>
      </dgm:t>
    </dgm:pt>
    <dgm:pt modelId="{8D332EC7-7926-459C-8373-35F8A3EA68D9}">
      <dgm:prSet phldrT="[Текст]" custT="1"/>
      <dgm:spPr>
        <a:gradFill flip="none" rotWithShape="0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0" scaled="1"/>
          <a:tileRect/>
        </a:gradFill>
        <a:ln>
          <a:solidFill>
            <a:srgbClr val="000099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  <a:reflection blurRad="6350" stA="52000" endA="300" endPos="35000" dir="5400000" sy="-100000" algn="bl" rotWithShape="0"/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r>
            <a:rPr lang="ru-RU" sz="2000" dirty="0" smtClean="0">
              <a:latin typeface="Book Antiqua" pitchFamily="18" charset="0"/>
            </a:rPr>
            <a:t>Федеральный бюджет</a:t>
          </a:r>
          <a:endParaRPr lang="ru-RU" sz="2000" dirty="0">
            <a:latin typeface="Book Antiqua" pitchFamily="18" charset="0"/>
          </a:endParaRPr>
        </a:p>
      </dgm:t>
    </dgm:pt>
    <dgm:pt modelId="{F616E851-136D-493C-98E8-3DFE4612A0E1}" type="parTrans" cxnId="{3EEE670B-C165-416A-988A-BD1FF65C8E4A}">
      <dgm:prSet/>
      <dgm:spPr/>
      <dgm:t>
        <a:bodyPr/>
        <a:lstStyle/>
        <a:p>
          <a:endParaRPr lang="ru-RU"/>
        </a:p>
      </dgm:t>
    </dgm:pt>
    <dgm:pt modelId="{CC72C422-CCE7-48DE-9D43-1EA8E31A100B}" type="sibTrans" cxnId="{3EEE670B-C165-416A-988A-BD1FF65C8E4A}">
      <dgm:prSet/>
      <dgm:spPr/>
      <dgm:t>
        <a:bodyPr/>
        <a:lstStyle/>
        <a:p>
          <a:endParaRPr lang="ru-RU"/>
        </a:p>
      </dgm:t>
    </dgm:pt>
    <dgm:pt modelId="{E09E7223-1A0F-4946-BDAD-6AD3E460DD83}">
      <dgm:prSet phldrT="[Текст]" custT="1"/>
      <dgm:spPr>
        <a:gradFill flip="none" rotWithShape="0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8100000" scaled="1"/>
          <a:tileRect/>
        </a:gradFill>
        <a:ln>
          <a:solidFill>
            <a:srgbClr val="000099"/>
          </a:solidFill>
        </a:ln>
        <a:effectLst>
          <a:outerShdw blurRad="50800" dist="38100" dir="5400000" algn="t" rotWithShape="0">
            <a:prstClr val="black">
              <a:alpha val="40000"/>
            </a:prstClr>
          </a:outerShdw>
          <a:reflection blurRad="6350" stA="52000" endA="300" endPos="35000" dir="5400000" sy="-100000" algn="bl" rotWithShape="0"/>
        </a:effectLst>
      </dgm:spPr>
      <dgm:t>
        <a:bodyPr/>
        <a:lstStyle/>
        <a:p>
          <a:r>
            <a:rPr lang="ru-RU" sz="2000" dirty="0" smtClean="0">
              <a:latin typeface="Book Antiqua" pitchFamily="18" charset="0"/>
            </a:rPr>
            <a:t>Консолидированные бюджеты субъектов Российской Федерации</a:t>
          </a:r>
          <a:endParaRPr lang="ru-RU" sz="2000" dirty="0">
            <a:latin typeface="Book Antiqua" pitchFamily="18" charset="0"/>
          </a:endParaRPr>
        </a:p>
      </dgm:t>
    </dgm:pt>
    <dgm:pt modelId="{A42C5240-5DD4-4BD3-B98C-9D472C22E2C3}" type="parTrans" cxnId="{AD66275F-320A-4438-83EA-42DF4CA831ED}">
      <dgm:prSet/>
      <dgm:spPr/>
      <dgm:t>
        <a:bodyPr/>
        <a:lstStyle/>
        <a:p>
          <a:endParaRPr lang="ru-RU"/>
        </a:p>
      </dgm:t>
    </dgm:pt>
    <dgm:pt modelId="{C6BA20E2-9EEB-4E31-9FBC-A22D0C8B58E3}" type="sibTrans" cxnId="{AD66275F-320A-4438-83EA-42DF4CA831ED}">
      <dgm:prSet/>
      <dgm:spPr/>
      <dgm:t>
        <a:bodyPr/>
        <a:lstStyle/>
        <a:p>
          <a:endParaRPr lang="ru-RU"/>
        </a:p>
      </dgm:t>
    </dgm:pt>
    <dgm:pt modelId="{6CA30C98-427E-4973-88EA-2E3F09D1E783}">
      <dgm:prSet phldrT="[Текст]" custT="1"/>
      <dgm:spPr>
        <a:gradFill flip="none" rotWithShape="0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8900000" scaled="1"/>
          <a:tileRect/>
        </a:gradFill>
        <a:ln>
          <a:solidFill>
            <a:srgbClr val="000099"/>
          </a:solidFill>
        </a:ln>
        <a:effectLst>
          <a:reflection blurRad="6350" stA="52000" endA="300" endPos="35000" dir="5400000" sy="-100000" algn="bl" rotWithShape="0"/>
        </a:effectLst>
      </dgm:spPr>
      <dgm:t>
        <a:bodyPr/>
        <a:lstStyle/>
        <a:p>
          <a:r>
            <a:rPr lang="ru-RU" sz="2000" dirty="0" smtClean="0">
              <a:latin typeface="Book Antiqua" pitchFamily="18" charset="0"/>
            </a:rPr>
            <a:t>Бюджеты субъектов Российской федерации</a:t>
          </a:r>
          <a:endParaRPr lang="ru-RU" sz="2000" dirty="0">
            <a:latin typeface="Book Antiqua" pitchFamily="18" charset="0"/>
          </a:endParaRPr>
        </a:p>
      </dgm:t>
    </dgm:pt>
    <dgm:pt modelId="{752B6304-6D7A-4278-9C0B-2215544BF2BC}" type="parTrans" cxnId="{C64A90A4-CD14-413A-BFA5-0445E0B5FD6B}">
      <dgm:prSet/>
      <dgm:spPr/>
      <dgm:t>
        <a:bodyPr/>
        <a:lstStyle/>
        <a:p>
          <a:endParaRPr lang="ru-RU"/>
        </a:p>
      </dgm:t>
    </dgm:pt>
    <dgm:pt modelId="{96E07E79-72A5-4E9B-9AD7-7070FF03366D}" type="sibTrans" cxnId="{C64A90A4-CD14-413A-BFA5-0445E0B5FD6B}">
      <dgm:prSet/>
      <dgm:spPr/>
      <dgm:t>
        <a:bodyPr/>
        <a:lstStyle/>
        <a:p>
          <a:endParaRPr lang="ru-RU"/>
        </a:p>
      </dgm:t>
    </dgm:pt>
    <dgm:pt modelId="{CC27D48C-7A52-4A32-9A87-CA812D8CCADA}">
      <dgm:prSet custT="1"/>
      <dgm:spPr>
        <a:solidFill>
          <a:srgbClr val="0066FF"/>
        </a:solidFill>
        <a:ln>
          <a:solidFill>
            <a:srgbClr val="000099"/>
          </a:solidFill>
        </a:ln>
        <a:effectLst>
          <a:reflection blurRad="6350" stA="52000" endA="300" endPos="35000" dir="5400000" sy="-100000" algn="bl" rotWithShape="0"/>
        </a:effectLst>
      </dgm:spPr>
      <dgm:t>
        <a:bodyPr/>
        <a:lstStyle/>
        <a:p>
          <a:r>
            <a:rPr lang="ru-RU" sz="2000" dirty="0" smtClean="0">
              <a:latin typeface="Book Antiqua" pitchFamily="18" charset="0"/>
            </a:rPr>
            <a:t>Консолидированные бюджеты муниципальных районов</a:t>
          </a:r>
          <a:endParaRPr lang="ru-RU" sz="2000" dirty="0">
            <a:latin typeface="Book Antiqua" pitchFamily="18" charset="0"/>
          </a:endParaRPr>
        </a:p>
      </dgm:t>
    </dgm:pt>
    <dgm:pt modelId="{CD28E13B-829D-40D9-85B0-FB6401E7D2B8}" type="parTrans" cxnId="{8685A64D-E07D-46F2-96F2-6367D6F8B4F8}">
      <dgm:prSet/>
      <dgm:spPr/>
      <dgm:t>
        <a:bodyPr/>
        <a:lstStyle/>
        <a:p>
          <a:endParaRPr lang="ru-RU"/>
        </a:p>
      </dgm:t>
    </dgm:pt>
    <dgm:pt modelId="{5D084FFB-E535-4C8E-AD6E-4497BA9BEDFD}" type="sibTrans" cxnId="{8685A64D-E07D-46F2-96F2-6367D6F8B4F8}">
      <dgm:prSet/>
      <dgm:spPr/>
      <dgm:t>
        <a:bodyPr/>
        <a:lstStyle/>
        <a:p>
          <a:endParaRPr lang="ru-RU"/>
        </a:p>
      </dgm:t>
    </dgm:pt>
    <dgm:pt modelId="{9379179C-FC87-4924-A7D0-159D7B41B92A}">
      <dgm:prSet custT="1"/>
      <dgm:spPr>
        <a:gradFill flip="none" rotWithShape="0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8900000" scaled="1"/>
          <a:tileRect/>
        </a:gradFill>
        <a:ln>
          <a:solidFill>
            <a:srgbClr val="000099"/>
          </a:solidFill>
        </a:ln>
        <a:effectLst>
          <a:reflection blurRad="6350" stA="52000" endA="300" endPos="35000" dir="5400000" sy="-100000" algn="bl" rotWithShape="0"/>
        </a:effectLst>
      </dgm:spPr>
      <dgm:t>
        <a:bodyPr/>
        <a:lstStyle/>
        <a:p>
          <a:r>
            <a:rPr lang="ru-RU" sz="2000" dirty="0" smtClean="0">
              <a:latin typeface="Book Antiqua" pitchFamily="18" charset="0"/>
            </a:rPr>
            <a:t>Бюджеты муниципальных районов</a:t>
          </a:r>
          <a:endParaRPr lang="ru-RU" sz="2000" dirty="0">
            <a:latin typeface="Book Antiqua" pitchFamily="18" charset="0"/>
          </a:endParaRPr>
        </a:p>
      </dgm:t>
    </dgm:pt>
    <dgm:pt modelId="{0F59CA8B-6A86-4EC4-86CF-605F95867019}" type="parTrans" cxnId="{761CB0A0-53C1-4C0A-9CAD-DB4284E69CAF}">
      <dgm:prSet/>
      <dgm:spPr/>
      <dgm:t>
        <a:bodyPr/>
        <a:lstStyle/>
        <a:p>
          <a:endParaRPr lang="ru-RU"/>
        </a:p>
      </dgm:t>
    </dgm:pt>
    <dgm:pt modelId="{D658CCE4-29A2-4F16-A07F-097B5395B816}" type="sibTrans" cxnId="{761CB0A0-53C1-4C0A-9CAD-DB4284E69CAF}">
      <dgm:prSet/>
      <dgm:spPr/>
      <dgm:t>
        <a:bodyPr/>
        <a:lstStyle/>
        <a:p>
          <a:endParaRPr lang="ru-RU"/>
        </a:p>
      </dgm:t>
    </dgm:pt>
    <dgm:pt modelId="{6000A9ED-D355-41ED-B622-EA546EB0705F}">
      <dgm:prSet custT="1"/>
      <dgm:spPr>
        <a:gradFill flip="none" rotWithShape="0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3500000" scaled="1"/>
          <a:tileRect/>
        </a:gradFill>
        <a:ln>
          <a:solidFill>
            <a:srgbClr val="000099"/>
          </a:solidFill>
        </a:ln>
        <a:effectLst>
          <a:reflection blurRad="6350" stA="52000" endA="300" endPos="35000" dir="5400000" sy="-100000" algn="bl" rotWithShape="0"/>
        </a:effectLst>
      </dgm:spPr>
      <dgm:t>
        <a:bodyPr/>
        <a:lstStyle/>
        <a:p>
          <a:r>
            <a:rPr lang="ru-RU" sz="2000" dirty="0" smtClean="0">
              <a:latin typeface="Book Antiqua" pitchFamily="18" charset="0"/>
            </a:rPr>
            <a:t>Бюджеты городских и сельских поселений</a:t>
          </a:r>
          <a:endParaRPr lang="ru-RU" sz="2000" dirty="0">
            <a:latin typeface="Book Antiqua" pitchFamily="18" charset="0"/>
          </a:endParaRPr>
        </a:p>
      </dgm:t>
    </dgm:pt>
    <dgm:pt modelId="{D6AFF350-9EA9-4A66-88D4-89E02AAF5324}" type="parTrans" cxnId="{9AB86262-B912-47BA-86B7-81A4EADE0624}">
      <dgm:prSet/>
      <dgm:spPr/>
      <dgm:t>
        <a:bodyPr/>
        <a:lstStyle/>
        <a:p>
          <a:endParaRPr lang="ru-RU"/>
        </a:p>
      </dgm:t>
    </dgm:pt>
    <dgm:pt modelId="{5EA1A7C1-C1AC-4FDA-918E-ECEE0BFB41A2}" type="sibTrans" cxnId="{9AB86262-B912-47BA-86B7-81A4EADE0624}">
      <dgm:prSet/>
      <dgm:spPr/>
      <dgm:t>
        <a:bodyPr/>
        <a:lstStyle/>
        <a:p>
          <a:endParaRPr lang="ru-RU"/>
        </a:p>
      </dgm:t>
    </dgm:pt>
    <dgm:pt modelId="{D9AFB621-620B-4E39-994B-AC6E23327E70}">
      <dgm:prSet custT="1"/>
      <dgm:spPr>
        <a:gradFill flip="none" rotWithShape="1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3500000" scaled="1"/>
          <a:tileRect/>
        </a:gradFill>
        <a:ln>
          <a:solidFill>
            <a:srgbClr val="000099"/>
          </a:solidFill>
        </a:ln>
        <a:effectLst>
          <a:reflection blurRad="6350" stA="52000" endA="300" endPos="35000" dir="5400000" sy="-100000" algn="bl" rotWithShape="0"/>
        </a:effectLst>
      </dgm:spPr>
      <dgm:t>
        <a:bodyPr/>
        <a:lstStyle/>
        <a:p>
          <a:r>
            <a:rPr lang="ru-RU" sz="2000" dirty="0" smtClean="0">
              <a:latin typeface="Book Antiqua" pitchFamily="18" charset="0"/>
            </a:rPr>
            <a:t>Бюджеты городских округов</a:t>
          </a:r>
          <a:endParaRPr lang="ru-RU" sz="2000" dirty="0">
            <a:latin typeface="Book Antiqua" pitchFamily="18" charset="0"/>
          </a:endParaRPr>
        </a:p>
      </dgm:t>
    </dgm:pt>
    <dgm:pt modelId="{1A187E53-64D8-450D-B622-C3E3DE2787B1}" type="parTrans" cxnId="{127B5448-DB53-4CD3-A71B-393BE4307FE7}">
      <dgm:prSet/>
      <dgm:spPr/>
      <dgm:t>
        <a:bodyPr/>
        <a:lstStyle/>
        <a:p>
          <a:endParaRPr lang="ru-RU"/>
        </a:p>
      </dgm:t>
    </dgm:pt>
    <dgm:pt modelId="{255025E0-8FB0-47A5-986D-40C126ADA5D9}" type="sibTrans" cxnId="{127B5448-DB53-4CD3-A71B-393BE4307FE7}">
      <dgm:prSet/>
      <dgm:spPr/>
      <dgm:t>
        <a:bodyPr/>
        <a:lstStyle/>
        <a:p>
          <a:endParaRPr lang="ru-RU"/>
        </a:p>
      </dgm:t>
    </dgm:pt>
    <dgm:pt modelId="{C6DEC220-FC8C-4A2C-AA26-ACB09DD750A9}" type="pres">
      <dgm:prSet presAssocID="{C6136E9B-E795-4000-9186-091CD5ACFE93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822449D9-CF25-45B4-A68C-6F7FB8D8A59E}" type="pres">
      <dgm:prSet presAssocID="{ED7EF4DF-7B7E-4452-A1F3-2CC85F6D5D74}" presName="vertOne" presStyleCnt="0"/>
      <dgm:spPr/>
    </dgm:pt>
    <dgm:pt modelId="{318A0855-F825-4BA9-876E-C283E8BD291F}" type="pres">
      <dgm:prSet presAssocID="{ED7EF4DF-7B7E-4452-A1F3-2CC85F6D5D74}" presName="txOne" presStyleLbl="node0" presStyleIdx="0" presStyleCnt="1" custScaleX="95074" custScaleY="5924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5984CA8-D904-43F3-9B2F-FC52A79F28C2}" type="pres">
      <dgm:prSet presAssocID="{ED7EF4DF-7B7E-4452-A1F3-2CC85F6D5D74}" presName="parTransOne" presStyleCnt="0"/>
      <dgm:spPr/>
    </dgm:pt>
    <dgm:pt modelId="{E330D71D-9642-4C33-A9EA-9EA8FA3BF3DC}" type="pres">
      <dgm:prSet presAssocID="{ED7EF4DF-7B7E-4452-A1F3-2CC85F6D5D74}" presName="horzOne" presStyleCnt="0"/>
      <dgm:spPr/>
    </dgm:pt>
    <dgm:pt modelId="{336FE233-F263-4486-BC5D-50FBAD2F045F}" type="pres">
      <dgm:prSet presAssocID="{8D332EC7-7926-459C-8373-35F8A3EA68D9}" presName="vertTwo" presStyleCnt="0"/>
      <dgm:spPr/>
    </dgm:pt>
    <dgm:pt modelId="{1D6D34B5-A555-407C-A694-5FBD1E80F5A7}" type="pres">
      <dgm:prSet presAssocID="{8D332EC7-7926-459C-8373-35F8A3EA68D9}" presName="txTwo" presStyleLbl="node2" presStyleIdx="0" presStyleCnt="2" custScaleX="667944" custScaleY="78260" custLinFactNeighborX="8081" custLinFactNeighborY="-142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A5BEB11-7DF5-4D95-A0AB-F3ADA329A21D}" type="pres">
      <dgm:prSet presAssocID="{8D332EC7-7926-459C-8373-35F8A3EA68D9}" presName="horzTwo" presStyleCnt="0"/>
      <dgm:spPr/>
    </dgm:pt>
    <dgm:pt modelId="{69B833B0-F670-48EA-9CBF-6434F5CD1EF2}" type="pres">
      <dgm:prSet presAssocID="{CC72C422-CCE7-48DE-9D43-1EA8E31A100B}" presName="sibSpaceTwo" presStyleCnt="0"/>
      <dgm:spPr/>
    </dgm:pt>
    <dgm:pt modelId="{4B528794-1354-407A-9138-D88E03F10649}" type="pres">
      <dgm:prSet presAssocID="{E09E7223-1A0F-4946-BDAD-6AD3E460DD83}" presName="vertTwo" presStyleCnt="0"/>
      <dgm:spPr/>
    </dgm:pt>
    <dgm:pt modelId="{594C56E2-2B3B-4A69-AEA7-F30AA9C3F24C}" type="pres">
      <dgm:prSet presAssocID="{E09E7223-1A0F-4946-BDAD-6AD3E460DD83}" presName="txTwo" presStyleLbl="node2" presStyleIdx="1" presStyleCnt="2" custScaleX="79485" custScaleY="72834" custLinFactNeighborX="8978" custLinFactNeighborY="-1602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DFFECBE-5E6A-480D-AFAA-915C3748B180}" type="pres">
      <dgm:prSet presAssocID="{E09E7223-1A0F-4946-BDAD-6AD3E460DD83}" presName="parTransTwo" presStyleCnt="0"/>
      <dgm:spPr/>
    </dgm:pt>
    <dgm:pt modelId="{D47D5946-FEC0-4E4A-83FA-D9AA4C7071A5}" type="pres">
      <dgm:prSet presAssocID="{E09E7223-1A0F-4946-BDAD-6AD3E460DD83}" presName="horzTwo" presStyleCnt="0"/>
      <dgm:spPr/>
    </dgm:pt>
    <dgm:pt modelId="{3CD086DC-5B05-4BA8-BA11-000358C78BFA}" type="pres">
      <dgm:prSet presAssocID="{6CA30C98-427E-4973-88EA-2E3F09D1E783}" presName="vertThree" presStyleCnt="0"/>
      <dgm:spPr/>
    </dgm:pt>
    <dgm:pt modelId="{E7D38CE6-F736-41E4-B022-6236F7F86B5B}" type="pres">
      <dgm:prSet presAssocID="{6CA30C98-427E-4973-88EA-2E3F09D1E783}" presName="txThree" presStyleLbl="node3" presStyleIdx="0" presStyleCnt="3" custScaleX="170206" custLinFactX="-4935" custLinFactNeighborX="-100000" custLinFactNeighborY="3550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4659764-5B11-45CC-BD55-5B28B88AD43C}" type="pres">
      <dgm:prSet presAssocID="{6CA30C98-427E-4973-88EA-2E3F09D1E783}" presName="parTransThree" presStyleCnt="0"/>
      <dgm:spPr/>
    </dgm:pt>
    <dgm:pt modelId="{EF67E24F-8A01-4ED2-A842-538561440B67}" type="pres">
      <dgm:prSet presAssocID="{6CA30C98-427E-4973-88EA-2E3F09D1E783}" presName="horzThree" presStyleCnt="0"/>
      <dgm:spPr/>
    </dgm:pt>
    <dgm:pt modelId="{D38697A7-CF1D-40D9-9664-BA2FEA7BCE65}" type="pres">
      <dgm:prSet presAssocID="{9379179C-FC87-4924-A7D0-159D7B41B92A}" presName="vertFour" presStyleCnt="0">
        <dgm:presLayoutVars>
          <dgm:chPref val="3"/>
        </dgm:presLayoutVars>
      </dgm:prSet>
      <dgm:spPr/>
    </dgm:pt>
    <dgm:pt modelId="{D204552F-F8FC-4B11-8441-6FE77F9A2FD7}" type="pres">
      <dgm:prSet presAssocID="{9379179C-FC87-4924-A7D0-159D7B41B92A}" presName="txFour" presStyleLbl="node4" presStyleIdx="0" presStyleCnt="2" custScaleX="53347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0D2D578-CBBA-4968-8A26-FEE5FB2A4B40}" type="pres">
      <dgm:prSet presAssocID="{9379179C-FC87-4924-A7D0-159D7B41B92A}" presName="horzFour" presStyleCnt="0"/>
      <dgm:spPr/>
    </dgm:pt>
    <dgm:pt modelId="{43C24C84-5738-42B0-AFF4-93529CC10601}" type="pres">
      <dgm:prSet presAssocID="{96E07E79-72A5-4E9B-9AD7-7070FF03366D}" presName="sibSpaceThree" presStyleCnt="0"/>
      <dgm:spPr/>
    </dgm:pt>
    <dgm:pt modelId="{DD93A9C7-D789-4211-B093-B8C9D2EC665D}" type="pres">
      <dgm:prSet presAssocID="{CC27D48C-7A52-4A32-9A87-CA812D8CCADA}" presName="vertThree" presStyleCnt="0"/>
      <dgm:spPr/>
    </dgm:pt>
    <dgm:pt modelId="{F432008C-24E2-459F-8821-5323402BE4C9}" type="pres">
      <dgm:prSet presAssocID="{CC27D48C-7A52-4A32-9A87-CA812D8CCADA}" presName="txThree" presStyleLbl="node3" presStyleIdx="1" presStyleCnt="3" custScaleX="149685" custScaleY="91623" custLinFactNeighborX="-55961" custLinFactNeighborY="3550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54EC07A-8397-49B6-AE0A-E7721BF48658}" type="pres">
      <dgm:prSet presAssocID="{CC27D48C-7A52-4A32-9A87-CA812D8CCADA}" presName="parTransThree" presStyleCnt="0"/>
      <dgm:spPr/>
    </dgm:pt>
    <dgm:pt modelId="{35EA7037-47C1-41D5-9920-06EEACA79179}" type="pres">
      <dgm:prSet presAssocID="{CC27D48C-7A52-4A32-9A87-CA812D8CCADA}" presName="horzThree" presStyleCnt="0"/>
      <dgm:spPr/>
    </dgm:pt>
    <dgm:pt modelId="{305838C4-A0D9-4395-AA02-EA5056BBC805}" type="pres">
      <dgm:prSet presAssocID="{6000A9ED-D355-41ED-B622-EA546EB0705F}" presName="vertFour" presStyleCnt="0">
        <dgm:presLayoutVars>
          <dgm:chPref val="3"/>
        </dgm:presLayoutVars>
      </dgm:prSet>
      <dgm:spPr/>
    </dgm:pt>
    <dgm:pt modelId="{4D713F86-C37A-42AE-A992-476860598B30}" type="pres">
      <dgm:prSet presAssocID="{6000A9ED-D355-41ED-B622-EA546EB0705F}" presName="txFour" presStyleLbl="node4" presStyleIdx="1" presStyleCnt="2" custScaleX="521866" custLinFactNeighborX="57077" custLinFactNeighborY="324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5D04A49-D6D2-45AB-BA70-EBCD90CFE3BD}" type="pres">
      <dgm:prSet presAssocID="{6000A9ED-D355-41ED-B622-EA546EB0705F}" presName="horzFour" presStyleCnt="0"/>
      <dgm:spPr/>
    </dgm:pt>
    <dgm:pt modelId="{1AB721F1-7E58-4B79-BEEA-27A4BB21F208}" type="pres">
      <dgm:prSet presAssocID="{5D084FFB-E535-4C8E-AD6E-4497BA9BEDFD}" presName="sibSpaceThree" presStyleCnt="0"/>
      <dgm:spPr/>
    </dgm:pt>
    <dgm:pt modelId="{21173708-BB1E-4A1A-B95D-4B732495D8FA}" type="pres">
      <dgm:prSet presAssocID="{D9AFB621-620B-4E39-994B-AC6E23327E70}" presName="vertThree" presStyleCnt="0"/>
      <dgm:spPr/>
    </dgm:pt>
    <dgm:pt modelId="{EE8E03DF-55FB-413E-9423-9EA2E2C09707}" type="pres">
      <dgm:prSet presAssocID="{D9AFB621-620B-4E39-994B-AC6E23327E70}" presName="txThree" presStyleLbl="node3" presStyleIdx="2" presStyleCnt="3" custScaleX="521935" custScaleY="99235" custLinFactNeighborX="-24305" custLinFactNeighborY="413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5DB6C6C-3EB7-4375-8051-3487440662BB}" type="pres">
      <dgm:prSet presAssocID="{D9AFB621-620B-4E39-994B-AC6E23327E70}" presName="horzThree" presStyleCnt="0"/>
      <dgm:spPr/>
    </dgm:pt>
  </dgm:ptLst>
  <dgm:cxnLst>
    <dgm:cxn modelId="{B7AE7E4C-11AC-4190-8F47-513D64A2FAF7}" type="presOf" srcId="{ED7EF4DF-7B7E-4452-A1F3-2CC85F6D5D74}" destId="{318A0855-F825-4BA9-876E-C283E8BD291F}" srcOrd="0" destOrd="0" presId="urn:microsoft.com/office/officeart/2005/8/layout/hierarchy4"/>
    <dgm:cxn modelId="{3EEE670B-C165-416A-988A-BD1FF65C8E4A}" srcId="{ED7EF4DF-7B7E-4452-A1F3-2CC85F6D5D74}" destId="{8D332EC7-7926-459C-8373-35F8A3EA68D9}" srcOrd="0" destOrd="0" parTransId="{F616E851-136D-493C-98E8-3DFE4612A0E1}" sibTransId="{CC72C422-CCE7-48DE-9D43-1EA8E31A100B}"/>
    <dgm:cxn modelId="{D982702E-ECB1-4D30-886E-9E4A4822ABA1}" type="presOf" srcId="{E09E7223-1A0F-4946-BDAD-6AD3E460DD83}" destId="{594C56E2-2B3B-4A69-AEA7-F30AA9C3F24C}" srcOrd="0" destOrd="0" presId="urn:microsoft.com/office/officeart/2005/8/layout/hierarchy4"/>
    <dgm:cxn modelId="{9AB86262-B912-47BA-86B7-81A4EADE0624}" srcId="{CC27D48C-7A52-4A32-9A87-CA812D8CCADA}" destId="{6000A9ED-D355-41ED-B622-EA546EB0705F}" srcOrd="0" destOrd="0" parTransId="{D6AFF350-9EA9-4A66-88D4-89E02AAF5324}" sibTransId="{5EA1A7C1-C1AC-4FDA-918E-ECEE0BFB41A2}"/>
    <dgm:cxn modelId="{C64A90A4-CD14-413A-BFA5-0445E0B5FD6B}" srcId="{E09E7223-1A0F-4946-BDAD-6AD3E460DD83}" destId="{6CA30C98-427E-4973-88EA-2E3F09D1E783}" srcOrd="0" destOrd="0" parTransId="{752B6304-6D7A-4278-9C0B-2215544BF2BC}" sibTransId="{96E07E79-72A5-4E9B-9AD7-7070FF03366D}"/>
    <dgm:cxn modelId="{761CB0A0-53C1-4C0A-9CAD-DB4284E69CAF}" srcId="{6CA30C98-427E-4973-88EA-2E3F09D1E783}" destId="{9379179C-FC87-4924-A7D0-159D7B41B92A}" srcOrd="0" destOrd="0" parTransId="{0F59CA8B-6A86-4EC4-86CF-605F95867019}" sibTransId="{D658CCE4-29A2-4F16-A07F-097B5395B816}"/>
    <dgm:cxn modelId="{88E65E34-E5EC-4F32-BE7D-2DF605A440A7}" type="presOf" srcId="{6CA30C98-427E-4973-88EA-2E3F09D1E783}" destId="{E7D38CE6-F736-41E4-B022-6236F7F86B5B}" srcOrd="0" destOrd="0" presId="urn:microsoft.com/office/officeart/2005/8/layout/hierarchy4"/>
    <dgm:cxn modelId="{CD12D5A1-8ED0-4CC4-B8E8-99BCDD5B7EA0}" type="presOf" srcId="{6000A9ED-D355-41ED-B622-EA546EB0705F}" destId="{4D713F86-C37A-42AE-A992-476860598B30}" srcOrd="0" destOrd="0" presId="urn:microsoft.com/office/officeart/2005/8/layout/hierarchy4"/>
    <dgm:cxn modelId="{299D0A1C-5C8B-4E4B-AFDB-FFE36C327DB8}" type="presOf" srcId="{D9AFB621-620B-4E39-994B-AC6E23327E70}" destId="{EE8E03DF-55FB-413E-9423-9EA2E2C09707}" srcOrd="0" destOrd="0" presId="urn:microsoft.com/office/officeart/2005/8/layout/hierarchy4"/>
    <dgm:cxn modelId="{AD66275F-320A-4438-83EA-42DF4CA831ED}" srcId="{ED7EF4DF-7B7E-4452-A1F3-2CC85F6D5D74}" destId="{E09E7223-1A0F-4946-BDAD-6AD3E460DD83}" srcOrd="1" destOrd="0" parTransId="{A42C5240-5DD4-4BD3-B98C-9D472C22E2C3}" sibTransId="{C6BA20E2-9EEB-4E31-9FBC-A22D0C8B58E3}"/>
    <dgm:cxn modelId="{AF0BBCA7-EF66-4683-A209-0966DA998C40}" type="presOf" srcId="{9379179C-FC87-4924-A7D0-159D7B41B92A}" destId="{D204552F-F8FC-4B11-8441-6FE77F9A2FD7}" srcOrd="0" destOrd="0" presId="urn:microsoft.com/office/officeart/2005/8/layout/hierarchy4"/>
    <dgm:cxn modelId="{8685A64D-E07D-46F2-96F2-6367D6F8B4F8}" srcId="{E09E7223-1A0F-4946-BDAD-6AD3E460DD83}" destId="{CC27D48C-7A52-4A32-9A87-CA812D8CCADA}" srcOrd="1" destOrd="0" parTransId="{CD28E13B-829D-40D9-85B0-FB6401E7D2B8}" sibTransId="{5D084FFB-E535-4C8E-AD6E-4497BA9BEDFD}"/>
    <dgm:cxn modelId="{CAAFB9A0-85C9-49B8-B2BB-FCE41E710C58}" type="presOf" srcId="{C6136E9B-E795-4000-9186-091CD5ACFE93}" destId="{C6DEC220-FC8C-4A2C-AA26-ACB09DD750A9}" srcOrd="0" destOrd="0" presId="urn:microsoft.com/office/officeart/2005/8/layout/hierarchy4"/>
    <dgm:cxn modelId="{127B5448-DB53-4CD3-A71B-393BE4307FE7}" srcId="{E09E7223-1A0F-4946-BDAD-6AD3E460DD83}" destId="{D9AFB621-620B-4E39-994B-AC6E23327E70}" srcOrd="2" destOrd="0" parTransId="{1A187E53-64D8-450D-B622-C3E3DE2787B1}" sibTransId="{255025E0-8FB0-47A5-986D-40C126ADA5D9}"/>
    <dgm:cxn modelId="{EDC38BC7-AAF7-40F6-9978-F8462FF3F861}" type="presOf" srcId="{CC27D48C-7A52-4A32-9A87-CA812D8CCADA}" destId="{F432008C-24E2-459F-8821-5323402BE4C9}" srcOrd="0" destOrd="0" presId="urn:microsoft.com/office/officeart/2005/8/layout/hierarchy4"/>
    <dgm:cxn modelId="{14BC33C3-2F15-4303-9F10-CFD8C2290F6C}" type="presOf" srcId="{8D332EC7-7926-459C-8373-35F8A3EA68D9}" destId="{1D6D34B5-A555-407C-A694-5FBD1E80F5A7}" srcOrd="0" destOrd="0" presId="urn:microsoft.com/office/officeart/2005/8/layout/hierarchy4"/>
    <dgm:cxn modelId="{8FB4B279-91DE-40AA-A09E-22C4218D967F}" srcId="{C6136E9B-E795-4000-9186-091CD5ACFE93}" destId="{ED7EF4DF-7B7E-4452-A1F3-2CC85F6D5D74}" srcOrd="0" destOrd="0" parTransId="{54F43DD6-F0CB-4139-BECF-189AD2485C39}" sibTransId="{0EA32807-10B1-4E13-AD3F-A8CA454D4139}"/>
    <dgm:cxn modelId="{FD2B9D0E-0941-4023-BF01-A4A4A01D2A0A}" type="presParOf" srcId="{C6DEC220-FC8C-4A2C-AA26-ACB09DD750A9}" destId="{822449D9-CF25-45B4-A68C-6F7FB8D8A59E}" srcOrd="0" destOrd="0" presId="urn:microsoft.com/office/officeart/2005/8/layout/hierarchy4"/>
    <dgm:cxn modelId="{CF46136B-AEF8-402E-8FED-825E951E7867}" type="presParOf" srcId="{822449D9-CF25-45B4-A68C-6F7FB8D8A59E}" destId="{318A0855-F825-4BA9-876E-C283E8BD291F}" srcOrd="0" destOrd="0" presId="urn:microsoft.com/office/officeart/2005/8/layout/hierarchy4"/>
    <dgm:cxn modelId="{BC749CAC-84DB-4423-A7CE-BD114E72B441}" type="presParOf" srcId="{822449D9-CF25-45B4-A68C-6F7FB8D8A59E}" destId="{75984CA8-D904-43F3-9B2F-FC52A79F28C2}" srcOrd="1" destOrd="0" presId="urn:microsoft.com/office/officeart/2005/8/layout/hierarchy4"/>
    <dgm:cxn modelId="{6734CA0B-CD50-483C-AE6D-1AEF51090C80}" type="presParOf" srcId="{822449D9-CF25-45B4-A68C-6F7FB8D8A59E}" destId="{E330D71D-9642-4C33-A9EA-9EA8FA3BF3DC}" srcOrd="2" destOrd="0" presId="urn:microsoft.com/office/officeart/2005/8/layout/hierarchy4"/>
    <dgm:cxn modelId="{92F42ADA-E6CE-431E-BD06-BC4B2F787C90}" type="presParOf" srcId="{E330D71D-9642-4C33-A9EA-9EA8FA3BF3DC}" destId="{336FE233-F263-4486-BC5D-50FBAD2F045F}" srcOrd="0" destOrd="0" presId="urn:microsoft.com/office/officeart/2005/8/layout/hierarchy4"/>
    <dgm:cxn modelId="{F341E0B7-CBA7-4BAE-9DDD-ECCA4A0D640A}" type="presParOf" srcId="{336FE233-F263-4486-BC5D-50FBAD2F045F}" destId="{1D6D34B5-A555-407C-A694-5FBD1E80F5A7}" srcOrd="0" destOrd="0" presId="urn:microsoft.com/office/officeart/2005/8/layout/hierarchy4"/>
    <dgm:cxn modelId="{7E200BC7-0A47-4C21-9980-AA8DFE174FFD}" type="presParOf" srcId="{336FE233-F263-4486-BC5D-50FBAD2F045F}" destId="{BA5BEB11-7DF5-4D95-A0AB-F3ADA329A21D}" srcOrd="1" destOrd="0" presId="urn:microsoft.com/office/officeart/2005/8/layout/hierarchy4"/>
    <dgm:cxn modelId="{60D9E5FE-6680-4EB4-9F63-24EDF34313F5}" type="presParOf" srcId="{E330D71D-9642-4C33-A9EA-9EA8FA3BF3DC}" destId="{69B833B0-F670-48EA-9CBF-6434F5CD1EF2}" srcOrd="1" destOrd="0" presId="urn:microsoft.com/office/officeart/2005/8/layout/hierarchy4"/>
    <dgm:cxn modelId="{3C4CFA66-32DA-4DE2-9B8E-45AE01464EEA}" type="presParOf" srcId="{E330D71D-9642-4C33-A9EA-9EA8FA3BF3DC}" destId="{4B528794-1354-407A-9138-D88E03F10649}" srcOrd="2" destOrd="0" presId="urn:microsoft.com/office/officeart/2005/8/layout/hierarchy4"/>
    <dgm:cxn modelId="{6ABBC4FB-04F6-42BC-B50D-C98043EAA64D}" type="presParOf" srcId="{4B528794-1354-407A-9138-D88E03F10649}" destId="{594C56E2-2B3B-4A69-AEA7-F30AA9C3F24C}" srcOrd="0" destOrd="0" presId="urn:microsoft.com/office/officeart/2005/8/layout/hierarchy4"/>
    <dgm:cxn modelId="{4F9671AD-363F-4F61-8369-15DF83332457}" type="presParOf" srcId="{4B528794-1354-407A-9138-D88E03F10649}" destId="{FDFFECBE-5E6A-480D-AFAA-915C3748B180}" srcOrd="1" destOrd="0" presId="urn:microsoft.com/office/officeart/2005/8/layout/hierarchy4"/>
    <dgm:cxn modelId="{FF2E7F2B-5698-4EC2-A45C-BB38159F051B}" type="presParOf" srcId="{4B528794-1354-407A-9138-D88E03F10649}" destId="{D47D5946-FEC0-4E4A-83FA-D9AA4C7071A5}" srcOrd="2" destOrd="0" presId="urn:microsoft.com/office/officeart/2005/8/layout/hierarchy4"/>
    <dgm:cxn modelId="{08C70687-4D4B-4304-8B45-5AE55F1EFAB1}" type="presParOf" srcId="{D47D5946-FEC0-4E4A-83FA-D9AA4C7071A5}" destId="{3CD086DC-5B05-4BA8-BA11-000358C78BFA}" srcOrd="0" destOrd="0" presId="urn:microsoft.com/office/officeart/2005/8/layout/hierarchy4"/>
    <dgm:cxn modelId="{40D701B5-0F1A-4751-94E7-F98B866D5319}" type="presParOf" srcId="{3CD086DC-5B05-4BA8-BA11-000358C78BFA}" destId="{E7D38CE6-F736-41E4-B022-6236F7F86B5B}" srcOrd="0" destOrd="0" presId="urn:microsoft.com/office/officeart/2005/8/layout/hierarchy4"/>
    <dgm:cxn modelId="{0E0CADE9-3E1B-41D6-A69D-79A207929E8D}" type="presParOf" srcId="{3CD086DC-5B05-4BA8-BA11-000358C78BFA}" destId="{24659764-5B11-45CC-BD55-5B28B88AD43C}" srcOrd="1" destOrd="0" presId="urn:microsoft.com/office/officeart/2005/8/layout/hierarchy4"/>
    <dgm:cxn modelId="{B0DFF337-3389-4B7C-88ED-8631A880A7F5}" type="presParOf" srcId="{3CD086DC-5B05-4BA8-BA11-000358C78BFA}" destId="{EF67E24F-8A01-4ED2-A842-538561440B67}" srcOrd="2" destOrd="0" presId="urn:microsoft.com/office/officeart/2005/8/layout/hierarchy4"/>
    <dgm:cxn modelId="{9EA230B7-FEEB-4CA4-B168-937027A6AA5F}" type="presParOf" srcId="{EF67E24F-8A01-4ED2-A842-538561440B67}" destId="{D38697A7-CF1D-40D9-9664-BA2FEA7BCE65}" srcOrd="0" destOrd="0" presId="urn:microsoft.com/office/officeart/2005/8/layout/hierarchy4"/>
    <dgm:cxn modelId="{B01B3DAA-B8BD-463C-8FDF-06CD8A2B467C}" type="presParOf" srcId="{D38697A7-CF1D-40D9-9664-BA2FEA7BCE65}" destId="{D204552F-F8FC-4B11-8441-6FE77F9A2FD7}" srcOrd="0" destOrd="0" presId="urn:microsoft.com/office/officeart/2005/8/layout/hierarchy4"/>
    <dgm:cxn modelId="{1F3937A0-0457-49C4-9E79-B64F14F6CBD3}" type="presParOf" srcId="{D38697A7-CF1D-40D9-9664-BA2FEA7BCE65}" destId="{80D2D578-CBBA-4968-8A26-FEE5FB2A4B40}" srcOrd="1" destOrd="0" presId="urn:microsoft.com/office/officeart/2005/8/layout/hierarchy4"/>
    <dgm:cxn modelId="{FF97ABB7-031A-4CE3-92BA-E1FCDF77E22C}" type="presParOf" srcId="{D47D5946-FEC0-4E4A-83FA-D9AA4C7071A5}" destId="{43C24C84-5738-42B0-AFF4-93529CC10601}" srcOrd="1" destOrd="0" presId="urn:microsoft.com/office/officeart/2005/8/layout/hierarchy4"/>
    <dgm:cxn modelId="{1CE0D3CF-6C9E-4F89-B0D6-028B65D286CE}" type="presParOf" srcId="{D47D5946-FEC0-4E4A-83FA-D9AA4C7071A5}" destId="{DD93A9C7-D789-4211-B093-B8C9D2EC665D}" srcOrd="2" destOrd="0" presId="urn:microsoft.com/office/officeart/2005/8/layout/hierarchy4"/>
    <dgm:cxn modelId="{D379A251-E73B-436F-A2FA-B2A777BABB3D}" type="presParOf" srcId="{DD93A9C7-D789-4211-B093-B8C9D2EC665D}" destId="{F432008C-24E2-459F-8821-5323402BE4C9}" srcOrd="0" destOrd="0" presId="urn:microsoft.com/office/officeart/2005/8/layout/hierarchy4"/>
    <dgm:cxn modelId="{548E8F42-EB7E-4DF8-9254-F0283699E742}" type="presParOf" srcId="{DD93A9C7-D789-4211-B093-B8C9D2EC665D}" destId="{A54EC07A-8397-49B6-AE0A-E7721BF48658}" srcOrd="1" destOrd="0" presId="urn:microsoft.com/office/officeart/2005/8/layout/hierarchy4"/>
    <dgm:cxn modelId="{D2D78419-70DF-4BFC-AB89-511CE5105B95}" type="presParOf" srcId="{DD93A9C7-D789-4211-B093-B8C9D2EC665D}" destId="{35EA7037-47C1-41D5-9920-06EEACA79179}" srcOrd="2" destOrd="0" presId="urn:microsoft.com/office/officeart/2005/8/layout/hierarchy4"/>
    <dgm:cxn modelId="{AC3EA31F-8430-4585-B6A0-5810807A7B4C}" type="presParOf" srcId="{35EA7037-47C1-41D5-9920-06EEACA79179}" destId="{305838C4-A0D9-4395-AA02-EA5056BBC805}" srcOrd="0" destOrd="0" presId="urn:microsoft.com/office/officeart/2005/8/layout/hierarchy4"/>
    <dgm:cxn modelId="{8980B9F6-1599-44CC-8BFE-922236A0C1C7}" type="presParOf" srcId="{305838C4-A0D9-4395-AA02-EA5056BBC805}" destId="{4D713F86-C37A-42AE-A992-476860598B30}" srcOrd="0" destOrd="0" presId="urn:microsoft.com/office/officeart/2005/8/layout/hierarchy4"/>
    <dgm:cxn modelId="{0FAED54B-AFE5-4472-AC46-5E8CA0230151}" type="presParOf" srcId="{305838C4-A0D9-4395-AA02-EA5056BBC805}" destId="{25D04A49-D6D2-45AB-BA70-EBCD90CFE3BD}" srcOrd="1" destOrd="0" presId="urn:microsoft.com/office/officeart/2005/8/layout/hierarchy4"/>
    <dgm:cxn modelId="{8688B86F-C271-4F28-8A44-B73999A2F47C}" type="presParOf" srcId="{D47D5946-FEC0-4E4A-83FA-D9AA4C7071A5}" destId="{1AB721F1-7E58-4B79-BEEA-27A4BB21F208}" srcOrd="3" destOrd="0" presId="urn:microsoft.com/office/officeart/2005/8/layout/hierarchy4"/>
    <dgm:cxn modelId="{FDB32F3D-38F4-4002-9450-E39E63BF3820}" type="presParOf" srcId="{D47D5946-FEC0-4E4A-83FA-D9AA4C7071A5}" destId="{21173708-BB1E-4A1A-B95D-4B732495D8FA}" srcOrd="4" destOrd="0" presId="urn:microsoft.com/office/officeart/2005/8/layout/hierarchy4"/>
    <dgm:cxn modelId="{DF552523-907A-40BA-990A-AE3C859F5D43}" type="presParOf" srcId="{21173708-BB1E-4A1A-B95D-4B732495D8FA}" destId="{EE8E03DF-55FB-413E-9423-9EA2E2C09707}" srcOrd="0" destOrd="0" presId="urn:microsoft.com/office/officeart/2005/8/layout/hierarchy4"/>
    <dgm:cxn modelId="{57821FAF-B5B6-49F1-A313-101411B33767}" type="presParOf" srcId="{21173708-BB1E-4A1A-B95D-4B732495D8FA}" destId="{35DB6C6C-3EB7-4375-8051-3487440662BB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A7D2543-E60A-4A45-BCB8-57D0CA4F44EB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2930BE3-AC8C-46E7-8C74-FDA3F66D0922}" type="pres">
      <dgm:prSet presAssocID="{9A7D2543-E60A-4A45-BCB8-57D0CA4F44EB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</dgm:ptLst>
  <dgm:cxnLst>
    <dgm:cxn modelId="{3176FF57-5FC6-40E0-BCA9-9D39BF4AEF8B}" type="presOf" srcId="{9A7D2543-E60A-4A45-BCB8-57D0CA4F44EB}" destId="{B2930BE3-AC8C-46E7-8C74-FDA3F66D0922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DEEE582-A747-4BC4-8CA3-6FE5D8ABD5E3}" type="doc">
      <dgm:prSet loTypeId="urn:microsoft.com/office/officeart/2005/8/layout/hierarchy1" loCatId="hierarchy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CE12CF8-3855-4BAF-9AD3-C82C54CD71E9}">
      <dgm:prSet phldrT="[Текст]" custT="1"/>
      <dgm:spPr>
        <a:gradFill flip="none" rotWithShape="0">
          <a:gsLst>
            <a:gs pos="0">
              <a:srgbClr val="FFFF99">
                <a:shade val="30000"/>
                <a:satMod val="115000"/>
              </a:srgbClr>
            </a:gs>
            <a:gs pos="50000">
              <a:srgbClr val="FFFF99">
                <a:shade val="67500"/>
                <a:satMod val="115000"/>
              </a:srgbClr>
            </a:gs>
            <a:gs pos="100000">
              <a:srgbClr val="FFFF99">
                <a:shade val="100000"/>
                <a:satMod val="115000"/>
              </a:srgbClr>
            </a:gs>
          </a:gsLst>
          <a:lin ang="2700000" scaled="1"/>
          <a:tileRect/>
        </a:gradFill>
      </dgm:spPr>
      <dgm:t>
        <a:bodyPr/>
        <a:lstStyle/>
        <a:p>
          <a:r>
            <a:rPr lang="ru-RU" sz="2000" b="1" dirty="0" smtClean="0">
              <a:latin typeface="Book Antiqua" pitchFamily="18" charset="0"/>
            </a:rPr>
            <a:t>Источники финансирования дефицита бюджета района</a:t>
          </a:r>
          <a:endParaRPr lang="ru-RU" sz="2000" b="1" dirty="0">
            <a:latin typeface="Book Antiqua" pitchFamily="18" charset="0"/>
          </a:endParaRPr>
        </a:p>
      </dgm:t>
    </dgm:pt>
    <dgm:pt modelId="{DD4DF22C-D730-40D7-A64C-7085F04EE03D}" type="parTrans" cxnId="{2FBF9693-12DD-4028-B1E6-94CC001A9FFC}">
      <dgm:prSet/>
      <dgm:spPr/>
      <dgm:t>
        <a:bodyPr/>
        <a:lstStyle/>
        <a:p>
          <a:endParaRPr lang="ru-RU"/>
        </a:p>
      </dgm:t>
    </dgm:pt>
    <dgm:pt modelId="{EE05D184-2F4A-4A19-9D55-59FA6BAA3357}" type="sibTrans" cxnId="{2FBF9693-12DD-4028-B1E6-94CC001A9FFC}">
      <dgm:prSet/>
      <dgm:spPr/>
      <dgm:t>
        <a:bodyPr/>
        <a:lstStyle/>
        <a:p>
          <a:endParaRPr lang="ru-RU"/>
        </a:p>
      </dgm:t>
    </dgm:pt>
    <dgm:pt modelId="{7ADBBAC8-8652-4BF8-9C62-389165BDCFDA}">
      <dgm:prSet phldrT="[Текст]" custT="1"/>
      <dgm:spPr>
        <a:gradFill flip="none" rotWithShape="0">
          <a:gsLst>
            <a:gs pos="0">
              <a:srgbClr val="FFFF99">
                <a:shade val="30000"/>
                <a:satMod val="115000"/>
              </a:srgbClr>
            </a:gs>
            <a:gs pos="50000">
              <a:srgbClr val="FFFF99">
                <a:shade val="67500"/>
                <a:satMod val="115000"/>
              </a:srgbClr>
            </a:gs>
            <a:gs pos="100000">
              <a:srgbClr val="FFFF99">
                <a:shade val="100000"/>
                <a:satMod val="115000"/>
              </a:srgbClr>
            </a:gs>
          </a:gsLst>
          <a:lin ang="16200000" scaled="1"/>
          <a:tileRect/>
        </a:gradFill>
      </dgm:spPr>
      <dgm:t>
        <a:bodyPr/>
        <a:lstStyle/>
        <a:p>
          <a:r>
            <a:rPr lang="ru-RU" sz="1800" dirty="0" smtClean="0">
              <a:latin typeface="Book Antiqua" pitchFamily="18" charset="0"/>
            </a:rPr>
            <a:t>Муниципальные займы путем выпуска ценных бумаг</a:t>
          </a:r>
          <a:endParaRPr lang="ru-RU" sz="1800" dirty="0">
            <a:latin typeface="Book Antiqua" pitchFamily="18" charset="0"/>
          </a:endParaRPr>
        </a:p>
      </dgm:t>
    </dgm:pt>
    <dgm:pt modelId="{43C3B665-44A8-433C-88CA-AF83DD1C71C9}" type="parTrans" cxnId="{C8A1F8D3-FD55-41FB-BC87-AF1A05CC4D7C}">
      <dgm:prSet/>
      <dgm:spPr>
        <a:ln>
          <a:solidFill>
            <a:srgbClr val="008000"/>
          </a:solidFill>
        </a:ln>
      </dgm:spPr>
      <dgm:t>
        <a:bodyPr/>
        <a:lstStyle/>
        <a:p>
          <a:endParaRPr lang="ru-RU"/>
        </a:p>
      </dgm:t>
    </dgm:pt>
    <dgm:pt modelId="{121CEF7E-A279-4061-9A36-A186F65BBB4D}" type="sibTrans" cxnId="{C8A1F8D3-FD55-41FB-BC87-AF1A05CC4D7C}">
      <dgm:prSet/>
      <dgm:spPr/>
      <dgm:t>
        <a:bodyPr/>
        <a:lstStyle/>
        <a:p>
          <a:endParaRPr lang="ru-RU"/>
        </a:p>
      </dgm:t>
    </dgm:pt>
    <dgm:pt modelId="{45158426-7332-49F9-8D98-22FC36567507}">
      <dgm:prSet phldrT="[Текст]" custT="1"/>
      <dgm:spPr>
        <a:gradFill flip="none" rotWithShape="0">
          <a:gsLst>
            <a:gs pos="0">
              <a:srgbClr val="FFFF99">
                <a:shade val="30000"/>
                <a:satMod val="115000"/>
              </a:srgbClr>
            </a:gs>
            <a:gs pos="50000">
              <a:srgbClr val="FFFF99">
                <a:shade val="67500"/>
                <a:satMod val="115000"/>
              </a:srgbClr>
            </a:gs>
            <a:gs pos="100000">
              <a:srgbClr val="FFFF99">
                <a:shade val="100000"/>
                <a:satMod val="115000"/>
              </a:srgbClr>
            </a:gs>
          </a:gsLst>
          <a:lin ang="16200000" scaled="1"/>
          <a:tileRect/>
        </a:gradFill>
      </dgm:spPr>
      <dgm:t>
        <a:bodyPr/>
        <a:lstStyle/>
        <a:p>
          <a:r>
            <a:rPr lang="ru-RU" sz="1800" dirty="0" smtClean="0">
              <a:latin typeface="Book Antiqua" pitchFamily="18" charset="0"/>
            </a:rPr>
            <a:t>Бюджетные кредиты от других бюджетов</a:t>
          </a:r>
          <a:endParaRPr lang="ru-RU" sz="1800" dirty="0">
            <a:latin typeface="Book Antiqua" pitchFamily="18" charset="0"/>
          </a:endParaRPr>
        </a:p>
      </dgm:t>
    </dgm:pt>
    <dgm:pt modelId="{DBDCF10D-687E-4126-8F81-71BE901B744D}" type="parTrans" cxnId="{FB8BE048-EBB9-4D29-9E0F-84D7134BA91B}">
      <dgm:prSet/>
      <dgm:spPr/>
      <dgm:t>
        <a:bodyPr/>
        <a:lstStyle/>
        <a:p>
          <a:endParaRPr lang="ru-RU"/>
        </a:p>
      </dgm:t>
    </dgm:pt>
    <dgm:pt modelId="{BEEE1EB9-601F-470C-89E7-B41CAB1AE878}" type="sibTrans" cxnId="{FB8BE048-EBB9-4D29-9E0F-84D7134BA91B}">
      <dgm:prSet/>
      <dgm:spPr/>
      <dgm:t>
        <a:bodyPr/>
        <a:lstStyle/>
        <a:p>
          <a:endParaRPr lang="ru-RU"/>
        </a:p>
      </dgm:t>
    </dgm:pt>
    <dgm:pt modelId="{2423BDBD-032F-415B-925E-232C48B18643}">
      <dgm:prSet custT="1"/>
      <dgm:spPr>
        <a:gradFill flip="none" rotWithShape="0">
          <a:gsLst>
            <a:gs pos="0">
              <a:srgbClr val="FFFF99">
                <a:shade val="30000"/>
                <a:satMod val="115000"/>
              </a:srgbClr>
            </a:gs>
            <a:gs pos="50000">
              <a:srgbClr val="FFFF99">
                <a:shade val="67500"/>
                <a:satMod val="115000"/>
              </a:srgbClr>
            </a:gs>
            <a:gs pos="100000">
              <a:srgbClr val="FFFF99">
                <a:shade val="100000"/>
                <a:satMod val="115000"/>
              </a:srgbClr>
            </a:gs>
          </a:gsLst>
          <a:lin ang="16200000" scaled="1"/>
          <a:tileRect/>
        </a:gradFill>
      </dgm:spPr>
      <dgm:t>
        <a:bodyPr/>
        <a:lstStyle/>
        <a:p>
          <a:r>
            <a:rPr lang="ru-RU" sz="1800" dirty="0" smtClean="0">
              <a:latin typeface="Book Antiqua" pitchFamily="18" charset="0"/>
            </a:rPr>
            <a:t>Кредиты кредитных организаций</a:t>
          </a:r>
          <a:endParaRPr lang="ru-RU" sz="1800" dirty="0">
            <a:latin typeface="Book Antiqua" pitchFamily="18" charset="0"/>
          </a:endParaRPr>
        </a:p>
      </dgm:t>
    </dgm:pt>
    <dgm:pt modelId="{DC89E0A6-0BA4-446A-92EE-102C0C4FC97B}" type="parTrans" cxnId="{7CDDE366-9786-4F04-B02A-DBF48BD19DF2}">
      <dgm:prSet/>
      <dgm:spPr/>
      <dgm:t>
        <a:bodyPr/>
        <a:lstStyle/>
        <a:p>
          <a:endParaRPr lang="ru-RU"/>
        </a:p>
      </dgm:t>
    </dgm:pt>
    <dgm:pt modelId="{DC1DDAAC-C7B8-4B7C-B281-6AE5AE46912F}" type="sibTrans" cxnId="{7CDDE366-9786-4F04-B02A-DBF48BD19DF2}">
      <dgm:prSet/>
      <dgm:spPr/>
      <dgm:t>
        <a:bodyPr/>
        <a:lstStyle/>
        <a:p>
          <a:endParaRPr lang="ru-RU"/>
        </a:p>
      </dgm:t>
    </dgm:pt>
    <dgm:pt modelId="{F361F448-F39F-4BFD-84DB-7B8AFE965198}">
      <dgm:prSet custT="1"/>
      <dgm:spPr>
        <a:gradFill flip="none" rotWithShape="0">
          <a:gsLst>
            <a:gs pos="0">
              <a:srgbClr val="FFFF99">
                <a:shade val="30000"/>
                <a:satMod val="115000"/>
              </a:srgbClr>
            </a:gs>
            <a:gs pos="50000">
              <a:srgbClr val="FFFF99">
                <a:shade val="67500"/>
                <a:satMod val="115000"/>
              </a:srgbClr>
            </a:gs>
            <a:gs pos="100000">
              <a:srgbClr val="FFFF99">
                <a:shade val="100000"/>
                <a:satMod val="115000"/>
              </a:srgbClr>
            </a:gs>
          </a:gsLst>
          <a:lin ang="16200000" scaled="1"/>
          <a:tileRect/>
        </a:gradFill>
      </dgm:spPr>
      <dgm:t>
        <a:bodyPr/>
        <a:lstStyle/>
        <a:p>
          <a:r>
            <a:rPr lang="ru-RU" sz="1800" dirty="0" smtClean="0">
              <a:latin typeface="Book Antiqua" pitchFamily="18" charset="0"/>
            </a:rPr>
            <a:t>Изменение остатков средств на счетах бюджета</a:t>
          </a:r>
          <a:endParaRPr lang="ru-RU" sz="1800" dirty="0">
            <a:latin typeface="Book Antiqua" pitchFamily="18" charset="0"/>
          </a:endParaRPr>
        </a:p>
      </dgm:t>
    </dgm:pt>
    <dgm:pt modelId="{B2653C99-419F-4177-B20A-CF54DCB4FA37}" type="parTrans" cxnId="{F1993DF2-C099-4D24-9705-2B56C2340280}">
      <dgm:prSet/>
      <dgm:spPr>
        <a:ln>
          <a:solidFill>
            <a:srgbClr val="008000"/>
          </a:solidFill>
        </a:ln>
      </dgm:spPr>
      <dgm:t>
        <a:bodyPr/>
        <a:lstStyle/>
        <a:p>
          <a:endParaRPr lang="ru-RU"/>
        </a:p>
      </dgm:t>
    </dgm:pt>
    <dgm:pt modelId="{69A35185-2BC7-4412-89F4-E2502FA2194A}" type="sibTrans" cxnId="{F1993DF2-C099-4D24-9705-2B56C2340280}">
      <dgm:prSet/>
      <dgm:spPr/>
      <dgm:t>
        <a:bodyPr/>
        <a:lstStyle/>
        <a:p>
          <a:endParaRPr lang="ru-RU"/>
        </a:p>
      </dgm:t>
    </dgm:pt>
    <dgm:pt modelId="{581C7A87-AA2E-4630-A2F5-93135E0A51E5}" type="pres">
      <dgm:prSet presAssocID="{EDEEE582-A747-4BC4-8CA3-6FE5D8ABD5E3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888EAD33-1F6C-46A1-B686-51A2EAD8C629}" type="pres">
      <dgm:prSet presAssocID="{4CE12CF8-3855-4BAF-9AD3-C82C54CD71E9}" presName="hierRoot1" presStyleCnt="0"/>
      <dgm:spPr/>
    </dgm:pt>
    <dgm:pt modelId="{5F3C9E0E-4251-4C85-85DC-9A17FDE39C45}" type="pres">
      <dgm:prSet presAssocID="{4CE12CF8-3855-4BAF-9AD3-C82C54CD71E9}" presName="composite" presStyleCnt="0"/>
      <dgm:spPr/>
    </dgm:pt>
    <dgm:pt modelId="{A62991EE-3C95-433A-9FB5-BF1582C52170}" type="pres">
      <dgm:prSet presAssocID="{4CE12CF8-3855-4BAF-9AD3-C82C54CD71E9}" presName="background" presStyleLbl="node0" presStyleIdx="0" presStyleCnt="1"/>
      <dgm:spPr>
        <a:gradFill flip="none" rotWithShape="0">
          <a:gsLst>
            <a:gs pos="0">
              <a:srgbClr val="00FF00">
                <a:shade val="30000"/>
                <a:satMod val="115000"/>
              </a:srgbClr>
            </a:gs>
            <a:gs pos="50000">
              <a:srgbClr val="00FF00">
                <a:shade val="67500"/>
                <a:satMod val="115000"/>
              </a:srgbClr>
            </a:gs>
            <a:gs pos="100000">
              <a:srgbClr val="00FF00">
                <a:shade val="100000"/>
                <a:satMod val="115000"/>
              </a:srgbClr>
            </a:gs>
          </a:gsLst>
          <a:lin ang="2700000" scaled="1"/>
          <a:tileRect/>
        </a:gradFill>
      </dgm:spPr>
    </dgm:pt>
    <dgm:pt modelId="{8264CA85-A230-4816-BE77-A85E8CA91020}" type="pres">
      <dgm:prSet presAssocID="{4CE12CF8-3855-4BAF-9AD3-C82C54CD71E9}" presName="text" presStyleLbl="fgAcc0" presStyleIdx="0" presStyleCnt="1" custScaleX="287675" custScaleY="8396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4121856-00F4-4676-9292-B3B265D914E1}" type="pres">
      <dgm:prSet presAssocID="{4CE12CF8-3855-4BAF-9AD3-C82C54CD71E9}" presName="hierChild2" presStyleCnt="0"/>
      <dgm:spPr/>
    </dgm:pt>
    <dgm:pt modelId="{4E98CD35-2B8E-45FE-9DBD-91358EAC7DBE}" type="pres">
      <dgm:prSet presAssocID="{43C3B665-44A8-433C-88CA-AF83DD1C71C9}" presName="Name10" presStyleLbl="parChTrans1D2" presStyleIdx="0" presStyleCnt="4"/>
      <dgm:spPr/>
      <dgm:t>
        <a:bodyPr/>
        <a:lstStyle/>
        <a:p>
          <a:endParaRPr lang="ru-RU"/>
        </a:p>
      </dgm:t>
    </dgm:pt>
    <dgm:pt modelId="{C5B6F883-D9A6-478F-A100-1081B4B5C861}" type="pres">
      <dgm:prSet presAssocID="{7ADBBAC8-8652-4BF8-9C62-389165BDCFDA}" presName="hierRoot2" presStyleCnt="0"/>
      <dgm:spPr/>
    </dgm:pt>
    <dgm:pt modelId="{D874B27C-62DB-4BD3-908E-196E01B73152}" type="pres">
      <dgm:prSet presAssocID="{7ADBBAC8-8652-4BF8-9C62-389165BDCFDA}" presName="composite2" presStyleCnt="0"/>
      <dgm:spPr/>
    </dgm:pt>
    <dgm:pt modelId="{C2A688C8-81C0-45A8-8F64-EB168A993200}" type="pres">
      <dgm:prSet presAssocID="{7ADBBAC8-8652-4BF8-9C62-389165BDCFDA}" presName="background2" presStyleLbl="node2" presStyleIdx="0" presStyleCnt="4"/>
      <dgm:spPr>
        <a:gradFill flip="none" rotWithShape="0">
          <a:gsLst>
            <a:gs pos="0">
              <a:srgbClr val="00FF00">
                <a:shade val="30000"/>
                <a:satMod val="115000"/>
              </a:srgbClr>
            </a:gs>
            <a:gs pos="50000">
              <a:srgbClr val="00FF00">
                <a:shade val="67500"/>
                <a:satMod val="115000"/>
              </a:srgbClr>
            </a:gs>
            <a:gs pos="100000">
              <a:srgbClr val="00FF00">
                <a:shade val="100000"/>
                <a:satMod val="115000"/>
              </a:srgbClr>
            </a:gs>
          </a:gsLst>
          <a:lin ang="2700000" scaled="1"/>
          <a:tileRect/>
        </a:gradFill>
      </dgm:spPr>
    </dgm:pt>
    <dgm:pt modelId="{DBC8DD1F-FC31-4F63-BA99-E1E3BAE1F1E6}" type="pres">
      <dgm:prSet presAssocID="{7ADBBAC8-8652-4BF8-9C62-389165BDCFDA}" presName="text2" presStyleLbl="fgAcc2" presStyleIdx="0" presStyleCnt="4" custScaleY="14114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E6B5B65-2F65-4C9A-B670-830CD08BDE62}" type="pres">
      <dgm:prSet presAssocID="{7ADBBAC8-8652-4BF8-9C62-389165BDCFDA}" presName="hierChild3" presStyleCnt="0"/>
      <dgm:spPr/>
    </dgm:pt>
    <dgm:pt modelId="{995C5E4B-30C6-4340-AFEE-35D8013109E8}" type="pres">
      <dgm:prSet presAssocID="{DBDCF10D-687E-4126-8F81-71BE901B744D}" presName="Name10" presStyleLbl="parChTrans1D2" presStyleIdx="1" presStyleCnt="4"/>
      <dgm:spPr/>
      <dgm:t>
        <a:bodyPr/>
        <a:lstStyle/>
        <a:p>
          <a:endParaRPr lang="ru-RU"/>
        </a:p>
      </dgm:t>
    </dgm:pt>
    <dgm:pt modelId="{823FF785-26A0-4B4D-8C1A-4D2EC449F9AB}" type="pres">
      <dgm:prSet presAssocID="{45158426-7332-49F9-8D98-22FC36567507}" presName="hierRoot2" presStyleCnt="0"/>
      <dgm:spPr/>
    </dgm:pt>
    <dgm:pt modelId="{60F3B9A6-5637-4B3E-AF2F-B46D3EA31342}" type="pres">
      <dgm:prSet presAssocID="{45158426-7332-49F9-8D98-22FC36567507}" presName="composite2" presStyleCnt="0"/>
      <dgm:spPr/>
    </dgm:pt>
    <dgm:pt modelId="{F8F6B5AE-F04A-4EA3-9B05-E85FC9A1111E}" type="pres">
      <dgm:prSet presAssocID="{45158426-7332-49F9-8D98-22FC36567507}" presName="background2" presStyleLbl="node2" presStyleIdx="1" presStyleCnt="4"/>
      <dgm:spPr>
        <a:gradFill flip="none" rotWithShape="0">
          <a:gsLst>
            <a:gs pos="0">
              <a:srgbClr val="00FF00">
                <a:shade val="30000"/>
                <a:satMod val="115000"/>
              </a:srgbClr>
            </a:gs>
            <a:gs pos="50000">
              <a:srgbClr val="00FF00">
                <a:shade val="67500"/>
                <a:satMod val="115000"/>
              </a:srgbClr>
            </a:gs>
            <a:gs pos="100000">
              <a:srgbClr val="00FF00">
                <a:shade val="100000"/>
                <a:satMod val="115000"/>
              </a:srgbClr>
            </a:gs>
          </a:gsLst>
          <a:lin ang="2700000" scaled="1"/>
          <a:tileRect/>
        </a:gradFill>
      </dgm:spPr>
    </dgm:pt>
    <dgm:pt modelId="{553E935A-3DC4-499E-A1DF-94F608605169}" type="pres">
      <dgm:prSet presAssocID="{45158426-7332-49F9-8D98-22FC36567507}" presName="text2" presStyleLbl="fgAcc2" presStyleIdx="1" presStyleCnt="4" custScaleY="14114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C23FDF3-14C6-4061-9767-280BBC46B472}" type="pres">
      <dgm:prSet presAssocID="{45158426-7332-49F9-8D98-22FC36567507}" presName="hierChild3" presStyleCnt="0"/>
      <dgm:spPr/>
    </dgm:pt>
    <dgm:pt modelId="{DD9C2BB2-324B-49C3-9782-E518402E7200}" type="pres">
      <dgm:prSet presAssocID="{DC89E0A6-0BA4-446A-92EE-102C0C4FC97B}" presName="Name10" presStyleLbl="parChTrans1D2" presStyleIdx="2" presStyleCnt="4"/>
      <dgm:spPr/>
      <dgm:t>
        <a:bodyPr/>
        <a:lstStyle/>
        <a:p>
          <a:endParaRPr lang="ru-RU"/>
        </a:p>
      </dgm:t>
    </dgm:pt>
    <dgm:pt modelId="{BCECB31D-29DA-4DD9-ABC2-385440C67012}" type="pres">
      <dgm:prSet presAssocID="{2423BDBD-032F-415B-925E-232C48B18643}" presName="hierRoot2" presStyleCnt="0"/>
      <dgm:spPr/>
    </dgm:pt>
    <dgm:pt modelId="{9B2306EA-A71F-4F5D-8500-3926F1E0DA1E}" type="pres">
      <dgm:prSet presAssocID="{2423BDBD-032F-415B-925E-232C48B18643}" presName="composite2" presStyleCnt="0"/>
      <dgm:spPr/>
    </dgm:pt>
    <dgm:pt modelId="{144DDBE8-4D64-4EF2-865E-68FB9145B966}" type="pres">
      <dgm:prSet presAssocID="{2423BDBD-032F-415B-925E-232C48B18643}" presName="background2" presStyleLbl="node2" presStyleIdx="2" presStyleCnt="4"/>
      <dgm:spPr>
        <a:gradFill flip="none" rotWithShape="0">
          <a:gsLst>
            <a:gs pos="0">
              <a:srgbClr val="00FF00">
                <a:shade val="30000"/>
                <a:satMod val="115000"/>
              </a:srgbClr>
            </a:gs>
            <a:gs pos="50000">
              <a:srgbClr val="00FF00">
                <a:shade val="67500"/>
                <a:satMod val="115000"/>
              </a:srgbClr>
            </a:gs>
            <a:gs pos="100000">
              <a:srgbClr val="00FF00">
                <a:shade val="100000"/>
                <a:satMod val="115000"/>
              </a:srgbClr>
            </a:gs>
          </a:gsLst>
          <a:lin ang="2700000" scaled="1"/>
          <a:tileRect/>
        </a:gradFill>
      </dgm:spPr>
    </dgm:pt>
    <dgm:pt modelId="{A2BF4968-96BF-4E2E-88F3-5A823C0D2A3E}" type="pres">
      <dgm:prSet presAssocID="{2423BDBD-032F-415B-925E-232C48B18643}" presName="text2" presStyleLbl="fgAcc2" presStyleIdx="2" presStyleCnt="4" custScaleY="14114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B68B770-46C3-457D-B9AD-1A6C0F217209}" type="pres">
      <dgm:prSet presAssocID="{2423BDBD-032F-415B-925E-232C48B18643}" presName="hierChild3" presStyleCnt="0"/>
      <dgm:spPr/>
    </dgm:pt>
    <dgm:pt modelId="{257A4E65-A9CE-46B5-BDEA-54DAC89DB9AE}" type="pres">
      <dgm:prSet presAssocID="{B2653C99-419F-4177-B20A-CF54DCB4FA37}" presName="Name10" presStyleLbl="parChTrans1D2" presStyleIdx="3" presStyleCnt="4"/>
      <dgm:spPr/>
      <dgm:t>
        <a:bodyPr/>
        <a:lstStyle/>
        <a:p>
          <a:endParaRPr lang="ru-RU"/>
        </a:p>
      </dgm:t>
    </dgm:pt>
    <dgm:pt modelId="{7235747C-C2D5-4D21-96E5-EAE125B72389}" type="pres">
      <dgm:prSet presAssocID="{F361F448-F39F-4BFD-84DB-7B8AFE965198}" presName="hierRoot2" presStyleCnt="0"/>
      <dgm:spPr/>
    </dgm:pt>
    <dgm:pt modelId="{2E1AF3FB-4FF7-4522-BEA4-58ECAA0FC1F9}" type="pres">
      <dgm:prSet presAssocID="{F361F448-F39F-4BFD-84DB-7B8AFE965198}" presName="composite2" presStyleCnt="0"/>
      <dgm:spPr/>
    </dgm:pt>
    <dgm:pt modelId="{05FAE529-C6EB-4300-8B1B-9FEB3432CC55}" type="pres">
      <dgm:prSet presAssocID="{F361F448-F39F-4BFD-84DB-7B8AFE965198}" presName="background2" presStyleLbl="node2" presStyleIdx="3" presStyleCnt="4"/>
      <dgm:spPr>
        <a:gradFill flip="none" rotWithShape="0">
          <a:gsLst>
            <a:gs pos="0">
              <a:srgbClr val="00FF00">
                <a:shade val="30000"/>
                <a:satMod val="115000"/>
              </a:srgbClr>
            </a:gs>
            <a:gs pos="50000">
              <a:srgbClr val="00FF00">
                <a:shade val="67500"/>
                <a:satMod val="115000"/>
              </a:srgbClr>
            </a:gs>
            <a:gs pos="100000">
              <a:srgbClr val="00FF00">
                <a:shade val="100000"/>
                <a:satMod val="115000"/>
              </a:srgbClr>
            </a:gs>
          </a:gsLst>
          <a:lin ang="2700000" scaled="1"/>
          <a:tileRect/>
        </a:gradFill>
      </dgm:spPr>
    </dgm:pt>
    <dgm:pt modelId="{55C1F176-8B35-4D99-89AE-1B0A7C68BAA3}" type="pres">
      <dgm:prSet presAssocID="{F361F448-F39F-4BFD-84DB-7B8AFE965198}" presName="text2" presStyleLbl="fgAcc2" presStyleIdx="3" presStyleCnt="4" custScaleY="14586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688214D-2473-4968-A726-B325CB9CFD0A}" type="pres">
      <dgm:prSet presAssocID="{F361F448-F39F-4BFD-84DB-7B8AFE965198}" presName="hierChild3" presStyleCnt="0"/>
      <dgm:spPr/>
    </dgm:pt>
  </dgm:ptLst>
  <dgm:cxnLst>
    <dgm:cxn modelId="{C8A1F8D3-FD55-41FB-BC87-AF1A05CC4D7C}" srcId="{4CE12CF8-3855-4BAF-9AD3-C82C54CD71E9}" destId="{7ADBBAC8-8652-4BF8-9C62-389165BDCFDA}" srcOrd="0" destOrd="0" parTransId="{43C3B665-44A8-433C-88CA-AF83DD1C71C9}" sibTransId="{121CEF7E-A279-4061-9A36-A186F65BBB4D}"/>
    <dgm:cxn modelId="{3483CF36-3EEB-4B3F-A7CE-23B9412089BF}" type="presOf" srcId="{45158426-7332-49F9-8D98-22FC36567507}" destId="{553E935A-3DC4-499E-A1DF-94F608605169}" srcOrd="0" destOrd="0" presId="urn:microsoft.com/office/officeart/2005/8/layout/hierarchy1"/>
    <dgm:cxn modelId="{F75E8ACF-4F81-4427-B2E0-BB517B47C728}" type="presOf" srcId="{B2653C99-419F-4177-B20A-CF54DCB4FA37}" destId="{257A4E65-A9CE-46B5-BDEA-54DAC89DB9AE}" srcOrd="0" destOrd="0" presId="urn:microsoft.com/office/officeart/2005/8/layout/hierarchy1"/>
    <dgm:cxn modelId="{F1993DF2-C099-4D24-9705-2B56C2340280}" srcId="{4CE12CF8-3855-4BAF-9AD3-C82C54CD71E9}" destId="{F361F448-F39F-4BFD-84DB-7B8AFE965198}" srcOrd="3" destOrd="0" parTransId="{B2653C99-419F-4177-B20A-CF54DCB4FA37}" sibTransId="{69A35185-2BC7-4412-89F4-E2502FA2194A}"/>
    <dgm:cxn modelId="{7F38248E-6C9E-4A91-A5A3-D6D032B2C1C3}" type="presOf" srcId="{EDEEE582-A747-4BC4-8CA3-6FE5D8ABD5E3}" destId="{581C7A87-AA2E-4630-A2F5-93135E0A51E5}" srcOrd="0" destOrd="0" presId="urn:microsoft.com/office/officeart/2005/8/layout/hierarchy1"/>
    <dgm:cxn modelId="{7CDDE366-9786-4F04-B02A-DBF48BD19DF2}" srcId="{4CE12CF8-3855-4BAF-9AD3-C82C54CD71E9}" destId="{2423BDBD-032F-415B-925E-232C48B18643}" srcOrd="2" destOrd="0" parTransId="{DC89E0A6-0BA4-446A-92EE-102C0C4FC97B}" sibTransId="{DC1DDAAC-C7B8-4B7C-B281-6AE5AE46912F}"/>
    <dgm:cxn modelId="{617BDE63-983B-46C1-B464-95EFBE355A57}" type="presOf" srcId="{DBDCF10D-687E-4126-8F81-71BE901B744D}" destId="{995C5E4B-30C6-4340-AFEE-35D8013109E8}" srcOrd="0" destOrd="0" presId="urn:microsoft.com/office/officeart/2005/8/layout/hierarchy1"/>
    <dgm:cxn modelId="{4467CF86-51B6-4F87-955B-C6CF5DC06496}" type="presOf" srcId="{7ADBBAC8-8652-4BF8-9C62-389165BDCFDA}" destId="{DBC8DD1F-FC31-4F63-BA99-E1E3BAE1F1E6}" srcOrd="0" destOrd="0" presId="urn:microsoft.com/office/officeart/2005/8/layout/hierarchy1"/>
    <dgm:cxn modelId="{2FBF9693-12DD-4028-B1E6-94CC001A9FFC}" srcId="{EDEEE582-A747-4BC4-8CA3-6FE5D8ABD5E3}" destId="{4CE12CF8-3855-4BAF-9AD3-C82C54CD71E9}" srcOrd="0" destOrd="0" parTransId="{DD4DF22C-D730-40D7-A64C-7085F04EE03D}" sibTransId="{EE05D184-2F4A-4A19-9D55-59FA6BAA3357}"/>
    <dgm:cxn modelId="{D9AAB3BB-7C39-42D0-BB46-03D22179916D}" type="presOf" srcId="{F361F448-F39F-4BFD-84DB-7B8AFE965198}" destId="{55C1F176-8B35-4D99-89AE-1B0A7C68BAA3}" srcOrd="0" destOrd="0" presId="urn:microsoft.com/office/officeart/2005/8/layout/hierarchy1"/>
    <dgm:cxn modelId="{FB8BE048-EBB9-4D29-9E0F-84D7134BA91B}" srcId="{4CE12CF8-3855-4BAF-9AD3-C82C54CD71E9}" destId="{45158426-7332-49F9-8D98-22FC36567507}" srcOrd="1" destOrd="0" parTransId="{DBDCF10D-687E-4126-8F81-71BE901B744D}" sibTransId="{BEEE1EB9-601F-470C-89E7-B41CAB1AE878}"/>
    <dgm:cxn modelId="{983F183B-6D46-4E7D-A022-9D486F80B054}" type="presOf" srcId="{43C3B665-44A8-433C-88CA-AF83DD1C71C9}" destId="{4E98CD35-2B8E-45FE-9DBD-91358EAC7DBE}" srcOrd="0" destOrd="0" presId="urn:microsoft.com/office/officeart/2005/8/layout/hierarchy1"/>
    <dgm:cxn modelId="{C5D363ED-8844-41D8-B549-489E0F33EC8D}" type="presOf" srcId="{4CE12CF8-3855-4BAF-9AD3-C82C54CD71E9}" destId="{8264CA85-A230-4816-BE77-A85E8CA91020}" srcOrd="0" destOrd="0" presId="urn:microsoft.com/office/officeart/2005/8/layout/hierarchy1"/>
    <dgm:cxn modelId="{642D31F1-B0CF-4472-AB66-6F221EA0435A}" type="presOf" srcId="{DC89E0A6-0BA4-446A-92EE-102C0C4FC97B}" destId="{DD9C2BB2-324B-49C3-9782-E518402E7200}" srcOrd="0" destOrd="0" presId="urn:microsoft.com/office/officeart/2005/8/layout/hierarchy1"/>
    <dgm:cxn modelId="{C6FAA9E8-B31D-4C0E-B611-0AC1CC97F82C}" type="presOf" srcId="{2423BDBD-032F-415B-925E-232C48B18643}" destId="{A2BF4968-96BF-4E2E-88F3-5A823C0D2A3E}" srcOrd="0" destOrd="0" presId="urn:microsoft.com/office/officeart/2005/8/layout/hierarchy1"/>
    <dgm:cxn modelId="{4C0D2891-1A6F-43D3-BCED-7D02841EAF29}" type="presParOf" srcId="{581C7A87-AA2E-4630-A2F5-93135E0A51E5}" destId="{888EAD33-1F6C-46A1-B686-51A2EAD8C629}" srcOrd="0" destOrd="0" presId="urn:microsoft.com/office/officeart/2005/8/layout/hierarchy1"/>
    <dgm:cxn modelId="{572FF90D-5F92-44E4-80A3-6FB4D29A0525}" type="presParOf" srcId="{888EAD33-1F6C-46A1-B686-51A2EAD8C629}" destId="{5F3C9E0E-4251-4C85-85DC-9A17FDE39C45}" srcOrd="0" destOrd="0" presId="urn:microsoft.com/office/officeart/2005/8/layout/hierarchy1"/>
    <dgm:cxn modelId="{D66027E3-0B5E-44E5-8DA7-6B6EC4E646F6}" type="presParOf" srcId="{5F3C9E0E-4251-4C85-85DC-9A17FDE39C45}" destId="{A62991EE-3C95-433A-9FB5-BF1582C52170}" srcOrd="0" destOrd="0" presId="urn:microsoft.com/office/officeart/2005/8/layout/hierarchy1"/>
    <dgm:cxn modelId="{81299502-2B39-4911-AB37-1C42D00E9487}" type="presParOf" srcId="{5F3C9E0E-4251-4C85-85DC-9A17FDE39C45}" destId="{8264CA85-A230-4816-BE77-A85E8CA91020}" srcOrd="1" destOrd="0" presId="urn:microsoft.com/office/officeart/2005/8/layout/hierarchy1"/>
    <dgm:cxn modelId="{E34A572F-D3D9-4446-B7FC-558E8249A672}" type="presParOf" srcId="{888EAD33-1F6C-46A1-B686-51A2EAD8C629}" destId="{84121856-00F4-4676-9292-B3B265D914E1}" srcOrd="1" destOrd="0" presId="urn:microsoft.com/office/officeart/2005/8/layout/hierarchy1"/>
    <dgm:cxn modelId="{E79F7094-D901-4274-A33E-26DCEE09FF2B}" type="presParOf" srcId="{84121856-00F4-4676-9292-B3B265D914E1}" destId="{4E98CD35-2B8E-45FE-9DBD-91358EAC7DBE}" srcOrd="0" destOrd="0" presId="urn:microsoft.com/office/officeart/2005/8/layout/hierarchy1"/>
    <dgm:cxn modelId="{902C42F9-011D-4546-AC3D-FCB9A043C45D}" type="presParOf" srcId="{84121856-00F4-4676-9292-B3B265D914E1}" destId="{C5B6F883-D9A6-478F-A100-1081B4B5C861}" srcOrd="1" destOrd="0" presId="urn:microsoft.com/office/officeart/2005/8/layout/hierarchy1"/>
    <dgm:cxn modelId="{05C30CD2-8FEA-4E27-90AF-27C7622C4A65}" type="presParOf" srcId="{C5B6F883-D9A6-478F-A100-1081B4B5C861}" destId="{D874B27C-62DB-4BD3-908E-196E01B73152}" srcOrd="0" destOrd="0" presId="urn:microsoft.com/office/officeart/2005/8/layout/hierarchy1"/>
    <dgm:cxn modelId="{B45063BA-84C1-4FED-96AD-5355F37C98A2}" type="presParOf" srcId="{D874B27C-62DB-4BD3-908E-196E01B73152}" destId="{C2A688C8-81C0-45A8-8F64-EB168A993200}" srcOrd="0" destOrd="0" presId="urn:microsoft.com/office/officeart/2005/8/layout/hierarchy1"/>
    <dgm:cxn modelId="{B7A32EAF-A4AE-4878-960C-C9EFEABDDBD9}" type="presParOf" srcId="{D874B27C-62DB-4BD3-908E-196E01B73152}" destId="{DBC8DD1F-FC31-4F63-BA99-E1E3BAE1F1E6}" srcOrd="1" destOrd="0" presId="urn:microsoft.com/office/officeart/2005/8/layout/hierarchy1"/>
    <dgm:cxn modelId="{633A684A-88E8-49B3-95FA-68B55B354388}" type="presParOf" srcId="{C5B6F883-D9A6-478F-A100-1081B4B5C861}" destId="{8E6B5B65-2F65-4C9A-B670-830CD08BDE62}" srcOrd="1" destOrd="0" presId="urn:microsoft.com/office/officeart/2005/8/layout/hierarchy1"/>
    <dgm:cxn modelId="{F2AF16DF-98FA-4F82-9859-C19133472A89}" type="presParOf" srcId="{84121856-00F4-4676-9292-B3B265D914E1}" destId="{995C5E4B-30C6-4340-AFEE-35D8013109E8}" srcOrd="2" destOrd="0" presId="urn:microsoft.com/office/officeart/2005/8/layout/hierarchy1"/>
    <dgm:cxn modelId="{5E9670A5-F2E2-4E2D-9C39-9E95D420B4D6}" type="presParOf" srcId="{84121856-00F4-4676-9292-B3B265D914E1}" destId="{823FF785-26A0-4B4D-8C1A-4D2EC449F9AB}" srcOrd="3" destOrd="0" presId="urn:microsoft.com/office/officeart/2005/8/layout/hierarchy1"/>
    <dgm:cxn modelId="{347B43F1-A81C-4461-8D23-F86369EFDA45}" type="presParOf" srcId="{823FF785-26A0-4B4D-8C1A-4D2EC449F9AB}" destId="{60F3B9A6-5637-4B3E-AF2F-B46D3EA31342}" srcOrd="0" destOrd="0" presId="urn:microsoft.com/office/officeart/2005/8/layout/hierarchy1"/>
    <dgm:cxn modelId="{BB19DB53-FD78-49F8-ACF1-FA07D9BBFD11}" type="presParOf" srcId="{60F3B9A6-5637-4B3E-AF2F-B46D3EA31342}" destId="{F8F6B5AE-F04A-4EA3-9B05-E85FC9A1111E}" srcOrd="0" destOrd="0" presId="urn:microsoft.com/office/officeart/2005/8/layout/hierarchy1"/>
    <dgm:cxn modelId="{B259F58A-C80B-41E5-B578-5DE0A269C32F}" type="presParOf" srcId="{60F3B9A6-5637-4B3E-AF2F-B46D3EA31342}" destId="{553E935A-3DC4-499E-A1DF-94F608605169}" srcOrd="1" destOrd="0" presId="urn:microsoft.com/office/officeart/2005/8/layout/hierarchy1"/>
    <dgm:cxn modelId="{BF6AAF6E-5305-492F-82DF-8C02E05574F2}" type="presParOf" srcId="{823FF785-26A0-4B4D-8C1A-4D2EC449F9AB}" destId="{7C23FDF3-14C6-4061-9767-280BBC46B472}" srcOrd="1" destOrd="0" presId="urn:microsoft.com/office/officeart/2005/8/layout/hierarchy1"/>
    <dgm:cxn modelId="{7BB51942-987C-4641-8DCF-3701BAE00B27}" type="presParOf" srcId="{84121856-00F4-4676-9292-B3B265D914E1}" destId="{DD9C2BB2-324B-49C3-9782-E518402E7200}" srcOrd="4" destOrd="0" presId="urn:microsoft.com/office/officeart/2005/8/layout/hierarchy1"/>
    <dgm:cxn modelId="{E244507F-CD39-4649-935A-2F982262BF6D}" type="presParOf" srcId="{84121856-00F4-4676-9292-B3B265D914E1}" destId="{BCECB31D-29DA-4DD9-ABC2-385440C67012}" srcOrd="5" destOrd="0" presId="urn:microsoft.com/office/officeart/2005/8/layout/hierarchy1"/>
    <dgm:cxn modelId="{4A52FB98-D4DB-429A-8211-0EA3845880B8}" type="presParOf" srcId="{BCECB31D-29DA-4DD9-ABC2-385440C67012}" destId="{9B2306EA-A71F-4F5D-8500-3926F1E0DA1E}" srcOrd="0" destOrd="0" presId="urn:microsoft.com/office/officeart/2005/8/layout/hierarchy1"/>
    <dgm:cxn modelId="{F974EB48-D9B7-4036-B646-2448F383A728}" type="presParOf" srcId="{9B2306EA-A71F-4F5D-8500-3926F1E0DA1E}" destId="{144DDBE8-4D64-4EF2-865E-68FB9145B966}" srcOrd="0" destOrd="0" presId="urn:microsoft.com/office/officeart/2005/8/layout/hierarchy1"/>
    <dgm:cxn modelId="{AC692E59-D6F2-4B84-9792-74D9F9B95367}" type="presParOf" srcId="{9B2306EA-A71F-4F5D-8500-3926F1E0DA1E}" destId="{A2BF4968-96BF-4E2E-88F3-5A823C0D2A3E}" srcOrd="1" destOrd="0" presId="urn:microsoft.com/office/officeart/2005/8/layout/hierarchy1"/>
    <dgm:cxn modelId="{6C6B326E-5AF5-4507-9786-1CA7F636223C}" type="presParOf" srcId="{BCECB31D-29DA-4DD9-ABC2-385440C67012}" destId="{8B68B770-46C3-457D-B9AD-1A6C0F217209}" srcOrd="1" destOrd="0" presId="urn:microsoft.com/office/officeart/2005/8/layout/hierarchy1"/>
    <dgm:cxn modelId="{8CB19E63-B7BA-4C44-B02B-02311C2F5E4E}" type="presParOf" srcId="{84121856-00F4-4676-9292-B3B265D914E1}" destId="{257A4E65-A9CE-46B5-BDEA-54DAC89DB9AE}" srcOrd="6" destOrd="0" presId="urn:microsoft.com/office/officeart/2005/8/layout/hierarchy1"/>
    <dgm:cxn modelId="{6561F409-3354-4A3F-8AEB-3E45BE0C44C0}" type="presParOf" srcId="{84121856-00F4-4676-9292-B3B265D914E1}" destId="{7235747C-C2D5-4D21-96E5-EAE125B72389}" srcOrd="7" destOrd="0" presId="urn:microsoft.com/office/officeart/2005/8/layout/hierarchy1"/>
    <dgm:cxn modelId="{7C59CB5B-7270-4B56-8092-2639BF277D01}" type="presParOf" srcId="{7235747C-C2D5-4D21-96E5-EAE125B72389}" destId="{2E1AF3FB-4FF7-4522-BEA4-58ECAA0FC1F9}" srcOrd="0" destOrd="0" presId="urn:microsoft.com/office/officeart/2005/8/layout/hierarchy1"/>
    <dgm:cxn modelId="{A917EF3D-BD65-47FA-8C53-4DE1BD398FF0}" type="presParOf" srcId="{2E1AF3FB-4FF7-4522-BEA4-58ECAA0FC1F9}" destId="{05FAE529-C6EB-4300-8B1B-9FEB3432CC55}" srcOrd="0" destOrd="0" presId="urn:microsoft.com/office/officeart/2005/8/layout/hierarchy1"/>
    <dgm:cxn modelId="{B6E5462A-06E4-4F09-9EB5-628B8004971F}" type="presParOf" srcId="{2E1AF3FB-4FF7-4522-BEA4-58ECAA0FC1F9}" destId="{55C1F176-8B35-4D99-89AE-1B0A7C68BAA3}" srcOrd="1" destOrd="0" presId="urn:microsoft.com/office/officeart/2005/8/layout/hierarchy1"/>
    <dgm:cxn modelId="{6A5395F8-C0FE-4B45-B30D-1C84DC53502F}" type="presParOf" srcId="{7235747C-C2D5-4D21-96E5-EAE125B72389}" destId="{C688214D-2473-4968-A726-B325CB9CFD0A}" srcOrd="1" destOrd="0" presId="urn:microsoft.com/office/officeart/2005/8/layout/hierarchy1"/>
  </dgm:cxnLst>
  <dgm:bg/>
  <dgm:whole>
    <a:ln>
      <a:solidFill>
        <a:srgbClr val="008000"/>
      </a:solidFill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D371F85-7801-4233-95F7-2968E256DDD5}" type="doc">
      <dgm:prSet loTypeId="urn:microsoft.com/office/officeart/2005/8/layout/radial4" loCatId="relationship" qsTypeId="urn:microsoft.com/office/officeart/2005/8/quickstyle/3d2" qsCatId="3D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F03BC644-0CF3-4F89-94C3-ABCD7DC6D1FF}">
      <dgm:prSet phldrT="[Текст]" custT="1"/>
      <dgm:spPr>
        <a:solidFill>
          <a:srgbClr val="0033CC"/>
        </a:solidFill>
      </dgm:spPr>
      <dgm:t>
        <a:bodyPr/>
        <a:lstStyle/>
        <a:p>
          <a:r>
            <a:rPr lang="ru-RU" sz="1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ДОХОДЫ БЮДЖЕТА</a:t>
          </a:r>
          <a:endParaRPr lang="ru-RU" sz="18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74A53E87-F23B-4076-88B5-9CC639173AC8}" type="parTrans" cxnId="{5ECDAC9E-4510-49E1-AAB9-2082406B4492}">
      <dgm:prSet/>
      <dgm:spPr/>
      <dgm:t>
        <a:bodyPr/>
        <a:lstStyle/>
        <a:p>
          <a:endParaRPr lang="ru-RU"/>
        </a:p>
      </dgm:t>
    </dgm:pt>
    <dgm:pt modelId="{8F54DD95-09DE-46E4-A201-BD755BB99C94}" type="sibTrans" cxnId="{5ECDAC9E-4510-49E1-AAB9-2082406B4492}">
      <dgm:prSet/>
      <dgm:spPr/>
      <dgm:t>
        <a:bodyPr/>
        <a:lstStyle/>
        <a:p>
          <a:endParaRPr lang="ru-RU"/>
        </a:p>
      </dgm:t>
    </dgm:pt>
    <dgm:pt modelId="{C7E7BE82-51F9-4614-8578-DC9ADEC0F04B}">
      <dgm:prSet phldrT="[Текст]" custT="1"/>
      <dgm:spPr>
        <a:solidFill>
          <a:srgbClr val="002BB4"/>
        </a:solidFill>
      </dgm:spPr>
      <dgm:t>
        <a:bodyPr/>
        <a:lstStyle/>
        <a:p>
          <a:pPr algn="ctr"/>
          <a:r>
            <a:rPr lang="ru-RU" sz="1700" b="1" u="sng" dirty="0" smtClean="0">
              <a:solidFill>
                <a:schemeClr val="tx1"/>
              </a:solidFill>
              <a:latin typeface="Bookman Old Style" pitchFamily="18" charset="0"/>
              <a:cs typeface="Times New Roman" pitchFamily="18" charset="0"/>
            </a:rPr>
            <a:t>Налоговые доходы- </a:t>
          </a:r>
          <a:r>
            <a:rPr lang="ru-RU" sz="1700" dirty="0" smtClean="0">
              <a:solidFill>
                <a:schemeClr val="tx1"/>
              </a:solidFill>
              <a:latin typeface="Bookman Old Style" pitchFamily="18" charset="0"/>
              <a:cs typeface="Times New Roman" pitchFamily="18" charset="0"/>
            </a:rPr>
            <a:t>доходы от уплаты налогов и сборов, установленных Налоговым кодексом  Российской Федерации :</a:t>
          </a:r>
        </a:p>
        <a:p>
          <a:pPr algn="ctr"/>
          <a:r>
            <a:rPr lang="ru-RU" sz="1700" dirty="0" smtClean="0">
              <a:solidFill>
                <a:schemeClr val="tx1"/>
              </a:solidFill>
              <a:latin typeface="Bookman Old Style" pitchFamily="18" charset="0"/>
              <a:cs typeface="Times New Roman" pitchFamily="18" charset="0"/>
            </a:rPr>
            <a:t>- Налог на доходы физических лиц;</a:t>
          </a:r>
        </a:p>
        <a:p>
          <a:pPr algn="ctr"/>
          <a:r>
            <a:rPr lang="ru-RU" sz="1700" dirty="0" smtClean="0">
              <a:solidFill>
                <a:schemeClr val="tx1"/>
              </a:solidFill>
              <a:latin typeface="Bookman Old Style" pitchFamily="18" charset="0"/>
              <a:cs typeface="Times New Roman" pitchFamily="18" charset="0"/>
            </a:rPr>
            <a:t>- Налоги  на совокупный доход;</a:t>
          </a:r>
        </a:p>
        <a:p>
          <a:pPr algn="ctr"/>
          <a:r>
            <a:rPr lang="ru-RU" sz="1700" dirty="0" smtClean="0">
              <a:solidFill>
                <a:schemeClr val="tx1"/>
              </a:solidFill>
              <a:latin typeface="Bookman Old Style" pitchFamily="18" charset="0"/>
              <a:cs typeface="Times New Roman" pitchFamily="18" charset="0"/>
            </a:rPr>
            <a:t>- Государственная  пошлина;</a:t>
          </a:r>
        </a:p>
        <a:p>
          <a:pPr algn="ctr"/>
          <a:r>
            <a:rPr lang="ru-RU" sz="1700" dirty="0" smtClean="0">
              <a:solidFill>
                <a:schemeClr val="tx1"/>
              </a:solidFill>
              <a:latin typeface="Bookman Old Style" pitchFamily="18" charset="0"/>
              <a:cs typeface="Times New Roman" pitchFamily="18" charset="0"/>
            </a:rPr>
            <a:t>- Налог на добычу полезных ископаемых</a:t>
          </a:r>
          <a:endParaRPr lang="ru-RU" sz="1700" dirty="0">
            <a:solidFill>
              <a:schemeClr val="tx1"/>
            </a:solidFill>
            <a:latin typeface="Bookman Old Style" pitchFamily="18" charset="0"/>
            <a:cs typeface="Times New Roman" pitchFamily="18" charset="0"/>
          </a:endParaRPr>
        </a:p>
      </dgm:t>
    </dgm:pt>
    <dgm:pt modelId="{1308977C-B5C0-4EE3-B22B-1ACA6465B710}" type="parTrans" cxnId="{F038C9EA-7669-4B46-A2AD-3A7495908283}">
      <dgm:prSet/>
      <dgm:spPr>
        <a:solidFill>
          <a:srgbClr val="6699FF"/>
        </a:solidFill>
        <a:ln>
          <a:solidFill>
            <a:srgbClr val="99CCFF"/>
          </a:solidFill>
        </a:ln>
      </dgm:spPr>
      <dgm:t>
        <a:bodyPr/>
        <a:lstStyle/>
        <a:p>
          <a:endParaRPr lang="ru-RU" dirty="0"/>
        </a:p>
      </dgm:t>
    </dgm:pt>
    <dgm:pt modelId="{397391D5-EC80-4467-9071-0D3D5547E1FC}" type="sibTrans" cxnId="{F038C9EA-7669-4B46-A2AD-3A7495908283}">
      <dgm:prSet/>
      <dgm:spPr/>
      <dgm:t>
        <a:bodyPr/>
        <a:lstStyle/>
        <a:p>
          <a:endParaRPr lang="ru-RU"/>
        </a:p>
      </dgm:t>
    </dgm:pt>
    <dgm:pt modelId="{3FF0F976-E430-4D1F-99AF-07177B944F7C}">
      <dgm:prSet phldrT="[Текст]" custT="1"/>
      <dgm:spPr>
        <a:solidFill>
          <a:srgbClr val="002BB4"/>
        </a:solidFill>
      </dgm:spPr>
      <dgm:t>
        <a:bodyPr/>
        <a:lstStyle/>
        <a:p>
          <a:r>
            <a:rPr lang="ru-RU" sz="1700" b="1" u="sng" dirty="0" smtClean="0">
              <a:solidFill>
                <a:schemeClr val="tx1"/>
              </a:solidFill>
              <a:latin typeface="Bookman Old Style" pitchFamily="18" charset="0"/>
              <a:cs typeface="Times New Roman" pitchFamily="18" charset="0"/>
            </a:rPr>
            <a:t>Безвозмездные поступления- </a:t>
          </a:r>
          <a:r>
            <a:rPr lang="ru-RU" sz="1700" dirty="0" smtClean="0">
              <a:solidFill>
                <a:schemeClr val="tx1"/>
              </a:solidFill>
              <a:latin typeface="Bookman Old Style" pitchFamily="18" charset="0"/>
              <a:cs typeface="Times New Roman" pitchFamily="18" charset="0"/>
            </a:rPr>
            <a:t>поступающие в бюджет денежные средства из других бюджетов бюджетной системы РФ, а так же перечисления от  физических и юридических лиц</a:t>
          </a:r>
          <a:endParaRPr lang="ru-RU" sz="1700" dirty="0">
            <a:solidFill>
              <a:schemeClr val="tx1"/>
            </a:solidFill>
            <a:latin typeface="Bookman Old Style" pitchFamily="18" charset="0"/>
            <a:cs typeface="Times New Roman" pitchFamily="18" charset="0"/>
          </a:endParaRPr>
        </a:p>
      </dgm:t>
    </dgm:pt>
    <dgm:pt modelId="{04314C92-F169-4EFF-835C-AA5E582131CA}" type="parTrans" cxnId="{A3E67AB5-11A7-47DB-8E6A-10B1BC2D1536}">
      <dgm:prSet/>
      <dgm:spPr>
        <a:solidFill>
          <a:srgbClr val="6699FF"/>
        </a:solidFill>
        <a:ln>
          <a:solidFill>
            <a:srgbClr val="6699FF"/>
          </a:solidFill>
        </a:ln>
      </dgm:spPr>
      <dgm:t>
        <a:bodyPr/>
        <a:lstStyle/>
        <a:p>
          <a:endParaRPr lang="ru-RU" dirty="0"/>
        </a:p>
      </dgm:t>
    </dgm:pt>
    <dgm:pt modelId="{D449E078-7D5D-49D6-A890-8FA05575F534}" type="sibTrans" cxnId="{A3E67AB5-11A7-47DB-8E6A-10B1BC2D1536}">
      <dgm:prSet/>
      <dgm:spPr/>
      <dgm:t>
        <a:bodyPr/>
        <a:lstStyle/>
        <a:p>
          <a:endParaRPr lang="ru-RU"/>
        </a:p>
      </dgm:t>
    </dgm:pt>
    <dgm:pt modelId="{24541B9B-D371-49BA-A5B2-F771C5B494A7}">
      <dgm:prSet phldrT="[Текст]" custT="1"/>
      <dgm:spPr>
        <a:solidFill>
          <a:srgbClr val="002BB4"/>
        </a:solidFill>
        <a:ln>
          <a:solidFill>
            <a:schemeClr val="accent1"/>
          </a:solidFill>
        </a:ln>
        <a:scene3d>
          <a:camera prst="orthographicFront">
            <a:rot lat="0" lon="0" rev="0"/>
          </a:camera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r>
            <a:rPr lang="ru-RU" sz="1700" b="1" u="sng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Не</a:t>
          </a:r>
          <a:r>
            <a:rPr lang="ru-RU" sz="1700" b="1" u="sng" dirty="0" smtClean="0">
              <a:solidFill>
                <a:schemeClr val="tx1"/>
              </a:solidFill>
              <a:latin typeface="Bookman Old Style" pitchFamily="18" charset="0"/>
              <a:cs typeface="Times New Roman" pitchFamily="18" charset="0"/>
            </a:rPr>
            <a:t>налоговые доходы </a:t>
          </a:r>
          <a:r>
            <a:rPr lang="ru-RU" sz="1700" dirty="0" smtClean="0">
              <a:solidFill>
                <a:schemeClr val="tx1"/>
              </a:solidFill>
              <a:latin typeface="Bookman Old Style" pitchFamily="18" charset="0"/>
              <a:cs typeface="Times New Roman" pitchFamily="18" charset="0"/>
            </a:rPr>
            <a:t>– доходы от использования имущества, находящегося в муниципальной собственности, плата за негативное воздействие на окружающую среду, доходы от продажи  материальных и нематериальных активов, штрафы, санкции, возмещения</a:t>
          </a:r>
          <a:endParaRPr lang="ru-RU" sz="1700" dirty="0">
            <a:solidFill>
              <a:schemeClr val="tx1"/>
            </a:solidFill>
            <a:latin typeface="Bookman Old Style" pitchFamily="18" charset="0"/>
            <a:cs typeface="Times New Roman" pitchFamily="18" charset="0"/>
          </a:endParaRPr>
        </a:p>
      </dgm:t>
    </dgm:pt>
    <dgm:pt modelId="{0BABBF11-1227-411A-863C-874B6BAEA5AC}" type="parTrans" cxnId="{93913D89-7E9A-47C7-8D7A-3ABE32CBB138}">
      <dgm:prSet/>
      <dgm:spPr>
        <a:solidFill>
          <a:srgbClr val="6699FF"/>
        </a:solidFill>
        <a:ln>
          <a:solidFill>
            <a:srgbClr val="6699FF"/>
          </a:solidFill>
        </a:ln>
      </dgm:spPr>
      <dgm:t>
        <a:bodyPr/>
        <a:lstStyle/>
        <a:p>
          <a:endParaRPr lang="ru-RU" dirty="0"/>
        </a:p>
      </dgm:t>
    </dgm:pt>
    <dgm:pt modelId="{89528275-5E5B-44DF-902D-6EF7E5597E8A}" type="sibTrans" cxnId="{93913D89-7E9A-47C7-8D7A-3ABE32CBB138}">
      <dgm:prSet/>
      <dgm:spPr/>
      <dgm:t>
        <a:bodyPr/>
        <a:lstStyle/>
        <a:p>
          <a:endParaRPr lang="ru-RU"/>
        </a:p>
      </dgm:t>
    </dgm:pt>
    <dgm:pt modelId="{8450C838-883F-49BB-ADCD-9FDD8CECD47D}" type="pres">
      <dgm:prSet presAssocID="{FD371F85-7801-4233-95F7-2968E256DDD5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C9377F2-6DE3-41EC-9D05-635A90327943}" type="pres">
      <dgm:prSet presAssocID="{F03BC644-0CF3-4F89-94C3-ABCD7DC6D1FF}" presName="centerShape" presStyleLbl="node0" presStyleIdx="0" presStyleCnt="1" custScaleX="82394" custScaleY="67042" custLinFactNeighborX="-97" custLinFactNeighborY="-1024"/>
      <dgm:spPr/>
      <dgm:t>
        <a:bodyPr/>
        <a:lstStyle/>
        <a:p>
          <a:endParaRPr lang="ru-RU"/>
        </a:p>
      </dgm:t>
    </dgm:pt>
    <dgm:pt modelId="{4D18CED3-1142-40EA-9116-88C40631624C}" type="pres">
      <dgm:prSet presAssocID="{1308977C-B5C0-4EE3-B22B-1ACA6465B710}" presName="parTrans" presStyleLbl="bgSibTrans2D1" presStyleIdx="0" presStyleCnt="3" custScaleX="18912" custLinFactX="91624" custLinFactY="-51999" custLinFactNeighborX="100000" custLinFactNeighborY="-100000"/>
      <dgm:spPr/>
      <dgm:t>
        <a:bodyPr/>
        <a:lstStyle/>
        <a:p>
          <a:endParaRPr lang="ru-RU"/>
        </a:p>
      </dgm:t>
    </dgm:pt>
    <dgm:pt modelId="{260436B6-97A1-4106-A465-1698EFC5DB02}" type="pres">
      <dgm:prSet presAssocID="{C7E7BE82-51F9-4614-8578-DC9ADEC0F04B}" presName="node" presStyleLbl="node1" presStyleIdx="0" presStyleCnt="3" custScaleX="108797" custScaleY="215011" custRadScaleRad="112115" custRadScaleInc="1065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AE49E3-7EAF-4671-ACEC-5EF4114D59E5}" type="pres">
      <dgm:prSet presAssocID="{04314C92-F169-4EFF-835C-AA5E582131CA}" presName="parTrans" presStyleLbl="bgSibTrans2D1" presStyleIdx="1" presStyleCnt="3" custAng="102035" custFlipHor="1" custScaleX="16132" custLinFactNeighborX="53769" custLinFactNeighborY="-108"/>
      <dgm:spPr/>
      <dgm:t>
        <a:bodyPr/>
        <a:lstStyle/>
        <a:p>
          <a:endParaRPr lang="ru-RU"/>
        </a:p>
      </dgm:t>
    </dgm:pt>
    <dgm:pt modelId="{4C1BB923-E7F2-4FAE-BCE2-9CBC75F98424}" type="pres">
      <dgm:prSet presAssocID="{3FF0F976-E430-4D1F-99AF-07177B944F7C}" presName="node" presStyleLbl="node1" presStyleIdx="1" presStyleCnt="3" custScaleY="158270" custRadScaleRad="109322" custRadScaleInc="7572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C3C8D6A-0A5F-4907-83DC-AB25FCA93C97}" type="pres">
      <dgm:prSet presAssocID="{0BABBF11-1227-411A-863C-874B6BAEA5AC}" presName="parTrans" presStyleLbl="bgSibTrans2D1" presStyleIdx="2" presStyleCnt="3" custAng="120935" custFlipHor="1" custScaleX="55849" custScaleY="176124" custLinFactY="-100000" custLinFactNeighborX="9998" custLinFactNeighborY="-138212"/>
      <dgm:spPr>
        <a:prstGeom prst="mathMinus">
          <a:avLst/>
        </a:prstGeom>
      </dgm:spPr>
      <dgm:t>
        <a:bodyPr/>
        <a:lstStyle/>
        <a:p>
          <a:endParaRPr lang="ru-RU"/>
        </a:p>
      </dgm:t>
    </dgm:pt>
    <dgm:pt modelId="{D71078B0-61B0-4A49-ACC5-75E45D65A14C}" type="pres">
      <dgm:prSet presAssocID="{24541B9B-D371-49BA-A5B2-F771C5B494A7}" presName="node" presStyleLbl="node1" presStyleIdx="2" presStyleCnt="3" custScaleX="110952" custScaleY="185321" custRadScaleRad="89054" custRadScaleInc="-8956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ECDAC9E-4510-49E1-AAB9-2082406B4492}" srcId="{FD371F85-7801-4233-95F7-2968E256DDD5}" destId="{F03BC644-0CF3-4F89-94C3-ABCD7DC6D1FF}" srcOrd="0" destOrd="0" parTransId="{74A53E87-F23B-4076-88B5-9CC639173AC8}" sibTransId="{8F54DD95-09DE-46E4-A201-BD755BB99C94}"/>
    <dgm:cxn modelId="{A8DAD2B3-CC0D-4BDC-9C19-7AA9DC6FB88A}" type="presOf" srcId="{FD371F85-7801-4233-95F7-2968E256DDD5}" destId="{8450C838-883F-49BB-ADCD-9FDD8CECD47D}" srcOrd="0" destOrd="0" presId="urn:microsoft.com/office/officeart/2005/8/layout/radial4"/>
    <dgm:cxn modelId="{D2D65A7A-7D12-4600-A988-1657039BA096}" type="presOf" srcId="{C7E7BE82-51F9-4614-8578-DC9ADEC0F04B}" destId="{260436B6-97A1-4106-A465-1698EFC5DB02}" srcOrd="0" destOrd="0" presId="urn:microsoft.com/office/officeart/2005/8/layout/radial4"/>
    <dgm:cxn modelId="{93913D89-7E9A-47C7-8D7A-3ABE32CBB138}" srcId="{F03BC644-0CF3-4F89-94C3-ABCD7DC6D1FF}" destId="{24541B9B-D371-49BA-A5B2-F771C5B494A7}" srcOrd="2" destOrd="0" parTransId="{0BABBF11-1227-411A-863C-874B6BAEA5AC}" sibTransId="{89528275-5E5B-44DF-902D-6EF7E5597E8A}"/>
    <dgm:cxn modelId="{1323577C-E682-4C8C-8032-31C6BD063025}" type="presOf" srcId="{04314C92-F169-4EFF-835C-AA5E582131CA}" destId="{33AE49E3-7EAF-4671-ACEC-5EF4114D59E5}" srcOrd="0" destOrd="0" presId="urn:microsoft.com/office/officeart/2005/8/layout/radial4"/>
    <dgm:cxn modelId="{0C9C6E93-3167-4853-BC3A-6DF548E9EE15}" type="presOf" srcId="{24541B9B-D371-49BA-A5B2-F771C5B494A7}" destId="{D71078B0-61B0-4A49-ACC5-75E45D65A14C}" srcOrd="0" destOrd="0" presId="urn:microsoft.com/office/officeart/2005/8/layout/radial4"/>
    <dgm:cxn modelId="{A3E67AB5-11A7-47DB-8E6A-10B1BC2D1536}" srcId="{F03BC644-0CF3-4F89-94C3-ABCD7DC6D1FF}" destId="{3FF0F976-E430-4D1F-99AF-07177B944F7C}" srcOrd="1" destOrd="0" parTransId="{04314C92-F169-4EFF-835C-AA5E582131CA}" sibTransId="{D449E078-7D5D-49D6-A890-8FA05575F534}"/>
    <dgm:cxn modelId="{DCEE90B1-9B61-4C4B-BB26-0E5B08BB34E5}" type="presOf" srcId="{3FF0F976-E430-4D1F-99AF-07177B944F7C}" destId="{4C1BB923-E7F2-4FAE-BCE2-9CBC75F98424}" srcOrd="0" destOrd="0" presId="urn:microsoft.com/office/officeart/2005/8/layout/radial4"/>
    <dgm:cxn modelId="{F038C9EA-7669-4B46-A2AD-3A7495908283}" srcId="{F03BC644-0CF3-4F89-94C3-ABCD7DC6D1FF}" destId="{C7E7BE82-51F9-4614-8578-DC9ADEC0F04B}" srcOrd="0" destOrd="0" parTransId="{1308977C-B5C0-4EE3-B22B-1ACA6465B710}" sibTransId="{397391D5-EC80-4467-9071-0D3D5547E1FC}"/>
    <dgm:cxn modelId="{C24AE16A-FA96-4323-83AE-22DB67BDFCF9}" type="presOf" srcId="{0BABBF11-1227-411A-863C-874B6BAEA5AC}" destId="{4C3C8D6A-0A5F-4907-83DC-AB25FCA93C97}" srcOrd="0" destOrd="0" presId="urn:microsoft.com/office/officeart/2005/8/layout/radial4"/>
    <dgm:cxn modelId="{C41C04FC-7693-4A33-9ABD-1ABEEAFC1E56}" type="presOf" srcId="{F03BC644-0CF3-4F89-94C3-ABCD7DC6D1FF}" destId="{7C9377F2-6DE3-41EC-9D05-635A90327943}" srcOrd="0" destOrd="0" presId="urn:microsoft.com/office/officeart/2005/8/layout/radial4"/>
    <dgm:cxn modelId="{AFC9F6B8-451C-4B94-9A20-81C6922C1432}" type="presOf" srcId="{1308977C-B5C0-4EE3-B22B-1ACA6465B710}" destId="{4D18CED3-1142-40EA-9116-88C40631624C}" srcOrd="0" destOrd="0" presId="urn:microsoft.com/office/officeart/2005/8/layout/radial4"/>
    <dgm:cxn modelId="{4FBFDD95-CD41-460F-B6B0-9E7EFE232C2C}" type="presParOf" srcId="{8450C838-883F-49BB-ADCD-9FDD8CECD47D}" destId="{7C9377F2-6DE3-41EC-9D05-635A90327943}" srcOrd="0" destOrd="0" presId="urn:microsoft.com/office/officeart/2005/8/layout/radial4"/>
    <dgm:cxn modelId="{FF5725F0-5A28-45D8-A49A-4E3D207C22BC}" type="presParOf" srcId="{8450C838-883F-49BB-ADCD-9FDD8CECD47D}" destId="{4D18CED3-1142-40EA-9116-88C40631624C}" srcOrd="1" destOrd="0" presId="urn:microsoft.com/office/officeart/2005/8/layout/radial4"/>
    <dgm:cxn modelId="{5722149E-AE15-44D2-AD20-E89D166F0D9E}" type="presParOf" srcId="{8450C838-883F-49BB-ADCD-9FDD8CECD47D}" destId="{260436B6-97A1-4106-A465-1698EFC5DB02}" srcOrd="2" destOrd="0" presId="urn:microsoft.com/office/officeart/2005/8/layout/radial4"/>
    <dgm:cxn modelId="{EB8C33DC-3D06-4035-B73E-AFA473BDDF56}" type="presParOf" srcId="{8450C838-883F-49BB-ADCD-9FDD8CECD47D}" destId="{33AE49E3-7EAF-4671-ACEC-5EF4114D59E5}" srcOrd="3" destOrd="0" presId="urn:microsoft.com/office/officeart/2005/8/layout/radial4"/>
    <dgm:cxn modelId="{375E3AB5-6A6A-4FB9-8D07-A53EF17F6A11}" type="presParOf" srcId="{8450C838-883F-49BB-ADCD-9FDD8CECD47D}" destId="{4C1BB923-E7F2-4FAE-BCE2-9CBC75F98424}" srcOrd="4" destOrd="0" presId="urn:microsoft.com/office/officeart/2005/8/layout/radial4"/>
    <dgm:cxn modelId="{BBA5423E-A9A3-45DE-BFC3-6BB85C03EBCE}" type="presParOf" srcId="{8450C838-883F-49BB-ADCD-9FDD8CECD47D}" destId="{4C3C8D6A-0A5F-4907-83DC-AB25FCA93C97}" srcOrd="5" destOrd="0" presId="urn:microsoft.com/office/officeart/2005/8/layout/radial4"/>
    <dgm:cxn modelId="{E8E62657-24CA-4038-8D86-7D3FFE0BEF9F}" type="presParOf" srcId="{8450C838-883F-49BB-ADCD-9FDD8CECD47D}" destId="{D71078B0-61B0-4A49-ACC5-75E45D65A14C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2B22A5F-7C50-45A9-A128-EAF707AD7DA0}" type="doc">
      <dgm:prSet loTypeId="urn:microsoft.com/office/officeart/2005/8/layout/vProcess5" loCatId="process" qsTypeId="urn:microsoft.com/office/officeart/2005/8/quickstyle/3d2" qsCatId="3D" csTypeId="urn:microsoft.com/office/officeart/2005/8/colors/accent1_3" csCatId="accent1" phldr="1"/>
      <dgm:spPr/>
      <dgm:t>
        <a:bodyPr/>
        <a:lstStyle/>
        <a:p>
          <a:endParaRPr lang="ru-RU"/>
        </a:p>
      </dgm:t>
    </dgm:pt>
    <dgm:pt modelId="{1CC65711-61E0-44E5-B472-F7D3EDAD62BD}">
      <dgm:prSet phldrT="[Текст]" custT="1"/>
      <dgm:spPr>
        <a:solidFill>
          <a:srgbClr val="0066FF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algn="just"/>
          <a:r>
            <a:rPr lang="ru-RU" sz="2000" b="1" u="sng" dirty="0" smtClean="0">
              <a:solidFill>
                <a:schemeClr val="tx2">
                  <a:lumMod val="10000"/>
                </a:schemeClr>
              </a:solidFill>
              <a:latin typeface="Book Antiqua" pitchFamily="18" charset="0"/>
            </a:rPr>
            <a:t>Дотации</a:t>
          </a:r>
          <a:r>
            <a:rPr lang="ru-RU" sz="2000" dirty="0" smtClean="0">
              <a:solidFill>
                <a:schemeClr val="tx2">
                  <a:lumMod val="10000"/>
                </a:schemeClr>
              </a:solidFill>
              <a:latin typeface="Book Antiqua" pitchFamily="18" charset="0"/>
            </a:rPr>
            <a:t> – денежная помощь со стороны бюджета другого уровня, предоставляемая на безвозмездной и безвозвратной основе</a:t>
          </a:r>
          <a:endParaRPr lang="ru-RU" sz="2000" dirty="0">
            <a:solidFill>
              <a:schemeClr val="tx2">
                <a:lumMod val="10000"/>
              </a:schemeClr>
            </a:solidFill>
            <a:latin typeface="Book Antiqua" pitchFamily="18" charset="0"/>
          </a:endParaRPr>
        </a:p>
      </dgm:t>
    </dgm:pt>
    <dgm:pt modelId="{71E4292C-E05B-49D3-B55A-571E8E1CEC16}" type="parTrans" cxnId="{95897406-EE23-449A-B86A-B999A9CAC77E}">
      <dgm:prSet/>
      <dgm:spPr/>
      <dgm:t>
        <a:bodyPr/>
        <a:lstStyle/>
        <a:p>
          <a:endParaRPr lang="ru-RU"/>
        </a:p>
      </dgm:t>
    </dgm:pt>
    <dgm:pt modelId="{52337DFF-E383-461B-9334-D92F990D56D9}" type="sibTrans" cxnId="{95897406-EE23-449A-B86A-B999A9CAC77E}">
      <dgm:prSet/>
      <dgm:spPr>
        <a:solidFill>
          <a:srgbClr val="0099CC">
            <a:alpha val="89804"/>
          </a:srgbClr>
        </a:solidFill>
        <a:ln>
          <a:solidFill>
            <a:srgbClr val="3399FF">
              <a:alpha val="89804"/>
            </a:srgbClr>
          </a:solidFill>
        </a:ln>
      </dgm:spPr>
      <dgm:t>
        <a:bodyPr/>
        <a:lstStyle/>
        <a:p>
          <a:endParaRPr lang="ru-RU"/>
        </a:p>
      </dgm:t>
    </dgm:pt>
    <dgm:pt modelId="{F449EDBA-C359-483E-92A1-10F66E4A60B2}">
      <dgm:prSet phldrT="[Текст]" custT="1"/>
      <dgm:spPr>
        <a:solidFill>
          <a:srgbClr val="6699FF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algn="l"/>
          <a:endParaRPr lang="ru-RU" sz="1200" dirty="0" smtClean="0">
            <a:latin typeface="Book Antiqua" pitchFamily="18" charset="0"/>
          </a:endParaRPr>
        </a:p>
        <a:p>
          <a:pPr algn="just"/>
          <a:r>
            <a:rPr lang="ru-RU" sz="2000" b="1" i="0" u="sng" dirty="0" smtClean="0">
              <a:solidFill>
                <a:schemeClr val="tx2">
                  <a:lumMod val="10000"/>
                </a:schemeClr>
              </a:solidFill>
              <a:latin typeface="Book Antiqua" pitchFamily="18" charset="0"/>
            </a:rPr>
            <a:t>Субсидии</a:t>
          </a:r>
          <a:r>
            <a:rPr lang="ru-RU" sz="2000" dirty="0" smtClean="0">
              <a:solidFill>
                <a:schemeClr val="tx2">
                  <a:lumMod val="10000"/>
                </a:schemeClr>
              </a:solidFill>
              <a:latin typeface="Book Antiqua" pitchFamily="18" charset="0"/>
            </a:rPr>
            <a:t>  - межбюджетные трансферты, предоставляемые бюджету другого уровня на условиях долевого финансирования расходов</a:t>
          </a:r>
        </a:p>
        <a:p>
          <a:pPr algn="l"/>
          <a:r>
            <a:rPr lang="ru-RU" sz="1800" dirty="0" smtClean="0"/>
            <a:t> </a:t>
          </a:r>
          <a:endParaRPr lang="ru-RU" sz="1800" dirty="0"/>
        </a:p>
      </dgm:t>
    </dgm:pt>
    <dgm:pt modelId="{C774A548-0B12-46A8-8B8A-0192C12C399B}" type="parTrans" cxnId="{50E5A926-146A-43EE-A29F-A5D039A9F039}">
      <dgm:prSet/>
      <dgm:spPr/>
      <dgm:t>
        <a:bodyPr/>
        <a:lstStyle/>
        <a:p>
          <a:endParaRPr lang="ru-RU"/>
        </a:p>
      </dgm:t>
    </dgm:pt>
    <dgm:pt modelId="{64540C70-5236-4909-88F2-F8D02EAF99A1}" type="sibTrans" cxnId="{50E5A926-146A-43EE-A29F-A5D039A9F039}">
      <dgm:prSet/>
      <dgm:spPr>
        <a:solidFill>
          <a:srgbClr val="0099CC">
            <a:alpha val="90000"/>
          </a:srgbClr>
        </a:solidFill>
        <a:ln>
          <a:solidFill>
            <a:srgbClr val="6666FF">
              <a:alpha val="89804"/>
            </a:srgbClr>
          </a:solidFill>
        </a:ln>
      </dgm:spPr>
      <dgm:t>
        <a:bodyPr/>
        <a:lstStyle/>
        <a:p>
          <a:endParaRPr lang="ru-RU"/>
        </a:p>
      </dgm:t>
    </dgm:pt>
    <dgm:pt modelId="{2D7DE91B-796A-4177-A0FB-3A646E902107}">
      <dgm:prSet custT="1"/>
      <dgm:spPr>
        <a:solidFill>
          <a:srgbClr val="CC99FF"/>
        </a:solidFill>
      </dgm:spPr>
      <dgm:t>
        <a:bodyPr/>
        <a:lstStyle/>
        <a:p>
          <a:pPr algn="just"/>
          <a:r>
            <a:rPr lang="ru-RU" sz="2000" b="1" u="sng" dirty="0" smtClean="0">
              <a:solidFill>
                <a:schemeClr val="tx2">
                  <a:lumMod val="10000"/>
                </a:schemeClr>
              </a:solidFill>
              <a:latin typeface="Book Antiqua" pitchFamily="18" charset="0"/>
            </a:rPr>
            <a:t>Субвенции</a:t>
          </a:r>
          <a:r>
            <a:rPr lang="ru-RU" sz="2000" dirty="0" smtClean="0">
              <a:solidFill>
                <a:schemeClr val="tx2">
                  <a:lumMod val="10000"/>
                </a:schemeClr>
              </a:solidFill>
              <a:latin typeface="Book Antiqua" pitchFamily="18" charset="0"/>
            </a:rPr>
            <a:t> – межбюджетные трансферты, предоставляемые местным бюджетам на исполнение переданных государственных полномочий </a:t>
          </a:r>
          <a:endParaRPr lang="ru-RU" sz="2000" dirty="0">
            <a:solidFill>
              <a:schemeClr val="tx2">
                <a:lumMod val="10000"/>
              </a:schemeClr>
            </a:solidFill>
            <a:latin typeface="Book Antiqua" pitchFamily="18" charset="0"/>
          </a:endParaRPr>
        </a:p>
      </dgm:t>
    </dgm:pt>
    <dgm:pt modelId="{87A3EC28-D257-4C28-BC1D-A7FE7569CA24}" type="parTrans" cxnId="{A401B4C0-0E94-43F5-9D03-59CBA193F521}">
      <dgm:prSet/>
      <dgm:spPr/>
      <dgm:t>
        <a:bodyPr/>
        <a:lstStyle/>
        <a:p>
          <a:endParaRPr lang="ru-RU"/>
        </a:p>
      </dgm:t>
    </dgm:pt>
    <dgm:pt modelId="{A01088EC-3308-47C5-9A55-C4769DE66AA1}" type="sibTrans" cxnId="{A401B4C0-0E94-43F5-9D03-59CBA193F521}">
      <dgm:prSet/>
      <dgm:spPr>
        <a:solidFill>
          <a:srgbClr val="0099CC">
            <a:alpha val="90000"/>
          </a:srgbClr>
        </a:solidFill>
        <a:ln>
          <a:solidFill>
            <a:srgbClr val="FF66FF">
              <a:alpha val="89804"/>
            </a:srgbClr>
          </a:solidFill>
        </a:ln>
      </dgm:spPr>
      <dgm:t>
        <a:bodyPr/>
        <a:lstStyle/>
        <a:p>
          <a:endParaRPr lang="ru-RU"/>
        </a:p>
      </dgm:t>
    </dgm:pt>
    <dgm:pt modelId="{21E5C3DA-5115-440E-B56E-5DCA8F93B1BB}">
      <dgm:prSet custT="1"/>
      <dgm:spPr>
        <a:solidFill>
          <a:srgbClr val="FF99CC"/>
        </a:solidFill>
      </dgm:spPr>
      <dgm:t>
        <a:bodyPr/>
        <a:lstStyle/>
        <a:p>
          <a:r>
            <a:rPr lang="ru-RU" sz="2000" b="1" u="sng" dirty="0" smtClean="0">
              <a:solidFill>
                <a:schemeClr val="tx2">
                  <a:lumMod val="10000"/>
                </a:schemeClr>
              </a:solidFill>
              <a:latin typeface="Book Antiqua" pitchFamily="18" charset="0"/>
            </a:rPr>
            <a:t>Иные межбюджетные трансферты</a:t>
          </a:r>
          <a:endParaRPr lang="ru-RU" sz="2000" b="1" u="sng" dirty="0">
            <a:solidFill>
              <a:schemeClr val="tx2">
                <a:lumMod val="10000"/>
              </a:schemeClr>
            </a:solidFill>
            <a:latin typeface="Book Antiqua" pitchFamily="18" charset="0"/>
          </a:endParaRPr>
        </a:p>
      </dgm:t>
    </dgm:pt>
    <dgm:pt modelId="{706114FB-E472-431C-81C9-C5DCC060E5B0}" type="parTrans" cxnId="{7D1F8A23-F819-449C-9545-7CFECED4525C}">
      <dgm:prSet/>
      <dgm:spPr/>
      <dgm:t>
        <a:bodyPr/>
        <a:lstStyle/>
        <a:p>
          <a:endParaRPr lang="ru-RU"/>
        </a:p>
      </dgm:t>
    </dgm:pt>
    <dgm:pt modelId="{563442B4-77BC-4A16-89BD-E62999AAA117}" type="sibTrans" cxnId="{7D1F8A23-F819-449C-9545-7CFECED4525C}">
      <dgm:prSet/>
      <dgm:spPr/>
      <dgm:t>
        <a:bodyPr/>
        <a:lstStyle/>
        <a:p>
          <a:endParaRPr lang="ru-RU"/>
        </a:p>
      </dgm:t>
    </dgm:pt>
    <dgm:pt modelId="{F7DB0BF1-2966-4912-8D39-B0022291816C}" type="pres">
      <dgm:prSet presAssocID="{92B22A5F-7C50-45A9-A128-EAF707AD7DA0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7C7D7A-E713-45EB-B900-268290840730}" type="pres">
      <dgm:prSet presAssocID="{92B22A5F-7C50-45A9-A128-EAF707AD7DA0}" presName="dummyMaxCanvas" presStyleCnt="0">
        <dgm:presLayoutVars/>
      </dgm:prSet>
      <dgm:spPr/>
    </dgm:pt>
    <dgm:pt modelId="{3C023A05-0CA6-4B1C-9C90-98508B193786}" type="pres">
      <dgm:prSet presAssocID="{92B22A5F-7C50-45A9-A128-EAF707AD7DA0}" presName="FourNodes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47415BA-DC97-43E2-AE7E-CB1E89BDB6C4}" type="pres">
      <dgm:prSet presAssocID="{92B22A5F-7C50-45A9-A128-EAF707AD7DA0}" presName="FourNodes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FCD9B4C-DA78-46C7-9E8E-1E5C23521922}" type="pres">
      <dgm:prSet presAssocID="{92B22A5F-7C50-45A9-A128-EAF707AD7DA0}" presName="FourNodes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8AFC14A-0294-454A-9D8E-0DEDF513300C}" type="pres">
      <dgm:prSet presAssocID="{92B22A5F-7C50-45A9-A128-EAF707AD7DA0}" presName="FourNodes_4" presStyleLbl="node1" presStyleIdx="3" presStyleCnt="4" custScaleY="55093" custLinFactNeighborX="-28" custLinFactNeighborY="-2276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21735EF-571B-421D-B69C-575E32C59B3D}" type="pres">
      <dgm:prSet presAssocID="{92B22A5F-7C50-45A9-A128-EAF707AD7DA0}" presName="FourConn_1-2" presStyleLbl="f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9D2155-7612-468E-A3DC-8E1D47EBEE5B}" type="pres">
      <dgm:prSet presAssocID="{92B22A5F-7C50-45A9-A128-EAF707AD7DA0}" presName="FourConn_2-3" presStyleLbl="f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7A71E0-8E04-4158-8B58-BB3714727D7B}" type="pres">
      <dgm:prSet presAssocID="{92B22A5F-7C50-45A9-A128-EAF707AD7DA0}" presName="FourConn_3-4" presStyleLbl="fg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B7F054D-0001-4AB9-89D8-68A07030852D}" type="pres">
      <dgm:prSet presAssocID="{92B22A5F-7C50-45A9-A128-EAF707AD7DA0}" presName="FourNodes_1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7FE6E65-588E-4D34-80FF-15BC2F55240A}" type="pres">
      <dgm:prSet presAssocID="{92B22A5F-7C50-45A9-A128-EAF707AD7DA0}" presName="FourNodes_2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08EF898-A196-4E17-8A67-4D9319F3A9FA}" type="pres">
      <dgm:prSet presAssocID="{92B22A5F-7C50-45A9-A128-EAF707AD7DA0}" presName="FourNodes_3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86F31D-B268-4DC9-AA02-B68777929D4F}" type="pres">
      <dgm:prSet presAssocID="{92B22A5F-7C50-45A9-A128-EAF707AD7DA0}" presName="FourNodes_4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C2B66B2-7052-4063-A017-97B308D5925E}" type="presOf" srcId="{21E5C3DA-5115-440E-B56E-5DCA8F93B1BB}" destId="{98AFC14A-0294-454A-9D8E-0DEDF513300C}" srcOrd="0" destOrd="0" presId="urn:microsoft.com/office/officeart/2005/8/layout/vProcess5"/>
    <dgm:cxn modelId="{3C4E0D7A-7037-4FFE-9036-C8522262E359}" type="presOf" srcId="{2D7DE91B-796A-4177-A0FB-3A646E902107}" destId="{EFCD9B4C-DA78-46C7-9E8E-1E5C23521922}" srcOrd="0" destOrd="0" presId="urn:microsoft.com/office/officeart/2005/8/layout/vProcess5"/>
    <dgm:cxn modelId="{C7110A37-0034-446D-A796-9BD88BDC7BEB}" type="presOf" srcId="{1CC65711-61E0-44E5-B472-F7D3EDAD62BD}" destId="{3C023A05-0CA6-4B1C-9C90-98508B193786}" srcOrd="0" destOrd="0" presId="urn:microsoft.com/office/officeart/2005/8/layout/vProcess5"/>
    <dgm:cxn modelId="{7D1F8A23-F819-449C-9545-7CFECED4525C}" srcId="{92B22A5F-7C50-45A9-A128-EAF707AD7DA0}" destId="{21E5C3DA-5115-440E-B56E-5DCA8F93B1BB}" srcOrd="3" destOrd="0" parTransId="{706114FB-E472-431C-81C9-C5DCC060E5B0}" sibTransId="{563442B4-77BC-4A16-89BD-E62999AAA117}"/>
    <dgm:cxn modelId="{096C7D79-020E-44B3-A1CB-3549B9C59C7A}" type="presOf" srcId="{A01088EC-3308-47C5-9A55-C4769DE66AA1}" destId="{2C7A71E0-8E04-4158-8B58-BB3714727D7B}" srcOrd="0" destOrd="0" presId="urn:microsoft.com/office/officeart/2005/8/layout/vProcess5"/>
    <dgm:cxn modelId="{95897406-EE23-449A-B86A-B999A9CAC77E}" srcId="{92B22A5F-7C50-45A9-A128-EAF707AD7DA0}" destId="{1CC65711-61E0-44E5-B472-F7D3EDAD62BD}" srcOrd="0" destOrd="0" parTransId="{71E4292C-E05B-49D3-B55A-571E8E1CEC16}" sibTransId="{52337DFF-E383-461B-9334-D92F990D56D9}"/>
    <dgm:cxn modelId="{989A1D30-B2D8-40CC-94E3-3F42B255EE83}" type="presOf" srcId="{92B22A5F-7C50-45A9-A128-EAF707AD7DA0}" destId="{F7DB0BF1-2966-4912-8D39-B0022291816C}" srcOrd="0" destOrd="0" presId="urn:microsoft.com/office/officeart/2005/8/layout/vProcess5"/>
    <dgm:cxn modelId="{50E5A926-146A-43EE-A29F-A5D039A9F039}" srcId="{92B22A5F-7C50-45A9-A128-EAF707AD7DA0}" destId="{F449EDBA-C359-483E-92A1-10F66E4A60B2}" srcOrd="1" destOrd="0" parTransId="{C774A548-0B12-46A8-8B8A-0192C12C399B}" sibTransId="{64540C70-5236-4909-88F2-F8D02EAF99A1}"/>
    <dgm:cxn modelId="{47697029-8554-405F-8FA7-7BD541DE32BA}" type="presOf" srcId="{2D7DE91B-796A-4177-A0FB-3A646E902107}" destId="{808EF898-A196-4E17-8A67-4D9319F3A9FA}" srcOrd="1" destOrd="0" presId="urn:microsoft.com/office/officeart/2005/8/layout/vProcess5"/>
    <dgm:cxn modelId="{BDBED9C7-6940-4D57-8781-66196AB815BA}" type="presOf" srcId="{1CC65711-61E0-44E5-B472-F7D3EDAD62BD}" destId="{1B7F054D-0001-4AB9-89D8-68A07030852D}" srcOrd="1" destOrd="0" presId="urn:microsoft.com/office/officeart/2005/8/layout/vProcess5"/>
    <dgm:cxn modelId="{141B8258-242F-4ECC-B18C-62CDC61623E3}" type="presOf" srcId="{F449EDBA-C359-483E-92A1-10F66E4A60B2}" destId="{347415BA-DC97-43E2-AE7E-CB1E89BDB6C4}" srcOrd="0" destOrd="0" presId="urn:microsoft.com/office/officeart/2005/8/layout/vProcess5"/>
    <dgm:cxn modelId="{A401B4C0-0E94-43F5-9D03-59CBA193F521}" srcId="{92B22A5F-7C50-45A9-A128-EAF707AD7DA0}" destId="{2D7DE91B-796A-4177-A0FB-3A646E902107}" srcOrd="2" destOrd="0" parTransId="{87A3EC28-D257-4C28-BC1D-A7FE7569CA24}" sibTransId="{A01088EC-3308-47C5-9A55-C4769DE66AA1}"/>
    <dgm:cxn modelId="{ADF98623-BB29-4DA7-81BC-47D652CF2A68}" type="presOf" srcId="{52337DFF-E383-461B-9334-D92F990D56D9}" destId="{C21735EF-571B-421D-B69C-575E32C59B3D}" srcOrd="0" destOrd="0" presId="urn:microsoft.com/office/officeart/2005/8/layout/vProcess5"/>
    <dgm:cxn modelId="{2349A8AD-4DFA-490D-A635-A0B8668CC46E}" type="presOf" srcId="{21E5C3DA-5115-440E-B56E-5DCA8F93B1BB}" destId="{E786F31D-B268-4DC9-AA02-B68777929D4F}" srcOrd="1" destOrd="0" presId="urn:microsoft.com/office/officeart/2005/8/layout/vProcess5"/>
    <dgm:cxn modelId="{B2F388D3-1D25-493B-A4CB-0DB95F6EFFF2}" type="presOf" srcId="{64540C70-5236-4909-88F2-F8D02EAF99A1}" destId="{A19D2155-7612-468E-A3DC-8E1D47EBEE5B}" srcOrd="0" destOrd="0" presId="urn:microsoft.com/office/officeart/2005/8/layout/vProcess5"/>
    <dgm:cxn modelId="{BCFAEF7B-63CF-4466-ADBB-B119CE7A079B}" type="presOf" srcId="{F449EDBA-C359-483E-92A1-10F66E4A60B2}" destId="{D7FE6E65-588E-4D34-80FF-15BC2F55240A}" srcOrd="1" destOrd="0" presId="urn:microsoft.com/office/officeart/2005/8/layout/vProcess5"/>
    <dgm:cxn modelId="{4FAE0987-A3CC-4325-9CF7-DA47663959F8}" type="presParOf" srcId="{F7DB0BF1-2966-4912-8D39-B0022291816C}" destId="{A57C7D7A-E713-45EB-B900-268290840730}" srcOrd="0" destOrd="0" presId="urn:microsoft.com/office/officeart/2005/8/layout/vProcess5"/>
    <dgm:cxn modelId="{305D74EC-6F91-45FE-9501-659726AC5EB2}" type="presParOf" srcId="{F7DB0BF1-2966-4912-8D39-B0022291816C}" destId="{3C023A05-0CA6-4B1C-9C90-98508B193786}" srcOrd="1" destOrd="0" presId="urn:microsoft.com/office/officeart/2005/8/layout/vProcess5"/>
    <dgm:cxn modelId="{77B46D90-0012-452B-AC1F-8752A348DA8B}" type="presParOf" srcId="{F7DB0BF1-2966-4912-8D39-B0022291816C}" destId="{347415BA-DC97-43E2-AE7E-CB1E89BDB6C4}" srcOrd="2" destOrd="0" presId="urn:microsoft.com/office/officeart/2005/8/layout/vProcess5"/>
    <dgm:cxn modelId="{7E9C1717-B071-4074-8184-D0BA5CAF05DB}" type="presParOf" srcId="{F7DB0BF1-2966-4912-8D39-B0022291816C}" destId="{EFCD9B4C-DA78-46C7-9E8E-1E5C23521922}" srcOrd="3" destOrd="0" presId="urn:microsoft.com/office/officeart/2005/8/layout/vProcess5"/>
    <dgm:cxn modelId="{9ADBB14F-04EA-4C0B-B4BA-01C79D08D321}" type="presParOf" srcId="{F7DB0BF1-2966-4912-8D39-B0022291816C}" destId="{98AFC14A-0294-454A-9D8E-0DEDF513300C}" srcOrd="4" destOrd="0" presId="urn:microsoft.com/office/officeart/2005/8/layout/vProcess5"/>
    <dgm:cxn modelId="{99A86747-F437-453D-8E85-81394284305F}" type="presParOf" srcId="{F7DB0BF1-2966-4912-8D39-B0022291816C}" destId="{C21735EF-571B-421D-B69C-575E32C59B3D}" srcOrd="5" destOrd="0" presId="urn:microsoft.com/office/officeart/2005/8/layout/vProcess5"/>
    <dgm:cxn modelId="{5BA63704-171A-4DF3-B281-36A734D46AAE}" type="presParOf" srcId="{F7DB0BF1-2966-4912-8D39-B0022291816C}" destId="{A19D2155-7612-468E-A3DC-8E1D47EBEE5B}" srcOrd="6" destOrd="0" presId="urn:microsoft.com/office/officeart/2005/8/layout/vProcess5"/>
    <dgm:cxn modelId="{806024B9-D19E-49DE-B9AC-1DF5BE40FB63}" type="presParOf" srcId="{F7DB0BF1-2966-4912-8D39-B0022291816C}" destId="{2C7A71E0-8E04-4158-8B58-BB3714727D7B}" srcOrd="7" destOrd="0" presId="urn:microsoft.com/office/officeart/2005/8/layout/vProcess5"/>
    <dgm:cxn modelId="{C8862129-FEA9-4003-B689-B7280A8D9034}" type="presParOf" srcId="{F7DB0BF1-2966-4912-8D39-B0022291816C}" destId="{1B7F054D-0001-4AB9-89D8-68A07030852D}" srcOrd="8" destOrd="0" presId="urn:microsoft.com/office/officeart/2005/8/layout/vProcess5"/>
    <dgm:cxn modelId="{193C7812-8286-4827-AFB2-A063B482582E}" type="presParOf" srcId="{F7DB0BF1-2966-4912-8D39-B0022291816C}" destId="{D7FE6E65-588E-4D34-80FF-15BC2F55240A}" srcOrd="9" destOrd="0" presId="urn:microsoft.com/office/officeart/2005/8/layout/vProcess5"/>
    <dgm:cxn modelId="{CF5238C9-9109-4069-8F9C-B642154C7875}" type="presParOf" srcId="{F7DB0BF1-2966-4912-8D39-B0022291816C}" destId="{808EF898-A196-4E17-8A67-4D9319F3A9FA}" srcOrd="10" destOrd="0" presId="urn:microsoft.com/office/officeart/2005/8/layout/vProcess5"/>
    <dgm:cxn modelId="{E5FD0BD8-5700-4BB6-8149-70C338B0D3A4}" type="presParOf" srcId="{F7DB0BF1-2966-4912-8D39-B0022291816C}" destId="{E786F31D-B268-4DC9-AA02-B68777929D4F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97B0179-6FFA-43F2-9B11-3C7B56B71EA7}" type="doc">
      <dgm:prSet loTypeId="urn:microsoft.com/office/officeart/2005/8/layout/hierarchy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7E3C235-D7CE-4F21-83E5-0230BF458F3B}">
      <dgm:prSet phldrT="[Текст]" custT="1"/>
      <dgm:spPr>
        <a:gradFill flip="none" rotWithShape="0">
          <a:gsLst>
            <a:gs pos="0">
              <a:srgbClr val="FF9900">
                <a:shade val="30000"/>
                <a:satMod val="115000"/>
              </a:srgbClr>
            </a:gs>
            <a:gs pos="50000">
              <a:srgbClr val="FF9900">
                <a:shade val="67500"/>
                <a:satMod val="115000"/>
              </a:srgbClr>
            </a:gs>
            <a:gs pos="100000">
              <a:srgbClr val="FF9900">
                <a:shade val="100000"/>
                <a:satMod val="115000"/>
              </a:srgbClr>
            </a:gs>
          </a:gsLst>
          <a:lin ang="2700000" scaled="1"/>
          <a:tileRect/>
        </a:gradFill>
        <a:ln w="19050">
          <a:solidFill>
            <a:srgbClr val="FF6600"/>
          </a:solidFill>
        </a:ln>
      </dgm:spPr>
      <dgm:t>
        <a:bodyPr/>
        <a:lstStyle/>
        <a:p>
          <a:r>
            <a:rPr lang="ru-RU" sz="1800" b="1" dirty="0" smtClean="0">
              <a:solidFill>
                <a:schemeClr val="bg1"/>
              </a:solidFill>
              <a:latin typeface="Bookman Old Style" pitchFamily="18" charset="0"/>
              <a:cs typeface="Times New Roman" pitchFamily="18" charset="0"/>
            </a:rPr>
            <a:t>Расходы за счет средства местного бюджета</a:t>
          </a:r>
          <a:endParaRPr lang="ru-RU" sz="1800" b="1" dirty="0">
            <a:solidFill>
              <a:schemeClr val="bg1"/>
            </a:solidFill>
            <a:latin typeface="Bookman Old Style" pitchFamily="18" charset="0"/>
            <a:cs typeface="Times New Roman" pitchFamily="18" charset="0"/>
          </a:endParaRPr>
        </a:p>
      </dgm:t>
    </dgm:pt>
    <dgm:pt modelId="{3507B90E-C01D-4EEB-A99F-C6D51F8C1051}" type="parTrans" cxnId="{625D9539-3FEF-424E-B540-0715AFF493D9}">
      <dgm:prSet/>
      <dgm:spPr/>
      <dgm:t>
        <a:bodyPr/>
        <a:lstStyle/>
        <a:p>
          <a:endParaRPr lang="ru-RU"/>
        </a:p>
      </dgm:t>
    </dgm:pt>
    <dgm:pt modelId="{0032CFD0-149D-40E9-B15B-2927DB928F2A}" type="sibTrans" cxnId="{625D9539-3FEF-424E-B540-0715AFF493D9}">
      <dgm:prSet/>
      <dgm:spPr/>
      <dgm:t>
        <a:bodyPr/>
        <a:lstStyle/>
        <a:p>
          <a:endParaRPr lang="ru-RU"/>
        </a:p>
      </dgm:t>
    </dgm:pt>
    <dgm:pt modelId="{0FD87494-0FAD-49E2-A677-4C63C07CD278}">
      <dgm:prSet phldrT="[Текст]" custT="1"/>
      <dgm:spPr>
        <a:solidFill>
          <a:srgbClr val="FFCC99">
            <a:alpha val="89804"/>
          </a:srgbClr>
        </a:solidFill>
        <a:ln w="19050">
          <a:solidFill>
            <a:srgbClr val="FF6600"/>
          </a:solidFill>
        </a:ln>
      </dgm:spPr>
      <dgm:t>
        <a:bodyPr/>
        <a:lstStyle/>
        <a:p>
          <a:pPr algn="just"/>
          <a:r>
            <a:rPr lang="ru-RU" sz="1400" dirty="0" smtClean="0">
              <a:latin typeface="Bookman Old Style" pitchFamily="18" charset="0"/>
              <a:cs typeface="Times New Roman" pitchFamily="18" charset="0"/>
            </a:rPr>
            <a:t>     Выплаты почетным гражданам</a:t>
          </a:r>
          <a:endParaRPr lang="ru-RU" sz="1400" dirty="0">
            <a:latin typeface="Bookman Old Style" pitchFamily="18" charset="0"/>
            <a:cs typeface="Times New Roman" pitchFamily="18" charset="0"/>
          </a:endParaRPr>
        </a:p>
      </dgm:t>
    </dgm:pt>
    <dgm:pt modelId="{DA936E31-2B7B-4F61-8784-087F5BF1CCA2}" type="parTrans" cxnId="{89B06EA5-3ADE-473B-8A08-C3C9D6C492D2}">
      <dgm:prSet/>
      <dgm:spPr>
        <a:ln>
          <a:solidFill>
            <a:srgbClr val="FF6600"/>
          </a:solidFill>
        </a:ln>
      </dgm:spPr>
      <dgm:t>
        <a:bodyPr/>
        <a:lstStyle/>
        <a:p>
          <a:endParaRPr lang="ru-RU"/>
        </a:p>
      </dgm:t>
    </dgm:pt>
    <dgm:pt modelId="{EA1805A8-F89A-4EA4-B480-DBF1EC1756D6}" type="sibTrans" cxnId="{89B06EA5-3ADE-473B-8A08-C3C9D6C492D2}">
      <dgm:prSet/>
      <dgm:spPr/>
      <dgm:t>
        <a:bodyPr/>
        <a:lstStyle/>
        <a:p>
          <a:endParaRPr lang="ru-RU"/>
        </a:p>
      </dgm:t>
    </dgm:pt>
    <dgm:pt modelId="{ECC4F9D0-E93A-4739-8873-1B03FCE6503A}">
      <dgm:prSet phldrT="[Текст]" custT="1"/>
      <dgm:spPr>
        <a:gradFill flip="none" rotWithShape="0">
          <a:gsLst>
            <a:gs pos="0">
              <a:srgbClr val="00A800">
                <a:shade val="30000"/>
                <a:satMod val="115000"/>
              </a:srgbClr>
            </a:gs>
            <a:gs pos="50000">
              <a:srgbClr val="00A800">
                <a:shade val="67500"/>
                <a:satMod val="115000"/>
              </a:srgbClr>
            </a:gs>
            <a:gs pos="100000">
              <a:srgbClr val="00A800">
                <a:shade val="100000"/>
                <a:satMod val="115000"/>
              </a:srgbClr>
            </a:gs>
          </a:gsLst>
          <a:lin ang="2700000" scaled="1"/>
          <a:tileRect/>
        </a:gradFill>
        <a:ln w="19050">
          <a:solidFill>
            <a:srgbClr val="008000"/>
          </a:solidFill>
        </a:ln>
      </dgm:spPr>
      <dgm:t>
        <a:bodyPr/>
        <a:lstStyle/>
        <a:p>
          <a:r>
            <a:rPr lang="ru-RU" sz="1800" b="1" dirty="0" smtClean="0">
              <a:solidFill>
                <a:schemeClr val="bg1"/>
              </a:solidFill>
              <a:latin typeface="Bookman Old Style" pitchFamily="18" charset="0"/>
              <a:cs typeface="Times New Roman" pitchFamily="18" charset="0"/>
            </a:rPr>
            <a:t>Расходы за счет средств областного бюджета</a:t>
          </a:r>
          <a:endParaRPr lang="ru-RU" sz="1800" b="1" dirty="0">
            <a:solidFill>
              <a:schemeClr val="bg1"/>
            </a:solidFill>
            <a:latin typeface="Bookman Old Style" pitchFamily="18" charset="0"/>
            <a:cs typeface="Times New Roman" pitchFamily="18" charset="0"/>
          </a:endParaRPr>
        </a:p>
      </dgm:t>
    </dgm:pt>
    <dgm:pt modelId="{F3C1BA2F-2EFA-4D9C-B3CA-49EC49DF0341}" type="parTrans" cxnId="{6F91B4C2-2696-4AC9-B5C9-E81FB4304422}">
      <dgm:prSet/>
      <dgm:spPr/>
      <dgm:t>
        <a:bodyPr/>
        <a:lstStyle/>
        <a:p>
          <a:endParaRPr lang="ru-RU"/>
        </a:p>
      </dgm:t>
    </dgm:pt>
    <dgm:pt modelId="{72D3C64C-1594-42A1-A6BD-3865DE44FC1B}" type="sibTrans" cxnId="{6F91B4C2-2696-4AC9-B5C9-E81FB4304422}">
      <dgm:prSet/>
      <dgm:spPr/>
      <dgm:t>
        <a:bodyPr/>
        <a:lstStyle/>
        <a:p>
          <a:endParaRPr lang="ru-RU"/>
        </a:p>
      </dgm:t>
    </dgm:pt>
    <dgm:pt modelId="{CCE787AD-0C94-4790-AEE2-08FEBD4D1B85}">
      <dgm:prSet phldrT="[Текст]" custT="1"/>
      <dgm:spPr>
        <a:solidFill>
          <a:srgbClr val="99FF33">
            <a:alpha val="89804"/>
          </a:srgbClr>
        </a:solidFill>
        <a:ln w="19050">
          <a:solidFill>
            <a:srgbClr val="008000"/>
          </a:solidFill>
        </a:ln>
      </dgm:spPr>
      <dgm:t>
        <a:bodyPr/>
        <a:lstStyle/>
        <a:p>
          <a:pPr algn="just"/>
          <a:r>
            <a:rPr lang="ru-RU" sz="1400" dirty="0" smtClean="0">
              <a:latin typeface="Bookman Old Style" pitchFamily="18" charset="0"/>
              <a:cs typeface="Times New Roman" pitchFamily="18" charset="0"/>
            </a:rPr>
            <a:t>Субвенция на выплату денежных средств на содержание ребенка, переданного на воспитание в приемную семью</a:t>
          </a:r>
          <a:endParaRPr lang="ru-RU" sz="1400" dirty="0">
            <a:latin typeface="Bookman Old Style" pitchFamily="18" charset="0"/>
            <a:cs typeface="Times New Roman" pitchFamily="18" charset="0"/>
          </a:endParaRPr>
        </a:p>
      </dgm:t>
    </dgm:pt>
    <dgm:pt modelId="{068889B5-7356-40A8-AAD8-C5014ADEEF6E}" type="parTrans" cxnId="{3C81F201-EEAF-4356-B06B-1A48A88AD07D}">
      <dgm:prSet/>
      <dgm:spPr>
        <a:ln>
          <a:solidFill>
            <a:srgbClr val="006600"/>
          </a:solidFill>
        </a:ln>
      </dgm:spPr>
      <dgm:t>
        <a:bodyPr/>
        <a:lstStyle/>
        <a:p>
          <a:endParaRPr lang="ru-RU"/>
        </a:p>
      </dgm:t>
    </dgm:pt>
    <dgm:pt modelId="{BB8E5D64-1589-4766-BEE5-C182CE5BFFB3}" type="sibTrans" cxnId="{3C81F201-EEAF-4356-B06B-1A48A88AD07D}">
      <dgm:prSet/>
      <dgm:spPr/>
      <dgm:t>
        <a:bodyPr/>
        <a:lstStyle/>
        <a:p>
          <a:endParaRPr lang="ru-RU"/>
        </a:p>
      </dgm:t>
    </dgm:pt>
    <dgm:pt modelId="{68754719-21A2-4E04-8157-D49B2D923B36}">
      <dgm:prSet phldrT="[Текст]" custT="1"/>
      <dgm:spPr>
        <a:solidFill>
          <a:srgbClr val="99FF33">
            <a:alpha val="90000"/>
          </a:srgbClr>
        </a:solidFill>
        <a:ln w="19050">
          <a:solidFill>
            <a:srgbClr val="008000"/>
          </a:solidFill>
        </a:ln>
      </dgm:spPr>
      <dgm:t>
        <a:bodyPr/>
        <a:lstStyle/>
        <a:p>
          <a:pPr algn="just"/>
          <a:r>
            <a:rPr lang="ru-RU" sz="1300" dirty="0" smtClean="0">
              <a:latin typeface="Bookman Old Style" pitchFamily="18" charset="0"/>
              <a:cs typeface="Times New Roman" pitchFamily="18" charset="0"/>
            </a:rPr>
            <a:t>Субвенция на выплату  ежемесячных денежных средств на содержание ребенка, находящегося под опекой (попечительством)</a:t>
          </a:r>
          <a:endParaRPr lang="ru-RU" sz="1300" dirty="0">
            <a:latin typeface="Bookman Old Style" pitchFamily="18" charset="0"/>
            <a:cs typeface="Times New Roman" pitchFamily="18" charset="0"/>
          </a:endParaRPr>
        </a:p>
      </dgm:t>
    </dgm:pt>
    <dgm:pt modelId="{2D78FB1E-2677-4182-BF88-E223488DB16D}" type="parTrans" cxnId="{81F85D43-3D44-4754-858B-9361218ACFC2}">
      <dgm:prSet/>
      <dgm:spPr>
        <a:ln>
          <a:solidFill>
            <a:srgbClr val="006600"/>
          </a:solidFill>
        </a:ln>
      </dgm:spPr>
      <dgm:t>
        <a:bodyPr/>
        <a:lstStyle/>
        <a:p>
          <a:endParaRPr lang="ru-RU"/>
        </a:p>
      </dgm:t>
    </dgm:pt>
    <dgm:pt modelId="{9ADF9544-C697-48AE-AE83-9EE710E7DAD0}" type="sibTrans" cxnId="{81F85D43-3D44-4754-858B-9361218ACFC2}">
      <dgm:prSet/>
      <dgm:spPr/>
      <dgm:t>
        <a:bodyPr/>
        <a:lstStyle/>
        <a:p>
          <a:endParaRPr lang="ru-RU"/>
        </a:p>
      </dgm:t>
    </dgm:pt>
    <dgm:pt modelId="{3B89B9B3-5619-46D4-93CA-40C0EF5EB128}">
      <dgm:prSet phldrT="[Текст]" custT="1"/>
      <dgm:spPr>
        <a:solidFill>
          <a:srgbClr val="FFCC99">
            <a:alpha val="90000"/>
          </a:srgbClr>
        </a:solidFill>
        <a:ln w="19050">
          <a:solidFill>
            <a:srgbClr val="FF6600"/>
          </a:solidFill>
        </a:ln>
      </dgm:spPr>
      <dgm:t>
        <a:bodyPr/>
        <a:lstStyle/>
        <a:p>
          <a:pPr algn="just"/>
          <a:r>
            <a:rPr lang="ru-RU" sz="1400" dirty="0" smtClean="0">
              <a:latin typeface="Bookman Old Style" pitchFamily="18" charset="0"/>
              <a:cs typeface="Times New Roman" pitchFamily="18" charset="0"/>
            </a:rPr>
            <a:t>Пенсии на выслугу лет лицам, замещавшим муниципальные должности</a:t>
          </a:r>
          <a:endParaRPr lang="ru-RU" sz="1400" dirty="0">
            <a:latin typeface="Bookman Old Style" pitchFamily="18" charset="0"/>
            <a:cs typeface="Times New Roman" pitchFamily="18" charset="0"/>
          </a:endParaRPr>
        </a:p>
      </dgm:t>
    </dgm:pt>
    <dgm:pt modelId="{2298DAA3-0B49-4117-873D-4459F0CCBDB4}" type="sibTrans" cxnId="{B3624D78-7BFB-450E-8BEA-A90A6608ACE3}">
      <dgm:prSet/>
      <dgm:spPr/>
      <dgm:t>
        <a:bodyPr/>
        <a:lstStyle/>
        <a:p>
          <a:endParaRPr lang="ru-RU"/>
        </a:p>
      </dgm:t>
    </dgm:pt>
    <dgm:pt modelId="{18FCBCEA-9E78-49E2-BECB-519648FE62F0}" type="parTrans" cxnId="{B3624D78-7BFB-450E-8BEA-A90A6608ACE3}">
      <dgm:prSet/>
      <dgm:spPr>
        <a:ln>
          <a:solidFill>
            <a:srgbClr val="FF6600"/>
          </a:solidFill>
        </a:ln>
      </dgm:spPr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87A678DD-6040-425C-BD0F-D72D593AD7BF}" type="pres">
      <dgm:prSet presAssocID="{F97B0179-6FFA-43F2-9B11-3C7B56B71EA7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B2318909-0E8B-49FF-955C-5F4D919573E8}" type="pres">
      <dgm:prSet presAssocID="{C7E3C235-D7CE-4F21-83E5-0230BF458F3B}" presName="root" presStyleCnt="0"/>
      <dgm:spPr/>
    </dgm:pt>
    <dgm:pt modelId="{C8BFB3E0-F637-4271-B518-A47EA05A3897}" type="pres">
      <dgm:prSet presAssocID="{C7E3C235-D7CE-4F21-83E5-0230BF458F3B}" presName="rootComposite" presStyleCnt="0"/>
      <dgm:spPr/>
    </dgm:pt>
    <dgm:pt modelId="{A8364C70-C324-4950-A3EA-89813D0E681B}" type="pres">
      <dgm:prSet presAssocID="{C7E3C235-D7CE-4F21-83E5-0230BF458F3B}" presName="rootText" presStyleLbl="node1" presStyleIdx="0" presStyleCnt="2" custScaleX="255225"/>
      <dgm:spPr/>
      <dgm:t>
        <a:bodyPr/>
        <a:lstStyle/>
        <a:p>
          <a:endParaRPr lang="ru-RU"/>
        </a:p>
      </dgm:t>
    </dgm:pt>
    <dgm:pt modelId="{6A0D8410-35CB-4A00-B0EC-DB51D7EB0EF9}" type="pres">
      <dgm:prSet presAssocID="{C7E3C235-D7CE-4F21-83E5-0230BF458F3B}" presName="rootConnector" presStyleLbl="node1" presStyleIdx="0" presStyleCnt="2"/>
      <dgm:spPr/>
      <dgm:t>
        <a:bodyPr/>
        <a:lstStyle/>
        <a:p>
          <a:endParaRPr lang="ru-RU"/>
        </a:p>
      </dgm:t>
    </dgm:pt>
    <dgm:pt modelId="{BA485956-92AB-46FE-9A87-FD4392A1087A}" type="pres">
      <dgm:prSet presAssocID="{C7E3C235-D7CE-4F21-83E5-0230BF458F3B}" presName="childShape" presStyleCnt="0"/>
      <dgm:spPr/>
    </dgm:pt>
    <dgm:pt modelId="{0F10B24C-6291-498B-B24B-6F32995626E1}" type="pres">
      <dgm:prSet presAssocID="{DA936E31-2B7B-4F61-8784-087F5BF1CCA2}" presName="Name13" presStyleLbl="parChTrans1D2" presStyleIdx="0" presStyleCnt="4"/>
      <dgm:spPr/>
      <dgm:t>
        <a:bodyPr/>
        <a:lstStyle/>
        <a:p>
          <a:endParaRPr lang="ru-RU"/>
        </a:p>
      </dgm:t>
    </dgm:pt>
    <dgm:pt modelId="{B94730D8-5D8F-426C-8831-7569625F9563}" type="pres">
      <dgm:prSet presAssocID="{0FD87494-0FAD-49E2-A677-4C63C07CD278}" presName="childText" presStyleLbl="bgAcc1" presStyleIdx="0" presStyleCnt="4" custScaleX="28372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C8766AC-1DF5-4C8B-88E8-C0C7029582F8}" type="pres">
      <dgm:prSet presAssocID="{18FCBCEA-9E78-49E2-BECB-519648FE62F0}" presName="Name13" presStyleLbl="parChTrans1D2" presStyleIdx="1" presStyleCnt="4"/>
      <dgm:spPr/>
      <dgm:t>
        <a:bodyPr/>
        <a:lstStyle/>
        <a:p>
          <a:endParaRPr lang="ru-RU"/>
        </a:p>
      </dgm:t>
    </dgm:pt>
    <dgm:pt modelId="{51570436-6222-48A4-BA2B-6408C85AF1C1}" type="pres">
      <dgm:prSet presAssocID="{3B89B9B3-5619-46D4-93CA-40C0EF5EB128}" presName="childText" presStyleLbl="bgAcc1" presStyleIdx="1" presStyleCnt="4" custScaleX="29089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98552E6-FA89-479A-A5C0-9CCE53C51C9B}" type="pres">
      <dgm:prSet presAssocID="{ECC4F9D0-E93A-4739-8873-1B03FCE6503A}" presName="root" presStyleCnt="0"/>
      <dgm:spPr/>
    </dgm:pt>
    <dgm:pt modelId="{B017799E-88CE-4846-9C9E-14C87B07A779}" type="pres">
      <dgm:prSet presAssocID="{ECC4F9D0-E93A-4739-8873-1B03FCE6503A}" presName="rootComposite" presStyleCnt="0"/>
      <dgm:spPr/>
    </dgm:pt>
    <dgm:pt modelId="{C3A7FB03-348C-490A-BD89-81232A0929D7}" type="pres">
      <dgm:prSet presAssocID="{ECC4F9D0-E93A-4739-8873-1B03FCE6503A}" presName="rootText" presStyleLbl="node1" presStyleIdx="1" presStyleCnt="2" custScaleX="242836" custLinFactNeighborX="-1710" custLinFactNeighborY="-176"/>
      <dgm:spPr/>
      <dgm:t>
        <a:bodyPr/>
        <a:lstStyle/>
        <a:p>
          <a:endParaRPr lang="ru-RU"/>
        </a:p>
      </dgm:t>
    </dgm:pt>
    <dgm:pt modelId="{F3FA9309-D15C-4DE3-8542-192E36A1C004}" type="pres">
      <dgm:prSet presAssocID="{ECC4F9D0-E93A-4739-8873-1B03FCE6503A}" presName="rootConnector" presStyleLbl="node1" presStyleIdx="1" presStyleCnt="2"/>
      <dgm:spPr/>
      <dgm:t>
        <a:bodyPr/>
        <a:lstStyle/>
        <a:p>
          <a:endParaRPr lang="ru-RU"/>
        </a:p>
      </dgm:t>
    </dgm:pt>
    <dgm:pt modelId="{14EC64FA-847B-4CFE-9E9D-811F66FD9494}" type="pres">
      <dgm:prSet presAssocID="{ECC4F9D0-E93A-4739-8873-1B03FCE6503A}" presName="childShape" presStyleCnt="0"/>
      <dgm:spPr/>
    </dgm:pt>
    <dgm:pt modelId="{C5FFE075-823E-4DA0-9121-22547C719149}" type="pres">
      <dgm:prSet presAssocID="{068889B5-7356-40A8-AAD8-C5014ADEEF6E}" presName="Name13" presStyleLbl="parChTrans1D2" presStyleIdx="2" presStyleCnt="4"/>
      <dgm:spPr/>
      <dgm:t>
        <a:bodyPr/>
        <a:lstStyle/>
        <a:p>
          <a:endParaRPr lang="ru-RU"/>
        </a:p>
      </dgm:t>
    </dgm:pt>
    <dgm:pt modelId="{2A6BB132-36F5-4551-B534-1EA38833A873}" type="pres">
      <dgm:prSet presAssocID="{CCE787AD-0C94-4790-AEE2-08FEBD4D1B85}" presName="childText" presStyleLbl="bgAcc1" presStyleIdx="2" presStyleCnt="4" custScaleX="26857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BA0CCF-2610-4CB9-B2AA-6683F0E170FF}" type="pres">
      <dgm:prSet presAssocID="{2D78FB1E-2677-4182-BF88-E223488DB16D}" presName="Name13" presStyleLbl="parChTrans1D2" presStyleIdx="3" presStyleCnt="4"/>
      <dgm:spPr/>
      <dgm:t>
        <a:bodyPr/>
        <a:lstStyle/>
        <a:p>
          <a:endParaRPr lang="ru-RU"/>
        </a:p>
      </dgm:t>
    </dgm:pt>
    <dgm:pt modelId="{29983BB3-9FDC-412A-8584-11C5A8F9A525}" type="pres">
      <dgm:prSet presAssocID="{68754719-21A2-4E04-8157-D49B2D923B36}" presName="childText" presStyleLbl="bgAcc1" presStyleIdx="3" presStyleCnt="4" custScaleX="27366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25D9539-3FEF-424E-B540-0715AFF493D9}" srcId="{F97B0179-6FFA-43F2-9B11-3C7B56B71EA7}" destId="{C7E3C235-D7CE-4F21-83E5-0230BF458F3B}" srcOrd="0" destOrd="0" parTransId="{3507B90E-C01D-4EEB-A99F-C6D51F8C1051}" sibTransId="{0032CFD0-149D-40E9-B15B-2927DB928F2A}"/>
    <dgm:cxn modelId="{3C81F201-EEAF-4356-B06B-1A48A88AD07D}" srcId="{ECC4F9D0-E93A-4739-8873-1B03FCE6503A}" destId="{CCE787AD-0C94-4790-AEE2-08FEBD4D1B85}" srcOrd="0" destOrd="0" parTransId="{068889B5-7356-40A8-AAD8-C5014ADEEF6E}" sibTransId="{BB8E5D64-1589-4766-BEE5-C182CE5BFFB3}"/>
    <dgm:cxn modelId="{81F85D43-3D44-4754-858B-9361218ACFC2}" srcId="{ECC4F9D0-E93A-4739-8873-1B03FCE6503A}" destId="{68754719-21A2-4E04-8157-D49B2D923B36}" srcOrd="1" destOrd="0" parTransId="{2D78FB1E-2677-4182-BF88-E223488DB16D}" sibTransId="{9ADF9544-C697-48AE-AE83-9EE710E7DAD0}"/>
    <dgm:cxn modelId="{5FDECDDD-7EFF-4EAC-8A32-A913D8E37724}" type="presOf" srcId="{ECC4F9D0-E93A-4739-8873-1B03FCE6503A}" destId="{C3A7FB03-348C-490A-BD89-81232A0929D7}" srcOrd="0" destOrd="0" presId="urn:microsoft.com/office/officeart/2005/8/layout/hierarchy3"/>
    <dgm:cxn modelId="{225652E3-D7BD-4CDC-8C0B-6B45C34907A8}" type="presOf" srcId="{68754719-21A2-4E04-8157-D49B2D923B36}" destId="{29983BB3-9FDC-412A-8584-11C5A8F9A525}" srcOrd="0" destOrd="0" presId="urn:microsoft.com/office/officeart/2005/8/layout/hierarchy3"/>
    <dgm:cxn modelId="{2FAFC3A9-188F-46CB-87B5-2A7FB0E86C07}" type="presOf" srcId="{3B89B9B3-5619-46D4-93CA-40C0EF5EB128}" destId="{51570436-6222-48A4-BA2B-6408C85AF1C1}" srcOrd="0" destOrd="0" presId="urn:microsoft.com/office/officeart/2005/8/layout/hierarchy3"/>
    <dgm:cxn modelId="{89B06EA5-3ADE-473B-8A08-C3C9D6C492D2}" srcId="{C7E3C235-D7CE-4F21-83E5-0230BF458F3B}" destId="{0FD87494-0FAD-49E2-A677-4C63C07CD278}" srcOrd="0" destOrd="0" parTransId="{DA936E31-2B7B-4F61-8784-087F5BF1CCA2}" sibTransId="{EA1805A8-F89A-4EA4-B480-DBF1EC1756D6}"/>
    <dgm:cxn modelId="{6860C8A2-6852-42F3-A3FD-5718C4028706}" type="presOf" srcId="{ECC4F9D0-E93A-4739-8873-1B03FCE6503A}" destId="{F3FA9309-D15C-4DE3-8542-192E36A1C004}" srcOrd="1" destOrd="0" presId="urn:microsoft.com/office/officeart/2005/8/layout/hierarchy3"/>
    <dgm:cxn modelId="{B7CBF5D3-2AD9-4060-8CD3-DAAC3661F6A5}" type="presOf" srcId="{F97B0179-6FFA-43F2-9B11-3C7B56B71EA7}" destId="{87A678DD-6040-425C-BD0F-D72D593AD7BF}" srcOrd="0" destOrd="0" presId="urn:microsoft.com/office/officeart/2005/8/layout/hierarchy3"/>
    <dgm:cxn modelId="{8E6E135C-8AF1-485C-AE11-435733F96B5B}" type="presOf" srcId="{2D78FB1E-2677-4182-BF88-E223488DB16D}" destId="{6EBA0CCF-2610-4CB9-B2AA-6683F0E170FF}" srcOrd="0" destOrd="0" presId="urn:microsoft.com/office/officeart/2005/8/layout/hierarchy3"/>
    <dgm:cxn modelId="{ACE773FB-7B7C-4101-B417-7A47DAAC0070}" type="presOf" srcId="{CCE787AD-0C94-4790-AEE2-08FEBD4D1B85}" destId="{2A6BB132-36F5-4551-B534-1EA38833A873}" srcOrd="0" destOrd="0" presId="urn:microsoft.com/office/officeart/2005/8/layout/hierarchy3"/>
    <dgm:cxn modelId="{AAF74635-BC71-448E-A166-95C792A30E85}" type="presOf" srcId="{C7E3C235-D7CE-4F21-83E5-0230BF458F3B}" destId="{A8364C70-C324-4950-A3EA-89813D0E681B}" srcOrd="0" destOrd="0" presId="urn:microsoft.com/office/officeart/2005/8/layout/hierarchy3"/>
    <dgm:cxn modelId="{F054E31C-DD2B-4AC9-973F-CD56BCDCD8DB}" type="presOf" srcId="{18FCBCEA-9E78-49E2-BECB-519648FE62F0}" destId="{DC8766AC-1DF5-4C8B-88E8-C0C7029582F8}" srcOrd="0" destOrd="0" presId="urn:microsoft.com/office/officeart/2005/8/layout/hierarchy3"/>
    <dgm:cxn modelId="{6F91B4C2-2696-4AC9-B5C9-E81FB4304422}" srcId="{F97B0179-6FFA-43F2-9B11-3C7B56B71EA7}" destId="{ECC4F9D0-E93A-4739-8873-1B03FCE6503A}" srcOrd="1" destOrd="0" parTransId="{F3C1BA2F-2EFA-4D9C-B3CA-49EC49DF0341}" sibTransId="{72D3C64C-1594-42A1-A6BD-3865DE44FC1B}"/>
    <dgm:cxn modelId="{180EAFF2-7550-4309-AA78-61C84C90B29C}" type="presOf" srcId="{0FD87494-0FAD-49E2-A677-4C63C07CD278}" destId="{B94730D8-5D8F-426C-8831-7569625F9563}" srcOrd="0" destOrd="0" presId="urn:microsoft.com/office/officeart/2005/8/layout/hierarchy3"/>
    <dgm:cxn modelId="{B3624D78-7BFB-450E-8BEA-A90A6608ACE3}" srcId="{C7E3C235-D7CE-4F21-83E5-0230BF458F3B}" destId="{3B89B9B3-5619-46D4-93CA-40C0EF5EB128}" srcOrd="1" destOrd="0" parTransId="{18FCBCEA-9E78-49E2-BECB-519648FE62F0}" sibTransId="{2298DAA3-0B49-4117-873D-4459F0CCBDB4}"/>
    <dgm:cxn modelId="{8D038B9C-E56C-40B2-B813-76E5458D822A}" type="presOf" srcId="{DA936E31-2B7B-4F61-8784-087F5BF1CCA2}" destId="{0F10B24C-6291-498B-B24B-6F32995626E1}" srcOrd="0" destOrd="0" presId="urn:microsoft.com/office/officeart/2005/8/layout/hierarchy3"/>
    <dgm:cxn modelId="{DE395F66-F9A0-4F5C-941D-99B7650F1AF4}" type="presOf" srcId="{C7E3C235-D7CE-4F21-83E5-0230BF458F3B}" destId="{6A0D8410-35CB-4A00-B0EC-DB51D7EB0EF9}" srcOrd="1" destOrd="0" presId="urn:microsoft.com/office/officeart/2005/8/layout/hierarchy3"/>
    <dgm:cxn modelId="{B10B15D6-7D9B-440B-8B82-894561A48BAD}" type="presOf" srcId="{068889B5-7356-40A8-AAD8-C5014ADEEF6E}" destId="{C5FFE075-823E-4DA0-9121-22547C719149}" srcOrd="0" destOrd="0" presId="urn:microsoft.com/office/officeart/2005/8/layout/hierarchy3"/>
    <dgm:cxn modelId="{0152AF58-3533-4331-AD9D-49930143FD44}" type="presParOf" srcId="{87A678DD-6040-425C-BD0F-D72D593AD7BF}" destId="{B2318909-0E8B-49FF-955C-5F4D919573E8}" srcOrd="0" destOrd="0" presId="urn:microsoft.com/office/officeart/2005/8/layout/hierarchy3"/>
    <dgm:cxn modelId="{078E56E3-EB8D-4B9A-BC99-CFFFA2DA422E}" type="presParOf" srcId="{B2318909-0E8B-49FF-955C-5F4D919573E8}" destId="{C8BFB3E0-F637-4271-B518-A47EA05A3897}" srcOrd="0" destOrd="0" presId="urn:microsoft.com/office/officeart/2005/8/layout/hierarchy3"/>
    <dgm:cxn modelId="{83F5BB1A-0052-440C-966D-C91390B36EC7}" type="presParOf" srcId="{C8BFB3E0-F637-4271-B518-A47EA05A3897}" destId="{A8364C70-C324-4950-A3EA-89813D0E681B}" srcOrd="0" destOrd="0" presId="urn:microsoft.com/office/officeart/2005/8/layout/hierarchy3"/>
    <dgm:cxn modelId="{9A894FFC-6B67-4E3D-B9C3-DD3AB314CF51}" type="presParOf" srcId="{C8BFB3E0-F637-4271-B518-A47EA05A3897}" destId="{6A0D8410-35CB-4A00-B0EC-DB51D7EB0EF9}" srcOrd="1" destOrd="0" presId="urn:microsoft.com/office/officeart/2005/8/layout/hierarchy3"/>
    <dgm:cxn modelId="{99A1A749-1B9F-43D4-832D-1D837519898D}" type="presParOf" srcId="{B2318909-0E8B-49FF-955C-5F4D919573E8}" destId="{BA485956-92AB-46FE-9A87-FD4392A1087A}" srcOrd="1" destOrd="0" presId="urn:microsoft.com/office/officeart/2005/8/layout/hierarchy3"/>
    <dgm:cxn modelId="{6286EBC8-9E9A-4F93-9D25-C25D6AEF3447}" type="presParOf" srcId="{BA485956-92AB-46FE-9A87-FD4392A1087A}" destId="{0F10B24C-6291-498B-B24B-6F32995626E1}" srcOrd="0" destOrd="0" presId="urn:microsoft.com/office/officeart/2005/8/layout/hierarchy3"/>
    <dgm:cxn modelId="{04920100-B702-4DCD-A38A-149F1753BAF1}" type="presParOf" srcId="{BA485956-92AB-46FE-9A87-FD4392A1087A}" destId="{B94730D8-5D8F-426C-8831-7569625F9563}" srcOrd="1" destOrd="0" presId="urn:microsoft.com/office/officeart/2005/8/layout/hierarchy3"/>
    <dgm:cxn modelId="{E83C0B17-319F-40C3-B9BE-B5B091A0536E}" type="presParOf" srcId="{BA485956-92AB-46FE-9A87-FD4392A1087A}" destId="{DC8766AC-1DF5-4C8B-88E8-C0C7029582F8}" srcOrd="2" destOrd="0" presId="urn:microsoft.com/office/officeart/2005/8/layout/hierarchy3"/>
    <dgm:cxn modelId="{76EB7BBD-41D9-4152-A409-8A813546299A}" type="presParOf" srcId="{BA485956-92AB-46FE-9A87-FD4392A1087A}" destId="{51570436-6222-48A4-BA2B-6408C85AF1C1}" srcOrd="3" destOrd="0" presId="urn:microsoft.com/office/officeart/2005/8/layout/hierarchy3"/>
    <dgm:cxn modelId="{E8ABD24D-F3E6-4468-AAED-EE0869625027}" type="presParOf" srcId="{87A678DD-6040-425C-BD0F-D72D593AD7BF}" destId="{398552E6-FA89-479A-A5C0-9CCE53C51C9B}" srcOrd="1" destOrd="0" presId="urn:microsoft.com/office/officeart/2005/8/layout/hierarchy3"/>
    <dgm:cxn modelId="{6F129359-6DCA-4A62-BE54-FDB752E719C6}" type="presParOf" srcId="{398552E6-FA89-479A-A5C0-9CCE53C51C9B}" destId="{B017799E-88CE-4846-9C9E-14C87B07A779}" srcOrd="0" destOrd="0" presId="urn:microsoft.com/office/officeart/2005/8/layout/hierarchy3"/>
    <dgm:cxn modelId="{79B7E47D-28E2-479A-B14C-B8477A79130C}" type="presParOf" srcId="{B017799E-88CE-4846-9C9E-14C87B07A779}" destId="{C3A7FB03-348C-490A-BD89-81232A0929D7}" srcOrd="0" destOrd="0" presId="urn:microsoft.com/office/officeart/2005/8/layout/hierarchy3"/>
    <dgm:cxn modelId="{CBC86AE4-44D9-42AB-B705-731D86B4043C}" type="presParOf" srcId="{B017799E-88CE-4846-9C9E-14C87B07A779}" destId="{F3FA9309-D15C-4DE3-8542-192E36A1C004}" srcOrd="1" destOrd="0" presId="urn:microsoft.com/office/officeart/2005/8/layout/hierarchy3"/>
    <dgm:cxn modelId="{7C195CE4-06D6-4E39-AF3B-BCBA61E2E411}" type="presParOf" srcId="{398552E6-FA89-479A-A5C0-9CCE53C51C9B}" destId="{14EC64FA-847B-4CFE-9E9D-811F66FD9494}" srcOrd="1" destOrd="0" presId="urn:microsoft.com/office/officeart/2005/8/layout/hierarchy3"/>
    <dgm:cxn modelId="{6A710716-BBB0-46A1-8DE4-93D1C2F973D1}" type="presParOf" srcId="{14EC64FA-847B-4CFE-9E9D-811F66FD9494}" destId="{C5FFE075-823E-4DA0-9121-22547C719149}" srcOrd="0" destOrd="0" presId="urn:microsoft.com/office/officeart/2005/8/layout/hierarchy3"/>
    <dgm:cxn modelId="{A57E49FA-3279-41D1-B4AB-14F6A1B4BAAA}" type="presParOf" srcId="{14EC64FA-847B-4CFE-9E9D-811F66FD9494}" destId="{2A6BB132-36F5-4551-B534-1EA38833A873}" srcOrd="1" destOrd="0" presId="urn:microsoft.com/office/officeart/2005/8/layout/hierarchy3"/>
    <dgm:cxn modelId="{941CF356-6396-46C8-B809-789B262E32FD}" type="presParOf" srcId="{14EC64FA-847B-4CFE-9E9D-811F66FD9494}" destId="{6EBA0CCF-2610-4CB9-B2AA-6683F0E170FF}" srcOrd="2" destOrd="0" presId="urn:microsoft.com/office/officeart/2005/8/layout/hierarchy3"/>
    <dgm:cxn modelId="{F0056C6E-CF2B-46B3-9357-061FAD35AAD3}" type="presParOf" srcId="{14EC64FA-847B-4CFE-9E9D-811F66FD9494}" destId="{29983BB3-9FDC-412A-8584-11C5A8F9A525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7036CC0B-6357-46AB-A13D-2D1C39EDFE38}" type="doc">
      <dgm:prSet loTypeId="urn:microsoft.com/office/officeart/2005/8/layout/hList7#1" loCatId="process" qsTypeId="urn:microsoft.com/office/officeart/2005/8/quickstyle/simple1" qsCatId="simple" csTypeId="urn:microsoft.com/office/officeart/2005/8/colors/accent1_2" csCatId="accent1" phldr="1"/>
      <dgm:spPr/>
    </dgm:pt>
    <dgm:pt modelId="{5055DFE0-BEDA-4F32-A6FC-AAE04D6B85CC}">
      <dgm:prSet phldrT="[Текст]" custT="1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ru-RU" sz="1600" dirty="0" smtClean="0">
              <a:solidFill>
                <a:schemeClr val="bg1"/>
              </a:solidFill>
              <a:latin typeface="Bookman Old Style" pitchFamily="18" charset="0"/>
            </a:rPr>
            <a:t>Программы общего характера</a:t>
          </a:r>
          <a:endParaRPr lang="ru-RU" sz="1600" dirty="0">
            <a:solidFill>
              <a:schemeClr val="bg1"/>
            </a:solidFill>
            <a:latin typeface="Bookman Old Style" pitchFamily="18" charset="0"/>
          </a:endParaRPr>
        </a:p>
      </dgm:t>
    </dgm:pt>
    <dgm:pt modelId="{316CF34D-6304-4541-831C-193E679985F2}" type="parTrans" cxnId="{2D35392A-0EDA-4D87-93D1-D626513CB1C9}">
      <dgm:prSet/>
      <dgm:spPr/>
      <dgm:t>
        <a:bodyPr/>
        <a:lstStyle/>
        <a:p>
          <a:endParaRPr lang="ru-RU"/>
        </a:p>
      </dgm:t>
    </dgm:pt>
    <dgm:pt modelId="{DFB48E16-DEEA-4395-9217-8144F7843955}" type="sibTrans" cxnId="{2D35392A-0EDA-4D87-93D1-D626513CB1C9}">
      <dgm:prSet/>
      <dgm:spPr/>
      <dgm:t>
        <a:bodyPr/>
        <a:lstStyle/>
        <a:p>
          <a:endParaRPr lang="ru-RU"/>
        </a:p>
      </dgm:t>
    </dgm:pt>
    <dgm:pt modelId="{BA9060F2-9622-40A1-AE64-0F59EBED7368}">
      <dgm:prSet phldrT="[Текст]" custT="1"/>
      <dgm:spPr>
        <a:solidFill>
          <a:schemeClr val="bg2">
            <a:lumMod val="60000"/>
            <a:lumOff val="40000"/>
          </a:schemeClr>
        </a:solidFill>
      </dgm:spPr>
      <dgm:t>
        <a:bodyPr/>
        <a:lstStyle/>
        <a:p>
          <a:r>
            <a:rPr lang="ru-RU" sz="1600" dirty="0" smtClean="0">
              <a:solidFill>
                <a:schemeClr val="bg1"/>
              </a:solidFill>
              <a:latin typeface="Bookman Old Style" pitchFamily="18" charset="0"/>
            </a:rPr>
            <a:t>Программы социального направления</a:t>
          </a:r>
        </a:p>
        <a:p>
          <a:endParaRPr lang="ru-RU" sz="1600" dirty="0">
            <a:latin typeface="Bookman Old Style" pitchFamily="18" charset="0"/>
          </a:endParaRPr>
        </a:p>
      </dgm:t>
    </dgm:pt>
    <dgm:pt modelId="{28DA654B-4DA8-4916-A6E0-FC5D852D2C58}" type="parTrans" cxnId="{073D2AD1-9CC7-4A09-81E0-A3EF889276D3}">
      <dgm:prSet/>
      <dgm:spPr/>
      <dgm:t>
        <a:bodyPr/>
        <a:lstStyle/>
        <a:p>
          <a:endParaRPr lang="ru-RU"/>
        </a:p>
      </dgm:t>
    </dgm:pt>
    <dgm:pt modelId="{58793128-8990-40D6-B4AB-D7F705820728}" type="sibTrans" cxnId="{073D2AD1-9CC7-4A09-81E0-A3EF889276D3}">
      <dgm:prSet/>
      <dgm:spPr/>
      <dgm:t>
        <a:bodyPr/>
        <a:lstStyle/>
        <a:p>
          <a:endParaRPr lang="ru-RU"/>
        </a:p>
      </dgm:t>
    </dgm:pt>
    <dgm:pt modelId="{EFA56402-B235-4628-B921-F4A58BF263FD}">
      <dgm:prSet phldrT="[Текст]" custT="1"/>
      <dgm:spPr>
        <a:solidFill>
          <a:schemeClr val="bg2">
            <a:lumMod val="20000"/>
            <a:lumOff val="80000"/>
          </a:schemeClr>
        </a:solidFill>
      </dgm:spPr>
      <dgm:t>
        <a:bodyPr/>
        <a:lstStyle/>
        <a:p>
          <a:r>
            <a:rPr lang="ru-RU" sz="1600" dirty="0" smtClean="0">
              <a:solidFill>
                <a:schemeClr val="bg1"/>
              </a:solidFill>
              <a:latin typeface="Bookman Old Style" pitchFamily="18" charset="0"/>
            </a:rPr>
            <a:t>Программы обеспечения безопасных условий жизни</a:t>
          </a:r>
          <a:endParaRPr lang="ru-RU" sz="1600" dirty="0">
            <a:solidFill>
              <a:schemeClr val="bg1"/>
            </a:solidFill>
            <a:latin typeface="Bookman Old Style" pitchFamily="18" charset="0"/>
          </a:endParaRPr>
        </a:p>
      </dgm:t>
    </dgm:pt>
    <dgm:pt modelId="{F3BB3A55-870F-4FCF-A5B6-43964BF2550B}" type="parTrans" cxnId="{013C74F3-65CD-468D-B9DB-94846BC0D7E4}">
      <dgm:prSet/>
      <dgm:spPr/>
      <dgm:t>
        <a:bodyPr/>
        <a:lstStyle/>
        <a:p>
          <a:endParaRPr lang="ru-RU"/>
        </a:p>
      </dgm:t>
    </dgm:pt>
    <dgm:pt modelId="{8C703B53-871F-4068-B8AE-109D813E70F9}" type="sibTrans" cxnId="{013C74F3-65CD-468D-B9DB-94846BC0D7E4}">
      <dgm:prSet/>
      <dgm:spPr/>
      <dgm:t>
        <a:bodyPr/>
        <a:lstStyle/>
        <a:p>
          <a:endParaRPr lang="ru-RU"/>
        </a:p>
      </dgm:t>
    </dgm:pt>
    <dgm:pt modelId="{31D42375-C54C-4168-B181-5D519291FD09}">
      <dgm:prSet/>
      <dgm:spPr>
        <a:solidFill>
          <a:schemeClr val="bg2">
            <a:lumMod val="40000"/>
            <a:lumOff val="60000"/>
          </a:schemeClr>
        </a:solidFill>
      </dgm:spPr>
      <dgm:t>
        <a:bodyPr/>
        <a:lstStyle/>
        <a:p>
          <a:endParaRPr lang="ru-RU"/>
        </a:p>
      </dgm:t>
    </dgm:pt>
    <dgm:pt modelId="{C846AABA-267F-467C-97A0-825CC73D227B}" type="parTrans" cxnId="{D984641B-A8E4-4912-AE51-3BA73B44770A}">
      <dgm:prSet/>
      <dgm:spPr/>
      <dgm:t>
        <a:bodyPr/>
        <a:lstStyle/>
        <a:p>
          <a:endParaRPr lang="ru-RU"/>
        </a:p>
      </dgm:t>
    </dgm:pt>
    <dgm:pt modelId="{E829916C-D6F7-473C-9DA6-B0EA3BBF655E}" type="sibTrans" cxnId="{D984641B-A8E4-4912-AE51-3BA73B44770A}">
      <dgm:prSet/>
      <dgm:spPr/>
      <dgm:t>
        <a:bodyPr/>
        <a:lstStyle/>
        <a:p>
          <a:endParaRPr lang="ru-RU"/>
        </a:p>
      </dgm:t>
    </dgm:pt>
    <dgm:pt modelId="{49570EE6-0EBA-4E3D-9ABA-41BA92625188}" type="pres">
      <dgm:prSet presAssocID="{7036CC0B-6357-46AB-A13D-2D1C39EDFE38}" presName="Name0" presStyleCnt="0">
        <dgm:presLayoutVars>
          <dgm:dir/>
          <dgm:resizeHandles val="exact"/>
        </dgm:presLayoutVars>
      </dgm:prSet>
      <dgm:spPr/>
    </dgm:pt>
    <dgm:pt modelId="{C2700C4A-78A5-4458-AE4E-4BF650326AC9}" type="pres">
      <dgm:prSet presAssocID="{7036CC0B-6357-46AB-A13D-2D1C39EDFE38}" presName="fgShape" presStyleLbl="fgShp" presStyleIdx="0" presStyleCnt="1" custScaleY="203704"/>
      <dgm:spPr>
        <a:solidFill>
          <a:srgbClr val="0066FF"/>
        </a:solidFill>
      </dgm:spPr>
    </dgm:pt>
    <dgm:pt modelId="{D91937DB-762E-415D-A23D-002C7C1631FA}" type="pres">
      <dgm:prSet presAssocID="{7036CC0B-6357-46AB-A13D-2D1C39EDFE38}" presName="linComp" presStyleCnt="0"/>
      <dgm:spPr/>
    </dgm:pt>
    <dgm:pt modelId="{2035ABE6-0284-477B-BB4E-394562904661}" type="pres">
      <dgm:prSet presAssocID="{5055DFE0-BEDA-4F32-A6FC-AAE04D6B85CC}" presName="compNode" presStyleCnt="0"/>
      <dgm:spPr/>
    </dgm:pt>
    <dgm:pt modelId="{F13C8193-3BEF-40FD-ABC8-E40EBBCB3B52}" type="pres">
      <dgm:prSet presAssocID="{5055DFE0-BEDA-4F32-A6FC-AAE04D6B85CC}" presName="bkgdShape" presStyleLbl="node1" presStyleIdx="0" presStyleCnt="4" custScaleX="107630" custLinFactNeighborX="4196" custLinFactNeighborY="-463"/>
      <dgm:spPr/>
      <dgm:t>
        <a:bodyPr/>
        <a:lstStyle/>
        <a:p>
          <a:endParaRPr lang="ru-RU"/>
        </a:p>
      </dgm:t>
    </dgm:pt>
    <dgm:pt modelId="{06005192-9F8F-4998-8114-854CE5C5AEDF}" type="pres">
      <dgm:prSet presAssocID="{5055DFE0-BEDA-4F32-A6FC-AAE04D6B85CC}" presName="nodeTx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23954B-05C9-46F8-8913-89945F021FCA}" type="pres">
      <dgm:prSet presAssocID="{5055DFE0-BEDA-4F32-A6FC-AAE04D6B85CC}" presName="invisiNode" presStyleLbl="node1" presStyleIdx="0" presStyleCnt="4"/>
      <dgm:spPr/>
    </dgm:pt>
    <dgm:pt modelId="{618E9A71-C7B6-49E6-AD40-F59AFA2FF54E}" type="pres">
      <dgm:prSet presAssocID="{5055DFE0-BEDA-4F32-A6FC-AAE04D6B85CC}" presName="imagNode" presStyleLbl="fgImgPlace1" presStyleIdx="0" presStyleCnt="4"/>
      <dgm:spPr>
        <a:solidFill>
          <a:srgbClr val="0066FF"/>
        </a:solidFill>
      </dgm:spPr>
    </dgm:pt>
    <dgm:pt modelId="{5986307E-832D-44AA-AE1A-8A901CCB3D3A}" type="pres">
      <dgm:prSet presAssocID="{DFB48E16-DEEA-4395-9217-8144F7843955}" presName="sibTrans" presStyleLbl="sibTrans2D1" presStyleIdx="0" presStyleCnt="0"/>
      <dgm:spPr/>
      <dgm:t>
        <a:bodyPr/>
        <a:lstStyle/>
        <a:p>
          <a:endParaRPr lang="ru-RU"/>
        </a:p>
      </dgm:t>
    </dgm:pt>
    <dgm:pt modelId="{D664844A-CE3C-4D12-BC6D-567E2624BF0A}" type="pres">
      <dgm:prSet presAssocID="{BA9060F2-9622-40A1-AE64-0F59EBED7368}" presName="compNode" presStyleCnt="0"/>
      <dgm:spPr/>
    </dgm:pt>
    <dgm:pt modelId="{D5EC9A90-4CEF-4703-98CE-D9F30A7EB930}" type="pres">
      <dgm:prSet presAssocID="{BA9060F2-9622-40A1-AE64-0F59EBED7368}" presName="bkgdShape" presStyleLbl="node1" presStyleIdx="1" presStyleCnt="4" custScaleX="96647" custLinFactNeighborX="953" custLinFactNeighborY="-463"/>
      <dgm:spPr/>
      <dgm:t>
        <a:bodyPr/>
        <a:lstStyle/>
        <a:p>
          <a:endParaRPr lang="ru-RU"/>
        </a:p>
      </dgm:t>
    </dgm:pt>
    <dgm:pt modelId="{6CC42EB9-1067-462D-A17E-5C1F06D9A09D}" type="pres">
      <dgm:prSet presAssocID="{BA9060F2-9622-40A1-AE64-0F59EBED7368}" presName="nodeTx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B937BA-C946-4CFC-9EF8-58693F3478F4}" type="pres">
      <dgm:prSet presAssocID="{BA9060F2-9622-40A1-AE64-0F59EBED7368}" presName="invisiNode" presStyleLbl="node1" presStyleIdx="1" presStyleCnt="4"/>
      <dgm:spPr/>
    </dgm:pt>
    <dgm:pt modelId="{0C4286C5-0555-4054-A647-3B434F87A041}" type="pres">
      <dgm:prSet presAssocID="{BA9060F2-9622-40A1-AE64-0F59EBED7368}" presName="imagNode" presStyleLbl="fgImgPlace1" presStyleIdx="1" presStyleCnt="4"/>
      <dgm:spPr>
        <a:solidFill>
          <a:srgbClr val="0066FF"/>
        </a:solidFill>
      </dgm:spPr>
    </dgm:pt>
    <dgm:pt modelId="{EED77CB7-5145-4787-B7DF-270D58AA57A5}" type="pres">
      <dgm:prSet presAssocID="{58793128-8990-40D6-B4AB-D7F705820728}" presName="sibTrans" presStyleLbl="sibTrans2D1" presStyleIdx="0" presStyleCnt="0"/>
      <dgm:spPr/>
      <dgm:t>
        <a:bodyPr/>
        <a:lstStyle/>
        <a:p>
          <a:endParaRPr lang="ru-RU"/>
        </a:p>
      </dgm:t>
    </dgm:pt>
    <dgm:pt modelId="{C2988AD4-F417-44C8-863E-7EE42C9D38C9}" type="pres">
      <dgm:prSet presAssocID="{31D42375-C54C-4168-B181-5D519291FD09}" presName="compNode" presStyleCnt="0"/>
      <dgm:spPr/>
    </dgm:pt>
    <dgm:pt modelId="{AD37F67C-D0F9-4FC6-8104-448637C00417}" type="pres">
      <dgm:prSet presAssocID="{31D42375-C54C-4168-B181-5D519291FD09}" presName="bkgdShape" presStyleLbl="node1" presStyleIdx="2" presStyleCnt="4" custLinFactNeighborX="2435" custLinFactNeighborY="312"/>
      <dgm:spPr/>
      <dgm:t>
        <a:bodyPr/>
        <a:lstStyle/>
        <a:p>
          <a:endParaRPr lang="ru-RU"/>
        </a:p>
      </dgm:t>
    </dgm:pt>
    <dgm:pt modelId="{AE805E46-41EB-4E2E-BB18-B6DDA4569B3B}" type="pres">
      <dgm:prSet presAssocID="{31D42375-C54C-4168-B181-5D519291FD09}" presName="nodeTx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6A1EA5-1296-48EC-89B8-F79AC194A279}" type="pres">
      <dgm:prSet presAssocID="{31D42375-C54C-4168-B181-5D519291FD09}" presName="invisiNode" presStyleLbl="node1" presStyleIdx="2" presStyleCnt="4"/>
      <dgm:spPr/>
    </dgm:pt>
    <dgm:pt modelId="{BBEE444F-A7A9-4A63-9620-81A4A08103A6}" type="pres">
      <dgm:prSet presAssocID="{31D42375-C54C-4168-B181-5D519291FD09}" presName="imagNode" presStyleLbl="fgImgPlace1" presStyleIdx="2" presStyleCnt="4"/>
      <dgm:spPr>
        <a:solidFill>
          <a:srgbClr val="0066FF"/>
        </a:solidFill>
      </dgm:spPr>
    </dgm:pt>
    <dgm:pt modelId="{3F2378FF-1457-4F96-BDD6-206FDC326EB5}" type="pres">
      <dgm:prSet presAssocID="{E829916C-D6F7-473C-9DA6-B0EA3BBF655E}" presName="sibTrans" presStyleLbl="sibTrans2D1" presStyleIdx="0" presStyleCnt="0"/>
      <dgm:spPr/>
      <dgm:t>
        <a:bodyPr/>
        <a:lstStyle/>
        <a:p>
          <a:endParaRPr lang="ru-RU"/>
        </a:p>
      </dgm:t>
    </dgm:pt>
    <dgm:pt modelId="{41062F4C-8778-4D66-97F7-7F42D3FA652F}" type="pres">
      <dgm:prSet presAssocID="{EFA56402-B235-4628-B921-F4A58BF263FD}" presName="compNode" presStyleCnt="0"/>
      <dgm:spPr/>
    </dgm:pt>
    <dgm:pt modelId="{C255A7CB-FA83-4C1B-9DA6-1B847729F468}" type="pres">
      <dgm:prSet presAssocID="{EFA56402-B235-4628-B921-F4A58BF263FD}" presName="bkgdShape" presStyleLbl="node1" presStyleIdx="3" presStyleCnt="4"/>
      <dgm:spPr/>
      <dgm:t>
        <a:bodyPr/>
        <a:lstStyle/>
        <a:p>
          <a:endParaRPr lang="ru-RU"/>
        </a:p>
      </dgm:t>
    </dgm:pt>
    <dgm:pt modelId="{16802BB8-969C-40DF-A150-CC71C648CD7A}" type="pres">
      <dgm:prSet presAssocID="{EFA56402-B235-4628-B921-F4A58BF263FD}" presName="nodeTx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A4D925-4B59-49AD-92F4-9BE448C0A17B}" type="pres">
      <dgm:prSet presAssocID="{EFA56402-B235-4628-B921-F4A58BF263FD}" presName="invisiNode" presStyleLbl="node1" presStyleIdx="3" presStyleCnt="4"/>
      <dgm:spPr/>
    </dgm:pt>
    <dgm:pt modelId="{A0713DDE-9676-4FDA-A941-FBD2D7810897}" type="pres">
      <dgm:prSet presAssocID="{EFA56402-B235-4628-B921-F4A58BF263FD}" presName="imagNode" presStyleLbl="fgImgPlace1" presStyleIdx="3" presStyleCnt="4"/>
      <dgm:spPr>
        <a:solidFill>
          <a:srgbClr val="0066FF"/>
        </a:solidFill>
      </dgm:spPr>
    </dgm:pt>
  </dgm:ptLst>
  <dgm:cxnLst>
    <dgm:cxn modelId="{013C74F3-65CD-468D-B9DB-94846BC0D7E4}" srcId="{7036CC0B-6357-46AB-A13D-2D1C39EDFE38}" destId="{EFA56402-B235-4628-B921-F4A58BF263FD}" srcOrd="3" destOrd="0" parTransId="{F3BB3A55-870F-4FCF-A5B6-43964BF2550B}" sibTransId="{8C703B53-871F-4068-B8AE-109D813E70F9}"/>
    <dgm:cxn modelId="{31A39DD8-B74B-4FC0-835B-A21A6E6236B5}" type="presOf" srcId="{DFB48E16-DEEA-4395-9217-8144F7843955}" destId="{5986307E-832D-44AA-AE1A-8A901CCB3D3A}" srcOrd="0" destOrd="0" presId="urn:microsoft.com/office/officeart/2005/8/layout/hList7#1"/>
    <dgm:cxn modelId="{9DEA933F-09A0-47BB-8C86-F1FD847A05E2}" type="presOf" srcId="{BA9060F2-9622-40A1-AE64-0F59EBED7368}" destId="{D5EC9A90-4CEF-4703-98CE-D9F30A7EB930}" srcOrd="0" destOrd="0" presId="urn:microsoft.com/office/officeart/2005/8/layout/hList7#1"/>
    <dgm:cxn modelId="{2D35392A-0EDA-4D87-93D1-D626513CB1C9}" srcId="{7036CC0B-6357-46AB-A13D-2D1C39EDFE38}" destId="{5055DFE0-BEDA-4F32-A6FC-AAE04D6B85CC}" srcOrd="0" destOrd="0" parTransId="{316CF34D-6304-4541-831C-193E679985F2}" sibTransId="{DFB48E16-DEEA-4395-9217-8144F7843955}"/>
    <dgm:cxn modelId="{B5136630-90AB-4055-90E8-4D64C4912F05}" type="presOf" srcId="{7036CC0B-6357-46AB-A13D-2D1C39EDFE38}" destId="{49570EE6-0EBA-4E3D-9ABA-41BA92625188}" srcOrd="0" destOrd="0" presId="urn:microsoft.com/office/officeart/2005/8/layout/hList7#1"/>
    <dgm:cxn modelId="{2A150FCA-4F5E-43ED-8A19-C6A5BF515C8A}" type="presOf" srcId="{5055DFE0-BEDA-4F32-A6FC-AAE04D6B85CC}" destId="{F13C8193-3BEF-40FD-ABC8-E40EBBCB3B52}" srcOrd="0" destOrd="0" presId="urn:microsoft.com/office/officeart/2005/8/layout/hList7#1"/>
    <dgm:cxn modelId="{F0114604-E0F8-48B0-83C2-6EF9AF79EC5B}" type="presOf" srcId="{E829916C-D6F7-473C-9DA6-B0EA3BBF655E}" destId="{3F2378FF-1457-4F96-BDD6-206FDC326EB5}" srcOrd="0" destOrd="0" presId="urn:microsoft.com/office/officeart/2005/8/layout/hList7#1"/>
    <dgm:cxn modelId="{14F252D8-486F-4800-A640-12C8B0FF7DA8}" type="presOf" srcId="{EFA56402-B235-4628-B921-F4A58BF263FD}" destId="{C255A7CB-FA83-4C1B-9DA6-1B847729F468}" srcOrd="0" destOrd="0" presId="urn:microsoft.com/office/officeart/2005/8/layout/hList7#1"/>
    <dgm:cxn modelId="{1EEE0109-88CF-4740-9564-B83B979FB6A0}" type="presOf" srcId="{BA9060F2-9622-40A1-AE64-0F59EBED7368}" destId="{6CC42EB9-1067-462D-A17E-5C1F06D9A09D}" srcOrd="1" destOrd="0" presId="urn:microsoft.com/office/officeart/2005/8/layout/hList7#1"/>
    <dgm:cxn modelId="{5EAA2354-2631-428E-ABE6-A4A3C9C40049}" type="presOf" srcId="{31D42375-C54C-4168-B181-5D519291FD09}" destId="{AE805E46-41EB-4E2E-BB18-B6DDA4569B3B}" srcOrd="1" destOrd="0" presId="urn:microsoft.com/office/officeart/2005/8/layout/hList7#1"/>
    <dgm:cxn modelId="{104F73AB-FEF8-4F79-8782-798A262955C8}" type="presOf" srcId="{EFA56402-B235-4628-B921-F4A58BF263FD}" destId="{16802BB8-969C-40DF-A150-CC71C648CD7A}" srcOrd="1" destOrd="0" presId="urn:microsoft.com/office/officeart/2005/8/layout/hList7#1"/>
    <dgm:cxn modelId="{6324EB81-860F-41E8-850E-85A9312A548C}" type="presOf" srcId="{58793128-8990-40D6-B4AB-D7F705820728}" destId="{EED77CB7-5145-4787-B7DF-270D58AA57A5}" srcOrd="0" destOrd="0" presId="urn:microsoft.com/office/officeart/2005/8/layout/hList7#1"/>
    <dgm:cxn modelId="{073D2AD1-9CC7-4A09-81E0-A3EF889276D3}" srcId="{7036CC0B-6357-46AB-A13D-2D1C39EDFE38}" destId="{BA9060F2-9622-40A1-AE64-0F59EBED7368}" srcOrd="1" destOrd="0" parTransId="{28DA654B-4DA8-4916-A6E0-FC5D852D2C58}" sibTransId="{58793128-8990-40D6-B4AB-D7F705820728}"/>
    <dgm:cxn modelId="{D984641B-A8E4-4912-AE51-3BA73B44770A}" srcId="{7036CC0B-6357-46AB-A13D-2D1C39EDFE38}" destId="{31D42375-C54C-4168-B181-5D519291FD09}" srcOrd="2" destOrd="0" parTransId="{C846AABA-267F-467C-97A0-825CC73D227B}" sibTransId="{E829916C-D6F7-473C-9DA6-B0EA3BBF655E}"/>
    <dgm:cxn modelId="{390B8D1C-4900-47E9-BD99-51B3BC10568F}" type="presOf" srcId="{5055DFE0-BEDA-4F32-A6FC-AAE04D6B85CC}" destId="{06005192-9F8F-4998-8114-854CE5C5AEDF}" srcOrd="1" destOrd="0" presId="urn:microsoft.com/office/officeart/2005/8/layout/hList7#1"/>
    <dgm:cxn modelId="{412AF64E-375A-4D3F-A7ED-E930254A4C04}" type="presOf" srcId="{31D42375-C54C-4168-B181-5D519291FD09}" destId="{AD37F67C-D0F9-4FC6-8104-448637C00417}" srcOrd="0" destOrd="0" presId="urn:microsoft.com/office/officeart/2005/8/layout/hList7#1"/>
    <dgm:cxn modelId="{ED60FCE8-942B-4077-82DD-78A7FA18D9A3}" type="presParOf" srcId="{49570EE6-0EBA-4E3D-9ABA-41BA92625188}" destId="{C2700C4A-78A5-4458-AE4E-4BF650326AC9}" srcOrd="0" destOrd="0" presId="urn:microsoft.com/office/officeart/2005/8/layout/hList7#1"/>
    <dgm:cxn modelId="{CBC17EBA-A76F-4C10-9586-255CD4F3E649}" type="presParOf" srcId="{49570EE6-0EBA-4E3D-9ABA-41BA92625188}" destId="{D91937DB-762E-415D-A23D-002C7C1631FA}" srcOrd="1" destOrd="0" presId="urn:microsoft.com/office/officeart/2005/8/layout/hList7#1"/>
    <dgm:cxn modelId="{1B091A98-8116-439D-A10C-74D0A4E93A0B}" type="presParOf" srcId="{D91937DB-762E-415D-A23D-002C7C1631FA}" destId="{2035ABE6-0284-477B-BB4E-394562904661}" srcOrd="0" destOrd="0" presId="urn:microsoft.com/office/officeart/2005/8/layout/hList7#1"/>
    <dgm:cxn modelId="{B029F2B8-908B-43E2-A5E2-B54CA4B09DE1}" type="presParOf" srcId="{2035ABE6-0284-477B-BB4E-394562904661}" destId="{F13C8193-3BEF-40FD-ABC8-E40EBBCB3B52}" srcOrd="0" destOrd="0" presId="urn:microsoft.com/office/officeart/2005/8/layout/hList7#1"/>
    <dgm:cxn modelId="{DFA87CDC-A70E-48E6-9608-93291ADB6D32}" type="presParOf" srcId="{2035ABE6-0284-477B-BB4E-394562904661}" destId="{06005192-9F8F-4998-8114-854CE5C5AEDF}" srcOrd="1" destOrd="0" presId="urn:microsoft.com/office/officeart/2005/8/layout/hList7#1"/>
    <dgm:cxn modelId="{253D6965-3F13-4BEE-9289-BF6E58DA3284}" type="presParOf" srcId="{2035ABE6-0284-477B-BB4E-394562904661}" destId="{2823954B-05C9-46F8-8913-89945F021FCA}" srcOrd="2" destOrd="0" presId="urn:microsoft.com/office/officeart/2005/8/layout/hList7#1"/>
    <dgm:cxn modelId="{50FD2EE0-EB0D-40BD-977C-926F0A23A3B5}" type="presParOf" srcId="{2035ABE6-0284-477B-BB4E-394562904661}" destId="{618E9A71-C7B6-49E6-AD40-F59AFA2FF54E}" srcOrd="3" destOrd="0" presId="urn:microsoft.com/office/officeart/2005/8/layout/hList7#1"/>
    <dgm:cxn modelId="{A6AEA987-036B-47D1-BC58-798DBB7C0ECF}" type="presParOf" srcId="{D91937DB-762E-415D-A23D-002C7C1631FA}" destId="{5986307E-832D-44AA-AE1A-8A901CCB3D3A}" srcOrd="1" destOrd="0" presId="urn:microsoft.com/office/officeart/2005/8/layout/hList7#1"/>
    <dgm:cxn modelId="{C8474588-E156-4988-879F-470AA35D3C59}" type="presParOf" srcId="{D91937DB-762E-415D-A23D-002C7C1631FA}" destId="{D664844A-CE3C-4D12-BC6D-567E2624BF0A}" srcOrd="2" destOrd="0" presId="urn:microsoft.com/office/officeart/2005/8/layout/hList7#1"/>
    <dgm:cxn modelId="{391D3F0C-1E60-4105-9F3C-43E8B6A1B9B2}" type="presParOf" srcId="{D664844A-CE3C-4D12-BC6D-567E2624BF0A}" destId="{D5EC9A90-4CEF-4703-98CE-D9F30A7EB930}" srcOrd="0" destOrd="0" presId="urn:microsoft.com/office/officeart/2005/8/layout/hList7#1"/>
    <dgm:cxn modelId="{24F5B769-0F53-4633-A4D6-B29B3865B28F}" type="presParOf" srcId="{D664844A-CE3C-4D12-BC6D-567E2624BF0A}" destId="{6CC42EB9-1067-462D-A17E-5C1F06D9A09D}" srcOrd="1" destOrd="0" presId="urn:microsoft.com/office/officeart/2005/8/layout/hList7#1"/>
    <dgm:cxn modelId="{75DEDEA7-F722-44CF-B4FD-B651637C6414}" type="presParOf" srcId="{D664844A-CE3C-4D12-BC6D-567E2624BF0A}" destId="{67B937BA-C946-4CFC-9EF8-58693F3478F4}" srcOrd="2" destOrd="0" presId="urn:microsoft.com/office/officeart/2005/8/layout/hList7#1"/>
    <dgm:cxn modelId="{2F84A7AD-2543-4438-8D10-7D1310A59A63}" type="presParOf" srcId="{D664844A-CE3C-4D12-BC6D-567E2624BF0A}" destId="{0C4286C5-0555-4054-A647-3B434F87A041}" srcOrd="3" destOrd="0" presId="urn:microsoft.com/office/officeart/2005/8/layout/hList7#1"/>
    <dgm:cxn modelId="{9965212E-8C24-4B2D-8530-6BAD30327F72}" type="presParOf" srcId="{D91937DB-762E-415D-A23D-002C7C1631FA}" destId="{EED77CB7-5145-4787-B7DF-270D58AA57A5}" srcOrd="3" destOrd="0" presId="urn:microsoft.com/office/officeart/2005/8/layout/hList7#1"/>
    <dgm:cxn modelId="{FB9E2472-0AAE-449E-9582-88B57B567D1E}" type="presParOf" srcId="{D91937DB-762E-415D-A23D-002C7C1631FA}" destId="{C2988AD4-F417-44C8-863E-7EE42C9D38C9}" srcOrd="4" destOrd="0" presId="urn:microsoft.com/office/officeart/2005/8/layout/hList7#1"/>
    <dgm:cxn modelId="{C76AD155-06BB-4826-9BAC-6DE6D0E599AC}" type="presParOf" srcId="{C2988AD4-F417-44C8-863E-7EE42C9D38C9}" destId="{AD37F67C-D0F9-4FC6-8104-448637C00417}" srcOrd="0" destOrd="0" presId="urn:microsoft.com/office/officeart/2005/8/layout/hList7#1"/>
    <dgm:cxn modelId="{40BCDA8A-830F-455F-95C0-EE0982EBF6A4}" type="presParOf" srcId="{C2988AD4-F417-44C8-863E-7EE42C9D38C9}" destId="{AE805E46-41EB-4E2E-BB18-B6DDA4569B3B}" srcOrd="1" destOrd="0" presId="urn:microsoft.com/office/officeart/2005/8/layout/hList7#1"/>
    <dgm:cxn modelId="{8E38617C-ECFB-44A8-ACD2-5A741AF20AFA}" type="presParOf" srcId="{C2988AD4-F417-44C8-863E-7EE42C9D38C9}" destId="{E76A1EA5-1296-48EC-89B8-F79AC194A279}" srcOrd="2" destOrd="0" presId="urn:microsoft.com/office/officeart/2005/8/layout/hList7#1"/>
    <dgm:cxn modelId="{81461444-2E68-4E9D-990E-E93AC8D9897C}" type="presParOf" srcId="{C2988AD4-F417-44C8-863E-7EE42C9D38C9}" destId="{BBEE444F-A7A9-4A63-9620-81A4A08103A6}" srcOrd="3" destOrd="0" presId="urn:microsoft.com/office/officeart/2005/8/layout/hList7#1"/>
    <dgm:cxn modelId="{6864DAE8-61E4-4267-BE49-5D9275734231}" type="presParOf" srcId="{D91937DB-762E-415D-A23D-002C7C1631FA}" destId="{3F2378FF-1457-4F96-BDD6-206FDC326EB5}" srcOrd="5" destOrd="0" presId="urn:microsoft.com/office/officeart/2005/8/layout/hList7#1"/>
    <dgm:cxn modelId="{3399B57D-FF20-4741-8164-2AAE450AAA19}" type="presParOf" srcId="{D91937DB-762E-415D-A23D-002C7C1631FA}" destId="{41062F4C-8778-4D66-97F7-7F42D3FA652F}" srcOrd="6" destOrd="0" presId="urn:microsoft.com/office/officeart/2005/8/layout/hList7#1"/>
    <dgm:cxn modelId="{F7A765A4-1879-4560-92BD-A9C3DBB66D5C}" type="presParOf" srcId="{41062F4C-8778-4D66-97F7-7F42D3FA652F}" destId="{C255A7CB-FA83-4C1B-9DA6-1B847729F468}" srcOrd="0" destOrd="0" presId="urn:microsoft.com/office/officeart/2005/8/layout/hList7#1"/>
    <dgm:cxn modelId="{409754EB-32B8-47FD-B8B2-92996B0F7F1B}" type="presParOf" srcId="{41062F4C-8778-4D66-97F7-7F42D3FA652F}" destId="{16802BB8-969C-40DF-A150-CC71C648CD7A}" srcOrd="1" destOrd="0" presId="urn:microsoft.com/office/officeart/2005/8/layout/hList7#1"/>
    <dgm:cxn modelId="{EFD7EE8D-DF7C-4266-BC7F-F07CCFD9AA9F}" type="presParOf" srcId="{41062F4C-8778-4D66-97F7-7F42D3FA652F}" destId="{68A4D925-4B59-49AD-92F4-9BE448C0A17B}" srcOrd="2" destOrd="0" presId="urn:microsoft.com/office/officeart/2005/8/layout/hList7#1"/>
    <dgm:cxn modelId="{E76C2561-D2D4-43E5-99BC-2D0B2CB1826D}" type="presParOf" srcId="{41062F4C-8778-4D66-97F7-7F42D3FA652F}" destId="{A0713DDE-9676-4FDA-A941-FBD2D7810897}" srcOrd="3" destOrd="0" presId="urn:microsoft.com/office/officeart/2005/8/layout/hList7#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8A0855-F825-4BA9-876E-C283E8BD291F}">
      <dsp:nvSpPr>
        <dsp:cNvPr id="0" name=""/>
        <dsp:cNvSpPr/>
      </dsp:nvSpPr>
      <dsp:spPr>
        <a:xfrm>
          <a:off x="205312" y="4265"/>
          <a:ext cx="8158326" cy="890461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2700000" scaled="1"/>
          <a:tileRect/>
        </a:gradFill>
        <a:ln>
          <a:solidFill>
            <a:srgbClr val="000099"/>
          </a:solidFill>
        </a:ln>
        <a:effectLst>
          <a:reflection blurRad="6350" stA="52000" endA="300" endPos="35000" dir="5400000" sy="-100000" algn="bl" rotWithShape="0"/>
        </a:effectLst>
        <a:scene3d>
          <a:camera prst="orthographicFront"/>
          <a:lightRig rig="flat" dir="t"/>
        </a:scene3d>
        <a:sp3d>
          <a:bevelT w="63500" h="254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Book Antiqua" pitchFamily="18" charset="0"/>
            </a:rPr>
            <a:t>Консолидированный бюджет Российской Федерации </a:t>
          </a:r>
          <a:endParaRPr lang="ru-RU" sz="2000" b="1" kern="1200" dirty="0">
            <a:latin typeface="Book Antiqua" pitchFamily="18" charset="0"/>
          </a:endParaRPr>
        </a:p>
      </dsp:txBody>
      <dsp:txXfrm>
        <a:off x="231393" y="30346"/>
        <a:ext cx="8106164" cy="838299"/>
      </dsp:txXfrm>
    </dsp:sp>
    <dsp:sp modelId="{1D6D34B5-A555-407C-A694-5FBD1E80F5A7}">
      <dsp:nvSpPr>
        <dsp:cNvPr id="0" name=""/>
        <dsp:cNvSpPr/>
      </dsp:nvSpPr>
      <dsp:spPr>
        <a:xfrm>
          <a:off x="35858" y="1006878"/>
          <a:ext cx="1976888" cy="1176339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0" scaled="1"/>
          <a:tileRect/>
        </a:gradFill>
        <a:ln>
          <a:solidFill>
            <a:srgbClr val="000099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  <a:reflection blurRad="6350" stA="52000" endA="300" endPos="35000" dir="5400000" sy="-100000" algn="bl" rotWithShape="0"/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Book Antiqua" pitchFamily="18" charset="0"/>
            </a:rPr>
            <a:t>Федеральный бюджет</a:t>
          </a:r>
          <a:endParaRPr lang="ru-RU" sz="2000" kern="1200" dirty="0">
            <a:latin typeface="Book Antiqua" pitchFamily="18" charset="0"/>
          </a:endParaRPr>
        </a:p>
      </dsp:txBody>
      <dsp:txXfrm>
        <a:off x="70312" y="1041332"/>
        <a:ext cx="1907980" cy="1107431"/>
      </dsp:txXfrm>
    </dsp:sp>
    <dsp:sp modelId="{594C56E2-2B3B-4A69-AEA7-F30AA9C3F24C}">
      <dsp:nvSpPr>
        <dsp:cNvPr id="0" name=""/>
        <dsp:cNvSpPr/>
      </dsp:nvSpPr>
      <dsp:spPr>
        <a:xfrm>
          <a:off x="3264429" y="1006883"/>
          <a:ext cx="5221342" cy="1094780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8100000" scaled="1"/>
          <a:tileRect/>
        </a:gradFill>
        <a:ln>
          <a:solidFill>
            <a:srgbClr val="000099"/>
          </a:solidFill>
        </a:ln>
        <a:effectLst>
          <a:outerShdw blurRad="50800" dist="38100" dir="5400000" algn="t" rotWithShape="0">
            <a:prstClr val="black">
              <a:alpha val="40000"/>
            </a:prstClr>
          </a:outerShdw>
          <a:reflection blurRad="6350" stA="52000" endA="300" endPos="35000" dir="5400000" sy="-100000" algn="bl" rotWithShape="0"/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Book Antiqua" pitchFamily="18" charset="0"/>
            </a:rPr>
            <a:t>Консолидированные бюджеты субъектов Российской Федерации</a:t>
          </a:r>
          <a:endParaRPr lang="ru-RU" sz="2000" kern="1200" dirty="0">
            <a:latin typeface="Book Antiqua" pitchFamily="18" charset="0"/>
          </a:endParaRPr>
        </a:p>
      </dsp:txBody>
      <dsp:txXfrm>
        <a:off x="3296494" y="1038948"/>
        <a:ext cx="5157212" cy="1030650"/>
      </dsp:txXfrm>
    </dsp:sp>
    <dsp:sp modelId="{E7D38CE6-F736-41E4-B022-6236F7F86B5B}">
      <dsp:nvSpPr>
        <dsp:cNvPr id="0" name=""/>
        <dsp:cNvSpPr/>
      </dsp:nvSpPr>
      <dsp:spPr>
        <a:xfrm>
          <a:off x="363301" y="2304033"/>
          <a:ext cx="2676915" cy="1503117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8900000" scaled="1"/>
          <a:tileRect/>
        </a:gradFill>
        <a:ln>
          <a:solidFill>
            <a:srgbClr val="000099"/>
          </a:solidFill>
        </a:ln>
        <a:effectLst>
          <a:reflection blurRad="6350" stA="52000" endA="300" endPos="35000" dir="5400000" sy="-100000" algn="bl" rotWithShape="0"/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Book Antiqua" pitchFamily="18" charset="0"/>
            </a:rPr>
            <a:t>Бюджеты субъектов Российской федерации</a:t>
          </a:r>
          <a:endParaRPr lang="ru-RU" sz="2000" kern="1200" dirty="0">
            <a:latin typeface="Book Antiqua" pitchFamily="18" charset="0"/>
          </a:endParaRPr>
        </a:p>
      </dsp:txBody>
      <dsp:txXfrm>
        <a:off x="407326" y="2348058"/>
        <a:ext cx="2588865" cy="1415067"/>
      </dsp:txXfrm>
    </dsp:sp>
    <dsp:sp modelId="{D204552F-F8FC-4B11-8441-6FE77F9A2FD7}">
      <dsp:nvSpPr>
        <dsp:cNvPr id="0" name=""/>
        <dsp:cNvSpPr/>
      </dsp:nvSpPr>
      <dsp:spPr>
        <a:xfrm>
          <a:off x="2565749" y="3893291"/>
          <a:ext cx="1572750" cy="1503117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8900000" scaled="1"/>
          <a:tileRect/>
        </a:gradFill>
        <a:ln>
          <a:solidFill>
            <a:srgbClr val="000099"/>
          </a:solidFill>
        </a:ln>
        <a:effectLst>
          <a:reflection blurRad="6350" stA="52000" endA="300" endPos="35000" dir="5400000" sy="-100000" algn="bl" rotWithShape="0"/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Book Antiqua" pitchFamily="18" charset="0"/>
            </a:rPr>
            <a:t>Бюджеты муниципальных районов</a:t>
          </a:r>
          <a:endParaRPr lang="ru-RU" sz="2000" kern="1200" dirty="0">
            <a:latin typeface="Book Antiqua" pitchFamily="18" charset="0"/>
          </a:endParaRPr>
        </a:p>
      </dsp:txBody>
      <dsp:txXfrm>
        <a:off x="2609774" y="3937316"/>
        <a:ext cx="1484700" cy="1415067"/>
      </dsp:txXfrm>
    </dsp:sp>
    <dsp:sp modelId="{F432008C-24E2-459F-8821-5323402BE4C9}">
      <dsp:nvSpPr>
        <dsp:cNvPr id="0" name=""/>
        <dsp:cNvSpPr/>
      </dsp:nvSpPr>
      <dsp:spPr>
        <a:xfrm>
          <a:off x="3841992" y="2304033"/>
          <a:ext cx="2302937" cy="1377201"/>
        </a:xfrm>
        <a:prstGeom prst="roundRect">
          <a:avLst>
            <a:gd name="adj" fmla="val 10000"/>
          </a:avLst>
        </a:prstGeom>
        <a:solidFill>
          <a:srgbClr val="0066FF"/>
        </a:solidFill>
        <a:ln>
          <a:solidFill>
            <a:srgbClr val="000099"/>
          </a:solidFill>
        </a:ln>
        <a:effectLst>
          <a:reflection blurRad="6350" stA="52000" endA="300" endPos="35000" dir="5400000" sy="-100000" algn="bl" rotWithShape="0"/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Book Antiqua" pitchFamily="18" charset="0"/>
            </a:rPr>
            <a:t>Консолидированные бюджеты муниципальных районов</a:t>
          </a:r>
          <a:endParaRPr lang="ru-RU" sz="2000" kern="1200" dirty="0">
            <a:latin typeface="Book Antiqua" pitchFamily="18" charset="0"/>
          </a:endParaRPr>
        </a:p>
      </dsp:txBody>
      <dsp:txXfrm>
        <a:off x="3882329" y="2344370"/>
        <a:ext cx="2222263" cy="1296527"/>
      </dsp:txXfrm>
    </dsp:sp>
    <dsp:sp modelId="{4D713F86-C37A-42AE-A992-476860598B30}">
      <dsp:nvSpPr>
        <dsp:cNvPr id="0" name=""/>
        <dsp:cNvSpPr/>
      </dsp:nvSpPr>
      <dsp:spPr>
        <a:xfrm>
          <a:off x="5253441" y="3816196"/>
          <a:ext cx="1538522" cy="1503117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3500000" scaled="1"/>
          <a:tileRect/>
        </a:gradFill>
        <a:ln>
          <a:solidFill>
            <a:srgbClr val="000099"/>
          </a:solidFill>
        </a:ln>
        <a:effectLst>
          <a:reflection blurRad="6350" stA="52000" endA="300" endPos="35000" dir="5400000" sy="-100000" algn="bl" rotWithShape="0"/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Book Antiqua" pitchFamily="18" charset="0"/>
            </a:rPr>
            <a:t>Бюджеты городских и сельских поселений</a:t>
          </a:r>
          <a:endParaRPr lang="ru-RU" sz="2000" kern="1200" dirty="0">
            <a:latin typeface="Book Antiqua" pitchFamily="18" charset="0"/>
          </a:endParaRPr>
        </a:p>
      </dsp:txBody>
      <dsp:txXfrm>
        <a:off x="5297466" y="3860221"/>
        <a:ext cx="1450472" cy="1415067"/>
      </dsp:txXfrm>
    </dsp:sp>
    <dsp:sp modelId="{EE8E03DF-55FB-413E-9423-9EA2E2C09707}">
      <dsp:nvSpPr>
        <dsp:cNvPr id="0" name=""/>
        <dsp:cNvSpPr/>
      </dsp:nvSpPr>
      <dsp:spPr>
        <a:xfrm>
          <a:off x="6946630" y="2318832"/>
          <a:ext cx="1538726" cy="1491618"/>
        </a:xfrm>
        <a:prstGeom prst="roundRect">
          <a:avLst>
            <a:gd name="adj" fmla="val 10000"/>
          </a:avLst>
        </a:prstGeom>
        <a:gradFill flip="none" rotWithShape="1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3500000" scaled="1"/>
          <a:tileRect/>
        </a:gradFill>
        <a:ln>
          <a:solidFill>
            <a:srgbClr val="000099"/>
          </a:solidFill>
        </a:ln>
        <a:effectLst>
          <a:reflection blurRad="6350" stA="52000" endA="300" endPos="35000" dir="5400000" sy="-100000" algn="bl" rotWithShape="0"/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Book Antiqua" pitchFamily="18" charset="0"/>
            </a:rPr>
            <a:t>Бюджеты городских округов</a:t>
          </a:r>
          <a:endParaRPr lang="ru-RU" sz="2000" kern="1200" dirty="0">
            <a:latin typeface="Book Antiqua" pitchFamily="18" charset="0"/>
          </a:endParaRPr>
        </a:p>
      </dsp:txBody>
      <dsp:txXfrm>
        <a:off x="6990318" y="2362520"/>
        <a:ext cx="1451350" cy="140424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7A4E65-A9CE-46B5-BDEA-54DAC89DB9AE}">
      <dsp:nvSpPr>
        <dsp:cNvPr id="0" name=""/>
        <dsp:cNvSpPr/>
      </dsp:nvSpPr>
      <dsp:spPr>
        <a:xfrm>
          <a:off x="4360731" y="1171002"/>
          <a:ext cx="3424233" cy="54320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70180"/>
              </a:lnTo>
              <a:lnTo>
                <a:pt x="3424233" y="370180"/>
              </a:lnTo>
              <a:lnTo>
                <a:pt x="3424233" y="543207"/>
              </a:lnTo>
            </a:path>
          </a:pathLst>
        </a:custGeom>
        <a:noFill/>
        <a:ln w="25400" cap="flat" cmpd="sng" algn="ctr">
          <a:solidFill>
            <a:srgbClr val="0080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D9C2BB2-324B-49C3-9782-E518402E7200}">
      <dsp:nvSpPr>
        <dsp:cNvPr id="0" name=""/>
        <dsp:cNvSpPr/>
      </dsp:nvSpPr>
      <dsp:spPr>
        <a:xfrm>
          <a:off x="4360731" y="1171002"/>
          <a:ext cx="1141411" cy="54320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70180"/>
              </a:lnTo>
              <a:lnTo>
                <a:pt x="1141411" y="370180"/>
              </a:lnTo>
              <a:lnTo>
                <a:pt x="1141411" y="54320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95C5E4B-30C6-4340-AFEE-35D8013109E8}">
      <dsp:nvSpPr>
        <dsp:cNvPr id="0" name=""/>
        <dsp:cNvSpPr/>
      </dsp:nvSpPr>
      <dsp:spPr>
        <a:xfrm>
          <a:off x="3219320" y="1171002"/>
          <a:ext cx="1141411" cy="543207"/>
        </a:xfrm>
        <a:custGeom>
          <a:avLst/>
          <a:gdLst/>
          <a:ahLst/>
          <a:cxnLst/>
          <a:rect l="0" t="0" r="0" b="0"/>
          <a:pathLst>
            <a:path>
              <a:moveTo>
                <a:pt x="1141411" y="0"/>
              </a:moveTo>
              <a:lnTo>
                <a:pt x="1141411" y="370180"/>
              </a:lnTo>
              <a:lnTo>
                <a:pt x="0" y="370180"/>
              </a:lnTo>
              <a:lnTo>
                <a:pt x="0" y="54320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E98CD35-2B8E-45FE-9DBD-91358EAC7DBE}">
      <dsp:nvSpPr>
        <dsp:cNvPr id="0" name=""/>
        <dsp:cNvSpPr/>
      </dsp:nvSpPr>
      <dsp:spPr>
        <a:xfrm>
          <a:off x="936497" y="1171002"/>
          <a:ext cx="3424233" cy="543207"/>
        </a:xfrm>
        <a:custGeom>
          <a:avLst/>
          <a:gdLst/>
          <a:ahLst/>
          <a:cxnLst/>
          <a:rect l="0" t="0" r="0" b="0"/>
          <a:pathLst>
            <a:path>
              <a:moveTo>
                <a:pt x="3424233" y="0"/>
              </a:moveTo>
              <a:lnTo>
                <a:pt x="3424233" y="370180"/>
              </a:lnTo>
              <a:lnTo>
                <a:pt x="0" y="370180"/>
              </a:lnTo>
              <a:lnTo>
                <a:pt x="0" y="543207"/>
              </a:lnTo>
            </a:path>
          </a:pathLst>
        </a:custGeom>
        <a:noFill/>
        <a:ln w="25400" cap="flat" cmpd="sng" algn="ctr">
          <a:solidFill>
            <a:srgbClr val="0080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62991EE-3C95-433A-9FB5-BF1582C52170}">
      <dsp:nvSpPr>
        <dsp:cNvPr id="0" name=""/>
        <dsp:cNvSpPr/>
      </dsp:nvSpPr>
      <dsp:spPr>
        <a:xfrm>
          <a:off x="1674186" y="175117"/>
          <a:ext cx="5373089" cy="995885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00FF00">
                <a:shade val="30000"/>
                <a:satMod val="115000"/>
              </a:srgbClr>
            </a:gs>
            <a:gs pos="50000">
              <a:srgbClr val="00FF00">
                <a:shade val="67500"/>
                <a:satMod val="115000"/>
              </a:srgbClr>
            </a:gs>
            <a:gs pos="100000">
              <a:srgbClr val="00FF00">
                <a:shade val="100000"/>
                <a:satMod val="115000"/>
              </a:srgbClr>
            </a:gs>
          </a:gsLst>
          <a:lin ang="2700000" scaled="1"/>
          <a:tileRect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8264CA85-A230-4816-BE77-A85E8CA91020}">
      <dsp:nvSpPr>
        <dsp:cNvPr id="0" name=""/>
        <dsp:cNvSpPr/>
      </dsp:nvSpPr>
      <dsp:spPr>
        <a:xfrm>
          <a:off x="1881715" y="372269"/>
          <a:ext cx="5373089" cy="995885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FFFF99">
                <a:shade val="30000"/>
                <a:satMod val="115000"/>
              </a:srgbClr>
            </a:gs>
            <a:gs pos="50000">
              <a:srgbClr val="FFFF99">
                <a:shade val="67500"/>
                <a:satMod val="115000"/>
              </a:srgbClr>
            </a:gs>
            <a:gs pos="100000">
              <a:srgbClr val="FFFF99">
                <a:shade val="100000"/>
                <a:satMod val="115000"/>
              </a:srgbClr>
            </a:gs>
          </a:gsLst>
          <a:lin ang="2700000" scaled="1"/>
          <a:tileRect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Book Antiqua" pitchFamily="18" charset="0"/>
            </a:rPr>
            <a:t>Источники финансирования дефицита бюджета района</a:t>
          </a:r>
          <a:endParaRPr lang="ru-RU" sz="2000" b="1" kern="1200" dirty="0">
            <a:latin typeface="Book Antiqua" pitchFamily="18" charset="0"/>
          </a:endParaRPr>
        </a:p>
      </dsp:txBody>
      <dsp:txXfrm>
        <a:off x="1910883" y="401437"/>
        <a:ext cx="5314753" cy="937549"/>
      </dsp:txXfrm>
    </dsp:sp>
    <dsp:sp modelId="{C2A688C8-81C0-45A8-8F64-EB168A993200}">
      <dsp:nvSpPr>
        <dsp:cNvPr id="0" name=""/>
        <dsp:cNvSpPr/>
      </dsp:nvSpPr>
      <dsp:spPr>
        <a:xfrm>
          <a:off x="2615" y="1714210"/>
          <a:ext cx="1867763" cy="1674010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00FF00">
                <a:shade val="30000"/>
                <a:satMod val="115000"/>
              </a:srgbClr>
            </a:gs>
            <a:gs pos="50000">
              <a:srgbClr val="00FF00">
                <a:shade val="67500"/>
                <a:satMod val="115000"/>
              </a:srgbClr>
            </a:gs>
            <a:gs pos="100000">
              <a:srgbClr val="00FF00">
                <a:shade val="100000"/>
                <a:satMod val="115000"/>
              </a:srgbClr>
            </a:gs>
          </a:gsLst>
          <a:lin ang="2700000" scaled="1"/>
          <a:tileRect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BC8DD1F-FC31-4F63-BA99-E1E3BAE1F1E6}">
      <dsp:nvSpPr>
        <dsp:cNvPr id="0" name=""/>
        <dsp:cNvSpPr/>
      </dsp:nvSpPr>
      <dsp:spPr>
        <a:xfrm>
          <a:off x="210145" y="1911363"/>
          <a:ext cx="1867763" cy="1674010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FFFF99">
                <a:shade val="30000"/>
                <a:satMod val="115000"/>
              </a:srgbClr>
            </a:gs>
            <a:gs pos="50000">
              <a:srgbClr val="FFFF99">
                <a:shade val="67500"/>
                <a:satMod val="115000"/>
              </a:srgbClr>
            </a:gs>
            <a:gs pos="100000">
              <a:srgbClr val="FFFF99">
                <a:shade val="100000"/>
                <a:satMod val="115000"/>
              </a:srgbClr>
            </a:gs>
          </a:gsLst>
          <a:lin ang="16200000" scaled="1"/>
          <a:tileRect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Book Antiqua" pitchFamily="18" charset="0"/>
            </a:rPr>
            <a:t>Муниципальные займы путем выпуска ценных бумаг</a:t>
          </a:r>
          <a:endParaRPr lang="ru-RU" sz="1800" kern="1200" dirty="0">
            <a:latin typeface="Book Antiqua" pitchFamily="18" charset="0"/>
          </a:endParaRPr>
        </a:p>
      </dsp:txBody>
      <dsp:txXfrm>
        <a:off x="259175" y="1960393"/>
        <a:ext cx="1769703" cy="1575950"/>
      </dsp:txXfrm>
    </dsp:sp>
    <dsp:sp modelId="{F8F6B5AE-F04A-4EA3-9B05-E85FC9A1111E}">
      <dsp:nvSpPr>
        <dsp:cNvPr id="0" name=""/>
        <dsp:cNvSpPr/>
      </dsp:nvSpPr>
      <dsp:spPr>
        <a:xfrm>
          <a:off x="2285438" y="1714210"/>
          <a:ext cx="1867763" cy="1674010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00FF00">
                <a:shade val="30000"/>
                <a:satMod val="115000"/>
              </a:srgbClr>
            </a:gs>
            <a:gs pos="50000">
              <a:srgbClr val="00FF00">
                <a:shade val="67500"/>
                <a:satMod val="115000"/>
              </a:srgbClr>
            </a:gs>
            <a:gs pos="100000">
              <a:srgbClr val="00FF00">
                <a:shade val="100000"/>
                <a:satMod val="115000"/>
              </a:srgbClr>
            </a:gs>
          </a:gsLst>
          <a:lin ang="2700000" scaled="1"/>
          <a:tileRect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53E935A-3DC4-499E-A1DF-94F608605169}">
      <dsp:nvSpPr>
        <dsp:cNvPr id="0" name=""/>
        <dsp:cNvSpPr/>
      </dsp:nvSpPr>
      <dsp:spPr>
        <a:xfrm>
          <a:off x="2492967" y="1911363"/>
          <a:ext cx="1867763" cy="1674010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FFFF99">
                <a:shade val="30000"/>
                <a:satMod val="115000"/>
              </a:srgbClr>
            </a:gs>
            <a:gs pos="50000">
              <a:srgbClr val="FFFF99">
                <a:shade val="67500"/>
                <a:satMod val="115000"/>
              </a:srgbClr>
            </a:gs>
            <a:gs pos="100000">
              <a:srgbClr val="FFFF99">
                <a:shade val="100000"/>
                <a:satMod val="115000"/>
              </a:srgbClr>
            </a:gs>
          </a:gsLst>
          <a:lin ang="16200000" scaled="1"/>
          <a:tileRect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Book Antiqua" pitchFamily="18" charset="0"/>
            </a:rPr>
            <a:t>Бюджетные кредиты от других бюджетов</a:t>
          </a:r>
          <a:endParaRPr lang="ru-RU" sz="1800" kern="1200" dirty="0">
            <a:latin typeface="Book Antiqua" pitchFamily="18" charset="0"/>
          </a:endParaRPr>
        </a:p>
      </dsp:txBody>
      <dsp:txXfrm>
        <a:off x="2541997" y="1960393"/>
        <a:ext cx="1769703" cy="1575950"/>
      </dsp:txXfrm>
    </dsp:sp>
    <dsp:sp modelId="{144DDBE8-4D64-4EF2-865E-68FB9145B966}">
      <dsp:nvSpPr>
        <dsp:cNvPr id="0" name=""/>
        <dsp:cNvSpPr/>
      </dsp:nvSpPr>
      <dsp:spPr>
        <a:xfrm>
          <a:off x="4568260" y="1714210"/>
          <a:ext cx="1867763" cy="1674010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00FF00">
                <a:shade val="30000"/>
                <a:satMod val="115000"/>
              </a:srgbClr>
            </a:gs>
            <a:gs pos="50000">
              <a:srgbClr val="00FF00">
                <a:shade val="67500"/>
                <a:satMod val="115000"/>
              </a:srgbClr>
            </a:gs>
            <a:gs pos="100000">
              <a:srgbClr val="00FF00">
                <a:shade val="100000"/>
                <a:satMod val="115000"/>
              </a:srgbClr>
            </a:gs>
          </a:gsLst>
          <a:lin ang="2700000" scaled="1"/>
          <a:tileRect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2BF4968-96BF-4E2E-88F3-5A823C0D2A3E}">
      <dsp:nvSpPr>
        <dsp:cNvPr id="0" name=""/>
        <dsp:cNvSpPr/>
      </dsp:nvSpPr>
      <dsp:spPr>
        <a:xfrm>
          <a:off x="4775789" y="1911363"/>
          <a:ext cx="1867763" cy="1674010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FFFF99">
                <a:shade val="30000"/>
                <a:satMod val="115000"/>
              </a:srgbClr>
            </a:gs>
            <a:gs pos="50000">
              <a:srgbClr val="FFFF99">
                <a:shade val="67500"/>
                <a:satMod val="115000"/>
              </a:srgbClr>
            </a:gs>
            <a:gs pos="100000">
              <a:srgbClr val="FFFF99">
                <a:shade val="100000"/>
                <a:satMod val="115000"/>
              </a:srgbClr>
            </a:gs>
          </a:gsLst>
          <a:lin ang="16200000" scaled="1"/>
          <a:tileRect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Book Antiqua" pitchFamily="18" charset="0"/>
            </a:rPr>
            <a:t>Кредиты кредитных организаций</a:t>
          </a:r>
          <a:endParaRPr lang="ru-RU" sz="1800" kern="1200" dirty="0">
            <a:latin typeface="Book Antiqua" pitchFamily="18" charset="0"/>
          </a:endParaRPr>
        </a:p>
      </dsp:txBody>
      <dsp:txXfrm>
        <a:off x="4824819" y="1960393"/>
        <a:ext cx="1769703" cy="1575950"/>
      </dsp:txXfrm>
    </dsp:sp>
    <dsp:sp modelId="{05FAE529-C6EB-4300-8B1B-9FEB3432CC55}">
      <dsp:nvSpPr>
        <dsp:cNvPr id="0" name=""/>
        <dsp:cNvSpPr/>
      </dsp:nvSpPr>
      <dsp:spPr>
        <a:xfrm>
          <a:off x="6851083" y="1714210"/>
          <a:ext cx="1867763" cy="1729943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00FF00">
                <a:shade val="30000"/>
                <a:satMod val="115000"/>
              </a:srgbClr>
            </a:gs>
            <a:gs pos="50000">
              <a:srgbClr val="00FF00">
                <a:shade val="67500"/>
                <a:satMod val="115000"/>
              </a:srgbClr>
            </a:gs>
            <a:gs pos="100000">
              <a:srgbClr val="00FF00">
                <a:shade val="100000"/>
                <a:satMod val="115000"/>
              </a:srgbClr>
            </a:gs>
          </a:gsLst>
          <a:lin ang="2700000" scaled="1"/>
          <a:tileRect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5C1F176-8B35-4D99-89AE-1B0A7C68BAA3}">
      <dsp:nvSpPr>
        <dsp:cNvPr id="0" name=""/>
        <dsp:cNvSpPr/>
      </dsp:nvSpPr>
      <dsp:spPr>
        <a:xfrm>
          <a:off x="7058612" y="1911363"/>
          <a:ext cx="1867763" cy="1729943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FFFF99">
                <a:shade val="30000"/>
                <a:satMod val="115000"/>
              </a:srgbClr>
            </a:gs>
            <a:gs pos="50000">
              <a:srgbClr val="FFFF99">
                <a:shade val="67500"/>
                <a:satMod val="115000"/>
              </a:srgbClr>
            </a:gs>
            <a:gs pos="100000">
              <a:srgbClr val="FFFF99">
                <a:shade val="100000"/>
                <a:satMod val="115000"/>
              </a:srgbClr>
            </a:gs>
          </a:gsLst>
          <a:lin ang="16200000" scaled="1"/>
          <a:tileRect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Book Antiqua" pitchFamily="18" charset="0"/>
            </a:rPr>
            <a:t>Изменение остатков средств на счетах бюджета</a:t>
          </a:r>
          <a:endParaRPr lang="ru-RU" sz="1800" kern="1200" dirty="0">
            <a:latin typeface="Book Antiqua" pitchFamily="18" charset="0"/>
          </a:endParaRPr>
        </a:p>
      </dsp:txBody>
      <dsp:txXfrm>
        <a:off x="7109280" y="1962031"/>
        <a:ext cx="1766427" cy="162860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9377F2-6DE3-41EC-9D05-635A90327943}">
      <dsp:nvSpPr>
        <dsp:cNvPr id="0" name=""/>
        <dsp:cNvSpPr/>
      </dsp:nvSpPr>
      <dsp:spPr>
        <a:xfrm>
          <a:off x="3312389" y="4248449"/>
          <a:ext cx="2119462" cy="1724555"/>
        </a:xfrm>
        <a:prstGeom prst="ellipse">
          <a:avLst/>
        </a:prstGeom>
        <a:solidFill>
          <a:srgbClr val="0033CC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ДОХОДЫ БЮДЖЕТА</a:t>
          </a:r>
          <a:endParaRPr lang="ru-RU" sz="18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622777" y="4501004"/>
        <a:ext cx="1498686" cy="1219445"/>
      </dsp:txXfrm>
    </dsp:sp>
    <dsp:sp modelId="{4D18CED3-1142-40EA-9116-88C40631624C}">
      <dsp:nvSpPr>
        <dsp:cNvPr id="0" name=""/>
        <dsp:cNvSpPr/>
      </dsp:nvSpPr>
      <dsp:spPr>
        <a:xfrm rot="13279787">
          <a:off x="7752656" y="1919214"/>
          <a:ext cx="552889" cy="733119"/>
        </a:xfrm>
        <a:prstGeom prst="leftArrow">
          <a:avLst>
            <a:gd name="adj1" fmla="val 60000"/>
            <a:gd name="adj2" fmla="val 50000"/>
          </a:avLst>
        </a:prstGeom>
        <a:solidFill>
          <a:srgbClr val="6699FF"/>
        </a:solidFill>
        <a:ln>
          <a:solidFill>
            <a:srgbClr val="99CCFF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60436B6-97A1-4106-A465-1698EFC5DB02}">
      <dsp:nvSpPr>
        <dsp:cNvPr id="0" name=""/>
        <dsp:cNvSpPr/>
      </dsp:nvSpPr>
      <dsp:spPr>
        <a:xfrm>
          <a:off x="0" y="333069"/>
          <a:ext cx="2658708" cy="4203436"/>
        </a:xfrm>
        <a:prstGeom prst="roundRect">
          <a:avLst>
            <a:gd name="adj" fmla="val 10000"/>
          </a:avLst>
        </a:prstGeom>
        <a:solidFill>
          <a:srgbClr val="002BB4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u="sng" kern="1200" dirty="0" smtClean="0">
              <a:solidFill>
                <a:schemeClr val="tx1"/>
              </a:solidFill>
              <a:latin typeface="Bookman Old Style" pitchFamily="18" charset="0"/>
              <a:cs typeface="Times New Roman" pitchFamily="18" charset="0"/>
            </a:rPr>
            <a:t>Налоговые доходы- </a:t>
          </a:r>
          <a:r>
            <a:rPr lang="ru-RU" sz="1700" kern="1200" dirty="0" smtClean="0">
              <a:solidFill>
                <a:schemeClr val="tx1"/>
              </a:solidFill>
              <a:latin typeface="Bookman Old Style" pitchFamily="18" charset="0"/>
              <a:cs typeface="Times New Roman" pitchFamily="18" charset="0"/>
            </a:rPr>
            <a:t>доходы от уплаты налогов и сборов, установленных Налоговым кодексом  Российской Федерации :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>
              <a:solidFill>
                <a:schemeClr val="tx1"/>
              </a:solidFill>
              <a:latin typeface="Bookman Old Style" pitchFamily="18" charset="0"/>
              <a:cs typeface="Times New Roman" pitchFamily="18" charset="0"/>
            </a:rPr>
            <a:t>- Налог на доходы физических лиц;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>
              <a:solidFill>
                <a:schemeClr val="tx1"/>
              </a:solidFill>
              <a:latin typeface="Bookman Old Style" pitchFamily="18" charset="0"/>
              <a:cs typeface="Times New Roman" pitchFamily="18" charset="0"/>
            </a:rPr>
            <a:t>- Налоги  на совокупный доход;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>
              <a:solidFill>
                <a:schemeClr val="tx1"/>
              </a:solidFill>
              <a:latin typeface="Bookman Old Style" pitchFamily="18" charset="0"/>
              <a:cs typeface="Times New Roman" pitchFamily="18" charset="0"/>
            </a:rPr>
            <a:t>- Государственная  пошлина;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>
              <a:solidFill>
                <a:schemeClr val="tx1"/>
              </a:solidFill>
              <a:latin typeface="Bookman Old Style" pitchFamily="18" charset="0"/>
              <a:cs typeface="Times New Roman" pitchFamily="18" charset="0"/>
            </a:rPr>
            <a:t>- Налог на добычу полезных ископаемых</a:t>
          </a:r>
          <a:endParaRPr lang="ru-RU" sz="1700" kern="1200" dirty="0">
            <a:solidFill>
              <a:schemeClr val="tx1"/>
            </a:solidFill>
            <a:latin typeface="Bookman Old Style" pitchFamily="18" charset="0"/>
            <a:cs typeface="Times New Roman" pitchFamily="18" charset="0"/>
          </a:endParaRPr>
        </a:p>
      </dsp:txBody>
      <dsp:txXfrm>
        <a:off x="77871" y="410940"/>
        <a:ext cx="2502966" cy="4047694"/>
      </dsp:txXfrm>
    </dsp:sp>
    <dsp:sp modelId="{33AE49E3-7EAF-4671-ACEC-5EF4114D59E5}">
      <dsp:nvSpPr>
        <dsp:cNvPr id="0" name=""/>
        <dsp:cNvSpPr/>
      </dsp:nvSpPr>
      <dsp:spPr>
        <a:xfrm rot="2521065" flipH="1">
          <a:off x="7547161" y="2971079"/>
          <a:ext cx="466500" cy="733119"/>
        </a:xfrm>
        <a:prstGeom prst="leftArrow">
          <a:avLst>
            <a:gd name="adj1" fmla="val 60000"/>
            <a:gd name="adj2" fmla="val 50000"/>
          </a:avLst>
        </a:prstGeom>
        <a:solidFill>
          <a:srgbClr val="6699FF"/>
        </a:solidFill>
        <a:ln>
          <a:solidFill>
            <a:srgbClr val="6699FF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C1BB923-E7F2-4FAE-BCE2-9CBC75F98424}">
      <dsp:nvSpPr>
        <dsp:cNvPr id="0" name=""/>
        <dsp:cNvSpPr/>
      </dsp:nvSpPr>
      <dsp:spPr>
        <a:xfrm>
          <a:off x="6048676" y="792080"/>
          <a:ext cx="2443733" cy="3094157"/>
        </a:xfrm>
        <a:prstGeom prst="roundRect">
          <a:avLst>
            <a:gd name="adj" fmla="val 10000"/>
          </a:avLst>
        </a:prstGeom>
        <a:solidFill>
          <a:srgbClr val="002BB4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u="sng" kern="1200" dirty="0" smtClean="0">
              <a:solidFill>
                <a:schemeClr val="tx1"/>
              </a:solidFill>
              <a:latin typeface="Bookman Old Style" pitchFamily="18" charset="0"/>
              <a:cs typeface="Times New Roman" pitchFamily="18" charset="0"/>
            </a:rPr>
            <a:t>Безвозмездные поступления- </a:t>
          </a:r>
          <a:r>
            <a:rPr lang="ru-RU" sz="1700" kern="1200" dirty="0" smtClean="0">
              <a:solidFill>
                <a:schemeClr val="tx1"/>
              </a:solidFill>
              <a:latin typeface="Bookman Old Style" pitchFamily="18" charset="0"/>
              <a:cs typeface="Times New Roman" pitchFamily="18" charset="0"/>
            </a:rPr>
            <a:t>поступающие в бюджет денежные средства из других бюджетов бюджетной системы РФ, а так же перечисления от  физических и юридических лиц</a:t>
          </a:r>
          <a:endParaRPr lang="ru-RU" sz="1700" kern="1200" dirty="0">
            <a:solidFill>
              <a:schemeClr val="tx1"/>
            </a:solidFill>
            <a:latin typeface="Bookman Old Style" pitchFamily="18" charset="0"/>
            <a:cs typeface="Times New Roman" pitchFamily="18" charset="0"/>
          </a:endParaRPr>
        </a:p>
      </dsp:txBody>
      <dsp:txXfrm>
        <a:off x="6120250" y="863654"/>
        <a:ext cx="2300585" cy="2951009"/>
      </dsp:txXfrm>
    </dsp:sp>
    <dsp:sp modelId="{4C3C8D6A-0A5F-4907-83DC-AB25FCA93C97}">
      <dsp:nvSpPr>
        <dsp:cNvPr id="0" name=""/>
        <dsp:cNvSpPr/>
      </dsp:nvSpPr>
      <dsp:spPr>
        <a:xfrm rot="5193998" flipH="1">
          <a:off x="4023288" y="608162"/>
          <a:ext cx="1249510" cy="1291200"/>
        </a:xfrm>
        <a:prstGeom prst="mathMinus">
          <a:avLst/>
        </a:prstGeom>
        <a:solidFill>
          <a:srgbClr val="6699FF"/>
        </a:solidFill>
        <a:ln>
          <a:solidFill>
            <a:srgbClr val="6699FF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71078B0-61B0-4A49-ACC5-75E45D65A14C}">
      <dsp:nvSpPr>
        <dsp:cNvPr id="0" name=""/>
        <dsp:cNvSpPr/>
      </dsp:nvSpPr>
      <dsp:spPr>
        <a:xfrm>
          <a:off x="3096350" y="70334"/>
          <a:ext cx="2711370" cy="3623000"/>
        </a:xfrm>
        <a:prstGeom prst="roundRect">
          <a:avLst>
            <a:gd name="adj" fmla="val 10000"/>
          </a:avLst>
        </a:prstGeom>
        <a:solidFill>
          <a:srgbClr val="002BB4"/>
        </a:solidFill>
        <a:ln>
          <a:solidFill>
            <a:schemeClr val="accent1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u="sng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Не</a:t>
          </a:r>
          <a:r>
            <a:rPr lang="ru-RU" sz="1700" b="1" u="sng" kern="1200" dirty="0" smtClean="0">
              <a:solidFill>
                <a:schemeClr val="tx1"/>
              </a:solidFill>
              <a:latin typeface="Bookman Old Style" pitchFamily="18" charset="0"/>
              <a:cs typeface="Times New Roman" pitchFamily="18" charset="0"/>
            </a:rPr>
            <a:t>налоговые доходы </a:t>
          </a:r>
          <a:r>
            <a:rPr lang="ru-RU" sz="1700" kern="1200" dirty="0" smtClean="0">
              <a:solidFill>
                <a:schemeClr val="tx1"/>
              </a:solidFill>
              <a:latin typeface="Bookman Old Style" pitchFamily="18" charset="0"/>
              <a:cs typeface="Times New Roman" pitchFamily="18" charset="0"/>
            </a:rPr>
            <a:t>– доходы от использования имущества, находящегося в муниципальной собственности, плата за негативное воздействие на окружающую среду, доходы от продажи  материальных и нематериальных активов, штрафы, санкции, возмещения</a:t>
          </a:r>
          <a:endParaRPr lang="ru-RU" sz="1700" kern="1200" dirty="0">
            <a:solidFill>
              <a:schemeClr val="tx1"/>
            </a:solidFill>
            <a:latin typeface="Bookman Old Style" pitchFamily="18" charset="0"/>
            <a:cs typeface="Times New Roman" pitchFamily="18" charset="0"/>
          </a:endParaRPr>
        </a:p>
      </dsp:txBody>
      <dsp:txXfrm>
        <a:off x="3175763" y="149747"/>
        <a:ext cx="2552544" cy="346417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023A05-0CA6-4B1C-9C90-98508B193786}">
      <dsp:nvSpPr>
        <dsp:cNvPr id="0" name=""/>
        <dsp:cNvSpPr/>
      </dsp:nvSpPr>
      <dsp:spPr>
        <a:xfrm>
          <a:off x="0" y="0"/>
          <a:ext cx="6633209" cy="1219657"/>
        </a:xfrm>
        <a:prstGeom prst="roundRect">
          <a:avLst>
            <a:gd name="adj" fmla="val 10000"/>
          </a:avLst>
        </a:prstGeom>
        <a:solidFill>
          <a:srgbClr val="0066FF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u="sng" kern="1200" dirty="0" smtClean="0">
              <a:solidFill>
                <a:schemeClr val="tx2">
                  <a:lumMod val="10000"/>
                </a:schemeClr>
              </a:solidFill>
              <a:latin typeface="Book Antiqua" pitchFamily="18" charset="0"/>
            </a:rPr>
            <a:t>Дотации</a:t>
          </a:r>
          <a:r>
            <a:rPr lang="ru-RU" sz="2000" kern="1200" dirty="0" smtClean="0">
              <a:solidFill>
                <a:schemeClr val="tx2">
                  <a:lumMod val="10000"/>
                </a:schemeClr>
              </a:solidFill>
              <a:latin typeface="Book Antiqua" pitchFamily="18" charset="0"/>
            </a:rPr>
            <a:t> – денежная помощь со стороны бюджета другого уровня, предоставляемая на безвозмездной и безвозвратной основе</a:t>
          </a:r>
          <a:endParaRPr lang="ru-RU" sz="2000" kern="1200" dirty="0">
            <a:solidFill>
              <a:schemeClr val="tx2">
                <a:lumMod val="10000"/>
              </a:schemeClr>
            </a:solidFill>
            <a:latin typeface="Book Antiqua" pitchFamily="18" charset="0"/>
          </a:endParaRPr>
        </a:p>
      </dsp:txBody>
      <dsp:txXfrm>
        <a:off x="35723" y="35723"/>
        <a:ext cx="5214042" cy="1148211"/>
      </dsp:txXfrm>
    </dsp:sp>
    <dsp:sp modelId="{347415BA-DC97-43E2-AE7E-CB1E89BDB6C4}">
      <dsp:nvSpPr>
        <dsp:cNvPr id="0" name=""/>
        <dsp:cNvSpPr/>
      </dsp:nvSpPr>
      <dsp:spPr>
        <a:xfrm>
          <a:off x="555531" y="1441413"/>
          <a:ext cx="6633209" cy="1219657"/>
        </a:xfrm>
        <a:prstGeom prst="roundRect">
          <a:avLst>
            <a:gd name="adj" fmla="val 10000"/>
          </a:avLst>
        </a:prstGeom>
        <a:solidFill>
          <a:srgbClr val="6699FF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 smtClean="0">
            <a:latin typeface="Book Antiqua" pitchFamily="18" charset="0"/>
          </a:endParaRPr>
        </a:p>
        <a:p>
          <a:pPr lvl="0" algn="just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0" u="sng" kern="1200" dirty="0" smtClean="0">
              <a:solidFill>
                <a:schemeClr val="tx2">
                  <a:lumMod val="10000"/>
                </a:schemeClr>
              </a:solidFill>
              <a:latin typeface="Book Antiqua" pitchFamily="18" charset="0"/>
            </a:rPr>
            <a:t>Субсидии</a:t>
          </a:r>
          <a:r>
            <a:rPr lang="ru-RU" sz="2000" kern="1200" dirty="0" smtClean="0">
              <a:solidFill>
                <a:schemeClr val="tx2">
                  <a:lumMod val="10000"/>
                </a:schemeClr>
              </a:solidFill>
              <a:latin typeface="Book Antiqua" pitchFamily="18" charset="0"/>
            </a:rPr>
            <a:t>  - межбюджетные трансферты, предоставляемые бюджету другого уровня на условиях долевого финансирования расходов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 </a:t>
          </a:r>
          <a:endParaRPr lang="ru-RU" sz="1800" kern="1200" dirty="0"/>
        </a:p>
      </dsp:txBody>
      <dsp:txXfrm>
        <a:off x="591254" y="1477136"/>
        <a:ext cx="5213455" cy="1148211"/>
      </dsp:txXfrm>
    </dsp:sp>
    <dsp:sp modelId="{EFCD9B4C-DA78-46C7-9E8E-1E5C23521922}">
      <dsp:nvSpPr>
        <dsp:cNvPr id="0" name=""/>
        <dsp:cNvSpPr/>
      </dsp:nvSpPr>
      <dsp:spPr>
        <a:xfrm>
          <a:off x="1102771" y="2882826"/>
          <a:ext cx="6633209" cy="1219657"/>
        </a:xfrm>
        <a:prstGeom prst="roundRect">
          <a:avLst>
            <a:gd name="adj" fmla="val 10000"/>
          </a:avLst>
        </a:prstGeom>
        <a:solidFill>
          <a:srgbClr val="CC99F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u="sng" kern="1200" dirty="0" smtClean="0">
              <a:solidFill>
                <a:schemeClr val="tx2">
                  <a:lumMod val="10000"/>
                </a:schemeClr>
              </a:solidFill>
              <a:latin typeface="Book Antiqua" pitchFamily="18" charset="0"/>
            </a:rPr>
            <a:t>Субвенции</a:t>
          </a:r>
          <a:r>
            <a:rPr lang="ru-RU" sz="2000" kern="1200" dirty="0" smtClean="0">
              <a:solidFill>
                <a:schemeClr val="tx2">
                  <a:lumMod val="10000"/>
                </a:schemeClr>
              </a:solidFill>
              <a:latin typeface="Book Antiqua" pitchFamily="18" charset="0"/>
            </a:rPr>
            <a:t> – межбюджетные трансферты, предоставляемые местным бюджетам на исполнение переданных государственных полномочий </a:t>
          </a:r>
          <a:endParaRPr lang="ru-RU" sz="2000" kern="1200" dirty="0">
            <a:solidFill>
              <a:schemeClr val="tx2">
                <a:lumMod val="10000"/>
              </a:schemeClr>
            </a:solidFill>
            <a:latin typeface="Book Antiqua" pitchFamily="18" charset="0"/>
          </a:endParaRPr>
        </a:p>
      </dsp:txBody>
      <dsp:txXfrm>
        <a:off x="1138494" y="2918549"/>
        <a:ext cx="5221746" cy="1148211"/>
      </dsp:txXfrm>
    </dsp:sp>
    <dsp:sp modelId="{98AFC14A-0294-454A-9D8E-0DEDF513300C}">
      <dsp:nvSpPr>
        <dsp:cNvPr id="0" name=""/>
        <dsp:cNvSpPr/>
      </dsp:nvSpPr>
      <dsp:spPr>
        <a:xfrm>
          <a:off x="1656445" y="4320477"/>
          <a:ext cx="6633209" cy="671945"/>
        </a:xfrm>
        <a:prstGeom prst="roundRect">
          <a:avLst>
            <a:gd name="adj" fmla="val 10000"/>
          </a:avLst>
        </a:prstGeom>
        <a:solidFill>
          <a:srgbClr val="FF99CC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u="sng" kern="1200" dirty="0" smtClean="0">
              <a:solidFill>
                <a:schemeClr val="tx2">
                  <a:lumMod val="10000"/>
                </a:schemeClr>
              </a:solidFill>
              <a:latin typeface="Book Antiqua" pitchFamily="18" charset="0"/>
            </a:rPr>
            <a:t>Иные межбюджетные трансферты</a:t>
          </a:r>
          <a:endParaRPr lang="ru-RU" sz="2000" b="1" u="sng" kern="1200" dirty="0">
            <a:solidFill>
              <a:schemeClr val="tx2">
                <a:lumMod val="10000"/>
              </a:schemeClr>
            </a:solidFill>
            <a:latin typeface="Book Antiqua" pitchFamily="18" charset="0"/>
          </a:endParaRPr>
        </a:p>
      </dsp:txBody>
      <dsp:txXfrm>
        <a:off x="1676126" y="4340158"/>
        <a:ext cx="5245539" cy="632583"/>
      </dsp:txXfrm>
    </dsp:sp>
    <dsp:sp modelId="{C21735EF-571B-421D-B69C-575E32C59B3D}">
      <dsp:nvSpPr>
        <dsp:cNvPr id="0" name=""/>
        <dsp:cNvSpPr/>
      </dsp:nvSpPr>
      <dsp:spPr>
        <a:xfrm>
          <a:off x="5840432" y="934146"/>
          <a:ext cx="792777" cy="792777"/>
        </a:xfrm>
        <a:prstGeom prst="downArrow">
          <a:avLst>
            <a:gd name="adj1" fmla="val 55000"/>
            <a:gd name="adj2" fmla="val 45000"/>
          </a:avLst>
        </a:prstGeom>
        <a:solidFill>
          <a:srgbClr val="0099CC">
            <a:alpha val="89804"/>
          </a:srgbClr>
        </a:solidFill>
        <a:ln w="9525" cap="flat" cmpd="sng" algn="ctr">
          <a:solidFill>
            <a:srgbClr val="3399FF">
              <a:alpha val="89804"/>
            </a:srgb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/>
        </a:p>
      </dsp:txBody>
      <dsp:txXfrm>
        <a:off x="6018807" y="934146"/>
        <a:ext cx="436027" cy="596565"/>
      </dsp:txXfrm>
    </dsp:sp>
    <dsp:sp modelId="{A19D2155-7612-468E-A3DC-8E1D47EBEE5B}">
      <dsp:nvSpPr>
        <dsp:cNvPr id="0" name=""/>
        <dsp:cNvSpPr/>
      </dsp:nvSpPr>
      <dsp:spPr>
        <a:xfrm>
          <a:off x="6395963" y="2375559"/>
          <a:ext cx="792777" cy="792777"/>
        </a:xfrm>
        <a:prstGeom prst="downArrow">
          <a:avLst>
            <a:gd name="adj1" fmla="val 55000"/>
            <a:gd name="adj2" fmla="val 45000"/>
          </a:avLst>
        </a:prstGeom>
        <a:solidFill>
          <a:srgbClr val="0099CC">
            <a:alpha val="90000"/>
          </a:srgbClr>
        </a:solidFill>
        <a:ln w="9525" cap="flat" cmpd="sng" algn="ctr">
          <a:solidFill>
            <a:srgbClr val="6666FF">
              <a:alpha val="89804"/>
            </a:srgb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/>
        </a:p>
      </dsp:txBody>
      <dsp:txXfrm>
        <a:off x="6574338" y="2375559"/>
        <a:ext cx="436027" cy="596565"/>
      </dsp:txXfrm>
    </dsp:sp>
    <dsp:sp modelId="{2C7A71E0-8E04-4158-8B58-BB3714727D7B}">
      <dsp:nvSpPr>
        <dsp:cNvPr id="0" name=""/>
        <dsp:cNvSpPr/>
      </dsp:nvSpPr>
      <dsp:spPr>
        <a:xfrm>
          <a:off x="6943203" y="3816973"/>
          <a:ext cx="792777" cy="792777"/>
        </a:xfrm>
        <a:prstGeom prst="downArrow">
          <a:avLst>
            <a:gd name="adj1" fmla="val 55000"/>
            <a:gd name="adj2" fmla="val 45000"/>
          </a:avLst>
        </a:prstGeom>
        <a:solidFill>
          <a:srgbClr val="0099CC">
            <a:alpha val="90000"/>
          </a:srgbClr>
        </a:solidFill>
        <a:ln w="9525" cap="flat" cmpd="sng" algn="ctr">
          <a:solidFill>
            <a:srgbClr val="FF66FF">
              <a:alpha val="89804"/>
            </a:srgb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/>
        </a:p>
      </dsp:txBody>
      <dsp:txXfrm>
        <a:off x="7121578" y="3816973"/>
        <a:ext cx="436027" cy="59656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364C70-C324-4950-A3EA-89813D0E681B}">
      <dsp:nvSpPr>
        <dsp:cNvPr id="0" name=""/>
        <dsp:cNvSpPr/>
      </dsp:nvSpPr>
      <dsp:spPr>
        <a:xfrm>
          <a:off x="228030" y="1567"/>
          <a:ext cx="3881112" cy="760331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FF9900">
                <a:shade val="30000"/>
                <a:satMod val="115000"/>
              </a:srgbClr>
            </a:gs>
            <a:gs pos="50000">
              <a:srgbClr val="FF9900">
                <a:shade val="67500"/>
                <a:satMod val="115000"/>
              </a:srgbClr>
            </a:gs>
            <a:gs pos="100000">
              <a:srgbClr val="FF9900">
                <a:shade val="100000"/>
                <a:satMod val="115000"/>
              </a:srgbClr>
            </a:gs>
          </a:gsLst>
          <a:lin ang="2700000" scaled="1"/>
          <a:tileRect/>
        </a:gradFill>
        <a:ln w="19050" cap="flat" cmpd="sng" algn="ctr">
          <a:solidFill>
            <a:srgbClr val="FF66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bg1"/>
              </a:solidFill>
              <a:latin typeface="Bookman Old Style" pitchFamily="18" charset="0"/>
              <a:cs typeface="Times New Roman" pitchFamily="18" charset="0"/>
            </a:rPr>
            <a:t>Расходы за счет средства местного бюджета</a:t>
          </a:r>
          <a:endParaRPr lang="ru-RU" sz="1800" b="1" kern="1200" dirty="0">
            <a:solidFill>
              <a:schemeClr val="bg1"/>
            </a:solidFill>
            <a:latin typeface="Bookman Old Style" pitchFamily="18" charset="0"/>
            <a:cs typeface="Times New Roman" pitchFamily="18" charset="0"/>
          </a:endParaRPr>
        </a:p>
      </dsp:txBody>
      <dsp:txXfrm>
        <a:off x="250299" y="23836"/>
        <a:ext cx="3836574" cy="715793"/>
      </dsp:txXfrm>
    </dsp:sp>
    <dsp:sp modelId="{0F10B24C-6291-498B-B24B-6F32995626E1}">
      <dsp:nvSpPr>
        <dsp:cNvPr id="0" name=""/>
        <dsp:cNvSpPr/>
      </dsp:nvSpPr>
      <dsp:spPr>
        <a:xfrm>
          <a:off x="616141" y="761898"/>
          <a:ext cx="388111" cy="57024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70248"/>
              </a:lnTo>
              <a:lnTo>
                <a:pt x="388111" y="570248"/>
              </a:lnTo>
            </a:path>
          </a:pathLst>
        </a:custGeom>
        <a:noFill/>
        <a:ln w="25400" cap="flat" cmpd="sng" algn="ctr">
          <a:solidFill>
            <a:srgbClr val="FF66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94730D8-5D8F-426C-8831-7569625F9563}">
      <dsp:nvSpPr>
        <dsp:cNvPr id="0" name=""/>
        <dsp:cNvSpPr/>
      </dsp:nvSpPr>
      <dsp:spPr>
        <a:xfrm>
          <a:off x="1004252" y="951981"/>
          <a:ext cx="3451589" cy="760331"/>
        </a:xfrm>
        <a:prstGeom prst="roundRect">
          <a:avLst>
            <a:gd name="adj" fmla="val 10000"/>
          </a:avLst>
        </a:prstGeom>
        <a:solidFill>
          <a:srgbClr val="FFCC99">
            <a:alpha val="89804"/>
          </a:srgbClr>
        </a:solidFill>
        <a:ln w="19050" cap="flat" cmpd="sng" algn="ctr">
          <a:solidFill>
            <a:srgbClr val="FF66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Bookman Old Style" pitchFamily="18" charset="0"/>
              <a:cs typeface="Times New Roman" pitchFamily="18" charset="0"/>
            </a:rPr>
            <a:t>     Выплаты почетным гражданам</a:t>
          </a:r>
          <a:endParaRPr lang="ru-RU" sz="1400" kern="1200" dirty="0">
            <a:latin typeface="Bookman Old Style" pitchFamily="18" charset="0"/>
            <a:cs typeface="Times New Roman" pitchFamily="18" charset="0"/>
          </a:endParaRPr>
        </a:p>
      </dsp:txBody>
      <dsp:txXfrm>
        <a:off x="1026521" y="974250"/>
        <a:ext cx="3407051" cy="715793"/>
      </dsp:txXfrm>
    </dsp:sp>
    <dsp:sp modelId="{DC8766AC-1DF5-4C8B-88E8-C0C7029582F8}">
      <dsp:nvSpPr>
        <dsp:cNvPr id="0" name=""/>
        <dsp:cNvSpPr/>
      </dsp:nvSpPr>
      <dsp:spPr>
        <a:xfrm>
          <a:off x="616141" y="761898"/>
          <a:ext cx="388111" cy="152066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20663"/>
              </a:lnTo>
              <a:lnTo>
                <a:pt x="388111" y="1520663"/>
              </a:lnTo>
            </a:path>
          </a:pathLst>
        </a:custGeom>
        <a:noFill/>
        <a:ln w="25400" cap="flat" cmpd="sng" algn="ctr">
          <a:solidFill>
            <a:srgbClr val="FF66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1570436-6222-48A4-BA2B-6408C85AF1C1}">
      <dsp:nvSpPr>
        <dsp:cNvPr id="0" name=""/>
        <dsp:cNvSpPr/>
      </dsp:nvSpPr>
      <dsp:spPr>
        <a:xfrm>
          <a:off x="1004252" y="1902396"/>
          <a:ext cx="3538802" cy="760331"/>
        </a:xfrm>
        <a:prstGeom prst="roundRect">
          <a:avLst>
            <a:gd name="adj" fmla="val 10000"/>
          </a:avLst>
        </a:prstGeom>
        <a:solidFill>
          <a:srgbClr val="FFCC99">
            <a:alpha val="90000"/>
          </a:srgbClr>
        </a:solidFill>
        <a:ln w="19050" cap="flat" cmpd="sng" algn="ctr">
          <a:solidFill>
            <a:srgbClr val="FF66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Bookman Old Style" pitchFamily="18" charset="0"/>
              <a:cs typeface="Times New Roman" pitchFamily="18" charset="0"/>
            </a:rPr>
            <a:t>Пенсии на выслугу лет лицам, замещавшим муниципальные должности</a:t>
          </a:r>
          <a:endParaRPr lang="ru-RU" sz="1400" kern="1200" dirty="0">
            <a:latin typeface="Bookman Old Style" pitchFamily="18" charset="0"/>
            <a:cs typeface="Times New Roman" pitchFamily="18" charset="0"/>
          </a:endParaRPr>
        </a:p>
      </dsp:txBody>
      <dsp:txXfrm>
        <a:off x="1026521" y="1924665"/>
        <a:ext cx="3494264" cy="715793"/>
      </dsp:txXfrm>
    </dsp:sp>
    <dsp:sp modelId="{C3A7FB03-348C-490A-BD89-81232A0929D7}">
      <dsp:nvSpPr>
        <dsp:cNvPr id="0" name=""/>
        <dsp:cNvSpPr/>
      </dsp:nvSpPr>
      <dsp:spPr>
        <a:xfrm>
          <a:off x="4463305" y="228"/>
          <a:ext cx="3692717" cy="760331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00A800">
                <a:shade val="30000"/>
                <a:satMod val="115000"/>
              </a:srgbClr>
            </a:gs>
            <a:gs pos="50000">
              <a:srgbClr val="00A800">
                <a:shade val="67500"/>
                <a:satMod val="115000"/>
              </a:srgbClr>
            </a:gs>
            <a:gs pos="100000">
              <a:srgbClr val="00A800">
                <a:shade val="100000"/>
                <a:satMod val="115000"/>
              </a:srgbClr>
            </a:gs>
          </a:gsLst>
          <a:lin ang="2700000" scaled="1"/>
          <a:tileRect/>
        </a:gradFill>
        <a:ln w="19050" cap="flat" cmpd="sng" algn="ctr">
          <a:solidFill>
            <a:srgbClr val="008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bg1"/>
              </a:solidFill>
              <a:latin typeface="Bookman Old Style" pitchFamily="18" charset="0"/>
              <a:cs typeface="Times New Roman" pitchFamily="18" charset="0"/>
            </a:rPr>
            <a:t>Расходы за счет средств областного бюджета</a:t>
          </a:r>
          <a:endParaRPr lang="ru-RU" sz="1800" b="1" kern="1200" dirty="0">
            <a:solidFill>
              <a:schemeClr val="bg1"/>
            </a:solidFill>
            <a:latin typeface="Bookman Old Style" pitchFamily="18" charset="0"/>
            <a:cs typeface="Times New Roman" pitchFamily="18" charset="0"/>
          </a:endParaRPr>
        </a:p>
      </dsp:txBody>
      <dsp:txXfrm>
        <a:off x="4485574" y="22497"/>
        <a:ext cx="3648179" cy="715793"/>
      </dsp:txXfrm>
    </dsp:sp>
    <dsp:sp modelId="{C5FFE075-823E-4DA0-9121-22547C719149}">
      <dsp:nvSpPr>
        <dsp:cNvPr id="0" name=""/>
        <dsp:cNvSpPr/>
      </dsp:nvSpPr>
      <dsp:spPr>
        <a:xfrm>
          <a:off x="4832577" y="760560"/>
          <a:ext cx="395275" cy="57158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71586"/>
              </a:lnTo>
              <a:lnTo>
                <a:pt x="395275" y="571586"/>
              </a:lnTo>
            </a:path>
          </a:pathLst>
        </a:custGeom>
        <a:noFill/>
        <a:ln w="25400" cap="flat" cmpd="sng" algn="ctr">
          <a:solidFill>
            <a:srgbClr val="0066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A6BB132-36F5-4551-B534-1EA38833A873}">
      <dsp:nvSpPr>
        <dsp:cNvPr id="0" name=""/>
        <dsp:cNvSpPr/>
      </dsp:nvSpPr>
      <dsp:spPr>
        <a:xfrm>
          <a:off x="5227852" y="951981"/>
          <a:ext cx="3267321" cy="760331"/>
        </a:xfrm>
        <a:prstGeom prst="roundRect">
          <a:avLst>
            <a:gd name="adj" fmla="val 10000"/>
          </a:avLst>
        </a:prstGeom>
        <a:solidFill>
          <a:srgbClr val="99FF33">
            <a:alpha val="89804"/>
          </a:srgbClr>
        </a:solidFill>
        <a:ln w="19050" cap="flat" cmpd="sng" algn="ctr">
          <a:solidFill>
            <a:srgbClr val="008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Bookman Old Style" pitchFamily="18" charset="0"/>
              <a:cs typeface="Times New Roman" pitchFamily="18" charset="0"/>
            </a:rPr>
            <a:t>Субвенция на выплату денежных средств на содержание ребенка, переданного на воспитание в приемную семью</a:t>
          </a:r>
          <a:endParaRPr lang="ru-RU" sz="1400" kern="1200" dirty="0">
            <a:latin typeface="Bookman Old Style" pitchFamily="18" charset="0"/>
            <a:cs typeface="Times New Roman" pitchFamily="18" charset="0"/>
          </a:endParaRPr>
        </a:p>
      </dsp:txBody>
      <dsp:txXfrm>
        <a:off x="5250121" y="974250"/>
        <a:ext cx="3222783" cy="715793"/>
      </dsp:txXfrm>
    </dsp:sp>
    <dsp:sp modelId="{6EBA0CCF-2610-4CB9-B2AA-6683F0E170FF}">
      <dsp:nvSpPr>
        <dsp:cNvPr id="0" name=""/>
        <dsp:cNvSpPr/>
      </dsp:nvSpPr>
      <dsp:spPr>
        <a:xfrm>
          <a:off x="4832577" y="760560"/>
          <a:ext cx="395275" cy="152200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22001"/>
              </a:lnTo>
              <a:lnTo>
                <a:pt x="395275" y="1522001"/>
              </a:lnTo>
            </a:path>
          </a:pathLst>
        </a:custGeom>
        <a:noFill/>
        <a:ln w="25400" cap="flat" cmpd="sng" algn="ctr">
          <a:solidFill>
            <a:srgbClr val="0066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9983BB3-9FDC-412A-8584-11C5A8F9A525}">
      <dsp:nvSpPr>
        <dsp:cNvPr id="0" name=""/>
        <dsp:cNvSpPr/>
      </dsp:nvSpPr>
      <dsp:spPr>
        <a:xfrm>
          <a:off x="5227852" y="1902396"/>
          <a:ext cx="3329218" cy="760331"/>
        </a:xfrm>
        <a:prstGeom prst="roundRect">
          <a:avLst>
            <a:gd name="adj" fmla="val 10000"/>
          </a:avLst>
        </a:prstGeom>
        <a:solidFill>
          <a:srgbClr val="99FF33">
            <a:alpha val="90000"/>
          </a:srgbClr>
        </a:solidFill>
        <a:ln w="19050" cap="flat" cmpd="sng" algn="ctr">
          <a:solidFill>
            <a:srgbClr val="008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16510" rIns="24765" bIns="16510" numCol="1" spcCol="1270" anchor="ctr" anchorCtr="0">
          <a:noAutofit/>
        </a:bodyPr>
        <a:lstStyle/>
        <a:p>
          <a:pPr lvl="0" algn="just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>
              <a:latin typeface="Bookman Old Style" pitchFamily="18" charset="0"/>
              <a:cs typeface="Times New Roman" pitchFamily="18" charset="0"/>
            </a:rPr>
            <a:t>Субвенция на выплату  ежемесячных денежных средств на содержание ребенка, находящегося под опекой (попечительством)</a:t>
          </a:r>
          <a:endParaRPr lang="ru-RU" sz="1300" kern="1200" dirty="0">
            <a:latin typeface="Bookman Old Style" pitchFamily="18" charset="0"/>
            <a:cs typeface="Times New Roman" pitchFamily="18" charset="0"/>
          </a:endParaRPr>
        </a:p>
      </dsp:txBody>
      <dsp:txXfrm>
        <a:off x="5250121" y="1924665"/>
        <a:ext cx="3284680" cy="71579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3C8193-3BEF-40FD-ABC8-E40EBBCB3B52}">
      <dsp:nvSpPr>
        <dsp:cNvPr id="0" name=""/>
        <dsp:cNvSpPr/>
      </dsp:nvSpPr>
      <dsp:spPr>
        <a:xfrm>
          <a:off x="72006" y="-54006"/>
          <a:ext cx="1837612" cy="3888432"/>
        </a:xfrm>
        <a:prstGeom prst="roundRect">
          <a:avLst>
            <a:gd name="adj" fmla="val 10000"/>
          </a:avLst>
        </a:prstGeom>
        <a:solidFill>
          <a:schemeClr val="bg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bg1"/>
              </a:solidFill>
              <a:latin typeface="Bookman Old Style" pitchFamily="18" charset="0"/>
            </a:rPr>
            <a:t>Программы общего характера</a:t>
          </a:r>
          <a:endParaRPr lang="ru-RU" sz="1600" kern="1200" dirty="0">
            <a:solidFill>
              <a:schemeClr val="bg1"/>
            </a:solidFill>
            <a:latin typeface="Bookman Old Style" pitchFamily="18" charset="0"/>
          </a:endParaRPr>
        </a:p>
      </dsp:txBody>
      <dsp:txXfrm>
        <a:off x="72006" y="1501366"/>
        <a:ext cx="1837612" cy="1555372"/>
      </dsp:txXfrm>
    </dsp:sp>
    <dsp:sp modelId="{618E9A71-C7B6-49E6-AD40-F59AFA2FF54E}">
      <dsp:nvSpPr>
        <dsp:cNvPr id="0" name=""/>
        <dsp:cNvSpPr/>
      </dsp:nvSpPr>
      <dsp:spPr>
        <a:xfrm>
          <a:off x="271748" y="179299"/>
          <a:ext cx="1294847" cy="1294847"/>
        </a:xfrm>
        <a:prstGeom prst="ellipse">
          <a:avLst/>
        </a:prstGeom>
        <a:solidFill>
          <a:srgbClr val="0066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EC9A90-4CEF-4703-98CE-D9F30A7EB930}">
      <dsp:nvSpPr>
        <dsp:cNvPr id="0" name=""/>
        <dsp:cNvSpPr/>
      </dsp:nvSpPr>
      <dsp:spPr>
        <a:xfrm>
          <a:off x="1905469" y="-54006"/>
          <a:ext cx="1650094" cy="3888432"/>
        </a:xfrm>
        <a:prstGeom prst="roundRect">
          <a:avLst>
            <a:gd name="adj" fmla="val 10000"/>
          </a:avLst>
        </a:prstGeom>
        <a:solidFill>
          <a:schemeClr val="bg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bg1"/>
              </a:solidFill>
              <a:latin typeface="Bookman Old Style" pitchFamily="18" charset="0"/>
            </a:rPr>
            <a:t>Программы социального направления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 dirty="0">
            <a:latin typeface="Bookman Old Style" pitchFamily="18" charset="0"/>
          </a:endParaRPr>
        </a:p>
      </dsp:txBody>
      <dsp:txXfrm>
        <a:off x="1905469" y="1501366"/>
        <a:ext cx="1650094" cy="1555372"/>
      </dsp:txXfrm>
    </dsp:sp>
    <dsp:sp modelId="{0C4286C5-0555-4054-A647-3B434F87A041}">
      <dsp:nvSpPr>
        <dsp:cNvPr id="0" name=""/>
        <dsp:cNvSpPr/>
      </dsp:nvSpPr>
      <dsp:spPr>
        <a:xfrm>
          <a:off x="2066822" y="179299"/>
          <a:ext cx="1294847" cy="1294847"/>
        </a:xfrm>
        <a:prstGeom prst="ellipse">
          <a:avLst/>
        </a:prstGeom>
        <a:solidFill>
          <a:srgbClr val="0066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D37F67C-D0F9-4FC6-8104-448637C00417}">
      <dsp:nvSpPr>
        <dsp:cNvPr id="0" name=""/>
        <dsp:cNvSpPr/>
      </dsp:nvSpPr>
      <dsp:spPr>
        <a:xfrm>
          <a:off x="3632087" y="-41874"/>
          <a:ext cx="1707342" cy="3888432"/>
        </a:xfrm>
        <a:prstGeom prst="roundRect">
          <a:avLst>
            <a:gd name="adj" fmla="val 10000"/>
          </a:avLst>
        </a:prstGeom>
        <a:solidFill>
          <a:schemeClr val="bg2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8272" tIns="398272" rIns="398272" bIns="398272" numCol="1" spcCol="1270" anchor="ctr" anchorCtr="0">
          <a:noAutofit/>
        </a:bodyPr>
        <a:lstStyle/>
        <a:p>
          <a:pPr lvl="0" algn="ctr" defTabSz="2489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600" kern="1200"/>
        </a:p>
      </dsp:txBody>
      <dsp:txXfrm>
        <a:off x="3632087" y="1513498"/>
        <a:ext cx="1707342" cy="1555372"/>
      </dsp:txXfrm>
    </dsp:sp>
    <dsp:sp modelId="{BBEE444F-A7A9-4A63-9620-81A4A08103A6}">
      <dsp:nvSpPr>
        <dsp:cNvPr id="0" name=""/>
        <dsp:cNvSpPr/>
      </dsp:nvSpPr>
      <dsp:spPr>
        <a:xfrm>
          <a:off x="3796760" y="179299"/>
          <a:ext cx="1294847" cy="1294847"/>
        </a:xfrm>
        <a:prstGeom prst="ellipse">
          <a:avLst/>
        </a:prstGeom>
        <a:solidFill>
          <a:srgbClr val="0066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55A7CB-FA83-4C1B-9DA6-1B847729F468}">
      <dsp:nvSpPr>
        <dsp:cNvPr id="0" name=""/>
        <dsp:cNvSpPr/>
      </dsp:nvSpPr>
      <dsp:spPr>
        <a:xfrm>
          <a:off x="5349075" y="-54006"/>
          <a:ext cx="1707342" cy="3888432"/>
        </a:xfrm>
        <a:prstGeom prst="roundRect">
          <a:avLst>
            <a:gd name="adj" fmla="val 10000"/>
          </a:avLst>
        </a:prstGeom>
        <a:solidFill>
          <a:schemeClr val="bg2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bg1"/>
              </a:solidFill>
              <a:latin typeface="Bookman Old Style" pitchFamily="18" charset="0"/>
            </a:rPr>
            <a:t>Программы обеспечения безопасных условий жизни</a:t>
          </a:r>
          <a:endParaRPr lang="ru-RU" sz="1600" kern="1200" dirty="0">
            <a:solidFill>
              <a:schemeClr val="bg1"/>
            </a:solidFill>
            <a:latin typeface="Bookman Old Style" pitchFamily="18" charset="0"/>
          </a:endParaRPr>
        </a:p>
      </dsp:txBody>
      <dsp:txXfrm>
        <a:off x="5349075" y="1501366"/>
        <a:ext cx="1707342" cy="1555372"/>
      </dsp:txXfrm>
    </dsp:sp>
    <dsp:sp modelId="{A0713DDE-9676-4FDA-A941-FBD2D7810897}">
      <dsp:nvSpPr>
        <dsp:cNvPr id="0" name=""/>
        <dsp:cNvSpPr/>
      </dsp:nvSpPr>
      <dsp:spPr>
        <a:xfrm>
          <a:off x="5555323" y="179299"/>
          <a:ext cx="1294847" cy="1294847"/>
        </a:xfrm>
        <a:prstGeom prst="ellipse">
          <a:avLst/>
        </a:prstGeom>
        <a:solidFill>
          <a:srgbClr val="0066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700C4A-78A5-4458-AE4E-4BF650326AC9}">
      <dsp:nvSpPr>
        <dsp:cNvPr id="0" name=""/>
        <dsp:cNvSpPr/>
      </dsp:nvSpPr>
      <dsp:spPr>
        <a:xfrm>
          <a:off x="282271" y="2754304"/>
          <a:ext cx="6492241" cy="1188133"/>
        </a:xfrm>
        <a:prstGeom prst="leftRightArrow">
          <a:avLst/>
        </a:prstGeom>
        <a:solidFill>
          <a:srgbClr val="0066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List7#1">
  <dgm:title val=""/>
  <dgm:desc val=""/>
  <dgm:catLst>
    <dgm:cat type="list" pri="12000"/>
    <dgm:cat type="process" pri="20000"/>
    <dgm:cat type="relationship" pri="14000"/>
    <dgm:cat type="convert" pri="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80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0.56818</cdr:x>
      <cdr:y>0.64286</cdr:y>
    </cdr:from>
    <cdr:to>
      <cdr:x>0.86363</cdr:x>
      <cdr:y>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800200" y="1296144"/>
          <a:ext cx="936089" cy="72008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200" dirty="0" smtClean="0">
              <a:solidFill>
                <a:srgbClr val="000099"/>
              </a:solidFill>
              <a:latin typeface="Bookman Old Style" pitchFamily="18" charset="0"/>
            </a:rPr>
            <a:t>Дефицит</a:t>
          </a:r>
        </a:p>
        <a:p xmlns:a="http://schemas.openxmlformats.org/drawingml/2006/main">
          <a:r>
            <a:rPr lang="ru-RU" sz="1200" dirty="0" smtClean="0">
              <a:solidFill>
                <a:srgbClr val="000099"/>
              </a:solidFill>
              <a:latin typeface="Bookman Old Style" pitchFamily="18" charset="0"/>
            </a:rPr>
            <a:t>бюджета</a:t>
          </a:r>
          <a:endParaRPr lang="ru-RU" sz="1200" dirty="0">
            <a:solidFill>
              <a:srgbClr val="000099"/>
            </a:solidFill>
            <a:latin typeface="Bookman Old Style" pitchFamily="18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0.17053</cdr:x>
      <cdr:y>0.46451</cdr:y>
    </cdr:from>
    <cdr:to>
      <cdr:x>0.2899</cdr:x>
      <cdr:y>0.55366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234480" y="2251323"/>
          <a:ext cx="864096" cy="4320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0.14444</cdr:x>
      <cdr:y>0.24286</cdr:y>
    </cdr:from>
    <cdr:to>
      <cdr:x>0.27162</cdr:x>
      <cdr:y>0.32857</cdr:y>
    </cdr:to>
    <cdr:sp macro="" textlink="">
      <cdr:nvSpPr>
        <cdr:cNvPr id="3" name="Прямоугольная выноска 2"/>
        <cdr:cNvSpPr/>
      </cdr:nvSpPr>
      <cdr:spPr>
        <a:xfrm xmlns:a="http://schemas.openxmlformats.org/drawingml/2006/main">
          <a:off x="899592" y="1224136"/>
          <a:ext cx="792088" cy="432048"/>
        </a:xfrm>
        <a:prstGeom xmlns:a="http://schemas.openxmlformats.org/drawingml/2006/main" prst="wedgeRectCallout">
          <a:avLst>
            <a:gd name="adj1" fmla="val -18981"/>
            <a:gd name="adj2" fmla="val 111883"/>
          </a:avLst>
        </a:prstGeom>
        <a:gradFill xmlns:a="http://schemas.openxmlformats.org/drawingml/2006/main" flip="none" rotWithShape="1">
          <a:gsLst>
            <a:gs pos="0">
              <a:srgbClr val="3399FF">
                <a:tint val="66000"/>
                <a:satMod val="160000"/>
              </a:srgbClr>
            </a:gs>
            <a:gs pos="50000">
              <a:srgbClr val="3399FF">
                <a:tint val="44500"/>
                <a:satMod val="160000"/>
              </a:srgbClr>
            </a:gs>
            <a:gs pos="100000">
              <a:srgbClr val="3399FF">
                <a:tint val="23500"/>
                <a:satMod val="160000"/>
              </a:srgbClr>
            </a:gs>
          </a:gsLst>
          <a:lin ang="2700000" scaled="1"/>
          <a:tileRect/>
        </a:gradFill>
        <a:ln xmlns:a="http://schemas.openxmlformats.org/drawingml/2006/main" w="9525">
          <a:solidFill>
            <a:srgbClr val="0066FF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ru-RU" dirty="0" smtClean="0">
              <a:solidFill>
                <a:srgbClr val="0033CC"/>
              </a:solidFill>
              <a:effectLst/>
              <a:latin typeface="Bookman Old Style" pitchFamily="18" charset="0"/>
            </a:rPr>
            <a:t>7 312,2</a:t>
          </a:r>
        </a:p>
        <a:p xmlns:a="http://schemas.openxmlformats.org/drawingml/2006/main">
          <a:pPr algn="ctr"/>
          <a:r>
            <a:rPr lang="ru-RU" sz="1000" dirty="0" smtClean="0">
              <a:solidFill>
                <a:srgbClr val="0033CC"/>
              </a:solidFill>
              <a:effectLst/>
              <a:latin typeface="Bookman Old Style" pitchFamily="18" charset="0"/>
            </a:rPr>
            <a:t>факт</a:t>
          </a:r>
          <a:endParaRPr lang="ru-RU" sz="1000" dirty="0">
            <a:solidFill>
              <a:srgbClr val="0033CC"/>
            </a:solidFill>
            <a:effectLst/>
            <a:latin typeface="Bookman Old Style" pitchFamily="18" charset="0"/>
          </a:endParaRPr>
        </a:p>
      </cdr:txBody>
    </cdr:sp>
  </cdr:relSizeAnchor>
  <cdr:relSizeAnchor xmlns:cdr="http://schemas.openxmlformats.org/drawingml/2006/chartDrawing">
    <cdr:from>
      <cdr:x>0.43902</cdr:x>
      <cdr:y>0.08861</cdr:y>
    </cdr:from>
    <cdr:to>
      <cdr:x>0.59122</cdr:x>
      <cdr:y>0.16437</cdr:y>
    </cdr:to>
    <cdr:sp macro="" textlink="">
      <cdr:nvSpPr>
        <cdr:cNvPr id="5" name="Прямоугольная выноска 4"/>
        <cdr:cNvSpPr/>
      </cdr:nvSpPr>
      <cdr:spPr>
        <a:xfrm xmlns:a="http://schemas.openxmlformats.org/drawingml/2006/main">
          <a:off x="2592288" y="504056"/>
          <a:ext cx="898689" cy="430971"/>
        </a:xfrm>
        <a:prstGeom xmlns:a="http://schemas.openxmlformats.org/drawingml/2006/main" prst="wedgeRectCallout">
          <a:avLst>
            <a:gd name="adj1" fmla="val -18981"/>
            <a:gd name="adj2" fmla="val 111883"/>
          </a:avLst>
        </a:prstGeom>
        <a:gradFill xmlns:a="http://schemas.openxmlformats.org/drawingml/2006/main" flip="none" rotWithShape="1">
          <a:gsLst>
            <a:gs pos="0">
              <a:srgbClr val="3399FF">
                <a:tint val="66000"/>
                <a:satMod val="160000"/>
              </a:srgbClr>
            </a:gs>
            <a:gs pos="50000">
              <a:srgbClr val="3399FF">
                <a:tint val="44500"/>
                <a:satMod val="160000"/>
              </a:srgbClr>
            </a:gs>
            <a:gs pos="100000">
              <a:srgbClr val="3399FF">
                <a:tint val="23500"/>
                <a:satMod val="160000"/>
              </a:srgbClr>
            </a:gs>
          </a:gsLst>
          <a:lin ang="2700000" scaled="1"/>
          <a:tileRect/>
        </a:gradFill>
        <a:ln xmlns:a="http://schemas.openxmlformats.org/drawingml/2006/main" w="9525" cap="flat" cmpd="sng" algn="ctr">
          <a:solidFill>
            <a:srgbClr val="0066FF"/>
          </a:solidFill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1pPr>
          <a:lvl2pPr marL="4572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2pPr>
          <a:lvl3pPr marL="9144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3pPr>
          <a:lvl4pPr marL="13716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4pPr>
          <a:lvl5pPr marL="18288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5pPr>
          <a:lvl6pPr marL="22860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6pPr>
          <a:lvl7pPr marL="27432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7pPr>
          <a:lvl8pPr marL="32004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8pPr>
          <a:lvl9pPr marL="36576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pPr algn="ctr"/>
          <a:r>
            <a:rPr lang="ru-RU" sz="1100" dirty="0" smtClean="0">
              <a:solidFill>
                <a:srgbClr val="0033CC"/>
              </a:solidFill>
              <a:latin typeface="Bookman Old Style" pitchFamily="18" charset="0"/>
            </a:rPr>
            <a:t>10 412,2</a:t>
          </a:r>
        </a:p>
        <a:p xmlns:a="http://schemas.openxmlformats.org/drawingml/2006/main">
          <a:pPr algn="ctr"/>
          <a:r>
            <a:rPr lang="ru-RU" sz="1000" dirty="0" smtClean="0">
              <a:solidFill>
                <a:srgbClr val="0033CC"/>
              </a:solidFill>
              <a:latin typeface="Bookman Old Style" pitchFamily="18" charset="0"/>
            </a:rPr>
            <a:t>прогноз</a:t>
          </a:r>
          <a:endParaRPr lang="ru-RU" sz="1000" dirty="0">
            <a:solidFill>
              <a:srgbClr val="0033CC"/>
            </a:solidFill>
            <a:latin typeface="Bookman Old Style" pitchFamily="18" charset="0"/>
          </a:endParaRPr>
        </a:p>
      </cdr:txBody>
    </cdr:sp>
  </cdr:relSizeAnchor>
  <cdr:relSizeAnchor xmlns:cdr="http://schemas.openxmlformats.org/drawingml/2006/chartDrawing">
    <cdr:from>
      <cdr:x>0.62195</cdr:x>
      <cdr:y>0.24242</cdr:y>
    </cdr:from>
    <cdr:to>
      <cdr:x>0.75134</cdr:x>
      <cdr:y>0.32424</cdr:y>
    </cdr:to>
    <cdr:sp macro="" textlink="">
      <cdr:nvSpPr>
        <cdr:cNvPr id="6" name="Прямоугольная выноска 5"/>
        <cdr:cNvSpPr/>
      </cdr:nvSpPr>
      <cdr:spPr>
        <a:xfrm xmlns:a="http://schemas.openxmlformats.org/drawingml/2006/main">
          <a:off x="3672408" y="1152128"/>
          <a:ext cx="764004" cy="388843"/>
        </a:xfrm>
        <a:prstGeom xmlns:a="http://schemas.openxmlformats.org/drawingml/2006/main" prst="wedgeRectCallout">
          <a:avLst>
            <a:gd name="adj1" fmla="val -18981"/>
            <a:gd name="adj2" fmla="val 111883"/>
          </a:avLst>
        </a:prstGeom>
        <a:gradFill xmlns:a="http://schemas.openxmlformats.org/drawingml/2006/main" flip="none" rotWithShape="1">
          <a:gsLst>
            <a:gs pos="0">
              <a:srgbClr val="3399FF">
                <a:tint val="66000"/>
                <a:satMod val="160000"/>
              </a:srgbClr>
            </a:gs>
            <a:gs pos="50000">
              <a:srgbClr val="3399FF">
                <a:tint val="44500"/>
                <a:satMod val="160000"/>
              </a:srgbClr>
            </a:gs>
            <a:gs pos="100000">
              <a:srgbClr val="3399FF">
                <a:tint val="23500"/>
                <a:satMod val="160000"/>
              </a:srgbClr>
            </a:gs>
          </a:gsLst>
          <a:lin ang="2700000" scaled="1"/>
          <a:tileRect/>
        </a:gradFill>
        <a:ln xmlns:a="http://schemas.openxmlformats.org/drawingml/2006/main" w="9525" cap="flat" cmpd="sng" algn="ctr">
          <a:solidFill>
            <a:srgbClr val="0066FF"/>
          </a:solidFill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Trebuchet MS"/>
            </a:defRPr>
          </a:lvl1pPr>
          <a:lvl2pPr marL="457200" indent="0">
            <a:defRPr sz="1100">
              <a:solidFill>
                <a:sysClr val="window" lastClr="FFFFFF"/>
              </a:solidFill>
              <a:latin typeface="Trebuchet MS"/>
            </a:defRPr>
          </a:lvl2pPr>
          <a:lvl3pPr marL="914400" indent="0">
            <a:defRPr sz="1100">
              <a:solidFill>
                <a:sysClr val="window" lastClr="FFFFFF"/>
              </a:solidFill>
              <a:latin typeface="Trebuchet MS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Trebuchet MS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Trebuchet MS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Trebuchet MS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Trebuchet MS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Trebuchet MS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pPr algn="ctr" rtl="0"/>
          <a:r>
            <a:rPr lang="ru-RU" kern="1200" dirty="0" smtClean="0">
              <a:solidFill>
                <a:srgbClr val="0033CC"/>
              </a:solidFill>
              <a:latin typeface="Bookman Old Style" pitchFamily="18" charset="0"/>
            </a:rPr>
            <a:t>7 312,2</a:t>
          </a:r>
        </a:p>
        <a:p xmlns:a="http://schemas.openxmlformats.org/drawingml/2006/main">
          <a:pPr algn="ctr" rtl="0"/>
          <a:r>
            <a:rPr lang="ru-RU" kern="1200" dirty="0" smtClean="0">
              <a:solidFill>
                <a:srgbClr val="0033CC"/>
              </a:solidFill>
              <a:latin typeface="Bookman Old Style" pitchFamily="18" charset="0"/>
            </a:rPr>
            <a:t>прогноз</a:t>
          </a:r>
          <a:endParaRPr lang="ru-RU" kern="1200" dirty="0">
            <a:solidFill>
              <a:srgbClr val="0033CC"/>
            </a:solidFill>
            <a:latin typeface="Bookman Old Style" pitchFamily="18" charset="0"/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0.84241</cdr:x>
      <cdr:y>0.2449</cdr:y>
    </cdr:from>
    <cdr:to>
      <cdr:x>0.98344</cdr:x>
      <cdr:y>0.32823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125369" y="881731"/>
          <a:ext cx="858050" cy="300022"/>
        </a:xfrm>
        <a:prstGeom xmlns:a="http://schemas.openxmlformats.org/drawingml/2006/main" prst="rect">
          <a:avLst/>
        </a:prstGeom>
        <a:solidFill xmlns:a="http://schemas.openxmlformats.org/drawingml/2006/main">
          <a:srgbClr val="FFCC00"/>
        </a:solidFill>
        <a:ln xmlns:a="http://schemas.openxmlformats.org/drawingml/2006/main">
          <a:solidFill>
            <a:srgbClr val="003300"/>
          </a:solidFill>
        </a:ln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200" dirty="0" smtClean="0">
              <a:latin typeface="Bookman Old Style" pitchFamily="18" charset="0"/>
            </a:rPr>
            <a:t>Патент</a:t>
          </a:r>
          <a:endParaRPr lang="ru-RU" sz="1200" dirty="0">
            <a:latin typeface="Bookman Old Style" pitchFamily="18" charset="0"/>
          </a:endParaRPr>
        </a:p>
      </cdr:txBody>
    </cdr:sp>
  </cdr:relSizeAnchor>
  <cdr:relSizeAnchor xmlns:cdr="http://schemas.openxmlformats.org/drawingml/2006/chartDrawing">
    <cdr:from>
      <cdr:x>0.84241</cdr:x>
      <cdr:y>0.34694</cdr:y>
    </cdr:from>
    <cdr:to>
      <cdr:x>0.98344</cdr:x>
      <cdr:y>0.43027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5125369" y="1249118"/>
          <a:ext cx="858050" cy="300023"/>
        </a:xfrm>
        <a:prstGeom xmlns:a="http://schemas.openxmlformats.org/drawingml/2006/main" prst="rect">
          <a:avLst/>
        </a:prstGeom>
        <a:solidFill xmlns:a="http://schemas.openxmlformats.org/drawingml/2006/main">
          <a:srgbClr val="00CC99"/>
        </a:solidFill>
        <a:ln xmlns:a="http://schemas.openxmlformats.org/drawingml/2006/main">
          <a:solidFill>
            <a:srgbClr val="003300"/>
          </a:solidFill>
        </a:ln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marL="0" indent="0" algn="ctr"/>
          <a:r>
            <a:rPr lang="ru-RU" sz="1200" dirty="0" smtClean="0">
              <a:latin typeface="Bookman Old Style" pitchFamily="18" charset="0"/>
              <a:ea typeface="+mn-ea"/>
              <a:cs typeface="+mn-cs"/>
            </a:rPr>
            <a:t>ЕНВД</a:t>
          </a:r>
          <a:endParaRPr lang="ru-RU" sz="1200" dirty="0">
            <a:latin typeface="Bookman Old Style" pitchFamily="18" charset="0"/>
            <a:ea typeface="+mn-ea"/>
            <a:cs typeface="+mn-cs"/>
          </a:endParaRPr>
        </a:p>
      </cdr:txBody>
    </cdr:sp>
  </cdr:relSizeAnchor>
  <cdr:relSizeAnchor xmlns:cdr="http://schemas.openxmlformats.org/drawingml/2006/chartDrawing">
    <cdr:from>
      <cdr:x>0.84241</cdr:x>
      <cdr:y>0.54348</cdr:y>
    </cdr:from>
    <cdr:to>
      <cdr:x>0.98166</cdr:x>
      <cdr:y>0.62001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5125369" y="1956739"/>
          <a:ext cx="847189" cy="275529"/>
        </a:xfrm>
        <a:prstGeom xmlns:a="http://schemas.openxmlformats.org/drawingml/2006/main" prst="rect">
          <a:avLst/>
        </a:prstGeom>
        <a:solidFill xmlns:a="http://schemas.openxmlformats.org/drawingml/2006/main">
          <a:srgbClr val="CC99FF"/>
        </a:solidFill>
        <a:ln xmlns:a="http://schemas.openxmlformats.org/drawingml/2006/main">
          <a:solidFill>
            <a:srgbClr val="003300"/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1pPr>
          <a:lvl2pPr marL="4572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2pPr>
          <a:lvl3pPr marL="9144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3pPr>
          <a:lvl4pPr marL="13716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4pPr>
          <a:lvl5pPr marL="18288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5pPr>
          <a:lvl6pPr marL="22860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6pPr>
          <a:lvl7pPr marL="27432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7pPr>
          <a:lvl8pPr marL="32004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8pPr>
          <a:lvl9pPr marL="36576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pPr algn="ctr"/>
          <a:r>
            <a:rPr lang="ru-RU" sz="1200" dirty="0" smtClean="0">
              <a:solidFill>
                <a:srgbClr val="1C1C1C"/>
              </a:solidFill>
              <a:latin typeface="Bookman Old Style" pitchFamily="18" charset="0"/>
            </a:rPr>
            <a:t>УСН</a:t>
          </a:r>
          <a:endParaRPr lang="ru-RU" sz="1200" dirty="0">
            <a:solidFill>
              <a:srgbClr val="1C1C1C"/>
            </a:solidFill>
            <a:latin typeface="Bookman Old Style" pitchFamily="18" charset="0"/>
          </a:endParaRP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0.28125</cdr:x>
      <cdr:y>0.14474</cdr:y>
    </cdr:from>
    <cdr:to>
      <cdr:x>0.39236</cdr:x>
      <cdr:y>0.31182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314600" y="792088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0.28658</cdr:x>
      <cdr:y>0.13158</cdr:y>
    </cdr:from>
    <cdr:to>
      <cdr:x>0.37486</cdr:x>
      <cdr:y>0.18987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458615" y="748510"/>
          <a:ext cx="757419" cy="33161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200" b="1" dirty="0">
            <a:solidFill>
              <a:schemeClr val="accent1">
                <a:lumMod val="50000"/>
              </a:schemeClr>
            </a:solidFill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0.64754</cdr:x>
      <cdr:y>0.29114</cdr:y>
    </cdr:from>
    <cdr:to>
      <cdr:x>0.71311</cdr:x>
      <cdr:y>0.32911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5688632" y="1656184"/>
          <a:ext cx="576064" cy="2160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200" b="1" dirty="0"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</cdr:x>
      <cdr:y>0.8481</cdr:y>
    </cdr:from>
    <cdr:to>
      <cdr:x>1</cdr:x>
      <cdr:y>0.98734</cdr:y>
    </cdr:to>
    <cdr:pic>
      <cdr:nvPicPr>
        <cdr:cNvPr id="7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0" y="4824536"/>
          <a:ext cx="8856984" cy="792088"/>
        </a:xfrm>
        <a:prstGeom xmlns:a="http://schemas.openxmlformats.org/drawingml/2006/main" prst="rect">
          <a:avLst/>
        </a:prstGeom>
        <a:effectLst xmlns:a="http://schemas.openxmlformats.org/drawingml/2006/main">
          <a:glow rad="139700">
            <a:schemeClr val="accent4">
              <a:satMod val="175000"/>
              <a:alpha val="40000"/>
            </a:schemeClr>
          </a:glow>
        </a:effectLst>
      </cdr:spPr>
    </cdr:pic>
  </cdr:relSizeAnchor>
  <cdr:relSizeAnchor xmlns:cdr="http://schemas.openxmlformats.org/drawingml/2006/chartDrawing">
    <cdr:from>
      <cdr:x>0.03252</cdr:x>
      <cdr:y>0.02532</cdr:y>
    </cdr:from>
    <cdr:to>
      <cdr:x>0.95875</cdr:x>
      <cdr:y>0.20253</cdr:y>
    </cdr:to>
    <cdr:sp macro="" textlink="">
      <cdr:nvSpPr>
        <cdr:cNvPr id="9" name="Прямоугольник с двумя скругленными противолежащими углами 8"/>
        <cdr:cNvSpPr/>
      </cdr:nvSpPr>
      <cdr:spPr>
        <a:xfrm xmlns:a="http://schemas.openxmlformats.org/drawingml/2006/main">
          <a:off x="288032" y="144016"/>
          <a:ext cx="8203604" cy="1008112"/>
        </a:xfrm>
        <a:prstGeom xmlns:a="http://schemas.openxmlformats.org/drawingml/2006/main" prst="round2DiagRect">
          <a:avLst/>
        </a:prstGeom>
        <a:solidFill xmlns:a="http://schemas.openxmlformats.org/drawingml/2006/main">
          <a:srgbClr val="1919FF"/>
        </a:solidFill>
        <a:ln xmlns:a="http://schemas.openxmlformats.org/drawingml/2006/main" w="12700">
          <a:solidFill>
            <a:srgbClr val="F8F8F8"/>
          </a:solidFill>
        </a:ln>
        <a:effectLst xmlns:a="http://schemas.openxmlformats.org/drawingml/2006/main">
          <a:outerShdw blurRad="76200" dir="18900000" sy="23000" kx="-1200000" algn="bl" rotWithShape="0">
            <a:prstClr val="black">
              <a:alpha val="20000"/>
            </a:prstClr>
          </a:outerShdw>
        </a:effectLst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just"/>
          <a:r>
            <a:rPr lang="ru-RU" sz="1600" baseline="0" dirty="0" smtClean="0">
              <a:solidFill>
                <a:schemeClr val="lt1"/>
              </a:solidFill>
              <a:latin typeface="Book Antiqua" pitchFamily="18" charset="0"/>
            </a:rPr>
            <a:t>Расходы бюджета - выплачиваемые из бюджета денежные средства, за исключением средств, являющихся источниками финансирования дефицита бюджета. </a:t>
          </a:r>
          <a:endParaRPr lang="ru-RU" sz="1600" dirty="0"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0.34146</cdr:x>
      <cdr:y>0.20253</cdr:y>
    </cdr:from>
    <cdr:to>
      <cdr:x>0.6748</cdr:x>
      <cdr:y>0.41772</cdr:y>
    </cdr:to>
    <cdr:sp macro="" textlink="">
      <cdr:nvSpPr>
        <cdr:cNvPr id="11" name="Блок-схема: несколько документов 10"/>
        <cdr:cNvSpPr/>
      </cdr:nvSpPr>
      <cdr:spPr>
        <a:xfrm xmlns:a="http://schemas.openxmlformats.org/drawingml/2006/main">
          <a:off x="3024336" y="1152128"/>
          <a:ext cx="2952328" cy="1224136"/>
        </a:xfrm>
        <a:prstGeom xmlns:a="http://schemas.openxmlformats.org/drawingml/2006/main" prst="flowChartMultidocument">
          <a:avLst/>
        </a:prstGeom>
        <a:solidFill xmlns:a="http://schemas.openxmlformats.org/drawingml/2006/main">
          <a:srgbClr val="1919FF"/>
        </a:solidFill>
        <a:ln xmlns:a="http://schemas.openxmlformats.org/drawingml/2006/main" w="19050">
          <a:solidFill>
            <a:srgbClr val="F8F8F8"/>
          </a:solidFill>
        </a:ln>
        <a:effectLst xmlns:a="http://schemas.openxmlformats.org/drawingml/2006/main">
          <a:outerShdw blurRad="76200" dir="18900000" sy="23000" kx="-1200000" algn="bl" rotWithShape="0">
            <a:prstClr val="black">
              <a:alpha val="20000"/>
            </a:prstClr>
          </a:outerShdw>
        </a:effectLst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ru-RU" sz="2000" dirty="0" smtClean="0">
              <a:latin typeface="Book Antiqua" pitchFamily="18" charset="0"/>
            </a:rPr>
            <a:t>РАСХОДЫ делятся: </a:t>
          </a:r>
          <a:endParaRPr lang="ru-RU" sz="2000" dirty="0"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0.00813</cdr:x>
      <cdr:y>0.60759</cdr:y>
    </cdr:from>
    <cdr:to>
      <cdr:x>0.21305</cdr:x>
      <cdr:y>0.78481</cdr:y>
    </cdr:to>
    <cdr:sp macro="" textlink="">
      <cdr:nvSpPr>
        <cdr:cNvPr id="12" name="Прямоугольник с двумя вырезанными соседними углами 11"/>
        <cdr:cNvSpPr/>
      </cdr:nvSpPr>
      <cdr:spPr>
        <a:xfrm xmlns:a="http://schemas.openxmlformats.org/drawingml/2006/main">
          <a:off x="72008" y="3456384"/>
          <a:ext cx="1814956" cy="1008112"/>
        </a:xfrm>
        <a:prstGeom xmlns:a="http://schemas.openxmlformats.org/drawingml/2006/main" prst="snip2SameRect">
          <a:avLst/>
        </a:prstGeom>
        <a:gradFill xmlns:a="http://schemas.openxmlformats.org/drawingml/2006/main" flip="none" rotWithShape="1">
          <a:gsLst>
            <a:gs pos="0">
              <a:srgbClr val="1919FF">
                <a:shade val="30000"/>
                <a:satMod val="115000"/>
              </a:srgbClr>
            </a:gs>
            <a:gs pos="50000">
              <a:srgbClr val="1919FF">
                <a:shade val="67500"/>
                <a:satMod val="115000"/>
              </a:srgbClr>
            </a:gs>
            <a:gs pos="100000">
              <a:srgbClr val="1919FF">
                <a:shade val="100000"/>
                <a:satMod val="115000"/>
              </a:srgbClr>
            </a:gs>
          </a:gsLst>
          <a:lin ang="18900000" scaled="1"/>
          <a:tileRect/>
        </a:gradFill>
        <a:ln xmlns:a="http://schemas.openxmlformats.org/drawingml/2006/main" w="19050">
          <a:solidFill>
            <a:srgbClr val="F8F8F8"/>
          </a:solidFill>
        </a:ln>
        <a:effectLst xmlns:a="http://schemas.openxmlformats.org/drawingml/2006/main">
          <a:outerShdw blurRad="76200" dir="18900000" sy="23000" kx="-1200000" algn="bl" rotWithShape="0">
            <a:prstClr val="black">
              <a:alpha val="20000"/>
            </a:prstClr>
          </a:outerShdw>
        </a:effectLst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ru-RU" sz="1400" dirty="0" smtClean="0">
              <a:latin typeface="Book Antiqua" pitchFamily="18" charset="0"/>
            </a:rPr>
            <a:t>По типам расходных обязательств</a:t>
          </a:r>
          <a:endParaRPr lang="ru-RU" sz="1400" dirty="0"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0.26829</cdr:x>
      <cdr:y>0.60759</cdr:y>
    </cdr:from>
    <cdr:to>
      <cdr:x>0.47321</cdr:x>
      <cdr:y>0.78481</cdr:y>
    </cdr:to>
    <cdr:sp macro="" textlink="">
      <cdr:nvSpPr>
        <cdr:cNvPr id="14" name="Прямоугольник с двумя вырезанными соседними углами 13"/>
        <cdr:cNvSpPr/>
      </cdr:nvSpPr>
      <cdr:spPr>
        <a:xfrm xmlns:a="http://schemas.openxmlformats.org/drawingml/2006/main">
          <a:off x="2376264" y="3456384"/>
          <a:ext cx="1814956" cy="1008112"/>
        </a:xfrm>
        <a:prstGeom xmlns:a="http://schemas.openxmlformats.org/drawingml/2006/main" prst="snip2SameRect">
          <a:avLst/>
        </a:prstGeom>
        <a:solidFill xmlns:a="http://schemas.openxmlformats.org/drawingml/2006/main">
          <a:srgbClr val="1919FF"/>
        </a:solidFill>
        <a:ln xmlns:a="http://schemas.openxmlformats.org/drawingml/2006/main" w="19050" cap="flat" cmpd="sng" algn="ctr">
          <a:solidFill>
            <a:srgbClr val="F8F8F8"/>
          </a:solidFill>
          <a:prstDash val="solid"/>
        </a:ln>
        <a:effectLst xmlns:a="http://schemas.openxmlformats.org/drawingml/2006/main">
          <a:outerShdw blurRad="76200" dir="18900000" sy="23000" kx="-1200000" algn="bl" rotWithShape="0">
            <a:prstClr val="black">
              <a:alpha val="20000"/>
            </a:prstClr>
          </a:outerShdw>
        </a:effectLst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Trebuchet MS"/>
            </a:defRPr>
          </a:lvl1pPr>
          <a:lvl2pPr marL="457200" indent="0">
            <a:defRPr sz="1100">
              <a:solidFill>
                <a:sysClr val="window" lastClr="FFFFFF"/>
              </a:solidFill>
              <a:latin typeface="Trebuchet MS"/>
            </a:defRPr>
          </a:lvl2pPr>
          <a:lvl3pPr marL="914400" indent="0">
            <a:defRPr sz="1100">
              <a:solidFill>
                <a:sysClr val="window" lastClr="FFFFFF"/>
              </a:solidFill>
              <a:latin typeface="Trebuchet MS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Trebuchet MS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Trebuchet MS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Trebuchet MS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Trebuchet MS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Trebuchet MS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pPr algn="ctr"/>
          <a:r>
            <a:rPr lang="ru-RU" sz="1400" dirty="0" smtClean="0">
              <a:latin typeface="Book Antiqua" pitchFamily="18" charset="0"/>
            </a:rPr>
            <a:t>По муниципальным программам</a:t>
          </a:r>
          <a:endParaRPr lang="ru-RU" sz="1400" dirty="0"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0.53659</cdr:x>
      <cdr:y>0.60759</cdr:y>
    </cdr:from>
    <cdr:to>
      <cdr:x>0.7497</cdr:x>
      <cdr:y>0.78481</cdr:y>
    </cdr:to>
    <cdr:sp macro="" textlink="">
      <cdr:nvSpPr>
        <cdr:cNvPr id="15" name="Прямоугольник с двумя вырезанными соседними углами 14"/>
        <cdr:cNvSpPr/>
      </cdr:nvSpPr>
      <cdr:spPr>
        <a:xfrm xmlns:a="http://schemas.openxmlformats.org/drawingml/2006/main">
          <a:off x="4752528" y="3456384"/>
          <a:ext cx="1887554" cy="1008112"/>
        </a:xfrm>
        <a:prstGeom xmlns:a="http://schemas.openxmlformats.org/drawingml/2006/main" prst="snip2SameRect">
          <a:avLst/>
        </a:prstGeom>
        <a:solidFill xmlns:a="http://schemas.openxmlformats.org/drawingml/2006/main">
          <a:srgbClr val="1919FF"/>
        </a:solidFill>
        <a:ln xmlns:a="http://schemas.openxmlformats.org/drawingml/2006/main" w="19050" cap="flat" cmpd="sng" algn="ctr">
          <a:solidFill>
            <a:srgbClr val="F8F8F8"/>
          </a:solidFill>
          <a:prstDash val="solid"/>
        </a:ln>
        <a:effectLst xmlns:a="http://schemas.openxmlformats.org/drawingml/2006/main">
          <a:outerShdw blurRad="76200" dir="18900000" sy="23000" kx="-1200000" algn="bl" rotWithShape="0">
            <a:prstClr val="black">
              <a:alpha val="20000"/>
            </a:prstClr>
          </a:outerShdw>
        </a:effectLst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Trebuchet MS"/>
            </a:defRPr>
          </a:lvl1pPr>
          <a:lvl2pPr marL="457200" indent="0">
            <a:defRPr sz="1100">
              <a:solidFill>
                <a:sysClr val="window" lastClr="FFFFFF"/>
              </a:solidFill>
              <a:latin typeface="Trebuchet MS"/>
            </a:defRPr>
          </a:lvl2pPr>
          <a:lvl3pPr marL="914400" indent="0">
            <a:defRPr sz="1100">
              <a:solidFill>
                <a:sysClr val="window" lastClr="FFFFFF"/>
              </a:solidFill>
              <a:latin typeface="Trebuchet MS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Trebuchet MS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Trebuchet MS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Trebuchet MS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Trebuchet MS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Trebuchet MS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pPr algn="ctr"/>
          <a:r>
            <a:rPr lang="ru-RU" sz="1400" dirty="0" smtClean="0">
              <a:latin typeface="Book Antiqua" pitchFamily="18" charset="0"/>
            </a:rPr>
            <a:t>По функциям муниципального образования</a:t>
          </a:r>
          <a:endParaRPr lang="ru-RU" sz="1400" dirty="0"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0.80488</cdr:x>
      <cdr:y>0.60759</cdr:y>
    </cdr:from>
    <cdr:to>
      <cdr:x>0.9918</cdr:x>
      <cdr:y>0.78481</cdr:y>
    </cdr:to>
    <cdr:sp macro="" textlink="">
      <cdr:nvSpPr>
        <cdr:cNvPr id="16" name="Прямоугольник с двумя вырезанными соседними углами 15"/>
        <cdr:cNvSpPr/>
      </cdr:nvSpPr>
      <cdr:spPr>
        <a:xfrm xmlns:a="http://schemas.openxmlformats.org/drawingml/2006/main">
          <a:off x="7128792" y="3456384"/>
          <a:ext cx="1655594" cy="1008112"/>
        </a:xfrm>
        <a:prstGeom xmlns:a="http://schemas.openxmlformats.org/drawingml/2006/main" prst="snip2SameRect">
          <a:avLst/>
        </a:prstGeom>
        <a:gradFill xmlns:a="http://schemas.openxmlformats.org/drawingml/2006/main" flip="none" rotWithShape="1">
          <a:gsLst>
            <a:gs pos="0">
              <a:srgbClr val="1919FF">
                <a:shade val="30000"/>
                <a:satMod val="115000"/>
              </a:srgbClr>
            </a:gs>
            <a:gs pos="50000">
              <a:srgbClr val="1919FF">
                <a:shade val="67500"/>
                <a:satMod val="115000"/>
              </a:srgbClr>
            </a:gs>
            <a:gs pos="100000">
              <a:srgbClr val="1919FF">
                <a:shade val="100000"/>
                <a:satMod val="115000"/>
              </a:srgbClr>
            </a:gs>
          </a:gsLst>
          <a:lin ang="16200000" scaled="1"/>
          <a:tileRect/>
        </a:gradFill>
        <a:ln xmlns:a="http://schemas.openxmlformats.org/drawingml/2006/main" w="19050" cap="flat" cmpd="sng" algn="ctr">
          <a:solidFill>
            <a:srgbClr val="F8F8F8"/>
          </a:solidFill>
          <a:prstDash val="solid"/>
        </a:ln>
        <a:effectLst xmlns:a="http://schemas.openxmlformats.org/drawingml/2006/main">
          <a:outerShdw blurRad="76200" dir="18900000" sy="23000" kx="-1200000" algn="bl" rotWithShape="0">
            <a:prstClr val="black">
              <a:alpha val="20000"/>
            </a:prstClr>
          </a:outerShdw>
        </a:effectLst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Trebuchet MS"/>
            </a:defRPr>
          </a:lvl1pPr>
          <a:lvl2pPr marL="457200" indent="0">
            <a:defRPr sz="1100">
              <a:solidFill>
                <a:sysClr val="window" lastClr="FFFFFF"/>
              </a:solidFill>
              <a:latin typeface="Trebuchet MS"/>
            </a:defRPr>
          </a:lvl2pPr>
          <a:lvl3pPr marL="914400" indent="0">
            <a:defRPr sz="1100">
              <a:solidFill>
                <a:sysClr val="window" lastClr="FFFFFF"/>
              </a:solidFill>
              <a:latin typeface="Trebuchet MS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Trebuchet MS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Trebuchet MS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Trebuchet MS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Trebuchet MS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Trebuchet MS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pPr algn="ctr"/>
          <a:endParaRPr lang="ru-RU" sz="1400" dirty="0" smtClean="0">
            <a:latin typeface="Book Antiqua" pitchFamily="18" charset="0"/>
          </a:endParaRPr>
        </a:p>
        <a:p xmlns:a="http://schemas.openxmlformats.org/drawingml/2006/main">
          <a:pPr algn="ctr"/>
          <a:r>
            <a:rPr lang="ru-RU" sz="1400" dirty="0" smtClean="0">
              <a:latin typeface="Book Antiqua" pitchFamily="18" charset="0"/>
            </a:rPr>
            <a:t>По ведомствам</a:t>
          </a:r>
          <a:endParaRPr lang="ru-RU" sz="1400" dirty="0"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0.21047</cdr:x>
      <cdr:y>0.3899</cdr:y>
    </cdr:from>
    <cdr:to>
      <cdr:x>0.2496</cdr:x>
      <cdr:y>0.55446</cdr:y>
    </cdr:to>
    <cdr:sp macro="" textlink="">
      <cdr:nvSpPr>
        <cdr:cNvPr id="17" name="Стрелка вниз 16"/>
        <cdr:cNvSpPr/>
      </cdr:nvSpPr>
      <cdr:spPr>
        <a:xfrm xmlns:a="http://schemas.openxmlformats.org/drawingml/2006/main" rot="2695267">
          <a:off x="1864090" y="2217997"/>
          <a:ext cx="346627" cy="936104"/>
        </a:xfrm>
        <a:prstGeom xmlns:a="http://schemas.openxmlformats.org/drawingml/2006/main" prst="downArrow">
          <a:avLst/>
        </a:prstGeom>
        <a:gradFill xmlns:a="http://schemas.openxmlformats.org/drawingml/2006/main" flip="none" rotWithShape="1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8900000" scaled="1"/>
          <a:tileRect/>
        </a:gradFill>
        <a:ln xmlns:a="http://schemas.openxmlformats.org/drawingml/2006/main" w="19050">
          <a:solidFill>
            <a:srgbClr val="F8F8F8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0.61789</cdr:x>
      <cdr:y>0.43038</cdr:y>
    </cdr:from>
    <cdr:to>
      <cdr:x>0.66667</cdr:x>
      <cdr:y>0.60237</cdr:y>
    </cdr:to>
    <cdr:sp macro="" textlink="">
      <cdr:nvSpPr>
        <cdr:cNvPr id="18" name="Стрелка вниз 17"/>
        <cdr:cNvSpPr/>
      </cdr:nvSpPr>
      <cdr:spPr>
        <a:xfrm xmlns:a="http://schemas.openxmlformats.org/drawingml/2006/main">
          <a:off x="5472608" y="2448272"/>
          <a:ext cx="432048" cy="978408"/>
        </a:xfrm>
        <a:prstGeom xmlns:a="http://schemas.openxmlformats.org/drawingml/2006/main" prst="downArrow">
          <a:avLst/>
        </a:prstGeom>
        <a:gradFill xmlns:a="http://schemas.openxmlformats.org/drawingml/2006/main" flip="none" rotWithShape="1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6200000" scaled="1"/>
          <a:tileRect/>
        </a:gradFill>
        <a:ln xmlns:a="http://schemas.openxmlformats.org/drawingml/2006/main" w="19050" cap="flat" cmpd="sng" algn="ctr">
          <a:solidFill>
            <a:srgbClr val="F8F8F8"/>
          </a:solidFill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Trebuchet MS"/>
            </a:defRPr>
          </a:lvl1pPr>
          <a:lvl2pPr marL="457200" indent="0">
            <a:defRPr sz="1100">
              <a:solidFill>
                <a:sysClr val="window" lastClr="FFFFFF"/>
              </a:solidFill>
              <a:latin typeface="Trebuchet MS"/>
            </a:defRPr>
          </a:lvl2pPr>
          <a:lvl3pPr marL="914400" indent="0">
            <a:defRPr sz="1100">
              <a:solidFill>
                <a:sysClr val="window" lastClr="FFFFFF"/>
              </a:solidFill>
              <a:latin typeface="Trebuchet MS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Trebuchet MS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Trebuchet MS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Trebuchet MS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Trebuchet MS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Trebuchet MS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0.77959</cdr:x>
      <cdr:y>0.40717</cdr:y>
    </cdr:from>
    <cdr:to>
      <cdr:x>0.8185</cdr:x>
      <cdr:y>0.57172</cdr:y>
    </cdr:to>
    <cdr:sp macro="" textlink="">
      <cdr:nvSpPr>
        <cdr:cNvPr id="21" name="Стрелка вниз 20"/>
        <cdr:cNvSpPr/>
      </cdr:nvSpPr>
      <cdr:spPr>
        <a:xfrm xmlns:a="http://schemas.openxmlformats.org/drawingml/2006/main" rot="18906696">
          <a:off x="6904826" y="2316225"/>
          <a:ext cx="344594" cy="936104"/>
        </a:xfrm>
        <a:prstGeom xmlns:a="http://schemas.openxmlformats.org/drawingml/2006/main" prst="downArrow">
          <a:avLst/>
        </a:prstGeom>
        <a:gradFill xmlns:a="http://schemas.openxmlformats.org/drawingml/2006/main" flip="none" rotWithShape="1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3500000" scaled="1"/>
          <a:tileRect/>
        </a:gradFill>
        <a:ln xmlns:a="http://schemas.openxmlformats.org/drawingml/2006/main" w="19050" cap="flat" cmpd="sng" algn="ctr">
          <a:solidFill>
            <a:srgbClr val="F8F8F8"/>
          </a:solidFill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Trebuchet MS"/>
            </a:defRPr>
          </a:lvl1pPr>
          <a:lvl2pPr marL="457200" indent="0">
            <a:defRPr sz="1100">
              <a:solidFill>
                <a:sysClr val="window" lastClr="FFFFFF"/>
              </a:solidFill>
              <a:latin typeface="Trebuchet MS"/>
            </a:defRPr>
          </a:lvl2pPr>
          <a:lvl3pPr marL="914400" indent="0">
            <a:defRPr sz="1100">
              <a:solidFill>
                <a:sysClr val="window" lastClr="FFFFFF"/>
              </a:solidFill>
              <a:latin typeface="Trebuchet MS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Trebuchet MS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Trebuchet MS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Trebuchet MS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Trebuchet MS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Trebuchet MS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0.35772</cdr:x>
      <cdr:y>0.43038</cdr:y>
    </cdr:from>
    <cdr:to>
      <cdr:x>0.40431</cdr:x>
      <cdr:y>0.60237</cdr:y>
    </cdr:to>
    <cdr:sp macro="" textlink="">
      <cdr:nvSpPr>
        <cdr:cNvPr id="22" name="Стрелка вниз 21"/>
        <cdr:cNvSpPr/>
      </cdr:nvSpPr>
      <cdr:spPr>
        <a:xfrm xmlns:a="http://schemas.openxmlformats.org/drawingml/2006/main">
          <a:off x="3168352" y="2448272"/>
          <a:ext cx="412624" cy="978408"/>
        </a:xfrm>
        <a:prstGeom xmlns:a="http://schemas.openxmlformats.org/drawingml/2006/main" prst="downArrow">
          <a:avLst/>
        </a:prstGeom>
        <a:gradFill xmlns:a="http://schemas.openxmlformats.org/drawingml/2006/main" flip="none" rotWithShape="1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6200000" scaled="1"/>
          <a:tileRect/>
        </a:gradFill>
        <a:ln xmlns:a="http://schemas.openxmlformats.org/drawingml/2006/main" w="19050" cap="flat" cmpd="sng" algn="ctr">
          <a:solidFill>
            <a:srgbClr val="F8F8F8"/>
          </a:solidFill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Trebuchet MS"/>
            </a:defRPr>
          </a:lvl1pPr>
          <a:lvl2pPr marL="457200" indent="0">
            <a:defRPr sz="1100">
              <a:solidFill>
                <a:sysClr val="window" lastClr="FFFFFF"/>
              </a:solidFill>
              <a:latin typeface="Trebuchet MS"/>
            </a:defRPr>
          </a:lvl2pPr>
          <a:lvl3pPr marL="914400" indent="0">
            <a:defRPr sz="1100">
              <a:solidFill>
                <a:sysClr val="window" lastClr="FFFFFF"/>
              </a:solidFill>
              <a:latin typeface="Trebuchet MS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Trebuchet MS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Trebuchet MS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Trebuchet MS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Trebuchet MS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Trebuchet MS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endParaRPr lang="ru-RU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CB21B5-C924-40A2-A57E-F66EC19A3B25}" type="datetimeFigureOut">
              <a:rPr lang="ru-RU" smtClean="0"/>
              <a:pPr/>
              <a:t>07.12.2020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FB39CE-4A9A-4777-9E9E-B0D9D21446B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36313062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C69DA2-D43E-400D-A506-40BADF97C049}" type="datetimeFigureOut">
              <a:rPr lang="ru-RU" smtClean="0"/>
              <a:pPr/>
              <a:t>07.12.2020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31B901-6E5E-4A93-850B-994ED604A13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34770906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865306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412221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92515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666292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692874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26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764382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27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963755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32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91264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33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588000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5693F-A147-466F-916F-9DE85AD9CB92}" type="slidenum">
              <a:rPr lang="ru-RU" smtClean="0"/>
              <a:pPr/>
              <a:t>40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57308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5693F-A147-466F-916F-9DE85AD9CB92}" type="slidenum">
              <a:rPr lang="ru-RU" smtClean="0"/>
              <a:pPr/>
              <a:t>41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576648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595191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66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758394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128589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124373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982838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096886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10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902762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647057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15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294507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1" name="Дата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7BF13A8E-3DBC-4614-B2F3-9A790EE97523}" type="datetime1">
              <a:rPr lang="ru-RU" smtClean="0"/>
              <a:pPr/>
              <a:t>07.12.2020</a:t>
            </a:fld>
            <a:endParaRPr lang="ru-RU" dirty="0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6731549-31AA-4506-9FE3-7BC9E30A29AB}" type="datetime1">
              <a:rPr lang="ru-RU" smtClean="0"/>
              <a:pPr/>
              <a:t>07.12.2020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18F6EEED-54D3-4D3D-99AF-108777875655}" type="datetime1">
              <a:rPr lang="ru-RU" smtClean="0"/>
              <a:pPr/>
              <a:t>07.12.2020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70A19E-4C50-456F-B7C2-5C45D7605B60}" type="datetime1">
              <a:rPr lang="ru-RU" smtClean="0"/>
              <a:pPr>
                <a:defRPr/>
              </a:pPr>
              <a:t>07.12.2020</a:t>
            </a:fld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БЮДЖЕТ ДЛЯ ГРАЖДАН 2020</a:t>
            </a: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54F732-9674-41E2-9D19-FC40430A42D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7C3D3A2-DA6C-4E2B-90EF-4994C7FD49AF}" type="datetime1">
              <a:rPr lang="ru-RU" smtClean="0"/>
              <a:pPr/>
              <a:t>07.12.2020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968567E6-D3E9-4249-8225-3DAA9CD78ADB}" type="datetime1">
              <a:rPr lang="ru-RU" smtClean="0"/>
              <a:pPr/>
              <a:t>07.12.2020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0DE7FF3-B813-4240-8800-6C14AA54B531}" type="datetime1">
              <a:rPr lang="ru-RU" smtClean="0"/>
              <a:pPr/>
              <a:t>07.12.2020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15027E5-22C9-4144-85E8-922DCF6B30DE}" type="datetime1">
              <a:rPr lang="ru-RU" smtClean="0"/>
              <a:pPr/>
              <a:t>07.12.2020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E1D76B6-3C87-4C3E-A273-89DE8BA4E0FF}" type="datetime1">
              <a:rPr lang="ru-RU" smtClean="0"/>
              <a:pPr/>
              <a:t>07.12.2020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CC116BBC-D04F-499D-9A92-DD5794946BAE}" type="datetime1">
              <a:rPr lang="ru-RU" smtClean="0"/>
              <a:pPr/>
              <a:t>07.12.2020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FFE0D1F-A656-45D6-A516-BEB4F24E50A4}" type="datetime1">
              <a:rPr lang="ru-RU" smtClean="0"/>
              <a:pPr/>
              <a:t>07.12.2020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1AB931F-980A-4F42-AB82-51381A7B4DB6}" type="datetime1">
              <a:rPr lang="ru-RU" smtClean="0"/>
              <a:pPr/>
              <a:t>07.12.2020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0000">
              <a:srgbClr val="70FFFF">
                <a:alpha val="80000"/>
              </a:srgbClr>
            </a:gs>
            <a:gs pos="100000">
              <a:schemeClr val="bg2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4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1" name="Текст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3F7033E7-44B1-4A60-9A16-1735849EFFE5}" type="datetime1">
              <a:rPr lang="ru-RU" smtClean="0"/>
              <a:pPr/>
              <a:t>07.12.2020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  <p:sldLayoutId id="2147483779" r:id="rId12"/>
  </p:sldLayoutIdLst>
  <p:hf sldNum="0" hdr="0" dt="0"/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7.png"/><Relationship Id="rId7" Type="http://schemas.openxmlformats.org/officeDocument/2006/relationships/image" Target="../media/image3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14.png"/><Relationship Id="rId10" Type="http://schemas.openxmlformats.org/officeDocument/2006/relationships/image" Target="../media/image39.png"/><Relationship Id="rId4" Type="http://schemas.openxmlformats.org/officeDocument/2006/relationships/image" Target="../media/image34.png"/><Relationship Id="rId9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7.png"/><Relationship Id="rId7" Type="http://schemas.openxmlformats.org/officeDocument/2006/relationships/image" Target="../media/image4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14.png"/><Relationship Id="rId10" Type="http://schemas.openxmlformats.org/officeDocument/2006/relationships/image" Target="../media/image35.png"/><Relationship Id="rId4" Type="http://schemas.openxmlformats.org/officeDocument/2006/relationships/image" Target="../media/image41.png"/><Relationship Id="rId9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2.xml"/><Relationship Id="rId5" Type="http://schemas.openxmlformats.org/officeDocument/2006/relationships/image" Target="../media/image46.pn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48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chart" Target="../charts/chart3.xml"/><Relationship Id="rId3" Type="http://schemas.openxmlformats.org/officeDocument/2006/relationships/image" Target="../media/image3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50.jpeg"/><Relationship Id="rId4" Type="http://schemas.openxmlformats.org/officeDocument/2006/relationships/image" Target="../media/image49.png"/><Relationship Id="rId9" Type="http://schemas.openxmlformats.org/officeDocument/2006/relationships/chart" Target="../charts/char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image" Target="../media/image53.png"/><Relationship Id="rId7" Type="http://schemas.openxmlformats.org/officeDocument/2006/relationships/diagramData" Target="../diagrams/data4.xm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11" Type="http://schemas.microsoft.com/office/2007/relationships/diagramDrawing" Target="../diagrams/drawing4.xml"/><Relationship Id="rId5" Type="http://schemas.openxmlformats.org/officeDocument/2006/relationships/image" Target="../media/image7.png"/><Relationship Id="rId10" Type="http://schemas.openxmlformats.org/officeDocument/2006/relationships/diagramColors" Target="../diagrams/colors4.xml"/><Relationship Id="rId4" Type="http://schemas.openxmlformats.org/officeDocument/2006/relationships/image" Target="../media/image54.png"/><Relationship Id="rId9" Type="http://schemas.openxmlformats.org/officeDocument/2006/relationships/diagramQuickStyle" Target="../diagrams/quickStyle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chart" Target="../charts/chart9.xml"/><Relationship Id="rId13" Type="http://schemas.openxmlformats.org/officeDocument/2006/relationships/chart" Target="../charts/chart14.xml"/><Relationship Id="rId3" Type="http://schemas.openxmlformats.org/officeDocument/2006/relationships/image" Target="../media/image3.png"/><Relationship Id="rId7" Type="http://schemas.openxmlformats.org/officeDocument/2006/relationships/chart" Target="../charts/chart8.xml"/><Relationship Id="rId12" Type="http://schemas.openxmlformats.org/officeDocument/2006/relationships/chart" Target="../charts/chart13.xml"/><Relationship Id="rId2" Type="http://schemas.openxmlformats.org/officeDocument/2006/relationships/image" Target="../media/image7.png"/><Relationship Id="rId16" Type="http://schemas.openxmlformats.org/officeDocument/2006/relationships/chart" Target="../charts/chart17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7.xml"/><Relationship Id="rId11" Type="http://schemas.openxmlformats.org/officeDocument/2006/relationships/chart" Target="../charts/chart12.xml"/><Relationship Id="rId5" Type="http://schemas.openxmlformats.org/officeDocument/2006/relationships/chart" Target="../charts/chart6.xml"/><Relationship Id="rId15" Type="http://schemas.openxmlformats.org/officeDocument/2006/relationships/chart" Target="../charts/chart16.xml"/><Relationship Id="rId10" Type="http://schemas.openxmlformats.org/officeDocument/2006/relationships/chart" Target="../charts/chart11.xml"/><Relationship Id="rId4" Type="http://schemas.openxmlformats.org/officeDocument/2006/relationships/image" Target="../media/image59.jpeg"/><Relationship Id="rId9" Type="http://schemas.openxmlformats.org/officeDocument/2006/relationships/chart" Target="../charts/chart10.xml"/><Relationship Id="rId14" Type="http://schemas.openxmlformats.org/officeDocument/2006/relationships/chart" Target="../charts/char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8.xml"/><Relationship Id="rId3" Type="http://schemas.openxmlformats.org/officeDocument/2006/relationships/image" Target="../media/image7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10" Type="http://schemas.openxmlformats.org/officeDocument/2006/relationships/image" Target="../media/image63.jpeg"/><Relationship Id="rId4" Type="http://schemas.openxmlformats.org/officeDocument/2006/relationships/image" Target="../media/image3.png"/><Relationship Id="rId9" Type="http://schemas.openxmlformats.org/officeDocument/2006/relationships/chart" Target="../charts/chart19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chart" Target="../charts/chart20.xml"/><Relationship Id="rId7" Type="http://schemas.openxmlformats.org/officeDocument/2006/relationships/image" Target="../media/image66.png"/><Relationship Id="rId12" Type="http://schemas.openxmlformats.org/officeDocument/2006/relationships/chart" Target="../charts/chart24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11" Type="http://schemas.openxmlformats.org/officeDocument/2006/relationships/chart" Target="../charts/chart23.xml"/><Relationship Id="rId5" Type="http://schemas.openxmlformats.org/officeDocument/2006/relationships/image" Target="../media/image64.png"/><Relationship Id="rId10" Type="http://schemas.openxmlformats.org/officeDocument/2006/relationships/chart" Target="../charts/chart22.xml"/><Relationship Id="rId4" Type="http://schemas.openxmlformats.org/officeDocument/2006/relationships/chart" Target="../charts/chart21.xml"/><Relationship Id="rId9" Type="http://schemas.openxmlformats.org/officeDocument/2006/relationships/image" Target="../media/image6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7.xml"/><Relationship Id="rId13" Type="http://schemas.openxmlformats.org/officeDocument/2006/relationships/image" Target="../media/image69.png"/><Relationship Id="rId3" Type="http://schemas.openxmlformats.org/officeDocument/2006/relationships/image" Target="../media/image7.png"/><Relationship Id="rId7" Type="http://schemas.openxmlformats.org/officeDocument/2006/relationships/image" Target="../media/image65.jpeg"/><Relationship Id="rId12" Type="http://schemas.openxmlformats.org/officeDocument/2006/relationships/image" Target="../media/image68.gif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11" Type="http://schemas.openxmlformats.org/officeDocument/2006/relationships/image" Target="../media/image67.png"/><Relationship Id="rId5" Type="http://schemas.openxmlformats.org/officeDocument/2006/relationships/chart" Target="../charts/chart26.xml"/><Relationship Id="rId10" Type="http://schemas.openxmlformats.org/officeDocument/2006/relationships/chart" Target="../charts/chart29.xml"/><Relationship Id="rId4" Type="http://schemas.openxmlformats.org/officeDocument/2006/relationships/chart" Target="../charts/chart25.xml"/><Relationship Id="rId9" Type="http://schemas.openxmlformats.org/officeDocument/2006/relationships/chart" Target="../charts/chart28.xml"/><Relationship Id="rId14" Type="http://schemas.openxmlformats.org/officeDocument/2006/relationships/image" Target="../media/image7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chart" Target="../charts/chart33.xml"/><Relationship Id="rId3" Type="http://schemas.openxmlformats.org/officeDocument/2006/relationships/chart" Target="../charts/chart30.xml"/><Relationship Id="rId7" Type="http://schemas.openxmlformats.org/officeDocument/2006/relationships/chart" Target="../charts/chart32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png"/><Relationship Id="rId4" Type="http://schemas.openxmlformats.org/officeDocument/2006/relationships/chart" Target="../charts/chart31.xml"/><Relationship Id="rId9" Type="http://schemas.openxmlformats.org/officeDocument/2006/relationships/chart" Target="../charts/chart34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7.png"/><Relationship Id="rId7" Type="http://schemas.openxmlformats.org/officeDocument/2006/relationships/image" Target="../media/image64.png"/><Relationship Id="rId12" Type="http://schemas.openxmlformats.org/officeDocument/2006/relationships/image" Target="../media/image7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36.xml"/><Relationship Id="rId11" Type="http://schemas.openxmlformats.org/officeDocument/2006/relationships/image" Target="../media/image74.jpeg"/><Relationship Id="rId5" Type="http://schemas.openxmlformats.org/officeDocument/2006/relationships/chart" Target="../charts/chart35.xml"/><Relationship Id="rId10" Type="http://schemas.openxmlformats.org/officeDocument/2006/relationships/image" Target="../media/image73.jpeg"/><Relationship Id="rId4" Type="http://schemas.openxmlformats.org/officeDocument/2006/relationships/image" Target="../media/image3.png"/><Relationship Id="rId9" Type="http://schemas.openxmlformats.org/officeDocument/2006/relationships/image" Target="../media/image72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38.xml"/><Relationship Id="rId11" Type="http://schemas.openxmlformats.org/officeDocument/2006/relationships/image" Target="../media/image79.jpeg"/><Relationship Id="rId5" Type="http://schemas.openxmlformats.org/officeDocument/2006/relationships/chart" Target="../charts/chart37.xml"/><Relationship Id="rId10" Type="http://schemas.openxmlformats.org/officeDocument/2006/relationships/image" Target="../media/image78.jpeg"/><Relationship Id="rId4" Type="http://schemas.openxmlformats.org/officeDocument/2006/relationships/image" Target="../media/image3.png"/><Relationship Id="rId9" Type="http://schemas.openxmlformats.org/officeDocument/2006/relationships/image" Target="../media/image7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9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87.png"/><Relationship Id="rId3" Type="http://schemas.openxmlformats.org/officeDocument/2006/relationships/image" Target="../media/image7.png"/><Relationship Id="rId7" Type="http://schemas.openxmlformats.org/officeDocument/2006/relationships/image" Target="../media/image81.png"/><Relationship Id="rId12" Type="http://schemas.openxmlformats.org/officeDocument/2006/relationships/image" Target="../media/image86.png"/><Relationship Id="rId17" Type="http://schemas.openxmlformats.org/officeDocument/2006/relationships/image" Target="../media/image91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41.xml"/><Relationship Id="rId11" Type="http://schemas.openxmlformats.org/officeDocument/2006/relationships/image" Target="../media/image85.png"/><Relationship Id="rId5" Type="http://schemas.openxmlformats.org/officeDocument/2006/relationships/chart" Target="../charts/chart40.xml"/><Relationship Id="rId15" Type="http://schemas.openxmlformats.org/officeDocument/2006/relationships/image" Target="../media/image89.jpeg"/><Relationship Id="rId10" Type="http://schemas.openxmlformats.org/officeDocument/2006/relationships/image" Target="../media/image84.png"/><Relationship Id="rId4" Type="http://schemas.openxmlformats.org/officeDocument/2006/relationships/image" Target="../media/image3.png"/><Relationship Id="rId9" Type="http://schemas.openxmlformats.org/officeDocument/2006/relationships/image" Target="../media/image83.png"/><Relationship Id="rId14" Type="http://schemas.openxmlformats.org/officeDocument/2006/relationships/image" Target="../media/image8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chart" Target="../charts/chart42.xml"/><Relationship Id="rId7" Type="http://schemas.openxmlformats.org/officeDocument/2006/relationships/chart" Target="../charts/chart45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44.xml"/><Relationship Id="rId11" Type="http://schemas.openxmlformats.org/officeDocument/2006/relationships/chart" Target="../charts/chart46.xml"/><Relationship Id="rId5" Type="http://schemas.openxmlformats.org/officeDocument/2006/relationships/chart" Target="../charts/chart43.xml"/><Relationship Id="rId10" Type="http://schemas.openxmlformats.org/officeDocument/2006/relationships/image" Target="../media/image93.jpeg"/><Relationship Id="rId4" Type="http://schemas.openxmlformats.org/officeDocument/2006/relationships/image" Target="../media/image65.jpeg"/><Relationship Id="rId9" Type="http://schemas.openxmlformats.org/officeDocument/2006/relationships/image" Target="../media/image92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97.png"/><Relationship Id="rId3" Type="http://schemas.openxmlformats.org/officeDocument/2006/relationships/chart" Target="../charts/chart47.xml"/><Relationship Id="rId7" Type="http://schemas.openxmlformats.org/officeDocument/2006/relationships/chart" Target="../charts/chart50.xml"/><Relationship Id="rId12" Type="http://schemas.openxmlformats.org/officeDocument/2006/relationships/image" Target="../media/image96.png"/><Relationship Id="rId17" Type="http://schemas.openxmlformats.org/officeDocument/2006/relationships/image" Target="../media/image101.jpeg"/><Relationship Id="rId2" Type="http://schemas.openxmlformats.org/officeDocument/2006/relationships/image" Target="../media/image7.png"/><Relationship Id="rId16" Type="http://schemas.openxmlformats.org/officeDocument/2006/relationships/image" Target="../media/image100.jpe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49.xml"/><Relationship Id="rId11" Type="http://schemas.openxmlformats.org/officeDocument/2006/relationships/image" Target="../media/image95.png"/><Relationship Id="rId5" Type="http://schemas.openxmlformats.org/officeDocument/2006/relationships/chart" Target="../charts/chart48.xml"/><Relationship Id="rId15" Type="http://schemas.openxmlformats.org/officeDocument/2006/relationships/image" Target="../media/image99.jpeg"/><Relationship Id="rId10" Type="http://schemas.openxmlformats.org/officeDocument/2006/relationships/image" Target="../media/image94.png"/><Relationship Id="rId4" Type="http://schemas.openxmlformats.org/officeDocument/2006/relationships/image" Target="../media/image65.jpeg"/><Relationship Id="rId9" Type="http://schemas.openxmlformats.org/officeDocument/2006/relationships/chart" Target="../charts/chart51.xml"/><Relationship Id="rId14" Type="http://schemas.openxmlformats.org/officeDocument/2006/relationships/image" Target="../media/image9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chart" Target="../charts/chart55.xml"/><Relationship Id="rId13" Type="http://schemas.openxmlformats.org/officeDocument/2006/relationships/image" Target="../media/image104.png"/><Relationship Id="rId3" Type="http://schemas.openxmlformats.org/officeDocument/2006/relationships/image" Target="../media/image65.jpeg"/><Relationship Id="rId7" Type="http://schemas.openxmlformats.org/officeDocument/2006/relationships/image" Target="../media/image3.png"/><Relationship Id="rId12" Type="http://schemas.openxmlformats.org/officeDocument/2006/relationships/image" Target="../media/image103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54.xml"/><Relationship Id="rId11" Type="http://schemas.openxmlformats.org/officeDocument/2006/relationships/image" Target="../media/image102.jpeg"/><Relationship Id="rId5" Type="http://schemas.openxmlformats.org/officeDocument/2006/relationships/chart" Target="../charts/chart53.xml"/><Relationship Id="rId15" Type="http://schemas.openxmlformats.org/officeDocument/2006/relationships/image" Target="../media/image106.png"/><Relationship Id="rId10" Type="http://schemas.openxmlformats.org/officeDocument/2006/relationships/chart" Target="../charts/chart57.xml"/><Relationship Id="rId4" Type="http://schemas.openxmlformats.org/officeDocument/2006/relationships/chart" Target="../charts/chart52.xml"/><Relationship Id="rId9" Type="http://schemas.openxmlformats.org/officeDocument/2006/relationships/chart" Target="../charts/chart56.xml"/><Relationship Id="rId14" Type="http://schemas.openxmlformats.org/officeDocument/2006/relationships/image" Target="../media/image10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10.png"/><Relationship Id="rId3" Type="http://schemas.openxmlformats.org/officeDocument/2006/relationships/chart" Target="../charts/chart58.xml"/><Relationship Id="rId7" Type="http://schemas.openxmlformats.org/officeDocument/2006/relationships/chart" Target="../charts/chart61.xml"/><Relationship Id="rId12" Type="http://schemas.openxmlformats.org/officeDocument/2006/relationships/image" Target="../media/image109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60.xml"/><Relationship Id="rId11" Type="http://schemas.openxmlformats.org/officeDocument/2006/relationships/image" Target="../media/image108.png"/><Relationship Id="rId5" Type="http://schemas.openxmlformats.org/officeDocument/2006/relationships/chart" Target="../charts/chart59.xml"/><Relationship Id="rId15" Type="http://schemas.openxmlformats.org/officeDocument/2006/relationships/image" Target="../media/image112.jpeg"/><Relationship Id="rId10" Type="http://schemas.openxmlformats.org/officeDocument/2006/relationships/image" Target="../media/image107.png"/><Relationship Id="rId4" Type="http://schemas.openxmlformats.org/officeDocument/2006/relationships/image" Target="../media/image59.jpeg"/><Relationship Id="rId9" Type="http://schemas.openxmlformats.org/officeDocument/2006/relationships/chart" Target="../charts/chart62.xml"/><Relationship Id="rId14" Type="http://schemas.openxmlformats.org/officeDocument/2006/relationships/image" Target="../media/image11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Relationship Id="rId9" Type="http://schemas.openxmlformats.org/officeDocument/2006/relationships/image" Target="../media/image114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chart" Target="../charts/chart66.xml"/><Relationship Id="rId3" Type="http://schemas.openxmlformats.org/officeDocument/2006/relationships/image" Target="../media/image65.jpeg"/><Relationship Id="rId7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65.xml"/><Relationship Id="rId11" Type="http://schemas.openxmlformats.org/officeDocument/2006/relationships/image" Target="../media/image64.png"/><Relationship Id="rId5" Type="http://schemas.openxmlformats.org/officeDocument/2006/relationships/chart" Target="../charts/chart64.xml"/><Relationship Id="rId10" Type="http://schemas.openxmlformats.org/officeDocument/2006/relationships/chart" Target="../charts/chart68.xml"/><Relationship Id="rId4" Type="http://schemas.openxmlformats.org/officeDocument/2006/relationships/chart" Target="../charts/chart63.xml"/><Relationship Id="rId9" Type="http://schemas.openxmlformats.org/officeDocument/2006/relationships/chart" Target="../charts/chart6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3" Type="http://schemas.openxmlformats.org/officeDocument/2006/relationships/image" Target="../media/image3.png"/><Relationship Id="rId7" Type="http://schemas.openxmlformats.org/officeDocument/2006/relationships/image" Target="../media/image12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4" Type="http://schemas.openxmlformats.org/officeDocument/2006/relationships/image" Target="../media/image117.png"/><Relationship Id="rId9" Type="http://schemas.openxmlformats.org/officeDocument/2006/relationships/image" Target="../media/image122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6.xml"/><Relationship Id="rId3" Type="http://schemas.openxmlformats.org/officeDocument/2006/relationships/image" Target="../media/image7.png"/><Relationship Id="rId7" Type="http://schemas.openxmlformats.org/officeDocument/2006/relationships/diagramQuickStyle" Target="../diagrams/quickStyle6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diagramLayout" Target="../diagrams/layout6.xml"/><Relationship Id="rId5" Type="http://schemas.openxmlformats.org/officeDocument/2006/relationships/diagramData" Target="../diagrams/data6.xml"/><Relationship Id="rId4" Type="http://schemas.openxmlformats.org/officeDocument/2006/relationships/chart" Target="../charts/chart69.xml"/><Relationship Id="rId9" Type="http://schemas.microsoft.com/office/2007/relationships/diagramDrawing" Target="../diagrams/drawing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6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7.xml"/><Relationship Id="rId13" Type="http://schemas.openxmlformats.org/officeDocument/2006/relationships/image" Target="../media/image131.jpeg"/><Relationship Id="rId3" Type="http://schemas.openxmlformats.org/officeDocument/2006/relationships/image" Target="../media/image15.png"/><Relationship Id="rId7" Type="http://schemas.openxmlformats.org/officeDocument/2006/relationships/diagramQuickStyle" Target="../diagrams/quickStyle7.xml"/><Relationship Id="rId12" Type="http://schemas.openxmlformats.org/officeDocument/2006/relationships/image" Target="../media/image1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7.xml"/><Relationship Id="rId11" Type="http://schemas.openxmlformats.org/officeDocument/2006/relationships/image" Target="../media/image129.png"/><Relationship Id="rId5" Type="http://schemas.openxmlformats.org/officeDocument/2006/relationships/diagramData" Target="../diagrams/data7.xml"/><Relationship Id="rId10" Type="http://schemas.openxmlformats.org/officeDocument/2006/relationships/image" Target="../media/image128.png"/><Relationship Id="rId4" Type="http://schemas.openxmlformats.org/officeDocument/2006/relationships/image" Target="../media/image127.png"/><Relationship Id="rId9" Type="http://schemas.microsoft.com/office/2007/relationships/diagramDrawing" Target="../diagrams/drawing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Relationship Id="rId4" Type="http://schemas.openxmlformats.org/officeDocument/2006/relationships/chart" Target="../charts/chart70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chart" Target="../charts/chart7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3.png"/><Relationship Id="rId5" Type="http://schemas.openxmlformats.org/officeDocument/2006/relationships/image" Target="../media/image132.gif"/><Relationship Id="rId4" Type="http://schemas.openxmlformats.org/officeDocument/2006/relationships/image" Target="../media/image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chart" Target="../charts/chart7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4.png"/><Relationship Id="rId5" Type="http://schemas.openxmlformats.org/officeDocument/2006/relationships/image" Target="../media/image45.png"/><Relationship Id="rId4" Type="http://schemas.openxmlformats.org/officeDocument/2006/relationships/image" Target="../media/image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chart" Target="../charts/chart7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6.png"/><Relationship Id="rId5" Type="http://schemas.openxmlformats.org/officeDocument/2006/relationships/image" Target="../media/image135.png"/><Relationship Id="rId4" Type="http://schemas.openxmlformats.org/officeDocument/2006/relationships/image" Target="../media/image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138.png"/><Relationship Id="rId2" Type="http://schemas.openxmlformats.org/officeDocument/2006/relationships/chart" Target="../charts/chart7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7.png"/><Relationship Id="rId5" Type="http://schemas.openxmlformats.org/officeDocument/2006/relationships/image" Target="../media/image82.png"/><Relationship Id="rId4" Type="http://schemas.openxmlformats.org/officeDocument/2006/relationships/image" Target="../media/image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141.png"/><Relationship Id="rId2" Type="http://schemas.openxmlformats.org/officeDocument/2006/relationships/chart" Target="../charts/chart7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0.jpeg"/><Relationship Id="rId5" Type="http://schemas.openxmlformats.org/officeDocument/2006/relationships/image" Target="../media/image7.png"/><Relationship Id="rId4" Type="http://schemas.openxmlformats.org/officeDocument/2006/relationships/image" Target="../media/image139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chart" Target="../charts/chart7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3.png"/><Relationship Id="rId5" Type="http://schemas.openxmlformats.org/officeDocument/2006/relationships/image" Target="../media/image7.png"/><Relationship Id="rId4" Type="http://schemas.openxmlformats.org/officeDocument/2006/relationships/image" Target="../media/image14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13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chart" Target="../charts/chart7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5.png"/><Relationship Id="rId5" Type="http://schemas.openxmlformats.org/officeDocument/2006/relationships/image" Target="../media/image144.png"/><Relationship Id="rId4" Type="http://schemas.openxmlformats.org/officeDocument/2006/relationships/image" Target="../media/image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chart" Target="../charts/chart7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7.png"/><Relationship Id="rId5" Type="http://schemas.openxmlformats.org/officeDocument/2006/relationships/image" Target="../media/image146.png"/><Relationship Id="rId4" Type="http://schemas.openxmlformats.org/officeDocument/2006/relationships/image" Target="../media/image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150.png"/><Relationship Id="rId2" Type="http://schemas.openxmlformats.org/officeDocument/2006/relationships/chart" Target="../charts/chart7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9.png"/><Relationship Id="rId5" Type="http://schemas.openxmlformats.org/officeDocument/2006/relationships/image" Target="../media/image148.png"/><Relationship Id="rId4" Type="http://schemas.openxmlformats.org/officeDocument/2006/relationships/image" Target="../media/image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53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2.png"/><Relationship Id="rId5" Type="http://schemas.openxmlformats.org/officeDocument/2006/relationships/image" Target="../media/image151.png"/><Relationship Id="rId4" Type="http://schemas.openxmlformats.org/officeDocument/2006/relationships/chart" Target="../charts/chart80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156.jpeg"/><Relationship Id="rId2" Type="http://schemas.openxmlformats.org/officeDocument/2006/relationships/chart" Target="../charts/chart8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.png"/><Relationship Id="rId5" Type="http://schemas.openxmlformats.org/officeDocument/2006/relationships/image" Target="../media/image155.jpeg"/><Relationship Id="rId4" Type="http://schemas.openxmlformats.org/officeDocument/2006/relationships/image" Target="../media/image154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chart" Target="../charts/chart8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8.png"/><Relationship Id="rId5" Type="http://schemas.openxmlformats.org/officeDocument/2006/relationships/image" Target="../media/image7.png"/><Relationship Id="rId4" Type="http://schemas.openxmlformats.org/officeDocument/2006/relationships/image" Target="../media/image157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chart" Target="../charts/chart8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0.png"/><Relationship Id="rId5" Type="http://schemas.openxmlformats.org/officeDocument/2006/relationships/image" Target="../media/image159.png"/><Relationship Id="rId4" Type="http://schemas.openxmlformats.org/officeDocument/2006/relationships/image" Target="../media/image7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chart" Target="../charts/chart8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2.jpeg"/><Relationship Id="rId5" Type="http://schemas.openxmlformats.org/officeDocument/2006/relationships/image" Target="../media/image161.png"/><Relationship Id="rId4" Type="http://schemas.openxmlformats.org/officeDocument/2006/relationships/image" Target="../media/image7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chart" Target="../charts/chart8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4.png"/><Relationship Id="rId5" Type="http://schemas.openxmlformats.org/officeDocument/2006/relationships/image" Target="../media/image163.png"/><Relationship Id="rId4" Type="http://schemas.openxmlformats.org/officeDocument/2006/relationships/image" Target="../media/image7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167.jpeg"/><Relationship Id="rId2" Type="http://schemas.openxmlformats.org/officeDocument/2006/relationships/chart" Target="../charts/chart8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6.jpeg"/><Relationship Id="rId5" Type="http://schemas.openxmlformats.org/officeDocument/2006/relationships/image" Target="../media/image165.jpe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chart" Target="../charts/chart8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9.jpeg"/><Relationship Id="rId5" Type="http://schemas.openxmlformats.org/officeDocument/2006/relationships/image" Target="../media/image168.jpeg"/><Relationship Id="rId4" Type="http://schemas.openxmlformats.org/officeDocument/2006/relationships/image" Target="../media/image7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chart" Target="../charts/chart8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1.png"/><Relationship Id="rId5" Type="http://schemas.openxmlformats.org/officeDocument/2006/relationships/image" Target="../media/image170.jpeg"/><Relationship Id="rId4" Type="http://schemas.openxmlformats.org/officeDocument/2006/relationships/image" Target="../media/image7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174.jpeg"/><Relationship Id="rId2" Type="http://schemas.openxmlformats.org/officeDocument/2006/relationships/chart" Target="../charts/chart8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3.jpeg"/><Relationship Id="rId5" Type="http://schemas.openxmlformats.org/officeDocument/2006/relationships/image" Target="../media/image172.png"/><Relationship Id="rId4" Type="http://schemas.openxmlformats.org/officeDocument/2006/relationships/image" Target="../media/image7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8.jpeg"/><Relationship Id="rId3" Type="http://schemas.openxmlformats.org/officeDocument/2006/relationships/image" Target="../media/image59.jpeg"/><Relationship Id="rId7" Type="http://schemas.openxmlformats.org/officeDocument/2006/relationships/image" Target="../media/image177.jpeg"/><Relationship Id="rId2" Type="http://schemas.openxmlformats.org/officeDocument/2006/relationships/chart" Target="../charts/chart9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6.jpeg"/><Relationship Id="rId5" Type="http://schemas.openxmlformats.org/officeDocument/2006/relationships/image" Target="../media/image175.png"/><Relationship Id="rId4" Type="http://schemas.openxmlformats.org/officeDocument/2006/relationships/image" Target="../media/image7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3.png"/><Relationship Id="rId3" Type="http://schemas.openxmlformats.org/officeDocument/2006/relationships/image" Target="../media/image7.png"/><Relationship Id="rId7" Type="http://schemas.openxmlformats.org/officeDocument/2006/relationships/image" Target="../media/image182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1.png"/><Relationship Id="rId11" Type="http://schemas.openxmlformats.org/officeDocument/2006/relationships/image" Target="../media/image186.png"/><Relationship Id="rId5" Type="http://schemas.openxmlformats.org/officeDocument/2006/relationships/image" Target="../media/image180.png"/><Relationship Id="rId10" Type="http://schemas.openxmlformats.org/officeDocument/2006/relationships/image" Target="../media/image185.png"/><Relationship Id="rId4" Type="http://schemas.openxmlformats.org/officeDocument/2006/relationships/image" Target="../media/image179.png"/><Relationship Id="rId9" Type="http://schemas.openxmlformats.org/officeDocument/2006/relationships/image" Target="../media/image184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91.png"/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0.jpeg"/><Relationship Id="rId5" Type="http://schemas.openxmlformats.org/officeDocument/2006/relationships/image" Target="../media/image189.png"/><Relationship Id="rId4" Type="http://schemas.openxmlformats.org/officeDocument/2006/relationships/image" Target="../media/image188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4.jpeg"/><Relationship Id="rId4" Type="http://schemas.openxmlformats.org/officeDocument/2006/relationships/image" Target="../media/image19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0.jpeg"/><Relationship Id="rId3" Type="http://schemas.openxmlformats.org/officeDocument/2006/relationships/diagramLayout" Target="../diagrams/layout2.xml"/><Relationship Id="rId7" Type="http://schemas.openxmlformats.org/officeDocument/2006/relationships/image" Target="../media/image16.png"/><Relationship Id="rId12" Type="http://schemas.openxmlformats.org/officeDocument/2006/relationships/image" Target="../media/image19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11" Type="http://schemas.openxmlformats.org/officeDocument/2006/relationships/image" Target="../media/image2.png"/><Relationship Id="rId5" Type="http://schemas.openxmlformats.org/officeDocument/2006/relationships/diagramColors" Target="../diagrams/colors2.xml"/><Relationship Id="rId10" Type="http://schemas.openxmlformats.org/officeDocument/2006/relationships/image" Target="../media/image7.png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15.png"/><Relationship Id="rId7" Type="http://schemas.openxmlformats.org/officeDocument/2006/relationships/image" Target="../media/image2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10" Type="http://schemas.openxmlformats.org/officeDocument/2006/relationships/image" Target="../media/image27.jpeg"/><Relationship Id="rId4" Type="http://schemas.openxmlformats.org/officeDocument/2006/relationships/image" Target="../media/image21.jpeg"/><Relationship Id="rId9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8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chart" Target="../charts/chart1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 descr="флаг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61846" y="0"/>
            <a:ext cx="1982154" cy="144016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99592" y="4077072"/>
            <a:ext cx="7344816" cy="2308324"/>
          </a:xfrm>
          <a:prstGeom prst="rect">
            <a:avLst/>
          </a:prstGeom>
          <a:noFill/>
          <a:ln w="28575">
            <a:noFill/>
          </a:ln>
          <a:effectLst>
            <a:innerShdw blurRad="2540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0000FF"/>
                </a:solidFill>
                <a:latin typeface="Bookman Old Style" pitchFamily="18" charset="0"/>
              </a:rPr>
              <a:t>на основе</a:t>
            </a:r>
            <a:r>
              <a:rPr lang="ru-RU" sz="2400" dirty="0" smtClean="0">
                <a:solidFill>
                  <a:srgbClr val="0000FF"/>
                </a:solidFill>
                <a:latin typeface="Bookman Old Style" pitchFamily="18" charset="0"/>
              </a:rPr>
              <a:t>   проекта </a:t>
            </a:r>
            <a:r>
              <a:rPr lang="ru-RU" sz="2400" dirty="0" smtClean="0">
                <a:solidFill>
                  <a:srgbClr val="0000FF"/>
                </a:solidFill>
                <a:latin typeface="Bookman Old Style" pitchFamily="18" charset="0"/>
              </a:rPr>
              <a:t>решения</a:t>
            </a:r>
          </a:p>
          <a:p>
            <a:pPr algn="ctr"/>
            <a:r>
              <a:rPr lang="ru-RU" sz="2400" dirty="0" smtClean="0">
                <a:solidFill>
                  <a:srgbClr val="0000FF"/>
                </a:solidFill>
                <a:latin typeface="Bookman Old Style" pitchFamily="18" charset="0"/>
              </a:rPr>
              <a:t> «О бюджете муниципального образования  «Холм-Жирковский район» </a:t>
            </a:r>
          </a:p>
          <a:p>
            <a:pPr algn="ctr"/>
            <a:r>
              <a:rPr lang="ru-RU" sz="2400" dirty="0" smtClean="0">
                <a:solidFill>
                  <a:srgbClr val="0000FF"/>
                </a:solidFill>
                <a:latin typeface="Bookman Old Style" pitchFamily="18" charset="0"/>
              </a:rPr>
              <a:t>Смоленской области </a:t>
            </a:r>
          </a:p>
          <a:p>
            <a:pPr algn="ctr"/>
            <a:r>
              <a:rPr lang="ru-RU" sz="2400" dirty="0" smtClean="0">
                <a:solidFill>
                  <a:srgbClr val="0000FF"/>
                </a:solidFill>
                <a:latin typeface="Bookman Old Style" pitchFamily="18" charset="0"/>
              </a:rPr>
              <a:t>на 2021 год  и на плановый период</a:t>
            </a:r>
          </a:p>
          <a:p>
            <a:pPr algn="ctr"/>
            <a:r>
              <a:rPr lang="ru-RU" sz="2400" dirty="0" smtClean="0">
                <a:solidFill>
                  <a:srgbClr val="0000FF"/>
                </a:solidFill>
                <a:latin typeface="Bookman Old Style" pitchFamily="18" charset="0"/>
              </a:rPr>
              <a:t> 2022 и 2023 годов»</a:t>
            </a:r>
          </a:p>
        </p:txBody>
      </p:sp>
      <p:pic>
        <p:nvPicPr>
          <p:cNvPr id="4" name="i-main-pic" descr="Картинка 5 из 10"/>
          <p:cNvPicPr/>
          <p:nvPr/>
        </p:nvPicPr>
        <p:blipFill>
          <a:blip r:embed="rId4" cstate="print">
            <a:lum contrast="6000"/>
          </a:blip>
          <a:srcRect/>
          <a:stretch>
            <a:fillRect/>
          </a:stretch>
        </p:blipFill>
        <p:spPr bwMode="auto">
          <a:xfrm>
            <a:off x="7812360" y="548680"/>
            <a:ext cx="1152128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7" name="Рисунок 6" descr="бюджет на форзац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513" y="188641"/>
            <a:ext cx="2304256" cy="2278653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0" y="2276872"/>
            <a:ext cx="91440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pPr algn="ctr"/>
            <a:r>
              <a:rPr lang="ru-RU" sz="5400" b="1" cap="none" spc="0" dirty="0" smtClean="0">
                <a:ln w="1905">
                  <a:solidFill>
                    <a:srgbClr val="000099"/>
                  </a:solidFill>
                </a:ln>
                <a:solidFill>
                  <a:srgbClr val="0033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man Old Style" pitchFamily="18" charset="0"/>
                <a:ea typeface="Arial Unicode MS" pitchFamily="34" charset="-128"/>
                <a:cs typeface="Arial Unicode MS" pitchFamily="34" charset="-128"/>
              </a:rPr>
              <a:t>БЮДЖЕТ   </a:t>
            </a:r>
          </a:p>
          <a:p>
            <a:pPr algn="ctr"/>
            <a:r>
              <a:rPr lang="ru-RU" sz="5400" b="1" cap="none" spc="0" dirty="0" smtClean="0">
                <a:ln w="1905">
                  <a:solidFill>
                    <a:srgbClr val="000099"/>
                  </a:solidFill>
                </a:ln>
                <a:solidFill>
                  <a:srgbClr val="0033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man Old Style" pitchFamily="18" charset="0"/>
                <a:ea typeface="Arial Unicode MS" pitchFamily="34" charset="-128"/>
                <a:cs typeface="Arial Unicode MS" pitchFamily="34" charset="-128"/>
              </a:rPr>
              <a:t>ДЛЯ   ГРАЖДАН</a:t>
            </a:r>
            <a:endParaRPr lang="ru-RU" sz="5400" b="1" cap="none" spc="0" dirty="0">
              <a:ln w="1905">
                <a:solidFill>
                  <a:srgbClr val="000099"/>
                </a:solidFill>
              </a:ln>
              <a:solidFill>
                <a:srgbClr val="0033CC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57200" y="6597352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</a:t>
            </a:r>
            <a:r>
              <a:rPr lang="ru-RU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ГРАЖДАН  </a:t>
            </a:r>
            <a:r>
              <a:rPr lang="ru-RU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2021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3633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de"/>
          <p:cNvPicPr>
            <a:picLocks noChangeAspect="1"/>
          </p:cNvPicPr>
          <p:nvPr/>
        </p:nvPicPr>
        <p:blipFill>
          <a:blip r:embed="rId3" cstate="print"/>
          <a:srcRect l="2542" t="12222"/>
          <a:stretch>
            <a:fillRect/>
          </a:stretch>
        </p:blipFill>
        <p:spPr>
          <a:xfrm>
            <a:off x="539552" y="908720"/>
            <a:ext cx="8280920" cy="5949280"/>
          </a:xfrm>
          <a:prstGeom prst="rect">
            <a:avLst/>
          </a:prstGeom>
          <a:solidFill>
            <a:srgbClr val="3399FF"/>
          </a:solidFill>
          <a:ln w="57150">
            <a:solidFill>
              <a:srgbClr val="0066CC"/>
            </a:solidFill>
          </a:ln>
          <a:effectLst/>
        </p:spPr>
      </p:pic>
      <p:pic>
        <p:nvPicPr>
          <p:cNvPr id="6" name="Рисунок 5" descr="бюджетный процесс 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948264" y="5949280"/>
            <a:ext cx="1872208" cy="792088"/>
          </a:xfrm>
          <a:prstGeom prst="rect">
            <a:avLst/>
          </a:prstGeom>
        </p:spPr>
      </p:pic>
      <p:sp>
        <p:nvSpPr>
          <p:cNvPr id="8" name="Пятиугольник 7"/>
          <p:cNvSpPr/>
          <p:nvPr/>
        </p:nvSpPr>
        <p:spPr>
          <a:xfrm>
            <a:off x="2267744" y="5949280"/>
            <a:ext cx="2209800" cy="609600"/>
          </a:xfrm>
          <a:prstGeom prst="homePlate">
            <a:avLst/>
          </a:prstGeom>
          <a:gradFill flip="none" rotWithShape="1">
            <a:gsLst>
              <a:gs pos="0">
                <a:srgbClr val="6666FF">
                  <a:tint val="66000"/>
                  <a:satMod val="160000"/>
                </a:srgbClr>
              </a:gs>
              <a:gs pos="50000">
                <a:srgbClr val="6666FF">
                  <a:tint val="44500"/>
                  <a:satMod val="160000"/>
                </a:srgbClr>
              </a:gs>
              <a:gs pos="100000">
                <a:srgbClr val="6666FF">
                  <a:tint val="23500"/>
                  <a:satMod val="160000"/>
                </a:srgbClr>
              </a:gs>
            </a:gsLst>
            <a:lin ang="0" scaled="1"/>
            <a:tileRect/>
          </a:gradFill>
          <a:ln w="19050">
            <a:solidFill>
              <a:srgbClr val="333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Составление проекта бюджета Финансовым управлением</a:t>
            </a:r>
            <a:endParaRPr lang="ru-RU" sz="12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9" name="Пятиугольник 8"/>
          <p:cNvSpPr/>
          <p:nvPr/>
        </p:nvSpPr>
        <p:spPr>
          <a:xfrm>
            <a:off x="1403648" y="5301208"/>
            <a:ext cx="2209800" cy="609600"/>
          </a:xfrm>
          <a:prstGeom prst="homePlate">
            <a:avLst/>
          </a:prstGeom>
          <a:gradFill flip="none" rotWithShape="1">
            <a:gsLst>
              <a:gs pos="0">
                <a:srgbClr val="6666FF">
                  <a:tint val="66000"/>
                  <a:satMod val="160000"/>
                </a:srgbClr>
              </a:gs>
              <a:gs pos="50000">
                <a:srgbClr val="6666FF">
                  <a:tint val="44500"/>
                  <a:satMod val="160000"/>
                </a:srgbClr>
              </a:gs>
              <a:gs pos="100000">
                <a:srgbClr val="6666FF">
                  <a:tint val="23500"/>
                  <a:satMod val="160000"/>
                </a:srgbClr>
              </a:gs>
            </a:gsLst>
            <a:lin ang="2700000" scaled="1"/>
            <a:tileRect/>
          </a:gradFill>
          <a:ln w="19050">
            <a:solidFill>
              <a:srgbClr val="333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Рассмотрение проекта бюджета Бюджетной комиссией</a:t>
            </a:r>
            <a:endParaRPr lang="ru-RU" sz="12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2" name="object 10"/>
          <p:cNvSpPr/>
          <p:nvPr/>
        </p:nvSpPr>
        <p:spPr>
          <a:xfrm>
            <a:off x="1115616" y="0"/>
            <a:ext cx="7416824" cy="96853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ЭТАПЫ    БЮДЖЕТНОГО    ПРОЦЕССА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3" name="Пятиугольник 12"/>
          <p:cNvSpPr/>
          <p:nvPr/>
        </p:nvSpPr>
        <p:spPr>
          <a:xfrm>
            <a:off x="539552" y="4581128"/>
            <a:ext cx="2209800" cy="609600"/>
          </a:xfrm>
          <a:prstGeom prst="homePlate">
            <a:avLst/>
          </a:prstGeom>
          <a:gradFill flip="none" rotWithShape="1">
            <a:gsLst>
              <a:gs pos="0">
                <a:srgbClr val="6666FF">
                  <a:tint val="66000"/>
                  <a:satMod val="160000"/>
                </a:srgbClr>
              </a:gs>
              <a:gs pos="50000">
                <a:srgbClr val="6666FF">
                  <a:tint val="44500"/>
                  <a:satMod val="160000"/>
                </a:srgbClr>
              </a:gs>
              <a:gs pos="100000">
                <a:srgbClr val="6666FF">
                  <a:tint val="23500"/>
                  <a:satMod val="160000"/>
                </a:srgbClr>
              </a:gs>
            </a:gsLst>
            <a:lin ang="2700000" scaled="1"/>
            <a:tileRect/>
          </a:gradFill>
          <a:ln w="19050">
            <a:solidFill>
              <a:srgbClr val="333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Внесение проекта бюджета в Совет депутатов</a:t>
            </a:r>
            <a:endParaRPr lang="ru-RU" sz="12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4" name="Пятиугольник 13"/>
          <p:cNvSpPr/>
          <p:nvPr/>
        </p:nvSpPr>
        <p:spPr>
          <a:xfrm>
            <a:off x="323528" y="3861048"/>
            <a:ext cx="2209800" cy="609600"/>
          </a:xfrm>
          <a:prstGeom prst="homePlate">
            <a:avLst/>
          </a:prstGeom>
          <a:gradFill flip="none" rotWithShape="1">
            <a:gsLst>
              <a:gs pos="0">
                <a:srgbClr val="6666FF">
                  <a:tint val="66000"/>
                  <a:satMod val="160000"/>
                </a:srgbClr>
              </a:gs>
              <a:gs pos="50000">
                <a:srgbClr val="6666FF">
                  <a:tint val="44500"/>
                  <a:satMod val="160000"/>
                </a:srgbClr>
              </a:gs>
              <a:gs pos="100000">
                <a:srgbClr val="6666FF">
                  <a:tint val="23500"/>
                  <a:satMod val="160000"/>
                </a:srgbClr>
              </a:gs>
            </a:gsLst>
            <a:lin ang="2700000" scaled="1"/>
            <a:tileRect/>
          </a:gradFill>
          <a:ln w="19050">
            <a:solidFill>
              <a:srgbClr val="333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Рассмотрение  проекта бюджета Советом депутатов</a:t>
            </a:r>
            <a:endParaRPr lang="ru-RU" sz="12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5" name="Пятиугольник 14"/>
          <p:cNvSpPr/>
          <p:nvPr/>
        </p:nvSpPr>
        <p:spPr>
          <a:xfrm>
            <a:off x="228600" y="3124200"/>
            <a:ext cx="2209800" cy="609600"/>
          </a:xfrm>
          <a:prstGeom prst="homePlate">
            <a:avLst/>
          </a:prstGeom>
          <a:gradFill flip="none" rotWithShape="1">
            <a:gsLst>
              <a:gs pos="0">
                <a:srgbClr val="6666FF">
                  <a:tint val="66000"/>
                  <a:satMod val="160000"/>
                </a:srgbClr>
              </a:gs>
              <a:gs pos="50000">
                <a:srgbClr val="6666FF">
                  <a:tint val="44500"/>
                  <a:satMod val="160000"/>
                </a:srgbClr>
              </a:gs>
              <a:gs pos="100000">
                <a:srgbClr val="6666FF">
                  <a:tint val="23500"/>
                  <a:satMod val="160000"/>
                </a:srgbClr>
              </a:gs>
            </a:gsLst>
            <a:lin ang="2700000" scaled="1"/>
            <a:tileRect/>
          </a:gradFill>
          <a:ln w="19050">
            <a:solidFill>
              <a:srgbClr val="333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Утверждение проекта бюджета</a:t>
            </a:r>
            <a:endParaRPr lang="ru-RU" sz="12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6" name="Пятиугольник 15"/>
          <p:cNvSpPr/>
          <p:nvPr/>
        </p:nvSpPr>
        <p:spPr>
          <a:xfrm>
            <a:off x="683568" y="1916832"/>
            <a:ext cx="2209800" cy="533400"/>
          </a:xfrm>
          <a:prstGeom prst="homePlate">
            <a:avLst/>
          </a:prstGeom>
          <a:gradFill flip="none" rotWithShape="1">
            <a:gsLst>
              <a:gs pos="0">
                <a:srgbClr val="009999">
                  <a:tint val="66000"/>
                  <a:satMod val="160000"/>
                </a:srgbClr>
              </a:gs>
              <a:gs pos="50000">
                <a:srgbClr val="009999">
                  <a:tint val="44500"/>
                  <a:satMod val="160000"/>
                </a:srgbClr>
              </a:gs>
              <a:gs pos="100000">
                <a:srgbClr val="009999">
                  <a:tint val="23500"/>
                  <a:satMod val="160000"/>
                </a:srgbClr>
              </a:gs>
            </a:gsLst>
            <a:lin ang="2700000" scaled="1"/>
            <a:tileRect/>
          </a:gradFill>
          <a:ln w="19050">
            <a:solidFill>
              <a:srgbClr val="00666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Заключение договоров, контрактов</a:t>
            </a:r>
            <a:endParaRPr lang="ru-RU" sz="12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7" name="Пятиугольник 16"/>
          <p:cNvSpPr/>
          <p:nvPr/>
        </p:nvSpPr>
        <p:spPr>
          <a:xfrm>
            <a:off x="899592" y="1340768"/>
            <a:ext cx="2209800" cy="533400"/>
          </a:xfrm>
          <a:prstGeom prst="homePlate">
            <a:avLst/>
          </a:prstGeom>
          <a:gradFill flip="none" rotWithShape="1">
            <a:gsLst>
              <a:gs pos="0">
                <a:srgbClr val="009999">
                  <a:tint val="66000"/>
                  <a:satMod val="160000"/>
                </a:srgbClr>
              </a:gs>
              <a:gs pos="50000">
                <a:srgbClr val="009999">
                  <a:tint val="44500"/>
                  <a:satMod val="160000"/>
                </a:srgbClr>
              </a:gs>
              <a:gs pos="100000">
                <a:srgbClr val="009999">
                  <a:tint val="23500"/>
                  <a:satMod val="160000"/>
                </a:srgbClr>
              </a:gs>
            </a:gsLst>
            <a:lin ang="2700000" scaled="1"/>
            <a:tileRect/>
          </a:gradFill>
          <a:ln w="19050">
            <a:solidFill>
              <a:srgbClr val="00666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Социальные выплаты населения</a:t>
            </a:r>
            <a:endParaRPr lang="ru-RU" sz="12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8" name="Пятиугольник 17"/>
          <p:cNvSpPr/>
          <p:nvPr/>
        </p:nvSpPr>
        <p:spPr>
          <a:xfrm>
            <a:off x="1547664" y="764704"/>
            <a:ext cx="2209800" cy="533400"/>
          </a:xfrm>
          <a:prstGeom prst="homePlate">
            <a:avLst/>
          </a:prstGeom>
          <a:gradFill flip="none" rotWithShape="1">
            <a:gsLst>
              <a:gs pos="0">
                <a:srgbClr val="009999">
                  <a:tint val="66000"/>
                  <a:satMod val="160000"/>
                </a:srgbClr>
              </a:gs>
              <a:gs pos="50000">
                <a:srgbClr val="009999">
                  <a:tint val="44500"/>
                  <a:satMod val="160000"/>
                </a:srgbClr>
              </a:gs>
              <a:gs pos="100000">
                <a:srgbClr val="009999">
                  <a:tint val="23500"/>
                  <a:satMod val="160000"/>
                </a:srgbClr>
              </a:gs>
            </a:gsLst>
            <a:lin ang="2700000" scaled="1"/>
            <a:tileRect/>
          </a:gradFill>
          <a:ln w="19050">
            <a:solidFill>
              <a:srgbClr val="00666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Оплата труда</a:t>
            </a:r>
            <a:endParaRPr lang="ru-RU" sz="12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9" name="Пятиугольник 18"/>
          <p:cNvSpPr/>
          <p:nvPr/>
        </p:nvSpPr>
        <p:spPr>
          <a:xfrm rot="10800000" flipV="1">
            <a:off x="6300192" y="1052736"/>
            <a:ext cx="2209800" cy="533400"/>
          </a:xfrm>
          <a:prstGeom prst="homePlate">
            <a:avLst/>
          </a:prstGeom>
          <a:gradFill flip="none" rotWithShape="1">
            <a:gsLst>
              <a:gs pos="0">
                <a:srgbClr val="009999">
                  <a:tint val="66000"/>
                  <a:satMod val="160000"/>
                </a:srgbClr>
              </a:gs>
              <a:gs pos="50000">
                <a:srgbClr val="009999">
                  <a:tint val="44500"/>
                  <a:satMod val="160000"/>
                </a:srgbClr>
              </a:gs>
              <a:gs pos="100000">
                <a:srgbClr val="009999">
                  <a:tint val="23500"/>
                  <a:satMod val="160000"/>
                </a:srgbClr>
              </a:gs>
            </a:gsLst>
            <a:lin ang="10800000" scaled="1"/>
            <a:tileRect/>
          </a:gradFill>
          <a:ln w="19050">
            <a:solidFill>
              <a:srgbClr val="006666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Оплата иных расходов</a:t>
            </a:r>
            <a:endParaRPr lang="ru-RU" sz="12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20" name="Пятиугольник 19"/>
          <p:cNvSpPr/>
          <p:nvPr/>
        </p:nvSpPr>
        <p:spPr>
          <a:xfrm rot="10800000" flipV="1">
            <a:off x="6876256" y="2852936"/>
            <a:ext cx="2133600" cy="609600"/>
          </a:xfrm>
          <a:prstGeom prst="homePlate">
            <a:avLst/>
          </a:prstGeom>
          <a:gradFill flip="none" rotWithShape="1">
            <a:gsLst>
              <a:gs pos="0">
                <a:srgbClr val="FF9900">
                  <a:tint val="66000"/>
                  <a:satMod val="160000"/>
                </a:srgbClr>
              </a:gs>
              <a:gs pos="50000">
                <a:srgbClr val="FF9900">
                  <a:tint val="44500"/>
                  <a:satMod val="160000"/>
                </a:srgbClr>
              </a:gs>
              <a:gs pos="100000">
                <a:srgbClr val="FF9900">
                  <a:tint val="23500"/>
                  <a:satMod val="160000"/>
                </a:srgbClr>
              </a:gs>
            </a:gsLst>
            <a:lin ang="8100000" scaled="1"/>
            <a:tileRect/>
          </a:gradFill>
          <a:ln w="19050">
            <a:solidFill>
              <a:srgbClr val="FF9966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Подготовка и составление бюджетной отчетности</a:t>
            </a:r>
            <a:endParaRPr lang="ru-RU" sz="12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21" name="Пятиугольник 20"/>
          <p:cNvSpPr/>
          <p:nvPr/>
        </p:nvSpPr>
        <p:spPr>
          <a:xfrm rot="10800000" flipV="1">
            <a:off x="6934200" y="3645024"/>
            <a:ext cx="2209800" cy="685800"/>
          </a:xfrm>
          <a:prstGeom prst="homePlate">
            <a:avLst/>
          </a:prstGeom>
          <a:gradFill flip="none" rotWithShape="1">
            <a:gsLst>
              <a:gs pos="0">
                <a:srgbClr val="FF9900">
                  <a:tint val="66000"/>
                  <a:satMod val="160000"/>
                </a:srgbClr>
              </a:gs>
              <a:gs pos="50000">
                <a:srgbClr val="FF9900">
                  <a:tint val="44500"/>
                  <a:satMod val="160000"/>
                </a:srgbClr>
              </a:gs>
              <a:gs pos="100000">
                <a:srgbClr val="FF9900">
                  <a:tint val="23500"/>
                  <a:satMod val="160000"/>
                </a:srgbClr>
              </a:gs>
            </a:gsLst>
            <a:lin ang="10800000" scaled="1"/>
            <a:tileRect/>
          </a:gradFill>
          <a:ln w="19050">
            <a:solidFill>
              <a:srgbClr val="FF9966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Формирование проекта решения об исполнении бюджета</a:t>
            </a:r>
            <a:endParaRPr lang="ru-RU" sz="12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22" name="Пятиугольник 21"/>
          <p:cNvSpPr/>
          <p:nvPr/>
        </p:nvSpPr>
        <p:spPr>
          <a:xfrm rot="10800000" flipV="1">
            <a:off x="6732240" y="4509120"/>
            <a:ext cx="2209800" cy="685800"/>
          </a:xfrm>
          <a:prstGeom prst="homePlate">
            <a:avLst/>
          </a:prstGeom>
          <a:gradFill flip="none" rotWithShape="1">
            <a:gsLst>
              <a:gs pos="0">
                <a:srgbClr val="FF9900">
                  <a:tint val="66000"/>
                  <a:satMod val="160000"/>
                </a:srgbClr>
              </a:gs>
              <a:gs pos="50000">
                <a:srgbClr val="FF9900">
                  <a:tint val="44500"/>
                  <a:satMod val="160000"/>
                </a:srgbClr>
              </a:gs>
              <a:gs pos="100000">
                <a:srgbClr val="FF9900">
                  <a:tint val="23500"/>
                  <a:satMod val="160000"/>
                </a:srgbClr>
              </a:gs>
            </a:gsLst>
            <a:lin ang="16200000" scaled="1"/>
            <a:tileRect/>
          </a:gradFill>
          <a:ln w="19050">
            <a:solidFill>
              <a:srgbClr val="FF9966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Внесение проекта решения об исполнении бюджета в Совет депутатов</a:t>
            </a:r>
            <a:endParaRPr lang="ru-RU" sz="12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23" name="Пятиугольник 22"/>
          <p:cNvSpPr/>
          <p:nvPr/>
        </p:nvSpPr>
        <p:spPr>
          <a:xfrm rot="10800000" flipV="1">
            <a:off x="6300192" y="5301208"/>
            <a:ext cx="2362200" cy="685800"/>
          </a:xfrm>
          <a:prstGeom prst="homePlate">
            <a:avLst/>
          </a:prstGeom>
          <a:gradFill flip="none" rotWithShape="1">
            <a:gsLst>
              <a:gs pos="0">
                <a:srgbClr val="FF9900">
                  <a:tint val="66000"/>
                  <a:satMod val="160000"/>
                </a:srgbClr>
              </a:gs>
              <a:gs pos="50000">
                <a:srgbClr val="FF9900">
                  <a:tint val="44500"/>
                  <a:satMod val="160000"/>
                </a:srgbClr>
              </a:gs>
              <a:gs pos="100000">
                <a:srgbClr val="FF9900">
                  <a:tint val="23500"/>
                  <a:satMod val="160000"/>
                </a:srgbClr>
              </a:gs>
            </a:gsLst>
            <a:lin ang="16200000" scaled="1"/>
            <a:tileRect/>
          </a:gradFill>
          <a:ln w="19050">
            <a:solidFill>
              <a:srgbClr val="FF9966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Рассмотрение и принятие решения об исполнении бюджета Советом депутатов</a:t>
            </a:r>
            <a:endParaRPr lang="ru-RU" sz="12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28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10750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1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1107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-main-pic" descr="Картинка 5 из 10"/>
          <p:cNvPicPr/>
          <p:nvPr/>
        </p:nvPicPr>
        <p:blipFill>
          <a:blip r:embed="rId2" cstate="print">
            <a:lum contrast="6000"/>
          </a:blip>
          <a:srcRect/>
          <a:stretch>
            <a:fillRect/>
          </a:stretch>
        </p:blipFill>
        <p:spPr bwMode="auto">
          <a:xfrm>
            <a:off x="8459416" y="0"/>
            <a:ext cx="684584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8" name="object 10"/>
          <p:cNvSpPr/>
          <p:nvPr/>
        </p:nvSpPr>
        <p:spPr>
          <a:xfrm>
            <a:off x="0" y="0"/>
            <a:ext cx="8604448" cy="10835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ОСНОВНЫЕ  НАПРАВЛЕНИЯ  НАЛОГОВОЙ  И</a:t>
            </a: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БЮДЖЕТНОЙ  ПОЛИТИКИ ХОЛМ-ЖИРКОВСКОГО РАЙОНА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0" y="692696"/>
            <a:ext cx="9144000" cy="648072"/>
          </a:xfrm>
          <a:prstGeom prst="rect">
            <a:avLst/>
          </a:prstGeom>
          <a:solidFill>
            <a:srgbClr val="CCFFFF"/>
          </a:solidFill>
          <a:ln w="1905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Применение мер налогового стимулирования, направленных на поддержку и реализацию 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        инвестиционных проектов в целях обеспечения  привлекательности экономики для 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        инвесторов</a:t>
            </a:r>
            <a:endParaRPr lang="ru-RU" sz="14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0" y="1412776"/>
            <a:ext cx="9144000" cy="648072"/>
          </a:xfrm>
          <a:prstGeom prst="rect">
            <a:avLst/>
          </a:prstGeom>
          <a:solidFill>
            <a:srgbClr val="CCFFFF"/>
          </a:solidFill>
          <a:ln w="1905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Обеспечение роста доходов консолидированного бюджета за счет повышения 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        эффективности администрирования действующих  налоговых платежей и сборов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0" y="2132856"/>
            <a:ext cx="9144000" cy="648072"/>
          </a:xfrm>
          <a:prstGeom prst="rect">
            <a:avLst/>
          </a:prstGeom>
          <a:solidFill>
            <a:srgbClr val="CCFFFF"/>
          </a:solidFill>
          <a:ln w="1905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        Проведение мероприятий по повышению эффективности управления муниципальной 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        собственностью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0" y="2852936"/>
            <a:ext cx="9144000" cy="648072"/>
          </a:xfrm>
          <a:prstGeom prst="rect">
            <a:avLst/>
          </a:prstGeom>
          <a:solidFill>
            <a:srgbClr val="CCFFFF"/>
          </a:solidFill>
          <a:ln w="1905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Ежегодное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п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роведение оценки эффективности налоговых расходов муниципальных      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       образований Холм-Жирковского района  Смоленской  области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0" y="3573016"/>
            <a:ext cx="9144000" cy="648072"/>
          </a:xfrm>
          <a:prstGeom prst="rect">
            <a:avLst/>
          </a:prstGeom>
          <a:solidFill>
            <a:srgbClr val="CCFFFF"/>
          </a:solidFill>
          <a:ln w="1905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Взаимодействие органов исполнительной власти по выполнению мероприятий,       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       направленных на повышение собираемости доходов и укрепление налоговой дисциплины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0" y="4293096"/>
            <a:ext cx="9144000" cy="720080"/>
          </a:xfrm>
          <a:prstGeom prst="rect">
            <a:avLst/>
          </a:prstGeom>
          <a:solidFill>
            <a:srgbClr val="CCFFFF"/>
          </a:solidFill>
          <a:ln w="1905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мобилизация резервов доходной базы консолидированного бюджета района , 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       информирование работодателей о сотрудниках, имеющих задолженность по 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       имущественным налогам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0" y="5085184"/>
            <a:ext cx="9144000" cy="648072"/>
          </a:xfrm>
          <a:prstGeom prst="rect">
            <a:avLst/>
          </a:prstGeom>
          <a:solidFill>
            <a:srgbClr val="CCFFFF"/>
          </a:solidFill>
          <a:ln w="1905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Дальнейшее проведение работы в рамках  муниципального земельного контроля и     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       государственного  земельного надзора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0" y="5877272"/>
            <a:ext cx="9144000" cy="720080"/>
          </a:xfrm>
          <a:prstGeom prst="rect">
            <a:avLst/>
          </a:prstGeom>
          <a:solidFill>
            <a:srgbClr val="CCFFFF"/>
          </a:solidFill>
          <a:ln w="1905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Содействие вовлечению граждан в предпринимательскую деятельность и сокращение 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       неформальной занятости, создание условий для развития малых форматов торговли</a:t>
            </a:r>
          </a:p>
        </p:txBody>
      </p:sp>
      <p:sp>
        <p:nvSpPr>
          <p:cNvPr id="22" name="object 37"/>
          <p:cNvSpPr/>
          <p:nvPr/>
        </p:nvSpPr>
        <p:spPr>
          <a:xfrm>
            <a:off x="0" y="692696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33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37"/>
          <p:cNvSpPr/>
          <p:nvPr/>
        </p:nvSpPr>
        <p:spPr>
          <a:xfrm>
            <a:off x="0" y="1412776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33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7"/>
          <p:cNvSpPr/>
          <p:nvPr/>
        </p:nvSpPr>
        <p:spPr>
          <a:xfrm>
            <a:off x="0" y="2132856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33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37"/>
          <p:cNvSpPr/>
          <p:nvPr/>
        </p:nvSpPr>
        <p:spPr>
          <a:xfrm>
            <a:off x="0" y="2852936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33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37"/>
          <p:cNvSpPr/>
          <p:nvPr/>
        </p:nvSpPr>
        <p:spPr>
          <a:xfrm>
            <a:off x="0" y="3573016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33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37"/>
          <p:cNvSpPr/>
          <p:nvPr/>
        </p:nvSpPr>
        <p:spPr>
          <a:xfrm>
            <a:off x="0" y="4293096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33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37"/>
          <p:cNvSpPr/>
          <p:nvPr/>
        </p:nvSpPr>
        <p:spPr>
          <a:xfrm>
            <a:off x="0" y="5085184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33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37"/>
          <p:cNvSpPr/>
          <p:nvPr/>
        </p:nvSpPr>
        <p:spPr>
          <a:xfrm>
            <a:off x="0" y="5949280"/>
            <a:ext cx="612140" cy="576064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33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48"/>
          <p:cNvSpPr/>
          <p:nvPr/>
        </p:nvSpPr>
        <p:spPr>
          <a:xfrm>
            <a:off x="0" y="2204864"/>
            <a:ext cx="543420" cy="35965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48"/>
          <p:cNvSpPr/>
          <p:nvPr/>
        </p:nvSpPr>
        <p:spPr>
          <a:xfrm>
            <a:off x="0" y="2924944"/>
            <a:ext cx="543420" cy="35965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50"/>
          <p:cNvSpPr/>
          <p:nvPr/>
        </p:nvSpPr>
        <p:spPr>
          <a:xfrm>
            <a:off x="0" y="4509120"/>
            <a:ext cx="534720" cy="38713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1" name="Рисунок 40" descr="публичность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3645024"/>
            <a:ext cx="576064" cy="432048"/>
          </a:xfrm>
          <a:prstGeom prst="rect">
            <a:avLst/>
          </a:prstGeom>
        </p:spPr>
      </p:pic>
      <p:pic>
        <p:nvPicPr>
          <p:cNvPr id="43" name="Рисунок 42" descr="з кк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-108520" y="4869160"/>
            <a:ext cx="703829" cy="526992"/>
          </a:xfrm>
          <a:prstGeom prst="rect">
            <a:avLst/>
          </a:prstGeom>
        </p:spPr>
      </p:pic>
      <p:sp>
        <p:nvSpPr>
          <p:cNvPr id="44" name="object 50"/>
          <p:cNvSpPr/>
          <p:nvPr/>
        </p:nvSpPr>
        <p:spPr>
          <a:xfrm>
            <a:off x="0" y="5229200"/>
            <a:ext cx="534720" cy="38713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6" name="Рисунок 45" descr="дома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79512" y="4365104"/>
            <a:ext cx="323925" cy="293957"/>
          </a:xfrm>
          <a:prstGeom prst="rect">
            <a:avLst/>
          </a:prstGeom>
        </p:spPr>
      </p:pic>
      <p:sp>
        <p:nvSpPr>
          <p:cNvPr id="60418" name="AutoShape 2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8" name="Рисунок 37" descr="инвестиции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0" y="764704"/>
            <a:ext cx="562108" cy="505971"/>
          </a:xfrm>
          <a:prstGeom prst="rect">
            <a:avLst/>
          </a:prstGeom>
        </p:spPr>
      </p:pic>
      <p:pic>
        <p:nvPicPr>
          <p:cNvPr id="45" name="Рисунок 44" descr="учет 3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0" y="1412776"/>
            <a:ext cx="660335" cy="648072"/>
          </a:xfrm>
          <a:prstGeom prst="rect">
            <a:avLst/>
          </a:prstGeom>
        </p:spPr>
      </p:pic>
      <p:sp>
        <p:nvSpPr>
          <p:cNvPr id="47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1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34" name="Рисунок 33" descr="ип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0" y="5877272"/>
            <a:ext cx="572244" cy="7181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-main-pic" descr="Картинка 5 из 10"/>
          <p:cNvPicPr/>
          <p:nvPr/>
        </p:nvPicPr>
        <p:blipFill>
          <a:blip r:embed="rId2" cstate="print">
            <a:lum contrast="6000"/>
          </a:blip>
          <a:srcRect/>
          <a:stretch>
            <a:fillRect/>
          </a:stretch>
        </p:blipFill>
        <p:spPr bwMode="auto">
          <a:xfrm>
            <a:off x="8459416" y="0"/>
            <a:ext cx="684584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8" name="object 10"/>
          <p:cNvSpPr/>
          <p:nvPr/>
        </p:nvSpPr>
        <p:spPr>
          <a:xfrm>
            <a:off x="0" y="0"/>
            <a:ext cx="8820472" cy="10835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ОСНОВНЫЕ  НАПРАВЛЕНИЯ  НАЛОГОВОЙ  И</a:t>
            </a: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БЮДЖЕТНОЙ  ПОЛИТИКИ ХОЛМ-ЖИРКОВСКОГО РАЙОНА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3284984"/>
            <a:ext cx="9144000" cy="576064"/>
          </a:xfrm>
          <a:prstGeom prst="rect">
            <a:avLst/>
          </a:prstGeom>
          <a:solidFill>
            <a:srgbClr val="CCFFFF"/>
          </a:solidFill>
          <a:ln w="1905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Недопущение просроченной кредиторской задолженности по заработной плате и 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       социальным выплатам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0" y="1484784"/>
            <a:ext cx="9144000" cy="576064"/>
          </a:xfrm>
          <a:prstGeom prst="rect">
            <a:avLst/>
          </a:prstGeom>
          <a:solidFill>
            <a:srgbClr val="CCFFFF"/>
          </a:solidFill>
          <a:ln w="1905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Реализация мер по повышению эффективности использования бюджетных средств, в т.ч. 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       путем выполнения мероприятий по оздоровлению муниципальных финансов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0" y="692696"/>
            <a:ext cx="9144000" cy="720080"/>
          </a:xfrm>
          <a:prstGeom prst="rect">
            <a:avLst/>
          </a:prstGeom>
          <a:solidFill>
            <a:srgbClr val="CCFFFF"/>
          </a:solidFill>
          <a:ln w="1905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Формирование  бюджета на основе муниципальных программ с учетом интеграции в них 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       региональных проектов, направленных на достижение результатов федеральных проектов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0" y="2708920"/>
            <a:ext cx="9144000" cy="504056"/>
          </a:xfrm>
          <a:prstGeom prst="rect">
            <a:avLst/>
          </a:prstGeom>
          <a:solidFill>
            <a:srgbClr val="CCFFFF"/>
          </a:solidFill>
          <a:ln w="1905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Реализация мер по оптимизации бюджетных расходов. Строгое соблюдение </a:t>
            </a:r>
            <a:r>
              <a:rPr lang="ru-RU" sz="1400" dirty="0" err="1" smtClean="0">
                <a:solidFill>
                  <a:schemeClr val="bg1"/>
                </a:solidFill>
                <a:latin typeface="Bookman Old Style" pitchFamily="18" charset="0"/>
              </a:rPr>
              <a:t>бюджетно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-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       финансовой дисциплины всеми главными распорядителями и получателями бюджета.</a:t>
            </a:r>
            <a:endParaRPr lang="ru-RU" sz="1400" dirty="0" smtClean="0">
              <a:solidFill>
                <a:srgbClr val="FF0000"/>
              </a:solidFill>
              <a:latin typeface="Bookman Old Style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0" y="2132856"/>
            <a:ext cx="9144000" cy="504056"/>
          </a:xfrm>
          <a:prstGeom prst="rect">
            <a:avLst/>
          </a:prstGeom>
          <a:solidFill>
            <a:srgbClr val="CCFFFF"/>
          </a:solidFill>
          <a:ln w="1905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</a:t>
            </a:r>
            <a:r>
              <a:rPr lang="ru-RU" sz="1400" dirty="0" err="1" smtClean="0">
                <a:solidFill>
                  <a:schemeClr val="bg1"/>
                </a:solidFill>
                <a:latin typeface="Bookman Old Style" pitchFamily="18" charset="0"/>
              </a:rPr>
              <a:t>Приоретизация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расходов бюджета  на ключевых социально-экономических направлениях,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  <a:r>
              <a:rPr lang="ru-RU" sz="1400" dirty="0" err="1" smtClean="0">
                <a:solidFill>
                  <a:schemeClr val="bg1"/>
                </a:solidFill>
                <a:latin typeface="Bookman Old Style" pitchFamily="18" charset="0"/>
              </a:rPr>
              <a:t>Оии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 создание условий для обеспечения выполнения Указов Президента РФ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0" y="6237312"/>
            <a:ext cx="9144000" cy="504056"/>
          </a:xfrm>
          <a:prstGeom prst="rect">
            <a:avLst/>
          </a:prstGeom>
          <a:solidFill>
            <a:srgbClr val="CCFFFF"/>
          </a:solidFill>
          <a:ln w="1905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Обеспечение прозрачности (открытости) и публичности процесса управления   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      общественными финансами</a:t>
            </a:r>
            <a:endParaRPr lang="ru-RU" sz="1400" dirty="0" smtClean="0">
              <a:solidFill>
                <a:srgbClr val="FF0000"/>
              </a:solidFill>
              <a:latin typeface="Bookman Old Style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0" y="3933056"/>
            <a:ext cx="9144000" cy="720080"/>
          </a:xfrm>
          <a:prstGeom prst="rect">
            <a:avLst/>
          </a:prstGeom>
          <a:solidFill>
            <a:srgbClr val="CCFFFF"/>
          </a:solidFill>
          <a:ln w="1905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Повышение результативности предоставления субсидии юридическим лицам посредствам  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       мониторинга достижения показателей результативности их предоставления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0" y="4725144"/>
            <a:ext cx="9144000" cy="720080"/>
          </a:xfrm>
          <a:prstGeom prst="rect">
            <a:avLst/>
          </a:prstGeom>
          <a:solidFill>
            <a:srgbClr val="CCFFFF"/>
          </a:solidFill>
          <a:ln w="1905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Совершенствование внутреннего муниципального финансового контроля в сфере     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       бюджетных правоотношений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0" y="5517232"/>
            <a:ext cx="9144000" cy="648072"/>
          </a:xfrm>
          <a:prstGeom prst="rect">
            <a:avLst/>
          </a:prstGeom>
          <a:solidFill>
            <a:srgbClr val="CCFFFF"/>
          </a:solidFill>
          <a:ln w="1905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       Совершенствование межбюджетных отношений, повышение прозрачности, эффективности предоставления и распределения бюджетных трансфертов</a:t>
            </a:r>
          </a:p>
        </p:txBody>
      </p:sp>
      <p:sp>
        <p:nvSpPr>
          <p:cNvPr id="18" name="object 37"/>
          <p:cNvSpPr/>
          <p:nvPr/>
        </p:nvSpPr>
        <p:spPr>
          <a:xfrm>
            <a:off x="0" y="692696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33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37"/>
          <p:cNvSpPr/>
          <p:nvPr/>
        </p:nvSpPr>
        <p:spPr>
          <a:xfrm>
            <a:off x="0" y="1412776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33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37"/>
          <p:cNvSpPr/>
          <p:nvPr/>
        </p:nvSpPr>
        <p:spPr>
          <a:xfrm>
            <a:off x="0" y="2060848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33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37"/>
          <p:cNvSpPr/>
          <p:nvPr/>
        </p:nvSpPr>
        <p:spPr>
          <a:xfrm>
            <a:off x="0" y="6245860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33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37"/>
          <p:cNvSpPr/>
          <p:nvPr/>
        </p:nvSpPr>
        <p:spPr>
          <a:xfrm>
            <a:off x="0" y="2636912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33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37"/>
          <p:cNvSpPr/>
          <p:nvPr/>
        </p:nvSpPr>
        <p:spPr>
          <a:xfrm>
            <a:off x="0" y="3284984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33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7"/>
          <p:cNvSpPr/>
          <p:nvPr/>
        </p:nvSpPr>
        <p:spPr>
          <a:xfrm>
            <a:off x="0" y="4005064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33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37"/>
          <p:cNvSpPr/>
          <p:nvPr/>
        </p:nvSpPr>
        <p:spPr>
          <a:xfrm>
            <a:off x="0" y="4725144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33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37"/>
          <p:cNvSpPr/>
          <p:nvPr/>
        </p:nvSpPr>
        <p:spPr>
          <a:xfrm>
            <a:off x="0" y="5517232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33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58"/>
          <p:cNvSpPr/>
          <p:nvPr/>
        </p:nvSpPr>
        <p:spPr>
          <a:xfrm>
            <a:off x="0" y="2636912"/>
            <a:ext cx="515010" cy="51501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50"/>
          <p:cNvSpPr/>
          <p:nvPr/>
        </p:nvSpPr>
        <p:spPr>
          <a:xfrm>
            <a:off x="0" y="5589240"/>
            <a:ext cx="534720" cy="38713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58"/>
          <p:cNvSpPr/>
          <p:nvPr/>
        </p:nvSpPr>
        <p:spPr>
          <a:xfrm>
            <a:off x="0" y="3284984"/>
            <a:ext cx="515010" cy="51501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0" name="Рисунок 29" descr="учет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764704"/>
            <a:ext cx="576064" cy="439525"/>
          </a:xfrm>
          <a:prstGeom prst="rect">
            <a:avLst/>
          </a:prstGeom>
        </p:spPr>
      </p:pic>
      <p:pic>
        <p:nvPicPr>
          <p:cNvPr id="31" name="Рисунок 30" descr="указы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2132856"/>
            <a:ext cx="588999" cy="492614"/>
          </a:xfrm>
          <a:prstGeom prst="rect">
            <a:avLst/>
          </a:prstGeom>
        </p:spPr>
      </p:pic>
      <p:sp>
        <p:nvSpPr>
          <p:cNvPr id="32" name="object 59"/>
          <p:cNvSpPr/>
          <p:nvPr/>
        </p:nvSpPr>
        <p:spPr>
          <a:xfrm>
            <a:off x="107504" y="4077073"/>
            <a:ext cx="417945" cy="50405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3" name="Рисунок 32" descr="указы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4797152"/>
            <a:ext cx="588999" cy="492614"/>
          </a:xfrm>
          <a:prstGeom prst="rect">
            <a:avLst/>
          </a:prstGeom>
        </p:spPr>
      </p:pic>
      <p:pic>
        <p:nvPicPr>
          <p:cNvPr id="35" name="Рисунок 34" descr="финансы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0" y="1484784"/>
            <a:ext cx="523177" cy="476672"/>
          </a:xfrm>
          <a:prstGeom prst="rect">
            <a:avLst/>
          </a:prstGeom>
        </p:spPr>
      </p:pic>
      <p:pic>
        <p:nvPicPr>
          <p:cNvPr id="37" name="Рисунок 36" descr="публичность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0" y="6309320"/>
            <a:ext cx="576064" cy="432048"/>
          </a:xfrm>
          <a:prstGeom prst="rect">
            <a:avLst/>
          </a:prstGeom>
        </p:spPr>
      </p:pic>
      <p:sp>
        <p:nvSpPr>
          <p:cNvPr id="34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2021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-main-pic" descr="Картинка 5 из 10"/>
          <p:cNvPicPr/>
          <p:nvPr/>
        </p:nvPicPr>
        <p:blipFill>
          <a:blip r:embed="rId3" cstate="print">
            <a:lum contrast="6000"/>
          </a:blip>
          <a:srcRect/>
          <a:stretch>
            <a:fillRect/>
          </a:stretch>
        </p:blipFill>
        <p:spPr bwMode="auto">
          <a:xfrm>
            <a:off x="8460432" y="0"/>
            <a:ext cx="683568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0" name="object 10"/>
          <p:cNvSpPr/>
          <p:nvPr/>
        </p:nvSpPr>
        <p:spPr>
          <a:xfrm>
            <a:off x="0" y="0"/>
            <a:ext cx="8820472" cy="108356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ОСНОВНЫЕ   ПАРАМЕТРЫ  БЮДЖЕТА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3" name="object 7"/>
          <p:cNvSpPr/>
          <p:nvPr/>
        </p:nvSpPr>
        <p:spPr>
          <a:xfrm>
            <a:off x="467544" y="3789040"/>
            <a:ext cx="1614423" cy="1944216"/>
          </a:xfrm>
          <a:custGeom>
            <a:avLst/>
            <a:gdLst/>
            <a:ahLst/>
            <a:cxnLst/>
            <a:rect l="l" t="t" r="r" b="b"/>
            <a:pathLst>
              <a:path w="1542414" h="1772285">
                <a:moveTo>
                  <a:pt x="766343" y="0"/>
                </a:moveTo>
                <a:lnTo>
                  <a:pt x="3860" y="442722"/>
                </a:lnTo>
                <a:lnTo>
                  <a:pt x="0" y="1333627"/>
                </a:lnTo>
                <a:lnTo>
                  <a:pt x="775614" y="1772030"/>
                </a:lnTo>
                <a:lnTo>
                  <a:pt x="1538122" y="1329308"/>
                </a:lnTo>
                <a:lnTo>
                  <a:pt x="1541932" y="438403"/>
                </a:lnTo>
                <a:lnTo>
                  <a:pt x="766343" y="0"/>
                </a:lnTo>
                <a:close/>
              </a:path>
            </a:pathLst>
          </a:custGeom>
          <a:gradFill flip="none" rotWithShape="1">
            <a:gsLst>
              <a:gs pos="0">
                <a:srgbClr val="009900">
                  <a:shade val="30000"/>
                  <a:satMod val="115000"/>
                </a:srgbClr>
              </a:gs>
              <a:gs pos="50000">
                <a:srgbClr val="009900">
                  <a:shade val="67500"/>
                  <a:satMod val="115000"/>
                </a:srgbClr>
              </a:gs>
              <a:gs pos="100000">
                <a:srgbClr val="009900">
                  <a:shade val="100000"/>
                  <a:satMod val="115000"/>
                </a:srgbClr>
              </a:gs>
            </a:gsLst>
            <a:lin ang="8100000" scaled="1"/>
            <a:tileRect/>
          </a:gradFill>
        </p:spPr>
        <p:txBody>
          <a:bodyPr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Доходы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223 544,5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 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15" name="object 8"/>
          <p:cNvSpPr/>
          <p:nvPr/>
        </p:nvSpPr>
        <p:spPr>
          <a:xfrm>
            <a:off x="2195736" y="3861048"/>
            <a:ext cx="1542415" cy="1772285"/>
          </a:xfrm>
          <a:custGeom>
            <a:avLst/>
            <a:gdLst/>
            <a:ahLst/>
            <a:cxnLst/>
            <a:rect l="l" t="t" r="r" b="b"/>
            <a:pathLst>
              <a:path w="1542414" h="1772285">
                <a:moveTo>
                  <a:pt x="766444" y="0"/>
                </a:moveTo>
                <a:lnTo>
                  <a:pt x="3937" y="442722"/>
                </a:lnTo>
                <a:lnTo>
                  <a:pt x="0" y="1333627"/>
                </a:lnTo>
                <a:lnTo>
                  <a:pt x="775588" y="1772030"/>
                </a:lnTo>
                <a:lnTo>
                  <a:pt x="1538097" y="1329308"/>
                </a:lnTo>
                <a:lnTo>
                  <a:pt x="1542034" y="438403"/>
                </a:lnTo>
                <a:lnTo>
                  <a:pt x="766444" y="0"/>
                </a:lnTo>
                <a:close/>
              </a:path>
            </a:pathLst>
          </a:custGeom>
          <a:gradFill flip="none" rotWithShape="1">
            <a:gsLst>
              <a:gs pos="0">
                <a:srgbClr val="FF6600">
                  <a:shade val="30000"/>
                  <a:satMod val="115000"/>
                </a:srgbClr>
              </a:gs>
              <a:gs pos="50000">
                <a:srgbClr val="FF6600">
                  <a:shade val="67500"/>
                  <a:satMod val="115000"/>
                </a:srgbClr>
              </a:gs>
              <a:gs pos="100000">
                <a:srgbClr val="FF6600">
                  <a:shade val="100000"/>
                  <a:satMod val="115000"/>
                </a:srgbClr>
              </a:gs>
            </a:gsLst>
            <a:lin ang="2700000" scaled="1"/>
            <a:tileRect/>
          </a:gradFill>
        </p:spPr>
        <p:txBody>
          <a:bodyPr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Расходы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220 444,5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 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16" name="object 29"/>
          <p:cNvSpPr/>
          <p:nvPr/>
        </p:nvSpPr>
        <p:spPr>
          <a:xfrm>
            <a:off x="1619672" y="5373216"/>
            <a:ext cx="1152128" cy="1296144"/>
          </a:xfrm>
          <a:custGeom>
            <a:avLst/>
            <a:gdLst/>
            <a:ahLst/>
            <a:cxnLst/>
            <a:rect l="l" t="t" r="r" b="b"/>
            <a:pathLst>
              <a:path w="982344" h="1128395">
                <a:moveTo>
                  <a:pt x="487933" y="0"/>
                </a:moveTo>
                <a:lnTo>
                  <a:pt x="2539" y="281813"/>
                </a:lnTo>
                <a:lnTo>
                  <a:pt x="0" y="849122"/>
                </a:lnTo>
                <a:lnTo>
                  <a:pt x="493902" y="1128267"/>
                </a:lnTo>
                <a:lnTo>
                  <a:pt x="979423" y="846327"/>
                </a:lnTo>
                <a:lnTo>
                  <a:pt x="981836" y="279146"/>
                </a:lnTo>
                <a:lnTo>
                  <a:pt x="487933" y="0"/>
                </a:lnTo>
                <a:close/>
              </a:path>
            </a:pathLst>
          </a:custGeom>
          <a:solidFill>
            <a:srgbClr val="006666"/>
          </a:solidFill>
        </p:spPr>
        <p:txBody>
          <a:bodyPr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err="1" smtClean="0">
                <a:latin typeface="Bookman Old Style" pitchFamily="18" charset="0"/>
              </a:rPr>
              <a:t>Профицит</a:t>
            </a:r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3 100,0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 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17" name="object 5"/>
          <p:cNvSpPr/>
          <p:nvPr/>
        </p:nvSpPr>
        <p:spPr>
          <a:xfrm>
            <a:off x="0" y="3861048"/>
            <a:ext cx="395536" cy="1656184"/>
          </a:xfrm>
          <a:custGeom>
            <a:avLst/>
            <a:gdLst/>
            <a:ahLst/>
            <a:cxnLst/>
            <a:rect l="l" t="t" r="r" b="b"/>
            <a:pathLst>
              <a:path w="335280" h="1728470">
                <a:moveTo>
                  <a:pt x="0" y="1728216"/>
                </a:moveTo>
                <a:lnTo>
                  <a:pt x="334731" y="1728216"/>
                </a:lnTo>
                <a:lnTo>
                  <a:pt x="334731" y="0"/>
                </a:lnTo>
                <a:lnTo>
                  <a:pt x="0" y="0"/>
                </a:lnTo>
                <a:lnTo>
                  <a:pt x="0" y="1728216"/>
                </a:lnTo>
                <a:close/>
              </a:path>
            </a:pathLst>
          </a:custGeom>
          <a:solidFill>
            <a:srgbClr val="00CC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1"/>
          <p:cNvSpPr/>
          <p:nvPr/>
        </p:nvSpPr>
        <p:spPr>
          <a:xfrm>
            <a:off x="5220072" y="764704"/>
            <a:ext cx="1542415" cy="1772285"/>
          </a:xfrm>
          <a:custGeom>
            <a:avLst/>
            <a:gdLst/>
            <a:ahLst/>
            <a:cxnLst/>
            <a:rect l="l" t="t" r="r" b="b"/>
            <a:pathLst>
              <a:path w="1542414" h="1772284">
                <a:moveTo>
                  <a:pt x="766292" y="0"/>
                </a:moveTo>
                <a:lnTo>
                  <a:pt x="3848" y="442722"/>
                </a:lnTo>
                <a:lnTo>
                  <a:pt x="0" y="1333627"/>
                </a:lnTo>
                <a:lnTo>
                  <a:pt x="775563" y="1772031"/>
                </a:lnTo>
                <a:lnTo>
                  <a:pt x="1538071" y="1329309"/>
                </a:lnTo>
                <a:lnTo>
                  <a:pt x="1542008" y="438403"/>
                </a:lnTo>
                <a:lnTo>
                  <a:pt x="766292" y="0"/>
                </a:lnTo>
                <a:close/>
              </a:path>
            </a:pathLst>
          </a:custGeom>
          <a:gradFill flip="none" rotWithShape="1">
            <a:gsLst>
              <a:gs pos="0">
                <a:srgbClr val="009900">
                  <a:shade val="30000"/>
                  <a:satMod val="115000"/>
                </a:srgbClr>
              </a:gs>
              <a:gs pos="50000">
                <a:srgbClr val="009900">
                  <a:shade val="67500"/>
                  <a:satMod val="115000"/>
                </a:srgbClr>
              </a:gs>
              <a:gs pos="100000">
                <a:srgbClr val="009900">
                  <a:shade val="100000"/>
                  <a:satMod val="115000"/>
                </a:srgbClr>
              </a:gs>
            </a:gsLst>
            <a:lin ang="8100000" scaled="1"/>
            <a:tileRect/>
          </a:gradFill>
        </p:spPr>
        <p:txBody>
          <a:bodyPr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Доходы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280 669,1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 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19" name="object 12"/>
          <p:cNvSpPr/>
          <p:nvPr/>
        </p:nvSpPr>
        <p:spPr>
          <a:xfrm>
            <a:off x="6876256" y="764704"/>
            <a:ext cx="1728192" cy="1944216"/>
          </a:xfrm>
          <a:custGeom>
            <a:avLst/>
            <a:gdLst/>
            <a:ahLst/>
            <a:cxnLst/>
            <a:rect l="l" t="t" r="r" b="b"/>
            <a:pathLst>
              <a:path w="1542414" h="1772284">
                <a:moveTo>
                  <a:pt x="766318" y="0"/>
                </a:moveTo>
                <a:lnTo>
                  <a:pt x="3810" y="442722"/>
                </a:lnTo>
                <a:lnTo>
                  <a:pt x="0" y="1333627"/>
                </a:lnTo>
                <a:lnTo>
                  <a:pt x="775589" y="1772031"/>
                </a:lnTo>
                <a:lnTo>
                  <a:pt x="1538096" y="1329309"/>
                </a:lnTo>
                <a:lnTo>
                  <a:pt x="1541907" y="438403"/>
                </a:lnTo>
                <a:lnTo>
                  <a:pt x="766318" y="0"/>
                </a:lnTo>
                <a:close/>
              </a:path>
            </a:pathLst>
          </a:custGeom>
          <a:gradFill flip="none" rotWithShape="1">
            <a:gsLst>
              <a:gs pos="0">
                <a:srgbClr val="FF6600">
                  <a:shade val="30000"/>
                  <a:satMod val="115000"/>
                </a:srgbClr>
              </a:gs>
              <a:gs pos="50000">
                <a:srgbClr val="FF6600">
                  <a:shade val="67500"/>
                  <a:satMod val="115000"/>
                </a:srgbClr>
              </a:gs>
              <a:gs pos="100000">
                <a:srgbClr val="FF6600">
                  <a:shade val="100000"/>
                  <a:satMod val="115000"/>
                </a:srgbClr>
              </a:gs>
            </a:gsLst>
            <a:lin ang="2700000" scaled="1"/>
            <a:tileRect/>
          </a:gradFill>
        </p:spPr>
        <p:txBody>
          <a:bodyPr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Расходы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283 769,1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 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20" name="object 30"/>
          <p:cNvSpPr/>
          <p:nvPr/>
        </p:nvSpPr>
        <p:spPr>
          <a:xfrm>
            <a:off x="6228184" y="2276872"/>
            <a:ext cx="1053718" cy="1224136"/>
          </a:xfrm>
          <a:custGeom>
            <a:avLst/>
            <a:gdLst/>
            <a:ahLst/>
            <a:cxnLst/>
            <a:rect l="l" t="t" r="r" b="b"/>
            <a:pathLst>
              <a:path w="981710" h="1128395">
                <a:moveTo>
                  <a:pt x="487934" y="0"/>
                </a:moveTo>
                <a:lnTo>
                  <a:pt x="2412" y="281939"/>
                </a:lnTo>
                <a:lnTo>
                  <a:pt x="0" y="849121"/>
                </a:lnTo>
                <a:lnTo>
                  <a:pt x="493775" y="1128267"/>
                </a:lnTo>
                <a:lnTo>
                  <a:pt x="979297" y="846327"/>
                </a:lnTo>
                <a:lnTo>
                  <a:pt x="981710" y="279145"/>
                </a:lnTo>
                <a:lnTo>
                  <a:pt x="487934" y="0"/>
                </a:lnTo>
                <a:close/>
              </a:path>
            </a:pathLst>
          </a:custGeom>
          <a:solidFill>
            <a:srgbClr val="006666"/>
          </a:solidFill>
        </p:spPr>
        <p:txBody>
          <a:bodyPr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Дефицит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3 100,0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 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21" name="object 9"/>
          <p:cNvSpPr/>
          <p:nvPr/>
        </p:nvSpPr>
        <p:spPr>
          <a:xfrm>
            <a:off x="8676456" y="764704"/>
            <a:ext cx="349885" cy="1584176"/>
          </a:xfrm>
          <a:custGeom>
            <a:avLst/>
            <a:gdLst/>
            <a:ahLst/>
            <a:cxnLst/>
            <a:rect l="l" t="t" r="r" b="b"/>
            <a:pathLst>
              <a:path w="349885" h="1728470">
                <a:moveTo>
                  <a:pt x="0" y="1728215"/>
                </a:moveTo>
                <a:lnTo>
                  <a:pt x="349512" y="1728215"/>
                </a:lnTo>
                <a:lnTo>
                  <a:pt x="349512" y="0"/>
                </a:lnTo>
                <a:lnTo>
                  <a:pt x="0" y="0"/>
                </a:lnTo>
                <a:lnTo>
                  <a:pt x="0" y="1728215"/>
                </a:lnTo>
                <a:close/>
              </a:path>
            </a:pathLst>
          </a:custGeom>
          <a:solidFill>
            <a:srgbClr val="00CC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18"/>
          <p:cNvSpPr/>
          <p:nvPr/>
        </p:nvSpPr>
        <p:spPr>
          <a:xfrm>
            <a:off x="467544" y="836712"/>
            <a:ext cx="1325245" cy="1523365"/>
          </a:xfrm>
          <a:custGeom>
            <a:avLst/>
            <a:gdLst/>
            <a:ahLst/>
            <a:cxnLst/>
            <a:rect l="l" t="t" r="r" b="b"/>
            <a:pathLst>
              <a:path w="1325245" h="1523364">
                <a:moveTo>
                  <a:pt x="658621" y="0"/>
                </a:moveTo>
                <a:lnTo>
                  <a:pt x="3301" y="380364"/>
                </a:lnTo>
                <a:lnTo>
                  <a:pt x="0" y="1146048"/>
                </a:lnTo>
                <a:lnTo>
                  <a:pt x="666622" y="1522856"/>
                </a:lnTo>
                <a:lnTo>
                  <a:pt x="1321942" y="1142364"/>
                </a:lnTo>
                <a:lnTo>
                  <a:pt x="1325244" y="376681"/>
                </a:lnTo>
                <a:lnTo>
                  <a:pt x="658621" y="0"/>
                </a:lnTo>
                <a:close/>
              </a:path>
            </a:pathLst>
          </a:custGeom>
          <a:gradFill flip="none" rotWithShape="1">
            <a:gsLst>
              <a:gs pos="0">
                <a:srgbClr val="009900">
                  <a:shade val="30000"/>
                  <a:satMod val="115000"/>
                </a:srgbClr>
              </a:gs>
              <a:gs pos="50000">
                <a:srgbClr val="009900">
                  <a:shade val="67500"/>
                  <a:satMod val="115000"/>
                </a:srgbClr>
              </a:gs>
              <a:gs pos="100000">
                <a:srgbClr val="009900">
                  <a:shade val="100000"/>
                  <a:satMod val="115000"/>
                </a:srgbClr>
              </a:gs>
            </a:gsLst>
            <a:lin ang="8100000" scaled="1"/>
            <a:tileRect/>
          </a:gradFill>
        </p:spPr>
        <p:txBody>
          <a:bodyPr wrap="square" lIns="0" tIns="0" rIns="0" bIns="0" rtlCol="0"/>
          <a:lstStyle/>
          <a:p>
            <a:endParaRPr lang="ru-RU" sz="1600" dirty="0" smtClean="0">
              <a:latin typeface="Bookman Old Style" pitchFamily="18" charset="0"/>
            </a:endParaRPr>
          </a:p>
          <a:p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Доходы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296 502,3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23" name="object 21"/>
          <p:cNvSpPr/>
          <p:nvPr/>
        </p:nvSpPr>
        <p:spPr>
          <a:xfrm>
            <a:off x="1979712" y="692696"/>
            <a:ext cx="1440160" cy="1728192"/>
          </a:xfrm>
          <a:custGeom>
            <a:avLst/>
            <a:gdLst/>
            <a:ahLst/>
            <a:cxnLst/>
            <a:rect l="l" t="t" r="r" b="b"/>
            <a:pathLst>
              <a:path w="1325245" h="1523364">
                <a:moveTo>
                  <a:pt x="658622" y="0"/>
                </a:moveTo>
                <a:lnTo>
                  <a:pt x="3301" y="380364"/>
                </a:lnTo>
                <a:lnTo>
                  <a:pt x="0" y="1146048"/>
                </a:lnTo>
                <a:lnTo>
                  <a:pt x="666496" y="1522856"/>
                </a:lnTo>
                <a:lnTo>
                  <a:pt x="1321815" y="1142364"/>
                </a:lnTo>
                <a:lnTo>
                  <a:pt x="1325117" y="376681"/>
                </a:lnTo>
                <a:lnTo>
                  <a:pt x="658622" y="0"/>
                </a:lnTo>
                <a:close/>
              </a:path>
            </a:pathLst>
          </a:custGeom>
          <a:gradFill flip="none" rotWithShape="1">
            <a:gsLst>
              <a:gs pos="0">
                <a:srgbClr val="FF6600">
                  <a:shade val="30000"/>
                  <a:satMod val="115000"/>
                </a:srgbClr>
              </a:gs>
              <a:gs pos="50000">
                <a:srgbClr val="FF6600">
                  <a:shade val="67500"/>
                  <a:satMod val="115000"/>
                </a:srgbClr>
              </a:gs>
              <a:gs pos="100000">
                <a:srgbClr val="FF6600">
                  <a:shade val="100000"/>
                  <a:satMod val="115000"/>
                </a:srgbClr>
              </a:gs>
            </a:gsLst>
            <a:lin ang="2700000" scaled="1"/>
            <a:tileRect/>
          </a:gradFill>
        </p:spPr>
        <p:txBody>
          <a:bodyPr wrap="square" lIns="0" tIns="0" rIns="0" bIns="0" rtlCol="0"/>
          <a:lstStyle/>
          <a:p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Расходы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300 114,3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 руб.</a:t>
            </a:r>
            <a:endParaRPr lang="ru-RU" sz="1600" dirty="0">
              <a:latin typeface="Bookman Old Style" pitchFamily="18" charset="0"/>
            </a:endParaRPr>
          </a:p>
        </p:txBody>
      </p:sp>
      <p:sp>
        <p:nvSpPr>
          <p:cNvPr id="24" name="object 19"/>
          <p:cNvSpPr/>
          <p:nvPr/>
        </p:nvSpPr>
        <p:spPr>
          <a:xfrm>
            <a:off x="0" y="692696"/>
            <a:ext cx="360045" cy="1656184"/>
          </a:xfrm>
          <a:custGeom>
            <a:avLst/>
            <a:gdLst/>
            <a:ahLst/>
            <a:cxnLst/>
            <a:rect l="l" t="t" r="r" b="b"/>
            <a:pathLst>
              <a:path w="360045" h="1597660">
                <a:moveTo>
                  <a:pt x="0" y="1597405"/>
                </a:moveTo>
                <a:lnTo>
                  <a:pt x="359981" y="1597405"/>
                </a:lnTo>
                <a:lnTo>
                  <a:pt x="359981" y="0"/>
                </a:lnTo>
                <a:lnTo>
                  <a:pt x="0" y="0"/>
                </a:lnTo>
                <a:lnTo>
                  <a:pt x="0" y="1597405"/>
                </a:lnTo>
                <a:close/>
              </a:path>
            </a:pathLst>
          </a:custGeom>
          <a:solidFill>
            <a:srgbClr val="0066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15"/>
          <p:cNvSpPr/>
          <p:nvPr/>
        </p:nvSpPr>
        <p:spPr>
          <a:xfrm>
            <a:off x="5436096" y="3645024"/>
            <a:ext cx="1542415" cy="1772285"/>
          </a:xfrm>
          <a:custGeom>
            <a:avLst/>
            <a:gdLst/>
            <a:ahLst/>
            <a:cxnLst/>
            <a:rect l="l" t="t" r="r" b="b"/>
            <a:pathLst>
              <a:path w="1542414" h="1772284">
                <a:moveTo>
                  <a:pt x="766368" y="0"/>
                </a:moveTo>
                <a:lnTo>
                  <a:pt x="3860" y="442722"/>
                </a:lnTo>
                <a:lnTo>
                  <a:pt x="0" y="1333627"/>
                </a:lnTo>
                <a:lnTo>
                  <a:pt x="775639" y="1772005"/>
                </a:lnTo>
                <a:lnTo>
                  <a:pt x="1538147" y="1329309"/>
                </a:lnTo>
                <a:lnTo>
                  <a:pt x="1541957" y="438404"/>
                </a:lnTo>
                <a:lnTo>
                  <a:pt x="766368" y="0"/>
                </a:lnTo>
                <a:close/>
              </a:path>
            </a:pathLst>
          </a:custGeom>
          <a:gradFill flip="none" rotWithShape="1">
            <a:gsLst>
              <a:gs pos="0">
                <a:srgbClr val="009900">
                  <a:shade val="30000"/>
                  <a:satMod val="115000"/>
                </a:srgbClr>
              </a:gs>
              <a:gs pos="50000">
                <a:srgbClr val="009900">
                  <a:shade val="67500"/>
                  <a:satMod val="115000"/>
                </a:srgbClr>
              </a:gs>
              <a:gs pos="100000">
                <a:srgbClr val="009900">
                  <a:shade val="100000"/>
                  <a:satMod val="115000"/>
                </a:srgbClr>
              </a:gs>
            </a:gsLst>
            <a:lin ang="5400000" scaled="1"/>
            <a:tileRect/>
          </a:gradFill>
        </p:spPr>
        <p:txBody>
          <a:bodyPr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Доходы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219 367,4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 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26" name="object 16"/>
          <p:cNvSpPr/>
          <p:nvPr/>
        </p:nvSpPr>
        <p:spPr>
          <a:xfrm>
            <a:off x="7092280" y="3645024"/>
            <a:ext cx="1542415" cy="1772285"/>
          </a:xfrm>
          <a:custGeom>
            <a:avLst/>
            <a:gdLst/>
            <a:ahLst/>
            <a:cxnLst/>
            <a:rect l="l" t="t" r="r" b="b"/>
            <a:pathLst>
              <a:path w="1542414" h="1772284">
                <a:moveTo>
                  <a:pt x="766318" y="0"/>
                </a:moveTo>
                <a:lnTo>
                  <a:pt x="3809" y="442722"/>
                </a:lnTo>
                <a:lnTo>
                  <a:pt x="0" y="1333627"/>
                </a:lnTo>
                <a:lnTo>
                  <a:pt x="775588" y="1772005"/>
                </a:lnTo>
                <a:lnTo>
                  <a:pt x="1538097" y="1329309"/>
                </a:lnTo>
                <a:lnTo>
                  <a:pt x="1541906" y="438404"/>
                </a:lnTo>
                <a:lnTo>
                  <a:pt x="766318" y="0"/>
                </a:lnTo>
                <a:close/>
              </a:path>
            </a:pathLst>
          </a:custGeom>
          <a:gradFill flip="none" rotWithShape="1">
            <a:gsLst>
              <a:gs pos="0">
                <a:srgbClr val="FF6600">
                  <a:shade val="30000"/>
                  <a:satMod val="115000"/>
                </a:srgbClr>
              </a:gs>
              <a:gs pos="50000">
                <a:srgbClr val="FF6600">
                  <a:shade val="67500"/>
                  <a:satMod val="115000"/>
                </a:srgbClr>
              </a:gs>
              <a:gs pos="100000">
                <a:srgbClr val="FF6600">
                  <a:shade val="100000"/>
                  <a:satMod val="115000"/>
                </a:srgbClr>
              </a:gs>
            </a:gsLst>
            <a:lin ang="2700000" scaled="1"/>
            <a:tileRect/>
          </a:gradFill>
        </p:spPr>
        <p:txBody>
          <a:bodyPr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Расходы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219 367,4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 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27" name="object 31"/>
          <p:cNvSpPr/>
          <p:nvPr/>
        </p:nvSpPr>
        <p:spPr>
          <a:xfrm>
            <a:off x="6516216" y="5085184"/>
            <a:ext cx="1008112" cy="1152128"/>
          </a:xfrm>
          <a:custGeom>
            <a:avLst/>
            <a:gdLst/>
            <a:ahLst/>
            <a:cxnLst/>
            <a:rect l="l" t="t" r="r" b="b"/>
            <a:pathLst>
              <a:path w="981710" h="1128395">
                <a:moveTo>
                  <a:pt x="487934" y="0"/>
                </a:moveTo>
                <a:lnTo>
                  <a:pt x="2412" y="281863"/>
                </a:lnTo>
                <a:lnTo>
                  <a:pt x="0" y="849109"/>
                </a:lnTo>
                <a:lnTo>
                  <a:pt x="493775" y="1128222"/>
                </a:lnTo>
                <a:lnTo>
                  <a:pt x="979297" y="846353"/>
                </a:lnTo>
                <a:lnTo>
                  <a:pt x="981710" y="279107"/>
                </a:lnTo>
                <a:lnTo>
                  <a:pt x="487934" y="0"/>
                </a:lnTo>
                <a:close/>
              </a:path>
            </a:pathLst>
          </a:custGeom>
          <a:solidFill>
            <a:srgbClr val="006666"/>
          </a:solidFill>
        </p:spPr>
        <p:txBody>
          <a:bodyPr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Дефицит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00,0</a:t>
            </a:r>
          </a:p>
          <a:p>
            <a:pPr algn="ctr"/>
            <a:endParaRPr sz="1600" dirty="0">
              <a:latin typeface="Bookman Old Style" pitchFamily="18" charset="0"/>
            </a:endParaRPr>
          </a:p>
        </p:txBody>
      </p:sp>
      <p:sp>
        <p:nvSpPr>
          <p:cNvPr id="28" name="object 13"/>
          <p:cNvSpPr/>
          <p:nvPr/>
        </p:nvSpPr>
        <p:spPr>
          <a:xfrm>
            <a:off x="8783955" y="3861048"/>
            <a:ext cx="360045" cy="1584176"/>
          </a:xfrm>
          <a:custGeom>
            <a:avLst/>
            <a:gdLst/>
            <a:ahLst/>
            <a:cxnLst/>
            <a:rect l="l" t="t" r="r" b="b"/>
            <a:pathLst>
              <a:path w="360045" h="1728470">
                <a:moveTo>
                  <a:pt x="0" y="1728216"/>
                </a:moveTo>
                <a:lnTo>
                  <a:pt x="359981" y="1728216"/>
                </a:lnTo>
                <a:lnTo>
                  <a:pt x="359981" y="0"/>
                </a:lnTo>
                <a:lnTo>
                  <a:pt x="0" y="0"/>
                </a:lnTo>
                <a:lnTo>
                  <a:pt x="0" y="1728216"/>
                </a:lnTo>
                <a:close/>
              </a:path>
            </a:pathLst>
          </a:custGeom>
          <a:solidFill>
            <a:srgbClr val="0066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403648" y="2132856"/>
            <a:ext cx="1080120" cy="1224136"/>
          </a:xfrm>
          <a:custGeom>
            <a:avLst/>
            <a:gdLst/>
            <a:ahLst/>
            <a:cxnLst/>
            <a:rect l="l" t="t" r="r" b="b"/>
            <a:pathLst>
              <a:path w="982344" h="1128395">
                <a:moveTo>
                  <a:pt x="487933" y="0"/>
                </a:moveTo>
                <a:lnTo>
                  <a:pt x="2539" y="281813"/>
                </a:lnTo>
                <a:lnTo>
                  <a:pt x="0" y="849122"/>
                </a:lnTo>
                <a:lnTo>
                  <a:pt x="493902" y="1128267"/>
                </a:lnTo>
                <a:lnTo>
                  <a:pt x="979423" y="846327"/>
                </a:lnTo>
                <a:lnTo>
                  <a:pt x="981836" y="279146"/>
                </a:lnTo>
                <a:lnTo>
                  <a:pt x="487933" y="0"/>
                </a:lnTo>
                <a:close/>
              </a:path>
            </a:pathLst>
          </a:custGeom>
          <a:solidFill>
            <a:srgbClr val="006666"/>
          </a:solidFill>
        </p:spPr>
        <p:txBody>
          <a:bodyPr wrap="square" lIns="0" tIns="0" rIns="0" bIns="0" rtlCol="0"/>
          <a:lstStyle/>
          <a:p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Дефицит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3 612,0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 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58370" name="AutoShape 2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" name="object 10"/>
          <p:cNvSpPr txBox="1"/>
          <p:nvPr/>
        </p:nvSpPr>
        <p:spPr>
          <a:xfrm>
            <a:off x="0" y="1052736"/>
            <a:ext cx="461665" cy="939800"/>
          </a:xfrm>
          <a:prstGeom prst="rect">
            <a:avLst/>
          </a:prstGeom>
        </p:spPr>
        <p:txBody>
          <a:bodyPr vert="vert270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3000" b="1" spc="5" dirty="0" smtClean="0">
                <a:solidFill>
                  <a:srgbClr val="FFFFFF"/>
                </a:solidFill>
                <a:latin typeface="Century Gothic"/>
                <a:cs typeface="Century Gothic"/>
              </a:rPr>
              <a:t>20</a:t>
            </a:r>
            <a:r>
              <a:rPr lang="ru-RU" sz="3000" b="1" spc="5" dirty="0" smtClean="0">
                <a:solidFill>
                  <a:srgbClr val="FFFFFF"/>
                </a:solidFill>
                <a:latin typeface="Century Gothic"/>
                <a:cs typeface="Century Gothic"/>
              </a:rPr>
              <a:t>20</a:t>
            </a:r>
            <a:endParaRPr sz="3000" dirty="0">
              <a:latin typeface="Century Gothic"/>
              <a:cs typeface="Century Gothic"/>
            </a:endParaRPr>
          </a:p>
        </p:txBody>
      </p:sp>
      <p:sp>
        <p:nvSpPr>
          <p:cNvPr id="31" name="object 10"/>
          <p:cNvSpPr txBox="1"/>
          <p:nvPr/>
        </p:nvSpPr>
        <p:spPr>
          <a:xfrm>
            <a:off x="8651557" y="1052736"/>
            <a:ext cx="461665" cy="939800"/>
          </a:xfrm>
          <a:prstGeom prst="rect">
            <a:avLst/>
          </a:prstGeom>
        </p:spPr>
        <p:txBody>
          <a:bodyPr vert="vert270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3000" b="1" spc="5" dirty="0" smtClean="0">
                <a:solidFill>
                  <a:srgbClr val="FFFFFF"/>
                </a:solidFill>
                <a:latin typeface="Century Gothic"/>
                <a:cs typeface="Century Gothic"/>
              </a:rPr>
              <a:t>20</a:t>
            </a:r>
            <a:r>
              <a:rPr lang="ru-RU" sz="3000" b="1" spc="5" dirty="0" smtClean="0">
                <a:solidFill>
                  <a:srgbClr val="FFFFFF"/>
                </a:solidFill>
                <a:latin typeface="Century Gothic"/>
                <a:cs typeface="Century Gothic"/>
              </a:rPr>
              <a:t>21</a:t>
            </a:r>
            <a:endParaRPr sz="3000" dirty="0">
              <a:latin typeface="Century Gothic"/>
              <a:cs typeface="Century Gothic"/>
            </a:endParaRPr>
          </a:p>
        </p:txBody>
      </p:sp>
      <p:sp>
        <p:nvSpPr>
          <p:cNvPr id="32" name="object 10"/>
          <p:cNvSpPr txBox="1"/>
          <p:nvPr/>
        </p:nvSpPr>
        <p:spPr>
          <a:xfrm>
            <a:off x="0" y="4221088"/>
            <a:ext cx="461665" cy="939800"/>
          </a:xfrm>
          <a:prstGeom prst="rect">
            <a:avLst/>
          </a:prstGeom>
        </p:spPr>
        <p:txBody>
          <a:bodyPr vert="vert270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3000" b="1" spc="5" dirty="0" smtClean="0">
                <a:solidFill>
                  <a:srgbClr val="FFFFFF"/>
                </a:solidFill>
                <a:latin typeface="Century Gothic"/>
                <a:cs typeface="Century Gothic"/>
              </a:rPr>
              <a:t>20</a:t>
            </a:r>
            <a:r>
              <a:rPr lang="ru-RU" sz="3000" b="1" spc="5" dirty="0" smtClean="0">
                <a:solidFill>
                  <a:srgbClr val="FFFFFF"/>
                </a:solidFill>
                <a:latin typeface="Century Gothic"/>
                <a:cs typeface="Century Gothic"/>
              </a:rPr>
              <a:t>22</a:t>
            </a:r>
            <a:endParaRPr sz="3000" dirty="0">
              <a:latin typeface="Century Gothic"/>
              <a:cs typeface="Century Gothic"/>
            </a:endParaRPr>
          </a:p>
        </p:txBody>
      </p:sp>
      <p:sp>
        <p:nvSpPr>
          <p:cNvPr id="34" name="object 10"/>
          <p:cNvSpPr txBox="1"/>
          <p:nvPr/>
        </p:nvSpPr>
        <p:spPr>
          <a:xfrm>
            <a:off x="8682335" y="4077072"/>
            <a:ext cx="461665" cy="939800"/>
          </a:xfrm>
          <a:prstGeom prst="rect">
            <a:avLst/>
          </a:prstGeom>
        </p:spPr>
        <p:txBody>
          <a:bodyPr vert="vert270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3000" b="1" spc="5" dirty="0" smtClean="0">
                <a:solidFill>
                  <a:srgbClr val="FFFFFF"/>
                </a:solidFill>
                <a:latin typeface="Century Gothic"/>
                <a:cs typeface="Century Gothic"/>
              </a:rPr>
              <a:t>20</a:t>
            </a:r>
            <a:r>
              <a:rPr lang="ru-RU" sz="3000" b="1" spc="5" dirty="0" smtClean="0">
                <a:solidFill>
                  <a:srgbClr val="FFFFFF"/>
                </a:solidFill>
                <a:latin typeface="Century Gothic"/>
                <a:cs typeface="Century Gothic"/>
              </a:rPr>
              <a:t>23</a:t>
            </a:r>
            <a:endParaRPr sz="3000" dirty="0">
              <a:latin typeface="Century Gothic"/>
              <a:cs typeface="Century Gothic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2699792" y="4005064"/>
            <a:ext cx="660615" cy="66061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1"/>
          <p:cNvSpPr/>
          <p:nvPr/>
        </p:nvSpPr>
        <p:spPr>
          <a:xfrm>
            <a:off x="7596336" y="3789040"/>
            <a:ext cx="660615" cy="66061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1"/>
          <p:cNvSpPr/>
          <p:nvPr/>
        </p:nvSpPr>
        <p:spPr>
          <a:xfrm>
            <a:off x="7452320" y="908720"/>
            <a:ext cx="660615" cy="66061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1"/>
          <p:cNvSpPr/>
          <p:nvPr/>
        </p:nvSpPr>
        <p:spPr>
          <a:xfrm>
            <a:off x="2411760" y="620688"/>
            <a:ext cx="660615" cy="66061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45" name="Диаграмма 44"/>
          <p:cNvGraphicFramePr/>
          <p:nvPr/>
        </p:nvGraphicFramePr>
        <p:xfrm>
          <a:off x="2915816" y="1844824"/>
          <a:ext cx="3168352" cy="2160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48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1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35" name="Рисунок 34" descr="копилка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940152" y="3645024"/>
            <a:ext cx="500931" cy="770569"/>
          </a:xfrm>
          <a:prstGeom prst="rect">
            <a:avLst/>
          </a:prstGeom>
        </p:spPr>
      </p:pic>
      <p:pic>
        <p:nvPicPr>
          <p:cNvPr id="36" name="Рисунок 35" descr="копилка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71600" y="3789040"/>
            <a:ext cx="500931" cy="770569"/>
          </a:xfrm>
          <a:prstGeom prst="rect">
            <a:avLst/>
          </a:prstGeom>
        </p:spPr>
      </p:pic>
      <p:pic>
        <p:nvPicPr>
          <p:cNvPr id="46" name="Рисунок 45" descr="копилка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27584" y="620688"/>
            <a:ext cx="500931" cy="770569"/>
          </a:xfrm>
          <a:prstGeom prst="rect">
            <a:avLst/>
          </a:prstGeom>
        </p:spPr>
      </p:pic>
      <p:pic>
        <p:nvPicPr>
          <p:cNvPr id="47" name="Рисунок 46" descr="копилка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724128" y="764704"/>
            <a:ext cx="500931" cy="770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382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42"/>
          <p:cNvSpPr txBox="1"/>
          <p:nvPr/>
        </p:nvSpPr>
        <p:spPr>
          <a:xfrm>
            <a:off x="179512" y="908720"/>
            <a:ext cx="8784976" cy="120032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В процессе принятия и исполнения бюджета большое значение приобретает сбалансированность  доходов и расходов бюджета. Если доходы превышают расходы, то возникает </a:t>
            </a:r>
            <a:r>
              <a:rPr lang="ru-RU" u="sng" dirty="0" err="1" smtClean="0">
                <a:solidFill>
                  <a:srgbClr val="000099"/>
                </a:solidFill>
                <a:latin typeface="Bookman Old Style" pitchFamily="18" charset="0"/>
              </a:rPr>
              <a:t>профицит</a:t>
            </a:r>
            <a:r>
              <a:rPr lang="ru-RU" u="sng" dirty="0" smtClean="0">
                <a:solidFill>
                  <a:srgbClr val="000099"/>
                </a:solidFill>
                <a:latin typeface="Bookman Old Style" pitchFamily="18" charset="0"/>
              </a:rPr>
              <a:t>.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 Но чаще расходы превышают доходы. В таком случае возникает </a:t>
            </a:r>
            <a:r>
              <a:rPr lang="ru-RU" u="sng" dirty="0" smtClean="0">
                <a:solidFill>
                  <a:srgbClr val="000099"/>
                </a:solidFill>
                <a:latin typeface="Bookman Old Style" pitchFamily="18" charset="0"/>
              </a:rPr>
              <a:t>дефицит</a:t>
            </a:r>
            <a:r>
              <a:rPr lang="ru-RU" b="1" u="sng" dirty="0" smtClean="0">
                <a:solidFill>
                  <a:srgbClr val="000099"/>
                </a:solidFill>
                <a:latin typeface="Book Antiqua" pitchFamily="18" charset="0"/>
              </a:rPr>
              <a:t>.</a:t>
            </a:r>
            <a:endParaRPr lang="ru-RU" b="1" dirty="0">
              <a:solidFill>
                <a:srgbClr val="000099"/>
              </a:solidFill>
              <a:latin typeface="Book Antiqua" pitchFamily="18" charset="0"/>
            </a:endParaRPr>
          </a:p>
        </p:txBody>
      </p:sp>
      <p:graphicFrame>
        <p:nvGraphicFramePr>
          <p:cNvPr id="44" name="Схема 43"/>
          <p:cNvGraphicFramePr/>
          <p:nvPr/>
        </p:nvGraphicFramePr>
        <p:xfrm>
          <a:off x="107504" y="2060848"/>
          <a:ext cx="8928992" cy="38164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8" name="Рисунок 47" descr="бюджет калькулятор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059832" y="5661248"/>
            <a:ext cx="3106097" cy="11967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object 10"/>
          <p:cNvSpPr/>
          <p:nvPr/>
        </p:nvSpPr>
        <p:spPr>
          <a:xfrm>
            <a:off x="0" y="0"/>
            <a:ext cx="8604448" cy="108356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ИСТОЧНИКИ   ФИНАНСИРОВАНИЯ  ДЕФИЦИТА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2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1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-main-pic" descr="Картинка 5 из 10"/>
          <p:cNvPicPr/>
          <p:nvPr/>
        </p:nvPicPr>
        <p:blipFill>
          <a:blip r:embed="rId3" cstate="print">
            <a:lum contrast="6000"/>
          </a:blip>
          <a:srcRect/>
          <a:stretch>
            <a:fillRect/>
          </a:stretch>
        </p:blipFill>
        <p:spPr bwMode="auto">
          <a:xfrm>
            <a:off x="8279904" y="0"/>
            <a:ext cx="864096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7" name="Скругленный прямоугольник 6"/>
          <p:cNvSpPr/>
          <p:nvPr/>
        </p:nvSpPr>
        <p:spPr>
          <a:xfrm>
            <a:off x="7956376" y="908720"/>
            <a:ext cx="1187624" cy="360040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3399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DBF5F9">
                    <a:lumMod val="10000"/>
                  </a:srgbClr>
                </a:solidFill>
                <a:latin typeface="Book Antiqua" pitchFamily="18" charset="0"/>
              </a:rPr>
              <a:t>тыс. руб.</a:t>
            </a:r>
            <a:endParaRPr lang="ru-RU" sz="1400" b="1" dirty="0">
              <a:solidFill>
                <a:srgbClr val="DBF5F9">
                  <a:lumMod val="10000"/>
                </a:srgbClr>
              </a:solidFill>
              <a:latin typeface="Book Antiqua" pitchFamily="18" charset="0"/>
            </a:endParaRPr>
          </a:p>
        </p:txBody>
      </p:sp>
      <p:pic>
        <p:nvPicPr>
          <p:cNvPr id="51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176" y="4005064"/>
            <a:ext cx="2736304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/>
          <p:cNvSpPr txBox="1"/>
          <p:nvPr/>
        </p:nvSpPr>
        <p:spPr>
          <a:xfrm>
            <a:off x="7308304" y="1772817"/>
            <a:ext cx="183569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dirty="0" smtClean="0">
                <a:solidFill>
                  <a:srgbClr val="000099"/>
                </a:solidFill>
                <a:latin typeface="Bookman Old Style" pitchFamily="18" charset="0"/>
              </a:rPr>
              <a:t>                     </a:t>
            </a:r>
          </a:p>
          <a:p>
            <a:pPr algn="ctr"/>
            <a:r>
              <a:rPr lang="ru-RU" sz="1500" dirty="0" smtClean="0">
                <a:solidFill>
                  <a:srgbClr val="000099"/>
                </a:solidFill>
                <a:latin typeface="Bookman Old Style" pitchFamily="18" charset="0"/>
              </a:rPr>
              <a:t>          </a:t>
            </a:r>
            <a:endParaRPr lang="ru-RU" sz="15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236296" y="4725144"/>
            <a:ext cx="1907704" cy="3231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500" dirty="0" smtClean="0">
                <a:solidFill>
                  <a:srgbClr val="000099"/>
                </a:solidFill>
                <a:latin typeface="Book Antiqua" pitchFamily="18" charset="0"/>
              </a:rPr>
              <a:t>           </a:t>
            </a:r>
            <a:endParaRPr lang="ru-RU" sz="15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8" name="Стрелка влево 17"/>
          <p:cNvSpPr/>
          <p:nvPr/>
        </p:nvSpPr>
        <p:spPr>
          <a:xfrm>
            <a:off x="5364088" y="2132856"/>
            <a:ext cx="720080" cy="432048"/>
          </a:xfrm>
          <a:prstGeom prst="leftArrow">
            <a:avLst/>
          </a:prstGeom>
          <a:gradFill flip="none" rotWithShape="1">
            <a:gsLst>
              <a:gs pos="0">
                <a:srgbClr val="0099FF">
                  <a:shade val="30000"/>
                  <a:satMod val="115000"/>
                </a:srgbClr>
              </a:gs>
              <a:gs pos="50000">
                <a:srgbClr val="0099FF">
                  <a:shade val="67500"/>
                  <a:satMod val="115000"/>
                </a:srgbClr>
              </a:gs>
              <a:gs pos="100000">
                <a:srgbClr val="0099FF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solidFill>
              <a:srgbClr val="0066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Рисунок 18" descr="банк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84168" y="1412776"/>
            <a:ext cx="2808312" cy="25164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Стрелка влево 23"/>
          <p:cNvSpPr/>
          <p:nvPr/>
        </p:nvSpPr>
        <p:spPr>
          <a:xfrm>
            <a:off x="5508104" y="5301208"/>
            <a:ext cx="720080" cy="432048"/>
          </a:xfrm>
          <a:prstGeom prst="leftArrow">
            <a:avLst/>
          </a:prstGeom>
          <a:gradFill flip="none" rotWithShape="1">
            <a:gsLst>
              <a:gs pos="0">
                <a:srgbClr val="0099FF">
                  <a:shade val="30000"/>
                  <a:satMod val="115000"/>
                </a:srgbClr>
              </a:gs>
              <a:gs pos="50000">
                <a:srgbClr val="0099FF">
                  <a:shade val="67500"/>
                  <a:satMod val="115000"/>
                </a:srgbClr>
              </a:gs>
              <a:gs pos="100000">
                <a:srgbClr val="0099FF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solidFill>
              <a:srgbClr val="0066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object 10"/>
          <p:cNvSpPr/>
          <p:nvPr/>
        </p:nvSpPr>
        <p:spPr>
          <a:xfrm>
            <a:off x="0" y="0"/>
            <a:ext cx="8604448" cy="108356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ИСТОЧНИКИ   ФИНАНСИРОВАНИЯ  ДЕФИЦИТА НА 2021-2023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гг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39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1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44" name="Рисунок 43" descr="деньги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355976" y="4509120"/>
            <a:ext cx="1102308" cy="1601416"/>
          </a:xfrm>
          <a:prstGeom prst="rect">
            <a:avLst/>
          </a:prstGeom>
        </p:spPr>
      </p:pic>
      <p:pic>
        <p:nvPicPr>
          <p:cNvPr id="45" name="Рисунок 44" descr="деньги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211960" y="1700808"/>
            <a:ext cx="1102308" cy="160141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11560" y="908720"/>
            <a:ext cx="4896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Кредиты кредитных организаций</a:t>
            </a:r>
            <a:endParaRPr lang="ru-RU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67544" y="3645024"/>
            <a:ext cx="4752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Изменение остатков средств на счетах по учету средств бюджетов</a:t>
            </a:r>
            <a:endParaRPr lang="ru-RU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graphicFrame>
        <p:nvGraphicFramePr>
          <p:cNvPr id="20" name="Диаграмма 19"/>
          <p:cNvGraphicFramePr/>
          <p:nvPr/>
        </p:nvGraphicFramePr>
        <p:xfrm>
          <a:off x="251520" y="1340768"/>
          <a:ext cx="3888432" cy="2376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23" name="Диаграмма 22"/>
          <p:cNvGraphicFramePr/>
          <p:nvPr/>
        </p:nvGraphicFramePr>
        <p:xfrm>
          <a:off x="0" y="4149080"/>
          <a:ext cx="4355976" cy="2592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Содержимое 11"/>
          <p:cNvGraphicFramePr>
            <a:graphicFrameLocks noGrp="1"/>
          </p:cNvGraphicFramePr>
          <p:nvPr>
            <p:ph idx="1"/>
          </p:nvPr>
        </p:nvGraphicFramePr>
        <p:xfrm>
          <a:off x="107504" y="908720"/>
          <a:ext cx="5904656" cy="56886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5" name="i-main-pic" descr="Картинка 5 из 10"/>
          <p:cNvPicPr/>
          <p:nvPr/>
        </p:nvPicPr>
        <p:blipFill>
          <a:blip r:embed="rId4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4" name="Прямоугольная выноска 13"/>
          <p:cNvSpPr/>
          <p:nvPr/>
        </p:nvSpPr>
        <p:spPr>
          <a:xfrm>
            <a:off x="1835696" y="2276872"/>
            <a:ext cx="792088" cy="432048"/>
          </a:xfrm>
          <a:prstGeom prst="wedgeRectCallout">
            <a:avLst>
              <a:gd name="adj1" fmla="val -18981"/>
              <a:gd name="adj2" fmla="val 111883"/>
            </a:avLst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2700000" scaled="1"/>
            <a:tileRect/>
          </a:gradFill>
          <a:ln w="9525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 smtClean="0">
                <a:solidFill>
                  <a:srgbClr val="0033CC"/>
                </a:solidFill>
                <a:effectLst/>
                <a:latin typeface="Bookman Old Style" pitchFamily="18" charset="0"/>
              </a:rPr>
              <a:t>7 312,2</a:t>
            </a:r>
          </a:p>
          <a:p>
            <a:pPr algn="ctr"/>
            <a:r>
              <a:rPr lang="ru-RU" sz="1000" dirty="0" smtClean="0">
                <a:solidFill>
                  <a:srgbClr val="0033CC"/>
                </a:solidFill>
                <a:latin typeface="Bookman Old Style" pitchFamily="18" charset="0"/>
              </a:rPr>
              <a:t>оценка</a:t>
            </a:r>
            <a:endParaRPr lang="ru-RU" sz="1000" dirty="0">
              <a:solidFill>
                <a:srgbClr val="0033CC"/>
              </a:solidFill>
              <a:effectLst/>
              <a:latin typeface="Bookman Old Style" pitchFamily="18" charset="0"/>
            </a:endParaRPr>
          </a:p>
        </p:txBody>
      </p:sp>
      <p:sp>
        <p:nvSpPr>
          <p:cNvPr id="15" name="Прямоугольная выноска 14"/>
          <p:cNvSpPr/>
          <p:nvPr/>
        </p:nvSpPr>
        <p:spPr>
          <a:xfrm>
            <a:off x="4788024" y="2276872"/>
            <a:ext cx="792088" cy="432048"/>
          </a:xfrm>
          <a:prstGeom prst="wedgeRectCallout">
            <a:avLst>
              <a:gd name="adj1" fmla="val -18981"/>
              <a:gd name="adj2" fmla="val 111883"/>
            </a:avLst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2700000" scaled="1"/>
            <a:tileRect/>
          </a:gradFill>
          <a:ln w="9525" cap="flat" cmpd="sng" algn="ctr">
            <a:solidFill>
              <a:srgbClr val="0066FF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 smtClean="0">
                <a:solidFill>
                  <a:srgbClr val="0033CC"/>
                </a:solidFill>
                <a:latin typeface="Bookman Old Style" pitchFamily="18" charset="0"/>
              </a:rPr>
              <a:t>7 312,2</a:t>
            </a:r>
          </a:p>
          <a:p>
            <a:pPr algn="ctr"/>
            <a:r>
              <a:rPr lang="ru-RU" dirty="0" smtClean="0">
                <a:solidFill>
                  <a:srgbClr val="0033CC"/>
                </a:solidFill>
                <a:latin typeface="Bookman Old Style" pitchFamily="18" charset="0"/>
              </a:rPr>
              <a:t>прогноз</a:t>
            </a:r>
            <a:endParaRPr lang="ru-RU" dirty="0">
              <a:solidFill>
                <a:srgbClr val="0033CC"/>
              </a:solidFill>
              <a:latin typeface="Bookman Old Style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860032" y="1052736"/>
            <a:ext cx="1152128" cy="288032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3399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 smtClean="0">
                <a:solidFill>
                  <a:srgbClr val="DBF5F9">
                    <a:lumMod val="10000"/>
                  </a:srgbClr>
                </a:solidFill>
                <a:latin typeface="Bookman Old Style" pitchFamily="18" charset="0"/>
              </a:rPr>
              <a:t>тыс. руб.</a:t>
            </a:r>
            <a:endParaRPr lang="ru-RU" sz="1400" dirty="0">
              <a:solidFill>
                <a:srgbClr val="DBF5F9">
                  <a:lumMod val="10000"/>
                </a:srgbClr>
              </a:solidFill>
              <a:latin typeface="Bookman Old Style" pitchFamily="18" charset="0"/>
            </a:endParaRPr>
          </a:p>
        </p:txBody>
      </p:sp>
      <p:sp>
        <p:nvSpPr>
          <p:cNvPr id="9" name="Скругленная прямоугольная выноска 8"/>
          <p:cNvSpPr/>
          <p:nvPr/>
        </p:nvSpPr>
        <p:spPr>
          <a:xfrm>
            <a:off x="6228184" y="4077072"/>
            <a:ext cx="2915816" cy="2448272"/>
          </a:xfrm>
          <a:prstGeom prst="wedgeRoundRectCallout">
            <a:avLst/>
          </a:prstGeom>
          <a:solidFill>
            <a:srgbClr val="CCFFCC"/>
          </a:solidFill>
          <a:ln>
            <a:solidFill>
              <a:srgbClr val="CCFF33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6372200" y="4077072"/>
            <a:ext cx="2592288" cy="2292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300" dirty="0" smtClean="0">
                <a:solidFill>
                  <a:srgbClr val="000099"/>
                </a:solidFill>
                <a:latin typeface="Book Antiqua" pitchFamily="18" charset="0"/>
              </a:rPr>
              <a:t>В 2020-2023 годах  предусмотрена сумма на обслуживание долга в размере 7,3 тыс. рублей ежегодно,  что составляет </a:t>
            </a:r>
            <a:r>
              <a:rPr lang="ru-RU" sz="1300" b="1" dirty="0" smtClean="0">
                <a:solidFill>
                  <a:srgbClr val="000099"/>
                </a:solidFill>
                <a:latin typeface="Book Antiqua" pitchFamily="18" charset="0"/>
              </a:rPr>
              <a:t>0,01</a:t>
            </a:r>
            <a:r>
              <a:rPr lang="ru-RU" sz="1300" dirty="0" smtClean="0">
                <a:solidFill>
                  <a:srgbClr val="000099"/>
                </a:solidFill>
                <a:latin typeface="Book Antiqua" pitchFamily="18" charset="0"/>
              </a:rPr>
              <a:t> процента от объема расходов бюджета, за исключением расходов, которые осуществляются за счет субвенций из бюджетов бюджетной системы Российской Федерации. </a:t>
            </a:r>
            <a:endParaRPr lang="ru-RU" sz="1300" dirty="0">
              <a:solidFill>
                <a:srgbClr val="000099"/>
              </a:solidFill>
              <a:latin typeface="Book Antiqua" pitchFamily="18" charset="0"/>
            </a:endParaRPr>
          </a:p>
        </p:txBody>
      </p:sp>
      <p:sp>
        <p:nvSpPr>
          <p:cNvPr id="11" name="Скругленная прямоугольная выноска 10"/>
          <p:cNvSpPr/>
          <p:nvPr/>
        </p:nvSpPr>
        <p:spPr>
          <a:xfrm>
            <a:off x="6084168" y="1340768"/>
            <a:ext cx="3059832" cy="2304256"/>
          </a:xfrm>
          <a:prstGeom prst="wedgeRoundRectCallout">
            <a:avLst/>
          </a:prstGeom>
          <a:solidFill>
            <a:srgbClr val="CCECFF"/>
          </a:solidFill>
          <a:ln>
            <a:solidFill>
              <a:srgbClr val="0066FF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6300192" y="1556792"/>
            <a:ext cx="2736304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300" dirty="0" smtClean="0">
                <a:solidFill>
                  <a:srgbClr val="000099"/>
                </a:solidFill>
                <a:latin typeface="Book Antiqua" pitchFamily="18" charset="0"/>
              </a:rPr>
              <a:t>В соответствии с Бюджетным кодексом  РФ объем расходов на обслуживание муниципального долга не должен превышать </a:t>
            </a:r>
            <a:r>
              <a:rPr lang="ru-RU" sz="1300" b="1" dirty="0" smtClean="0">
                <a:solidFill>
                  <a:srgbClr val="000099"/>
                </a:solidFill>
                <a:latin typeface="Book Antiqua" pitchFamily="18" charset="0"/>
              </a:rPr>
              <a:t>10 %</a:t>
            </a:r>
            <a:r>
              <a:rPr lang="ru-RU" sz="1300" dirty="0" smtClean="0">
                <a:solidFill>
                  <a:srgbClr val="000099"/>
                </a:solidFill>
                <a:latin typeface="Book Antiqua" pitchFamily="18" charset="0"/>
              </a:rPr>
              <a:t> объема расходов бюджета муниципального района , за исключением объема расходов , которые осуществляются за счет субвенций из бюджетов бюджетной системы  РФ . </a:t>
            </a:r>
            <a:endParaRPr lang="ru-RU" sz="1300" dirty="0">
              <a:solidFill>
                <a:srgbClr val="000099"/>
              </a:solidFill>
              <a:latin typeface="Book Antiqua" pitchFamily="18" charset="0"/>
            </a:endParaRPr>
          </a:p>
        </p:txBody>
      </p:sp>
      <p:sp>
        <p:nvSpPr>
          <p:cNvPr id="16" name="Прямоугольная выноска 15"/>
          <p:cNvSpPr/>
          <p:nvPr/>
        </p:nvSpPr>
        <p:spPr>
          <a:xfrm>
            <a:off x="1331640" y="4869160"/>
            <a:ext cx="504056" cy="369114"/>
          </a:xfrm>
          <a:prstGeom prst="wedgeRectCallout">
            <a:avLst>
              <a:gd name="adj1" fmla="val -18981"/>
              <a:gd name="adj2" fmla="val 111883"/>
            </a:avLst>
          </a:prstGeom>
          <a:solidFill>
            <a:srgbClr val="CCFFCC"/>
          </a:solidFill>
          <a:ln w="9525">
            <a:solidFill>
              <a:srgbClr val="CC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rgbClr val="0033CC"/>
                </a:solidFill>
                <a:effectLst/>
                <a:latin typeface="Bookman Old Style" pitchFamily="18" charset="0"/>
              </a:rPr>
              <a:t>7,3</a:t>
            </a:r>
            <a:endParaRPr lang="ru-RU" b="1" dirty="0">
              <a:solidFill>
                <a:srgbClr val="0033CC"/>
              </a:solidFill>
              <a:effectLst/>
              <a:latin typeface="Bookman Old Style" pitchFamily="18" charset="0"/>
            </a:endParaRPr>
          </a:p>
        </p:txBody>
      </p:sp>
      <p:sp>
        <p:nvSpPr>
          <p:cNvPr id="17" name="Прямоугольная выноска 16"/>
          <p:cNvSpPr/>
          <p:nvPr/>
        </p:nvSpPr>
        <p:spPr>
          <a:xfrm>
            <a:off x="2411760" y="4869160"/>
            <a:ext cx="504056" cy="369114"/>
          </a:xfrm>
          <a:prstGeom prst="wedgeRectCallout">
            <a:avLst>
              <a:gd name="adj1" fmla="val -18981"/>
              <a:gd name="adj2" fmla="val 111883"/>
            </a:avLst>
          </a:prstGeom>
          <a:solidFill>
            <a:srgbClr val="CCFFCC"/>
          </a:solidFill>
          <a:ln w="9525">
            <a:solidFill>
              <a:srgbClr val="CC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rgbClr val="0033CC"/>
                </a:solidFill>
                <a:effectLst/>
                <a:latin typeface="Bookman Old Style" pitchFamily="18" charset="0"/>
              </a:rPr>
              <a:t>7,3</a:t>
            </a:r>
            <a:endParaRPr lang="ru-RU" b="1" dirty="0">
              <a:solidFill>
                <a:srgbClr val="0033CC"/>
              </a:solidFill>
              <a:effectLst/>
              <a:latin typeface="Bookman Old Style" pitchFamily="18" charset="0"/>
            </a:endParaRPr>
          </a:p>
        </p:txBody>
      </p:sp>
      <p:sp>
        <p:nvSpPr>
          <p:cNvPr id="18" name="Прямоугольная выноска 17"/>
          <p:cNvSpPr/>
          <p:nvPr/>
        </p:nvSpPr>
        <p:spPr>
          <a:xfrm>
            <a:off x="3419872" y="4869160"/>
            <a:ext cx="504056" cy="369114"/>
          </a:xfrm>
          <a:prstGeom prst="wedgeRectCallout">
            <a:avLst>
              <a:gd name="adj1" fmla="val -18981"/>
              <a:gd name="adj2" fmla="val 111883"/>
            </a:avLst>
          </a:prstGeom>
          <a:solidFill>
            <a:srgbClr val="CCFFCC"/>
          </a:solidFill>
          <a:ln w="9525">
            <a:solidFill>
              <a:srgbClr val="CC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rgbClr val="0033CC"/>
                </a:solidFill>
                <a:effectLst/>
                <a:latin typeface="Bookman Old Style" pitchFamily="18" charset="0"/>
              </a:rPr>
              <a:t>7,3</a:t>
            </a:r>
            <a:endParaRPr lang="ru-RU" b="1" dirty="0">
              <a:solidFill>
                <a:srgbClr val="0033CC"/>
              </a:solidFill>
              <a:effectLst/>
              <a:latin typeface="Bookman Old Style" pitchFamily="18" charset="0"/>
            </a:endParaRPr>
          </a:p>
        </p:txBody>
      </p:sp>
      <p:sp>
        <p:nvSpPr>
          <p:cNvPr id="19" name="Прямоугольная выноска 18"/>
          <p:cNvSpPr/>
          <p:nvPr/>
        </p:nvSpPr>
        <p:spPr>
          <a:xfrm>
            <a:off x="4499992" y="4869160"/>
            <a:ext cx="504056" cy="369114"/>
          </a:xfrm>
          <a:prstGeom prst="wedgeRectCallout">
            <a:avLst>
              <a:gd name="adj1" fmla="val -18981"/>
              <a:gd name="adj2" fmla="val 111883"/>
            </a:avLst>
          </a:prstGeom>
          <a:solidFill>
            <a:srgbClr val="CCFFCC"/>
          </a:solidFill>
          <a:ln w="9525">
            <a:solidFill>
              <a:srgbClr val="CC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rgbClr val="0033CC"/>
                </a:solidFill>
                <a:effectLst/>
                <a:latin typeface="Bookman Old Style" pitchFamily="18" charset="0"/>
              </a:rPr>
              <a:t>7,3</a:t>
            </a:r>
            <a:endParaRPr lang="ru-RU" b="1" dirty="0">
              <a:solidFill>
                <a:srgbClr val="0033CC"/>
              </a:solidFill>
              <a:effectLst/>
              <a:latin typeface="Bookman Old Style" pitchFamily="18" charset="0"/>
            </a:endParaRPr>
          </a:p>
        </p:txBody>
      </p:sp>
      <p:sp>
        <p:nvSpPr>
          <p:cNvPr id="20" name="Прямоугольная выноска 19"/>
          <p:cNvSpPr/>
          <p:nvPr/>
        </p:nvSpPr>
        <p:spPr>
          <a:xfrm>
            <a:off x="5508104" y="4869160"/>
            <a:ext cx="504056" cy="369114"/>
          </a:xfrm>
          <a:prstGeom prst="wedgeRectCallout">
            <a:avLst>
              <a:gd name="adj1" fmla="val -18981"/>
              <a:gd name="adj2" fmla="val 111883"/>
            </a:avLst>
          </a:prstGeom>
          <a:solidFill>
            <a:srgbClr val="CCFFCC"/>
          </a:solidFill>
          <a:ln w="9525">
            <a:solidFill>
              <a:srgbClr val="CC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rgbClr val="0033CC"/>
                </a:solidFill>
                <a:effectLst/>
                <a:latin typeface="Bookman Old Style" pitchFamily="18" charset="0"/>
              </a:rPr>
              <a:t>7,3</a:t>
            </a:r>
            <a:endParaRPr lang="ru-RU" b="1" dirty="0">
              <a:solidFill>
                <a:srgbClr val="0033CC"/>
              </a:solidFill>
              <a:effectLst/>
              <a:latin typeface="Bookman Old Style" pitchFamily="18" charset="0"/>
            </a:endParaRPr>
          </a:p>
        </p:txBody>
      </p:sp>
      <p:sp>
        <p:nvSpPr>
          <p:cNvPr id="21" name="object 10"/>
          <p:cNvSpPr/>
          <p:nvPr/>
        </p:nvSpPr>
        <p:spPr>
          <a:xfrm>
            <a:off x="0" y="0"/>
            <a:ext cx="8820472" cy="105273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ДИНАМИКА  МУНИЦИПАЛЬНОГО ДОЛГА   В 2019-2022 ГОДАХ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2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2021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стрелка синяя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8898206">
            <a:off x="5420537" y="4586149"/>
            <a:ext cx="1713648" cy="701349"/>
          </a:xfrm>
          <a:prstGeom prst="rect">
            <a:avLst/>
          </a:prstGeom>
        </p:spPr>
      </p:pic>
      <p:pic>
        <p:nvPicPr>
          <p:cNvPr id="12" name="Рисунок 11" descr="стрелка синяя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4040830" y="4032177"/>
            <a:ext cx="1331639" cy="701349"/>
          </a:xfrm>
          <a:prstGeom prst="rect">
            <a:avLst/>
          </a:prstGeom>
        </p:spPr>
      </p:pic>
      <p:pic>
        <p:nvPicPr>
          <p:cNvPr id="11" name="Рисунок 10" descr="стрелка синяя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655618">
            <a:off x="2259609" y="4713875"/>
            <a:ext cx="1515415" cy="701349"/>
          </a:xfrm>
          <a:prstGeom prst="rect">
            <a:avLst/>
          </a:prstGeom>
        </p:spPr>
      </p:pic>
      <p:sp>
        <p:nvSpPr>
          <p:cNvPr id="9" name="object 10"/>
          <p:cNvSpPr/>
          <p:nvPr/>
        </p:nvSpPr>
        <p:spPr>
          <a:xfrm>
            <a:off x="2627784" y="0"/>
            <a:ext cx="4355976" cy="119675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ДОХОДЫ   БЮДЖЕТА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8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2021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0" name="Рисунок 9" descr="мешок с деньгами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372200" y="4757267"/>
            <a:ext cx="2771800" cy="2100733"/>
          </a:xfrm>
          <a:prstGeom prst="rect">
            <a:avLst/>
          </a:prstGeom>
        </p:spPr>
      </p:pic>
      <p:sp>
        <p:nvSpPr>
          <p:cNvPr id="7" name="Выноска-облако 6"/>
          <p:cNvSpPr/>
          <p:nvPr/>
        </p:nvSpPr>
        <p:spPr>
          <a:xfrm>
            <a:off x="6804248" y="5589240"/>
            <a:ext cx="1368152" cy="792088"/>
          </a:xfrm>
          <a:prstGeom prst="cloudCallout">
            <a:avLst/>
          </a:prstGeom>
          <a:solidFill>
            <a:srgbClr val="CC9900"/>
          </a:solidFill>
          <a:ln>
            <a:solidFill>
              <a:srgbClr val="996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Book Antiqua" pitchFamily="18" charset="0"/>
              </a:rPr>
              <a:t>Доходы</a:t>
            </a:r>
          </a:p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Book Antiqua" pitchFamily="18" charset="0"/>
              </a:rPr>
              <a:t>района</a:t>
            </a:r>
            <a:endParaRPr lang="ru-RU" sz="1400" b="1" dirty="0">
              <a:solidFill>
                <a:schemeClr val="bg1"/>
              </a:solidFill>
              <a:latin typeface="Book Antiqua" pitchFamily="18" charset="0"/>
            </a:endParaRPr>
          </a:p>
        </p:txBody>
      </p:sp>
      <p:graphicFrame>
        <p:nvGraphicFramePr>
          <p:cNvPr id="4" name="Содержимое 5">
            <a:hlinkClick r:id="" action="ppaction://noaction" highlightClick="1"/>
          </p:cNvPr>
          <p:cNvGraphicFramePr>
            <a:graphicFrameLocks noGrp="1"/>
          </p:cNvGraphicFramePr>
          <p:nvPr>
            <p:ph idx="1"/>
          </p:nvPr>
        </p:nvGraphicFramePr>
        <p:xfrm>
          <a:off x="251520" y="764704"/>
          <a:ext cx="8784976" cy="59766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10"/>
          <p:cNvSpPr/>
          <p:nvPr/>
        </p:nvSpPr>
        <p:spPr>
          <a:xfrm>
            <a:off x="0" y="0"/>
            <a:ext cx="9396536" cy="10527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НОРМАТИВЫ   ОТЧИСЛЕНИЙ  НАЛОГОВЫХ   ДОХОДОВ В БЮДЖЕТ  </a:t>
            </a:r>
          </a:p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59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107504" y="6668806"/>
            <a:ext cx="3312368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2021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60" name="Прямоугольник с двумя скругленными противолежащими углами 59"/>
          <p:cNvSpPr/>
          <p:nvPr/>
        </p:nvSpPr>
        <p:spPr>
          <a:xfrm>
            <a:off x="2987824" y="2276872"/>
            <a:ext cx="3168352" cy="914400"/>
          </a:xfrm>
          <a:prstGeom prst="round2DiagRect">
            <a:avLst/>
          </a:prstGeom>
          <a:solidFill>
            <a:srgbClr val="99CCFF"/>
          </a:solidFill>
          <a:ln w="1270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u="sng" dirty="0" smtClean="0">
                <a:solidFill>
                  <a:srgbClr val="000066"/>
                </a:solidFill>
                <a:latin typeface="Bookman Old Style" pitchFamily="18" charset="0"/>
              </a:rPr>
              <a:t>Налог на доходы</a:t>
            </a:r>
            <a:r>
              <a:rPr lang="ru-RU" dirty="0" smtClean="0">
                <a:solidFill>
                  <a:srgbClr val="000066"/>
                </a:solidFill>
                <a:latin typeface="Bookman Old Style" pitchFamily="18" charset="0"/>
              </a:rPr>
              <a:t> физических лиц </a:t>
            </a:r>
            <a:endParaRPr lang="ru-RU" dirty="0">
              <a:solidFill>
                <a:srgbClr val="000066"/>
              </a:solidFill>
              <a:latin typeface="Bookman Old Style" pitchFamily="18" charset="0"/>
            </a:endParaRPr>
          </a:p>
        </p:txBody>
      </p:sp>
      <p:sp>
        <p:nvSpPr>
          <p:cNvPr id="61" name="Прямоугольник с двумя скругленными противолежащими углами 60"/>
          <p:cNvSpPr/>
          <p:nvPr/>
        </p:nvSpPr>
        <p:spPr>
          <a:xfrm>
            <a:off x="5975648" y="3284984"/>
            <a:ext cx="3168352" cy="1008112"/>
          </a:xfrm>
          <a:prstGeom prst="round2DiagRect">
            <a:avLst/>
          </a:prstGeom>
          <a:solidFill>
            <a:srgbClr val="99CCFF"/>
          </a:solidFill>
          <a:ln w="1270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0066"/>
                </a:solidFill>
                <a:latin typeface="Bookman Old Style" pitchFamily="18" charset="0"/>
              </a:rPr>
              <a:t>Налог, взимаемый с применением упрощенной системы – </a:t>
            </a:r>
          </a:p>
          <a:p>
            <a:pPr algn="ctr"/>
            <a:r>
              <a:rPr lang="ru-RU" b="1" dirty="0" smtClean="0">
                <a:solidFill>
                  <a:srgbClr val="000066"/>
                </a:solidFill>
                <a:latin typeface="Bookman Old Style" pitchFamily="18" charset="0"/>
              </a:rPr>
              <a:t>100 процентов </a:t>
            </a:r>
            <a:endParaRPr lang="ru-RU" b="1" dirty="0">
              <a:solidFill>
                <a:srgbClr val="000066"/>
              </a:solidFill>
              <a:latin typeface="Bookman Old Style" pitchFamily="18" charset="0"/>
            </a:endParaRPr>
          </a:p>
        </p:txBody>
      </p:sp>
      <p:sp>
        <p:nvSpPr>
          <p:cNvPr id="62" name="Прямоугольник с двумя скругленными противолежащими углами 61"/>
          <p:cNvSpPr/>
          <p:nvPr/>
        </p:nvSpPr>
        <p:spPr>
          <a:xfrm>
            <a:off x="0" y="3284984"/>
            <a:ext cx="3168352" cy="1008112"/>
          </a:xfrm>
          <a:prstGeom prst="round2DiagRect">
            <a:avLst/>
          </a:prstGeom>
          <a:solidFill>
            <a:srgbClr val="99CCFF"/>
          </a:solidFill>
          <a:ln w="1270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0066"/>
                </a:solidFill>
                <a:latin typeface="Bookman Old Style" pitchFamily="18" charset="0"/>
              </a:rPr>
              <a:t>Единый налог на вмененный доход - </a:t>
            </a:r>
          </a:p>
          <a:p>
            <a:pPr algn="ctr"/>
            <a:r>
              <a:rPr lang="ru-RU" b="1" dirty="0" smtClean="0">
                <a:solidFill>
                  <a:srgbClr val="000066"/>
                </a:solidFill>
                <a:latin typeface="Bookman Old Style" pitchFamily="18" charset="0"/>
              </a:rPr>
              <a:t>100 процентов</a:t>
            </a:r>
            <a:endParaRPr lang="ru-RU" b="1" dirty="0">
              <a:solidFill>
                <a:srgbClr val="000066"/>
              </a:solidFill>
              <a:latin typeface="Bookman Old Style" pitchFamily="18" charset="0"/>
            </a:endParaRPr>
          </a:p>
        </p:txBody>
      </p:sp>
      <p:sp>
        <p:nvSpPr>
          <p:cNvPr id="63" name="Прямоугольник с двумя скругленными противолежащими углами 62"/>
          <p:cNvSpPr/>
          <p:nvPr/>
        </p:nvSpPr>
        <p:spPr>
          <a:xfrm>
            <a:off x="5975648" y="4437112"/>
            <a:ext cx="3168352" cy="986408"/>
          </a:xfrm>
          <a:prstGeom prst="round2DiagRect">
            <a:avLst/>
          </a:prstGeom>
          <a:solidFill>
            <a:srgbClr val="99CCFF"/>
          </a:solidFill>
          <a:ln w="1270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0066"/>
                </a:solidFill>
                <a:latin typeface="Bookman Old Style" pitchFamily="18" charset="0"/>
              </a:rPr>
              <a:t>Налог, взимаемый с применением патента –</a:t>
            </a:r>
          </a:p>
          <a:p>
            <a:pPr algn="ctr"/>
            <a:r>
              <a:rPr lang="ru-RU" b="1" dirty="0" smtClean="0">
                <a:solidFill>
                  <a:srgbClr val="000066"/>
                </a:solidFill>
                <a:latin typeface="Bookman Old Style" pitchFamily="18" charset="0"/>
              </a:rPr>
              <a:t>100 процентов</a:t>
            </a:r>
            <a:endParaRPr lang="ru-RU" b="1" dirty="0">
              <a:solidFill>
                <a:srgbClr val="000066"/>
              </a:solidFill>
              <a:latin typeface="Bookman Old Style" pitchFamily="18" charset="0"/>
            </a:endParaRPr>
          </a:p>
        </p:txBody>
      </p:sp>
      <p:sp>
        <p:nvSpPr>
          <p:cNvPr id="64" name="Прямоугольник с двумя скругленными противолежащими углами 63"/>
          <p:cNvSpPr/>
          <p:nvPr/>
        </p:nvSpPr>
        <p:spPr>
          <a:xfrm>
            <a:off x="0" y="4437112"/>
            <a:ext cx="3168352" cy="986408"/>
          </a:xfrm>
          <a:prstGeom prst="round2DiagRect">
            <a:avLst/>
          </a:prstGeom>
          <a:solidFill>
            <a:srgbClr val="99CCFF"/>
          </a:solidFill>
          <a:ln w="1270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0066"/>
                </a:solidFill>
                <a:latin typeface="Bookman Old Style" pitchFamily="18" charset="0"/>
              </a:rPr>
              <a:t>Государственная пошлина – </a:t>
            </a:r>
          </a:p>
          <a:p>
            <a:pPr algn="ctr"/>
            <a:r>
              <a:rPr lang="ru-RU" b="1" dirty="0" smtClean="0">
                <a:solidFill>
                  <a:srgbClr val="000066"/>
                </a:solidFill>
                <a:latin typeface="Bookman Old Style" pitchFamily="18" charset="0"/>
              </a:rPr>
              <a:t>100 процентов</a:t>
            </a:r>
            <a:endParaRPr lang="ru-RU" b="1" dirty="0">
              <a:solidFill>
                <a:srgbClr val="000066"/>
              </a:solidFill>
              <a:latin typeface="Bookman Old Style" pitchFamily="18" charset="0"/>
            </a:endParaRPr>
          </a:p>
        </p:txBody>
      </p:sp>
      <p:sp>
        <p:nvSpPr>
          <p:cNvPr id="65" name="Прямоугольник с двумя скругленными противолежащими углами 64"/>
          <p:cNvSpPr/>
          <p:nvPr/>
        </p:nvSpPr>
        <p:spPr>
          <a:xfrm>
            <a:off x="1259632" y="5589240"/>
            <a:ext cx="3168352" cy="1058416"/>
          </a:xfrm>
          <a:prstGeom prst="round2DiagRect">
            <a:avLst/>
          </a:prstGeom>
          <a:solidFill>
            <a:srgbClr val="99CCFF"/>
          </a:solidFill>
          <a:ln w="1270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0066"/>
                </a:solidFill>
                <a:latin typeface="Bookman Old Style" pitchFamily="18" charset="0"/>
              </a:rPr>
              <a:t>Единый сельскохозяйственный налог – </a:t>
            </a:r>
            <a:r>
              <a:rPr lang="ru-RU" b="1" dirty="0" smtClean="0">
                <a:solidFill>
                  <a:srgbClr val="000066"/>
                </a:solidFill>
                <a:latin typeface="Bookman Old Style" pitchFamily="18" charset="0"/>
              </a:rPr>
              <a:t>50 процентов</a:t>
            </a:r>
            <a:endParaRPr lang="ru-RU" b="1" dirty="0">
              <a:solidFill>
                <a:srgbClr val="000066"/>
              </a:solidFill>
              <a:latin typeface="Bookman Old Style" pitchFamily="18" charset="0"/>
            </a:endParaRPr>
          </a:p>
        </p:txBody>
      </p:sp>
      <p:sp>
        <p:nvSpPr>
          <p:cNvPr id="66" name="Прямоугольник с двумя скругленными противолежащими углами 65"/>
          <p:cNvSpPr/>
          <p:nvPr/>
        </p:nvSpPr>
        <p:spPr>
          <a:xfrm>
            <a:off x="1259632" y="620688"/>
            <a:ext cx="2952328" cy="864096"/>
          </a:xfrm>
          <a:prstGeom prst="round2DiagRect">
            <a:avLst/>
          </a:prstGeom>
          <a:solidFill>
            <a:srgbClr val="00CC99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u="sng" dirty="0" smtClean="0">
                <a:solidFill>
                  <a:srgbClr val="003300"/>
                </a:solidFill>
                <a:latin typeface="Bookman Old Style" pitchFamily="18" charset="0"/>
              </a:rPr>
              <a:t>Налог на доходы </a:t>
            </a:r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физических лиц, взимаемый на территориях городских  поселений, в части суммы налога, превышающей 650 тысяч рублей, -  </a:t>
            </a:r>
            <a:r>
              <a:rPr lang="ru-RU" sz="1200" b="1" dirty="0" smtClean="0">
                <a:solidFill>
                  <a:srgbClr val="003300"/>
                </a:solidFill>
                <a:latin typeface="Bookman Old Style" pitchFamily="18" charset="0"/>
              </a:rPr>
              <a:t>4 процента</a:t>
            </a:r>
          </a:p>
        </p:txBody>
      </p:sp>
      <p:sp>
        <p:nvSpPr>
          <p:cNvPr id="67" name="Прямоугольник с двумя скругленными противолежащими углами 66"/>
          <p:cNvSpPr/>
          <p:nvPr/>
        </p:nvSpPr>
        <p:spPr>
          <a:xfrm>
            <a:off x="5004048" y="620688"/>
            <a:ext cx="3024336" cy="864096"/>
          </a:xfrm>
          <a:prstGeom prst="round2DiagRect">
            <a:avLst/>
          </a:prstGeom>
          <a:solidFill>
            <a:srgbClr val="00CC99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u="sng" dirty="0" smtClean="0">
                <a:solidFill>
                  <a:srgbClr val="003300"/>
                </a:solidFill>
                <a:latin typeface="Bookman Old Style" pitchFamily="18" charset="0"/>
              </a:rPr>
              <a:t>Налог на доходы </a:t>
            </a:r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физических лиц, взимаемый на территориях сельских поселений, в части суммы налога, превышающей 650 тысяч рублей, -  </a:t>
            </a:r>
            <a:r>
              <a:rPr lang="ru-RU" sz="1200" b="1" dirty="0" smtClean="0">
                <a:solidFill>
                  <a:srgbClr val="003300"/>
                </a:solidFill>
                <a:latin typeface="Bookman Old Style" pitchFamily="18" charset="0"/>
              </a:rPr>
              <a:t>11 процентов</a:t>
            </a:r>
          </a:p>
        </p:txBody>
      </p:sp>
      <p:sp>
        <p:nvSpPr>
          <p:cNvPr id="68" name="Прямоугольник с двумя скругленными противолежащими углами 67"/>
          <p:cNvSpPr/>
          <p:nvPr/>
        </p:nvSpPr>
        <p:spPr>
          <a:xfrm>
            <a:off x="0" y="1628800"/>
            <a:ext cx="2880320" cy="792088"/>
          </a:xfrm>
          <a:prstGeom prst="round2DiagRect">
            <a:avLst/>
          </a:prstGeom>
          <a:solidFill>
            <a:srgbClr val="00CC99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u="sng" dirty="0" smtClean="0">
                <a:solidFill>
                  <a:srgbClr val="003300"/>
                </a:solidFill>
                <a:latin typeface="Bookman Old Style" pitchFamily="18" charset="0"/>
              </a:rPr>
              <a:t>Налог на доходы </a:t>
            </a:r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физических лиц, взимаемый на территориях городских поселений – </a:t>
            </a:r>
            <a:r>
              <a:rPr lang="ru-RU" sz="1200" b="1" dirty="0" smtClean="0">
                <a:solidFill>
                  <a:srgbClr val="003300"/>
                </a:solidFill>
                <a:latin typeface="Bookman Old Style" pitchFamily="18" charset="0"/>
              </a:rPr>
              <a:t>30,533 процента </a:t>
            </a:r>
          </a:p>
        </p:txBody>
      </p:sp>
      <p:sp>
        <p:nvSpPr>
          <p:cNvPr id="70" name="Прямоугольник с двумя скругленными противолежащими углами 69"/>
          <p:cNvSpPr/>
          <p:nvPr/>
        </p:nvSpPr>
        <p:spPr>
          <a:xfrm>
            <a:off x="6263680" y="1628800"/>
            <a:ext cx="2880320" cy="792088"/>
          </a:xfrm>
          <a:prstGeom prst="round2DiagRect">
            <a:avLst/>
          </a:prstGeom>
          <a:solidFill>
            <a:srgbClr val="00CC99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u="sng" dirty="0" smtClean="0">
                <a:solidFill>
                  <a:srgbClr val="003300"/>
                </a:solidFill>
                <a:latin typeface="Bookman Old Style" pitchFamily="18" charset="0"/>
              </a:rPr>
              <a:t>Налог на доходы </a:t>
            </a:r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физических лиц, взимаемый на территориях сельских поселений – </a:t>
            </a:r>
            <a:r>
              <a:rPr lang="ru-RU" sz="1200" b="1" dirty="0" smtClean="0">
                <a:solidFill>
                  <a:srgbClr val="003300"/>
                </a:solidFill>
                <a:latin typeface="Bookman Old Style" pitchFamily="18" charset="0"/>
              </a:rPr>
              <a:t>30,543 процента</a:t>
            </a:r>
          </a:p>
        </p:txBody>
      </p:sp>
      <p:pic>
        <p:nvPicPr>
          <p:cNvPr id="73" name="Рисунок 72" descr="стрелки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91880" y="3212976"/>
            <a:ext cx="2160240" cy="2229925"/>
          </a:xfrm>
          <a:prstGeom prst="rect">
            <a:avLst/>
          </a:prstGeom>
        </p:spPr>
      </p:pic>
      <p:pic>
        <p:nvPicPr>
          <p:cNvPr id="75" name="Рисунок 74" descr="стрелка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9944074">
            <a:off x="4847793" y="1727683"/>
            <a:ext cx="1183375" cy="548680"/>
          </a:xfrm>
          <a:prstGeom prst="rect">
            <a:avLst/>
          </a:prstGeom>
        </p:spPr>
      </p:pic>
      <p:pic>
        <p:nvPicPr>
          <p:cNvPr id="76" name="Рисунок 75" descr="стрелка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2595805">
            <a:off x="3185986" y="1690070"/>
            <a:ext cx="1183375" cy="548680"/>
          </a:xfrm>
          <a:prstGeom prst="rect">
            <a:avLst/>
          </a:prstGeom>
        </p:spPr>
      </p:pic>
      <p:pic>
        <p:nvPicPr>
          <p:cNvPr id="77" name="Рисунок 76" descr="стрелка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0475058">
            <a:off x="6144363" y="2441079"/>
            <a:ext cx="1183375" cy="548680"/>
          </a:xfrm>
          <a:prstGeom prst="rect">
            <a:avLst/>
          </a:prstGeom>
        </p:spPr>
      </p:pic>
      <p:pic>
        <p:nvPicPr>
          <p:cNvPr id="78" name="Рисунок 77" descr="стрелка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1526482">
            <a:off x="1808069" y="2394879"/>
            <a:ext cx="1183375" cy="548680"/>
          </a:xfrm>
          <a:prstGeom prst="rect">
            <a:avLst/>
          </a:prstGeom>
        </p:spPr>
      </p:pic>
      <p:sp>
        <p:nvSpPr>
          <p:cNvPr id="20" name="Прямоугольник с двумя скругленными противолежащими углами 19"/>
          <p:cNvSpPr/>
          <p:nvPr/>
        </p:nvSpPr>
        <p:spPr>
          <a:xfrm>
            <a:off x="4788024" y="5589240"/>
            <a:ext cx="3168352" cy="1058416"/>
          </a:xfrm>
          <a:prstGeom prst="round2DiagRect">
            <a:avLst/>
          </a:prstGeom>
          <a:solidFill>
            <a:srgbClr val="99CCFF"/>
          </a:solidFill>
          <a:ln w="1270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0066"/>
                </a:solidFill>
                <a:latin typeface="Bookman Old Style" pitchFamily="18" charset="0"/>
              </a:rPr>
              <a:t>Налог, взимаемый с применением УСН – </a:t>
            </a:r>
          </a:p>
          <a:p>
            <a:pPr algn="ctr"/>
            <a:r>
              <a:rPr lang="ru-RU" b="1" dirty="0" smtClean="0">
                <a:solidFill>
                  <a:srgbClr val="000066"/>
                </a:solidFill>
                <a:latin typeface="Bookman Old Style" pitchFamily="18" charset="0"/>
              </a:rPr>
              <a:t>10 процентов</a:t>
            </a:r>
            <a:endParaRPr lang="ru-RU" b="1" dirty="0">
              <a:solidFill>
                <a:srgbClr val="000066"/>
              </a:solidFill>
              <a:latin typeface="Bookman Old Style" pitchFamily="18" charset="0"/>
            </a:endParaRPr>
          </a:p>
        </p:txBody>
      </p:sp>
      <p:pic>
        <p:nvPicPr>
          <p:cNvPr id="21" name="Рисунок 20" descr="кош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11960" y="3284984"/>
            <a:ext cx="824689" cy="997422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067944" y="4221088"/>
            <a:ext cx="1152128" cy="584775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000066"/>
                </a:solidFill>
                <a:latin typeface="Bookman Old Style" pitchFamily="18" charset="0"/>
              </a:rPr>
              <a:t>Бюджет района</a:t>
            </a:r>
            <a:endParaRPr lang="ru-RU" sz="1600" dirty="0">
              <a:solidFill>
                <a:srgbClr val="000066"/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10"/>
          <p:cNvSpPr/>
          <p:nvPr/>
        </p:nvSpPr>
        <p:spPr>
          <a:xfrm>
            <a:off x="0" y="0"/>
            <a:ext cx="8820472" cy="10527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ОБЪЕМ  И СТРУКТУРА  ДОХОДОВ  БЮДЖЕТА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7" name="i-main-pic" descr="Картинка 5 из 10"/>
          <p:cNvPicPr/>
          <p:nvPr/>
        </p:nvPicPr>
        <p:blipFill>
          <a:blip r:embed="rId3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8" name="object 19"/>
          <p:cNvSpPr/>
          <p:nvPr/>
        </p:nvSpPr>
        <p:spPr>
          <a:xfrm>
            <a:off x="0" y="764704"/>
            <a:ext cx="441959" cy="1386840"/>
          </a:xfrm>
          <a:custGeom>
            <a:avLst/>
            <a:gdLst/>
            <a:ahLst/>
            <a:cxnLst/>
            <a:rect l="l" t="t" r="r" b="b"/>
            <a:pathLst>
              <a:path w="441959" h="1386839">
                <a:moveTo>
                  <a:pt x="0" y="1386331"/>
                </a:moveTo>
                <a:lnTo>
                  <a:pt x="441553" y="1386331"/>
                </a:lnTo>
                <a:lnTo>
                  <a:pt x="441553" y="0"/>
                </a:lnTo>
                <a:lnTo>
                  <a:pt x="0" y="0"/>
                </a:lnTo>
                <a:lnTo>
                  <a:pt x="0" y="1386331"/>
                </a:lnTo>
                <a:close/>
              </a:path>
            </a:pathLst>
          </a:custGeom>
          <a:solidFill>
            <a:srgbClr val="3366FF"/>
          </a:solidFill>
          <a:ln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19"/>
          <p:cNvSpPr/>
          <p:nvPr/>
        </p:nvSpPr>
        <p:spPr>
          <a:xfrm>
            <a:off x="0" y="2204864"/>
            <a:ext cx="441959" cy="1386840"/>
          </a:xfrm>
          <a:custGeom>
            <a:avLst/>
            <a:gdLst/>
            <a:ahLst/>
            <a:cxnLst/>
            <a:rect l="l" t="t" r="r" b="b"/>
            <a:pathLst>
              <a:path w="441959" h="1386839">
                <a:moveTo>
                  <a:pt x="0" y="1386331"/>
                </a:moveTo>
                <a:lnTo>
                  <a:pt x="441553" y="1386331"/>
                </a:lnTo>
                <a:lnTo>
                  <a:pt x="441553" y="0"/>
                </a:lnTo>
                <a:lnTo>
                  <a:pt x="0" y="0"/>
                </a:lnTo>
                <a:lnTo>
                  <a:pt x="0" y="1386331"/>
                </a:lnTo>
                <a:close/>
              </a:path>
            </a:pathLst>
          </a:custGeom>
          <a:solidFill>
            <a:srgbClr val="3366FF"/>
          </a:solidFill>
          <a:ln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9"/>
          <p:cNvSpPr/>
          <p:nvPr/>
        </p:nvSpPr>
        <p:spPr>
          <a:xfrm>
            <a:off x="0" y="3645024"/>
            <a:ext cx="441959" cy="1386840"/>
          </a:xfrm>
          <a:custGeom>
            <a:avLst/>
            <a:gdLst/>
            <a:ahLst/>
            <a:cxnLst/>
            <a:rect l="l" t="t" r="r" b="b"/>
            <a:pathLst>
              <a:path w="441959" h="1386839">
                <a:moveTo>
                  <a:pt x="0" y="1386331"/>
                </a:moveTo>
                <a:lnTo>
                  <a:pt x="441553" y="1386331"/>
                </a:lnTo>
                <a:lnTo>
                  <a:pt x="441553" y="0"/>
                </a:lnTo>
                <a:lnTo>
                  <a:pt x="0" y="0"/>
                </a:lnTo>
                <a:lnTo>
                  <a:pt x="0" y="1386331"/>
                </a:lnTo>
                <a:close/>
              </a:path>
            </a:pathLst>
          </a:custGeom>
          <a:solidFill>
            <a:srgbClr val="3366FF"/>
          </a:solidFill>
          <a:ln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9"/>
          <p:cNvSpPr/>
          <p:nvPr/>
        </p:nvSpPr>
        <p:spPr>
          <a:xfrm>
            <a:off x="0" y="5085184"/>
            <a:ext cx="441959" cy="1386840"/>
          </a:xfrm>
          <a:custGeom>
            <a:avLst/>
            <a:gdLst/>
            <a:ahLst/>
            <a:cxnLst/>
            <a:rect l="l" t="t" r="r" b="b"/>
            <a:pathLst>
              <a:path w="441959" h="1386839">
                <a:moveTo>
                  <a:pt x="0" y="1386331"/>
                </a:moveTo>
                <a:lnTo>
                  <a:pt x="441553" y="1386331"/>
                </a:lnTo>
                <a:lnTo>
                  <a:pt x="441553" y="0"/>
                </a:lnTo>
                <a:lnTo>
                  <a:pt x="0" y="0"/>
                </a:lnTo>
                <a:lnTo>
                  <a:pt x="0" y="1386331"/>
                </a:lnTo>
                <a:close/>
              </a:path>
            </a:pathLst>
          </a:custGeom>
          <a:solidFill>
            <a:srgbClr val="3366FF"/>
          </a:solidFill>
          <a:ln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7"/>
          <p:cNvSpPr/>
          <p:nvPr/>
        </p:nvSpPr>
        <p:spPr>
          <a:xfrm>
            <a:off x="467544" y="764704"/>
            <a:ext cx="7776864" cy="1393190"/>
          </a:xfrm>
          <a:custGeom>
            <a:avLst/>
            <a:gdLst/>
            <a:ahLst/>
            <a:cxnLst/>
            <a:rect l="l" t="t" r="r" b="b"/>
            <a:pathLst>
              <a:path w="5257165" h="1393189">
                <a:moveTo>
                  <a:pt x="0" y="1392935"/>
                </a:moveTo>
                <a:lnTo>
                  <a:pt x="5257097" y="1392935"/>
                </a:lnTo>
                <a:lnTo>
                  <a:pt x="5257097" y="0"/>
                </a:lnTo>
                <a:lnTo>
                  <a:pt x="0" y="0"/>
                </a:lnTo>
                <a:lnTo>
                  <a:pt x="0" y="1392935"/>
                </a:lnTo>
                <a:close/>
              </a:path>
            </a:pathLst>
          </a:custGeom>
          <a:blipFill>
            <a:blip r:embed="rId4" cstate="print"/>
            <a:tile tx="0" ty="0" sx="100000" sy="100000" flip="none" algn="tl"/>
          </a:blip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7"/>
          <p:cNvSpPr/>
          <p:nvPr/>
        </p:nvSpPr>
        <p:spPr>
          <a:xfrm>
            <a:off x="467544" y="2204864"/>
            <a:ext cx="7776864" cy="1393190"/>
          </a:xfrm>
          <a:custGeom>
            <a:avLst/>
            <a:gdLst/>
            <a:ahLst/>
            <a:cxnLst/>
            <a:rect l="l" t="t" r="r" b="b"/>
            <a:pathLst>
              <a:path w="5257165" h="1393189">
                <a:moveTo>
                  <a:pt x="0" y="1392935"/>
                </a:moveTo>
                <a:lnTo>
                  <a:pt x="5257097" y="1392935"/>
                </a:lnTo>
                <a:lnTo>
                  <a:pt x="5257097" y="0"/>
                </a:lnTo>
                <a:lnTo>
                  <a:pt x="0" y="0"/>
                </a:lnTo>
                <a:lnTo>
                  <a:pt x="0" y="1392935"/>
                </a:lnTo>
                <a:close/>
              </a:path>
            </a:pathLst>
          </a:custGeom>
          <a:blipFill>
            <a:blip r:embed="rId4" cstate="print"/>
            <a:tile tx="0" ty="0" sx="100000" sy="100000" flip="none" algn="tl"/>
          </a:blip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7"/>
          <p:cNvSpPr/>
          <p:nvPr/>
        </p:nvSpPr>
        <p:spPr>
          <a:xfrm>
            <a:off x="467544" y="3645024"/>
            <a:ext cx="7776864" cy="1393190"/>
          </a:xfrm>
          <a:custGeom>
            <a:avLst/>
            <a:gdLst/>
            <a:ahLst/>
            <a:cxnLst/>
            <a:rect l="l" t="t" r="r" b="b"/>
            <a:pathLst>
              <a:path w="5257165" h="1393189">
                <a:moveTo>
                  <a:pt x="0" y="1392935"/>
                </a:moveTo>
                <a:lnTo>
                  <a:pt x="5257097" y="1392935"/>
                </a:lnTo>
                <a:lnTo>
                  <a:pt x="5257097" y="0"/>
                </a:lnTo>
                <a:lnTo>
                  <a:pt x="0" y="0"/>
                </a:lnTo>
                <a:lnTo>
                  <a:pt x="0" y="1392935"/>
                </a:lnTo>
                <a:close/>
              </a:path>
            </a:pathLst>
          </a:custGeom>
          <a:blipFill>
            <a:blip r:embed="rId4" cstate="print"/>
            <a:tile tx="0" ty="0" sx="100000" sy="100000" flip="none" algn="tl"/>
          </a:blip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7"/>
          <p:cNvSpPr/>
          <p:nvPr/>
        </p:nvSpPr>
        <p:spPr>
          <a:xfrm>
            <a:off x="467544" y="5085184"/>
            <a:ext cx="7776864" cy="1393190"/>
          </a:xfrm>
          <a:custGeom>
            <a:avLst/>
            <a:gdLst/>
            <a:ahLst/>
            <a:cxnLst/>
            <a:rect l="l" t="t" r="r" b="b"/>
            <a:pathLst>
              <a:path w="5257165" h="1393189">
                <a:moveTo>
                  <a:pt x="0" y="1392935"/>
                </a:moveTo>
                <a:lnTo>
                  <a:pt x="5257097" y="1392935"/>
                </a:lnTo>
                <a:lnTo>
                  <a:pt x="5257097" y="0"/>
                </a:lnTo>
                <a:lnTo>
                  <a:pt x="0" y="0"/>
                </a:lnTo>
                <a:lnTo>
                  <a:pt x="0" y="1392935"/>
                </a:lnTo>
                <a:close/>
              </a:path>
            </a:pathLst>
          </a:custGeom>
          <a:blipFill>
            <a:blip r:embed="rId4" cstate="print"/>
            <a:tile tx="0" ty="0" sx="100000" sy="100000" flip="none" algn="tl"/>
          </a:blip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24"/>
          <p:cNvSpPr/>
          <p:nvPr/>
        </p:nvSpPr>
        <p:spPr>
          <a:xfrm>
            <a:off x="8316416" y="764704"/>
            <a:ext cx="684530" cy="1393190"/>
          </a:xfrm>
          <a:custGeom>
            <a:avLst/>
            <a:gdLst/>
            <a:ahLst/>
            <a:cxnLst/>
            <a:rect l="l" t="t" r="r" b="b"/>
            <a:pathLst>
              <a:path w="684529" h="1393189">
                <a:moveTo>
                  <a:pt x="0" y="1392935"/>
                </a:moveTo>
                <a:lnTo>
                  <a:pt x="684098" y="1392935"/>
                </a:lnTo>
                <a:lnTo>
                  <a:pt x="684098" y="0"/>
                </a:lnTo>
                <a:lnTo>
                  <a:pt x="0" y="0"/>
                </a:lnTo>
                <a:lnTo>
                  <a:pt x="0" y="1392935"/>
                </a:ln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  <a:ln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24"/>
          <p:cNvSpPr/>
          <p:nvPr/>
        </p:nvSpPr>
        <p:spPr>
          <a:xfrm>
            <a:off x="8316416" y="2204864"/>
            <a:ext cx="684530" cy="1393190"/>
          </a:xfrm>
          <a:custGeom>
            <a:avLst/>
            <a:gdLst/>
            <a:ahLst/>
            <a:cxnLst/>
            <a:rect l="l" t="t" r="r" b="b"/>
            <a:pathLst>
              <a:path w="684529" h="1393189">
                <a:moveTo>
                  <a:pt x="0" y="1392935"/>
                </a:moveTo>
                <a:lnTo>
                  <a:pt x="684098" y="1392935"/>
                </a:lnTo>
                <a:lnTo>
                  <a:pt x="684098" y="0"/>
                </a:lnTo>
                <a:lnTo>
                  <a:pt x="0" y="0"/>
                </a:lnTo>
                <a:lnTo>
                  <a:pt x="0" y="1392935"/>
                </a:ln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  <a:ln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24"/>
          <p:cNvSpPr/>
          <p:nvPr/>
        </p:nvSpPr>
        <p:spPr>
          <a:xfrm>
            <a:off x="8316416" y="3645024"/>
            <a:ext cx="684530" cy="1393190"/>
          </a:xfrm>
          <a:custGeom>
            <a:avLst/>
            <a:gdLst/>
            <a:ahLst/>
            <a:cxnLst/>
            <a:rect l="l" t="t" r="r" b="b"/>
            <a:pathLst>
              <a:path w="684529" h="1393189">
                <a:moveTo>
                  <a:pt x="0" y="1392935"/>
                </a:moveTo>
                <a:lnTo>
                  <a:pt x="684098" y="1392935"/>
                </a:lnTo>
                <a:lnTo>
                  <a:pt x="684098" y="0"/>
                </a:lnTo>
                <a:lnTo>
                  <a:pt x="0" y="0"/>
                </a:lnTo>
                <a:lnTo>
                  <a:pt x="0" y="1392935"/>
                </a:ln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  <a:ln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24"/>
          <p:cNvSpPr/>
          <p:nvPr/>
        </p:nvSpPr>
        <p:spPr>
          <a:xfrm>
            <a:off x="8316416" y="5085184"/>
            <a:ext cx="684530" cy="1393190"/>
          </a:xfrm>
          <a:custGeom>
            <a:avLst/>
            <a:gdLst/>
            <a:ahLst/>
            <a:cxnLst/>
            <a:rect l="l" t="t" r="r" b="b"/>
            <a:pathLst>
              <a:path w="684529" h="1393189">
                <a:moveTo>
                  <a:pt x="0" y="1392935"/>
                </a:moveTo>
                <a:lnTo>
                  <a:pt x="684098" y="1392935"/>
                </a:lnTo>
                <a:lnTo>
                  <a:pt x="684098" y="0"/>
                </a:lnTo>
                <a:lnTo>
                  <a:pt x="0" y="0"/>
                </a:lnTo>
                <a:lnTo>
                  <a:pt x="0" y="1392935"/>
                </a:ln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  <a:ln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20" name="Диаграмма 19"/>
          <p:cNvGraphicFramePr/>
          <p:nvPr/>
        </p:nvGraphicFramePr>
        <p:xfrm>
          <a:off x="539552" y="620688"/>
          <a:ext cx="1800200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2" name="Диаграмма 21"/>
          <p:cNvGraphicFramePr/>
          <p:nvPr/>
        </p:nvGraphicFramePr>
        <p:xfrm>
          <a:off x="3059832" y="620688"/>
          <a:ext cx="2088232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23" name="Диаграмма 22"/>
          <p:cNvGraphicFramePr/>
          <p:nvPr/>
        </p:nvGraphicFramePr>
        <p:xfrm>
          <a:off x="5436096" y="620688"/>
          <a:ext cx="2448272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28" name="TextBox 27"/>
          <p:cNvSpPr txBox="1"/>
          <p:nvPr/>
        </p:nvSpPr>
        <p:spPr>
          <a:xfrm rot="16200000">
            <a:off x="-312839" y="1221559"/>
            <a:ext cx="1021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Bookman Old Style" pitchFamily="18" charset="0"/>
              </a:rPr>
              <a:t>2020</a:t>
            </a:r>
            <a:endParaRPr lang="ru-RU" b="1" dirty="0">
              <a:latin typeface="Bookman Old Style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 rot="16200000">
            <a:off x="-325941" y="2674821"/>
            <a:ext cx="1021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Bookman Old Style" pitchFamily="18" charset="0"/>
              </a:rPr>
              <a:t>2021</a:t>
            </a:r>
            <a:endParaRPr lang="ru-RU" b="1" dirty="0">
              <a:latin typeface="Bookman Old Style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 rot="16200000">
            <a:off x="-325941" y="4114981"/>
            <a:ext cx="1021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Bookman Old Style" pitchFamily="18" charset="0"/>
              </a:rPr>
              <a:t>2022</a:t>
            </a:r>
            <a:endParaRPr lang="ru-RU" b="1" dirty="0">
              <a:latin typeface="Bookman Old Style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 rot="16200000">
            <a:off x="-325941" y="5555141"/>
            <a:ext cx="1021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Bookman Old Style" pitchFamily="18" charset="0"/>
              </a:rPr>
              <a:t>2023</a:t>
            </a:r>
            <a:endParaRPr lang="ru-RU" b="1" dirty="0">
              <a:latin typeface="Bookman Old Style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 rot="16200000">
            <a:off x="8028385" y="1315505"/>
            <a:ext cx="1296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00FF"/>
                </a:solidFill>
                <a:latin typeface="Bookman Old Style" pitchFamily="18" charset="0"/>
              </a:rPr>
              <a:t>296 502,3</a:t>
            </a:r>
            <a:endParaRPr lang="ru-RU" sz="1600" b="1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051720" y="1268760"/>
            <a:ext cx="936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36 353,7</a:t>
            </a:r>
          </a:p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12,3 %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716016" y="1340768"/>
            <a:ext cx="936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1 683,0</a:t>
            </a:r>
          </a:p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0,6 %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236296" y="1340768"/>
            <a:ext cx="1008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258 465,6</a:t>
            </a:r>
          </a:p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87,1 %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graphicFrame>
        <p:nvGraphicFramePr>
          <p:cNvPr id="36" name="Диаграмма 35"/>
          <p:cNvGraphicFramePr/>
          <p:nvPr/>
        </p:nvGraphicFramePr>
        <p:xfrm>
          <a:off x="611560" y="2060848"/>
          <a:ext cx="1800200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37" name="Диаграмма 36"/>
          <p:cNvGraphicFramePr/>
          <p:nvPr/>
        </p:nvGraphicFramePr>
        <p:xfrm>
          <a:off x="611560" y="3501008"/>
          <a:ext cx="1800200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38" name="Диаграмма 37"/>
          <p:cNvGraphicFramePr/>
          <p:nvPr/>
        </p:nvGraphicFramePr>
        <p:xfrm>
          <a:off x="539552" y="4941168"/>
          <a:ext cx="1800200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39" name="Диаграмма 38"/>
          <p:cNvGraphicFramePr/>
          <p:nvPr/>
        </p:nvGraphicFramePr>
        <p:xfrm>
          <a:off x="3059832" y="2060848"/>
          <a:ext cx="2088232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aphicFrame>
        <p:nvGraphicFramePr>
          <p:cNvPr id="40" name="Диаграмма 39"/>
          <p:cNvGraphicFramePr/>
          <p:nvPr/>
        </p:nvGraphicFramePr>
        <p:xfrm>
          <a:off x="3059832" y="3501008"/>
          <a:ext cx="2088232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graphicFrame>
        <p:nvGraphicFramePr>
          <p:cNvPr id="41" name="Диаграмма 40"/>
          <p:cNvGraphicFramePr/>
          <p:nvPr/>
        </p:nvGraphicFramePr>
        <p:xfrm>
          <a:off x="3059832" y="4941168"/>
          <a:ext cx="2088232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graphicFrame>
        <p:nvGraphicFramePr>
          <p:cNvPr id="42" name="Диаграмма 41"/>
          <p:cNvGraphicFramePr/>
          <p:nvPr/>
        </p:nvGraphicFramePr>
        <p:xfrm>
          <a:off x="5508104" y="2060848"/>
          <a:ext cx="2448272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  <p:graphicFrame>
        <p:nvGraphicFramePr>
          <p:cNvPr id="43" name="Диаграмма 42"/>
          <p:cNvGraphicFramePr/>
          <p:nvPr/>
        </p:nvGraphicFramePr>
        <p:xfrm>
          <a:off x="5508104" y="3501008"/>
          <a:ext cx="2448272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5"/>
          </a:graphicData>
        </a:graphic>
      </p:graphicFrame>
      <p:graphicFrame>
        <p:nvGraphicFramePr>
          <p:cNvPr id="44" name="Диаграмма 43"/>
          <p:cNvGraphicFramePr/>
          <p:nvPr/>
        </p:nvGraphicFramePr>
        <p:xfrm>
          <a:off x="5580112" y="4869160"/>
          <a:ext cx="2448272" cy="17281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6"/>
          </a:graphicData>
        </a:graphic>
      </p:graphicFrame>
      <p:sp>
        <p:nvSpPr>
          <p:cNvPr id="46" name="TextBox 45"/>
          <p:cNvSpPr txBox="1"/>
          <p:nvPr/>
        </p:nvSpPr>
        <p:spPr>
          <a:xfrm rot="16200000">
            <a:off x="8053645" y="2755667"/>
            <a:ext cx="1296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00FF"/>
                </a:solidFill>
                <a:latin typeface="Bookman Old Style" pitchFamily="18" charset="0"/>
              </a:rPr>
              <a:t>280 669,0</a:t>
            </a:r>
            <a:endParaRPr lang="ru-RU" sz="1600" b="1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 rot="16200000">
            <a:off x="8053645" y="4195827"/>
            <a:ext cx="1296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00FF"/>
                </a:solidFill>
                <a:latin typeface="Bookman Old Style" pitchFamily="18" charset="0"/>
              </a:rPr>
              <a:t>223 544,5</a:t>
            </a:r>
            <a:endParaRPr lang="ru-RU" sz="1600" b="1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 rot="16200000">
            <a:off x="8053645" y="5563979"/>
            <a:ext cx="1296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00FF"/>
                </a:solidFill>
                <a:latin typeface="Bookman Old Style" pitchFamily="18" charset="0"/>
              </a:rPr>
              <a:t>219 367,4</a:t>
            </a:r>
            <a:endParaRPr lang="ru-RU" sz="1600" b="1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2195736" y="2708920"/>
            <a:ext cx="936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3</a:t>
            </a:r>
            <a:r>
              <a:rPr lang="en-US" sz="1200" dirty="0" smtClean="0">
                <a:solidFill>
                  <a:schemeClr val="bg1"/>
                </a:solidFill>
                <a:latin typeface="Bookman Old Style" pitchFamily="18" charset="0"/>
              </a:rPr>
              <a:t>9 430</a:t>
            </a:r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,</a:t>
            </a:r>
            <a:r>
              <a:rPr lang="en-US" sz="1200" dirty="0" smtClean="0">
                <a:solidFill>
                  <a:schemeClr val="bg1"/>
                </a:solidFill>
                <a:latin typeface="Bookman Old Style" pitchFamily="18" charset="0"/>
              </a:rPr>
              <a:t>5</a:t>
            </a:r>
            <a:endParaRPr lang="ru-RU" sz="1200" dirty="0" smtClean="0">
              <a:solidFill>
                <a:schemeClr val="bg1"/>
              </a:solidFill>
              <a:latin typeface="Bookman Old Style" pitchFamily="18" charset="0"/>
            </a:endParaRPr>
          </a:p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1</a:t>
            </a:r>
            <a:r>
              <a:rPr lang="en-US" sz="1200" b="1" dirty="0" smtClean="0">
                <a:solidFill>
                  <a:schemeClr val="bg1"/>
                </a:solidFill>
                <a:latin typeface="Bookman Old Style" pitchFamily="18" charset="0"/>
              </a:rPr>
              <a:t>4</a:t>
            </a:r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,</a:t>
            </a:r>
            <a:r>
              <a:rPr lang="en-US" sz="1200" b="1" dirty="0" smtClean="0">
                <a:solidFill>
                  <a:schemeClr val="bg1"/>
                </a:solidFill>
                <a:latin typeface="Bookman Old Style" pitchFamily="18" charset="0"/>
              </a:rPr>
              <a:t>0</a:t>
            </a:r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 %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4788024" y="2636912"/>
            <a:ext cx="936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645,6</a:t>
            </a:r>
          </a:p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0,2 %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7308304" y="2708920"/>
            <a:ext cx="1008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240 593,0</a:t>
            </a:r>
          </a:p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85,8 %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2267744" y="4077072"/>
            <a:ext cx="936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40 637,4</a:t>
            </a:r>
          </a:p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18,2  %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2267744" y="5661248"/>
            <a:ext cx="936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42 833,5</a:t>
            </a:r>
          </a:p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19,5 %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4788024" y="4149080"/>
            <a:ext cx="936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671,5</a:t>
            </a:r>
          </a:p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0,3 %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7236296" y="4149080"/>
            <a:ext cx="1152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  182 235,6</a:t>
            </a:r>
          </a:p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  81,5 %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4932040" y="5661248"/>
            <a:ext cx="936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998,2</a:t>
            </a:r>
          </a:p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0,3 %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7308304" y="5733256"/>
            <a:ext cx="1296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  175 835,7</a:t>
            </a:r>
          </a:p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  80,2 %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58" name="Скругленный прямоугольник 57"/>
          <p:cNvSpPr/>
          <p:nvPr/>
        </p:nvSpPr>
        <p:spPr>
          <a:xfrm>
            <a:off x="7164288" y="476672"/>
            <a:ext cx="1152128" cy="288032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3399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 smtClean="0">
                <a:solidFill>
                  <a:srgbClr val="DBF5F9">
                    <a:lumMod val="10000"/>
                  </a:srgbClr>
                </a:solidFill>
                <a:latin typeface="Bookman Old Style" pitchFamily="18" charset="0"/>
              </a:rPr>
              <a:t>тыс. руб.</a:t>
            </a:r>
            <a:endParaRPr lang="ru-RU" sz="1400" dirty="0">
              <a:solidFill>
                <a:srgbClr val="DBF5F9">
                  <a:lumMod val="10000"/>
                </a:srgbClr>
              </a:solidFill>
              <a:latin typeface="Bookman Old Style" pitchFamily="18" charset="0"/>
            </a:endParaRPr>
          </a:p>
        </p:txBody>
      </p:sp>
      <p:sp>
        <p:nvSpPr>
          <p:cNvPr id="59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0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2021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95536" y="2420888"/>
            <a:ext cx="84249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5400" b="1" dirty="0">
              <a:solidFill>
                <a:srgbClr val="0000FF"/>
              </a:solidFill>
              <a:latin typeface="Bookman Old Style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86000" y="1443841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i="1" dirty="0" smtClean="0"/>
          </a:p>
        </p:txBody>
      </p:sp>
      <p:sp>
        <p:nvSpPr>
          <p:cNvPr id="7" name="Прямоугольник 6"/>
          <p:cNvSpPr/>
          <p:nvPr/>
        </p:nvSpPr>
        <p:spPr>
          <a:xfrm>
            <a:off x="3635896" y="1124744"/>
            <a:ext cx="5310336" cy="4985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pPr algn="just"/>
            <a:r>
              <a:rPr lang="ru-RU" sz="2000" dirty="0" smtClean="0">
                <a:solidFill>
                  <a:srgbClr val="0000CC"/>
                </a:solidFill>
                <a:latin typeface="Bookman Old Style" pitchFamily="18" charset="0"/>
              </a:rPr>
              <a:t>«Бюджет для граждан» познакомит Вас с положениями проекта важнейшего финансового документа муниципального образования «Холм-Жирковский район» Смоленской области  - бюджетом  муниципального района. </a:t>
            </a:r>
          </a:p>
          <a:p>
            <a:pPr algn="just"/>
            <a:endParaRPr lang="ru-RU" sz="2000" dirty="0" smtClean="0">
              <a:solidFill>
                <a:srgbClr val="0000CC"/>
              </a:solidFill>
              <a:latin typeface="Bookman Old Style" pitchFamily="18" charset="0"/>
            </a:endParaRPr>
          </a:p>
          <a:p>
            <a:pPr algn="just"/>
            <a:r>
              <a:rPr lang="ru-RU" sz="2000" dirty="0" smtClean="0">
                <a:solidFill>
                  <a:srgbClr val="0000CC"/>
                </a:solidFill>
                <a:latin typeface="Bookman Old Style" pitchFamily="18" charset="0"/>
              </a:rPr>
              <a:t>Каждый житель Холм-Жирковского района является участником формирования бюджета с одной стороны, как налогоплательщик, наполняя доходы бюджета, с другой — он получает часть расходов как потребитель общественных услуг. </a:t>
            </a:r>
          </a:p>
        </p:txBody>
      </p:sp>
      <p:pic>
        <p:nvPicPr>
          <p:cNvPr id="8" name="Рисунок 7" descr="для введени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2780928"/>
            <a:ext cx="1872208" cy="19112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фото холм для введения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509120"/>
            <a:ext cx="3569362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object 10"/>
          <p:cNvSpPr/>
          <p:nvPr/>
        </p:nvSpPr>
        <p:spPr>
          <a:xfrm>
            <a:off x="3203848" y="0"/>
            <a:ext cx="3563888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347864" y="188640"/>
            <a:ext cx="32403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ВСТУПЛЕНИЕ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7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57200" y="6597352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1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0" name="Рисунок 9" descr="холм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7504" y="548680"/>
            <a:ext cx="3456384" cy="2376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43633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10"/>
          <p:cNvSpPr/>
          <p:nvPr/>
        </p:nvSpPr>
        <p:spPr>
          <a:xfrm>
            <a:off x="0" y="0"/>
            <a:ext cx="8820472" cy="10527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ОБЪЕМ  И СТРУКТУРА НАЛОГОВЫХ  ДОХОДОВ  БЮДЖЕТА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6" name="i-main-pic" descr="Картинка 5 из 10"/>
          <p:cNvPicPr/>
          <p:nvPr/>
        </p:nvPicPr>
        <p:blipFill>
          <a:blip r:embed="rId4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107502" y="692697"/>
          <a:ext cx="8928994" cy="43687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96346"/>
                <a:gridCol w="1224136"/>
                <a:gridCol w="1224136"/>
                <a:gridCol w="1152128"/>
                <a:gridCol w="1152128"/>
                <a:gridCol w="1080120"/>
              </a:tblGrid>
              <a:tr h="516449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Наименование</a:t>
                      </a:r>
                      <a:r>
                        <a:rPr lang="ru-RU" sz="1400" b="0" baseline="0" dirty="0" smtClean="0">
                          <a:latin typeface="Bookman Old Style" pitchFamily="18" charset="0"/>
                        </a:rPr>
                        <a:t> дохода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2019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(отчет)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2020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(оценка)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2021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2022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2023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486070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Налог на доходы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физических лиц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38 122,1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32 989,6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35 209,9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36 990,2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38 972,0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486070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Единый налог на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вмененный доход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3 586,6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2 397,2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773,0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522703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Единый  </a:t>
                      </a:r>
                      <a:r>
                        <a:rPr kumimoji="0" lang="ru-RU" sz="1300" b="0" kern="1200" dirty="0" err="1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сельскохозяйст</a:t>
                      </a:r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-    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венный   налог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22,6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54,1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56,2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58,4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60,9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648072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Налог, взимаемый в  связи с </a:t>
                      </a:r>
                      <a:r>
                        <a:rPr kumimoji="0" lang="ru-RU" sz="1300" b="0" kern="1200" dirty="0" err="1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пр</a:t>
                      </a:r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применением  патентной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системы налогообложения       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412,1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418,5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1 405,2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1 896,6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1 972,5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486070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Государственная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пошлина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395,9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466,8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493,6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513,3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533,8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493249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Налог, взимаемый в связи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с применением упрощенной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системы налогообложения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1 046,3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1 150,9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1 266,0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493249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Налог</a:t>
                      </a:r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на добычу полезных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ископаемых</a:t>
                      </a:r>
                      <a:endParaRPr kumimoji="0" lang="ru-RU" sz="13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27,5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27,8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28,0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28,3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11" name="object 42"/>
          <p:cNvSpPr/>
          <p:nvPr/>
        </p:nvSpPr>
        <p:spPr>
          <a:xfrm>
            <a:off x="179512" y="1124744"/>
            <a:ext cx="567055" cy="567055"/>
          </a:xfrm>
          <a:custGeom>
            <a:avLst/>
            <a:gdLst/>
            <a:ahLst/>
            <a:cxnLst/>
            <a:rect l="l" t="t" r="r" b="b"/>
            <a:pathLst>
              <a:path w="567055" h="567055">
                <a:moveTo>
                  <a:pt x="283286" y="0"/>
                </a:moveTo>
                <a:lnTo>
                  <a:pt x="237336" y="3708"/>
                </a:lnTo>
                <a:lnTo>
                  <a:pt x="193747" y="14446"/>
                </a:lnTo>
                <a:lnTo>
                  <a:pt x="153101" y="31629"/>
                </a:lnTo>
                <a:lnTo>
                  <a:pt x="115982" y="54672"/>
                </a:lnTo>
                <a:lnTo>
                  <a:pt x="82973" y="82994"/>
                </a:lnTo>
                <a:lnTo>
                  <a:pt x="54658" y="116009"/>
                </a:lnTo>
                <a:lnTo>
                  <a:pt x="31620" y="153135"/>
                </a:lnTo>
                <a:lnTo>
                  <a:pt x="14442" y="193787"/>
                </a:lnTo>
                <a:lnTo>
                  <a:pt x="3707" y="237382"/>
                </a:lnTo>
                <a:lnTo>
                  <a:pt x="0" y="283337"/>
                </a:lnTo>
                <a:lnTo>
                  <a:pt x="3707" y="329256"/>
                </a:lnTo>
                <a:lnTo>
                  <a:pt x="14442" y="372824"/>
                </a:lnTo>
                <a:lnTo>
                  <a:pt x="31620" y="413454"/>
                </a:lnTo>
                <a:lnTo>
                  <a:pt x="54658" y="450564"/>
                </a:lnTo>
                <a:lnTo>
                  <a:pt x="82973" y="483568"/>
                </a:lnTo>
                <a:lnTo>
                  <a:pt x="115982" y="511882"/>
                </a:lnTo>
                <a:lnTo>
                  <a:pt x="153101" y="534921"/>
                </a:lnTo>
                <a:lnTo>
                  <a:pt x="193747" y="552101"/>
                </a:lnTo>
                <a:lnTo>
                  <a:pt x="237336" y="562838"/>
                </a:lnTo>
                <a:lnTo>
                  <a:pt x="283286" y="566547"/>
                </a:lnTo>
                <a:lnTo>
                  <a:pt x="329235" y="562838"/>
                </a:lnTo>
                <a:lnTo>
                  <a:pt x="372823" y="552101"/>
                </a:lnTo>
                <a:lnTo>
                  <a:pt x="413468" y="534921"/>
                </a:lnTo>
                <a:lnTo>
                  <a:pt x="450585" y="511882"/>
                </a:lnTo>
                <a:lnTo>
                  <a:pt x="483592" y="483568"/>
                </a:lnTo>
                <a:lnTo>
                  <a:pt x="511905" y="450564"/>
                </a:lnTo>
                <a:lnTo>
                  <a:pt x="534941" y="413454"/>
                </a:lnTo>
                <a:lnTo>
                  <a:pt x="552118" y="372824"/>
                </a:lnTo>
                <a:lnTo>
                  <a:pt x="562852" y="329256"/>
                </a:lnTo>
                <a:lnTo>
                  <a:pt x="566559" y="283337"/>
                </a:lnTo>
                <a:lnTo>
                  <a:pt x="562852" y="237382"/>
                </a:lnTo>
                <a:lnTo>
                  <a:pt x="552118" y="193787"/>
                </a:lnTo>
                <a:lnTo>
                  <a:pt x="534941" y="153135"/>
                </a:lnTo>
                <a:lnTo>
                  <a:pt x="511905" y="116009"/>
                </a:lnTo>
                <a:lnTo>
                  <a:pt x="483592" y="82994"/>
                </a:lnTo>
                <a:lnTo>
                  <a:pt x="450585" y="54672"/>
                </a:lnTo>
                <a:lnTo>
                  <a:pt x="413468" y="31629"/>
                </a:lnTo>
                <a:lnTo>
                  <a:pt x="372823" y="14446"/>
                </a:lnTo>
                <a:lnTo>
                  <a:pt x="329235" y="3708"/>
                </a:lnTo>
                <a:lnTo>
                  <a:pt x="283286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42"/>
          <p:cNvSpPr/>
          <p:nvPr/>
        </p:nvSpPr>
        <p:spPr>
          <a:xfrm>
            <a:off x="179512" y="1700808"/>
            <a:ext cx="567055" cy="567055"/>
          </a:xfrm>
          <a:custGeom>
            <a:avLst/>
            <a:gdLst/>
            <a:ahLst/>
            <a:cxnLst/>
            <a:rect l="l" t="t" r="r" b="b"/>
            <a:pathLst>
              <a:path w="567055" h="567055">
                <a:moveTo>
                  <a:pt x="283286" y="0"/>
                </a:moveTo>
                <a:lnTo>
                  <a:pt x="237336" y="3708"/>
                </a:lnTo>
                <a:lnTo>
                  <a:pt x="193747" y="14446"/>
                </a:lnTo>
                <a:lnTo>
                  <a:pt x="153101" y="31629"/>
                </a:lnTo>
                <a:lnTo>
                  <a:pt x="115982" y="54672"/>
                </a:lnTo>
                <a:lnTo>
                  <a:pt x="82973" y="82994"/>
                </a:lnTo>
                <a:lnTo>
                  <a:pt x="54658" y="116009"/>
                </a:lnTo>
                <a:lnTo>
                  <a:pt x="31620" y="153135"/>
                </a:lnTo>
                <a:lnTo>
                  <a:pt x="14442" y="193787"/>
                </a:lnTo>
                <a:lnTo>
                  <a:pt x="3707" y="237382"/>
                </a:lnTo>
                <a:lnTo>
                  <a:pt x="0" y="283337"/>
                </a:lnTo>
                <a:lnTo>
                  <a:pt x="3707" y="329256"/>
                </a:lnTo>
                <a:lnTo>
                  <a:pt x="14442" y="372824"/>
                </a:lnTo>
                <a:lnTo>
                  <a:pt x="31620" y="413454"/>
                </a:lnTo>
                <a:lnTo>
                  <a:pt x="54658" y="450564"/>
                </a:lnTo>
                <a:lnTo>
                  <a:pt x="82973" y="483568"/>
                </a:lnTo>
                <a:lnTo>
                  <a:pt x="115982" y="511882"/>
                </a:lnTo>
                <a:lnTo>
                  <a:pt x="153101" y="534921"/>
                </a:lnTo>
                <a:lnTo>
                  <a:pt x="193747" y="552101"/>
                </a:lnTo>
                <a:lnTo>
                  <a:pt x="237336" y="562838"/>
                </a:lnTo>
                <a:lnTo>
                  <a:pt x="283286" y="566547"/>
                </a:lnTo>
                <a:lnTo>
                  <a:pt x="329235" y="562838"/>
                </a:lnTo>
                <a:lnTo>
                  <a:pt x="372823" y="552101"/>
                </a:lnTo>
                <a:lnTo>
                  <a:pt x="413468" y="534921"/>
                </a:lnTo>
                <a:lnTo>
                  <a:pt x="450585" y="511882"/>
                </a:lnTo>
                <a:lnTo>
                  <a:pt x="483592" y="483568"/>
                </a:lnTo>
                <a:lnTo>
                  <a:pt x="511905" y="450564"/>
                </a:lnTo>
                <a:lnTo>
                  <a:pt x="534941" y="413454"/>
                </a:lnTo>
                <a:lnTo>
                  <a:pt x="552118" y="372824"/>
                </a:lnTo>
                <a:lnTo>
                  <a:pt x="562852" y="329256"/>
                </a:lnTo>
                <a:lnTo>
                  <a:pt x="566559" y="283337"/>
                </a:lnTo>
                <a:lnTo>
                  <a:pt x="562852" y="237382"/>
                </a:lnTo>
                <a:lnTo>
                  <a:pt x="552118" y="193787"/>
                </a:lnTo>
                <a:lnTo>
                  <a:pt x="534941" y="153135"/>
                </a:lnTo>
                <a:lnTo>
                  <a:pt x="511905" y="116009"/>
                </a:lnTo>
                <a:lnTo>
                  <a:pt x="483592" y="82994"/>
                </a:lnTo>
                <a:lnTo>
                  <a:pt x="450585" y="54672"/>
                </a:lnTo>
                <a:lnTo>
                  <a:pt x="413468" y="31629"/>
                </a:lnTo>
                <a:lnTo>
                  <a:pt x="372823" y="14446"/>
                </a:lnTo>
                <a:lnTo>
                  <a:pt x="329235" y="3708"/>
                </a:lnTo>
                <a:lnTo>
                  <a:pt x="283286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42"/>
          <p:cNvSpPr/>
          <p:nvPr/>
        </p:nvSpPr>
        <p:spPr>
          <a:xfrm>
            <a:off x="179512" y="2276872"/>
            <a:ext cx="567055" cy="567055"/>
          </a:xfrm>
          <a:custGeom>
            <a:avLst/>
            <a:gdLst/>
            <a:ahLst/>
            <a:cxnLst/>
            <a:rect l="l" t="t" r="r" b="b"/>
            <a:pathLst>
              <a:path w="567055" h="567055">
                <a:moveTo>
                  <a:pt x="283286" y="0"/>
                </a:moveTo>
                <a:lnTo>
                  <a:pt x="237336" y="3708"/>
                </a:lnTo>
                <a:lnTo>
                  <a:pt x="193747" y="14446"/>
                </a:lnTo>
                <a:lnTo>
                  <a:pt x="153101" y="31629"/>
                </a:lnTo>
                <a:lnTo>
                  <a:pt x="115982" y="54672"/>
                </a:lnTo>
                <a:lnTo>
                  <a:pt x="82973" y="82994"/>
                </a:lnTo>
                <a:lnTo>
                  <a:pt x="54658" y="116009"/>
                </a:lnTo>
                <a:lnTo>
                  <a:pt x="31620" y="153135"/>
                </a:lnTo>
                <a:lnTo>
                  <a:pt x="14442" y="193787"/>
                </a:lnTo>
                <a:lnTo>
                  <a:pt x="3707" y="237382"/>
                </a:lnTo>
                <a:lnTo>
                  <a:pt x="0" y="283337"/>
                </a:lnTo>
                <a:lnTo>
                  <a:pt x="3707" y="329256"/>
                </a:lnTo>
                <a:lnTo>
                  <a:pt x="14442" y="372824"/>
                </a:lnTo>
                <a:lnTo>
                  <a:pt x="31620" y="413454"/>
                </a:lnTo>
                <a:lnTo>
                  <a:pt x="54658" y="450564"/>
                </a:lnTo>
                <a:lnTo>
                  <a:pt x="82973" y="483568"/>
                </a:lnTo>
                <a:lnTo>
                  <a:pt x="115982" y="511882"/>
                </a:lnTo>
                <a:lnTo>
                  <a:pt x="153101" y="534921"/>
                </a:lnTo>
                <a:lnTo>
                  <a:pt x="193747" y="552101"/>
                </a:lnTo>
                <a:lnTo>
                  <a:pt x="237336" y="562838"/>
                </a:lnTo>
                <a:lnTo>
                  <a:pt x="283286" y="566547"/>
                </a:lnTo>
                <a:lnTo>
                  <a:pt x="329235" y="562838"/>
                </a:lnTo>
                <a:lnTo>
                  <a:pt x="372823" y="552101"/>
                </a:lnTo>
                <a:lnTo>
                  <a:pt x="413468" y="534921"/>
                </a:lnTo>
                <a:lnTo>
                  <a:pt x="450585" y="511882"/>
                </a:lnTo>
                <a:lnTo>
                  <a:pt x="483592" y="483568"/>
                </a:lnTo>
                <a:lnTo>
                  <a:pt x="511905" y="450564"/>
                </a:lnTo>
                <a:lnTo>
                  <a:pt x="534941" y="413454"/>
                </a:lnTo>
                <a:lnTo>
                  <a:pt x="552118" y="372824"/>
                </a:lnTo>
                <a:lnTo>
                  <a:pt x="562852" y="329256"/>
                </a:lnTo>
                <a:lnTo>
                  <a:pt x="566559" y="283337"/>
                </a:lnTo>
                <a:lnTo>
                  <a:pt x="562852" y="237382"/>
                </a:lnTo>
                <a:lnTo>
                  <a:pt x="552118" y="193787"/>
                </a:lnTo>
                <a:lnTo>
                  <a:pt x="534941" y="153135"/>
                </a:lnTo>
                <a:lnTo>
                  <a:pt x="511905" y="116009"/>
                </a:lnTo>
                <a:lnTo>
                  <a:pt x="483592" y="82994"/>
                </a:lnTo>
                <a:lnTo>
                  <a:pt x="450585" y="54672"/>
                </a:lnTo>
                <a:lnTo>
                  <a:pt x="413468" y="31629"/>
                </a:lnTo>
                <a:lnTo>
                  <a:pt x="372823" y="14446"/>
                </a:lnTo>
                <a:lnTo>
                  <a:pt x="329235" y="3708"/>
                </a:lnTo>
                <a:lnTo>
                  <a:pt x="283286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42"/>
          <p:cNvSpPr/>
          <p:nvPr/>
        </p:nvSpPr>
        <p:spPr>
          <a:xfrm>
            <a:off x="179512" y="2852936"/>
            <a:ext cx="567055" cy="567055"/>
          </a:xfrm>
          <a:custGeom>
            <a:avLst/>
            <a:gdLst/>
            <a:ahLst/>
            <a:cxnLst/>
            <a:rect l="l" t="t" r="r" b="b"/>
            <a:pathLst>
              <a:path w="567055" h="567055">
                <a:moveTo>
                  <a:pt x="283286" y="0"/>
                </a:moveTo>
                <a:lnTo>
                  <a:pt x="237336" y="3708"/>
                </a:lnTo>
                <a:lnTo>
                  <a:pt x="193747" y="14446"/>
                </a:lnTo>
                <a:lnTo>
                  <a:pt x="153101" y="31629"/>
                </a:lnTo>
                <a:lnTo>
                  <a:pt x="115982" y="54672"/>
                </a:lnTo>
                <a:lnTo>
                  <a:pt x="82973" y="82994"/>
                </a:lnTo>
                <a:lnTo>
                  <a:pt x="54658" y="116009"/>
                </a:lnTo>
                <a:lnTo>
                  <a:pt x="31620" y="153135"/>
                </a:lnTo>
                <a:lnTo>
                  <a:pt x="14442" y="193787"/>
                </a:lnTo>
                <a:lnTo>
                  <a:pt x="3707" y="237382"/>
                </a:lnTo>
                <a:lnTo>
                  <a:pt x="0" y="283337"/>
                </a:lnTo>
                <a:lnTo>
                  <a:pt x="3707" y="329256"/>
                </a:lnTo>
                <a:lnTo>
                  <a:pt x="14442" y="372824"/>
                </a:lnTo>
                <a:lnTo>
                  <a:pt x="31620" y="413454"/>
                </a:lnTo>
                <a:lnTo>
                  <a:pt x="54658" y="450564"/>
                </a:lnTo>
                <a:lnTo>
                  <a:pt x="82973" y="483568"/>
                </a:lnTo>
                <a:lnTo>
                  <a:pt x="115982" y="511882"/>
                </a:lnTo>
                <a:lnTo>
                  <a:pt x="153101" y="534921"/>
                </a:lnTo>
                <a:lnTo>
                  <a:pt x="193747" y="552101"/>
                </a:lnTo>
                <a:lnTo>
                  <a:pt x="237336" y="562838"/>
                </a:lnTo>
                <a:lnTo>
                  <a:pt x="283286" y="566547"/>
                </a:lnTo>
                <a:lnTo>
                  <a:pt x="329235" y="562838"/>
                </a:lnTo>
                <a:lnTo>
                  <a:pt x="372823" y="552101"/>
                </a:lnTo>
                <a:lnTo>
                  <a:pt x="413468" y="534921"/>
                </a:lnTo>
                <a:lnTo>
                  <a:pt x="450585" y="511882"/>
                </a:lnTo>
                <a:lnTo>
                  <a:pt x="483592" y="483568"/>
                </a:lnTo>
                <a:lnTo>
                  <a:pt x="511905" y="450564"/>
                </a:lnTo>
                <a:lnTo>
                  <a:pt x="534941" y="413454"/>
                </a:lnTo>
                <a:lnTo>
                  <a:pt x="552118" y="372824"/>
                </a:lnTo>
                <a:lnTo>
                  <a:pt x="562852" y="329256"/>
                </a:lnTo>
                <a:lnTo>
                  <a:pt x="566559" y="283337"/>
                </a:lnTo>
                <a:lnTo>
                  <a:pt x="562852" y="237382"/>
                </a:lnTo>
                <a:lnTo>
                  <a:pt x="552118" y="193787"/>
                </a:lnTo>
                <a:lnTo>
                  <a:pt x="534941" y="153135"/>
                </a:lnTo>
                <a:lnTo>
                  <a:pt x="511905" y="116009"/>
                </a:lnTo>
                <a:lnTo>
                  <a:pt x="483592" y="82994"/>
                </a:lnTo>
                <a:lnTo>
                  <a:pt x="450585" y="54672"/>
                </a:lnTo>
                <a:lnTo>
                  <a:pt x="413468" y="31629"/>
                </a:lnTo>
                <a:lnTo>
                  <a:pt x="372823" y="14446"/>
                </a:lnTo>
                <a:lnTo>
                  <a:pt x="329235" y="3708"/>
                </a:lnTo>
                <a:lnTo>
                  <a:pt x="283286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42"/>
          <p:cNvSpPr/>
          <p:nvPr/>
        </p:nvSpPr>
        <p:spPr>
          <a:xfrm>
            <a:off x="179512" y="3429000"/>
            <a:ext cx="567055" cy="567055"/>
          </a:xfrm>
          <a:custGeom>
            <a:avLst/>
            <a:gdLst/>
            <a:ahLst/>
            <a:cxnLst/>
            <a:rect l="l" t="t" r="r" b="b"/>
            <a:pathLst>
              <a:path w="567055" h="567055">
                <a:moveTo>
                  <a:pt x="283286" y="0"/>
                </a:moveTo>
                <a:lnTo>
                  <a:pt x="237336" y="3708"/>
                </a:lnTo>
                <a:lnTo>
                  <a:pt x="193747" y="14446"/>
                </a:lnTo>
                <a:lnTo>
                  <a:pt x="153101" y="31629"/>
                </a:lnTo>
                <a:lnTo>
                  <a:pt x="115982" y="54672"/>
                </a:lnTo>
                <a:lnTo>
                  <a:pt x="82973" y="82994"/>
                </a:lnTo>
                <a:lnTo>
                  <a:pt x="54658" y="116009"/>
                </a:lnTo>
                <a:lnTo>
                  <a:pt x="31620" y="153135"/>
                </a:lnTo>
                <a:lnTo>
                  <a:pt x="14442" y="193787"/>
                </a:lnTo>
                <a:lnTo>
                  <a:pt x="3707" y="237382"/>
                </a:lnTo>
                <a:lnTo>
                  <a:pt x="0" y="283337"/>
                </a:lnTo>
                <a:lnTo>
                  <a:pt x="3707" y="329256"/>
                </a:lnTo>
                <a:lnTo>
                  <a:pt x="14442" y="372824"/>
                </a:lnTo>
                <a:lnTo>
                  <a:pt x="31620" y="413454"/>
                </a:lnTo>
                <a:lnTo>
                  <a:pt x="54658" y="450564"/>
                </a:lnTo>
                <a:lnTo>
                  <a:pt x="82973" y="483568"/>
                </a:lnTo>
                <a:lnTo>
                  <a:pt x="115982" y="511882"/>
                </a:lnTo>
                <a:lnTo>
                  <a:pt x="153101" y="534921"/>
                </a:lnTo>
                <a:lnTo>
                  <a:pt x="193747" y="552101"/>
                </a:lnTo>
                <a:lnTo>
                  <a:pt x="237336" y="562838"/>
                </a:lnTo>
                <a:lnTo>
                  <a:pt x="283286" y="566547"/>
                </a:lnTo>
                <a:lnTo>
                  <a:pt x="329235" y="562838"/>
                </a:lnTo>
                <a:lnTo>
                  <a:pt x="372823" y="552101"/>
                </a:lnTo>
                <a:lnTo>
                  <a:pt x="413468" y="534921"/>
                </a:lnTo>
                <a:lnTo>
                  <a:pt x="450585" y="511882"/>
                </a:lnTo>
                <a:lnTo>
                  <a:pt x="483592" y="483568"/>
                </a:lnTo>
                <a:lnTo>
                  <a:pt x="511905" y="450564"/>
                </a:lnTo>
                <a:lnTo>
                  <a:pt x="534941" y="413454"/>
                </a:lnTo>
                <a:lnTo>
                  <a:pt x="552118" y="372824"/>
                </a:lnTo>
                <a:lnTo>
                  <a:pt x="562852" y="329256"/>
                </a:lnTo>
                <a:lnTo>
                  <a:pt x="566559" y="283337"/>
                </a:lnTo>
                <a:lnTo>
                  <a:pt x="562852" y="237382"/>
                </a:lnTo>
                <a:lnTo>
                  <a:pt x="552118" y="193787"/>
                </a:lnTo>
                <a:lnTo>
                  <a:pt x="534941" y="153135"/>
                </a:lnTo>
                <a:lnTo>
                  <a:pt x="511905" y="116009"/>
                </a:lnTo>
                <a:lnTo>
                  <a:pt x="483592" y="82994"/>
                </a:lnTo>
                <a:lnTo>
                  <a:pt x="450585" y="54672"/>
                </a:lnTo>
                <a:lnTo>
                  <a:pt x="413468" y="31629"/>
                </a:lnTo>
                <a:lnTo>
                  <a:pt x="372823" y="14446"/>
                </a:lnTo>
                <a:lnTo>
                  <a:pt x="329235" y="3708"/>
                </a:lnTo>
                <a:lnTo>
                  <a:pt x="283286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54"/>
          <p:cNvSpPr/>
          <p:nvPr/>
        </p:nvSpPr>
        <p:spPr>
          <a:xfrm>
            <a:off x="251520" y="1196752"/>
            <a:ext cx="414450" cy="36004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51"/>
          <p:cNvSpPr/>
          <p:nvPr/>
        </p:nvSpPr>
        <p:spPr>
          <a:xfrm>
            <a:off x="251520" y="1772816"/>
            <a:ext cx="438746" cy="43874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52"/>
          <p:cNvSpPr/>
          <p:nvPr/>
        </p:nvSpPr>
        <p:spPr>
          <a:xfrm>
            <a:off x="179512" y="2924944"/>
            <a:ext cx="435076" cy="43507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52"/>
          <p:cNvSpPr/>
          <p:nvPr/>
        </p:nvSpPr>
        <p:spPr>
          <a:xfrm>
            <a:off x="179512" y="4581128"/>
            <a:ext cx="435076" cy="43507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51"/>
          <p:cNvSpPr/>
          <p:nvPr/>
        </p:nvSpPr>
        <p:spPr>
          <a:xfrm>
            <a:off x="251520" y="2348880"/>
            <a:ext cx="438746" cy="43874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19" name="Диаграмма 18"/>
          <p:cNvGraphicFramePr/>
          <p:nvPr/>
        </p:nvGraphicFramePr>
        <p:xfrm>
          <a:off x="2843808" y="5157192"/>
          <a:ext cx="6096000" cy="17008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25" name="Диаграмма 24"/>
          <p:cNvGraphicFramePr/>
          <p:nvPr/>
        </p:nvGraphicFramePr>
        <p:xfrm>
          <a:off x="3275856" y="6093296"/>
          <a:ext cx="5616624" cy="4320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27" name="TextBox 26"/>
          <p:cNvSpPr txBox="1"/>
          <p:nvPr/>
        </p:nvSpPr>
        <p:spPr>
          <a:xfrm>
            <a:off x="179512" y="5301208"/>
            <a:ext cx="280831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               Налоговые </a:t>
            </a:r>
          </a:p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               доходы</a:t>
            </a:r>
          </a:p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               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– часть доходов граждан и организаций, которые они обязаны заплатить государству.</a:t>
            </a:r>
            <a:endParaRPr lang="ru-RU" sz="14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7812360" y="4869160"/>
            <a:ext cx="1152128" cy="288032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3399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 smtClean="0">
                <a:solidFill>
                  <a:srgbClr val="DBF5F9">
                    <a:lumMod val="10000"/>
                  </a:srgbClr>
                </a:solidFill>
                <a:latin typeface="Bookman Old Style" pitchFamily="18" charset="0"/>
              </a:rPr>
              <a:t>тыс. руб.</a:t>
            </a:r>
            <a:endParaRPr lang="ru-RU" sz="1400" dirty="0">
              <a:solidFill>
                <a:srgbClr val="DBF5F9">
                  <a:lumMod val="10000"/>
                </a:srgbClr>
              </a:solidFill>
              <a:latin typeface="Bookman Old Style" pitchFamily="18" charset="0"/>
            </a:endParaRPr>
          </a:p>
        </p:txBody>
      </p:sp>
      <p:sp>
        <p:nvSpPr>
          <p:cNvPr id="28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0" y="6668806"/>
            <a:ext cx="313184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2021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33" name="object 42"/>
          <p:cNvSpPr/>
          <p:nvPr/>
        </p:nvSpPr>
        <p:spPr>
          <a:xfrm>
            <a:off x="179512" y="4005064"/>
            <a:ext cx="567055" cy="567055"/>
          </a:xfrm>
          <a:custGeom>
            <a:avLst/>
            <a:gdLst/>
            <a:ahLst/>
            <a:cxnLst/>
            <a:rect l="l" t="t" r="r" b="b"/>
            <a:pathLst>
              <a:path w="567055" h="567055">
                <a:moveTo>
                  <a:pt x="283286" y="0"/>
                </a:moveTo>
                <a:lnTo>
                  <a:pt x="237336" y="3708"/>
                </a:lnTo>
                <a:lnTo>
                  <a:pt x="193747" y="14446"/>
                </a:lnTo>
                <a:lnTo>
                  <a:pt x="153101" y="31629"/>
                </a:lnTo>
                <a:lnTo>
                  <a:pt x="115982" y="54672"/>
                </a:lnTo>
                <a:lnTo>
                  <a:pt x="82973" y="82994"/>
                </a:lnTo>
                <a:lnTo>
                  <a:pt x="54658" y="116009"/>
                </a:lnTo>
                <a:lnTo>
                  <a:pt x="31620" y="153135"/>
                </a:lnTo>
                <a:lnTo>
                  <a:pt x="14442" y="193787"/>
                </a:lnTo>
                <a:lnTo>
                  <a:pt x="3707" y="237382"/>
                </a:lnTo>
                <a:lnTo>
                  <a:pt x="0" y="283337"/>
                </a:lnTo>
                <a:lnTo>
                  <a:pt x="3707" y="329256"/>
                </a:lnTo>
                <a:lnTo>
                  <a:pt x="14442" y="372824"/>
                </a:lnTo>
                <a:lnTo>
                  <a:pt x="31620" y="413454"/>
                </a:lnTo>
                <a:lnTo>
                  <a:pt x="54658" y="450564"/>
                </a:lnTo>
                <a:lnTo>
                  <a:pt x="82973" y="483568"/>
                </a:lnTo>
                <a:lnTo>
                  <a:pt x="115982" y="511882"/>
                </a:lnTo>
                <a:lnTo>
                  <a:pt x="153101" y="534921"/>
                </a:lnTo>
                <a:lnTo>
                  <a:pt x="193747" y="552101"/>
                </a:lnTo>
                <a:lnTo>
                  <a:pt x="237336" y="562838"/>
                </a:lnTo>
                <a:lnTo>
                  <a:pt x="283286" y="566547"/>
                </a:lnTo>
                <a:lnTo>
                  <a:pt x="329235" y="562838"/>
                </a:lnTo>
                <a:lnTo>
                  <a:pt x="372823" y="552101"/>
                </a:lnTo>
                <a:lnTo>
                  <a:pt x="413468" y="534921"/>
                </a:lnTo>
                <a:lnTo>
                  <a:pt x="450585" y="511882"/>
                </a:lnTo>
                <a:lnTo>
                  <a:pt x="483592" y="483568"/>
                </a:lnTo>
                <a:lnTo>
                  <a:pt x="511905" y="450564"/>
                </a:lnTo>
                <a:lnTo>
                  <a:pt x="534941" y="413454"/>
                </a:lnTo>
                <a:lnTo>
                  <a:pt x="552118" y="372824"/>
                </a:lnTo>
                <a:lnTo>
                  <a:pt x="562852" y="329256"/>
                </a:lnTo>
                <a:lnTo>
                  <a:pt x="566559" y="283337"/>
                </a:lnTo>
                <a:lnTo>
                  <a:pt x="562852" y="237382"/>
                </a:lnTo>
                <a:lnTo>
                  <a:pt x="552118" y="193787"/>
                </a:lnTo>
                <a:lnTo>
                  <a:pt x="534941" y="153135"/>
                </a:lnTo>
                <a:lnTo>
                  <a:pt x="511905" y="116009"/>
                </a:lnTo>
                <a:lnTo>
                  <a:pt x="483592" y="82994"/>
                </a:lnTo>
                <a:lnTo>
                  <a:pt x="450585" y="54672"/>
                </a:lnTo>
                <a:lnTo>
                  <a:pt x="413468" y="31629"/>
                </a:lnTo>
                <a:lnTo>
                  <a:pt x="372823" y="14446"/>
                </a:lnTo>
                <a:lnTo>
                  <a:pt x="329235" y="3708"/>
                </a:lnTo>
                <a:lnTo>
                  <a:pt x="283286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51"/>
          <p:cNvSpPr/>
          <p:nvPr/>
        </p:nvSpPr>
        <p:spPr>
          <a:xfrm>
            <a:off x="251520" y="4077072"/>
            <a:ext cx="438746" cy="43874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42"/>
          <p:cNvSpPr/>
          <p:nvPr/>
        </p:nvSpPr>
        <p:spPr>
          <a:xfrm>
            <a:off x="179512" y="4509120"/>
            <a:ext cx="567055" cy="567055"/>
          </a:xfrm>
          <a:custGeom>
            <a:avLst/>
            <a:gdLst/>
            <a:ahLst/>
            <a:cxnLst/>
            <a:rect l="l" t="t" r="r" b="b"/>
            <a:pathLst>
              <a:path w="567055" h="567055">
                <a:moveTo>
                  <a:pt x="283286" y="0"/>
                </a:moveTo>
                <a:lnTo>
                  <a:pt x="237336" y="3708"/>
                </a:lnTo>
                <a:lnTo>
                  <a:pt x="193747" y="14446"/>
                </a:lnTo>
                <a:lnTo>
                  <a:pt x="153101" y="31629"/>
                </a:lnTo>
                <a:lnTo>
                  <a:pt x="115982" y="54672"/>
                </a:lnTo>
                <a:lnTo>
                  <a:pt x="82973" y="82994"/>
                </a:lnTo>
                <a:lnTo>
                  <a:pt x="54658" y="116009"/>
                </a:lnTo>
                <a:lnTo>
                  <a:pt x="31620" y="153135"/>
                </a:lnTo>
                <a:lnTo>
                  <a:pt x="14442" y="193787"/>
                </a:lnTo>
                <a:lnTo>
                  <a:pt x="3707" y="237382"/>
                </a:lnTo>
                <a:lnTo>
                  <a:pt x="0" y="283337"/>
                </a:lnTo>
                <a:lnTo>
                  <a:pt x="3707" y="329256"/>
                </a:lnTo>
                <a:lnTo>
                  <a:pt x="14442" y="372824"/>
                </a:lnTo>
                <a:lnTo>
                  <a:pt x="31620" y="413454"/>
                </a:lnTo>
                <a:lnTo>
                  <a:pt x="54658" y="450564"/>
                </a:lnTo>
                <a:lnTo>
                  <a:pt x="82973" y="483568"/>
                </a:lnTo>
                <a:lnTo>
                  <a:pt x="115982" y="511882"/>
                </a:lnTo>
                <a:lnTo>
                  <a:pt x="153101" y="534921"/>
                </a:lnTo>
                <a:lnTo>
                  <a:pt x="193747" y="552101"/>
                </a:lnTo>
                <a:lnTo>
                  <a:pt x="237336" y="562838"/>
                </a:lnTo>
                <a:lnTo>
                  <a:pt x="283286" y="566547"/>
                </a:lnTo>
                <a:lnTo>
                  <a:pt x="329235" y="562838"/>
                </a:lnTo>
                <a:lnTo>
                  <a:pt x="372823" y="552101"/>
                </a:lnTo>
                <a:lnTo>
                  <a:pt x="413468" y="534921"/>
                </a:lnTo>
                <a:lnTo>
                  <a:pt x="450585" y="511882"/>
                </a:lnTo>
                <a:lnTo>
                  <a:pt x="483592" y="483568"/>
                </a:lnTo>
                <a:lnTo>
                  <a:pt x="511905" y="450564"/>
                </a:lnTo>
                <a:lnTo>
                  <a:pt x="534941" y="413454"/>
                </a:lnTo>
                <a:lnTo>
                  <a:pt x="552118" y="372824"/>
                </a:lnTo>
                <a:lnTo>
                  <a:pt x="562852" y="329256"/>
                </a:lnTo>
                <a:lnTo>
                  <a:pt x="566559" y="283337"/>
                </a:lnTo>
                <a:lnTo>
                  <a:pt x="562852" y="237382"/>
                </a:lnTo>
                <a:lnTo>
                  <a:pt x="552118" y="193787"/>
                </a:lnTo>
                <a:lnTo>
                  <a:pt x="534941" y="153135"/>
                </a:lnTo>
                <a:lnTo>
                  <a:pt x="511905" y="116009"/>
                </a:lnTo>
                <a:lnTo>
                  <a:pt x="483592" y="82994"/>
                </a:lnTo>
                <a:lnTo>
                  <a:pt x="450585" y="54672"/>
                </a:lnTo>
                <a:lnTo>
                  <a:pt x="413468" y="31629"/>
                </a:lnTo>
                <a:lnTo>
                  <a:pt x="372823" y="14446"/>
                </a:lnTo>
                <a:lnTo>
                  <a:pt x="329235" y="3708"/>
                </a:lnTo>
                <a:lnTo>
                  <a:pt x="283286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52"/>
          <p:cNvSpPr/>
          <p:nvPr/>
        </p:nvSpPr>
        <p:spPr>
          <a:xfrm>
            <a:off x="251520" y="3501008"/>
            <a:ext cx="435076" cy="43507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6" name="Рисунок 35" descr="ифнс2.jpg"/>
          <p:cNvPicPr>
            <a:picLocks noChangeAspect="1"/>
          </p:cNvPicPr>
          <p:nvPr/>
        </p:nvPicPr>
        <p:blipFill>
          <a:blip r:embed="rId10" cstate="print"/>
          <a:srcRect l="6211" t="2970" r="3007" b="1876"/>
          <a:stretch>
            <a:fillRect/>
          </a:stretch>
        </p:blipFill>
        <p:spPr>
          <a:xfrm>
            <a:off x="251520" y="5229200"/>
            <a:ext cx="720080" cy="737023"/>
          </a:xfrm>
          <a:prstGeom prst="rect">
            <a:avLst/>
          </a:prstGeom>
        </p:spPr>
      </p:pic>
      <p:sp>
        <p:nvSpPr>
          <p:cNvPr id="37" name="object 52"/>
          <p:cNvSpPr/>
          <p:nvPr/>
        </p:nvSpPr>
        <p:spPr>
          <a:xfrm>
            <a:off x="251520" y="4581128"/>
            <a:ext cx="435076" cy="43507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bject 40"/>
          <p:cNvSpPr/>
          <p:nvPr/>
        </p:nvSpPr>
        <p:spPr>
          <a:xfrm>
            <a:off x="107504" y="4293096"/>
            <a:ext cx="504056" cy="504056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7" name="object 10"/>
          <p:cNvSpPr/>
          <p:nvPr/>
        </p:nvSpPr>
        <p:spPr>
          <a:xfrm>
            <a:off x="0" y="0"/>
            <a:ext cx="7236296" cy="10527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7504" y="188640"/>
            <a:ext cx="5976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НАЛОГ  НА  ДОХОДЫ  ФИЗИЧЕСКИХ ЛИЦ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11" name="Диаграмма 10"/>
          <p:cNvGraphicFramePr/>
          <p:nvPr/>
        </p:nvGraphicFramePr>
        <p:xfrm>
          <a:off x="251520" y="692696"/>
          <a:ext cx="5616624" cy="34563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467544" y="692696"/>
            <a:ext cx="864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38 122,1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47664" y="1628800"/>
            <a:ext cx="8557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32 989,6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627784" y="1268760"/>
            <a:ext cx="864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35 209,9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707904" y="1268760"/>
            <a:ext cx="864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36 990,2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88024" y="836712"/>
            <a:ext cx="864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38 972,0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17" name="Диаграмма 16"/>
          <p:cNvGraphicFramePr/>
          <p:nvPr/>
        </p:nvGraphicFramePr>
        <p:xfrm>
          <a:off x="323528" y="1124744"/>
          <a:ext cx="5400600" cy="30243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6012160" y="620688"/>
            <a:ext cx="2952328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</a:p>
          <a:p>
            <a:endParaRPr lang="ru-RU" sz="14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             -  основной вид    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   прямых налогов. Исчисляется в процентах от совокупного дохода физических лиц за вычетом документально подтвержденных расходов, в соответствии с действующим законодательством. </a:t>
            </a:r>
            <a:endParaRPr lang="ru-RU" sz="14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9" name="object 40"/>
          <p:cNvSpPr/>
          <p:nvPr/>
        </p:nvSpPr>
        <p:spPr>
          <a:xfrm>
            <a:off x="6156176" y="620688"/>
            <a:ext cx="702945" cy="702945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41"/>
          <p:cNvSpPr/>
          <p:nvPr/>
        </p:nvSpPr>
        <p:spPr>
          <a:xfrm>
            <a:off x="6300192" y="620688"/>
            <a:ext cx="449935" cy="74491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TextBox 20"/>
          <p:cNvSpPr txBox="1"/>
          <p:nvPr/>
        </p:nvSpPr>
        <p:spPr>
          <a:xfrm>
            <a:off x="611560" y="4149081"/>
            <a:ext cx="4032448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Налогооблагаемые доходы:</a:t>
            </a:r>
          </a:p>
          <a:p>
            <a:pPr>
              <a:buFontTx/>
              <a:buChar char="-"/>
            </a:pPr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вознаграждение за исполнение трудовых и иных    обязанностей;</a:t>
            </a:r>
          </a:p>
          <a:p>
            <a:endParaRPr lang="ru-RU" sz="12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>
              <a:buFontTx/>
              <a:buChar char="-"/>
            </a:pPr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доходы от продажи имущества, находившегося   </a:t>
            </a:r>
          </a:p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в  собственности менее 5 лет;</a:t>
            </a:r>
          </a:p>
          <a:p>
            <a:endParaRPr lang="ru-RU" sz="12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>
              <a:buFontTx/>
              <a:buChar char="-"/>
            </a:pPr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доходы от сдачи имущества в аренду;</a:t>
            </a:r>
          </a:p>
          <a:p>
            <a:pPr>
              <a:buFontTx/>
              <a:buChar char="-"/>
            </a:pPr>
            <a:endParaRPr lang="ru-RU" sz="12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>
              <a:buFontTx/>
              <a:buChar char="-"/>
            </a:pPr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доходы от источников за пределами РФ;</a:t>
            </a:r>
          </a:p>
          <a:p>
            <a:pPr>
              <a:buFontTx/>
              <a:buChar char="-"/>
            </a:pPr>
            <a:endParaRPr lang="ru-RU" sz="12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>
              <a:buFontTx/>
              <a:buChar char="-"/>
            </a:pPr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доходы в виде разного рода выигрышей;</a:t>
            </a:r>
          </a:p>
          <a:p>
            <a:pPr>
              <a:buFontTx/>
              <a:buChar char="-"/>
            </a:pPr>
            <a:endParaRPr lang="ru-RU" sz="12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endParaRPr lang="ru-RU" sz="1400" dirty="0">
              <a:latin typeface="Bookman Old Style" pitchFamily="18" charset="0"/>
            </a:endParaRPr>
          </a:p>
        </p:txBody>
      </p:sp>
      <p:sp>
        <p:nvSpPr>
          <p:cNvPr id="22" name="object 3"/>
          <p:cNvSpPr/>
          <p:nvPr/>
        </p:nvSpPr>
        <p:spPr>
          <a:xfrm>
            <a:off x="6588224" y="3068960"/>
            <a:ext cx="2370708" cy="3514084"/>
          </a:xfrm>
          <a:prstGeom prst="rect">
            <a:avLst/>
          </a:prstGeom>
          <a:blipFill>
            <a:blip r:embed="rId6" cstate="print"/>
            <a:tile tx="0" ty="0" sx="100000" sy="100000" flip="none" algn="tl"/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9"/>
          <p:cNvSpPr/>
          <p:nvPr/>
        </p:nvSpPr>
        <p:spPr>
          <a:xfrm>
            <a:off x="8244408" y="3068960"/>
            <a:ext cx="746125" cy="3526403"/>
          </a:xfrm>
          <a:custGeom>
            <a:avLst/>
            <a:gdLst/>
            <a:ahLst/>
            <a:cxnLst/>
            <a:rect l="l" t="t" r="r" b="b"/>
            <a:pathLst>
              <a:path w="746125" h="3094354">
                <a:moveTo>
                  <a:pt x="0" y="3094101"/>
                </a:moveTo>
                <a:lnTo>
                  <a:pt x="745616" y="3094101"/>
                </a:lnTo>
                <a:lnTo>
                  <a:pt x="745616" y="0"/>
                </a:lnTo>
                <a:lnTo>
                  <a:pt x="0" y="0"/>
                </a:lnTo>
                <a:lnTo>
                  <a:pt x="0" y="3094101"/>
                </a:lnTo>
                <a:close/>
              </a:path>
            </a:pathLst>
          </a:custGeom>
          <a:solidFill>
            <a:srgbClr val="0066FF"/>
          </a:solidFill>
          <a:ln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0"/>
          <p:cNvSpPr txBox="1"/>
          <p:nvPr/>
        </p:nvSpPr>
        <p:spPr>
          <a:xfrm>
            <a:off x="8244408" y="3140968"/>
            <a:ext cx="553998" cy="3456384"/>
          </a:xfrm>
          <a:prstGeom prst="rect">
            <a:avLst/>
          </a:prstGeom>
        </p:spPr>
        <p:txBody>
          <a:bodyPr vert="vert270" wrap="square" lIns="0" tIns="13970" rIns="0" bIns="0" rtlCol="0">
            <a:spAutoFit/>
          </a:bodyPr>
          <a:lstStyle/>
          <a:p>
            <a:pPr marL="161925" marR="155575" indent="-635" algn="ctr">
              <a:lnSpc>
                <a:spcPct val="100000"/>
              </a:lnSpc>
              <a:spcBef>
                <a:spcPts val="110"/>
              </a:spcBef>
            </a:pPr>
            <a:r>
              <a:rPr sz="12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Доля </a:t>
            </a:r>
            <a:r>
              <a:rPr sz="12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поступлений </a:t>
            </a:r>
            <a:r>
              <a:rPr sz="12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НДФЛ в</a:t>
            </a:r>
            <a:r>
              <a:rPr sz="1200" spc="-6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общем</a:t>
            </a:r>
            <a:r>
              <a:rPr lang="ru-RU" sz="12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объеме налоговых </a:t>
            </a:r>
            <a:r>
              <a:rPr sz="12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и</a:t>
            </a:r>
            <a:r>
              <a:rPr sz="1200" spc="-6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неналоговых</a:t>
            </a:r>
            <a:endParaRPr sz="1200" dirty="0">
              <a:latin typeface="Bookman Old Style" pitchFamily="18" charset="0"/>
              <a:cs typeface="Century Gothic"/>
            </a:endParaRPr>
          </a:p>
          <a:p>
            <a:pPr marL="12700" marR="5080" algn="ctr">
              <a:lnSpc>
                <a:spcPct val="100000"/>
              </a:lnSpc>
            </a:pPr>
            <a:r>
              <a:rPr sz="1200" dirty="0" err="1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доходов</a:t>
            </a:r>
            <a:r>
              <a:rPr sz="12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2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бюджета в </a:t>
            </a:r>
            <a:r>
              <a:rPr sz="12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</a:t>
            </a:r>
            <a:r>
              <a:rPr lang="ru-RU" sz="12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21-</a:t>
            </a:r>
            <a:r>
              <a:rPr sz="12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spc="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202</a:t>
            </a:r>
            <a:r>
              <a:rPr lang="ru-RU" sz="1100" spc="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3</a:t>
            </a:r>
            <a:r>
              <a:rPr sz="1100" spc="-7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1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г.г</a:t>
            </a:r>
            <a:r>
              <a:rPr sz="1100" b="1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.</a:t>
            </a:r>
            <a:endParaRPr sz="1100" dirty="0">
              <a:latin typeface="Bookman Old Style" pitchFamily="18" charset="0"/>
              <a:cs typeface="Century Gothic"/>
            </a:endParaRPr>
          </a:p>
        </p:txBody>
      </p:sp>
      <p:sp>
        <p:nvSpPr>
          <p:cNvPr id="26" name="object 40"/>
          <p:cNvSpPr/>
          <p:nvPr/>
        </p:nvSpPr>
        <p:spPr>
          <a:xfrm>
            <a:off x="107504" y="4869160"/>
            <a:ext cx="504056" cy="504056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7" name="object 40"/>
          <p:cNvSpPr/>
          <p:nvPr/>
        </p:nvSpPr>
        <p:spPr>
          <a:xfrm>
            <a:off x="107504" y="5445224"/>
            <a:ext cx="504056" cy="504056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8" name="object 40"/>
          <p:cNvSpPr/>
          <p:nvPr/>
        </p:nvSpPr>
        <p:spPr>
          <a:xfrm>
            <a:off x="107504" y="6021288"/>
            <a:ext cx="504056" cy="504056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9" name="object 48"/>
          <p:cNvSpPr/>
          <p:nvPr/>
        </p:nvSpPr>
        <p:spPr>
          <a:xfrm>
            <a:off x="179512" y="4941168"/>
            <a:ext cx="374179" cy="36004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48"/>
          <p:cNvSpPr/>
          <p:nvPr/>
        </p:nvSpPr>
        <p:spPr>
          <a:xfrm>
            <a:off x="179512" y="5517232"/>
            <a:ext cx="374179" cy="36004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51"/>
          <p:cNvSpPr/>
          <p:nvPr/>
        </p:nvSpPr>
        <p:spPr>
          <a:xfrm>
            <a:off x="179512" y="6093296"/>
            <a:ext cx="438746" cy="43874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54"/>
          <p:cNvSpPr/>
          <p:nvPr/>
        </p:nvSpPr>
        <p:spPr>
          <a:xfrm>
            <a:off x="179512" y="4293096"/>
            <a:ext cx="414450" cy="43204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31" name="Диаграмма 30"/>
          <p:cNvGraphicFramePr/>
          <p:nvPr/>
        </p:nvGraphicFramePr>
        <p:xfrm>
          <a:off x="6660232" y="2996952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34" name="Диаграмма 33"/>
          <p:cNvGraphicFramePr/>
          <p:nvPr/>
        </p:nvGraphicFramePr>
        <p:xfrm>
          <a:off x="6660232" y="4149080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aphicFrame>
        <p:nvGraphicFramePr>
          <p:cNvPr id="35" name="Диаграмма 34"/>
          <p:cNvGraphicFramePr/>
          <p:nvPr/>
        </p:nvGraphicFramePr>
        <p:xfrm>
          <a:off x="6660232" y="5301208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6012160" y="3501008"/>
            <a:ext cx="720080" cy="307777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CC3300"/>
                </a:solidFill>
                <a:latin typeface="Bookman Old Style" pitchFamily="18" charset="0"/>
              </a:rPr>
              <a:t>2021</a:t>
            </a:r>
            <a:endParaRPr lang="ru-RU" sz="1400" b="1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012160" y="4653136"/>
            <a:ext cx="720080" cy="307777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CC3300"/>
                </a:solidFill>
                <a:latin typeface="Bookman Old Style" pitchFamily="18" charset="0"/>
              </a:rPr>
              <a:t>2022</a:t>
            </a:r>
            <a:endParaRPr lang="ru-RU" sz="1400" b="1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012160" y="5805264"/>
            <a:ext cx="720080" cy="307777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CC3300"/>
                </a:solidFill>
                <a:latin typeface="Bookman Old Style" pitchFamily="18" charset="0"/>
              </a:rPr>
              <a:t>2023</a:t>
            </a:r>
            <a:endParaRPr lang="ru-RU" sz="1400" b="1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524328" y="3212976"/>
            <a:ext cx="720080" cy="276999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CC3300"/>
                </a:solidFill>
                <a:latin typeface="Bookman Old Style" pitchFamily="18" charset="0"/>
              </a:rPr>
              <a:t>87,9%</a:t>
            </a:r>
            <a:endParaRPr lang="ru-RU" sz="1200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524328" y="4365104"/>
            <a:ext cx="720080" cy="276999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CC3300"/>
                </a:solidFill>
                <a:latin typeface="Bookman Old Style" pitchFamily="18" charset="0"/>
              </a:rPr>
              <a:t>89,5%</a:t>
            </a:r>
            <a:endParaRPr lang="ru-RU" sz="1200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524328" y="5517232"/>
            <a:ext cx="720080" cy="276999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CC3300"/>
                </a:solidFill>
                <a:latin typeface="Bookman Old Style" pitchFamily="18" charset="0"/>
              </a:rPr>
              <a:t>89,5%</a:t>
            </a:r>
            <a:endParaRPr lang="ru-RU" sz="1200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7812360" y="692696"/>
            <a:ext cx="1152128" cy="288032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3399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 smtClean="0">
                <a:solidFill>
                  <a:srgbClr val="DBF5F9">
                    <a:lumMod val="10000"/>
                  </a:srgbClr>
                </a:solidFill>
                <a:latin typeface="Bookman Old Style" pitchFamily="18" charset="0"/>
              </a:rPr>
              <a:t>тыс. руб.</a:t>
            </a:r>
            <a:endParaRPr lang="ru-RU" sz="1400" dirty="0">
              <a:solidFill>
                <a:srgbClr val="DBF5F9">
                  <a:lumMod val="10000"/>
                </a:srgbClr>
              </a:solidFill>
              <a:latin typeface="Bookman Old Style" pitchFamily="18" charset="0"/>
            </a:endParaRPr>
          </a:p>
        </p:txBody>
      </p:sp>
      <p:sp>
        <p:nvSpPr>
          <p:cNvPr id="44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0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2021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object 40"/>
          <p:cNvSpPr/>
          <p:nvPr/>
        </p:nvSpPr>
        <p:spPr>
          <a:xfrm>
            <a:off x="107504" y="6353944"/>
            <a:ext cx="504056" cy="504056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rgbClr val="00CC99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8" name="object 40"/>
          <p:cNvSpPr/>
          <p:nvPr/>
        </p:nvSpPr>
        <p:spPr>
          <a:xfrm>
            <a:off x="107504" y="5805264"/>
            <a:ext cx="504056" cy="504056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rgbClr val="00CC99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7" name="object 40"/>
          <p:cNvSpPr/>
          <p:nvPr/>
        </p:nvSpPr>
        <p:spPr>
          <a:xfrm>
            <a:off x="107504" y="5229200"/>
            <a:ext cx="504056" cy="504056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rgbClr val="00CC99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6" name="object 40"/>
          <p:cNvSpPr/>
          <p:nvPr/>
        </p:nvSpPr>
        <p:spPr>
          <a:xfrm>
            <a:off x="107504" y="4653136"/>
            <a:ext cx="504056" cy="504056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rgbClr val="00CC99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5" name="object 40"/>
          <p:cNvSpPr/>
          <p:nvPr/>
        </p:nvSpPr>
        <p:spPr>
          <a:xfrm>
            <a:off x="107504" y="4077072"/>
            <a:ext cx="504056" cy="504056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rgbClr val="00CC99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30" name="object 48"/>
          <p:cNvSpPr/>
          <p:nvPr/>
        </p:nvSpPr>
        <p:spPr>
          <a:xfrm>
            <a:off x="179512" y="6381328"/>
            <a:ext cx="374179" cy="36004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10"/>
          <p:cNvSpPr/>
          <p:nvPr/>
        </p:nvSpPr>
        <p:spPr>
          <a:xfrm>
            <a:off x="0" y="0"/>
            <a:ext cx="6300192" cy="10527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7504" y="188640"/>
            <a:ext cx="5976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НАЛОГИ   НА  СОВОКУПНЫЙ   ДОХОД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11" name="Диаграмма 10"/>
          <p:cNvGraphicFramePr/>
          <p:nvPr/>
        </p:nvGraphicFramePr>
        <p:xfrm>
          <a:off x="0" y="692696"/>
          <a:ext cx="6084168" cy="36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467544" y="1484784"/>
            <a:ext cx="864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2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87624" y="1052736"/>
            <a:ext cx="792088" cy="276999"/>
          </a:xfrm>
          <a:prstGeom prst="rect">
            <a:avLst/>
          </a:prstGeom>
          <a:noFill/>
          <a:ln>
            <a:solidFill>
              <a:srgbClr val="003300"/>
            </a:solidFill>
          </a:ln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003300"/>
                </a:solidFill>
                <a:latin typeface="Bookman Old Style" pitchFamily="18" charset="0"/>
              </a:rPr>
              <a:t>2 869,8</a:t>
            </a:r>
            <a:endParaRPr lang="ru-RU" sz="1200" b="1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75856" y="1052736"/>
            <a:ext cx="792088" cy="276999"/>
          </a:xfrm>
          <a:prstGeom prst="rect">
            <a:avLst/>
          </a:prstGeom>
          <a:noFill/>
          <a:ln>
            <a:solidFill>
              <a:srgbClr val="003300"/>
            </a:solidFill>
          </a:ln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003300"/>
                </a:solidFill>
                <a:latin typeface="Bookman Old Style" pitchFamily="18" charset="0"/>
              </a:rPr>
              <a:t>3 105,9</a:t>
            </a:r>
            <a:endParaRPr lang="ru-RU" sz="1200" b="1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355976" y="908720"/>
            <a:ext cx="864096" cy="276999"/>
          </a:xfrm>
          <a:prstGeom prst="rect">
            <a:avLst/>
          </a:prstGeom>
          <a:noFill/>
          <a:ln>
            <a:solidFill>
              <a:srgbClr val="003300"/>
            </a:solidFill>
          </a:ln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003300"/>
                </a:solidFill>
                <a:latin typeface="Bookman Old Style" pitchFamily="18" charset="0"/>
              </a:rPr>
              <a:t>3 299,4</a:t>
            </a:r>
            <a:endParaRPr lang="ru-RU" sz="1200" b="1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graphicFrame>
        <p:nvGraphicFramePr>
          <p:cNvPr id="17" name="Диаграмма 16"/>
          <p:cNvGraphicFramePr/>
          <p:nvPr/>
        </p:nvGraphicFramePr>
        <p:xfrm>
          <a:off x="0" y="2636912"/>
          <a:ext cx="5292080" cy="1152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6012160" y="476672"/>
            <a:ext cx="295232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 </a:t>
            </a:r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В бюджет района от субъектов малого и среднего бизнеса поступают  налоги на совокупный доход:</a:t>
            </a:r>
          </a:p>
          <a:p>
            <a:pPr algn="just">
              <a:buFontTx/>
              <a:buChar char="-"/>
            </a:pPr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Налог с применением патентной системы налогообложения;</a:t>
            </a:r>
          </a:p>
          <a:p>
            <a:pPr algn="just">
              <a:buFontTx/>
              <a:buChar char="-"/>
            </a:pPr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Единый налог на вмененный доход;</a:t>
            </a:r>
          </a:p>
          <a:p>
            <a:pPr algn="just">
              <a:buFontTx/>
              <a:buChar char="-"/>
            </a:pPr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Единый сельскохозяйственный налог;</a:t>
            </a:r>
          </a:p>
          <a:p>
            <a:pPr algn="just">
              <a:buFontTx/>
              <a:buChar char="-"/>
            </a:pPr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Налог с применением упрощенной системы налогообложения.</a:t>
            </a:r>
            <a:endParaRPr lang="ru-RU" sz="12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19" name="object 40"/>
          <p:cNvSpPr/>
          <p:nvPr/>
        </p:nvSpPr>
        <p:spPr>
          <a:xfrm>
            <a:off x="6084168" y="260648"/>
            <a:ext cx="702945" cy="702945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rgbClr val="00CC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41"/>
          <p:cNvSpPr/>
          <p:nvPr/>
        </p:nvSpPr>
        <p:spPr>
          <a:xfrm>
            <a:off x="6228184" y="260648"/>
            <a:ext cx="449935" cy="74491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TextBox 20"/>
          <p:cNvSpPr txBox="1"/>
          <p:nvPr/>
        </p:nvSpPr>
        <p:spPr>
          <a:xfrm>
            <a:off x="611560" y="4221088"/>
            <a:ext cx="4536504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3300"/>
                </a:solidFill>
                <a:latin typeface="Bookman Old Style" pitchFamily="18" charset="0"/>
              </a:rPr>
              <a:t>Виды предпринимательской деятельности :</a:t>
            </a:r>
          </a:p>
          <a:p>
            <a:pPr>
              <a:buFontTx/>
              <a:buChar char="-"/>
            </a:pPr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Оказание бытовых услуг и ветеринарных услуг;</a:t>
            </a:r>
          </a:p>
          <a:p>
            <a:endParaRPr lang="ru-RU" sz="1200" dirty="0" smtClean="0">
              <a:solidFill>
                <a:srgbClr val="003300"/>
              </a:solidFill>
              <a:latin typeface="Bookman Old Style" pitchFamily="18" charset="0"/>
            </a:endParaRPr>
          </a:p>
          <a:p>
            <a:pPr>
              <a:buFontTx/>
              <a:buChar char="-"/>
            </a:pPr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Ремонт, техническое обслуживание и мойка автотранспортных средств;</a:t>
            </a:r>
          </a:p>
          <a:p>
            <a:pPr>
              <a:buFontTx/>
              <a:buChar char="-"/>
            </a:pPr>
            <a:endParaRPr lang="ru-RU" sz="1200" dirty="0" smtClean="0">
              <a:solidFill>
                <a:srgbClr val="003300"/>
              </a:solidFill>
              <a:latin typeface="Bookman Old Style" pitchFamily="18" charset="0"/>
            </a:endParaRPr>
          </a:p>
          <a:p>
            <a:pPr>
              <a:buFontTx/>
              <a:buChar char="-"/>
            </a:pPr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Перевозка грузов и пассажиров;</a:t>
            </a:r>
          </a:p>
          <a:p>
            <a:pPr>
              <a:buFontTx/>
              <a:buChar char="-"/>
            </a:pPr>
            <a:endParaRPr lang="ru-RU" sz="1200" dirty="0" smtClean="0">
              <a:solidFill>
                <a:srgbClr val="003300"/>
              </a:solidFill>
              <a:latin typeface="Bookman Old Style" pitchFamily="18" charset="0"/>
            </a:endParaRPr>
          </a:p>
          <a:p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- Розничная торговля и общественное питание;</a:t>
            </a:r>
          </a:p>
          <a:p>
            <a:endParaRPr lang="ru-RU" sz="12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>
              <a:buFontTx/>
              <a:buChar char="-"/>
            </a:pPr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Ремонт жилья и построек;</a:t>
            </a:r>
          </a:p>
          <a:p>
            <a:pPr>
              <a:buFontTx/>
              <a:buChar char="-"/>
            </a:pPr>
            <a:endParaRPr lang="ru-RU" sz="1200" dirty="0" smtClean="0">
              <a:solidFill>
                <a:srgbClr val="003300"/>
              </a:solidFill>
              <a:latin typeface="Bookman Old Style" pitchFamily="18" charset="0"/>
            </a:endParaRPr>
          </a:p>
          <a:p>
            <a:pPr>
              <a:buFontTx/>
              <a:buChar char="-"/>
            </a:pPr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 Сдача в аренду помещений и земельных участков.</a:t>
            </a:r>
          </a:p>
          <a:p>
            <a:endParaRPr lang="ru-RU" sz="12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endParaRPr lang="ru-RU" sz="1400" dirty="0">
              <a:latin typeface="Bookman Old Style" pitchFamily="18" charset="0"/>
            </a:endParaRPr>
          </a:p>
        </p:txBody>
      </p:sp>
      <p:sp>
        <p:nvSpPr>
          <p:cNvPr id="22" name="object 3"/>
          <p:cNvSpPr/>
          <p:nvPr/>
        </p:nvSpPr>
        <p:spPr>
          <a:xfrm>
            <a:off x="6588224" y="3068960"/>
            <a:ext cx="2370708" cy="3514084"/>
          </a:xfrm>
          <a:prstGeom prst="rect">
            <a:avLst/>
          </a:prstGeom>
          <a:blipFill>
            <a:blip r:embed="rId7" cstate="print"/>
            <a:tile tx="0" ty="0" sx="100000" sy="100000" flip="none" algn="tl"/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9"/>
          <p:cNvSpPr/>
          <p:nvPr/>
        </p:nvSpPr>
        <p:spPr>
          <a:xfrm>
            <a:off x="8244408" y="3068960"/>
            <a:ext cx="746125" cy="3526403"/>
          </a:xfrm>
          <a:custGeom>
            <a:avLst/>
            <a:gdLst/>
            <a:ahLst/>
            <a:cxnLst/>
            <a:rect l="l" t="t" r="r" b="b"/>
            <a:pathLst>
              <a:path w="746125" h="3094354">
                <a:moveTo>
                  <a:pt x="0" y="3094101"/>
                </a:moveTo>
                <a:lnTo>
                  <a:pt x="745616" y="3094101"/>
                </a:lnTo>
                <a:lnTo>
                  <a:pt x="745616" y="0"/>
                </a:lnTo>
                <a:lnTo>
                  <a:pt x="0" y="0"/>
                </a:lnTo>
                <a:lnTo>
                  <a:pt x="0" y="3094101"/>
                </a:lnTo>
                <a:close/>
              </a:path>
            </a:pathLst>
          </a:custGeom>
          <a:solidFill>
            <a:srgbClr val="00CC00"/>
          </a:solidFill>
          <a:ln>
            <a:solidFill>
              <a:srgbClr val="003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0"/>
          <p:cNvSpPr txBox="1"/>
          <p:nvPr/>
        </p:nvSpPr>
        <p:spPr>
          <a:xfrm>
            <a:off x="8244408" y="3140968"/>
            <a:ext cx="738664" cy="3456384"/>
          </a:xfrm>
          <a:prstGeom prst="rect">
            <a:avLst/>
          </a:prstGeom>
          <a:solidFill>
            <a:srgbClr val="00CC66"/>
          </a:solidFill>
        </p:spPr>
        <p:txBody>
          <a:bodyPr vert="vert270" wrap="square" lIns="0" tIns="13970" rIns="0" bIns="0" rtlCol="0">
            <a:spAutoFit/>
          </a:bodyPr>
          <a:lstStyle/>
          <a:p>
            <a:pPr marL="161925" marR="155575" indent="-635" algn="ctr">
              <a:lnSpc>
                <a:spcPct val="100000"/>
              </a:lnSpc>
              <a:spcBef>
                <a:spcPts val="110"/>
              </a:spcBef>
            </a:pPr>
            <a:r>
              <a:rPr sz="12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Доля </a:t>
            </a:r>
            <a:r>
              <a:rPr sz="1200" spc="-5" dirty="0" err="1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поступлений</a:t>
            </a:r>
            <a:r>
              <a:rPr sz="12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2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налогов на совокупный доход</a:t>
            </a:r>
            <a:r>
              <a:rPr sz="12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в</a:t>
            </a:r>
            <a:r>
              <a:rPr sz="1200" spc="-6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общем</a:t>
            </a:r>
            <a:r>
              <a:rPr lang="ru-RU" sz="12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объеме налоговых </a:t>
            </a:r>
            <a:r>
              <a:rPr sz="12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и</a:t>
            </a:r>
            <a:r>
              <a:rPr sz="1200" spc="-6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неналоговых</a:t>
            </a:r>
            <a:endParaRPr sz="1200" dirty="0">
              <a:latin typeface="Bookman Old Style" pitchFamily="18" charset="0"/>
              <a:cs typeface="Century Gothic"/>
            </a:endParaRPr>
          </a:p>
          <a:p>
            <a:pPr marL="12700" marR="5080" algn="ctr">
              <a:lnSpc>
                <a:spcPct val="100000"/>
              </a:lnSpc>
            </a:pPr>
            <a:r>
              <a:rPr sz="1200" dirty="0" err="1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доходов</a:t>
            </a:r>
            <a:r>
              <a:rPr sz="12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2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бюджета в </a:t>
            </a:r>
            <a:r>
              <a:rPr sz="12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</a:t>
            </a:r>
            <a:r>
              <a:rPr lang="ru-RU" sz="12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21-</a:t>
            </a:r>
            <a:r>
              <a:rPr sz="12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spc="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202</a:t>
            </a:r>
            <a:r>
              <a:rPr lang="ru-RU" sz="1100" spc="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3</a:t>
            </a:r>
            <a:r>
              <a:rPr sz="1100" spc="-7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1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г.г</a:t>
            </a:r>
            <a:r>
              <a:rPr sz="1100" b="1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.</a:t>
            </a:r>
            <a:endParaRPr sz="1100" dirty="0">
              <a:latin typeface="Bookman Old Style" pitchFamily="18" charset="0"/>
              <a:cs typeface="Century Gothic"/>
            </a:endParaRPr>
          </a:p>
        </p:txBody>
      </p:sp>
      <p:graphicFrame>
        <p:nvGraphicFramePr>
          <p:cNvPr id="31" name="Диаграмма 30"/>
          <p:cNvGraphicFramePr/>
          <p:nvPr/>
        </p:nvGraphicFramePr>
        <p:xfrm>
          <a:off x="6660232" y="2996952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34" name="Диаграмма 33"/>
          <p:cNvGraphicFramePr/>
          <p:nvPr/>
        </p:nvGraphicFramePr>
        <p:xfrm>
          <a:off x="6660232" y="4149080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35" name="Диаграмма 34"/>
          <p:cNvGraphicFramePr/>
          <p:nvPr/>
        </p:nvGraphicFramePr>
        <p:xfrm>
          <a:off x="6660232" y="5301208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6012160" y="3501008"/>
            <a:ext cx="720080" cy="307777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CC3300"/>
                </a:solidFill>
                <a:latin typeface="Bookman Old Style" pitchFamily="18" charset="0"/>
              </a:rPr>
              <a:t>2020</a:t>
            </a:r>
            <a:endParaRPr lang="ru-RU" sz="1400" b="1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012160" y="4653136"/>
            <a:ext cx="720080" cy="307777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CC3300"/>
                </a:solidFill>
                <a:latin typeface="Bookman Old Style" pitchFamily="18" charset="0"/>
              </a:rPr>
              <a:t>2021</a:t>
            </a:r>
            <a:endParaRPr lang="ru-RU" sz="1400" b="1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012160" y="5805264"/>
            <a:ext cx="720080" cy="307777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CC3300"/>
                </a:solidFill>
                <a:latin typeface="Bookman Old Style" pitchFamily="18" charset="0"/>
              </a:rPr>
              <a:t>2022</a:t>
            </a:r>
            <a:endParaRPr lang="ru-RU" sz="1400" b="1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524328" y="3140968"/>
            <a:ext cx="720080" cy="276999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CC3300"/>
                </a:solidFill>
                <a:latin typeface="Bookman Old Style" pitchFamily="18" charset="0"/>
              </a:rPr>
              <a:t> 9,2%</a:t>
            </a:r>
            <a:endParaRPr lang="ru-RU" sz="1200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524328" y="4365104"/>
            <a:ext cx="720080" cy="276999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CC3300"/>
                </a:solidFill>
                <a:latin typeface="Bookman Old Style" pitchFamily="18" charset="0"/>
              </a:rPr>
              <a:t>  7,5%</a:t>
            </a:r>
            <a:endParaRPr lang="ru-RU" sz="1200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524328" y="5517232"/>
            <a:ext cx="720080" cy="276999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CC3300"/>
                </a:solidFill>
                <a:latin typeface="Bookman Old Style" pitchFamily="18" charset="0"/>
              </a:rPr>
              <a:t>   7,6</a:t>
            </a:r>
            <a:endParaRPr lang="ru-RU" sz="1200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79512" y="692696"/>
            <a:ext cx="864096" cy="276999"/>
          </a:xfrm>
          <a:prstGeom prst="rect">
            <a:avLst/>
          </a:prstGeom>
          <a:noFill/>
          <a:ln>
            <a:solidFill>
              <a:srgbClr val="003300"/>
            </a:solidFill>
          </a:ln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003300"/>
                </a:solidFill>
                <a:latin typeface="Bookman Old Style" pitchFamily="18" charset="0"/>
              </a:rPr>
              <a:t>4 021,3</a:t>
            </a:r>
            <a:endParaRPr lang="ru-RU" sz="1200" b="1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195736" y="764704"/>
            <a:ext cx="792088" cy="276999"/>
          </a:xfrm>
          <a:prstGeom prst="rect">
            <a:avLst/>
          </a:prstGeom>
          <a:noFill/>
          <a:ln>
            <a:solidFill>
              <a:srgbClr val="003300"/>
            </a:solidFill>
          </a:ln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003300"/>
                </a:solidFill>
                <a:latin typeface="Bookman Old Style" pitchFamily="18" charset="0"/>
              </a:rPr>
              <a:t>3 699,2</a:t>
            </a:r>
            <a:endParaRPr lang="ru-RU" sz="1200" b="1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pic>
        <p:nvPicPr>
          <p:cNvPr id="45" name="Рисунок 44" descr="парпикмахер 1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79512" y="4149080"/>
            <a:ext cx="432048" cy="432047"/>
          </a:xfrm>
          <a:prstGeom prst="rect">
            <a:avLst/>
          </a:prstGeom>
        </p:spPr>
      </p:pic>
      <p:pic>
        <p:nvPicPr>
          <p:cNvPr id="46" name="Рисунок 45" descr="мойка машин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07504" y="4653136"/>
            <a:ext cx="502861" cy="476672"/>
          </a:xfrm>
          <a:prstGeom prst="rect">
            <a:avLst/>
          </a:prstGeom>
        </p:spPr>
      </p:pic>
      <p:pic>
        <p:nvPicPr>
          <p:cNvPr id="48" name="Рисунок 47" descr="грузы 2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5301208"/>
            <a:ext cx="576064" cy="422484"/>
          </a:xfrm>
          <a:prstGeom prst="rect">
            <a:avLst/>
          </a:prstGeom>
        </p:spPr>
      </p:pic>
      <p:pic>
        <p:nvPicPr>
          <p:cNvPr id="51" name="Рисунок 50" descr="рем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107504" y="5805264"/>
            <a:ext cx="463657" cy="463657"/>
          </a:xfrm>
          <a:prstGeom prst="rect">
            <a:avLst/>
          </a:prstGeom>
        </p:spPr>
      </p:pic>
      <p:sp>
        <p:nvSpPr>
          <p:cNvPr id="52" name="Скругленный прямоугольник 51"/>
          <p:cNvSpPr/>
          <p:nvPr/>
        </p:nvSpPr>
        <p:spPr>
          <a:xfrm>
            <a:off x="7668344" y="260648"/>
            <a:ext cx="1152128" cy="288032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3399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 smtClean="0">
                <a:solidFill>
                  <a:srgbClr val="DBF5F9">
                    <a:lumMod val="10000"/>
                  </a:srgbClr>
                </a:solidFill>
                <a:latin typeface="Bookman Old Style" pitchFamily="18" charset="0"/>
              </a:rPr>
              <a:t>тыс. руб.</a:t>
            </a:r>
            <a:endParaRPr lang="ru-RU" sz="1400" dirty="0">
              <a:solidFill>
                <a:srgbClr val="DBF5F9">
                  <a:lumMod val="10000"/>
                </a:srgbClr>
              </a:solidFill>
              <a:latin typeface="Bookman Old Style" pitchFamily="18" charset="0"/>
            </a:endParaRPr>
          </a:p>
        </p:txBody>
      </p:sp>
      <p:sp>
        <p:nvSpPr>
          <p:cNvPr id="47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2021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49" name="TextBox 1"/>
          <p:cNvSpPr txBox="1"/>
          <p:nvPr/>
        </p:nvSpPr>
        <p:spPr>
          <a:xfrm>
            <a:off x="5148064" y="2276872"/>
            <a:ext cx="792088" cy="288032"/>
          </a:xfrm>
          <a:prstGeom prst="rect">
            <a:avLst/>
          </a:prstGeom>
          <a:solidFill>
            <a:srgbClr val="FF3300"/>
          </a:solidFill>
          <a:ln>
            <a:solidFill>
              <a:srgbClr val="003300"/>
            </a:solidFill>
          </a:ln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dirty="0" smtClean="0">
                <a:solidFill>
                  <a:srgbClr val="1C1C1C"/>
                </a:solidFill>
                <a:latin typeface="Bookman Old Style" pitchFamily="18" charset="0"/>
              </a:rPr>
              <a:t>ЕСХН</a:t>
            </a:r>
            <a:endParaRPr lang="ru-RU" sz="1200" dirty="0">
              <a:solidFill>
                <a:srgbClr val="1C1C1C"/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10"/>
          <p:cNvSpPr/>
          <p:nvPr/>
        </p:nvSpPr>
        <p:spPr>
          <a:xfrm>
            <a:off x="0" y="0"/>
            <a:ext cx="5364088" cy="10527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7504" y="188640"/>
            <a:ext cx="5976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ГОСУДАРСТВЕННАЯ    ПОШЛИНА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11" name="Диаграмма 10"/>
          <p:cNvGraphicFramePr/>
          <p:nvPr/>
        </p:nvGraphicFramePr>
        <p:xfrm>
          <a:off x="251520" y="692696"/>
          <a:ext cx="5616624" cy="36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467544" y="1052736"/>
            <a:ext cx="7920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r>
              <a:rPr lang="en-US" sz="1200" dirty="0" smtClean="0">
                <a:solidFill>
                  <a:srgbClr val="000099"/>
                </a:solidFill>
                <a:latin typeface="Bookman Old Style" pitchFamily="18" charset="0"/>
              </a:rPr>
              <a:t>395</a:t>
            </a:r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,3</a:t>
            </a:r>
          </a:p>
          <a:p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47664" y="1196752"/>
            <a:ext cx="8557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466,8</a:t>
            </a:r>
          </a:p>
          <a:p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627784" y="1052736"/>
            <a:ext cx="864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493,6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707904" y="980728"/>
            <a:ext cx="864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513,3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88024" y="908720"/>
            <a:ext cx="864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533,8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17" name="Диаграмма 16"/>
          <p:cNvGraphicFramePr/>
          <p:nvPr/>
        </p:nvGraphicFramePr>
        <p:xfrm>
          <a:off x="251520" y="1340768"/>
          <a:ext cx="5472608" cy="30243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9" name="object 40"/>
          <p:cNvSpPr/>
          <p:nvPr/>
        </p:nvSpPr>
        <p:spPr>
          <a:xfrm>
            <a:off x="1403648" y="4221088"/>
            <a:ext cx="702945" cy="702945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rgbClr val="FF99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41"/>
          <p:cNvSpPr/>
          <p:nvPr/>
        </p:nvSpPr>
        <p:spPr>
          <a:xfrm>
            <a:off x="1547664" y="4221088"/>
            <a:ext cx="449935" cy="74491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3"/>
          <p:cNvSpPr/>
          <p:nvPr/>
        </p:nvSpPr>
        <p:spPr>
          <a:xfrm>
            <a:off x="6588224" y="3068960"/>
            <a:ext cx="2370708" cy="3514084"/>
          </a:xfrm>
          <a:prstGeom prst="rect">
            <a:avLst/>
          </a:prstGeom>
          <a:blipFill>
            <a:blip r:embed="rId6" cstate="print"/>
            <a:tile tx="0" ty="0" sx="100000" sy="100000" flip="none" algn="tl"/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9"/>
          <p:cNvSpPr/>
          <p:nvPr/>
        </p:nvSpPr>
        <p:spPr>
          <a:xfrm>
            <a:off x="8244408" y="3068960"/>
            <a:ext cx="746125" cy="3526403"/>
          </a:xfrm>
          <a:custGeom>
            <a:avLst/>
            <a:gdLst/>
            <a:ahLst/>
            <a:cxnLst/>
            <a:rect l="l" t="t" r="r" b="b"/>
            <a:pathLst>
              <a:path w="746125" h="3094354">
                <a:moveTo>
                  <a:pt x="0" y="3094101"/>
                </a:moveTo>
                <a:lnTo>
                  <a:pt x="745616" y="3094101"/>
                </a:lnTo>
                <a:lnTo>
                  <a:pt x="745616" y="0"/>
                </a:lnTo>
                <a:lnTo>
                  <a:pt x="0" y="0"/>
                </a:lnTo>
                <a:lnTo>
                  <a:pt x="0" y="3094101"/>
                </a:lnTo>
                <a:close/>
              </a:path>
            </a:pathLst>
          </a:custGeom>
          <a:solidFill>
            <a:srgbClr val="FF3399"/>
          </a:solidFill>
          <a:ln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0"/>
          <p:cNvSpPr txBox="1"/>
          <p:nvPr/>
        </p:nvSpPr>
        <p:spPr>
          <a:xfrm>
            <a:off x="8244408" y="3140968"/>
            <a:ext cx="738664" cy="3456384"/>
          </a:xfrm>
          <a:prstGeom prst="rect">
            <a:avLst/>
          </a:prstGeom>
        </p:spPr>
        <p:txBody>
          <a:bodyPr vert="vert270" wrap="square" lIns="0" tIns="13970" rIns="0" bIns="0" rtlCol="0">
            <a:spAutoFit/>
          </a:bodyPr>
          <a:lstStyle/>
          <a:p>
            <a:pPr marL="161925" marR="155575" indent="-635" algn="ctr">
              <a:lnSpc>
                <a:spcPct val="100000"/>
              </a:lnSpc>
              <a:spcBef>
                <a:spcPts val="110"/>
              </a:spcBef>
            </a:pPr>
            <a:r>
              <a:rPr sz="1200" dirty="0" err="1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Доля</a:t>
            </a:r>
            <a:r>
              <a:rPr sz="12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поступлени</a:t>
            </a:r>
            <a:r>
              <a:rPr lang="ru-RU" sz="12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й</a:t>
            </a:r>
            <a:r>
              <a:rPr sz="12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2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государственной пошлины</a:t>
            </a:r>
            <a:r>
              <a:rPr sz="12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в</a:t>
            </a:r>
            <a:r>
              <a:rPr sz="1200" spc="-6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общем</a:t>
            </a:r>
            <a:r>
              <a:rPr lang="ru-RU" sz="12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объеме налоговых </a:t>
            </a:r>
            <a:r>
              <a:rPr sz="12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и</a:t>
            </a:r>
            <a:r>
              <a:rPr sz="1200" spc="-6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неналоговых</a:t>
            </a:r>
            <a:r>
              <a:rPr lang="ru-RU" sz="12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доходов</a:t>
            </a:r>
            <a:r>
              <a:rPr sz="12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2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бюджета</a:t>
            </a:r>
            <a:r>
              <a:rPr lang="ru-RU" sz="12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в </a:t>
            </a:r>
            <a:r>
              <a:rPr sz="12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</a:t>
            </a:r>
            <a:r>
              <a:rPr lang="ru-RU" sz="12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21-</a:t>
            </a:r>
            <a:r>
              <a:rPr sz="12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spc="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202</a:t>
            </a:r>
            <a:r>
              <a:rPr lang="ru-RU" sz="1100" spc="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3</a:t>
            </a:r>
            <a:r>
              <a:rPr sz="1100" spc="-7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1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г.г</a:t>
            </a:r>
            <a:r>
              <a:rPr sz="1100" b="1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.</a:t>
            </a:r>
            <a:endParaRPr sz="1100" dirty="0">
              <a:latin typeface="Bookman Old Style" pitchFamily="18" charset="0"/>
              <a:cs typeface="Century Gothic"/>
            </a:endParaRPr>
          </a:p>
        </p:txBody>
      </p:sp>
      <p:graphicFrame>
        <p:nvGraphicFramePr>
          <p:cNvPr id="31" name="Диаграмма 30"/>
          <p:cNvGraphicFramePr/>
          <p:nvPr/>
        </p:nvGraphicFramePr>
        <p:xfrm>
          <a:off x="6660232" y="2996952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34" name="Диаграмма 33"/>
          <p:cNvGraphicFramePr/>
          <p:nvPr/>
        </p:nvGraphicFramePr>
        <p:xfrm>
          <a:off x="6660232" y="4149080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35" name="Диаграмма 34"/>
          <p:cNvGraphicFramePr/>
          <p:nvPr/>
        </p:nvGraphicFramePr>
        <p:xfrm>
          <a:off x="6660232" y="5301208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6012160" y="3501008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CC3300"/>
                </a:solidFill>
                <a:latin typeface="Bookman Old Style" pitchFamily="18" charset="0"/>
              </a:rPr>
              <a:t>2021</a:t>
            </a:r>
            <a:endParaRPr lang="ru-RU" sz="1400" b="1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012160" y="4653136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CC3300"/>
                </a:solidFill>
                <a:latin typeface="Bookman Old Style" pitchFamily="18" charset="0"/>
              </a:rPr>
              <a:t>2022</a:t>
            </a:r>
            <a:endParaRPr lang="ru-RU" sz="1400" b="1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012160" y="5805264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CC3300"/>
                </a:solidFill>
                <a:latin typeface="Bookman Old Style" pitchFamily="18" charset="0"/>
              </a:rPr>
              <a:t>2023</a:t>
            </a:r>
            <a:endParaRPr lang="ru-RU" sz="1400" b="1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668344" y="3212976"/>
            <a:ext cx="576064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CC3300"/>
                </a:solidFill>
                <a:latin typeface="Bookman Old Style" pitchFamily="18" charset="0"/>
              </a:rPr>
              <a:t>1,2%</a:t>
            </a:r>
            <a:endParaRPr lang="ru-RU" sz="1200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668344" y="4365104"/>
            <a:ext cx="576064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CC3300"/>
                </a:solidFill>
                <a:latin typeface="Bookman Old Style" pitchFamily="18" charset="0"/>
              </a:rPr>
              <a:t>1,2%</a:t>
            </a:r>
            <a:endParaRPr lang="ru-RU" sz="1200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668344" y="5517232"/>
            <a:ext cx="576064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CC3300"/>
                </a:solidFill>
                <a:latin typeface="Bookman Old Style" pitchFamily="18" charset="0"/>
              </a:rPr>
              <a:t>1,2%</a:t>
            </a:r>
            <a:endParaRPr lang="ru-RU" sz="1200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7740352" y="260648"/>
            <a:ext cx="1152128" cy="288032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3399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 smtClean="0">
                <a:solidFill>
                  <a:srgbClr val="DBF5F9">
                    <a:lumMod val="10000"/>
                  </a:srgbClr>
                </a:solidFill>
                <a:latin typeface="Bookman Old Style" pitchFamily="18" charset="0"/>
              </a:rPr>
              <a:t>тыс. руб.</a:t>
            </a:r>
            <a:endParaRPr lang="ru-RU" sz="1400" dirty="0">
              <a:solidFill>
                <a:srgbClr val="DBF5F9">
                  <a:lumMod val="10000"/>
                </a:srgbClr>
              </a:solidFill>
              <a:latin typeface="Bookman Old Style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259632" y="4180344"/>
            <a:ext cx="396044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</a:p>
          <a:p>
            <a:endParaRPr lang="ru-RU" sz="14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      -сбор, взимаемый с плательщиков при  их обращении в государственные органы, органы местного самоуправления, иные органы и (или) к должностным лицам, которые уполномочены,  за совершением в отношении этих лиц юридически значимых действий.</a:t>
            </a:r>
            <a:endParaRPr lang="ru-RU" sz="14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940152" y="1196752"/>
            <a:ext cx="288032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В бюджет муниципального района поступает государственная пошлина по делам, рассматриваемым  в судах общей юрисдикции.</a:t>
            </a:r>
            <a:endParaRPr lang="ru-RU" sz="14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9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2021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10"/>
          <p:cNvSpPr/>
          <p:nvPr/>
        </p:nvSpPr>
        <p:spPr>
          <a:xfrm>
            <a:off x="0" y="0"/>
            <a:ext cx="8820472" cy="10527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ОБЪЕМ  И СТРУКТУРА НЕНАЛОГОВЫХ  ДОХОДОВ  БЮДЖЕТА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6" name="i-main-pic" descr="Картинка 5 из 10"/>
          <p:cNvPicPr/>
          <p:nvPr/>
        </p:nvPicPr>
        <p:blipFill>
          <a:blip r:embed="rId4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107502" y="692697"/>
          <a:ext cx="8928994" cy="4373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96346"/>
                <a:gridCol w="1224136"/>
                <a:gridCol w="1224136"/>
                <a:gridCol w="1152128"/>
                <a:gridCol w="1152128"/>
                <a:gridCol w="1080120"/>
              </a:tblGrid>
              <a:tr h="506548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Наименование</a:t>
                      </a:r>
                      <a:r>
                        <a:rPr lang="ru-RU" sz="1400" b="0" baseline="0" dirty="0" smtClean="0">
                          <a:latin typeface="Bookman Old Style" pitchFamily="18" charset="0"/>
                        </a:rPr>
                        <a:t> дохода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2019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(отчет)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2020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(оценка)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2021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2022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2023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</a:tr>
              <a:tr h="1057791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Доходы от использования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имущества, находящегося 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в государственной и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муниципальной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собственности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392,8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3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3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568,0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3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3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461,0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3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3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479,5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3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3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498,6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3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3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670431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Плата за негативное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воздействие на          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окружающую среду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204,7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110,0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81,3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84,6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87,9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810343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Доходы от оказания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платных услуг и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компенсации затрат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государства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366,2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3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3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345,0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3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3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3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3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3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3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3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3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670431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Доходы от продажи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материальных и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нематериальных активов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960,1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580,0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479159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Штрафы, санкции,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возмещение</a:t>
                      </a:r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ущерба</a:t>
                      </a:r>
                      <a:endParaRPr kumimoji="0" lang="ru-RU" sz="13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132,9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3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3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80,0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3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3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103,3</a:t>
                      </a:r>
                    </a:p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3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3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107,4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3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3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111,7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3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3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</a:tbl>
          </a:graphicData>
        </a:graphic>
      </p:graphicFrame>
      <p:graphicFrame>
        <p:nvGraphicFramePr>
          <p:cNvPr id="19" name="Диаграмма 18"/>
          <p:cNvGraphicFramePr/>
          <p:nvPr/>
        </p:nvGraphicFramePr>
        <p:xfrm>
          <a:off x="3563888" y="5157192"/>
          <a:ext cx="5375920" cy="17008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5436096" y="4653136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516216" y="4653136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668344" y="4581128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25" name="Диаграмма 24"/>
          <p:cNvGraphicFramePr/>
          <p:nvPr/>
        </p:nvGraphicFramePr>
        <p:xfrm>
          <a:off x="3491880" y="5157192"/>
          <a:ext cx="5472608" cy="15121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7" name="TextBox 26"/>
          <p:cNvSpPr txBox="1"/>
          <p:nvPr/>
        </p:nvSpPr>
        <p:spPr>
          <a:xfrm>
            <a:off x="179512" y="5085184"/>
            <a:ext cx="331236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               Неналоговые </a:t>
            </a:r>
          </a:p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               доходы 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–  платежи в   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 виде штрафов и санкций за нарушение законодательства, доходы от использования и продажи имущества, иные платежи.</a:t>
            </a:r>
            <a:endParaRPr lang="ru-RU" sz="14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9" name="object 40"/>
          <p:cNvSpPr/>
          <p:nvPr/>
        </p:nvSpPr>
        <p:spPr>
          <a:xfrm>
            <a:off x="179512" y="5085184"/>
            <a:ext cx="702945" cy="702945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41"/>
          <p:cNvSpPr/>
          <p:nvPr/>
        </p:nvSpPr>
        <p:spPr>
          <a:xfrm>
            <a:off x="323528" y="5013176"/>
            <a:ext cx="449935" cy="74491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7884368" y="5013176"/>
            <a:ext cx="1152128" cy="288032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3399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 smtClean="0">
                <a:solidFill>
                  <a:srgbClr val="DBF5F9">
                    <a:lumMod val="10000"/>
                  </a:srgbClr>
                </a:solidFill>
                <a:latin typeface="Bookman Old Style" pitchFamily="18" charset="0"/>
              </a:rPr>
              <a:t>тыс. руб.</a:t>
            </a:r>
            <a:endParaRPr lang="ru-RU" sz="1400" dirty="0">
              <a:solidFill>
                <a:srgbClr val="DBF5F9">
                  <a:lumMod val="10000"/>
                </a:srgbClr>
              </a:solidFill>
              <a:latin typeface="Bookman Old Style" pitchFamily="18" charset="0"/>
            </a:endParaRPr>
          </a:p>
        </p:txBody>
      </p:sp>
      <p:pic>
        <p:nvPicPr>
          <p:cNvPr id="33" name="Рисунок 32" descr="аренда дома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79512" y="1556792"/>
            <a:ext cx="548680" cy="548680"/>
          </a:xfrm>
          <a:prstGeom prst="rect">
            <a:avLst/>
          </a:prstGeom>
        </p:spPr>
      </p:pic>
      <p:pic>
        <p:nvPicPr>
          <p:cNvPr id="34" name="Рисунок 33" descr="продажа земли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79512" y="3861048"/>
            <a:ext cx="576064" cy="550748"/>
          </a:xfrm>
          <a:prstGeom prst="rect">
            <a:avLst/>
          </a:prstGeom>
        </p:spPr>
      </p:pic>
      <p:pic>
        <p:nvPicPr>
          <p:cNvPr id="36" name="Рисунок 35" descr="негатив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79512" y="2348880"/>
            <a:ext cx="548680" cy="548680"/>
          </a:xfrm>
          <a:prstGeom prst="rect">
            <a:avLst/>
          </a:prstGeom>
        </p:spPr>
      </p:pic>
      <p:pic>
        <p:nvPicPr>
          <p:cNvPr id="37" name="Рисунок 36" descr="кошелек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79512" y="3140968"/>
            <a:ext cx="561628" cy="515418"/>
          </a:xfrm>
          <a:prstGeom prst="rect">
            <a:avLst/>
          </a:prstGeom>
        </p:spPr>
      </p:pic>
      <p:pic>
        <p:nvPicPr>
          <p:cNvPr id="39" name="Рисунок 38" descr="портмане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79512" y="4581128"/>
            <a:ext cx="576064" cy="506304"/>
          </a:xfrm>
          <a:prstGeom prst="rect">
            <a:avLst/>
          </a:prstGeom>
        </p:spPr>
      </p:pic>
      <p:sp>
        <p:nvSpPr>
          <p:cNvPr id="20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0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2021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10"/>
          <p:cNvSpPr/>
          <p:nvPr/>
        </p:nvSpPr>
        <p:spPr>
          <a:xfrm>
            <a:off x="0" y="0"/>
            <a:ext cx="8820472" cy="10527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ОБЪЕМ  И СТРУКТУРА  БЕЗВОЗМЕЗДНЫХ   ПОСТУПЛЕНИЙ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6" name="i-main-pic" descr="Картинка 5 из 10"/>
          <p:cNvPicPr/>
          <p:nvPr/>
        </p:nvPicPr>
        <p:blipFill>
          <a:blip r:embed="rId4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0" y="908720"/>
          <a:ext cx="8928994" cy="31570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96346"/>
                <a:gridCol w="1224136"/>
                <a:gridCol w="1224136"/>
                <a:gridCol w="1152128"/>
                <a:gridCol w="1152128"/>
                <a:gridCol w="1080120"/>
              </a:tblGrid>
              <a:tr h="501508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Наименование</a:t>
                      </a:r>
                      <a:r>
                        <a:rPr lang="ru-RU" sz="1400" b="0" baseline="0" dirty="0" smtClean="0">
                          <a:latin typeface="Bookman Old Style" pitchFamily="18" charset="0"/>
                        </a:rPr>
                        <a:t> дохода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66CC">
                            <a:shade val="30000"/>
                            <a:satMod val="115000"/>
                          </a:srgbClr>
                        </a:gs>
                        <a:gs pos="50000">
                          <a:srgbClr val="0066CC">
                            <a:shade val="67500"/>
                            <a:satMod val="115000"/>
                          </a:srgbClr>
                        </a:gs>
                        <a:gs pos="100000">
                          <a:srgbClr val="0066CC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2019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(отчет)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66CC">
                            <a:shade val="30000"/>
                            <a:satMod val="115000"/>
                          </a:srgbClr>
                        </a:gs>
                        <a:gs pos="50000">
                          <a:srgbClr val="0066CC">
                            <a:shade val="67500"/>
                            <a:satMod val="115000"/>
                          </a:srgbClr>
                        </a:gs>
                        <a:gs pos="100000">
                          <a:srgbClr val="0066CC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2020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(оценка)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66CC">
                            <a:shade val="30000"/>
                            <a:satMod val="115000"/>
                          </a:srgbClr>
                        </a:gs>
                        <a:gs pos="50000">
                          <a:srgbClr val="0066CC">
                            <a:shade val="67500"/>
                            <a:satMod val="115000"/>
                          </a:srgbClr>
                        </a:gs>
                        <a:gs pos="100000">
                          <a:srgbClr val="0066CC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2021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66CC">
                            <a:shade val="30000"/>
                            <a:satMod val="115000"/>
                          </a:srgbClr>
                        </a:gs>
                        <a:gs pos="50000">
                          <a:srgbClr val="0066CC">
                            <a:shade val="67500"/>
                            <a:satMod val="115000"/>
                          </a:srgbClr>
                        </a:gs>
                        <a:gs pos="100000">
                          <a:srgbClr val="0066CC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2022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66CC">
                            <a:shade val="30000"/>
                            <a:satMod val="115000"/>
                          </a:srgbClr>
                        </a:gs>
                        <a:gs pos="50000">
                          <a:srgbClr val="0066CC">
                            <a:shade val="67500"/>
                            <a:satMod val="115000"/>
                          </a:srgbClr>
                        </a:gs>
                        <a:gs pos="100000">
                          <a:srgbClr val="0066CC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2023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66CC">
                            <a:shade val="30000"/>
                            <a:satMod val="115000"/>
                          </a:srgbClr>
                        </a:gs>
                        <a:gs pos="50000">
                          <a:srgbClr val="0066CC">
                            <a:shade val="67500"/>
                            <a:satMod val="115000"/>
                          </a:srgbClr>
                        </a:gs>
                        <a:gs pos="100000">
                          <a:srgbClr val="0066CC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663760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Дотации бюджетам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бюджетной системы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Российской</a:t>
                      </a:r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Федерации</a:t>
                      </a:r>
                      <a:endParaRPr kumimoji="0" lang="ru-RU" sz="13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66CC">
                            <a:shade val="30000"/>
                            <a:satMod val="115000"/>
                          </a:srgbClr>
                        </a:gs>
                        <a:gs pos="50000">
                          <a:srgbClr val="0066CC">
                            <a:shade val="67500"/>
                            <a:satMod val="115000"/>
                          </a:srgbClr>
                        </a:gs>
                        <a:gs pos="100000">
                          <a:srgbClr val="0066CC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87</a:t>
                      </a:r>
                      <a:r>
                        <a:rPr kumimoji="0" lang="ru-RU" sz="14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846,0</a:t>
                      </a:r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135 248,0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129 155,6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74 142,0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62 785,0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663760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Субсидии бюджетам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бюджетной системы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Российской Федерации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66CC">
                            <a:shade val="30000"/>
                            <a:satMod val="115000"/>
                          </a:srgbClr>
                        </a:gs>
                        <a:gs pos="50000">
                          <a:srgbClr val="0066CC">
                            <a:shade val="67500"/>
                            <a:satMod val="115000"/>
                          </a:srgbClr>
                        </a:gs>
                        <a:gs pos="100000">
                          <a:srgbClr val="0066CC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33 976,6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12 923,9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708011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Субвенции бюджетам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бюджетной системы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Российской Федерации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66CC">
                            <a:shade val="30000"/>
                            <a:satMod val="115000"/>
                          </a:srgbClr>
                        </a:gs>
                        <a:gs pos="50000">
                          <a:srgbClr val="0066CC">
                            <a:shade val="67500"/>
                            <a:satMod val="115000"/>
                          </a:srgbClr>
                        </a:gs>
                        <a:gs pos="100000">
                          <a:srgbClr val="0066CC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105 348,0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110 131,0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111 233,0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107 888,0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112 843,8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559303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Иные межбюджетные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трансферты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66CC">
                            <a:shade val="30000"/>
                            <a:satMod val="115000"/>
                          </a:srgbClr>
                        </a:gs>
                        <a:gs pos="50000">
                          <a:srgbClr val="0066CC">
                            <a:shade val="67500"/>
                            <a:satMod val="115000"/>
                          </a:srgbClr>
                        </a:gs>
                        <a:gs pos="100000">
                          <a:srgbClr val="0066CC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280,4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192,7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204,4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205,6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206,9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</a:tr>
            </a:tbl>
          </a:graphicData>
        </a:graphic>
      </p:graphicFrame>
      <p:graphicFrame>
        <p:nvGraphicFramePr>
          <p:cNvPr id="19" name="Диаграмма 18"/>
          <p:cNvGraphicFramePr/>
          <p:nvPr/>
        </p:nvGraphicFramePr>
        <p:xfrm>
          <a:off x="3563888" y="4221088"/>
          <a:ext cx="5375920" cy="26369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5436096" y="4653136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516216" y="4653136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668344" y="4581128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25" name="Диаграмма 24"/>
          <p:cNvGraphicFramePr/>
          <p:nvPr/>
        </p:nvGraphicFramePr>
        <p:xfrm>
          <a:off x="3707904" y="5085184"/>
          <a:ext cx="5112568" cy="14401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7" name="TextBox 26"/>
          <p:cNvSpPr txBox="1"/>
          <p:nvPr/>
        </p:nvSpPr>
        <p:spPr>
          <a:xfrm>
            <a:off x="179512" y="4365104"/>
            <a:ext cx="324036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               Безвозмездные  </a:t>
            </a:r>
          </a:p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               поступления –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средства, безвозмездно поступающие в бюджет из другого бюджета в форме дотаций, субсидий, субвенций, иных межбюджетных трансфертов, а также от физических и юридических лиц.</a:t>
            </a:r>
            <a:endParaRPr lang="ru-RU" sz="14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9" name="object 40"/>
          <p:cNvSpPr/>
          <p:nvPr/>
        </p:nvSpPr>
        <p:spPr>
          <a:xfrm>
            <a:off x="251520" y="4149080"/>
            <a:ext cx="702945" cy="702945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41"/>
          <p:cNvSpPr/>
          <p:nvPr/>
        </p:nvSpPr>
        <p:spPr>
          <a:xfrm>
            <a:off x="395536" y="4149080"/>
            <a:ext cx="449935" cy="74491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7740352" y="4293096"/>
            <a:ext cx="1152128" cy="288032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3399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 smtClean="0">
                <a:solidFill>
                  <a:srgbClr val="DBF5F9">
                    <a:lumMod val="10000"/>
                  </a:srgbClr>
                </a:solidFill>
                <a:latin typeface="Bookman Old Style" pitchFamily="18" charset="0"/>
              </a:rPr>
              <a:t>тыс. руб.</a:t>
            </a:r>
            <a:endParaRPr lang="ru-RU" sz="1400" dirty="0">
              <a:solidFill>
                <a:srgbClr val="DBF5F9">
                  <a:lumMod val="10000"/>
                </a:srgbClr>
              </a:solidFill>
              <a:latin typeface="Bookman Old Style" pitchFamily="18" charset="0"/>
            </a:endParaRPr>
          </a:p>
        </p:txBody>
      </p:sp>
      <p:pic>
        <p:nvPicPr>
          <p:cNvPr id="26" name="Рисунок 25" descr="дитации кош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1412776"/>
            <a:ext cx="582576" cy="706034"/>
          </a:xfrm>
          <a:prstGeom prst="rect">
            <a:avLst/>
          </a:prstGeom>
        </p:spPr>
      </p:pic>
      <p:pic>
        <p:nvPicPr>
          <p:cNvPr id="28" name="Рисунок 27" descr="иные мбт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07504" y="3501008"/>
            <a:ext cx="460859" cy="637962"/>
          </a:xfrm>
          <a:prstGeom prst="rect">
            <a:avLst/>
          </a:prstGeom>
        </p:spPr>
      </p:pic>
      <p:pic>
        <p:nvPicPr>
          <p:cNvPr id="32" name="Рисунок 31" descr="субсидии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0" y="2204864"/>
            <a:ext cx="625004" cy="576064"/>
          </a:xfrm>
          <a:prstGeom prst="rect">
            <a:avLst/>
          </a:prstGeom>
        </p:spPr>
      </p:pic>
      <p:pic>
        <p:nvPicPr>
          <p:cNvPr id="35" name="Рисунок 34" descr="доходы вверх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0" y="2852936"/>
            <a:ext cx="617983" cy="591706"/>
          </a:xfrm>
          <a:prstGeom prst="rect">
            <a:avLst/>
          </a:prstGeom>
        </p:spPr>
      </p:pic>
      <p:sp>
        <p:nvSpPr>
          <p:cNvPr id="20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2021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107504" y="980728"/>
          <a:ext cx="8856984" cy="56886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object 10"/>
          <p:cNvSpPr/>
          <p:nvPr/>
        </p:nvSpPr>
        <p:spPr>
          <a:xfrm>
            <a:off x="467544" y="116632"/>
            <a:ext cx="8676456" cy="105273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НАПРАВЛЕНИЯ   РАСХОДОВАНИЯ   БЮДЖЕТНЫХ  СРЕДСТВ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6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0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2021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10"/>
          <p:cNvSpPr/>
          <p:nvPr/>
        </p:nvSpPr>
        <p:spPr>
          <a:xfrm>
            <a:off x="0" y="0"/>
            <a:ext cx="8820472" cy="10527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РАСХОДЫ  БЮДЖЕТА  ПО РАЗДЕЛАМ  БЮДЖЕТНОЙ  КЛАССИФИКАЦИИ  РАСХОДОВ  БЮДЖЕТА</a:t>
            </a:r>
          </a:p>
        </p:txBody>
      </p:sp>
      <p:pic>
        <p:nvPicPr>
          <p:cNvPr id="6" name="i-main-pic" descr="Картинка 5 из 10"/>
          <p:cNvPicPr/>
          <p:nvPr/>
        </p:nvPicPr>
        <p:blipFill>
          <a:blip r:embed="rId4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0" y="620689"/>
          <a:ext cx="9144001" cy="47110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07253"/>
                <a:gridCol w="1217264"/>
                <a:gridCol w="1253613"/>
                <a:gridCol w="1179871"/>
                <a:gridCol w="1179871"/>
                <a:gridCol w="1106129"/>
              </a:tblGrid>
              <a:tr h="504956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Направление расходов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2019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(отчет)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2020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(оценка)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2021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2022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2023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475253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Общегосударственные 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вопросы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30 079,6</a:t>
                      </a:r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35 116,0</a:t>
                      </a:r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35 602,4</a:t>
                      </a:r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28 811,2</a:t>
                      </a:r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29 053,5</a:t>
                      </a:r>
                    </a:p>
                  </a:txBody>
                  <a:tcPr>
                    <a:solidFill>
                      <a:srgbClr val="6699FF"/>
                    </a:solidFill>
                  </a:tcPr>
                </a:tc>
              </a:tr>
              <a:tr h="297033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Национальная экономика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1 595,2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2 791,5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1 905,0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489559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Жилищно-коммунальное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хозяйство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440,0</a:t>
                      </a:r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130,0</a:t>
                      </a:r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rgbClr val="6699FF"/>
                    </a:solidFill>
                  </a:tcPr>
                </a:tc>
              </a:tr>
              <a:tr h="297033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Образование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138 754,6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161 367,4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156 667,6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143 385,8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139 239,4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297033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Культура, кинематография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45 028,7</a:t>
                      </a:r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55 964,2</a:t>
                      </a:r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50 952,6</a:t>
                      </a:r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43</a:t>
                      </a:r>
                      <a:r>
                        <a:rPr kumimoji="0" lang="ru-RU" sz="14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702,0</a:t>
                      </a:r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43 961,5</a:t>
                      </a:r>
                    </a:p>
                  </a:txBody>
                  <a:tcPr>
                    <a:solidFill>
                      <a:srgbClr val="6699FF"/>
                    </a:solidFill>
                  </a:tcPr>
                </a:tc>
              </a:tr>
              <a:tr h="297033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Здравоохранение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100,0</a:t>
                      </a:r>
                    </a:p>
                  </a:txBody>
                  <a:tcP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50,0</a:t>
                      </a:r>
                    </a:p>
                  </a:txBody>
                  <a:tcP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rgbClr val="CCECFF"/>
                    </a:solidFill>
                  </a:tcPr>
                </a:tc>
              </a:tr>
              <a:tr h="297033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Социальная политика 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22 246,4</a:t>
                      </a:r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20 904,0</a:t>
                      </a:r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15 453,3</a:t>
                      </a:r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937,9</a:t>
                      </a:r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975,4</a:t>
                      </a:r>
                    </a:p>
                  </a:txBody>
                  <a:tcPr>
                    <a:solidFill>
                      <a:srgbClr val="6699FF"/>
                    </a:solidFill>
                  </a:tcPr>
                </a:tc>
              </a:tr>
              <a:tr h="475253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Физическая культура и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спорт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331,2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622,0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622,0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45336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Обслуживание            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муниципального долга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7,3</a:t>
                      </a:r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7,3</a:t>
                      </a:r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7,3</a:t>
                      </a:r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7,3</a:t>
                      </a:r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7,3</a:t>
                      </a:r>
                    </a:p>
                  </a:txBody>
                  <a:tcPr>
                    <a:solidFill>
                      <a:srgbClr val="6699FF"/>
                    </a:solidFill>
                  </a:tcPr>
                </a:tc>
              </a:tr>
              <a:tr h="668324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МБТ общего  характера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бюджетам                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бюджетной системы РФ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28 915,8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22 801,7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22 378,9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780,3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780,3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9" name="Диаграмма 18"/>
          <p:cNvGraphicFramePr/>
          <p:nvPr/>
        </p:nvGraphicFramePr>
        <p:xfrm>
          <a:off x="2483768" y="5085184"/>
          <a:ext cx="6660232" cy="17728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5436096" y="4653136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516216" y="4653136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668344" y="4581128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25" name="Диаграмма 24"/>
          <p:cNvGraphicFramePr/>
          <p:nvPr/>
        </p:nvGraphicFramePr>
        <p:xfrm>
          <a:off x="3131840" y="5085184"/>
          <a:ext cx="5832648" cy="14401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1" name="Скругленный прямоугольник 30"/>
          <p:cNvSpPr/>
          <p:nvPr/>
        </p:nvSpPr>
        <p:spPr>
          <a:xfrm>
            <a:off x="2123728" y="5301208"/>
            <a:ext cx="1152128" cy="288032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3399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 smtClean="0">
                <a:solidFill>
                  <a:srgbClr val="DBF5F9">
                    <a:lumMod val="10000"/>
                  </a:srgbClr>
                </a:solidFill>
                <a:latin typeface="Bookman Old Style" pitchFamily="18" charset="0"/>
              </a:rPr>
              <a:t>тыс. руб.</a:t>
            </a:r>
            <a:endParaRPr lang="ru-RU" sz="1400" dirty="0">
              <a:solidFill>
                <a:srgbClr val="DBF5F9">
                  <a:lumMod val="10000"/>
                </a:srgbClr>
              </a:solidFill>
              <a:latin typeface="Bookman Old Style" pitchFamily="18" charset="0"/>
            </a:endParaRPr>
          </a:p>
        </p:txBody>
      </p:sp>
      <p:pic>
        <p:nvPicPr>
          <p:cNvPr id="20" name="Рисунок 19" descr="образование 2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2420888"/>
            <a:ext cx="504056" cy="336037"/>
          </a:xfrm>
          <a:prstGeom prst="rect">
            <a:avLst/>
          </a:prstGeom>
        </p:spPr>
      </p:pic>
      <p:pic>
        <p:nvPicPr>
          <p:cNvPr id="21" name="Рисунок 20" descr="культура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2708920"/>
            <a:ext cx="539552" cy="404663"/>
          </a:xfrm>
          <a:prstGeom prst="rect">
            <a:avLst/>
          </a:prstGeom>
        </p:spPr>
      </p:pic>
      <p:pic>
        <p:nvPicPr>
          <p:cNvPr id="33" name="Рисунок 32" descr="экономика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07504" y="1484784"/>
            <a:ext cx="432922" cy="476672"/>
          </a:xfrm>
          <a:prstGeom prst="rect">
            <a:avLst/>
          </a:prstGeom>
        </p:spPr>
      </p:pic>
      <p:pic>
        <p:nvPicPr>
          <p:cNvPr id="34" name="Рисунок 33" descr="спорт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0" y="3717032"/>
            <a:ext cx="683568" cy="456886"/>
          </a:xfrm>
          <a:prstGeom prst="rect">
            <a:avLst/>
          </a:prstGeom>
        </p:spPr>
      </p:pic>
      <p:pic>
        <p:nvPicPr>
          <p:cNvPr id="36" name="Рисунок 35" descr="власть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0" y="1052736"/>
            <a:ext cx="518458" cy="576063"/>
          </a:xfrm>
          <a:prstGeom prst="rect">
            <a:avLst/>
          </a:prstGeom>
        </p:spPr>
      </p:pic>
      <p:pic>
        <p:nvPicPr>
          <p:cNvPr id="37" name="Рисунок 36" descr="долг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0" y="4077072"/>
            <a:ext cx="581079" cy="648072"/>
          </a:xfrm>
          <a:prstGeom prst="rect">
            <a:avLst/>
          </a:prstGeom>
        </p:spPr>
      </p:pic>
      <p:pic>
        <p:nvPicPr>
          <p:cNvPr id="40" name="Рисунок 39" descr="иные мбт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4653136"/>
            <a:ext cx="468162" cy="648072"/>
          </a:xfrm>
          <a:prstGeom prst="rect">
            <a:avLst/>
          </a:prstGeom>
        </p:spPr>
      </p:pic>
      <p:pic>
        <p:nvPicPr>
          <p:cNvPr id="41" name="Рисунок 40" descr="дитации кош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107504" y="3284984"/>
            <a:ext cx="360040" cy="459744"/>
          </a:xfrm>
          <a:prstGeom prst="rect">
            <a:avLst/>
          </a:prstGeom>
        </p:spPr>
      </p:pic>
      <p:pic>
        <p:nvPicPr>
          <p:cNvPr id="42" name="Рисунок 41" descr="расходы все.jp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683568" y="5490797"/>
            <a:ext cx="2160240" cy="13672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0" y="6668806"/>
            <a:ext cx="3419872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2021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27" name="Рисунок 26" descr="жкх.pn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0" y="1916832"/>
            <a:ext cx="458978" cy="480246"/>
          </a:xfrm>
          <a:prstGeom prst="rect">
            <a:avLst/>
          </a:prstGeom>
        </p:spPr>
      </p:pic>
      <p:pic>
        <p:nvPicPr>
          <p:cNvPr id="29" name="Рисунок 28" descr="здрав.pn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251520" y="2996952"/>
            <a:ext cx="432048" cy="5512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10"/>
          <p:cNvSpPr/>
          <p:nvPr/>
        </p:nvSpPr>
        <p:spPr>
          <a:xfrm>
            <a:off x="0" y="0"/>
            <a:ext cx="8460432" cy="10527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3528" y="188640"/>
            <a:ext cx="7920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РАСХОДЫ   НА  ОБЩЕГОСУДАРСТВЕННЫЕ   ВОПРОСЫ 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11" name="Диаграмма 10"/>
          <p:cNvGraphicFramePr/>
          <p:nvPr/>
        </p:nvGraphicFramePr>
        <p:xfrm>
          <a:off x="107504" y="4293096"/>
          <a:ext cx="4032448" cy="2448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467544" y="4293096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36 602,4</a:t>
            </a:r>
            <a:endParaRPr lang="ru-RU" sz="12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763688" y="4581128"/>
            <a:ext cx="9361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28 811,2</a:t>
            </a:r>
            <a:endParaRPr lang="ru-RU" sz="12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059832" y="4581128"/>
            <a:ext cx="9361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29 053,5</a:t>
            </a:r>
            <a:endParaRPr lang="ru-RU" sz="12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22" name="object 3"/>
          <p:cNvSpPr/>
          <p:nvPr/>
        </p:nvSpPr>
        <p:spPr>
          <a:xfrm>
            <a:off x="6773292" y="3068960"/>
            <a:ext cx="2370708" cy="3789040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9"/>
          <p:cNvSpPr/>
          <p:nvPr/>
        </p:nvSpPr>
        <p:spPr>
          <a:xfrm>
            <a:off x="8316416" y="3068960"/>
            <a:ext cx="827584" cy="3789040"/>
          </a:xfrm>
          <a:custGeom>
            <a:avLst/>
            <a:gdLst/>
            <a:ahLst/>
            <a:cxnLst/>
            <a:rect l="l" t="t" r="r" b="b"/>
            <a:pathLst>
              <a:path w="746125" h="3094354">
                <a:moveTo>
                  <a:pt x="0" y="3094101"/>
                </a:moveTo>
                <a:lnTo>
                  <a:pt x="745616" y="3094101"/>
                </a:lnTo>
                <a:lnTo>
                  <a:pt x="745616" y="0"/>
                </a:lnTo>
                <a:lnTo>
                  <a:pt x="0" y="0"/>
                </a:lnTo>
                <a:lnTo>
                  <a:pt x="0" y="3094101"/>
                </a:lnTo>
                <a:close/>
              </a:path>
            </a:pathLst>
          </a:custGeom>
          <a:solidFill>
            <a:schemeClr val="tx2">
              <a:lumMod val="25000"/>
            </a:schemeClr>
          </a:solidFill>
          <a:ln>
            <a:solidFill>
              <a:srgbClr val="003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0"/>
          <p:cNvSpPr txBox="1"/>
          <p:nvPr/>
        </p:nvSpPr>
        <p:spPr>
          <a:xfrm>
            <a:off x="8388424" y="3140968"/>
            <a:ext cx="800219" cy="3456384"/>
          </a:xfrm>
          <a:prstGeom prst="rect">
            <a:avLst/>
          </a:prstGeom>
        </p:spPr>
        <p:txBody>
          <a:bodyPr vert="vert270" wrap="square" lIns="0" tIns="13970" rIns="0" bIns="0" rtlCol="0">
            <a:spAutoFit/>
          </a:bodyPr>
          <a:lstStyle/>
          <a:p>
            <a:pPr marL="161925" marR="155575" indent="-635" algn="ctr">
              <a:lnSpc>
                <a:spcPct val="100000"/>
              </a:lnSpc>
              <a:spcBef>
                <a:spcPts val="110"/>
              </a:spcBef>
            </a:pPr>
            <a:r>
              <a:rPr sz="1300" dirty="0" err="1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Доля</a:t>
            </a:r>
            <a:r>
              <a:rPr sz="13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3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на общегосударственные вопросы </a:t>
            </a:r>
            <a:r>
              <a:rPr sz="13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3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в</a:t>
            </a:r>
            <a:r>
              <a:rPr sz="1300" spc="-6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3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общем</a:t>
            </a:r>
            <a:r>
              <a:rPr lang="ru-RU" sz="13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3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300" spc="-5" dirty="0" err="1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объеме</a:t>
            </a:r>
            <a:r>
              <a:rPr sz="13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3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</a:t>
            </a:r>
            <a:r>
              <a:rPr sz="13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3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бюджета в </a:t>
            </a:r>
            <a:r>
              <a:rPr sz="13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</a:t>
            </a:r>
            <a:r>
              <a:rPr lang="ru-RU" sz="13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21-</a:t>
            </a:r>
            <a:r>
              <a:rPr sz="13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300" spc="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202</a:t>
            </a:r>
            <a:r>
              <a:rPr lang="ru-RU" sz="1300" spc="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3</a:t>
            </a:r>
            <a:r>
              <a:rPr sz="1300" spc="-7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3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г.г</a:t>
            </a:r>
            <a:r>
              <a:rPr sz="1300" b="1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.</a:t>
            </a:r>
            <a:endParaRPr sz="1300" dirty="0">
              <a:latin typeface="Bookman Old Style" pitchFamily="18" charset="0"/>
              <a:cs typeface="Century Gothic"/>
            </a:endParaRPr>
          </a:p>
        </p:txBody>
      </p:sp>
      <p:graphicFrame>
        <p:nvGraphicFramePr>
          <p:cNvPr id="31" name="Диаграмма 30"/>
          <p:cNvGraphicFramePr/>
          <p:nvPr/>
        </p:nvGraphicFramePr>
        <p:xfrm>
          <a:off x="6660232" y="2996952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4" name="Диаграмма 33"/>
          <p:cNvGraphicFramePr/>
          <p:nvPr/>
        </p:nvGraphicFramePr>
        <p:xfrm>
          <a:off x="6660232" y="4149080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35" name="Диаграмма 34"/>
          <p:cNvGraphicFramePr/>
          <p:nvPr/>
        </p:nvGraphicFramePr>
        <p:xfrm>
          <a:off x="6660232" y="5301208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7020272" y="3501008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3300"/>
                </a:solidFill>
                <a:latin typeface="Bookman Old Style" pitchFamily="18" charset="0"/>
              </a:rPr>
              <a:t>2021</a:t>
            </a:r>
            <a:endParaRPr lang="ru-RU" sz="1400" b="1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020272" y="4653136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3300"/>
                </a:solidFill>
                <a:latin typeface="Bookman Old Style" pitchFamily="18" charset="0"/>
              </a:rPr>
              <a:t>2022</a:t>
            </a:r>
            <a:endParaRPr lang="ru-RU" sz="1400" b="1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020272" y="5805264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3300"/>
                </a:solidFill>
                <a:latin typeface="Bookman Old Style" pitchFamily="18" charset="0"/>
              </a:rPr>
              <a:t>2023</a:t>
            </a:r>
            <a:endParaRPr lang="ru-RU" sz="1400" b="1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668344" y="3140968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12,6 %</a:t>
            </a:r>
            <a:endParaRPr lang="ru-RU" sz="12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668344" y="4293096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13,1 %</a:t>
            </a:r>
            <a:endParaRPr lang="ru-RU" sz="12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668344" y="5517232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13,2 %</a:t>
            </a:r>
            <a:endParaRPr lang="ru-RU" sz="12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6876256" y="620688"/>
            <a:ext cx="1152128" cy="288032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3399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 smtClean="0">
                <a:solidFill>
                  <a:srgbClr val="DBF5F9">
                    <a:lumMod val="10000"/>
                  </a:srgbClr>
                </a:solidFill>
                <a:latin typeface="Bookman Old Style" pitchFamily="18" charset="0"/>
              </a:rPr>
              <a:t>тыс. руб.</a:t>
            </a:r>
            <a:endParaRPr lang="ru-RU" sz="1400" dirty="0">
              <a:solidFill>
                <a:srgbClr val="DBF5F9">
                  <a:lumMod val="10000"/>
                </a:srgbClr>
              </a:solidFill>
              <a:latin typeface="Bookman Old Style" pitchFamily="18" charset="0"/>
            </a:endParaRPr>
          </a:p>
        </p:txBody>
      </p:sp>
      <p:pic>
        <p:nvPicPr>
          <p:cNvPr id="36" name="i-main-pic" descr="Картинка 5 из 10"/>
          <p:cNvPicPr/>
          <p:nvPr/>
        </p:nvPicPr>
        <p:blipFill>
          <a:blip r:embed="rId8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graphicFrame>
        <p:nvGraphicFramePr>
          <p:cNvPr id="44" name="Таблица 43"/>
          <p:cNvGraphicFramePr>
            <a:graphicFrameLocks noGrp="1"/>
          </p:cNvGraphicFramePr>
          <p:nvPr/>
        </p:nvGraphicFramePr>
        <p:xfrm>
          <a:off x="107503" y="692697"/>
          <a:ext cx="6624737" cy="34619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40361"/>
                <a:gridCol w="1152128"/>
                <a:gridCol w="1152128"/>
                <a:gridCol w="1080120"/>
              </a:tblGrid>
              <a:tr h="497083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Направление</a:t>
                      </a:r>
                    </a:p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расходов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tx2">
                            <a:lumMod val="25000"/>
                            <a:shade val="30000"/>
                            <a:satMod val="115000"/>
                          </a:schemeClr>
                        </a:gs>
                        <a:gs pos="50000">
                          <a:schemeClr val="tx2">
                            <a:lumMod val="25000"/>
                            <a:shade val="67500"/>
                            <a:satMod val="115000"/>
                          </a:schemeClr>
                        </a:gs>
                        <a:gs pos="100000">
                          <a:schemeClr val="tx2">
                            <a:lumMod val="25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2021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tx2">
                            <a:lumMod val="25000"/>
                            <a:shade val="30000"/>
                            <a:satMod val="115000"/>
                          </a:schemeClr>
                        </a:gs>
                        <a:gs pos="50000">
                          <a:schemeClr val="tx2">
                            <a:lumMod val="25000"/>
                            <a:shade val="67500"/>
                            <a:satMod val="115000"/>
                          </a:schemeClr>
                        </a:gs>
                        <a:gs pos="100000">
                          <a:schemeClr val="tx2">
                            <a:lumMod val="25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2022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tx2">
                            <a:lumMod val="25000"/>
                            <a:shade val="30000"/>
                            <a:satMod val="115000"/>
                          </a:schemeClr>
                        </a:gs>
                        <a:gs pos="50000">
                          <a:schemeClr val="tx2">
                            <a:lumMod val="25000"/>
                            <a:shade val="67500"/>
                            <a:satMod val="115000"/>
                          </a:schemeClr>
                        </a:gs>
                        <a:gs pos="100000">
                          <a:schemeClr val="tx2">
                            <a:lumMod val="25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2023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tx2">
                            <a:lumMod val="25000"/>
                            <a:shade val="30000"/>
                            <a:satMod val="115000"/>
                          </a:schemeClr>
                        </a:gs>
                        <a:gs pos="50000">
                          <a:schemeClr val="tx2">
                            <a:lumMod val="25000"/>
                            <a:shade val="67500"/>
                            <a:satMod val="115000"/>
                          </a:schemeClr>
                        </a:gs>
                        <a:gs pos="100000">
                          <a:schemeClr val="tx2">
                            <a:lumMod val="25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1786095">
                <a:tc>
                  <a:txBody>
                    <a:bodyPr/>
                    <a:lstStyle/>
                    <a:p>
                      <a:pPr algn="just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Руководство</a:t>
                      </a:r>
                      <a:r>
                        <a:rPr lang="ru-RU" sz="1400" b="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и управление в сфере установленных функций:</a:t>
                      </a:r>
                    </a:p>
                    <a:p>
                      <a:pPr algn="just">
                        <a:buFont typeface="Wingdings" pitchFamily="2" charset="2"/>
                        <a:buChar char="Ø"/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обеспечение деятельности Главы муниципального образования, представительного органа муниципального образования,</a:t>
                      </a:r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Администрации муниципального образования, органов финансового надзора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tx2">
                            <a:lumMod val="25000"/>
                            <a:shade val="30000"/>
                            <a:satMod val="115000"/>
                          </a:schemeClr>
                        </a:gs>
                        <a:gs pos="50000">
                          <a:schemeClr val="tx2">
                            <a:lumMod val="25000"/>
                            <a:shade val="67500"/>
                            <a:satMod val="115000"/>
                          </a:schemeClr>
                        </a:gs>
                        <a:gs pos="100000">
                          <a:schemeClr val="tx2">
                            <a:lumMod val="25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latin typeface="Bookman Old Style" pitchFamily="18" charset="0"/>
                        </a:rPr>
                        <a:t>32</a:t>
                      </a:r>
                      <a:r>
                        <a:rPr lang="ru-RU" sz="1400" baseline="0" dirty="0" smtClean="0">
                          <a:latin typeface="Bookman Old Style" pitchFamily="18" charset="0"/>
                        </a:rPr>
                        <a:t> 966,3</a:t>
                      </a:r>
                      <a:endParaRPr lang="ru-RU" sz="1400" dirty="0" smtClean="0"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kern="1200" baseline="0" dirty="0" smtClean="0">
                        <a:solidFill>
                          <a:srgbClr val="003300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400" kern="1200" baseline="0" dirty="0" smtClean="0">
                        <a:solidFill>
                          <a:srgbClr val="003300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400" kern="1200" baseline="0" dirty="0" smtClean="0">
                        <a:solidFill>
                          <a:srgbClr val="003300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kern="1200" baseline="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28 026,3</a:t>
                      </a:r>
                    </a:p>
                  </a:txBody>
                  <a:tcPr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kern="1200" dirty="0" smtClean="0">
                        <a:solidFill>
                          <a:srgbClr val="003300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400" kern="1200" dirty="0" smtClean="0">
                        <a:solidFill>
                          <a:srgbClr val="003300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400" kern="1200" dirty="0" smtClean="0">
                        <a:solidFill>
                          <a:srgbClr val="003300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28 290,6</a:t>
                      </a:r>
                    </a:p>
                  </a:txBody>
                  <a:tcPr>
                    <a:solidFill>
                      <a:srgbClr val="99FFCC"/>
                    </a:solidFill>
                  </a:tcPr>
                </a:tc>
              </a:tr>
              <a:tr h="298332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Резервные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фонды</a:t>
                      </a:r>
                      <a:endParaRPr lang="ru-RU" sz="14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tx2">
                            <a:lumMod val="25000"/>
                            <a:shade val="30000"/>
                            <a:satMod val="115000"/>
                          </a:schemeClr>
                        </a:gs>
                        <a:gs pos="50000">
                          <a:schemeClr val="tx2">
                            <a:lumMod val="25000"/>
                            <a:shade val="67500"/>
                            <a:satMod val="115000"/>
                          </a:schemeClr>
                        </a:gs>
                        <a:gs pos="100000">
                          <a:schemeClr val="tx2">
                            <a:lumMod val="25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</a:rPr>
                        <a:t>800,0</a:t>
                      </a:r>
                      <a:endParaRPr lang="ru-RU" sz="1400" dirty="0">
                        <a:solidFill>
                          <a:srgbClr val="003300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rgbClr val="99FFCC"/>
                    </a:solidFill>
                  </a:tcPr>
                </a:tc>
              </a:tr>
              <a:tr h="497083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Другие общегосударственные вопросы</a:t>
                      </a:r>
                      <a:endParaRPr lang="ru-RU" sz="14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tx2">
                            <a:lumMod val="25000"/>
                            <a:shade val="30000"/>
                            <a:satMod val="115000"/>
                          </a:schemeClr>
                        </a:gs>
                        <a:gs pos="50000">
                          <a:schemeClr val="tx2">
                            <a:lumMod val="25000"/>
                            <a:shade val="67500"/>
                            <a:satMod val="115000"/>
                          </a:schemeClr>
                        </a:gs>
                        <a:gs pos="100000">
                          <a:schemeClr val="tx2">
                            <a:lumMod val="25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</a:rPr>
                        <a:t>1</a:t>
                      </a:r>
                      <a:r>
                        <a:rPr lang="ru-RU" sz="1400" baseline="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</a:rPr>
                        <a:t> 836,1</a:t>
                      </a:r>
                      <a:endParaRPr lang="ru-RU" sz="1400" dirty="0">
                        <a:solidFill>
                          <a:srgbClr val="003300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784,9</a:t>
                      </a:r>
                    </a:p>
                  </a:txBody>
                  <a:tcPr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762,9</a:t>
                      </a:r>
                    </a:p>
                  </a:txBody>
                  <a:tcPr>
                    <a:solidFill>
                      <a:srgbClr val="99FFCC"/>
                    </a:solidFill>
                  </a:tcPr>
                </a:tc>
              </a:tr>
              <a:tr h="322541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ВСЕГО  РАСХОДОВ</a:t>
                      </a:r>
                      <a:endParaRPr lang="ru-RU" sz="14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tx2">
                            <a:lumMod val="25000"/>
                            <a:shade val="30000"/>
                            <a:satMod val="115000"/>
                          </a:schemeClr>
                        </a:gs>
                        <a:gs pos="50000">
                          <a:schemeClr val="tx2">
                            <a:lumMod val="25000"/>
                            <a:shade val="67500"/>
                            <a:satMod val="115000"/>
                          </a:schemeClr>
                        </a:gs>
                        <a:gs pos="100000">
                          <a:schemeClr val="tx2">
                            <a:lumMod val="25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</a:rPr>
                        <a:t>35 602,4</a:t>
                      </a:r>
                      <a:endParaRPr lang="ru-RU" sz="1400" b="1" dirty="0">
                        <a:solidFill>
                          <a:srgbClr val="003300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99FFCC">
                            <a:shade val="30000"/>
                            <a:satMod val="115000"/>
                          </a:srgbClr>
                        </a:gs>
                        <a:gs pos="50000">
                          <a:srgbClr val="99FFCC">
                            <a:shade val="67500"/>
                            <a:satMod val="115000"/>
                          </a:srgbClr>
                        </a:gs>
                        <a:gs pos="100000">
                          <a:srgbClr val="99FFCC">
                            <a:shade val="100000"/>
                            <a:satMod val="115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1" kern="120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28 811,2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99FFCC">
                            <a:shade val="30000"/>
                            <a:satMod val="115000"/>
                          </a:srgbClr>
                        </a:gs>
                        <a:gs pos="50000">
                          <a:srgbClr val="99FFCC">
                            <a:shade val="67500"/>
                            <a:satMod val="115000"/>
                          </a:srgbClr>
                        </a:gs>
                        <a:gs pos="100000">
                          <a:srgbClr val="99FFCC">
                            <a:shade val="100000"/>
                            <a:satMod val="115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1" kern="120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29 053,5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99FFCC">
                            <a:shade val="30000"/>
                            <a:satMod val="115000"/>
                          </a:srgbClr>
                        </a:gs>
                        <a:gs pos="50000">
                          <a:srgbClr val="99FFCC">
                            <a:shade val="67500"/>
                            <a:satMod val="115000"/>
                          </a:srgbClr>
                        </a:gs>
                        <a:gs pos="100000">
                          <a:srgbClr val="99FFCC">
                            <a:shade val="100000"/>
                            <a:satMod val="115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</a:tr>
            </a:tbl>
          </a:graphicData>
        </a:graphic>
      </p:graphicFrame>
      <p:pic>
        <p:nvPicPr>
          <p:cNvPr id="45" name="Рисунок 44" descr="команда 2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139952" y="4941168"/>
            <a:ext cx="2481326" cy="16237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6" name="Рисунок 45" descr="наше здание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732240" y="1049989"/>
            <a:ext cx="2411760" cy="18029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47" name="Диаграмма 46"/>
          <p:cNvGraphicFramePr/>
          <p:nvPr/>
        </p:nvGraphicFramePr>
        <p:xfrm>
          <a:off x="251520" y="5085184"/>
          <a:ext cx="3888432" cy="13681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sp>
        <p:nvSpPr>
          <p:cNvPr id="27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0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2021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10"/>
          <p:cNvSpPr/>
          <p:nvPr/>
        </p:nvSpPr>
        <p:spPr>
          <a:xfrm>
            <a:off x="755576" y="0"/>
            <a:ext cx="5364088" cy="10527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87624" y="188640"/>
            <a:ext cx="4536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РАСХОДЫ   НА  ОБРАЗОВАНИЕ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11" name="Диаграмма 10"/>
          <p:cNvGraphicFramePr/>
          <p:nvPr/>
        </p:nvGraphicFramePr>
        <p:xfrm>
          <a:off x="251520" y="4293096"/>
          <a:ext cx="4104456" cy="25649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539552" y="4221088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660066"/>
                </a:solidFill>
                <a:latin typeface="Bookman Old Style" pitchFamily="18" charset="0"/>
              </a:rPr>
              <a:t>156 667,9</a:t>
            </a:r>
            <a:endParaRPr lang="ru-RU" sz="1200" dirty="0">
              <a:solidFill>
                <a:srgbClr val="660066"/>
              </a:solidFill>
              <a:latin typeface="Bookman Old Style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835696" y="5157192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660066"/>
                </a:solidFill>
                <a:latin typeface="Bookman Old Style" pitchFamily="18" charset="0"/>
              </a:rPr>
              <a:t>143 385,8</a:t>
            </a:r>
            <a:endParaRPr lang="ru-RU" sz="1200" dirty="0">
              <a:solidFill>
                <a:srgbClr val="660066"/>
              </a:solidFill>
              <a:latin typeface="Bookman Old Style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131840" y="5301208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660066"/>
                </a:solidFill>
                <a:latin typeface="Bookman Old Style" pitchFamily="18" charset="0"/>
              </a:rPr>
              <a:t>139 239,4</a:t>
            </a:r>
            <a:endParaRPr lang="ru-RU" sz="1200" dirty="0">
              <a:solidFill>
                <a:srgbClr val="660066"/>
              </a:solidFill>
              <a:latin typeface="Bookman Old Style" pitchFamily="18" charset="0"/>
            </a:endParaRPr>
          </a:p>
        </p:txBody>
      </p:sp>
      <p:sp>
        <p:nvSpPr>
          <p:cNvPr id="22" name="object 3"/>
          <p:cNvSpPr/>
          <p:nvPr/>
        </p:nvSpPr>
        <p:spPr>
          <a:xfrm>
            <a:off x="6773292" y="3068960"/>
            <a:ext cx="2370708" cy="3789040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9"/>
          <p:cNvSpPr/>
          <p:nvPr/>
        </p:nvSpPr>
        <p:spPr>
          <a:xfrm>
            <a:off x="8316416" y="3068960"/>
            <a:ext cx="827584" cy="3789040"/>
          </a:xfrm>
          <a:custGeom>
            <a:avLst/>
            <a:gdLst/>
            <a:ahLst/>
            <a:cxnLst/>
            <a:rect l="l" t="t" r="r" b="b"/>
            <a:pathLst>
              <a:path w="746125" h="3094354">
                <a:moveTo>
                  <a:pt x="0" y="3094101"/>
                </a:moveTo>
                <a:lnTo>
                  <a:pt x="745616" y="3094101"/>
                </a:lnTo>
                <a:lnTo>
                  <a:pt x="745616" y="0"/>
                </a:lnTo>
                <a:lnTo>
                  <a:pt x="0" y="0"/>
                </a:lnTo>
                <a:lnTo>
                  <a:pt x="0" y="3094101"/>
                </a:lnTo>
                <a:close/>
              </a:path>
            </a:pathLst>
          </a:custGeom>
          <a:solidFill>
            <a:srgbClr val="660066"/>
          </a:solidFill>
          <a:ln>
            <a:solidFill>
              <a:srgbClr val="003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0"/>
          <p:cNvSpPr txBox="1"/>
          <p:nvPr/>
        </p:nvSpPr>
        <p:spPr>
          <a:xfrm>
            <a:off x="8388424" y="3140968"/>
            <a:ext cx="646331" cy="3456384"/>
          </a:xfrm>
          <a:prstGeom prst="rect">
            <a:avLst/>
          </a:prstGeom>
        </p:spPr>
        <p:txBody>
          <a:bodyPr vert="vert270" wrap="square" lIns="0" tIns="13970" rIns="0" bIns="0" rtlCol="0">
            <a:spAutoFit/>
          </a:bodyPr>
          <a:lstStyle/>
          <a:p>
            <a:pPr marL="161925" marR="155575" indent="-635" algn="ctr">
              <a:lnSpc>
                <a:spcPct val="100000"/>
              </a:lnSpc>
              <a:spcBef>
                <a:spcPts val="110"/>
              </a:spcBef>
            </a:pPr>
            <a:r>
              <a:rPr sz="1400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Доля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на образование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в</a:t>
            </a:r>
            <a:r>
              <a:rPr sz="1400" spc="-6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общем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объеме</a:t>
            </a:r>
            <a:r>
              <a:rPr sz="14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бюджета в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21-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202</a:t>
            </a:r>
            <a:r>
              <a:rPr lang="ru-RU" sz="1400" spc="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3</a:t>
            </a:r>
            <a:r>
              <a:rPr sz="1400" spc="-7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г.г</a:t>
            </a:r>
            <a:r>
              <a:rPr sz="1400" b="1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.</a:t>
            </a:r>
            <a:endParaRPr sz="1400" dirty="0">
              <a:latin typeface="Bookman Old Style" pitchFamily="18" charset="0"/>
              <a:cs typeface="Century Gothic"/>
            </a:endParaRPr>
          </a:p>
        </p:txBody>
      </p:sp>
      <p:graphicFrame>
        <p:nvGraphicFramePr>
          <p:cNvPr id="31" name="Диаграмма 30"/>
          <p:cNvGraphicFramePr/>
          <p:nvPr/>
        </p:nvGraphicFramePr>
        <p:xfrm>
          <a:off x="6660232" y="2996952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4" name="Диаграмма 33"/>
          <p:cNvGraphicFramePr/>
          <p:nvPr/>
        </p:nvGraphicFramePr>
        <p:xfrm>
          <a:off x="6660232" y="4149080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35" name="Диаграмма 34"/>
          <p:cNvGraphicFramePr/>
          <p:nvPr/>
        </p:nvGraphicFramePr>
        <p:xfrm>
          <a:off x="6660232" y="5301208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7020272" y="3501008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660066"/>
                </a:solidFill>
                <a:latin typeface="Bookman Old Style" pitchFamily="18" charset="0"/>
              </a:rPr>
              <a:t>2021</a:t>
            </a:r>
            <a:endParaRPr lang="ru-RU" sz="1400" b="1" dirty="0">
              <a:solidFill>
                <a:srgbClr val="660066"/>
              </a:solidFill>
              <a:latin typeface="Bookman Old Style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020272" y="4653136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660066"/>
                </a:solidFill>
                <a:latin typeface="Bookman Old Style" pitchFamily="18" charset="0"/>
              </a:rPr>
              <a:t>2022</a:t>
            </a:r>
            <a:endParaRPr lang="ru-RU" sz="1400" b="1" dirty="0">
              <a:solidFill>
                <a:srgbClr val="660066"/>
              </a:solidFill>
              <a:latin typeface="Bookman Old Style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020272" y="5805264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660066"/>
                </a:solidFill>
                <a:latin typeface="Bookman Old Style" pitchFamily="18" charset="0"/>
              </a:rPr>
              <a:t>2023</a:t>
            </a:r>
            <a:endParaRPr lang="ru-RU" sz="1400" b="1" dirty="0">
              <a:solidFill>
                <a:srgbClr val="660066"/>
              </a:solidFill>
              <a:latin typeface="Bookman Old Style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668344" y="3140968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660066"/>
                </a:solidFill>
                <a:latin typeface="Bookman Old Style" pitchFamily="18" charset="0"/>
              </a:rPr>
              <a:t>5</a:t>
            </a:r>
            <a:r>
              <a:rPr lang="en-US" sz="1200" dirty="0" smtClean="0">
                <a:solidFill>
                  <a:srgbClr val="660066"/>
                </a:solidFill>
                <a:latin typeface="Bookman Old Style" pitchFamily="18" charset="0"/>
              </a:rPr>
              <a:t>5</a:t>
            </a:r>
            <a:r>
              <a:rPr lang="ru-RU" sz="1200" dirty="0" smtClean="0">
                <a:solidFill>
                  <a:srgbClr val="660066"/>
                </a:solidFill>
                <a:latin typeface="Bookman Old Style" pitchFamily="18" charset="0"/>
              </a:rPr>
              <a:t>,</a:t>
            </a:r>
            <a:r>
              <a:rPr lang="en-US" sz="1200" dirty="0" smtClean="0">
                <a:solidFill>
                  <a:srgbClr val="660066"/>
                </a:solidFill>
                <a:latin typeface="Bookman Old Style" pitchFamily="18" charset="0"/>
              </a:rPr>
              <a:t>2</a:t>
            </a:r>
            <a:r>
              <a:rPr lang="ru-RU" sz="1200" dirty="0" smtClean="0">
                <a:solidFill>
                  <a:srgbClr val="660066"/>
                </a:solidFill>
                <a:latin typeface="Bookman Old Style" pitchFamily="18" charset="0"/>
              </a:rPr>
              <a:t> %</a:t>
            </a:r>
            <a:endParaRPr lang="ru-RU" sz="1200" dirty="0">
              <a:solidFill>
                <a:srgbClr val="660066"/>
              </a:solidFill>
              <a:latin typeface="Bookman Old Style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668344" y="4293096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660066"/>
                </a:solidFill>
                <a:latin typeface="Bookman Old Style" pitchFamily="18" charset="0"/>
              </a:rPr>
              <a:t>65</a:t>
            </a:r>
            <a:r>
              <a:rPr lang="ru-RU" sz="1200" dirty="0" smtClean="0">
                <a:solidFill>
                  <a:srgbClr val="660066"/>
                </a:solidFill>
                <a:latin typeface="Bookman Old Style" pitchFamily="18" charset="0"/>
              </a:rPr>
              <a:t>,0%</a:t>
            </a:r>
            <a:endParaRPr lang="ru-RU" sz="1200" dirty="0">
              <a:solidFill>
                <a:srgbClr val="660066"/>
              </a:solidFill>
              <a:latin typeface="Bookman Old Style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668344" y="5517232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660066"/>
                </a:solidFill>
                <a:latin typeface="Bookman Old Style" pitchFamily="18" charset="0"/>
              </a:rPr>
              <a:t>63</a:t>
            </a:r>
            <a:r>
              <a:rPr lang="ru-RU" sz="1200" dirty="0" smtClean="0">
                <a:solidFill>
                  <a:srgbClr val="660066"/>
                </a:solidFill>
                <a:latin typeface="Bookman Old Style" pitchFamily="18" charset="0"/>
              </a:rPr>
              <a:t>,5 %</a:t>
            </a:r>
            <a:endParaRPr lang="ru-RU" sz="1200" dirty="0">
              <a:solidFill>
                <a:srgbClr val="660066"/>
              </a:solidFill>
              <a:latin typeface="Bookman Old Style" pitchFamily="18" charset="0"/>
            </a:endParaRP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2051720" y="4293096"/>
            <a:ext cx="1152128" cy="288032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3399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 smtClean="0">
                <a:solidFill>
                  <a:srgbClr val="DBF5F9">
                    <a:lumMod val="10000"/>
                  </a:srgbClr>
                </a:solidFill>
                <a:latin typeface="Bookman Old Style" pitchFamily="18" charset="0"/>
              </a:rPr>
              <a:t>тыс. руб.</a:t>
            </a:r>
            <a:endParaRPr lang="ru-RU" sz="1400" dirty="0">
              <a:solidFill>
                <a:srgbClr val="DBF5F9">
                  <a:lumMod val="10000"/>
                </a:srgbClr>
              </a:solidFill>
              <a:latin typeface="Bookman Old Style" pitchFamily="18" charset="0"/>
            </a:endParaRPr>
          </a:p>
        </p:txBody>
      </p:sp>
      <p:pic>
        <p:nvPicPr>
          <p:cNvPr id="36" name="i-main-pic" descr="Картинка 5 из 10"/>
          <p:cNvPicPr/>
          <p:nvPr/>
        </p:nvPicPr>
        <p:blipFill>
          <a:blip r:embed="rId8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graphicFrame>
        <p:nvGraphicFramePr>
          <p:cNvPr id="44" name="Таблица 43"/>
          <p:cNvGraphicFramePr>
            <a:graphicFrameLocks noGrp="1"/>
          </p:cNvGraphicFramePr>
          <p:nvPr/>
        </p:nvGraphicFramePr>
        <p:xfrm>
          <a:off x="0" y="620688"/>
          <a:ext cx="6768753" cy="35034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40362"/>
                <a:gridCol w="1152128"/>
                <a:gridCol w="1152128"/>
                <a:gridCol w="1224135"/>
              </a:tblGrid>
              <a:tr h="511245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Направление</a:t>
                      </a:r>
                    </a:p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расходов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6600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2021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6600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2022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6600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2023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660066"/>
                    </a:solidFill>
                  </a:tcPr>
                </a:tc>
              </a:tr>
              <a:tr h="489951">
                <a:tc>
                  <a:txBody>
                    <a:bodyPr/>
                    <a:lstStyle/>
                    <a:p>
                      <a:pPr algn="just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Дошкольное</a:t>
                      </a:r>
                      <a:r>
                        <a:rPr lang="ru-RU" sz="1400" b="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образование</a:t>
                      </a:r>
                    </a:p>
                    <a:p>
                      <a:pPr algn="just"/>
                      <a:endParaRPr lang="ru-RU" sz="1400" b="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6600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</a:rPr>
                        <a:t>31</a:t>
                      </a:r>
                      <a:r>
                        <a:rPr lang="ru-RU" sz="1400" baseline="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</a:rPr>
                        <a:t> 480,2</a:t>
                      </a:r>
                      <a:endParaRPr lang="ru-RU" sz="1400" dirty="0" smtClean="0">
                        <a:solidFill>
                          <a:srgbClr val="660066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25 525,8</a:t>
                      </a: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26 226,7</a:t>
                      </a:r>
                    </a:p>
                  </a:txBody>
                  <a:tcPr>
                    <a:solidFill>
                      <a:srgbClr val="FFCCCC"/>
                    </a:solidFill>
                  </a:tcPr>
                </a:tc>
              </a:tr>
              <a:tr h="371275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Общее образование</a:t>
                      </a:r>
                      <a:endParaRPr lang="ru-RU" sz="1400" baseline="0" dirty="0" smtClean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  <a:p>
                      <a:endParaRPr lang="ru-RU" sz="14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6600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</a:rPr>
                        <a:t>105</a:t>
                      </a:r>
                      <a:r>
                        <a:rPr lang="ru-RU" sz="1400" baseline="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</a:rPr>
                        <a:t> 947,1</a:t>
                      </a:r>
                      <a:endParaRPr lang="ru-RU" sz="1400" dirty="0">
                        <a:solidFill>
                          <a:srgbClr val="660066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100 355,6</a:t>
                      </a: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96 248,9</a:t>
                      </a:r>
                    </a:p>
                  </a:txBody>
                  <a:tcPr>
                    <a:solidFill>
                      <a:srgbClr val="FFCCCC"/>
                    </a:solidFill>
                  </a:tcPr>
                </a:tc>
              </a:tr>
              <a:tr h="511245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Дополнительное    </a:t>
                      </a:r>
                    </a:p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образование детей</a:t>
                      </a:r>
                      <a:endParaRPr lang="ru-RU" sz="14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6600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</a:rPr>
                        <a:t>11</a:t>
                      </a:r>
                      <a:r>
                        <a:rPr lang="ru-RU" sz="1400" baseline="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</a:rPr>
                        <a:t> 484,2</a:t>
                      </a:r>
                      <a:endParaRPr lang="ru-RU" sz="1400" dirty="0">
                        <a:solidFill>
                          <a:srgbClr val="660066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10 992,6</a:t>
                      </a: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10 188,9</a:t>
                      </a:r>
                    </a:p>
                  </a:txBody>
                  <a:tcPr>
                    <a:solidFill>
                      <a:srgbClr val="FFCCCC"/>
                    </a:solidFill>
                  </a:tcPr>
                </a:tc>
              </a:tr>
              <a:tr h="511245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Молодежная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политика</a:t>
                      </a:r>
                      <a:endParaRPr lang="ru-RU" sz="14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6600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</a:rPr>
                        <a:t>303,7</a:t>
                      </a:r>
                      <a:endParaRPr lang="ru-RU" sz="1400" dirty="0">
                        <a:solidFill>
                          <a:srgbClr val="660066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00</a:t>
                      </a:r>
                    </a:p>
                  </a:txBody>
                  <a:tcPr>
                    <a:solidFill>
                      <a:srgbClr val="FFCCCC"/>
                    </a:solidFill>
                  </a:tcPr>
                </a:tc>
              </a:tr>
              <a:tr h="511245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Другие вопросы в области     </a:t>
                      </a:r>
                    </a:p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образования</a:t>
                      </a:r>
                      <a:endParaRPr lang="ru-RU" sz="14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6600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</a:rPr>
                        <a:t>7</a:t>
                      </a:r>
                      <a:r>
                        <a:rPr lang="ru-RU" sz="1400" baseline="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</a:rPr>
                        <a:t> 452,4</a:t>
                      </a:r>
                      <a:endParaRPr lang="ru-RU" sz="1400" dirty="0">
                        <a:solidFill>
                          <a:srgbClr val="660066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6 511,8</a:t>
                      </a: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6 574,9</a:t>
                      </a:r>
                    </a:p>
                  </a:txBody>
                  <a:tcPr>
                    <a:solidFill>
                      <a:srgbClr val="FFCCCC"/>
                    </a:solidFill>
                  </a:tcPr>
                </a:tc>
              </a:tr>
              <a:tr h="401402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ВСЕГО  РАСХОДОВ</a:t>
                      </a:r>
                      <a:endParaRPr lang="ru-RU" sz="14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6600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</a:rPr>
                        <a:t>156</a:t>
                      </a:r>
                      <a:r>
                        <a:rPr lang="ru-RU" sz="1400" b="1" baseline="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</a:rPr>
                        <a:t> 667,6</a:t>
                      </a:r>
                      <a:endParaRPr lang="ru-RU" sz="1400" b="1" dirty="0">
                        <a:solidFill>
                          <a:srgbClr val="660066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FFCCCC">
                            <a:shade val="30000"/>
                            <a:satMod val="115000"/>
                          </a:srgbClr>
                        </a:gs>
                        <a:gs pos="50000">
                          <a:srgbClr val="FFCCCC">
                            <a:shade val="67500"/>
                            <a:satMod val="115000"/>
                          </a:srgbClr>
                        </a:gs>
                        <a:gs pos="100000">
                          <a:srgbClr val="FFCCCC">
                            <a:shade val="100000"/>
                            <a:satMod val="115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1" kern="120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143</a:t>
                      </a:r>
                      <a:r>
                        <a:rPr kumimoji="0" lang="ru-RU" sz="1400" b="1" kern="1200" baseline="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385,8</a:t>
                      </a:r>
                      <a:endParaRPr kumimoji="0" lang="ru-RU" sz="1400" b="1" kern="1200" dirty="0" smtClean="0">
                        <a:solidFill>
                          <a:srgbClr val="660066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FFCCCC">
                            <a:shade val="30000"/>
                            <a:satMod val="115000"/>
                          </a:srgbClr>
                        </a:gs>
                        <a:gs pos="50000">
                          <a:srgbClr val="FFCCCC">
                            <a:shade val="67500"/>
                            <a:satMod val="115000"/>
                          </a:srgbClr>
                        </a:gs>
                        <a:gs pos="100000">
                          <a:srgbClr val="FFCCCC">
                            <a:shade val="100000"/>
                            <a:satMod val="115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1" kern="120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139 239,4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FFCCCC">
                            <a:shade val="30000"/>
                            <a:satMod val="115000"/>
                          </a:srgbClr>
                        </a:gs>
                        <a:gs pos="50000">
                          <a:srgbClr val="FFCCCC">
                            <a:shade val="67500"/>
                            <a:satMod val="115000"/>
                          </a:srgbClr>
                        </a:gs>
                        <a:gs pos="100000">
                          <a:srgbClr val="FFCCCC">
                            <a:shade val="100000"/>
                            <a:satMod val="115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</a:tr>
            </a:tbl>
          </a:graphicData>
        </a:graphic>
      </p:graphicFrame>
      <p:graphicFrame>
        <p:nvGraphicFramePr>
          <p:cNvPr id="47" name="Диаграмма 46"/>
          <p:cNvGraphicFramePr/>
          <p:nvPr/>
        </p:nvGraphicFramePr>
        <p:xfrm>
          <a:off x="251520" y="5157192"/>
          <a:ext cx="3888432" cy="13681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pic>
        <p:nvPicPr>
          <p:cNvPr id="26" name="Рисунок 25" descr="детсад2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-108520" y="1124744"/>
            <a:ext cx="838442" cy="575610"/>
          </a:xfrm>
          <a:prstGeom prst="rect">
            <a:avLst/>
          </a:prstGeom>
        </p:spPr>
      </p:pic>
      <p:pic>
        <p:nvPicPr>
          <p:cNvPr id="27" name="Рисунок 26" descr="школа 7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0" y="1628800"/>
            <a:ext cx="612576" cy="612576"/>
          </a:xfrm>
          <a:prstGeom prst="rect">
            <a:avLst/>
          </a:prstGeom>
        </p:spPr>
      </p:pic>
      <p:pic>
        <p:nvPicPr>
          <p:cNvPr id="28" name="Рисунок 27" descr="художка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0" y="2060848"/>
            <a:ext cx="648072" cy="696341"/>
          </a:xfrm>
          <a:prstGeom prst="rect">
            <a:avLst/>
          </a:prstGeom>
        </p:spPr>
      </p:pic>
      <p:pic>
        <p:nvPicPr>
          <p:cNvPr id="30" name="Рисунок 29" descr="другие вопросы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3212976"/>
            <a:ext cx="720080" cy="540060"/>
          </a:xfrm>
          <a:prstGeom prst="rect">
            <a:avLst/>
          </a:prstGeom>
        </p:spPr>
      </p:pic>
      <p:pic>
        <p:nvPicPr>
          <p:cNvPr id="32" name="Рисунок 31" descr="молодые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0" y="2708920"/>
            <a:ext cx="611560" cy="434887"/>
          </a:xfrm>
          <a:prstGeom prst="rect">
            <a:avLst/>
          </a:prstGeom>
        </p:spPr>
      </p:pic>
      <p:pic>
        <p:nvPicPr>
          <p:cNvPr id="33" name="Рисунок 32" descr="дети школа.jp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3967045" y="4221088"/>
            <a:ext cx="2760066" cy="19697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6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0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2021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48" name="Рисунок 47" descr="наша школа1.jp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6948265" y="404664"/>
            <a:ext cx="2195736" cy="1440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9" name="Рисунок 48" descr="наша школа.jp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6948264" y="1700808"/>
            <a:ext cx="2195736" cy="14623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908720"/>
            <a:ext cx="8147248" cy="5328592"/>
          </a:xfrm>
        </p:spPr>
        <p:txBody>
          <a:bodyPr>
            <a:noAutofit/>
          </a:bodyPr>
          <a:lstStyle/>
          <a:p>
            <a:pPr marL="0" algn="just">
              <a:buFont typeface="Wingdings" pitchFamily="2" charset="2"/>
              <a:buChar char="Ø"/>
            </a:pPr>
            <a:r>
              <a:rPr lang="ru-RU" sz="1800" b="1" dirty="0" smtClean="0">
                <a:solidFill>
                  <a:srgbClr val="000099"/>
                </a:solidFill>
                <a:latin typeface="Book Antiqua" pitchFamily="18" charset="0"/>
              </a:rPr>
              <a:t>«</a:t>
            </a:r>
            <a:r>
              <a:rPr lang="ru-RU" sz="1800" b="1" dirty="0" smtClean="0">
                <a:solidFill>
                  <a:srgbClr val="000099"/>
                </a:solidFill>
                <a:latin typeface="Bookman Old Style" pitchFamily="18" charset="0"/>
              </a:rPr>
              <a:t>Бюджет  для граждан» </a:t>
            </a:r>
            <a:r>
              <a:rPr lang="ru-RU" sz="1800" dirty="0" smtClean="0">
                <a:solidFill>
                  <a:srgbClr val="000099"/>
                </a:solidFill>
                <a:latin typeface="Bookman Old Style" pitchFamily="18" charset="0"/>
              </a:rPr>
              <a:t>– аналитический документ, разрабатываемый в целях предоставления гражданам актуальной информации о проекте бюджета муниципального образования «Холм-Жирковский район» Смоленской области в формате, доступном для широкого круга пользователей.</a:t>
            </a:r>
          </a:p>
          <a:p>
            <a:pPr marL="0" algn="just">
              <a:buFont typeface="Wingdings" pitchFamily="2" charset="2"/>
              <a:buChar char="Ø"/>
            </a:pPr>
            <a:r>
              <a:rPr lang="ru-RU" sz="1800" dirty="0" smtClean="0">
                <a:solidFill>
                  <a:srgbClr val="000099"/>
                </a:solidFill>
                <a:latin typeface="Bookman Old Style" pitchFamily="18" charset="0"/>
              </a:rPr>
              <a:t>В представленной информации отражены положения решения о бюджете муниципального образования «Холм-Жирковский район» Смоленской области на предстоящий 202</a:t>
            </a:r>
            <a:r>
              <a:rPr lang="en-US" sz="1800" dirty="0" smtClean="0">
                <a:solidFill>
                  <a:srgbClr val="000099"/>
                </a:solidFill>
                <a:latin typeface="Bookman Old Style" pitchFamily="18" charset="0"/>
              </a:rPr>
              <a:t>1</a:t>
            </a:r>
            <a:r>
              <a:rPr lang="ru-RU" sz="1800" dirty="0" smtClean="0">
                <a:solidFill>
                  <a:srgbClr val="000099"/>
                </a:solidFill>
                <a:latin typeface="Bookman Old Style" pitchFamily="18" charset="0"/>
              </a:rPr>
              <a:t> год и на плановый период 202</a:t>
            </a:r>
            <a:r>
              <a:rPr lang="en-US" sz="1800" dirty="0" smtClean="0">
                <a:solidFill>
                  <a:srgbClr val="000099"/>
                </a:solidFill>
                <a:latin typeface="Bookman Old Style" pitchFamily="18" charset="0"/>
              </a:rPr>
              <a:t>2</a:t>
            </a:r>
            <a:r>
              <a:rPr lang="ru-RU" sz="1800" dirty="0" smtClean="0">
                <a:solidFill>
                  <a:srgbClr val="000099"/>
                </a:solidFill>
                <a:latin typeface="Bookman Old Style" pitchFamily="18" charset="0"/>
              </a:rPr>
              <a:t> и 202</a:t>
            </a:r>
            <a:r>
              <a:rPr lang="en-US" sz="1800" dirty="0" smtClean="0">
                <a:solidFill>
                  <a:srgbClr val="000099"/>
                </a:solidFill>
                <a:latin typeface="Bookman Old Style" pitchFamily="18" charset="0"/>
              </a:rPr>
              <a:t>3</a:t>
            </a:r>
            <a:r>
              <a:rPr lang="ru-RU" sz="1800" dirty="0" smtClean="0">
                <a:solidFill>
                  <a:srgbClr val="000099"/>
                </a:solidFill>
                <a:latin typeface="Bookman Old Style" pitchFamily="18" charset="0"/>
              </a:rPr>
              <a:t> годов. </a:t>
            </a:r>
          </a:p>
          <a:p>
            <a:pPr marL="0" algn="just">
              <a:buFont typeface="Wingdings" pitchFamily="2" charset="2"/>
              <a:buChar char="Ø"/>
            </a:pPr>
            <a:endParaRPr lang="ru-RU" sz="18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marL="0" algn="just">
              <a:buFont typeface="Wingdings" pitchFamily="2" charset="2"/>
              <a:buChar char="Ø"/>
            </a:pPr>
            <a:r>
              <a:rPr lang="ru-RU" sz="1800" b="1" dirty="0" smtClean="0">
                <a:solidFill>
                  <a:srgbClr val="000099"/>
                </a:solidFill>
                <a:latin typeface="Bookman Old Style" pitchFamily="18" charset="0"/>
              </a:rPr>
              <a:t>«Бюджет  для  граждан»   </a:t>
            </a:r>
            <a:r>
              <a:rPr lang="ru-RU" sz="1800" dirty="0" smtClean="0">
                <a:solidFill>
                  <a:srgbClr val="000099"/>
                </a:solidFill>
                <a:latin typeface="Bookman Old Style" pitchFamily="18" charset="0"/>
              </a:rPr>
              <a:t>нацелен    на</a:t>
            </a:r>
          </a:p>
          <a:p>
            <a:pPr marL="0" algn="just">
              <a:buNone/>
            </a:pPr>
            <a:r>
              <a:rPr lang="ru-RU" sz="1800" dirty="0" smtClean="0">
                <a:solidFill>
                  <a:srgbClr val="000099"/>
                </a:solidFill>
                <a:latin typeface="Bookman Old Style" pitchFamily="18" charset="0"/>
              </a:rPr>
              <a:t> получение  обратной  связи   от    граждан, </a:t>
            </a:r>
          </a:p>
          <a:p>
            <a:pPr marL="0" algn="just">
              <a:buNone/>
            </a:pPr>
            <a:r>
              <a:rPr lang="ru-RU" sz="1800" dirty="0" smtClean="0">
                <a:solidFill>
                  <a:srgbClr val="000099"/>
                </a:solidFill>
                <a:latin typeface="Bookman Old Style" pitchFamily="18" charset="0"/>
              </a:rPr>
              <a:t>которым интересны современные проблемы</a:t>
            </a:r>
          </a:p>
          <a:p>
            <a:pPr marL="0" algn="just">
              <a:buNone/>
            </a:pPr>
            <a:r>
              <a:rPr lang="ru-RU" sz="18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муниципальных финансов в Холм-</a:t>
            </a:r>
          </a:p>
          <a:p>
            <a:pPr marL="0" algn="just">
              <a:buNone/>
            </a:pPr>
            <a:r>
              <a:rPr lang="ru-RU" sz="1800" dirty="0" err="1" smtClean="0">
                <a:solidFill>
                  <a:srgbClr val="000099"/>
                </a:solidFill>
                <a:latin typeface="Bookman Old Style" pitchFamily="18" charset="0"/>
              </a:rPr>
              <a:t>Жирковском</a:t>
            </a:r>
            <a:r>
              <a:rPr lang="ru-RU" sz="1800" dirty="0" smtClean="0">
                <a:solidFill>
                  <a:srgbClr val="000099"/>
                </a:solidFill>
                <a:latin typeface="Bookman Old Style" pitchFamily="18" charset="0"/>
              </a:rPr>
              <a:t> районе»</a:t>
            </a:r>
          </a:p>
          <a:p>
            <a:pPr marL="0" algn="just">
              <a:buNone/>
            </a:pPr>
            <a:endParaRPr lang="ru-RU" sz="18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marL="0" algn="just">
              <a:buNone/>
            </a:pPr>
            <a:endParaRPr lang="ru-RU" sz="18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marL="0" algn="just">
              <a:buNone/>
            </a:pPr>
            <a:endParaRPr lang="ru-RU" sz="18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marL="0" algn="just">
              <a:buNone/>
            </a:pPr>
            <a:endParaRPr lang="ru-RU" sz="18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5" name="object 10"/>
          <p:cNvSpPr/>
          <p:nvPr/>
        </p:nvSpPr>
        <p:spPr>
          <a:xfrm>
            <a:off x="1907704" y="0"/>
            <a:ext cx="5472608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23728" y="188640"/>
            <a:ext cx="47525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ЧТО   ТАКОЕ  БЮДЖЕТ  ДЛЯ  ГРАЖДАН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3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57200" y="6597352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1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8" name="Рисунок 7" descr="вступление 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4008" y="3004111"/>
            <a:ext cx="4144938" cy="3853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107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10"/>
          <p:cNvSpPr/>
          <p:nvPr/>
        </p:nvSpPr>
        <p:spPr>
          <a:xfrm>
            <a:off x="755576" y="0"/>
            <a:ext cx="5364088" cy="10527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87624" y="188640"/>
            <a:ext cx="4536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РАСХОДЫ   НА  КУЛЬТУРУ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2" name="object 3"/>
          <p:cNvSpPr/>
          <p:nvPr/>
        </p:nvSpPr>
        <p:spPr>
          <a:xfrm>
            <a:off x="827584" y="692696"/>
            <a:ext cx="2088232" cy="378904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9"/>
          <p:cNvSpPr/>
          <p:nvPr/>
        </p:nvSpPr>
        <p:spPr>
          <a:xfrm>
            <a:off x="0" y="692696"/>
            <a:ext cx="827584" cy="3789040"/>
          </a:xfrm>
          <a:custGeom>
            <a:avLst/>
            <a:gdLst/>
            <a:ahLst/>
            <a:cxnLst/>
            <a:rect l="l" t="t" r="r" b="b"/>
            <a:pathLst>
              <a:path w="746125" h="3094354">
                <a:moveTo>
                  <a:pt x="0" y="3094101"/>
                </a:moveTo>
                <a:lnTo>
                  <a:pt x="745616" y="3094101"/>
                </a:lnTo>
                <a:lnTo>
                  <a:pt x="745616" y="0"/>
                </a:lnTo>
                <a:lnTo>
                  <a:pt x="0" y="0"/>
                </a:lnTo>
                <a:lnTo>
                  <a:pt x="0" y="3094101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0"/>
          <p:cNvSpPr txBox="1"/>
          <p:nvPr/>
        </p:nvSpPr>
        <p:spPr>
          <a:xfrm>
            <a:off x="107505" y="908720"/>
            <a:ext cx="646331" cy="3456384"/>
          </a:xfrm>
          <a:prstGeom prst="rect">
            <a:avLst/>
          </a:prstGeom>
        </p:spPr>
        <p:txBody>
          <a:bodyPr vert="vert270" wrap="square" lIns="0" tIns="13970" rIns="0" bIns="0" rtlCol="0">
            <a:spAutoFit/>
          </a:bodyPr>
          <a:lstStyle/>
          <a:p>
            <a:pPr marL="161925" marR="155575" indent="-635" algn="ctr">
              <a:lnSpc>
                <a:spcPct val="100000"/>
              </a:lnSpc>
              <a:spcBef>
                <a:spcPts val="110"/>
              </a:spcBef>
            </a:pPr>
            <a:r>
              <a:rPr sz="1400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Доля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на культуру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в</a:t>
            </a:r>
            <a:r>
              <a:rPr sz="1400" spc="-6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общем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объеме</a:t>
            </a:r>
            <a:r>
              <a:rPr sz="14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бюджета в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21-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202</a:t>
            </a:r>
            <a:r>
              <a:rPr lang="ru-RU" sz="1400" spc="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3</a:t>
            </a:r>
            <a:r>
              <a:rPr sz="1400" spc="-7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г.г</a:t>
            </a:r>
            <a:r>
              <a:rPr sz="1400" b="1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.</a:t>
            </a:r>
            <a:endParaRPr sz="1400" dirty="0">
              <a:latin typeface="Bookman Old Style" pitchFamily="18" charset="0"/>
              <a:cs typeface="Century Gothic"/>
            </a:endParaRPr>
          </a:p>
        </p:txBody>
      </p:sp>
      <p:graphicFrame>
        <p:nvGraphicFramePr>
          <p:cNvPr id="31" name="Диаграмма 30"/>
          <p:cNvGraphicFramePr/>
          <p:nvPr/>
        </p:nvGraphicFramePr>
        <p:xfrm>
          <a:off x="827584" y="764704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4" name="Диаграмма 33"/>
          <p:cNvGraphicFramePr/>
          <p:nvPr/>
        </p:nvGraphicFramePr>
        <p:xfrm>
          <a:off x="827584" y="1988840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5" name="Диаграмма 34"/>
          <p:cNvGraphicFramePr/>
          <p:nvPr/>
        </p:nvGraphicFramePr>
        <p:xfrm>
          <a:off x="827584" y="3212976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2051720" y="1340768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00FF"/>
                </a:solidFill>
                <a:latin typeface="Bookman Old Style" pitchFamily="18" charset="0"/>
              </a:rPr>
              <a:t>2021</a:t>
            </a:r>
            <a:endParaRPr lang="ru-RU" sz="1400" b="1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051720" y="2708920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00FF"/>
                </a:solidFill>
                <a:latin typeface="Bookman Old Style" pitchFamily="18" charset="0"/>
              </a:rPr>
              <a:t>2022</a:t>
            </a:r>
            <a:endParaRPr lang="ru-RU" sz="1400" b="1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051720" y="3933056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00FF"/>
                </a:solidFill>
                <a:latin typeface="Bookman Old Style" pitchFamily="18" charset="0"/>
              </a:rPr>
              <a:t>2023</a:t>
            </a:r>
            <a:endParaRPr lang="ru-RU" sz="1400" b="1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835696" y="836712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FF"/>
                </a:solidFill>
                <a:latin typeface="Bookman Old Style" pitchFamily="18" charset="0"/>
              </a:rPr>
              <a:t>18,0 %</a:t>
            </a:r>
            <a:endParaRPr lang="ru-RU" sz="1200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835696" y="2060848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FF"/>
                </a:solidFill>
                <a:latin typeface="Bookman Old Style" pitchFamily="18" charset="0"/>
              </a:rPr>
              <a:t>15,4 %</a:t>
            </a:r>
            <a:endParaRPr lang="ru-RU" sz="1200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835696" y="3212976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FF"/>
                </a:solidFill>
                <a:latin typeface="Bookman Old Style" pitchFamily="18" charset="0"/>
              </a:rPr>
              <a:t>20,0%</a:t>
            </a:r>
            <a:endParaRPr lang="ru-RU" sz="1200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7092280" y="692696"/>
            <a:ext cx="1152128" cy="288032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3399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 smtClean="0">
                <a:solidFill>
                  <a:srgbClr val="DBF5F9">
                    <a:lumMod val="10000"/>
                  </a:srgbClr>
                </a:solidFill>
                <a:latin typeface="Bookman Old Style" pitchFamily="18" charset="0"/>
              </a:rPr>
              <a:t>тыс. руб.</a:t>
            </a:r>
            <a:endParaRPr lang="ru-RU" sz="1400" dirty="0">
              <a:solidFill>
                <a:srgbClr val="DBF5F9">
                  <a:lumMod val="10000"/>
                </a:srgbClr>
              </a:solidFill>
              <a:latin typeface="Bookman Old Style" pitchFamily="18" charset="0"/>
            </a:endParaRPr>
          </a:p>
        </p:txBody>
      </p:sp>
      <p:pic>
        <p:nvPicPr>
          <p:cNvPr id="36" name="i-main-pic" descr="Картинка 5 из 10"/>
          <p:cNvPicPr/>
          <p:nvPr/>
        </p:nvPicPr>
        <p:blipFill>
          <a:blip r:embed="rId7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48" name="object 17"/>
          <p:cNvSpPr/>
          <p:nvPr/>
        </p:nvSpPr>
        <p:spPr>
          <a:xfrm>
            <a:off x="3131840" y="908720"/>
            <a:ext cx="288290" cy="1186180"/>
          </a:xfrm>
          <a:custGeom>
            <a:avLst/>
            <a:gdLst/>
            <a:ahLst/>
            <a:cxnLst/>
            <a:rect l="l" t="t" r="r" b="b"/>
            <a:pathLst>
              <a:path w="288289" h="1186180">
                <a:moveTo>
                  <a:pt x="0" y="1185710"/>
                </a:moveTo>
                <a:lnTo>
                  <a:pt x="288036" y="1185710"/>
                </a:lnTo>
                <a:lnTo>
                  <a:pt x="288036" y="0"/>
                </a:lnTo>
                <a:lnTo>
                  <a:pt x="0" y="0"/>
                </a:lnTo>
                <a:lnTo>
                  <a:pt x="0" y="118571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vert="vert270" wrap="square" lIns="0" tIns="0" rIns="0" bIns="0" rtlCol="0"/>
          <a:lstStyle/>
          <a:p>
            <a:pPr algn="ctr"/>
            <a:r>
              <a:rPr lang="ru-RU" dirty="0" smtClean="0">
                <a:latin typeface="Bookman Old Style" pitchFamily="18" charset="0"/>
              </a:rPr>
              <a:t>2021</a:t>
            </a:r>
            <a:endParaRPr dirty="0">
              <a:latin typeface="Bookman Old Style" pitchFamily="18" charset="0"/>
            </a:endParaRPr>
          </a:p>
        </p:txBody>
      </p:sp>
      <p:sp>
        <p:nvSpPr>
          <p:cNvPr id="49" name="object 17"/>
          <p:cNvSpPr/>
          <p:nvPr/>
        </p:nvSpPr>
        <p:spPr>
          <a:xfrm>
            <a:off x="3131840" y="2924944"/>
            <a:ext cx="288290" cy="1186180"/>
          </a:xfrm>
          <a:custGeom>
            <a:avLst/>
            <a:gdLst/>
            <a:ahLst/>
            <a:cxnLst/>
            <a:rect l="l" t="t" r="r" b="b"/>
            <a:pathLst>
              <a:path w="288289" h="1186180">
                <a:moveTo>
                  <a:pt x="0" y="1185710"/>
                </a:moveTo>
                <a:lnTo>
                  <a:pt x="288036" y="1185710"/>
                </a:lnTo>
                <a:lnTo>
                  <a:pt x="288036" y="0"/>
                </a:lnTo>
                <a:lnTo>
                  <a:pt x="0" y="0"/>
                </a:lnTo>
                <a:lnTo>
                  <a:pt x="0" y="118571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vert="vert270" wrap="square" lIns="0" tIns="0" rIns="0" bIns="0" rtlCol="0"/>
          <a:lstStyle/>
          <a:p>
            <a:pPr algn="ctr"/>
            <a:r>
              <a:rPr lang="ru-RU" dirty="0" smtClean="0">
                <a:latin typeface="Bookman Old Style" pitchFamily="18" charset="0"/>
              </a:rPr>
              <a:t>2022</a:t>
            </a:r>
            <a:endParaRPr dirty="0">
              <a:latin typeface="Bookman Old Style" pitchFamily="18" charset="0"/>
            </a:endParaRPr>
          </a:p>
        </p:txBody>
      </p:sp>
      <p:sp>
        <p:nvSpPr>
          <p:cNvPr id="50" name="object 17"/>
          <p:cNvSpPr/>
          <p:nvPr/>
        </p:nvSpPr>
        <p:spPr>
          <a:xfrm>
            <a:off x="3131840" y="4941168"/>
            <a:ext cx="288290" cy="1186180"/>
          </a:xfrm>
          <a:custGeom>
            <a:avLst/>
            <a:gdLst/>
            <a:ahLst/>
            <a:cxnLst/>
            <a:rect l="l" t="t" r="r" b="b"/>
            <a:pathLst>
              <a:path w="288289" h="1186180">
                <a:moveTo>
                  <a:pt x="0" y="1185710"/>
                </a:moveTo>
                <a:lnTo>
                  <a:pt x="288036" y="1185710"/>
                </a:lnTo>
                <a:lnTo>
                  <a:pt x="288036" y="0"/>
                </a:lnTo>
                <a:lnTo>
                  <a:pt x="0" y="0"/>
                </a:lnTo>
                <a:lnTo>
                  <a:pt x="0" y="118571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vert="vert270" wrap="square" lIns="0" tIns="0" rIns="0" bIns="0" rtlCol="0"/>
          <a:lstStyle/>
          <a:p>
            <a:pPr algn="ctr"/>
            <a:r>
              <a:rPr lang="ru-RU" dirty="0" smtClean="0">
                <a:latin typeface="Bookman Old Style" pitchFamily="18" charset="0"/>
              </a:rPr>
              <a:t>2023</a:t>
            </a:r>
            <a:endParaRPr dirty="0">
              <a:latin typeface="Bookman Old Style" pitchFamily="18" charset="0"/>
            </a:endParaRPr>
          </a:p>
        </p:txBody>
      </p:sp>
      <p:graphicFrame>
        <p:nvGraphicFramePr>
          <p:cNvPr id="51" name="Диаграмма 50"/>
          <p:cNvGraphicFramePr/>
          <p:nvPr/>
        </p:nvGraphicFramePr>
        <p:xfrm>
          <a:off x="3239344" y="4509120"/>
          <a:ext cx="5904656" cy="2160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53" name="Диаграмма 52"/>
          <p:cNvGraphicFramePr/>
          <p:nvPr/>
        </p:nvGraphicFramePr>
        <p:xfrm>
          <a:off x="3239344" y="2492896"/>
          <a:ext cx="5904656" cy="2160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54" name="Диаграмма 53"/>
          <p:cNvGraphicFramePr/>
          <p:nvPr/>
        </p:nvGraphicFramePr>
        <p:xfrm>
          <a:off x="3203848" y="548680"/>
          <a:ext cx="5940152" cy="2160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sp>
        <p:nvSpPr>
          <p:cNvPr id="55" name="object 19"/>
          <p:cNvSpPr/>
          <p:nvPr/>
        </p:nvSpPr>
        <p:spPr>
          <a:xfrm>
            <a:off x="8604447" y="5013176"/>
            <a:ext cx="539553" cy="1191260"/>
          </a:xfrm>
          <a:custGeom>
            <a:avLst/>
            <a:gdLst/>
            <a:ahLst/>
            <a:cxnLst/>
            <a:rect l="l" t="t" r="r" b="b"/>
            <a:pathLst>
              <a:path w="549275" h="1191260">
                <a:moveTo>
                  <a:pt x="0" y="1191056"/>
                </a:moveTo>
                <a:lnTo>
                  <a:pt x="548678" y="1191056"/>
                </a:lnTo>
                <a:lnTo>
                  <a:pt x="548678" y="0"/>
                </a:lnTo>
                <a:lnTo>
                  <a:pt x="0" y="0"/>
                </a:lnTo>
                <a:lnTo>
                  <a:pt x="0" y="1191056"/>
                </a:lnTo>
                <a:close/>
              </a:path>
            </a:pathLst>
          </a:custGeom>
          <a:solidFill>
            <a:srgbClr val="0099FF"/>
          </a:solidFill>
        </p:spPr>
        <p:txBody>
          <a:bodyPr vert="vert270"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solidFill>
                  <a:schemeClr val="bg1"/>
                </a:solidFill>
                <a:latin typeface="Bookman Old Style" pitchFamily="18" charset="0"/>
              </a:rPr>
              <a:t>43 961,5</a:t>
            </a:r>
            <a:endParaRPr sz="16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56" name="object 19"/>
          <p:cNvSpPr/>
          <p:nvPr/>
        </p:nvSpPr>
        <p:spPr>
          <a:xfrm>
            <a:off x="8604447" y="3068960"/>
            <a:ext cx="539553" cy="1191260"/>
          </a:xfrm>
          <a:custGeom>
            <a:avLst/>
            <a:gdLst/>
            <a:ahLst/>
            <a:cxnLst/>
            <a:rect l="l" t="t" r="r" b="b"/>
            <a:pathLst>
              <a:path w="549275" h="1191260">
                <a:moveTo>
                  <a:pt x="0" y="1191056"/>
                </a:moveTo>
                <a:lnTo>
                  <a:pt x="548678" y="1191056"/>
                </a:lnTo>
                <a:lnTo>
                  <a:pt x="548678" y="0"/>
                </a:lnTo>
                <a:lnTo>
                  <a:pt x="0" y="0"/>
                </a:lnTo>
                <a:lnTo>
                  <a:pt x="0" y="1191056"/>
                </a:lnTo>
                <a:close/>
              </a:path>
            </a:pathLst>
          </a:custGeom>
          <a:solidFill>
            <a:srgbClr val="0099FF"/>
          </a:solidFill>
        </p:spPr>
        <p:txBody>
          <a:bodyPr vert="vert270" wrap="square" lIns="0" tIns="0" rIns="0" bIns="0" rtlCol="0"/>
          <a:lstStyle/>
          <a:p>
            <a:pPr algn="ctr"/>
            <a:endParaRPr lang="ru-RU" sz="1600" dirty="0" smtClean="0">
              <a:solidFill>
                <a:schemeClr val="bg1"/>
              </a:solidFill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solidFill>
                  <a:schemeClr val="bg1"/>
                </a:solidFill>
                <a:latin typeface="Bookman Old Style" pitchFamily="18" charset="0"/>
              </a:rPr>
              <a:t>43 702,0</a:t>
            </a:r>
            <a:endParaRPr sz="16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57" name="object 19"/>
          <p:cNvSpPr/>
          <p:nvPr/>
        </p:nvSpPr>
        <p:spPr>
          <a:xfrm>
            <a:off x="8604447" y="1052736"/>
            <a:ext cx="539553" cy="1191260"/>
          </a:xfrm>
          <a:custGeom>
            <a:avLst/>
            <a:gdLst/>
            <a:ahLst/>
            <a:cxnLst/>
            <a:rect l="l" t="t" r="r" b="b"/>
            <a:pathLst>
              <a:path w="549275" h="1191260">
                <a:moveTo>
                  <a:pt x="0" y="1191056"/>
                </a:moveTo>
                <a:lnTo>
                  <a:pt x="548678" y="1191056"/>
                </a:lnTo>
                <a:lnTo>
                  <a:pt x="548678" y="0"/>
                </a:lnTo>
                <a:lnTo>
                  <a:pt x="0" y="0"/>
                </a:lnTo>
                <a:lnTo>
                  <a:pt x="0" y="1191056"/>
                </a:lnTo>
                <a:close/>
              </a:path>
            </a:pathLst>
          </a:custGeom>
          <a:solidFill>
            <a:srgbClr val="0099FF"/>
          </a:solidFill>
        </p:spPr>
        <p:txBody>
          <a:bodyPr vert="vert270"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solidFill>
                  <a:schemeClr val="bg1"/>
                </a:solidFill>
                <a:latin typeface="Bookman Old Style" pitchFamily="18" charset="0"/>
              </a:rPr>
              <a:t>50 952,7</a:t>
            </a:r>
            <a:endParaRPr sz="16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pic>
        <p:nvPicPr>
          <p:cNvPr id="58" name="Рисунок 57" descr="Ира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0" y="4653136"/>
            <a:ext cx="3024336" cy="2016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0" name="object 77"/>
          <p:cNvSpPr/>
          <p:nvPr/>
        </p:nvSpPr>
        <p:spPr>
          <a:xfrm>
            <a:off x="7308304" y="2852936"/>
            <a:ext cx="864096" cy="864096"/>
          </a:xfrm>
          <a:custGeom>
            <a:avLst/>
            <a:gdLst/>
            <a:ahLst/>
            <a:cxnLst/>
            <a:rect l="l" t="t" r="r" b="b"/>
            <a:pathLst>
              <a:path w="576580" h="576579">
                <a:moveTo>
                  <a:pt x="288035" y="0"/>
                </a:moveTo>
                <a:lnTo>
                  <a:pt x="241314" y="3768"/>
                </a:lnTo>
                <a:lnTo>
                  <a:pt x="196993" y="14678"/>
                </a:lnTo>
                <a:lnTo>
                  <a:pt x="155665" y="32138"/>
                </a:lnTo>
                <a:lnTo>
                  <a:pt x="117924" y="55556"/>
                </a:lnTo>
                <a:lnTo>
                  <a:pt x="84362" y="84339"/>
                </a:lnTo>
                <a:lnTo>
                  <a:pt x="55573" y="117894"/>
                </a:lnTo>
                <a:lnTo>
                  <a:pt x="32149" y="155630"/>
                </a:lnTo>
                <a:lnTo>
                  <a:pt x="14684" y="196954"/>
                </a:lnTo>
                <a:lnTo>
                  <a:pt x="3769" y="241274"/>
                </a:lnTo>
                <a:lnTo>
                  <a:pt x="0" y="287997"/>
                </a:lnTo>
                <a:lnTo>
                  <a:pt x="3769" y="334715"/>
                </a:lnTo>
                <a:lnTo>
                  <a:pt x="14684" y="379034"/>
                </a:lnTo>
                <a:lnTo>
                  <a:pt x="32149" y="420359"/>
                </a:lnTo>
                <a:lnTo>
                  <a:pt x="55573" y="458099"/>
                </a:lnTo>
                <a:lnTo>
                  <a:pt x="84362" y="491659"/>
                </a:lnTo>
                <a:lnTo>
                  <a:pt x="117924" y="520448"/>
                </a:lnTo>
                <a:lnTo>
                  <a:pt x="155665" y="543871"/>
                </a:lnTo>
                <a:lnTo>
                  <a:pt x="196993" y="561337"/>
                </a:lnTo>
                <a:lnTo>
                  <a:pt x="241314" y="572251"/>
                </a:lnTo>
                <a:lnTo>
                  <a:pt x="288035" y="576021"/>
                </a:lnTo>
                <a:lnTo>
                  <a:pt x="334757" y="572251"/>
                </a:lnTo>
                <a:lnTo>
                  <a:pt x="379078" y="561337"/>
                </a:lnTo>
                <a:lnTo>
                  <a:pt x="420406" y="543871"/>
                </a:lnTo>
                <a:lnTo>
                  <a:pt x="458147" y="520448"/>
                </a:lnTo>
                <a:lnTo>
                  <a:pt x="491709" y="491659"/>
                </a:lnTo>
                <a:lnTo>
                  <a:pt x="520498" y="458099"/>
                </a:lnTo>
                <a:lnTo>
                  <a:pt x="543922" y="420359"/>
                </a:lnTo>
                <a:lnTo>
                  <a:pt x="561387" y="379034"/>
                </a:lnTo>
                <a:lnTo>
                  <a:pt x="572302" y="334715"/>
                </a:lnTo>
                <a:lnTo>
                  <a:pt x="576072" y="287997"/>
                </a:lnTo>
                <a:lnTo>
                  <a:pt x="572302" y="241274"/>
                </a:lnTo>
                <a:lnTo>
                  <a:pt x="561387" y="196954"/>
                </a:lnTo>
                <a:lnTo>
                  <a:pt x="543922" y="155630"/>
                </a:lnTo>
                <a:lnTo>
                  <a:pt x="520498" y="117894"/>
                </a:lnTo>
                <a:lnTo>
                  <a:pt x="491709" y="84339"/>
                </a:lnTo>
                <a:lnTo>
                  <a:pt x="458147" y="55556"/>
                </a:lnTo>
                <a:lnTo>
                  <a:pt x="420406" y="32138"/>
                </a:lnTo>
                <a:lnTo>
                  <a:pt x="379078" y="14678"/>
                </a:lnTo>
                <a:lnTo>
                  <a:pt x="334757" y="3768"/>
                </a:lnTo>
                <a:lnTo>
                  <a:pt x="288035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77"/>
          <p:cNvSpPr/>
          <p:nvPr/>
        </p:nvSpPr>
        <p:spPr>
          <a:xfrm>
            <a:off x="7308304" y="3933056"/>
            <a:ext cx="864096" cy="864096"/>
          </a:xfrm>
          <a:custGeom>
            <a:avLst/>
            <a:gdLst/>
            <a:ahLst/>
            <a:cxnLst/>
            <a:rect l="l" t="t" r="r" b="b"/>
            <a:pathLst>
              <a:path w="576580" h="576579">
                <a:moveTo>
                  <a:pt x="288035" y="0"/>
                </a:moveTo>
                <a:lnTo>
                  <a:pt x="241314" y="3768"/>
                </a:lnTo>
                <a:lnTo>
                  <a:pt x="196993" y="14678"/>
                </a:lnTo>
                <a:lnTo>
                  <a:pt x="155665" y="32138"/>
                </a:lnTo>
                <a:lnTo>
                  <a:pt x="117924" y="55556"/>
                </a:lnTo>
                <a:lnTo>
                  <a:pt x="84362" y="84339"/>
                </a:lnTo>
                <a:lnTo>
                  <a:pt x="55573" y="117894"/>
                </a:lnTo>
                <a:lnTo>
                  <a:pt x="32149" y="155630"/>
                </a:lnTo>
                <a:lnTo>
                  <a:pt x="14684" y="196954"/>
                </a:lnTo>
                <a:lnTo>
                  <a:pt x="3769" y="241274"/>
                </a:lnTo>
                <a:lnTo>
                  <a:pt x="0" y="287997"/>
                </a:lnTo>
                <a:lnTo>
                  <a:pt x="3769" y="334715"/>
                </a:lnTo>
                <a:lnTo>
                  <a:pt x="14684" y="379034"/>
                </a:lnTo>
                <a:lnTo>
                  <a:pt x="32149" y="420359"/>
                </a:lnTo>
                <a:lnTo>
                  <a:pt x="55573" y="458099"/>
                </a:lnTo>
                <a:lnTo>
                  <a:pt x="84362" y="491659"/>
                </a:lnTo>
                <a:lnTo>
                  <a:pt x="117924" y="520448"/>
                </a:lnTo>
                <a:lnTo>
                  <a:pt x="155665" y="543871"/>
                </a:lnTo>
                <a:lnTo>
                  <a:pt x="196993" y="561337"/>
                </a:lnTo>
                <a:lnTo>
                  <a:pt x="241314" y="572251"/>
                </a:lnTo>
                <a:lnTo>
                  <a:pt x="288035" y="576021"/>
                </a:lnTo>
                <a:lnTo>
                  <a:pt x="334757" y="572251"/>
                </a:lnTo>
                <a:lnTo>
                  <a:pt x="379078" y="561337"/>
                </a:lnTo>
                <a:lnTo>
                  <a:pt x="420406" y="543871"/>
                </a:lnTo>
                <a:lnTo>
                  <a:pt x="458147" y="520448"/>
                </a:lnTo>
                <a:lnTo>
                  <a:pt x="491709" y="491659"/>
                </a:lnTo>
                <a:lnTo>
                  <a:pt x="520498" y="458099"/>
                </a:lnTo>
                <a:lnTo>
                  <a:pt x="543922" y="420359"/>
                </a:lnTo>
                <a:lnTo>
                  <a:pt x="561387" y="379034"/>
                </a:lnTo>
                <a:lnTo>
                  <a:pt x="572302" y="334715"/>
                </a:lnTo>
                <a:lnTo>
                  <a:pt x="576072" y="287997"/>
                </a:lnTo>
                <a:lnTo>
                  <a:pt x="572302" y="241274"/>
                </a:lnTo>
                <a:lnTo>
                  <a:pt x="561387" y="196954"/>
                </a:lnTo>
                <a:lnTo>
                  <a:pt x="543922" y="155630"/>
                </a:lnTo>
                <a:lnTo>
                  <a:pt x="520498" y="117894"/>
                </a:lnTo>
                <a:lnTo>
                  <a:pt x="491709" y="84339"/>
                </a:lnTo>
                <a:lnTo>
                  <a:pt x="458147" y="55556"/>
                </a:lnTo>
                <a:lnTo>
                  <a:pt x="420406" y="32138"/>
                </a:lnTo>
                <a:lnTo>
                  <a:pt x="379078" y="14678"/>
                </a:lnTo>
                <a:lnTo>
                  <a:pt x="334757" y="3768"/>
                </a:lnTo>
                <a:lnTo>
                  <a:pt x="288035" y="0"/>
                </a:lnTo>
                <a:close/>
              </a:path>
            </a:pathLst>
          </a:custGeom>
          <a:solidFill>
            <a:srgbClr val="33CC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77"/>
          <p:cNvSpPr/>
          <p:nvPr/>
        </p:nvSpPr>
        <p:spPr>
          <a:xfrm>
            <a:off x="7236296" y="1772816"/>
            <a:ext cx="864096" cy="864096"/>
          </a:xfrm>
          <a:custGeom>
            <a:avLst/>
            <a:gdLst/>
            <a:ahLst/>
            <a:cxnLst/>
            <a:rect l="l" t="t" r="r" b="b"/>
            <a:pathLst>
              <a:path w="576580" h="576579">
                <a:moveTo>
                  <a:pt x="288035" y="0"/>
                </a:moveTo>
                <a:lnTo>
                  <a:pt x="241314" y="3768"/>
                </a:lnTo>
                <a:lnTo>
                  <a:pt x="196993" y="14678"/>
                </a:lnTo>
                <a:lnTo>
                  <a:pt x="155665" y="32138"/>
                </a:lnTo>
                <a:lnTo>
                  <a:pt x="117924" y="55556"/>
                </a:lnTo>
                <a:lnTo>
                  <a:pt x="84362" y="84339"/>
                </a:lnTo>
                <a:lnTo>
                  <a:pt x="55573" y="117894"/>
                </a:lnTo>
                <a:lnTo>
                  <a:pt x="32149" y="155630"/>
                </a:lnTo>
                <a:lnTo>
                  <a:pt x="14684" y="196954"/>
                </a:lnTo>
                <a:lnTo>
                  <a:pt x="3769" y="241274"/>
                </a:lnTo>
                <a:lnTo>
                  <a:pt x="0" y="287997"/>
                </a:lnTo>
                <a:lnTo>
                  <a:pt x="3769" y="334715"/>
                </a:lnTo>
                <a:lnTo>
                  <a:pt x="14684" y="379034"/>
                </a:lnTo>
                <a:lnTo>
                  <a:pt x="32149" y="420359"/>
                </a:lnTo>
                <a:lnTo>
                  <a:pt x="55573" y="458099"/>
                </a:lnTo>
                <a:lnTo>
                  <a:pt x="84362" y="491659"/>
                </a:lnTo>
                <a:lnTo>
                  <a:pt x="117924" y="520448"/>
                </a:lnTo>
                <a:lnTo>
                  <a:pt x="155665" y="543871"/>
                </a:lnTo>
                <a:lnTo>
                  <a:pt x="196993" y="561337"/>
                </a:lnTo>
                <a:lnTo>
                  <a:pt x="241314" y="572251"/>
                </a:lnTo>
                <a:lnTo>
                  <a:pt x="288035" y="576021"/>
                </a:lnTo>
                <a:lnTo>
                  <a:pt x="334757" y="572251"/>
                </a:lnTo>
                <a:lnTo>
                  <a:pt x="379078" y="561337"/>
                </a:lnTo>
                <a:lnTo>
                  <a:pt x="420406" y="543871"/>
                </a:lnTo>
                <a:lnTo>
                  <a:pt x="458147" y="520448"/>
                </a:lnTo>
                <a:lnTo>
                  <a:pt x="491709" y="491659"/>
                </a:lnTo>
                <a:lnTo>
                  <a:pt x="520498" y="458099"/>
                </a:lnTo>
                <a:lnTo>
                  <a:pt x="543922" y="420359"/>
                </a:lnTo>
                <a:lnTo>
                  <a:pt x="561387" y="379034"/>
                </a:lnTo>
                <a:lnTo>
                  <a:pt x="572302" y="334715"/>
                </a:lnTo>
                <a:lnTo>
                  <a:pt x="576072" y="287997"/>
                </a:lnTo>
                <a:lnTo>
                  <a:pt x="572302" y="241274"/>
                </a:lnTo>
                <a:lnTo>
                  <a:pt x="561387" y="196954"/>
                </a:lnTo>
                <a:lnTo>
                  <a:pt x="543922" y="155630"/>
                </a:lnTo>
                <a:lnTo>
                  <a:pt x="520498" y="117894"/>
                </a:lnTo>
                <a:lnTo>
                  <a:pt x="491709" y="84339"/>
                </a:lnTo>
                <a:lnTo>
                  <a:pt x="458147" y="55556"/>
                </a:lnTo>
                <a:lnTo>
                  <a:pt x="420406" y="32138"/>
                </a:lnTo>
                <a:lnTo>
                  <a:pt x="379078" y="14678"/>
                </a:lnTo>
                <a:lnTo>
                  <a:pt x="334757" y="3768"/>
                </a:lnTo>
                <a:lnTo>
                  <a:pt x="288035" y="0"/>
                </a:lnTo>
                <a:close/>
              </a:path>
            </a:pathLst>
          </a:custGeom>
          <a:solidFill>
            <a:srgbClr val="66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5" name="Рисунок 64" descr="дом культуры 2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7308304" y="1844824"/>
            <a:ext cx="720080" cy="739665"/>
          </a:xfrm>
          <a:prstGeom prst="rect">
            <a:avLst/>
          </a:prstGeom>
        </p:spPr>
      </p:pic>
      <p:pic>
        <p:nvPicPr>
          <p:cNvPr id="66" name="Рисунок 65" descr="библиотека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7452320" y="2996952"/>
            <a:ext cx="650787" cy="620688"/>
          </a:xfrm>
          <a:prstGeom prst="rect">
            <a:avLst/>
          </a:prstGeom>
        </p:spPr>
      </p:pic>
      <p:pic>
        <p:nvPicPr>
          <p:cNvPr id="69" name="Рисунок 68" descr="музей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7452320" y="4274317"/>
            <a:ext cx="576064" cy="377450"/>
          </a:xfrm>
          <a:prstGeom prst="rect">
            <a:avLst/>
          </a:prstGeom>
        </p:spPr>
      </p:pic>
      <p:sp>
        <p:nvSpPr>
          <p:cNvPr id="70" name="object 81"/>
          <p:cNvSpPr/>
          <p:nvPr/>
        </p:nvSpPr>
        <p:spPr>
          <a:xfrm>
            <a:off x="7524328" y="3933056"/>
            <a:ext cx="378244" cy="378244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0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2021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10"/>
          <p:cNvSpPr/>
          <p:nvPr/>
        </p:nvSpPr>
        <p:spPr>
          <a:xfrm>
            <a:off x="683568" y="0"/>
            <a:ext cx="6840760" cy="10527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87624" y="188640"/>
            <a:ext cx="5904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РАСХОДЫ   НА  СОЦИАЛЬНУЮ  ПОЛИТИКУ   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11" name="Диаграмма 10"/>
          <p:cNvGraphicFramePr/>
          <p:nvPr/>
        </p:nvGraphicFramePr>
        <p:xfrm>
          <a:off x="251520" y="5085184"/>
          <a:ext cx="4104456" cy="15841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539552" y="4509120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660066"/>
                </a:solidFill>
                <a:latin typeface="Bookman Old Style" pitchFamily="18" charset="0"/>
              </a:rPr>
              <a:t>128 989,8</a:t>
            </a:r>
            <a:endParaRPr lang="ru-RU" sz="1200" dirty="0">
              <a:solidFill>
                <a:srgbClr val="660066"/>
              </a:solidFill>
              <a:latin typeface="Bookman Old Style" pitchFamily="18" charset="0"/>
            </a:endParaRPr>
          </a:p>
        </p:txBody>
      </p:sp>
      <p:sp>
        <p:nvSpPr>
          <p:cNvPr id="22" name="object 3"/>
          <p:cNvSpPr/>
          <p:nvPr/>
        </p:nvSpPr>
        <p:spPr>
          <a:xfrm>
            <a:off x="6773292" y="3068960"/>
            <a:ext cx="2370708" cy="3789040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9"/>
          <p:cNvSpPr/>
          <p:nvPr/>
        </p:nvSpPr>
        <p:spPr>
          <a:xfrm>
            <a:off x="8316416" y="3068960"/>
            <a:ext cx="827584" cy="3789040"/>
          </a:xfrm>
          <a:custGeom>
            <a:avLst/>
            <a:gdLst/>
            <a:ahLst/>
            <a:cxnLst/>
            <a:rect l="l" t="t" r="r" b="b"/>
            <a:pathLst>
              <a:path w="746125" h="3094354">
                <a:moveTo>
                  <a:pt x="0" y="3094101"/>
                </a:moveTo>
                <a:lnTo>
                  <a:pt x="745616" y="3094101"/>
                </a:lnTo>
                <a:lnTo>
                  <a:pt x="745616" y="0"/>
                </a:lnTo>
                <a:lnTo>
                  <a:pt x="0" y="0"/>
                </a:lnTo>
                <a:lnTo>
                  <a:pt x="0" y="3094101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0"/>
          <p:cNvSpPr txBox="1"/>
          <p:nvPr/>
        </p:nvSpPr>
        <p:spPr>
          <a:xfrm>
            <a:off x="8388424" y="3140968"/>
            <a:ext cx="646331" cy="3456384"/>
          </a:xfrm>
          <a:prstGeom prst="rect">
            <a:avLst/>
          </a:prstGeom>
        </p:spPr>
        <p:txBody>
          <a:bodyPr vert="vert270" wrap="square" lIns="0" tIns="13970" rIns="0" bIns="0" rtlCol="0">
            <a:spAutoFit/>
          </a:bodyPr>
          <a:lstStyle/>
          <a:p>
            <a:pPr marL="161925" marR="155575" indent="-635" algn="ctr">
              <a:lnSpc>
                <a:spcPct val="100000"/>
              </a:lnSpc>
              <a:spcBef>
                <a:spcPts val="110"/>
              </a:spcBef>
            </a:pPr>
            <a:r>
              <a:rPr sz="1400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Доля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на социальную политику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в</a:t>
            </a:r>
            <a:r>
              <a:rPr sz="1400" spc="-6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общем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объеме</a:t>
            </a:r>
            <a:r>
              <a:rPr sz="14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бюджета в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21-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202</a:t>
            </a:r>
            <a:r>
              <a:rPr lang="ru-RU" sz="1400" spc="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3</a:t>
            </a:r>
            <a:r>
              <a:rPr sz="1400" spc="-7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г</a:t>
            </a:r>
            <a:endParaRPr sz="1400" dirty="0">
              <a:latin typeface="Bookman Old Style" pitchFamily="18" charset="0"/>
              <a:cs typeface="Century Gothic"/>
            </a:endParaRPr>
          </a:p>
        </p:txBody>
      </p:sp>
      <p:graphicFrame>
        <p:nvGraphicFramePr>
          <p:cNvPr id="31" name="Диаграмма 30"/>
          <p:cNvGraphicFramePr/>
          <p:nvPr/>
        </p:nvGraphicFramePr>
        <p:xfrm>
          <a:off x="6660232" y="2996952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4" name="Диаграмма 33"/>
          <p:cNvGraphicFramePr/>
          <p:nvPr/>
        </p:nvGraphicFramePr>
        <p:xfrm>
          <a:off x="6660232" y="4149080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35" name="Диаграмма 34"/>
          <p:cNvGraphicFramePr/>
          <p:nvPr/>
        </p:nvGraphicFramePr>
        <p:xfrm>
          <a:off x="6660232" y="5301208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7020272" y="3501008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latin typeface="Bookman Old Style" pitchFamily="18" charset="0"/>
              </a:rPr>
              <a:t>2021</a:t>
            </a:r>
            <a:endParaRPr lang="ru-RU" sz="1400" b="1" dirty="0">
              <a:solidFill>
                <a:schemeClr val="bg2">
                  <a:lumMod val="50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020272" y="4653136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latin typeface="Bookman Old Style" pitchFamily="18" charset="0"/>
              </a:rPr>
              <a:t>2022</a:t>
            </a:r>
            <a:endParaRPr lang="ru-RU" sz="1400" b="1" dirty="0">
              <a:solidFill>
                <a:schemeClr val="bg2">
                  <a:lumMod val="50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020272" y="5805264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latin typeface="Bookman Old Style" pitchFamily="18" charset="0"/>
              </a:rPr>
              <a:t>2023</a:t>
            </a:r>
            <a:endParaRPr lang="ru-RU" sz="1400" b="1" dirty="0">
              <a:solidFill>
                <a:schemeClr val="bg2">
                  <a:lumMod val="50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668344" y="3140968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2">
                    <a:lumMod val="50000"/>
                  </a:schemeClr>
                </a:solidFill>
                <a:latin typeface="Bookman Old Style" pitchFamily="18" charset="0"/>
              </a:rPr>
              <a:t>5,5 %</a:t>
            </a:r>
            <a:endParaRPr lang="ru-RU" sz="1200" dirty="0">
              <a:solidFill>
                <a:schemeClr val="bg2">
                  <a:lumMod val="50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668344" y="4293096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2">
                    <a:lumMod val="50000"/>
                  </a:schemeClr>
                </a:solidFill>
                <a:latin typeface="Bookman Old Style" pitchFamily="18" charset="0"/>
              </a:rPr>
              <a:t>0,4 %</a:t>
            </a:r>
            <a:endParaRPr lang="ru-RU" sz="1200" dirty="0">
              <a:solidFill>
                <a:schemeClr val="bg2">
                  <a:lumMod val="50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668344" y="5517232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2">
                    <a:lumMod val="50000"/>
                  </a:schemeClr>
                </a:solidFill>
                <a:latin typeface="Bookman Old Style" pitchFamily="18" charset="0"/>
              </a:rPr>
              <a:t>0,4 %</a:t>
            </a:r>
            <a:endParaRPr lang="ru-RU" sz="1200" dirty="0">
              <a:solidFill>
                <a:schemeClr val="bg2">
                  <a:lumMod val="50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2051720" y="4293096"/>
            <a:ext cx="1152128" cy="288032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3399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 smtClean="0">
                <a:solidFill>
                  <a:srgbClr val="DBF5F9">
                    <a:lumMod val="10000"/>
                  </a:srgbClr>
                </a:solidFill>
                <a:latin typeface="Bookman Old Style" pitchFamily="18" charset="0"/>
              </a:rPr>
              <a:t>тыс. руб.</a:t>
            </a:r>
            <a:endParaRPr lang="ru-RU" sz="1400" dirty="0">
              <a:solidFill>
                <a:srgbClr val="DBF5F9">
                  <a:lumMod val="10000"/>
                </a:srgbClr>
              </a:solidFill>
              <a:latin typeface="Bookman Old Style" pitchFamily="18" charset="0"/>
            </a:endParaRPr>
          </a:p>
        </p:txBody>
      </p:sp>
      <p:pic>
        <p:nvPicPr>
          <p:cNvPr id="36" name="i-main-pic" descr="Картинка 5 из 10"/>
          <p:cNvPicPr/>
          <p:nvPr/>
        </p:nvPicPr>
        <p:blipFill>
          <a:blip r:embed="rId8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graphicFrame>
        <p:nvGraphicFramePr>
          <p:cNvPr id="44" name="Таблица 43"/>
          <p:cNvGraphicFramePr>
            <a:graphicFrameLocks noGrp="1"/>
          </p:cNvGraphicFramePr>
          <p:nvPr/>
        </p:nvGraphicFramePr>
        <p:xfrm>
          <a:off x="0" y="620689"/>
          <a:ext cx="6768753" cy="45558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75856"/>
                <a:gridCol w="1116634"/>
                <a:gridCol w="1152128"/>
                <a:gridCol w="1224135"/>
              </a:tblGrid>
              <a:tr h="506904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Направление</a:t>
                      </a:r>
                    </a:p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расходов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2021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2022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2023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655993">
                <a:tc>
                  <a:txBody>
                    <a:bodyPr/>
                    <a:lstStyle/>
                    <a:p>
                      <a:pPr algn="just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Пенсионное обеспечение:</a:t>
                      </a:r>
                    </a:p>
                    <a:p>
                      <a:pPr algn="just">
                        <a:buFont typeface="Wingdings" pitchFamily="2" charset="2"/>
                        <a:buNone/>
                      </a:pPr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 - выплата муниципальных  </a:t>
                      </a:r>
                    </a:p>
                    <a:p>
                      <a:pPr algn="just">
                        <a:buFont typeface="Wingdings" pitchFamily="2" charset="2"/>
                        <a:buNone/>
                      </a:pPr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пенсий за выслугу лет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solidFill>
                          <a:srgbClr val="0000FF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solidFill>
                            <a:srgbClr val="0000FF"/>
                          </a:solidFill>
                          <a:latin typeface="Bookman Old Style" pitchFamily="18" charset="0"/>
                        </a:rPr>
                        <a:t>3</a:t>
                      </a:r>
                      <a:r>
                        <a:rPr lang="ru-RU" sz="1400" baseline="0" dirty="0" smtClean="0">
                          <a:solidFill>
                            <a:srgbClr val="0000FF"/>
                          </a:solidFill>
                          <a:latin typeface="Bookman Old Style" pitchFamily="18" charset="0"/>
                        </a:rPr>
                        <a:t> 811,1</a:t>
                      </a:r>
                      <a:endParaRPr lang="ru-RU" sz="1400" dirty="0" smtClean="0">
                        <a:solidFill>
                          <a:srgbClr val="0000FF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kern="1200" dirty="0" smtClean="0">
                        <a:solidFill>
                          <a:srgbClr val="0000FF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0000FF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kern="1200" dirty="0" smtClean="0">
                        <a:solidFill>
                          <a:srgbClr val="0000FF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0000FF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1043626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Социальное обеспечение </a:t>
                      </a:r>
                    </a:p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населения: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 - социальная поддержка   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 педагогических работников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</a:t>
                      </a:r>
                    </a:p>
                    <a:p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 образовательных организаций</a:t>
                      </a:r>
                      <a:endParaRPr lang="ru-RU" sz="12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solidFill>
                          <a:srgbClr val="0000FF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400" dirty="0" smtClean="0">
                        <a:solidFill>
                          <a:srgbClr val="0000FF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solidFill>
                            <a:srgbClr val="0000FF"/>
                          </a:solidFill>
                          <a:latin typeface="Bookman Old Style" pitchFamily="18" charset="0"/>
                        </a:rPr>
                        <a:t>3</a:t>
                      </a:r>
                      <a:r>
                        <a:rPr lang="ru-RU" sz="1400" baseline="0" dirty="0" smtClean="0">
                          <a:solidFill>
                            <a:srgbClr val="0000FF"/>
                          </a:solidFill>
                          <a:latin typeface="Bookman Old Style" pitchFamily="18" charset="0"/>
                        </a:rPr>
                        <a:t> 902,4</a:t>
                      </a:r>
                      <a:endParaRPr lang="ru-RU" sz="1400" dirty="0">
                        <a:solidFill>
                          <a:srgbClr val="0000FF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kern="1200" dirty="0" smtClean="0">
                        <a:solidFill>
                          <a:srgbClr val="0000FF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400" kern="1200" dirty="0" smtClean="0">
                        <a:solidFill>
                          <a:srgbClr val="0000FF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0000FF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kern="1200" dirty="0" smtClean="0">
                        <a:solidFill>
                          <a:srgbClr val="0000FF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400" kern="1200" dirty="0" smtClean="0">
                        <a:solidFill>
                          <a:srgbClr val="0000FF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0000FF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655993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Охрана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семьи и детства:</a:t>
                      </a:r>
                    </a:p>
                    <a:p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 - меры социальной поддержки </a:t>
                      </a:r>
                    </a:p>
                    <a:p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 семей с детьми</a:t>
                      </a:r>
                      <a:endParaRPr lang="ru-RU" sz="12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solidFill>
                          <a:srgbClr val="0000FF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solidFill>
                            <a:srgbClr val="0000FF"/>
                          </a:solidFill>
                          <a:latin typeface="Bookman Old Style" pitchFamily="18" charset="0"/>
                        </a:rPr>
                        <a:t>6</a:t>
                      </a:r>
                      <a:r>
                        <a:rPr lang="ru-RU" sz="1400" baseline="0" dirty="0" smtClean="0">
                          <a:solidFill>
                            <a:srgbClr val="0000FF"/>
                          </a:solidFill>
                          <a:latin typeface="Bookman Old Style" pitchFamily="18" charset="0"/>
                        </a:rPr>
                        <a:t> 218,7</a:t>
                      </a:r>
                      <a:endParaRPr lang="ru-RU" sz="1400" dirty="0">
                        <a:solidFill>
                          <a:srgbClr val="0000FF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kern="1200" dirty="0" smtClean="0">
                        <a:solidFill>
                          <a:srgbClr val="0000FF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0000FF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kern="1200" dirty="0" smtClean="0">
                        <a:solidFill>
                          <a:srgbClr val="0000FF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0000FF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1252351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Другие вопросы в области </a:t>
                      </a:r>
                    </a:p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социальной политики:</a:t>
                      </a:r>
                    </a:p>
                    <a:p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- 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меры социальной поддержки </a:t>
                      </a:r>
                    </a:p>
                    <a:p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 некоммерческих организаций;</a:t>
                      </a:r>
                    </a:p>
                    <a:p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 - осуществление деятельности </a:t>
                      </a:r>
                    </a:p>
                    <a:p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 по опеке и попечительству  </a:t>
                      </a:r>
                      <a:endParaRPr lang="ru-RU" sz="14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solidFill>
                          <a:srgbClr val="0000FF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400" dirty="0" smtClean="0">
                        <a:solidFill>
                          <a:srgbClr val="0000FF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solidFill>
                            <a:srgbClr val="0000FF"/>
                          </a:solidFill>
                          <a:latin typeface="Bookman Old Style" pitchFamily="18" charset="0"/>
                        </a:rPr>
                        <a:t>1 521,1</a:t>
                      </a:r>
                      <a:endParaRPr lang="ru-RU" sz="1400" dirty="0">
                        <a:solidFill>
                          <a:srgbClr val="0000FF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kern="1200" dirty="0" smtClean="0">
                        <a:solidFill>
                          <a:srgbClr val="0000FF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400" kern="1200" dirty="0" smtClean="0">
                        <a:solidFill>
                          <a:srgbClr val="0000FF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0000FF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937,9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kern="1200" dirty="0" smtClean="0">
                        <a:solidFill>
                          <a:srgbClr val="0000FF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400" kern="1200" dirty="0" smtClean="0">
                        <a:solidFill>
                          <a:srgbClr val="0000FF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0000FF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975,4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349628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ВСЕГО  РАСХОДОВ</a:t>
                      </a:r>
                      <a:endParaRPr lang="ru-RU" sz="14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00FF"/>
                          </a:solidFill>
                          <a:latin typeface="Bookman Old Style" pitchFamily="18" charset="0"/>
                        </a:rPr>
                        <a:t>15</a:t>
                      </a:r>
                      <a:r>
                        <a:rPr lang="ru-RU" sz="1400" b="1" baseline="0" dirty="0" smtClean="0">
                          <a:solidFill>
                            <a:srgbClr val="0000FF"/>
                          </a:solidFill>
                          <a:latin typeface="Bookman Old Style" pitchFamily="18" charset="0"/>
                        </a:rPr>
                        <a:t> 453,3</a:t>
                      </a:r>
                      <a:endParaRPr lang="ru-RU" sz="1400" b="1" dirty="0">
                        <a:solidFill>
                          <a:srgbClr val="0000FF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1" kern="1200" dirty="0" smtClean="0">
                          <a:solidFill>
                            <a:srgbClr val="0000FF"/>
                          </a:solidFill>
                          <a:effectLst/>
                          <a:latin typeface="Bookman Old Style" pitchFamily="18" charset="0"/>
                          <a:ea typeface="+mn-ea"/>
                          <a:cs typeface="+mn-cs"/>
                        </a:rPr>
                        <a:t>937,9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1" kern="1200" dirty="0" smtClean="0">
                          <a:solidFill>
                            <a:srgbClr val="0000FF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975,4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7" name="Диаграмма 46"/>
          <p:cNvGraphicFramePr/>
          <p:nvPr/>
        </p:nvGraphicFramePr>
        <p:xfrm>
          <a:off x="251520" y="5301208"/>
          <a:ext cx="4176464" cy="10801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49" name="object 50"/>
          <p:cNvSpPr/>
          <p:nvPr/>
        </p:nvSpPr>
        <p:spPr>
          <a:xfrm>
            <a:off x="0" y="1124744"/>
            <a:ext cx="648335" cy="648335"/>
          </a:xfrm>
          <a:custGeom>
            <a:avLst/>
            <a:gdLst/>
            <a:ahLst/>
            <a:cxnLst/>
            <a:rect l="l" t="t" r="r" b="b"/>
            <a:pathLst>
              <a:path w="648335" h="648335">
                <a:moveTo>
                  <a:pt x="324039" y="0"/>
                </a:moveTo>
                <a:lnTo>
                  <a:pt x="276153" y="3515"/>
                </a:lnTo>
                <a:lnTo>
                  <a:pt x="230450" y="13726"/>
                </a:lnTo>
                <a:lnTo>
                  <a:pt x="187429" y="30131"/>
                </a:lnTo>
                <a:lnTo>
                  <a:pt x="147593" y="52228"/>
                </a:lnTo>
                <a:lnTo>
                  <a:pt x="111443" y="79515"/>
                </a:lnTo>
                <a:lnTo>
                  <a:pt x="79479" y="111490"/>
                </a:lnTo>
                <a:lnTo>
                  <a:pt x="52203" y="147650"/>
                </a:lnTo>
                <a:lnTo>
                  <a:pt x="30115" y="187493"/>
                </a:lnTo>
                <a:lnTo>
                  <a:pt x="13718" y="230518"/>
                </a:lnTo>
                <a:lnTo>
                  <a:pt x="3513" y="276222"/>
                </a:lnTo>
                <a:lnTo>
                  <a:pt x="0" y="324103"/>
                </a:lnTo>
                <a:lnTo>
                  <a:pt x="3513" y="371982"/>
                </a:lnTo>
                <a:lnTo>
                  <a:pt x="13718" y="417678"/>
                </a:lnTo>
                <a:lnTo>
                  <a:pt x="30115" y="460691"/>
                </a:lnTo>
                <a:lnTo>
                  <a:pt x="52203" y="500519"/>
                </a:lnTo>
                <a:lnTo>
                  <a:pt x="79479" y="536662"/>
                </a:lnTo>
                <a:lnTo>
                  <a:pt x="111443" y="568620"/>
                </a:lnTo>
                <a:lnTo>
                  <a:pt x="147593" y="595890"/>
                </a:lnTo>
                <a:lnTo>
                  <a:pt x="187429" y="617972"/>
                </a:lnTo>
                <a:lnTo>
                  <a:pt x="230450" y="634365"/>
                </a:lnTo>
                <a:lnTo>
                  <a:pt x="276153" y="644568"/>
                </a:lnTo>
                <a:lnTo>
                  <a:pt x="324039" y="648080"/>
                </a:lnTo>
                <a:lnTo>
                  <a:pt x="371921" y="644568"/>
                </a:lnTo>
                <a:lnTo>
                  <a:pt x="417622" y="634365"/>
                </a:lnTo>
                <a:lnTo>
                  <a:pt x="460641" y="617972"/>
                </a:lnTo>
                <a:lnTo>
                  <a:pt x="500475" y="595890"/>
                </a:lnTo>
                <a:lnTo>
                  <a:pt x="536625" y="568620"/>
                </a:lnTo>
                <a:lnTo>
                  <a:pt x="568588" y="536662"/>
                </a:lnTo>
                <a:lnTo>
                  <a:pt x="595864" y="500519"/>
                </a:lnTo>
                <a:lnTo>
                  <a:pt x="617951" y="460691"/>
                </a:lnTo>
                <a:lnTo>
                  <a:pt x="634348" y="417678"/>
                </a:lnTo>
                <a:lnTo>
                  <a:pt x="644553" y="371982"/>
                </a:lnTo>
                <a:lnTo>
                  <a:pt x="648067" y="324103"/>
                </a:lnTo>
                <a:lnTo>
                  <a:pt x="644553" y="276222"/>
                </a:lnTo>
                <a:lnTo>
                  <a:pt x="634348" y="230518"/>
                </a:lnTo>
                <a:lnTo>
                  <a:pt x="617951" y="187493"/>
                </a:lnTo>
                <a:lnTo>
                  <a:pt x="595864" y="147650"/>
                </a:lnTo>
                <a:lnTo>
                  <a:pt x="568588" y="111490"/>
                </a:lnTo>
                <a:lnTo>
                  <a:pt x="536625" y="79515"/>
                </a:lnTo>
                <a:lnTo>
                  <a:pt x="500475" y="52228"/>
                </a:lnTo>
                <a:lnTo>
                  <a:pt x="460641" y="30131"/>
                </a:lnTo>
                <a:lnTo>
                  <a:pt x="417622" y="13726"/>
                </a:lnTo>
                <a:lnTo>
                  <a:pt x="371921" y="3515"/>
                </a:lnTo>
                <a:lnTo>
                  <a:pt x="324039" y="0"/>
                </a:lnTo>
                <a:close/>
              </a:path>
            </a:pathLst>
          </a:custGeom>
          <a:solidFill>
            <a:srgbClr val="33CC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0" y="1988840"/>
            <a:ext cx="648335" cy="648335"/>
          </a:xfrm>
          <a:custGeom>
            <a:avLst/>
            <a:gdLst/>
            <a:ahLst/>
            <a:cxnLst/>
            <a:rect l="l" t="t" r="r" b="b"/>
            <a:pathLst>
              <a:path w="648335" h="648335">
                <a:moveTo>
                  <a:pt x="324039" y="0"/>
                </a:moveTo>
                <a:lnTo>
                  <a:pt x="276153" y="3515"/>
                </a:lnTo>
                <a:lnTo>
                  <a:pt x="230450" y="13726"/>
                </a:lnTo>
                <a:lnTo>
                  <a:pt x="187429" y="30131"/>
                </a:lnTo>
                <a:lnTo>
                  <a:pt x="147593" y="52228"/>
                </a:lnTo>
                <a:lnTo>
                  <a:pt x="111443" y="79515"/>
                </a:lnTo>
                <a:lnTo>
                  <a:pt x="79479" y="111490"/>
                </a:lnTo>
                <a:lnTo>
                  <a:pt x="52203" y="147650"/>
                </a:lnTo>
                <a:lnTo>
                  <a:pt x="30115" y="187493"/>
                </a:lnTo>
                <a:lnTo>
                  <a:pt x="13718" y="230518"/>
                </a:lnTo>
                <a:lnTo>
                  <a:pt x="3513" y="276222"/>
                </a:lnTo>
                <a:lnTo>
                  <a:pt x="0" y="324103"/>
                </a:lnTo>
                <a:lnTo>
                  <a:pt x="3513" y="371982"/>
                </a:lnTo>
                <a:lnTo>
                  <a:pt x="13718" y="417678"/>
                </a:lnTo>
                <a:lnTo>
                  <a:pt x="30115" y="460691"/>
                </a:lnTo>
                <a:lnTo>
                  <a:pt x="52203" y="500519"/>
                </a:lnTo>
                <a:lnTo>
                  <a:pt x="79479" y="536662"/>
                </a:lnTo>
                <a:lnTo>
                  <a:pt x="111443" y="568620"/>
                </a:lnTo>
                <a:lnTo>
                  <a:pt x="147593" y="595890"/>
                </a:lnTo>
                <a:lnTo>
                  <a:pt x="187429" y="617972"/>
                </a:lnTo>
                <a:lnTo>
                  <a:pt x="230450" y="634365"/>
                </a:lnTo>
                <a:lnTo>
                  <a:pt x="276153" y="644568"/>
                </a:lnTo>
                <a:lnTo>
                  <a:pt x="324039" y="648080"/>
                </a:lnTo>
                <a:lnTo>
                  <a:pt x="371921" y="644568"/>
                </a:lnTo>
                <a:lnTo>
                  <a:pt x="417622" y="634365"/>
                </a:lnTo>
                <a:lnTo>
                  <a:pt x="460641" y="617972"/>
                </a:lnTo>
                <a:lnTo>
                  <a:pt x="500475" y="595890"/>
                </a:lnTo>
                <a:lnTo>
                  <a:pt x="536625" y="568620"/>
                </a:lnTo>
                <a:lnTo>
                  <a:pt x="568588" y="536662"/>
                </a:lnTo>
                <a:lnTo>
                  <a:pt x="595864" y="500519"/>
                </a:lnTo>
                <a:lnTo>
                  <a:pt x="617951" y="460691"/>
                </a:lnTo>
                <a:lnTo>
                  <a:pt x="634348" y="417678"/>
                </a:lnTo>
                <a:lnTo>
                  <a:pt x="644553" y="371982"/>
                </a:lnTo>
                <a:lnTo>
                  <a:pt x="648067" y="324103"/>
                </a:lnTo>
                <a:lnTo>
                  <a:pt x="644553" y="276222"/>
                </a:lnTo>
                <a:lnTo>
                  <a:pt x="634348" y="230518"/>
                </a:lnTo>
                <a:lnTo>
                  <a:pt x="617951" y="187493"/>
                </a:lnTo>
                <a:lnTo>
                  <a:pt x="595864" y="147650"/>
                </a:lnTo>
                <a:lnTo>
                  <a:pt x="568588" y="111490"/>
                </a:lnTo>
                <a:lnTo>
                  <a:pt x="536625" y="79515"/>
                </a:lnTo>
                <a:lnTo>
                  <a:pt x="500475" y="52228"/>
                </a:lnTo>
                <a:lnTo>
                  <a:pt x="460641" y="30131"/>
                </a:lnTo>
                <a:lnTo>
                  <a:pt x="417622" y="13726"/>
                </a:lnTo>
                <a:lnTo>
                  <a:pt x="371921" y="3515"/>
                </a:lnTo>
                <a:lnTo>
                  <a:pt x="324039" y="0"/>
                </a:lnTo>
                <a:close/>
              </a:path>
            </a:pathLst>
          </a:custGeom>
          <a:solidFill>
            <a:srgbClr val="33CC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0"/>
          <p:cNvSpPr/>
          <p:nvPr/>
        </p:nvSpPr>
        <p:spPr>
          <a:xfrm>
            <a:off x="0" y="2924944"/>
            <a:ext cx="648335" cy="648335"/>
          </a:xfrm>
          <a:custGeom>
            <a:avLst/>
            <a:gdLst/>
            <a:ahLst/>
            <a:cxnLst/>
            <a:rect l="l" t="t" r="r" b="b"/>
            <a:pathLst>
              <a:path w="648335" h="648335">
                <a:moveTo>
                  <a:pt x="324039" y="0"/>
                </a:moveTo>
                <a:lnTo>
                  <a:pt x="276153" y="3515"/>
                </a:lnTo>
                <a:lnTo>
                  <a:pt x="230450" y="13726"/>
                </a:lnTo>
                <a:lnTo>
                  <a:pt x="187429" y="30131"/>
                </a:lnTo>
                <a:lnTo>
                  <a:pt x="147593" y="52228"/>
                </a:lnTo>
                <a:lnTo>
                  <a:pt x="111443" y="79515"/>
                </a:lnTo>
                <a:lnTo>
                  <a:pt x="79479" y="111490"/>
                </a:lnTo>
                <a:lnTo>
                  <a:pt x="52203" y="147650"/>
                </a:lnTo>
                <a:lnTo>
                  <a:pt x="30115" y="187493"/>
                </a:lnTo>
                <a:lnTo>
                  <a:pt x="13718" y="230518"/>
                </a:lnTo>
                <a:lnTo>
                  <a:pt x="3513" y="276222"/>
                </a:lnTo>
                <a:lnTo>
                  <a:pt x="0" y="324103"/>
                </a:lnTo>
                <a:lnTo>
                  <a:pt x="3513" y="371982"/>
                </a:lnTo>
                <a:lnTo>
                  <a:pt x="13718" y="417678"/>
                </a:lnTo>
                <a:lnTo>
                  <a:pt x="30115" y="460691"/>
                </a:lnTo>
                <a:lnTo>
                  <a:pt x="52203" y="500519"/>
                </a:lnTo>
                <a:lnTo>
                  <a:pt x="79479" y="536662"/>
                </a:lnTo>
                <a:lnTo>
                  <a:pt x="111443" y="568620"/>
                </a:lnTo>
                <a:lnTo>
                  <a:pt x="147593" y="595890"/>
                </a:lnTo>
                <a:lnTo>
                  <a:pt x="187429" y="617972"/>
                </a:lnTo>
                <a:lnTo>
                  <a:pt x="230450" y="634365"/>
                </a:lnTo>
                <a:lnTo>
                  <a:pt x="276153" y="644568"/>
                </a:lnTo>
                <a:lnTo>
                  <a:pt x="324039" y="648080"/>
                </a:lnTo>
                <a:lnTo>
                  <a:pt x="371921" y="644568"/>
                </a:lnTo>
                <a:lnTo>
                  <a:pt x="417622" y="634365"/>
                </a:lnTo>
                <a:lnTo>
                  <a:pt x="460641" y="617972"/>
                </a:lnTo>
                <a:lnTo>
                  <a:pt x="500475" y="595890"/>
                </a:lnTo>
                <a:lnTo>
                  <a:pt x="536625" y="568620"/>
                </a:lnTo>
                <a:lnTo>
                  <a:pt x="568588" y="536662"/>
                </a:lnTo>
                <a:lnTo>
                  <a:pt x="595864" y="500519"/>
                </a:lnTo>
                <a:lnTo>
                  <a:pt x="617951" y="460691"/>
                </a:lnTo>
                <a:lnTo>
                  <a:pt x="634348" y="417678"/>
                </a:lnTo>
                <a:lnTo>
                  <a:pt x="644553" y="371982"/>
                </a:lnTo>
                <a:lnTo>
                  <a:pt x="648067" y="324103"/>
                </a:lnTo>
                <a:lnTo>
                  <a:pt x="644553" y="276222"/>
                </a:lnTo>
                <a:lnTo>
                  <a:pt x="634348" y="230518"/>
                </a:lnTo>
                <a:lnTo>
                  <a:pt x="617951" y="187493"/>
                </a:lnTo>
                <a:lnTo>
                  <a:pt x="595864" y="147650"/>
                </a:lnTo>
                <a:lnTo>
                  <a:pt x="568588" y="111490"/>
                </a:lnTo>
                <a:lnTo>
                  <a:pt x="536625" y="79515"/>
                </a:lnTo>
                <a:lnTo>
                  <a:pt x="500475" y="52228"/>
                </a:lnTo>
                <a:lnTo>
                  <a:pt x="460641" y="30131"/>
                </a:lnTo>
                <a:lnTo>
                  <a:pt x="417622" y="13726"/>
                </a:lnTo>
                <a:lnTo>
                  <a:pt x="371921" y="3515"/>
                </a:lnTo>
                <a:lnTo>
                  <a:pt x="324039" y="0"/>
                </a:lnTo>
                <a:close/>
              </a:path>
            </a:pathLst>
          </a:custGeom>
          <a:solidFill>
            <a:srgbClr val="33CC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4"/>
          <p:cNvSpPr/>
          <p:nvPr/>
        </p:nvSpPr>
        <p:spPr>
          <a:xfrm>
            <a:off x="0" y="1052736"/>
            <a:ext cx="625932" cy="62593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8"/>
          <p:cNvSpPr/>
          <p:nvPr/>
        </p:nvSpPr>
        <p:spPr>
          <a:xfrm>
            <a:off x="0" y="2924944"/>
            <a:ext cx="568210" cy="57605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4" name="Рисунок 53" descr="поддержка семьи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6891404" y="836712"/>
            <a:ext cx="2252596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6" name="Рисунок 55" descr="педагоги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07504" y="1916832"/>
            <a:ext cx="288032" cy="763836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14" cstate="print"/>
          <a:srcRect l="17308" t="-2831" r="17308"/>
          <a:stretch>
            <a:fillRect/>
          </a:stretch>
        </p:blipFill>
        <p:spPr>
          <a:xfrm>
            <a:off x="0" y="3789040"/>
            <a:ext cx="695555" cy="742975"/>
          </a:xfrm>
          <a:prstGeom prst="rect">
            <a:avLst/>
          </a:prstGeom>
        </p:spPr>
      </p:pic>
      <p:sp>
        <p:nvSpPr>
          <p:cNvPr id="59" name="Скругленный прямоугольник 58"/>
          <p:cNvSpPr/>
          <p:nvPr/>
        </p:nvSpPr>
        <p:spPr>
          <a:xfrm>
            <a:off x="7308304" y="332656"/>
            <a:ext cx="1152128" cy="288032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3399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 smtClean="0">
                <a:solidFill>
                  <a:srgbClr val="DBF5F9">
                    <a:lumMod val="10000"/>
                  </a:srgbClr>
                </a:solidFill>
                <a:latin typeface="Bookman Old Style" pitchFamily="18" charset="0"/>
              </a:rPr>
              <a:t>тыс. руб.</a:t>
            </a:r>
            <a:endParaRPr lang="ru-RU" sz="1400" dirty="0">
              <a:solidFill>
                <a:srgbClr val="DBF5F9">
                  <a:lumMod val="10000"/>
                </a:srgbClr>
              </a:solidFill>
              <a:latin typeface="Bookman Old Style" pitchFamily="18" charset="0"/>
            </a:endParaRPr>
          </a:p>
        </p:txBody>
      </p:sp>
      <p:sp>
        <p:nvSpPr>
          <p:cNvPr id="32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0" y="6668806"/>
            <a:ext cx="3347864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2021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45" name="Рисунок 44" descr="соц под.jpg"/>
          <p:cNvPicPr>
            <a:picLocks noChangeAspect="1"/>
          </p:cNvPicPr>
          <p:nvPr/>
        </p:nvPicPr>
        <p:blipFill>
          <a:blip r:embed="rId15" cstate="print"/>
          <a:srcRect l="7340" t="12878" r="8245" b="6287"/>
          <a:stretch>
            <a:fillRect/>
          </a:stretch>
        </p:blipFill>
        <p:spPr>
          <a:xfrm>
            <a:off x="4427984" y="5229200"/>
            <a:ext cx="2267744" cy="15102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348880"/>
            <a:ext cx="2483768" cy="3744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Выноска-облако 5"/>
          <p:cNvSpPr/>
          <p:nvPr/>
        </p:nvSpPr>
        <p:spPr>
          <a:xfrm>
            <a:off x="899592" y="980728"/>
            <a:ext cx="1512168" cy="1080120"/>
          </a:xfrm>
          <a:prstGeom prst="cloudCallout">
            <a:avLst/>
          </a:prstGeom>
          <a:gradFill flip="none" rotWithShape="1">
            <a:gsLst>
              <a:gs pos="0">
                <a:srgbClr val="CCECFF">
                  <a:shade val="30000"/>
                  <a:satMod val="115000"/>
                </a:srgbClr>
              </a:gs>
              <a:gs pos="50000">
                <a:srgbClr val="CCECFF">
                  <a:shade val="67500"/>
                  <a:satMod val="115000"/>
                </a:srgbClr>
              </a:gs>
              <a:gs pos="100000">
                <a:srgbClr val="CCECFF">
                  <a:shade val="100000"/>
                  <a:satMod val="115000"/>
                </a:srgbClr>
              </a:gs>
            </a:gsLst>
            <a:lin ang="8100000" scaled="1"/>
            <a:tileRect/>
          </a:gradFill>
          <a:ln>
            <a:solidFill>
              <a:srgbClr val="3366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115616" y="1196752"/>
            <a:ext cx="10081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i="1" dirty="0" smtClean="0">
                <a:solidFill>
                  <a:srgbClr val="000099"/>
                </a:solidFill>
                <a:latin typeface="Book Antiqua" pitchFamily="18" charset="0"/>
              </a:rPr>
              <a:t>Нужна помощь?</a:t>
            </a:r>
            <a:endParaRPr lang="ru-RU" sz="1400" b="1" i="1" dirty="0">
              <a:solidFill>
                <a:srgbClr val="000099"/>
              </a:solidFill>
              <a:latin typeface="Book Antiqua" pitchFamily="18" charset="0"/>
            </a:endParaRPr>
          </a:p>
        </p:txBody>
      </p:sp>
      <p:sp>
        <p:nvSpPr>
          <p:cNvPr id="14" name="Загнутый угол 13"/>
          <p:cNvSpPr/>
          <p:nvPr/>
        </p:nvSpPr>
        <p:spPr>
          <a:xfrm>
            <a:off x="2771800" y="1196752"/>
            <a:ext cx="6264696" cy="2520280"/>
          </a:xfrm>
          <a:prstGeom prst="foldedCorner">
            <a:avLst/>
          </a:prstGeom>
          <a:gradFill flip="none" rotWithShape="1">
            <a:gsLst>
              <a:gs pos="0">
                <a:srgbClr val="CCECFF">
                  <a:shade val="30000"/>
                  <a:satMod val="115000"/>
                </a:srgbClr>
              </a:gs>
              <a:gs pos="50000">
                <a:srgbClr val="CCECFF">
                  <a:shade val="67500"/>
                  <a:satMod val="115000"/>
                </a:srgbClr>
              </a:gs>
              <a:gs pos="100000">
                <a:srgbClr val="CCECFF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 w="19050">
            <a:solidFill>
              <a:srgbClr val="3366FF"/>
            </a:solidFill>
          </a:ln>
          <a:effectLst>
            <a:outerShdw blurRad="50800" dist="50800" dir="5400000" algn="ctr" rotWithShape="0">
              <a:schemeClr val="bg2">
                <a:lumMod val="60000"/>
                <a:lumOff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 smtClean="0"/>
          </a:p>
          <a:p>
            <a:pPr algn="just"/>
            <a:r>
              <a:rPr lang="ru-RU" b="1" u="sng" dirty="0" smtClean="0">
                <a:solidFill>
                  <a:srgbClr val="000099"/>
                </a:solidFill>
                <a:latin typeface="Bookman Old Style" pitchFamily="18" charset="0"/>
              </a:rPr>
              <a:t>Межбюджетные отношения</a:t>
            </a:r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— взаимоотношения между федеральными органами государственной власти, органами государственной власти субъектов Российской Федерации, органами местного самоуправления по вопросам регулирования бюджетных правоотношений, организации и осуществления бюджетного процесса. </a:t>
            </a:r>
            <a:endParaRPr lang="ru-RU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5" name="Загнутый угол 14"/>
          <p:cNvSpPr/>
          <p:nvPr/>
        </p:nvSpPr>
        <p:spPr>
          <a:xfrm>
            <a:off x="2771800" y="4077072"/>
            <a:ext cx="6264696" cy="1872208"/>
          </a:xfrm>
          <a:prstGeom prst="foldedCorner">
            <a:avLst/>
          </a:prstGeom>
          <a:gradFill flip="none" rotWithShape="1">
            <a:gsLst>
              <a:gs pos="0">
                <a:srgbClr val="CCECFF">
                  <a:shade val="30000"/>
                  <a:satMod val="115000"/>
                </a:srgbClr>
              </a:gs>
              <a:gs pos="50000">
                <a:srgbClr val="CCECFF">
                  <a:shade val="67500"/>
                  <a:satMod val="115000"/>
                </a:srgbClr>
              </a:gs>
              <a:gs pos="100000">
                <a:srgbClr val="CCECFF">
                  <a:shade val="100000"/>
                  <a:satMod val="115000"/>
                </a:srgbClr>
              </a:gs>
            </a:gsLst>
            <a:lin ang="13500000" scaled="1"/>
            <a:tileRect/>
          </a:gradFill>
          <a:ln w="19050">
            <a:solidFill>
              <a:srgbClr val="3366FF"/>
            </a:solidFill>
          </a:ln>
          <a:effectLst>
            <a:outerShdw blurRad="50800" dist="50800" dir="5400000" algn="ctr" rotWithShape="0">
              <a:schemeClr val="bg2">
                <a:lumMod val="40000"/>
                <a:lumOff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 smtClean="0"/>
          </a:p>
          <a:p>
            <a:pPr algn="just"/>
            <a:r>
              <a:rPr lang="ru-RU" b="1" u="sng" dirty="0" smtClean="0">
                <a:solidFill>
                  <a:srgbClr val="000099"/>
                </a:solidFill>
                <a:latin typeface="Bookman Old Style" pitchFamily="18" charset="0"/>
              </a:rPr>
              <a:t>Межбюджетные трансферты 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— средства, предоставляемые одним бюджетом бюджетной системы Российской Федерации другому бюджету бюджетной системы Российской Федерации. </a:t>
            </a:r>
            <a:endParaRPr lang="ru-RU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8" name="object 10"/>
          <p:cNvSpPr/>
          <p:nvPr/>
        </p:nvSpPr>
        <p:spPr>
          <a:xfrm>
            <a:off x="683568" y="0"/>
            <a:ext cx="6840760" cy="105273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МЕЖБЮДЖЕТНЫЕ   ОТНОШЕНИЯ</a:t>
            </a:r>
          </a:p>
        </p:txBody>
      </p:sp>
      <p:sp>
        <p:nvSpPr>
          <p:cNvPr id="9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2021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Содержимое 8"/>
          <p:cNvGraphicFramePr>
            <a:graphicFrameLocks noGrp="1"/>
          </p:cNvGraphicFramePr>
          <p:nvPr>
            <p:ph sz="half" idx="1"/>
          </p:nvPr>
        </p:nvGraphicFramePr>
        <p:xfrm>
          <a:off x="395288" y="980728"/>
          <a:ext cx="8291512" cy="55438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object 10"/>
          <p:cNvSpPr/>
          <p:nvPr/>
        </p:nvSpPr>
        <p:spPr>
          <a:xfrm>
            <a:off x="683568" y="0"/>
            <a:ext cx="6840760" cy="105273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ВИДЫ   МЕЖБЮДЖЕТНЫХ  ТРАНСФЕРТОВ</a:t>
            </a:r>
          </a:p>
        </p:txBody>
      </p:sp>
      <p:sp>
        <p:nvSpPr>
          <p:cNvPr id="7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2021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8" name="Рисунок 7" descr="мбт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413337" y="404664"/>
            <a:ext cx="1730663" cy="17281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10"/>
          <p:cNvSpPr/>
          <p:nvPr/>
        </p:nvSpPr>
        <p:spPr>
          <a:xfrm>
            <a:off x="0" y="0"/>
            <a:ext cx="5436096" cy="134076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3528" y="0"/>
            <a:ext cx="7992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РАСХОДЫ   НА ПРЕДОСТАВЛЕНИЕ </a:t>
            </a:r>
          </a:p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МЕЖБЮДЖЕТНЫХ  ТРАНСФЕРТОВ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2" name="object 3"/>
          <p:cNvSpPr/>
          <p:nvPr/>
        </p:nvSpPr>
        <p:spPr>
          <a:xfrm>
            <a:off x="827584" y="692696"/>
            <a:ext cx="2088232" cy="378904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9"/>
          <p:cNvSpPr/>
          <p:nvPr/>
        </p:nvSpPr>
        <p:spPr>
          <a:xfrm>
            <a:off x="0" y="692696"/>
            <a:ext cx="827584" cy="3789040"/>
          </a:xfrm>
          <a:custGeom>
            <a:avLst/>
            <a:gdLst/>
            <a:ahLst/>
            <a:cxnLst/>
            <a:rect l="l" t="t" r="r" b="b"/>
            <a:pathLst>
              <a:path w="746125" h="3094354">
                <a:moveTo>
                  <a:pt x="0" y="3094101"/>
                </a:moveTo>
                <a:lnTo>
                  <a:pt x="745616" y="3094101"/>
                </a:lnTo>
                <a:lnTo>
                  <a:pt x="745616" y="0"/>
                </a:lnTo>
                <a:lnTo>
                  <a:pt x="0" y="0"/>
                </a:lnTo>
                <a:lnTo>
                  <a:pt x="0" y="3094101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solidFill>
              <a:srgbClr val="003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0"/>
          <p:cNvSpPr txBox="1"/>
          <p:nvPr/>
        </p:nvSpPr>
        <p:spPr>
          <a:xfrm>
            <a:off x="0" y="908720"/>
            <a:ext cx="1077218" cy="3456384"/>
          </a:xfrm>
          <a:prstGeom prst="rect">
            <a:avLst/>
          </a:prstGeom>
        </p:spPr>
        <p:txBody>
          <a:bodyPr vert="vert270" wrap="square" lIns="0" tIns="13970" rIns="0" bIns="0" rtlCol="0">
            <a:spAutoFit/>
          </a:bodyPr>
          <a:lstStyle/>
          <a:p>
            <a:pPr marL="161925" marR="155575" indent="-635" algn="ctr">
              <a:lnSpc>
                <a:spcPct val="100000"/>
              </a:lnSpc>
              <a:spcBef>
                <a:spcPts val="110"/>
              </a:spcBef>
            </a:pPr>
            <a:r>
              <a:rPr sz="1400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Доля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на  предоставление межбюджетных  трансфертов 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в</a:t>
            </a:r>
            <a:r>
              <a:rPr sz="1400" spc="-6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общем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объеме</a:t>
            </a:r>
            <a:r>
              <a:rPr sz="14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бюджета в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21-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202</a:t>
            </a:r>
            <a:r>
              <a:rPr lang="ru-RU" sz="1400" spc="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3</a:t>
            </a:r>
            <a:r>
              <a:rPr sz="1400" spc="-7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г.г</a:t>
            </a:r>
            <a:r>
              <a:rPr sz="1400" b="1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.</a:t>
            </a:r>
            <a:endParaRPr sz="1400" dirty="0">
              <a:latin typeface="Bookman Old Style" pitchFamily="18" charset="0"/>
              <a:cs typeface="Century Gothic"/>
            </a:endParaRPr>
          </a:p>
        </p:txBody>
      </p:sp>
      <p:graphicFrame>
        <p:nvGraphicFramePr>
          <p:cNvPr id="31" name="Диаграмма 30"/>
          <p:cNvGraphicFramePr/>
          <p:nvPr/>
        </p:nvGraphicFramePr>
        <p:xfrm>
          <a:off x="827584" y="764704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4" name="Диаграмма 33"/>
          <p:cNvGraphicFramePr/>
          <p:nvPr/>
        </p:nvGraphicFramePr>
        <p:xfrm>
          <a:off x="827584" y="1988840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5" name="Диаграмма 34"/>
          <p:cNvGraphicFramePr/>
          <p:nvPr/>
        </p:nvGraphicFramePr>
        <p:xfrm>
          <a:off x="827584" y="3212976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2051720" y="1340768"/>
            <a:ext cx="720080" cy="307777"/>
          </a:xfrm>
          <a:prstGeom prst="rect">
            <a:avLst/>
          </a:prstGeom>
          <a:solidFill>
            <a:srgbClr val="CCFF66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3300"/>
                </a:solidFill>
                <a:latin typeface="Bookman Old Style" pitchFamily="18" charset="0"/>
              </a:rPr>
              <a:t>2021</a:t>
            </a:r>
            <a:endParaRPr lang="ru-RU" sz="1400" b="1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051720" y="2708920"/>
            <a:ext cx="720080" cy="307777"/>
          </a:xfrm>
          <a:prstGeom prst="rect">
            <a:avLst/>
          </a:prstGeom>
          <a:solidFill>
            <a:srgbClr val="CCFF66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3300"/>
                </a:solidFill>
                <a:latin typeface="Bookman Old Style" pitchFamily="18" charset="0"/>
              </a:rPr>
              <a:t>2022</a:t>
            </a:r>
            <a:endParaRPr lang="ru-RU" sz="1400" b="1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051720" y="3933056"/>
            <a:ext cx="720080" cy="307777"/>
          </a:xfrm>
          <a:prstGeom prst="rect">
            <a:avLst/>
          </a:prstGeom>
          <a:solidFill>
            <a:srgbClr val="CCFF66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3300"/>
                </a:solidFill>
                <a:latin typeface="Bookman Old Style" pitchFamily="18" charset="0"/>
              </a:rPr>
              <a:t>2023</a:t>
            </a:r>
            <a:endParaRPr lang="ru-RU" sz="1400" b="1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835696" y="836712"/>
            <a:ext cx="720080" cy="276999"/>
          </a:xfrm>
          <a:prstGeom prst="rect">
            <a:avLst/>
          </a:prstGeom>
          <a:solidFill>
            <a:srgbClr val="CCFF66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7,9 %</a:t>
            </a:r>
            <a:endParaRPr lang="ru-RU" sz="12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835696" y="2060848"/>
            <a:ext cx="720080" cy="276999"/>
          </a:xfrm>
          <a:prstGeom prst="rect">
            <a:avLst/>
          </a:prstGeom>
          <a:solidFill>
            <a:srgbClr val="CCFF66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0,4 %</a:t>
            </a:r>
            <a:endParaRPr lang="ru-RU" sz="12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835696" y="3212976"/>
            <a:ext cx="720080" cy="276999"/>
          </a:xfrm>
          <a:prstGeom prst="rect">
            <a:avLst/>
          </a:prstGeom>
          <a:solidFill>
            <a:srgbClr val="CCFF66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0,4%</a:t>
            </a:r>
            <a:endParaRPr lang="ru-RU" sz="12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6948264" y="188640"/>
            <a:ext cx="1152128" cy="288032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3399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 smtClean="0">
                <a:solidFill>
                  <a:srgbClr val="DBF5F9">
                    <a:lumMod val="10000"/>
                  </a:srgbClr>
                </a:solidFill>
                <a:latin typeface="Bookman Old Style" pitchFamily="18" charset="0"/>
              </a:rPr>
              <a:t>тыс. руб.</a:t>
            </a:r>
            <a:endParaRPr lang="ru-RU" sz="1400" dirty="0">
              <a:solidFill>
                <a:srgbClr val="DBF5F9">
                  <a:lumMod val="10000"/>
                </a:srgbClr>
              </a:solidFill>
              <a:latin typeface="Bookman Old Style" pitchFamily="18" charset="0"/>
            </a:endParaRPr>
          </a:p>
        </p:txBody>
      </p:sp>
      <p:pic>
        <p:nvPicPr>
          <p:cNvPr id="36" name="i-main-pic" descr="Картинка 5 из 10"/>
          <p:cNvPicPr/>
          <p:nvPr/>
        </p:nvPicPr>
        <p:blipFill>
          <a:blip r:embed="rId7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48" name="object 17"/>
          <p:cNvSpPr/>
          <p:nvPr/>
        </p:nvSpPr>
        <p:spPr>
          <a:xfrm>
            <a:off x="3131840" y="908720"/>
            <a:ext cx="288290" cy="1186180"/>
          </a:xfrm>
          <a:custGeom>
            <a:avLst/>
            <a:gdLst/>
            <a:ahLst/>
            <a:cxnLst/>
            <a:rect l="l" t="t" r="r" b="b"/>
            <a:pathLst>
              <a:path w="288289" h="1186180">
                <a:moveTo>
                  <a:pt x="0" y="1185710"/>
                </a:moveTo>
                <a:lnTo>
                  <a:pt x="288036" y="1185710"/>
                </a:lnTo>
                <a:lnTo>
                  <a:pt x="288036" y="0"/>
                </a:lnTo>
                <a:lnTo>
                  <a:pt x="0" y="0"/>
                </a:lnTo>
                <a:lnTo>
                  <a:pt x="0" y="118571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txBody>
          <a:bodyPr vert="vert270" wrap="square" lIns="0" tIns="0" rIns="0" bIns="0" rtlCol="0"/>
          <a:lstStyle/>
          <a:p>
            <a:pPr algn="ctr"/>
            <a:r>
              <a:rPr lang="ru-RU" dirty="0" smtClean="0">
                <a:latin typeface="Bookman Old Style" pitchFamily="18" charset="0"/>
              </a:rPr>
              <a:t>2021</a:t>
            </a:r>
            <a:endParaRPr dirty="0">
              <a:latin typeface="Bookman Old Style" pitchFamily="18" charset="0"/>
            </a:endParaRPr>
          </a:p>
        </p:txBody>
      </p:sp>
      <p:sp>
        <p:nvSpPr>
          <p:cNvPr id="49" name="object 17"/>
          <p:cNvSpPr/>
          <p:nvPr/>
        </p:nvSpPr>
        <p:spPr>
          <a:xfrm>
            <a:off x="3131840" y="3212976"/>
            <a:ext cx="288290" cy="1186180"/>
          </a:xfrm>
          <a:custGeom>
            <a:avLst/>
            <a:gdLst/>
            <a:ahLst/>
            <a:cxnLst/>
            <a:rect l="l" t="t" r="r" b="b"/>
            <a:pathLst>
              <a:path w="288289" h="1186180">
                <a:moveTo>
                  <a:pt x="0" y="1185710"/>
                </a:moveTo>
                <a:lnTo>
                  <a:pt x="288036" y="1185710"/>
                </a:lnTo>
                <a:lnTo>
                  <a:pt x="288036" y="0"/>
                </a:lnTo>
                <a:lnTo>
                  <a:pt x="0" y="0"/>
                </a:lnTo>
                <a:lnTo>
                  <a:pt x="0" y="118571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txBody>
          <a:bodyPr vert="vert270" wrap="square" lIns="0" tIns="0" rIns="0" bIns="0" rtlCol="0"/>
          <a:lstStyle/>
          <a:p>
            <a:pPr algn="ctr"/>
            <a:r>
              <a:rPr lang="ru-RU" dirty="0" smtClean="0">
                <a:latin typeface="Bookman Old Style" pitchFamily="18" charset="0"/>
              </a:rPr>
              <a:t>2022</a:t>
            </a:r>
            <a:endParaRPr dirty="0">
              <a:latin typeface="Bookman Old Style" pitchFamily="18" charset="0"/>
            </a:endParaRPr>
          </a:p>
        </p:txBody>
      </p:sp>
      <p:sp>
        <p:nvSpPr>
          <p:cNvPr id="50" name="object 17"/>
          <p:cNvSpPr/>
          <p:nvPr/>
        </p:nvSpPr>
        <p:spPr>
          <a:xfrm>
            <a:off x="3131840" y="5373216"/>
            <a:ext cx="288290" cy="1186180"/>
          </a:xfrm>
          <a:custGeom>
            <a:avLst/>
            <a:gdLst/>
            <a:ahLst/>
            <a:cxnLst/>
            <a:rect l="l" t="t" r="r" b="b"/>
            <a:pathLst>
              <a:path w="288289" h="1186180">
                <a:moveTo>
                  <a:pt x="0" y="1185710"/>
                </a:moveTo>
                <a:lnTo>
                  <a:pt x="288036" y="1185710"/>
                </a:lnTo>
                <a:lnTo>
                  <a:pt x="288036" y="0"/>
                </a:lnTo>
                <a:lnTo>
                  <a:pt x="0" y="0"/>
                </a:lnTo>
                <a:lnTo>
                  <a:pt x="0" y="118571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txBody>
          <a:bodyPr vert="vert270" wrap="square" lIns="0" tIns="0" rIns="0" bIns="0" rtlCol="0"/>
          <a:lstStyle/>
          <a:p>
            <a:pPr algn="ctr"/>
            <a:r>
              <a:rPr lang="ru-RU" dirty="0" smtClean="0">
                <a:latin typeface="Bookman Old Style" pitchFamily="18" charset="0"/>
              </a:rPr>
              <a:t>2023</a:t>
            </a:r>
            <a:endParaRPr dirty="0">
              <a:latin typeface="Bookman Old Style" pitchFamily="18" charset="0"/>
            </a:endParaRPr>
          </a:p>
        </p:txBody>
      </p:sp>
      <p:sp>
        <p:nvSpPr>
          <p:cNvPr id="55" name="object 19"/>
          <p:cNvSpPr/>
          <p:nvPr/>
        </p:nvSpPr>
        <p:spPr>
          <a:xfrm>
            <a:off x="8460432" y="5085184"/>
            <a:ext cx="539553" cy="1191260"/>
          </a:xfrm>
          <a:custGeom>
            <a:avLst/>
            <a:gdLst/>
            <a:ahLst/>
            <a:cxnLst/>
            <a:rect l="l" t="t" r="r" b="b"/>
            <a:pathLst>
              <a:path w="549275" h="1191260">
                <a:moveTo>
                  <a:pt x="0" y="1191056"/>
                </a:moveTo>
                <a:lnTo>
                  <a:pt x="548678" y="1191056"/>
                </a:lnTo>
                <a:lnTo>
                  <a:pt x="548678" y="0"/>
                </a:lnTo>
                <a:lnTo>
                  <a:pt x="0" y="0"/>
                </a:lnTo>
                <a:lnTo>
                  <a:pt x="0" y="1191056"/>
                </a:lnTo>
                <a:close/>
              </a:path>
            </a:pathLst>
          </a:custGeom>
          <a:solidFill>
            <a:srgbClr val="00FF00"/>
          </a:solidFill>
        </p:spPr>
        <p:txBody>
          <a:bodyPr vert="vert270"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solidFill>
                  <a:srgbClr val="003300"/>
                </a:solidFill>
                <a:latin typeface="Bookman Old Style" pitchFamily="18" charset="0"/>
              </a:rPr>
              <a:t>780,3</a:t>
            </a:r>
            <a:endParaRPr sz="16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graphicFrame>
        <p:nvGraphicFramePr>
          <p:cNvPr id="44" name="Диаграмма 43"/>
          <p:cNvGraphicFramePr/>
          <p:nvPr/>
        </p:nvGraphicFramePr>
        <p:xfrm>
          <a:off x="3707904" y="260648"/>
          <a:ext cx="5256584" cy="2376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25" name="Диаграмма 24"/>
          <p:cNvGraphicFramePr/>
          <p:nvPr/>
        </p:nvGraphicFramePr>
        <p:xfrm>
          <a:off x="3707904" y="2348880"/>
          <a:ext cx="5436096" cy="2376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26" name="Диаграмма 25"/>
          <p:cNvGraphicFramePr/>
          <p:nvPr/>
        </p:nvGraphicFramePr>
        <p:xfrm>
          <a:off x="3887416" y="4509120"/>
          <a:ext cx="5149080" cy="23488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sp>
        <p:nvSpPr>
          <p:cNvPr id="57" name="object 19"/>
          <p:cNvSpPr/>
          <p:nvPr/>
        </p:nvSpPr>
        <p:spPr>
          <a:xfrm>
            <a:off x="8460432" y="908720"/>
            <a:ext cx="539553" cy="1191260"/>
          </a:xfrm>
          <a:custGeom>
            <a:avLst/>
            <a:gdLst/>
            <a:ahLst/>
            <a:cxnLst/>
            <a:rect l="l" t="t" r="r" b="b"/>
            <a:pathLst>
              <a:path w="549275" h="1191260">
                <a:moveTo>
                  <a:pt x="0" y="1191056"/>
                </a:moveTo>
                <a:lnTo>
                  <a:pt x="548678" y="1191056"/>
                </a:lnTo>
                <a:lnTo>
                  <a:pt x="548678" y="0"/>
                </a:lnTo>
                <a:lnTo>
                  <a:pt x="0" y="0"/>
                </a:lnTo>
                <a:lnTo>
                  <a:pt x="0" y="1191056"/>
                </a:lnTo>
                <a:close/>
              </a:path>
            </a:pathLst>
          </a:custGeom>
          <a:solidFill>
            <a:srgbClr val="00FF00"/>
          </a:solidFill>
        </p:spPr>
        <p:txBody>
          <a:bodyPr vert="vert270"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solidFill>
                  <a:srgbClr val="003300"/>
                </a:solidFill>
                <a:latin typeface="Bookman Old Style" pitchFamily="18" charset="0"/>
              </a:rPr>
              <a:t>22 378,9</a:t>
            </a:r>
            <a:endParaRPr sz="16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56" name="object 19"/>
          <p:cNvSpPr/>
          <p:nvPr/>
        </p:nvSpPr>
        <p:spPr>
          <a:xfrm>
            <a:off x="8460432" y="2996952"/>
            <a:ext cx="539553" cy="1191260"/>
          </a:xfrm>
          <a:custGeom>
            <a:avLst/>
            <a:gdLst/>
            <a:ahLst/>
            <a:cxnLst/>
            <a:rect l="l" t="t" r="r" b="b"/>
            <a:pathLst>
              <a:path w="549275" h="1191260">
                <a:moveTo>
                  <a:pt x="0" y="1191056"/>
                </a:moveTo>
                <a:lnTo>
                  <a:pt x="548678" y="1191056"/>
                </a:lnTo>
                <a:lnTo>
                  <a:pt x="548678" y="0"/>
                </a:lnTo>
                <a:lnTo>
                  <a:pt x="0" y="0"/>
                </a:lnTo>
                <a:lnTo>
                  <a:pt x="0" y="1191056"/>
                </a:lnTo>
                <a:close/>
              </a:path>
            </a:pathLst>
          </a:custGeom>
          <a:solidFill>
            <a:srgbClr val="00FF00"/>
          </a:solidFill>
        </p:spPr>
        <p:txBody>
          <a:bodyPr vert="vert270" wrap="square" lIns="0" tIns="0" rIns="0" bIns="0" rtlCol="0"/>
          <a:lstStyle/>
          <a:p>
            <a:pPr algn="ctr"/>
            <a:endParaRPr lang="ru-RU" sz="1600" dirty="0" smtClean="0">
              <a:solidFill>
                <a:schemeClr val="bg1"/>
              </a:solidFill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solidFill>
                  <a:srgbClr val="003300"/>
                </a:solidFill>
                <a:latin typeface="Bookman Old Style" pitchFamily="18" charset="0"/>
              </a:rPr>
              <a:t>780,3</a:t>
            </a:r>
            <a:endParaRPr sz="16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07504" y="4725144"/>
            <a:ext cx="280831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400" dirty="0" smtClean="0">
              <a:solidFill>
                <a:srgbClr val="003300"/>
              </a:solidFill>
              <a:latin typeface="Bookman Old Style" pitchFamily="18" charset="0"/>
            </a:endParaRPr>
          </a:p>
          <a:p>
            <a:pPr algn="just"/>
            <a:r>
              <a:rPr lang="ru-RU" sz="1400" dirty="0" smtClean="0">
                <a:solidFill>
                  <a:srgbClr val="003300"/>
                </a:solidFill>
                <a:latin typeface="Bookman Old Style" pitchFamily="18" charset="0"/>
              </a:rPr>
              <a:t>	        В бюджете                       муниципального района предусмотрены расходы на предоставление  бюджетам поселений </a:t>
            </a:r>
            <a:r>
              <a:rPr lang="ru-RU" sz="1400" dirty="0" err="1" smtClean="0">
                <a:solidFill>
                  <a:srgbClr val="003300"/>
                </a:solidFill>
                <a:latin typeface="Bookman Old Style" pitchFamily="18" charset="0"/>
              </a:rPr>
              <a:t>трансфетров</a:t>
            </a:r>
            <a:r>
              <a:rPr lang="ru-RU" sz="1400" dirty="0" smtClean="0">
                <a:solidFill>
                  <a:srgbClr val="003300"/>
                </a:solidFill>
                <a:latin typeface="Bookman Old Style" pitchFamily="18" charset="0"/>
              </a:rPr>
              <a:t> в виде    дотации  на выравнивание бюджетной обеспеченности. </a:t>
            </a:r>
            <a:endParaRPr lang="ru-RU" sz="14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28" name="object 40"/>
          <p:cNvSpPr/>
          <p:nvPr/>
        </p:nvSpPr>
        <p:spPr>
          <a:xfrm>
            <a:off x="611560" y="4509120"/>
            <a:ext cx="702945" cy="702945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rgbClr val="00FF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41"/>
          <p:cNvSpPr/>
          <p:nvPr/>
        </p:nvSpPr>
        <p:spPr>
          <a:xfrm>
            <a:off x="755576" y="4509120"/>
            <a:ext cx="449935" cy="74491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2021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10"/>
          <p:cNvSpPr/>
          <p:nvPr/>
        </p:nvSpPr>
        <p:spPr>
          <a:xfrm>
            <a:off x="0" y="0"/>
            <a:ext cx="5436096" cy="134076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3528" y="0"/>
            <a:ext cx="7992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МЕЖБЮДЖЕТНЫЕ  ОТНОШЕНИЯ</a:t>
            </a:r>
          </a:p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В 2021-2023 ГОДАХ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6948264" y="188640"/>
            <a:ext cx="1152128" cy="288032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3399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 smtClean="0">
                <a:solidFill>
                  <a:srgbClr val="DBF5F9">
                    <a:lumMod val="10000"/>
                  </a:srgbClr>
                </a:solidFill>
                <a:latin typeface="Bookman Old Style" pitchFamily="18" charset="0"/>
              </a:rPr>
              <a:t>тыс. руб.</a:t>
            </a:r>
            <a:endParaRPr lang="ru-RU" sz="1400" dirty="0">
              <a:solidFill>
                <a:srgbClr val="DBF5F9">
                  <a:lumMod val="10000"/>
                </a:srgbClr>
              </a:solidFill>
              <a:latin typeface="Bookman Old Style" pitchFamily="18" charset="0"/>
            </a:endParaRPr>
          </a:p>
        </p:txBody>
      </p:sp>
      <p:pic>
        <p:nvPicPr>
          <p:cNvPr id="36" name="i-main-pic" descr="Картинка 5 из 10"/>
          <p:cNvPicPr/>
          <p:nvPr/>
        </p:nvPicPr>
        <p:blipFill>
          <a:blip r:embed="rId3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32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2021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33" name="Прямоугольник с двумя скругленными противолежащими углами 32"/>
          <p:cNvSpPr/>
          <p:nvPr/>
        </p:nvSpPr>
        <p:spPr>
          <a:xfrm>
            <a:off x="2627784" y="1340768"/>
            <a:ext cx="2520280" cy="1008112"/>
          </a:xfrm>
          <a:prstGeom prst="round2DiagRect">
            <a:avLst/>
          </a:prstGeom>
          <a:ln>
            <a:solidFill>
              <a:srgbClr val="0066CC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Поступления в бюджеты поселений из бюджета муниципального района</a:t>
            </a:r>
            <a:endParaRPr lang="ru-RU" sz="14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45" name="Прямоугольник с двумя скругленными противолежащими углами 44"/>
          <p:cNvSpPr/>
          <p:nvPr/>
        </p:nvSpPr>
        <p:spPr>
          <a:xfrm>
            <a:off x="6372200" y="1340768"/>
            <a:ext cx="2520280" cy="1008112"/>
          </a:xfrm>
          <a:prstGeom prst="round2DiagRect">
            <a:avLst/>
          </a:prstGeom>
          <a:ln>
            <a:solidFill>
              <a:srgbClr val="0066CC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Поступления в бюджет  муниципального района из бюджетов поселений</a:t>
            </a:r>
            <a:endParaRPr lang="ru-RU" sz="14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pic>
        <p:nvPicPr>
          <p:cNvPr id="46" name="Рисунок 45" descr="мешок с деньгами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5536" y="980728"/>
            <a:ext cx="2090232" cy="1584176"/>
          </a:xfrm>
          <a:prstGeom prst="rect">
            <a:avLst/>
          </a:prstGeom>
        </p:spPr>
      </p:pic>
      <p:sp>
        <p:nvSpPr>
          <p:cNvPr id="47" name="TextBox 46"/>
          <p:cNvSpPr txBox="1"/>
          <p:nvPr/>
        </p:nvSpPr>
        <p:spPr>
          <a:xfrm>
            <a:off x="467544" y="2996952"/>
            <a:ext cx="1872208" cy="52322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000099"/>
                </a:solidFill>
                <a:latin typeface="Bookman Old Style" pitchFamily="18" charset="0"/>
              </a:rPr>
              <a:t>2021 год</a:t>
            </a:r>
            <a:endParaRPr lang="ru-RU" sz="28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467544" y="4149080"/>
            <a:ext cx="1872208" cy="52322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000099"/>
                </a:solidFill>
                <a:latin typeface="Bookman Old Style" pitchFamily="18" charset="0"/>
              </a:rPr>
              <a:t>2022 год</a:t>
            </a:r>
            <a:endParaRPr lang="ru-RU" sz="28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467544" y="5301208"/>
            <a:ext cx="1872208" cy="52322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000099"/>
                </a:solidFill>
                <a:latin typeface="Bookman Old Style" pitchFamily="18" charset="0"/>
              </a:rPr>
              <a:t>2023 год</a:t>
            </a:r>
            <a:endParaRPr lang="ru-RU" sz="28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2843808" y="2996952"/>
            <a:ext cx="1872208" cy="52322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000099"/>
                </a:solidFill>
                <a:latin typeface="Bookman Old Style" pitchFamily="18" charset="0"/>
              </a:rPr>
              <a:t>22 378,9</a:t>
            </a:r>
            <a:endParaRPr lang="ru-RU" sz="28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2843808" y="4149080"/>
            <a:ext cx="1872208" cy="52322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000099"/>
                </a:solidFill>
                <a:latin typeface="Bookman Old Style" pitchFamily="18" charset="0"/>
              </a:rPr>
              <a:t>780,3</a:t>
            </a:r>
            <a:endParaRPr lang="ru-RU" sz="28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2843808" y="5301208"/>
            <a:ext cx="1872208" cy="52322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000099"/>
                </a:solidFill>
                <a:latin typeface="Bookman Old Style" pitchFamily="18" charset="0"/>
              </a:rPr>
              <a:t>780,3</a:t>
            </a:r>
            <a:endParaRPr lang="ru-RU" sz="28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7020272" y="2996952"/>
            <a:ext cx="1872208" cy="52322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000099"/>
                </a:solidFill>
                <a:latin typeface="Bookman Old Style" pitchFamily="18" charset="0"/>
              </a:rPr>
              <a:t>204,4</a:t>
            </a:r>
            <a:endParaRPr lang="ru-RU" sz="28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7020272" y="4149080"/>
            <a:ext cx="1872208" cy="52322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000099"/>
                </a:solidFill>
                <a:latin typeface="Bookman Old Style" pitchFamily="18" charset="0"/>
              </a:rPr>
              <a:t>205,6</a:t>
            </a:r>
            <a:endParaRPr lang="ru-RU" sz="28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7020272" y="5301208"/>
            <a:ext cx="1872208" cy="52322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000099"/>
                </a:solidFill>
                <a:latin typeface="Bookman Old Style" pitchFamily="18" charset="0"/>
              </a:rPr>
              <a:t>206,9</a:t>
            </a:r>
            <a:endParaRPr lang="ru-RU" sz="28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pic>
        <p:nvPicPr>
          <p:cNvPr id="62" name="Рисунок 61" descr="туда сюда 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932040" y="2924944"/>
            <a:ext cx="2016224" cy="792088"/>
          </a:xfrm>
          <a:prstGeom prst="rect">
            <a:avLst/>
          </a:prstGeom>
        </p:spPr>
      </p:pic>
      <p:pic>
        <p:nvPicPr>
          <p:cNvPr id="63" name="Рисунок 62" descr="туда сюда 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04048" y="4005064"/>
            <a:ext cx="2016224" cy="792088"/>
          </a:xfrm>
          <a:prstGeom prst="rect">
            <a:avLst/>
          </a:prstGeom>
        </p:spPr>
      </p:pic>
      <p:pic>
        <p:nvPicPr>
          <p:cNvPr id="64" name="Рисунок 63" descr="туда сюда 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04048" y="5157192"/>
            <a:ext cx="2016224" cy="7920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0"/>
          <p:cNvSpPr/>
          <p:nvPr/>
        </p:nvSpPr>
        <p:spPr>
          <a:xfrm>
            <a:off x="0" y="0"/>
            <a:ext cx="8748464" cy="11247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5" name="i-main-pic" descr="Картинка 5 из 10"/>
          <p:cNvPicPr/>
          <p:nvPr/>
        </p:nvPicPr>
        <p:blipFill>
          <a:blip r:embed="rId3" cstate="print">
            <a:lum contrast="6000"/>
          </a:blip>
          <a:srcRect/>
          <a:stretch>
            <a:fillRect/>
          </a:stretch>
        </p:blipFill>
        <p:spPr bwMode="auto">
          <a:xfrm>
            <a:off x="8388424" y="0"/>
            <a:ext cx="755576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79512" y="188640"/>
            <a:ext cx="8064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ИНФОРМАЦИЯ  О  ДОХОДАХ  И  РАСХОДАХ   В  РАСЧЕТЕ  НА  ДУШУ  НАСЕЛЕНИЯ     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9512" y="980728"/>
            <a:ext cx="33123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0099"/>
                </a:solidFill>
                <a:latin typeface="Bookman Old Style" pitchFamily="18" charset="0"/>
              </a:rPr>
              <a:t>              </a:t>
            </a:r>
            <a:endParaRPr lang="ru-RU" sz="2000" b="1" dirty="0">
              <a:solidFill>
                <a:srgbClr val="3333FF"/>
              </a:solidFill>
              <a:latin typeface="Bookman Old Style" pitchFamily="18" charset="0"/>
            </a:endParaRPr>
          </a:p>
        </p:txBody>
      </p:sp>
      <p:sp>
        <p:nvSpPr>
          <p:cNvPr id="16" name="Прямоугольник с двумя скругленными противолежащими углами 15"/>
          <p:cNvSpPr/>
          <p:nvPr/>
        </p:nvSpPr>
        <p:spPr>
          <a:xfrm>
            <a:off x="179512" y="1844824"/>
            <a:ext cx="2592288" cy="1296144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i="1" dirty="0" smtClean="0">
                <a:solidFill>
                  <a:srgbClr val="000099"/>
                </a:solidFill>
                <a:latin typeface="Bookman Old Style" pitchFamily="18" charset="0"/>
              </a:rPr>
              <a:t>Налоговые </a:t>
            </a:r>
          </a:p>
          <a:p>
            <a:r>
              <a:rPr lang="ru-RU" sz="1400" b="1" i="1" dirty="0" smtClean="0">
                <a:solidFill>
                  <a:srgbClr val="000099"/>
                </a:solidFill>
                <a:latin typeface="Bookman Old Style" pitchFamily="18" charset="0"/>
              </a:rPr>
              <a:t>доходы</a:t>
            </a:r>
          </a:p>
          <a:p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4,4 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</a:p>
        </p:txBody>
      </p:sp>
      <p:sp>
        <p:nvSpPr>
          <p:cNvPr id="17" name="Прямоугольник с двумя скругленными противолежащими углами 16"/>
          <p:cNvSpPr/>
          <p:nvPr/>
        </p:nvSpPr>
        <p:spPr>
          <a:xfrm>
            <a:off x="6372200" y="1844824"/>
            <a:ext cx="2520280" cy="1008112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810000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400" b="1" i="1" dirty="0" smtClean="0">
                <a:solidFill>
                  <a:srgbClr val="000099"/>
                </a:solidFill>
                <a:latin typeface="Bookman Old Style" pitchFamily="18" charset="0"/>
              </a:rPr>
              <a:t>Образование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- </a:t>
            </a:r>
          </a:p>
          <a:p>
            <a:pPr algn="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17,1 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8" name="Прямоугольник с двумя скругленными противолежащими углами 17"/>
          <p:cNvSpPr/>
          <p:nvPr/>
        </p:nvSpPr>
        <p:spPr>
          <a:xfrm>
            <a:off x="6372200" y="2996952"/>
            <a:ext cx="2520280" cy="1080120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1080000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400" b="1" i="1" dirty="0" smtClean="0">
                <a:solidFill>
                  <a:srgbClr val="000099"/>
                </a:solidFill>
                <a:latin typeface="Bookman Old Style" pitchFamily="18" charset="0"/>
              </a:rPr>
              <a:t>Культура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- </a:t>
            </a:r>
          </a:p>
          <a:p>
            <a:pPr algn="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5,8 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9" name="Прямоугольник с двумя скругленными противолежащими углами 18"/>
          <p:cNvSpPr/>
          <p:nvPr/>
        </p:nvSpPr>
        <p:spPr>
          <a:xfrm>
            <a:off x="6372200" y="4293096"/>
            <a:ext cx="2520280" cy="1080120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400" b="1" i="1" dirty="0" smtClean="0">
                <a:solidFill>
                  <a:srgbClr val="000099"/>
                </a:solidFill>
                <a:latin typeface="Bookman Old Style" pitchFamily="18" charset="0"/>
              </a:rPr>
              <a:t>Спорт и физкультура</a:t>
            </a:r>
          </a:p>
          <a:p>
            <a:pPr algn="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0,1 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0" name="Прямоугольник с двумя скругленными противолежащими углами 19"/>
          <p:cNvSpPr/>
          <p:nvPr/>
        </p:nvSpPr>
        <p:spPr>
          <a:xfrm>
            <a:off x="251520" y="4869160"/>
            <a:ext cx="2520280" cy="1224136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i="1" dirty="0" smtClean="0">
                <a:solidFill>
                  <a:srgbClr val="000099"/>
                </a:solidFill>
                <a:latin typeface="Bookman Old Style" pitchFamily="18" charset="0"/>
              </a:rPr>
              <a:t>Безвозмездные</a:t>
            </a:r>
          </a:p>
          <a:p>
            <a:r>
              <a:rPr lang="ru-RU" sz="1400" b="1" i="1" dirty="0" smtClean="0">
                <a:solidFill>
                  <a:srgbClr val="000099"/>
                </a:solidFill>
                <a:latin typeface="Bookman Old Style" pitchFamily="18" charset="0"/>
              </a:rPr>
              <a:t>поступления</a:t>
            </a:r>
          </a:p>
          <a:p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26,8 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1" name="Прямоугольник с двумя скругленными противолежащими углами 20"/>
          <p:cNvSpPr/>
          <p:nvPr/>
        </p:nvSpPr>
        <p:spPr>
          <a:xfrm>
            <a:off x="179512" y="3284984"/>
            <a:ext cx="2592288" cy="1296144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4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r>
              <a:rPr lang="ru-RU" sz="1400" b="1" i="1" dirty="0" smtClean="0">
                <a:solidFill>
                  <a:srgbClr val="000099"/>
                </a:solidFill>
                <a:latin typeface="Bookman Old Style" pitchFamily="18" charset="0"/>
              </a:rPr>
              <a:t>Неналоговые </a:t>
            </a:r>
          </a:p>
          <a:p>
            <a:r>
              <a:rPr lang="ru-RU" sz="1400" b="1" i="1" dirty="0" smtClean="0">
                <a:solidFill>
                  <a:srgbClr val="000099"/>
                </a:solidFill>
                <a:latin typeface="Bookman Old Style" pitchFamily="18" charset="0"/>
              </a:rPr>
              <a:t>доходы</a:t>
            </a:r>
          </a:p>
          <a:p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0,1 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</a:p>
          <a:p>
            <a:pPr algn="ctr"/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2" name="Прямоугольник с двумя скругленными противолежащими углами 21"/>
          <p:cNvSpPr/>
          <p:nvPr/>
        </p:nvSpPr>
        <p:spPr>
          <a:xfrm>
            <a:off x="6372200" y="5589240"/>
            <a:ext cx="2520280" cy="1008112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Социальная политика</a:t>
            </a:r>
          </a:p>
          <a:p>
            <a:pPr algn="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2,3 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pic>
        <p:nvPicPr>
          <p:cNvPr id="48" name="Рисунок 47" descr="мешок с деньгами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79712" y="5013176"/>
            <a:ext cx="760084" cy="576064"/>
          </a:xfrm>
          <a:prstGeom prst="rect">
            <a:avLst/>
          </a:prstGeom>
        </p:spPr>
      </p:pic>
      <p:pic>
        <p:nvPicPr>
          <p:cNvPr id="49" name="Рисунок 48" descr="мешок с деньгами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63688" y="3429000"/>
            <a:ext cx="792088" cy="600320"/>
          </a:xfrm>
          <a:prstGeom prst="rect">
            <a:avLst/>
          </a:prstGeom>
        </p:spPr>
      </p:pic>
      <p:pic>
        <p:nvPicPr>
          <p:cNvPr id="50" name="Рисунок 49" descr="мешок с деньгами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07704" y="1916832"/>
            <a:ext cx="760084" cy="576064"/>
          </a:xfrm>
          <a:prstGeom prst="rect">
            <a:avLst/>
          </a:prstGeom>
        </p:spPr>
      </p:pic>
      <p:pic>
        <p:nvPicPr>
          <p:cNvPr id="102" name="Рисунок 101" descr="образование 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28184" y="1916832"/>
            <a:ext cx="1007241" cy="881336"/>
          </a:xfrm>
          <a:prstGeom prst="rect">
            <a:avLst/>
          </a:prstGeom>
        </p:spPr>
      </p:pic>
      <p:pic>
        <p:nvPicPr>
          <p:cNvPr id="103" name="Рисунок 102" descr="культура 1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300192" y="3212976"/>
            <a:ext cx="876039" cy="959517"/>
          </a:xfrm>
          <a:prstGeom prst="rect">
            <a:avLst/>
          </a:prstGeom>
        </p:spPr>
      </p:pic>
      <p:pic>
        <p:nvPicPr>
          <p:cNvPr id="104" name="Рисунок 103" descr="мяч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444208" y="4725144"/>
            <a:ext cx="647695" cy="647695"/>
          </a:xfrm>
          <a:prstGeom prst="rect">
            <a:avLst/>
          </a:prstGeom>
        </p:spPr>
      </p:pic>
      <p:pic>
        <p:nvPicPr>
          <p:cNvPr id="106" name="Рисунок 105" descr="соц политика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372200" y="5816010"/>
            <a:ext cx="1098631" cy="787079"/>
          </a:xfrm>
          <a:prstGeom prst="rect">
            <a:avLst/>
          </a:prstGeom>
        </p:spPr>
      </p:pic>
      <p:sp>
        <p:nvSpPr>
          <p:cNvPr id="37" name="Прямоугольник с двумя скругленными противолежащими углами 36"/>
          <p:cNvSpPr/>
          <p:nvPr/>
        </p:nvSpPr>
        <p:spPr>
          <a:xfrm>
            <a:off x="3347864" y="1340768"/>
            <a:ext cx="2448272" cy="936104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12700">
            <a:solidFill>
              <a:srgbClr val="0099FF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Численность населения на 01.01.2020 г.</a:t>
            </a:r>
          </a:p>
          <a:p>
            <a:pPr algn="ctr"/>
            <a:r>
              <a:rPr lang="ru-RU" sz="1600" b="1" dirty="0" smtClean="0">
                <a:solidFill>
                  <a:srgbClr val="000099"/>
                </a:solidFill>
                <a:latin typeface="Bookman Old Style" pitchFamily="18" charset="0"/>
              </a:rPr>
              <a:t>8 966 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человек</a:t>
            </a:r>
          </a:p>
        </p:txBody>
      </p:sp>
      <p:sp>
        <p:nvSpPr>
          <p:cNvPr id="38" name="Блок-схема: процесс 37"/>
          <p:cNvSpPr/>
          <p:nvPr/>
        </p:nvSpPr>
        <p:spPr>
          <a:xfrm>
            <a:off x="251520" y="908720"/>
            <a:ext cx="2520280" cy="612648"/>
          </a:xfrm>
          <a:prstGeom prst="flowChartProcess">
            <a:avLst/>
          </a:prstGeo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  <a:ln w="12700">
            <a:solidFill>
              <a:srgbClr val="3333FF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00CC"/>
                </a:solidFill>
                <a:latin typeface="Bookman Old Style" pitchFamily="18" charset="0"/>
              </a:rPr>
              <a:t>ДОХОДЫ в 2021 г.</a:t>
            </a:r>
          </a:p>
          <a:p>
            <a:pPr algn="ctr"/>
            <a:r>
              <a:rPr lang="ru-RU" b="1" dirty="0" smtClean="0">
                <a:solidFill>
                  <a:srgbClr val="0000CC"/>
                </a:solidFill>
                <a:latin typeface="Bookman Old Style" pitchFamily="18" charset="0"/>
              </a:rPr>
              <a:t>280 669,1 </a:t>
            </a:r>
            <a:r>
              <a:rPr lang="ru-RU" dirty="0" smtClean="0">
                <a:solidFill>
                  <a:srgbClr val="0000CC"/>
                </a:solidFill>
                <a:latin typeface="Bookman Old Style" pitchFamily="18" charset="0"/>
              </a:rPr>
              <a:t>тыс. руб.</a:t>
            </a:r>
            <a:endParaRPr lang="ru-RU" dirty="0">
              <a:solidFill>
                <a:srgbClr val="0000CC"/>
              </a:solidFill>
              <a:latin typeface="Bookman Old Style" pitchFamily="18" charset="0"/>
            </a:endParaRPr>
          </a:p>
        </p:txBody>
      </p:sp>
      <p:sp>
        <p:nvSpPr>
          <p:cNvPr id="40" name="Блок-схема: процесс 39"/>
          <p:cNvSpPr/>
          <p:nvPr/>
        </p:nvSpPr>
        <p:spPr>
          <a:xfrm>
            <a:off x="6300192" y="908720"/>
            <a:ext cx="2520280" cy="612648"/>
          </a:xfrm>
          <a:prstGeom prst="flowChartProcess">
            <a:avLst/>
          </a:prstGeo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  <a:ln w="12700">
            <a:solidFill>
              <a:srgbClr val="3333FF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00CC"/>
                </a:solidFill>
                <a:latin typeface="Bookman Old Style" pitchFamily="18" charset="0"/>
              </a:rPr>
              <a:t>РАСХОДЫ в 2021 г.</a:t>
            </a:r>
          </a:p>
          <a:p>
            <a:pPr algn="ctr"/>
            <a:r>
              <a:rPr lang="ru-RU" b="1" dirty="0" smtClean="0">
                <a:solidFill>
                  <a:srgbClr val="0000CC"/>
                </a:solidFill>
                <a:latin typeface="Bookman Old Style" pitchFamily="18" charset="0"/>
              </a:rPr>
              <a:t>283 769,1 </a:t>
            </a:r>
            <a:r>
              <a:rPr lang="ru-RU" dirty="0" smtClean="0">
                <a:solidFill>
                  <a:srgbClr val="0000CC"/>
                </a:solidFill>
                <a:latin typeface="Bookman Old Style" pitchFamily="18" charset="0"/>
              </a:rPr>
              <a:t>тыс. руб.</a:t>
            </a:r>
            <a:endParaRPr lang="ru-RU" dirty="0">
              <a:solidFill>
                <a:srgbClr val="0000CC"/>
              </a:solidFill>
              <a:latin typeface="Bookman Old Style" pitchFamily="18" charset="0"/>
            </a:endParaRPr>
          </a:p>
        </p:txBody>
      </p:sp>
      <p:sp>
        <p:nvSpPr>
          <p:cNvPr id="43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2021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58" name="Рисунок 57" descr="люди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059832" y="2636912"/>
            <a:ext cx="3048006" cy="30480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-main-pic" descr="Картинка 5 из 10"/>
          <p:cNvPicPr/>
          <p:nvPr/>
        </p:nvPicPr>
        <p:blipFill>
          <a:blip r:embed="rId2" cstate="print">
            <a:lum contrast="6000"/>
          </a:blip>
          <a:srcRect/>
          <a:stretch>
            <a:fillRect/>
          </a:stretch>
        </p:blipFill>
        <p:spPr bwMode="auto">
          <a:xfrm>
            <a:off x="8495928" y="0"/>
            <a:ext cx="648072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Скругленный прямоугольник 7"/>
          <p:cNvSpPr/>
          <p:nvPr/>
        </p:nvSpPr>
        <p:spPr>
          <a:xfrm>
            <a:off x="7668344" y="1124744"/>
            <a:ext cx="1187553" cy="359977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3399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DBF5F9">
                    <a:lumMod val="10000"/>
                  </a:srgbClr>
                </a:solidFill>
                <a:latin typeface="Book Antiqua" pitchFamily="18" charset="0"/>
              </a:rPr>
              <a:t>тыс. руб.</a:t>
            </a:r>
            <a:endParaRPr lang="ru-RU" sz="1400" b="1" dirty="0">
              <a:solidFill>
                <a:srgbClr val="DBF5F9">
                  <a:lumMod val="10000"/>
                </a:srgbClr>
              </a:solidFill>
              <a:latin typeface="Book Antiqua" pitchFamily="18" charset="0"/>
            </a:endParaRPr>
          </a:p>
        </p:txBody>
      </p:sp>
      <p:sp>
        <p:nvSpPr>
          <p:cNvPr id="12" name="object 10"/>
          <p:cNvSpPr/>
          <p:nvPr/>
        </p:nvSpPr>
        <p:spPr>
          <a:xfrm>
            <a:off x="0" y="0"/>
            <a:ext cx="6300192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1520" y="188640"/>
            <a:ext cx="5688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ПУБЛИЧНЫЕ   ОБЯЗАТЕЛЬСТВА  БЮДЖЕТА </a:t>
            </a:r>
            <a:endParaRPr lang="ru-RU" b="1" dirty="0">
              <a:latin typeface="Book Antiqua" pitchFamily="18" charset="0"/>
            </a:endParaRPr>
          </a:p>
        </p:txBody>
      </p:sp>
      <p:sp>
        <p:nvSpPr>
          <p:cNvPr id="10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2021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graphicFrame>
        <p:nvGraphicFramePr>
          <p:cNvPr id="15" name="Диаграмма 14"/>
          <p:cNvGraphicFramePr/>
          <p:nvPr/>
        </p:nvGraphicFramePr>
        <p:xfrm>
          <a:off x="179512" y="692696"/>
          <a:ext cx="8640960" cy="33123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6" name="Содержимое 8"/>
          <p:cNvGraphicFramePr>
            <a:graphicFrameLocks/>
          </p:cNvGraphicFramePr>
          <p:nvPr/>
        </p:nvGraphicFramePr>
        <p:xfrm>
          <a:off x="179512" y="4005065"/>
          <a:ext cx="8785101" cy="26642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3995936" y="188640"/>
            <a:ext cx="4716016" cy="620688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ВЫПЛАТЫ  НА ОХРАНУ </a:t>
            </a:r>
          </a:p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СЕМЬИ  И ДЕТСТВА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3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1520" y="188640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ВЫПЛАТЫ  ИЗ  БЮДЖЕТА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7" name="object 11"/>
          <p:cNvSpPr/>
          <p:nvPr/>
        </p:nvSpPr>
        <p:spPr>
          <a:xfrm>
            <a:off x="7812360" y="116632"/>
            <a:ext cx="792088" cy="8640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-2" y="2420887"/>
          <a:ext cx="9144001" cy="41867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80974"/>
                <a:gridCol w="1106128"/>
                <a:gridCol w="1172932"/>
                <a:gridCol w="1080120"/>
                <a:gridCol w="1080120"/>
                <a:gridCol w="1017599"/>
                <a:gridCol w="1106128"/>
              </a:tblGrid>
              <a:tr h="437738"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spc="-5" dirty="0" smtClean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spc="-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Наименование</a:t>
                      </a:r>
                      <a:r>
                        <a:rPr lang="ru-RU" sz="1200" b="0" spc="26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</a:t>
                      </a:r>
                      <a:r>
                        <a:rPr lang="ru-RU" sz="1200" b="0" spc="-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выплаты</a:t>
                      </a:r>
                      <a:endParaRPr lang="ru-RU" sz="1200" b="0" dirty="0" smtClean="0">
                        <a:solidFill>
                          <a:schemeClr val="tx1"/>
                        </a:solidFill>
                        <a:latin typeface="Bookman Old Style" pitchFamily="18" charset="0"/>
                        <a:cs typeface="Century Gothic"/>
                      </a:endParaRPr>
                    </a:p>
                    <a:p>
                      <a:endParaRPr lang="ru-RU" sz="1200" dirty="0"/>
                    </a:p>
                  </a:txBody>
                  <a:tcPr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 gridSpan="2">
                  <a:txBody>
                    <a:bodyPr/>
                    <a:lstStyle/>
                    <a:p>
                      <a:pPr marL="38100" algn="ctr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sz="1400" b="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20</a:t>
                      </a:r>
                      <a:r>
                        <a:rPr lang="ru-RU" sz="1400" b="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21</a:t>
                      </a:r>
                      <a:endParaRPr sz="1400" b="0" dirty="0">
                        <a:solidFill>
                          <a:schemeClr val="tx1"/>
                        </a:solidFill>
                        <a:latin typeface="Bookman Old Style" pitchFamily="18" charset="0"/>
                        <a:cs typeface="Century Gothic"/>
                      </a:endParaRPr>
                    </a:p>
                  </a:txBody>
                  <a:tcPr marL="0" marR="0" marT="64769" marB="0"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38100" algn="ctr" rtl="0" eaLnBrk="1" latinLnBrk="0" hangingPunct="1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kumimoji="0" sz="1400" b="0" kern="120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</a:t>
                      </a:r>
                      <a:r>
                        <a:rPr kumimoji="0" lang="ru-RU" sz="1400" b="0" kern="120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</a:t>
                      </a:r>
                      <a:endParaRPr kumimoji="0" sz="1400" b="0" kern="1200" spc="5" dirty="0">
                        <a:solidFill>
                          <a:schemeClr val="tx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 marL="0" marR="0" marT="64769" marB="0"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38100" algn="ctr" rtl="0" eaLnBrk="1" latinLnBrk="0" hangingPunct="1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kumimoji="0" sz="1400" b="0" kern="120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</a:t>
                      </a:r>
                      <a:r>
                        <a:rPr kumimoji="0" lang="ru-RU" sz="1400" b="0" kern="120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</a:t>
                      </a:r>
                      <a:endParaRPr kumimoji="0" sz="1400" b="0" kern="1200" spc="5" dirty="0">
                        <a:solidFill>
                          <a:schemeClr val="tx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 marL="0" marR="0" marT="64769" marB="0"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392095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Количество</a:t>
                      </a:r>
                    </a:p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получателей</a:t>
                      </a:r>
                      <a:endParaRPr lang="ru-RU" sz="105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Расходы,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тыс. руб.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Количество</a:t>
                      </a:r>
                    </a:p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получателей</a:t>
                      </a:r>
                      <a:endParaRPr lang="ru-RU" sz="105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Расходы,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тыс. руб.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Количество</a:t>
                      </a:r>
                    </a:p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получателей</a:t>
                      </a:r>
                      <a:endParaRPr lang="ru-RU" sz="105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Расходы,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тыс. руб.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1124524">
                <a:tc>
                  <a:txBody>
                    <a:bodyPr/>
                    <a:lstStyle/>
                    <a:p>
                      <a:pPr algn="just"/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Компенсация платы, взимаемой с родителей (законных</a:t>
                      </a:r>
                      <a:r>
                        <a:rPr lang="ru-RU" sz="13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представителей) за присмотр и уход за детьми в образовательных организациях</a:t>
                      </a:r>
                      <a:endParaRPr lang="ru-RU" sz="13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69</a:t>
                      </a:r>
                      <a:endParaRPr lang="ru-RU" sz="170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490,1</a:t>
                      </a:r>
                      <a:endParaRPr lang="ru-RU" sz="170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69</a:t>
                      </a:r>
                      <a:endParaRPr lang="ru-RU" sz="170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0,0</a:t>
                      </a:r>
                      <a:endParaRPr lang="ru-RU" sz="170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69</a:t>
                      </a:r>
                      <a:endParaRPr lang="ru-RU" sz="170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0,0</a:t>
                      </a:r>
                      <a:endParaRPr lang="ru-RU" sz="170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CCECFF"/>
                    </a:solidFill>
                  </a:tcPr>
                </a:tc>
              </a:tr>
              <a:tr h="609927">
                <a:tc>
                  <a:txBody>
                    <a:bodyPr/>
                    <a:lstStyle/>
                    <a:p>
                      <a:pPr algn="just"/>
                      <a:r>
                        <a:rPr kumimoji="0" lang="ru-RU" sz="1300" kern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Содержание ребенка, находящегося по опекой (попечительством)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13</a:t>
                      </a:r>
                      <a:endParaRPr lang="ru-RU" sz="170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9FC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949,4</a:t>
                      </a:r>
                      <a:endParaRPr lang="ru-RU" sz="170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9FC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13</a:t>
                      </a:r>
                      <a:endParaRPr lang="ru-RU" sz="170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9FC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0,0</a:t>
                      </a:r>
                      <a:endParaRPr lang="ru-RU" sz="170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9FC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13</a:t>
                      </a:r>
                      <a:endParaRPr lang="ru-RU" sz="170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9FC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0,0</a:t>
                      </a:r>
                      <a:endParaRPr lang="ru-RU" sz="170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9FCFFF"/>
                    </a:solidFill>
                  </a:tcPr>
                </a:tc>
              </a:tr>
              <a:tr h="609927">
                <a:tc>
                  <a:txBody>
                    <a:bodyPr/>
                    <a:lstStyle/>
                    <a:p>
                      <a:pPr algn="just"/>
                      <a:r>
                        <a:rPr kumimoji="0" lang="ru-RU" sz="1300" kern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Содержание ребенка, переданного  на воспитание в приемную семью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17</a:t>
                      </a:r>
                    </a:p>
                    <a:p>
                      <a:pPr marL="0" algn="ctr" rtl="0" eaLnBrk="1" latinLnBrk="0" hangingPunct="1"/>
                      <a:endParaRPr kumimoji="0" lang="ru-RU" sz="170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1 676,9</a:t>
                      </a:r>
                    </a:p>
                  </a:txBody>
                  <a:tcP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17</a:t>
                      </a:r>
                    </a:p>
                  </a:txBody>
                  <a:tcP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17</a:t>
                      </a:r>
                    </a:p>
                  </a:txBody>
                  <a:tcP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rgbClr val="CCECFF"/>
                    </a:solidFill>
                  </a:tcPr>
                </a:tc>
              </a:tr>
              <a:tr h="609927">
                <a:tc>
                  <a:txBody>
                    <a:bodyPr/>
                    <a:lstStyle/>
                    <a:p>
                      <a:pPr algn="just"/>
                      <a:r>
                        <a:rPr kumimoji="0" lang="ru-RU" sz="1300" kern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Выплата вознаграждения, причитающегося приемным родителям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11</a:t>
                      </a:r>
                    </a:p>
                  </a:txBody>
                  <a:tcPr>
                    <a:solidFill>
                      <a:srgbClr val="9FC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821,1</a:t>
                      </a:r>
                    </a:p>
                  </a:txBody>
                  <a:tcPr>
                    <a:solidFill>
                      <a:srgbClr val="9FC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11</a:t>
                      </a:r>
                    </a:p>
                  </a:txBody>
                  <a:tcPr>
                    <a:solidFill>
                      <a:srgbClr val="9FC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rgbClr val="9FC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11</a:t>
                      </a:r>
                    </a:p>
                  </a:txBody>
                  <a:tcPr>
                    <a:solidFill>
                      <a:srgbClr val="9FC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rgbClr val="9FCFFF"/>
                    </a:solidFill>
                  </a:tcPr>
                </a:tc>
              </a:tr>
            </a:tbl>
          </a:graphicData>
        </a:graphic>
      </p:graphicFrame>
      <p:sp>
        <p:nvSpPr>
          <p:cNvPr id="11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0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2021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2" name="Рисунок 11" descr="охрана семьи.jpg"/>
          <p:cNvPicPr>
            <a:picLocks noChangeAspect="1"/>
          </p:cNvPicPr>
          <p:nvPr/>
        </p:nvPicPr>
        <p:blipFill>
          <a:blip r:embed="rId4" cstate="print"/>
          <a:srcRect b="19550"/>
          <a:stretch>
            <a:fillRect/>
          </a:stretch>
        </p:blipFill>
        <p:spPr>
          <a:xfrm>
            <a:off x="467544" y="692696"/>
            <a:ext cx="2664296" cy="15448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4067944" y="332656"/>
            <a:ext cx="4716016" cy="620688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ВЫПЛАТЫ  ОТДЕЛЬНЫМ </a:t>
            </a:r>
          </a:p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КАТЕГОРИЯМ   ГРАЖДАН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3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1520" y="188640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ВЫПЛАТЫ  ИЗ  БЮДЖЕТА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-1" y="2636913"/>
          <a:ext cx="9036496" cy="41373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50628"/>
                <a:gridCol w="1093124"/>
                <a:gridCol w="1020249"/>
                <a:gridCol w="1093124"/>
                <a:gridCol w="1093124"/>
                <a:gridCol w="1093124"/>
                <a:gridCol w="1093123"/>
              </a:tblGrid>
              <a:tr h="576852"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spc="-5" dirty="0" smtClean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spc="-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Наименование</a:t>
                      </a:r>
                      <a:r>
                        <a:rPr lang="ru-RU" sz="1200" b="0" spc="26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</a:t>
                      </a:r>
                      <a:r>
                        <a:rPr lang="ru-RU" sz="1200" b="0" spc="-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выплаты</a:t>
                      </a:r>
                      <a:endParaRPr lang="ru-RU" sz="1200" b="0" dirty="0" smtClean="0">
                        <a:solidFill>
                          <a:schemeClr val="tx1"/>
                        </a:solidFill>
                        <a:latin typeface="Bookman Old Style" pitchFamily="18" charset="0"/>
                        <a:cs typeface="Century Gothic"/>
                      </a:endParaRPr>
                    </a:p>
                    <a:p>
                      <a:endParaRPr lang="ru-RU" sz="1200" dirty="0"/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38100" algn="ctr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sz="1400" b="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20</a:t>
                      </a:r>
                      <a:r>
                        <a:rPr lang="ru-RU" sz="1400" b="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21</a:t>
                      </a:r>
                      <a:endParaRPr sz="1400" b="0" dirty="0">
                        <a:solidFill>
                          <a:schemeClr val="tx1"/>
                        </a:solidFill>
                        <a:latin typeface="Bookman Old Style" pitchFamily="18" charset="0"/>
                        <a:cs typeface="Century Gothic"/>
                      </a:endParaRPr>
                    </a:p>
                  </a:txBody>
                  <a:tcPr marL="0" marR="0" marT="64769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38100" algn="ctr" rtl="0" eaLnBrk="1" latinLnBrk="0" hangingPunct="1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kumimoji="0" sz="1400" b="0" kern="120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</a:t>
                      </a:r>
                      <a:r>
                        <a:rPr kumimoji="0" lang="ru-RU" sz="1400" b="0" kern="120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</a:t>
                      </a:r>
                      <a:endParaRPr kumimoji="0" sz="1400" b="0" kern="1200" spc="5" dirty="0">
                        <a:solidFill>
                          <a:schemeClr val="tx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 marL="0" marR="0" marT="64769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38100" algn="ctr" rtl="0" eaLnBrk="1" latinLnBrk="0" hangingPunct="1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kumimoji="0" sz="1400" b="0" kern="120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</a:t>
                      </a:r>
                      <a:r>
                        <a:rPr kumimoji="0" lang="ru-RU" sz="1400" b="0" kern="120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</a:t>
                      </a:r>
                      <a:endParaRPr kumimoji="0" sz="1400" b="0" kern="1200" spc="5" dirty="0">
                        <a:solidFill>
                          <a:schemeClr val="tx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 marL="0" marR="0" marT="64769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581264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Количество</a:t>
                      </a:r>
                    </a:p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Получателей</a:t>
                      </a:r>
                      <a:endParaRPr lang="ru-RU" sz="105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Расходы,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тыс. руб.</a:t>
                      </a: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Количество</a:t>
                      </a:r>
                    </a:p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получателей</a:t>
                      </a:r>
                      <a:endParaRPr lang="ru-RU" sz="105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Расходы,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тыс. руб.</a:t>
                      </a: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Количество</a:t>
                      </a:r>
                    </a:p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получателей</a:t>
                      </a:r>
                      <a:endParaRPr lang="ru-RU" sz="105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Расходы,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тыс. руб.</a:t>
                      </a: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  <a:tr h="1301394">
                <a:tc>
                  <a:txBody>
                    <a:bodyPr/>
                    <a:lstStyle/>
                    <a:p>
                      <a:pPr algn="just"/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Компенсация расходов  на оплату жилых помещений, отопления и освещения педагогическим работникам образовательных учреждений</a:t>
                      </a:r>
                      <a:endParaRPr lang="ru-RU" sz="13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tx2">
                            <a:lumMod val="25000"/>
                            <a:shade val="30000"/>
                            <a:satMod val="115000"/>
                          </a:schemeClr>
                        </a:gs>
                        <a:gs pos="50000">
                          <a:schemeClr val="tx2">
                            <a:lumMod val="25000"/>
                            <a:shade val="67500"/>
                            <a:satMod val="115000"/>
                          </a:schemeClr>
                        </a:gs>
                        <a:gs pos="100000">
                          <a:schemeClr val="tx2">
                            <a:lumMod val="25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Bookman Old Style" pitchFamily="18" charset="0"/>
                        </a:rPr>
                        <a:t>274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Bookman Old Style" pitchFamily="18" charset="0"/>
                        </a:rPr>
                        <a:t>4</a:t>
                      </a:r>
                      <a:r>
                        <a:rPr lang="ru-RU" sz="1700" baseline="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Bookman Old Style" pitchFamily="18" charset="0"/>
                        </a:rPr>
                        <a:t> 053,9</a:t>
                      </a:r>
                      <a:endParaRPr lang="ru-RU" sz="1700" dirty="0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Bookman Old Style" pitchFamily="18" charset="0"/>
                        </a:rPr>
                        <a:t>274</a:t>
                      </a:r>
                      <a:endParaRPr lang="ru-RU" sz="1700" dirty="0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Bookman Old Style" pitchFamily="18" charset="0"/>
                        </a:rPr>
                        <a:t>0,0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Bookman Old Style" pitchFamily="18" charset="0"/>
                        </a:rPr>
                        <a:t>274</a:t>
                      </a:r>
                      <a:endParaRPr lang="ru-RU" sz="1700" dirty="0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Bookman Old Style" pitchFamily="18" charset="0"/>
                        </a:rPr>
                        <a:t>0,0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1500930">
                <a:tc>
                  <a:txBody>
                    <a:bodyPr/>
                    <a:lstStyle/>
                    <a:p>
                      <a:pPr algn="just"/>
                      <a:r>
                        <a:rPr kumimoji="0" lang="ru-RU" sz="1300" kern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Пенсии за выслугу лет лицам, замещавшим муниципальные должности, должности муниципальной службы (муниципальные должности муниципальной службы)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tx2">
                            <a:lumMod val="25000"/>
                            <a:shade val="30000"/>
                            <a:satMod val="115000"/>
                          </a:schemeClr>
                        </a:gs>
                        <a:gs pos="50000">
                          <a:schemeClr val="tx2">
                            <a:lumMod val="25000"/>
                            <a:shade val="67500"/>
                            <a:satMod val="115000"/>
                          </a:schemeClr>
                        </a:gs>
                        <a:gs pos="100000">
                          <a:schemeClr val="tx2">
                            <a:lumMod val="25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Bookman Old Style" pitchFamily="18" charset="0"/>
                        </a:rPr>
                        <a:t>69</a:t>
                      </a:r>
                      <a:endParaRPr lang="ru-RU" sz="1700" dirty="0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Bookman Old Style" pitchFamily="18" charset="0"/>
                        </a:rPr>
                        <a:t>3</a:t>
                      </a:r>
                      <a:r>
                        <a:rPr lang="ru-RU" sz="1700" baseline="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Bookman Old Style" pitchFamily="18" charset="0"/>
                        </a:rPr>
                        <a:t> 758,4</a:t>
                      </a:r>
                      <a:endParaRPr lang="ru-RU" sz="1700" dirty="0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Bookman Old Style" pitchFamily="18" charset="0"/>
                        </a:rPr>
                        <a:t>69</a:t>
                      </a:r>
                      <a:endParaRPr lang="ru-RU" sz="1700" dirty="0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Bookman Old Style" pitchFamily="18" charset="0"/>
                        </a:rPr>
                        <a:t>0,0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Bookman Old Style" pitchFamily="18" charset="0"/>
                        </a:rPr>
                        <a:t>69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Bookman Old Style" pitchFamily="18" charset="0"/>
                        </a:rPr>
                        <a:t>0,0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8" name="object 6"/>
          <p:cNvSpPr/>
          <p:nvPr/>
        </p:nvSpPr>
        <p:spPr>
          <a:xfrm>
            <a:off x="7812360" y="260648"/>
            <a:ext cx="792088" cy="792088"/>
          </a:xfrm>
          <a:custGeom>
            <a:avLst/>
            <a:gdLst/>
            <a:ahLst/>
            <a:cxnLst/>
            <a:rect l="l" t="t" r="r" b="b"/>
            <a:pathLst>
              <a:path w="935990" h="935990">
                <a:moveTo>
                  <a:pt x="467868" y="0"/>
                </a:moveTo>
                <a:lnTo>
                  <a:pt x="420023" y="2416"/>
                </a:lnTo>
                <a:lnTo>
                  <a:pt x="373562" y="9508"/>
                </a:lnTo>
                <a:lnTo>
                  <a:pt x="328720" y="21041"/>
                </a:lnTo>
                <a:lnTo>
                  <a:pt x="285732" y="36778"/>
                </a:lnTo>
                <a:lnTo>
                  <a:pt x="244832" y="56484"/>
                </a:lnTo>
                <a:lnTo>
                  <a:pt x="206257" y="79925"/>
                </a:lnTo>
                <a:lnTo>
                  <a:pt x="170240" y="106863"/>
                </a:lnTo>
                <a:lnTo>
                  <a:pt x="137017" y="137064"/>
                </a:lnTo>
                <a:lnTo>
                  <a:pt x="106822" y="170293"/>
                </a:lnTo>
                <a:lnTo>
                  <a:pt x="79891" y="206312"/>
                </a:lnTo>
                <a:lnTo>
                  <a:pt x="56459" y="244889"/>
                </a:lnTo>
                <a:lnTo>
                  <a:pt x="36760" y="285785"/>
                </a:lnTo>
                <a:lnTo>
                  <a:pt x="21030" y="328767"/>
                </a:lnTo>
                <a:lnTo>
                  <a:pt x="9503" y="373598"/>
                </a:lnTo>
                <a:lnTo>
                  <a:pt x="2415" y="420044"/>
                </a:lnTo>
                <a:lnTo>
                  <a:pt x="0" y="467868"/>
                </a:lnTo>
                <a:lnTo>
                  <a:pt x="2415" y="515712"/>
                </a:lnTo>
                <a:lnTo>
                  <a:pt x="9503" y="562173"/>
                </a:lnTo>
                <a:lnTo>
                  <a:pt x="21030" y="607015"/>
                </a:lnTo>
                <a:lnTo>
                  <a:pt x="36760" y="650003"/>
                </a:lnTo>
                <a:lnTo>
                  <a:pt x="56459" y="690903"/>
                </a:lnTo>
                <a:lnTo>
                  <a:pt x="79891" y="729478"/>
                </a:lnTo>
                <a:lnTo>
                  <a:pt x="106822" y="765495"/>
                </a:lnTo>
                <a:lnTo>
                  <a:pt x="137017" y="798718"/>
                </a:lnTo>
                <a:lnTo>
                  <a:pt x="170240" y="828913"/>
                </a:lnTo>
                <a:lnTo>
                  <a:pt x="206257" y="855844"/>
                </a:lnTo>
                <a:lnTo>
                  <a:pt x="244832" y="879276"/>
                </a:lnTo>
                <a:lnTo>
                  <a:pt x="285732" y="898975"/>
                </a:lnTo>
                <a:lnTo>
                  <a:pt x="328720" y="914705"/>
                </a:lnTo>
                <a:lnTo>
                  <a:pt x="373562" y="926232"/>
                </a:lnTo>
                <a:lnTo>
                  <a:pt x="420023" y="933320"/>
                </a:lnTo>
                <a:lnTo>
                  <a:pt x="467868" y="935735"/>
                </a:lnTo>
                <a:lnTo>
                  <a:pt x="515690" y="933320"/>
                </a:lnTo>
                <a:lnTo>
                  <a:pt x="562131" y="926232"/>
                </a:lnTo>
                <a:lnTo>
                  <a:pt x="606956" y="914705"/>
                </a:lnTo>
                <a:lnTo>
                  <a:pt x="649930" y="898975"/>
                </a:lnTo>
                <a:lnTo>
                  <a:pt x="690817" y="879276"/>
                </a:lnTo>
                <a:lnTo>
                  <a:pt x="729382" y="855844"/>
                </a:lnTo>
                <a:lnTo>
                  <a:pt x="765391" y="828913"/>
                </a:lnTo>
                <a:lnTo>
                  <a:pt x="798607" y="798718"/>
                </a:lnTo>
                <a:lnTo>
                  <a:pt x="828797" y="765495"/>
                </a:lnTo>
                <a:lnTo>
                  <a:pt x="855724" y="729478"/>
                </a:lnTo>
                <a:lnTo>
                  <a:pt x="879153" y="690903"/>
                </a:lnTo>
                <a:lnTo>
                  <a:pt x="898850" y="650003"/>
                </a:lnTo>
                <a:lnTo>
                  <a:pt x="914579" y="607015"/>
                </a:lnTo>
                <a:lnTo>
                  <a:pt x="926105" y="562173"/>
                </a:lnTo>
                <a:lnTo>
                  <a:pt x="933194" y="515712"/>
                </a:lnTo>
                <a:lnTo>
                  <a:pt x="935608" y="467868"/>
                </a:lnTo>
                <a:lnTo>
                  <a:pt x="933194" y="420044"/>
                </a:lnTo>
                <a:lnTo>
                  <a:pt x="926105" y="373598"/>
                </a:lnTo>
                <a:lnTo>
                  <a:pt x="914579" y="328767"/>
                </a:lnTo>
                <a:lnTo>
                  <a:pt x="898850" y="285785"/>
                </a:lnTo>
                <a:lnTo>
                  <a:pt x="879153" y="244889"/>
                </a:lnTo>
                <a:lnTo>
                  <a:pt x="855724" y="206312"/>
                </a:lnTo>
                <a:lnTo>
                  <a:pt x="828797" y="170293"/>
                </a:lnTo>
                <a:lnTo>
                  <a:pt x="798607" y="137064"/>
                </a:lnTo>
                <a:lnTo>
                  <a:pt x="765391" y="106863"/>
                </a:lnTo>
                <a:lnTo>
                  <a:pt x="729382" y="79925"/>
                </a:lnTo>
                <a:lnTo>
                  <a:pt x="690817" y="56484"/>
                </a:lnTo>
                <a:lnTo>
                  <a:pt x="649930" y="36778"/>
                </a:lnTo>
                <a:lnTo>
                  <a:pt x="606956" y="21041"/>
                </a:lnTo>
                <a:lnTo>
                  <a:pt x="562131" y="9508"/>
                </a:lnTo>
                <a:lnTo>
                  <a:pt x="515690" y="2416"/>
                </a:lnTo>
                <a:lnTo>
                  <a:pt x="467868" y="0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7"/>
          <p:cNvSpPr/>
          <p:nvPr/>
        </p:nvSpPr>
        <p:spPr>
          <a:xfrm>
            <a:off x="7884368" y="260648"/>
            <a:ext cx="659371" cy="75660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" name="Рисунок 10" descr="педагогам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5536" y="692696"/>
            <a:ext cx="2514146" cy="2067224"/>
          </a:xfrm>
          <a:prstGeom prst="rect">
            <a:avLst/>
          </a:prstGeom>
        </p:spPr>
      </p:pic>
      <p:sp>
        <p:nvSpPr>
          <p:cNvPr id="12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0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2021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с двумя скругленными противолежащими углами 16"/>
          <p:cNvSpPr/>
          <p:nvPr/>
        </p:nvSpPr>
        <p:spPr>
          <a:xfrm>
            <a:off x="251520" y="2852936"/>
            <a:ext cx="8712968" cy="936104"/>
          </a:xfrm>
          <a:prstGeom prst="round2DiagRect">
            <a:avLst/>
          </a:prstGeom>
          <a:solidFill>
            <a:srgbClr val="0099FF"/>
          </a:solidFill>
          <a:ln w="127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b="1" dirty="0" smtClean="0">
                <a:solidFill>
                  <a:srgbClr val="0000CC"/>
                </a:solidFill>
                <a:latin typeface="Bookman Old Style" pitchFamily="18" charset="0"/>
              </a:rPr>
              <a:t>БЮДЖЕТ – </a:t>
            </a:r>
            <a:r>
              <a:rPr lang="ru-RU" dirty="0" smtClean="0">
                <a:solidFill>
                  <a:srgbClr val="0000CC"/>
                </a:solidFill>
                <a:latin typeface="Bookman Old Style" pitchFamily="18" charset="0"/>
              </a:rPr>
              <a:t>форма образования и расходования денежных средств, предназначенных для финансового обеспечения задач и функций государства и местного самоуправления .</a:t>
            </a:r>
            <a:endParaRPr lang="ru-RU" dirty="0">
              <a:solidFill>
                <a:srgbClr val="0000CC"/>
              </a:solidFill>
              <a:latin typeface="Bookman Old Style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179512" y="908720"/>
            <a:ext cx="3096344" cy="1872208"/>
          </a:xfrm>
          <a:prstGeom prst="rect">
            <a:avLst/>
          </a:prstGeom>
          <a:gradFill flip="none" rotWithShape="1">
            <a:gsLst>
              <a:gs pos="0">
                <a:srgbClr val="0099FF">
                  <a:tint val="66000"/>
                  <a:satMod val="160000"/>
                </a:srgbClr>
              </a:gs>
              <a:gs pos="50000">
                <a:srgbClr val="0099FF">
                  <a:tint val="44500"/>
                  <a:satMod val="160000"/>
                </a:srgbClr>
              </a:gs>
              <a:gs pos="100000">
                <a:srgbClr val="0099FF">
                  <a:tint val="23500"/>
                  <a:satMod val="160000"/>
                </a:srgbClr>
              </a:gs>
            </a:gsLst>
            <a:lin ang="0" scaled="1"/>
            <a:tileRect/>
          </a:gradFill>
          <a:ln w="12700">
            <a:solidFill>
              <a:srgbClr val="0000F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i="1" dirty="0" smtClean="0">
                <a:solidFill>
                  <a:srgbClr val="0000CC"/>
                </a:solidFill>
                <a:latin typeface="Bookman Old Style" pitchFamily="18" charset="0"/>
              </a:rPr>
              <a:t>ДОХОДЫ БЮДЖЕТА</a:t>
            </a:r>
          </a:p>
          <a:p>
            <a:pPr algn="ctr"/>
            <a:r>
              <a:rPr lang="ru-RU" sz="1600" b="1" dirty="0" smtClean="0">
                <a:solidFill>
                  <a:srgbClr val="0000CC"/>
                </a:solidFill>
                <a:latin typeface="Bookman Old Style" pitchFamily="18" charset="0"/>
              </a:rPr>
              <a:t> </a:t>
            </a:r>
            <a:r>
              <a:rPr lang="ru-RU" sz="1600" dirty="0" smtClean="0">
                <a:solidFill>
                  <a:srgbClr val="0000CC"/>
                </a:solidFill>
                <a:latin typeface="Bookman Old Style" pitchFamily="18" charset="0"/>
              </a:rPr>
              <a:t>это поступающие в бюджет денежные средства (налоговые, неналоговые доходы и безвозмездные поступления) </a:t>
            </a:r>
            <a:endParaRPr lang="ru-RU" sz="1600" dirty="0">
              <a:solidFill>
                <a:srgbClr val="0000CC"/>
              </a:solidFill>
              <a:latin typeface="Bookman Old Style" pitchFamily="18" charset="0"/>
            </a:endParaRPr>
          </a:p>
        </p:txBody>
      </p:sp>
      <p:sp>
        <p:nvSpPr>
          <p:cNvPr id="28" name="Содержимое 27"/>
          <p:cNvSpPr>
            <a:spLocks noGrp="1"/>
          </p:cNvSpPr>
          <p:nvPr>
            <p:ph idx="1"/>
          </p:nvPr>
        </p:nvSpPr>
        <p:spPr>
          <a:xfrm>
            <a:off x="6012160" y="908720"/>
            <a:ext cx="2952327" cy="1871414"/>
          </a:xfrm>
          <a:prstGeom prst="rect">
            <a:avLst/>
          </a:prstGeom>
          <a:gradFill flip="none" rotWithShape="1">
            <a:gsLst>
              <a:gs pos="0">
                <a:srgbClr val="0099FF">
                  <a:tint val="66000"/>
                  <a:satMod val="160000"/>
                </a:srgbClr>
              </a:gs>
              <a:gs pos="50000">
                <a:srgbClr val="0099FF">
                  <a:tint val="44500"/>
                  <a:satMod val="160000"/>
                </a:srgbClr>
              </a:gs>
              <a:gs pos="100000">
                <a:srgbClr val="0099FF">
                  <a:tint val="23500"/>
                  <a:satMod val="160000"/>
                </a:srgbClr>
              </a:gs>
            </a:gsLst>
            <a:lin ang="13500000" scaled="1"/>
            <a:tileRect/>
          </a:gradFill>
          <a:ln w="12700">
            <a:solidFill>
              <a:srgbClr val="0000FF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47500" lnSpcReduction="20000"/>
          </a:bodyPr>
          <a:lstStyle/>
          <a:p>
            <a:pPr marL="0" algn="ctr">
              <a:buNone/>
            </a:pPr>
            <a:r>
              <a:rPr lang="ru-RU" sz="3400" b="1" i="1" dirty="0" smtClean="0">
                <a:solidFill>
                  <a:srgbClr val="0000CC"/>
                </a:solidFill>
                <a:latin typeface="Bookman Old Style" pitchFamily="18" charset="0"/>
              </a:rPr>
              <a:t>РАСХОДЫ БЮДЖЕТА</a:t>
            </a:r>
          </a:p>
          <a:p>
            <a:pPr marL="0" algn="ctr">
              <a:buNone/>
            </a:pPr>
            <a:r>
              <a:rPr lang="ru-RU" sz="3400" dirty="0" smtClean="0">
                <a:solidFill>
                  <a:srgbClr val="0000CC"/>
                </a:solidFill>
                <a:latin typeface="Bookman Old Style" pitchFamily="18" charset="0"/>
              </a:rPr>
              <a:t>это выплачиваемые из бюджета денежные средства (социальные выплаты, оказание муниципальных услуг, благоустройство, и другие)</a:t>
            </a:r>
          </a:p>
        </p:txBody>
      </p:sp>
      <p:pic>
        <p:nvPicPr>
          <p:cNvPr id="29" name="Рисунок 28" descr="новые весы17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55776" y="4121696"/>
            <a:ext cx="3888432" cy="2736304"/>
          </a:xfrm>
          <a:prstGeom prst="rect">
            <a:avLst/>
          </a:prstGeom>
        </p:spPr>
      </p:pic>
      <p:sp>
        <p:nvSpPr>
          <p:cNvPr id="30" name="Блок-схема: магнитный диск 29"/>
          <p:cNvSpPr/>
          <p:nvPr/>
        </p:nvSpPr>
        <p:spPr>
          <a:xfrm>
            <a:off x="323528" y="4005064"/>
            <a:ext cx="2376264" cy="2592288"/>
          </a:xfrm>
          <a:prstGeom prst="flowChartMagneticDisk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b="1" dirty="0" smtClean="0">
              <a:solidFill>
                <a:srgbClr val="0000CC"/>
              </a:solidFill>
              <a:latin typeface="Book Antiqua" pitchFamily="18" charset="0"/>
            </a:endParaRPr>
          </a:p>
          <a:p>
            <a:pPr algn="ctr"/>
            <a:endParaRPr lang="ru-RU" sz="1600" b="1" dirty="0" smtClean="0">
              <a:solidFill>
                <a:srgbClr val="0000CC"/>
              </a:solidFill>
              <a:latin typeface="Book Antiqua" pitchFamily="18" charset="0"/>
            </a:endParaRPr>
          </a:p>
          <a:p>
            <a:pPr algn="ctr"/>
            <a:endParaRPr lang="ru-RU" sz="1600" b="1" dirty="0" smtClean="0">
              <a:solidFill>
                <a:srgbClr val="0000CC"/>
              </a:solidFill>
              <a:latin typeface="Book Antiqua" pitchFamily="18" charset="0"/>
            </a:endParaRPr>
          </a:p>
          <a:p>
            <a:pPr algn="ctr"/>
            <a:r>
              <a:rPr lang="ru-RU" sz="1600" dirty="0" smtClean="0">
                <a:solidFill>
                  <a:srgbClr val="003300"/>
                </a:solidFill>
                <a:latin typeface="Bookman Old Style" pitchFamily="18" charset="0"/>
              </a:rPr>
              <a:t>Превышение </a:t>
            </a:r>
          </a:p>
          <a:p>
            <a:pPr algn="ctr"/>
            <a:r>
              <a:rPr lang="ru-RU" sz="1600" dirty="0" smtClean="0">
                <a:solidFill>
                  <a:srgbClr val="003300"/>
                </a:solidFill>
                <a:latin typeface="Bookman Old Style" pitchFamily="18" charset="0"/>
              </a:rPr>
              <a:t>доходов над расходами образует положительный остаток бюджета </a:t>
            </a:r>
          </a:p>
          <a:p>
            <a:pPr algn="ctr"/>
            <a:r>
              <a:rPr lang="ru-RU" sz="1600" b="1" i="1" dirty="0" smtClean="0">
                <a:solidFill>
                  <a:srgbClr val="003300"/>
                </a:solidFill>
                <a:latin typeface="Bookman Old Style" pitchFamily="18" charset="0"/>
              </a:rPr>
              <a:t>ПРОФИЦИТ .</a:t>
            </a:r>
          </a:p>
          <a:p>
            <a:pPr algn="ctr"/>
            <a:r>
              <a:rPr lang="ru-RU" sz="1600" dirty="0" smtClean="0">
                <a:solidFill>
                  <a:srgbClr val="003300"/>
                </a:solidFill>
                <a:latin typeface="Bookman Old Style" pitchFamily="18" charset="0"/>
              </a:rPr>
              <a:t>При </a:t>
            </a:r>
            <a:r>
              <a:rPr lang="ru-RU" sz="1600" dirty="0" err="1" smtClean="0">
                <a:solidFill>
                  <a:srgbClr val="003300"/>
                </a:solidFill>
                <a:latin typeface="Bookman Old Style" pitchFamily="18" charset="0"/>
              </a:rPr>
              <a:t>профиците</a:t>
            </a:r>
            <a:r>
              <a:rPr lang="ru-RU" sz="1600" dirty="0" smtClean="0">
                <a:solidFill>
                  <a:srgbClr val="003300"/>
                </a:solidFill>
                <a:latin typeface="Bookman Old Style" pitchFamily="18" charset="0"/>
              </a:rPr>
              <a:t> снижается долг и (или) растут</a:t>
            </a:r>
          </a:p>
          <a:p>
            <a:pPr algn="ctr"/>
            <a:r>
              <a:rPr lang="ru-RU" sz="1600" dirty="0" smtClean="0">
                <a:solidFill>
                  <a:srgbClr val="003300"/>
                </a:solidFill>
                <a:latin typeface="Bookman Old Style" pitchFamily="18" charset="0"/>
              </a:rPr>
              <a:t> остатки.</a:t>
            </a:r>
          </a:p>
          <a:p>
            <a:pPr algn="ctr"/>
            <a:endParaRPr lang="ru-RU" sz="1600" b="1" dirty="0" smtClean="0">
              <a:solidFill>
                <a:srgbClr val="0000CC"/>
              </a:solidFill>
              <a:latin typeface="Book Antiqua" pitchFamily="18" charset="0"/>
            </a:endParaRPr>
          </a:p>
          <a:p>
            <a:pPr algn="ctr"/>
            <a:endParaRPr lang="ru-RU" sz="1600" b="1" i="1" dirty="0" smtClean="0">
              <a:solidFill>
                <a:srgbClr val="0000CC"/>
              </a:solidFill>
              <a:latin typeface="Book Antiqua" pitchFamily="18" charset="0"/>
            </a:endParaRPr>
          </a:p>
          <a:p>
            <a:pPr algn="ctr"/>
            <a:endParaRPr lang="ru-RU" sz="1600" b="1" i="1" dirty="0" smtClean="0">
              <a:solidFill>
                <a:srgbClr val="0000CC"/>
              </a:solidFill>
              <a:latin typeface="Book Antiqua" pitchFamily="18" charset="0"/>
            </a:endParaRPr>
          </a:p>
          <a:p>
            <a:pPr algn="ctr"/>
            <a:endParaRPr lang="ru-RU" sz="1600" b="1" i="1" dirty="0" smtClean="0">
              <a:solidFill>
                <a:srgbClr val="0000CC"/>
              </a:solidFill>
              <a:latin typeface="Book Antiqua" pitchFamily="18" charset="0"/>
            </a:endParaRPr>
          </a:p>
          <a:p>
            <a:pPr algn="ctr"/>
            <a:endParaRPr lang="ru-RU" sz="1600" b="1" i="1" dirty="0">
              <a:solidFill>
                <a:srgbClr val="0000CC"/>
              </a:solidFill>
              <a:latin typeface="Book Antiqua" pitchFamily="18" charset="0"/>
            </a:endParaRPr>
          </a:p>
        </p:txBody>
      </p:sp>
      <p:sp>
        <p:nvSpPr>
          <p:cNvPr id="31" name="Блок-схема: магнитный диск 30"/>
          <p:cNvSpPr/>
          <p:nvPr/>
        </p:nvSpPr>
        <p:spPr>
          <a:xfrm>
            <a:off x="6516216" y="4005064"/>
            <a:ext cx="2376264" cy="2736304"/>
          </a:xfrm>
          <a:prstGeom prst="flowChartMagneticDisk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003300"/>
                </a:solidFill>
                <a:latin typeface="Bookman Old Style" pitchFamily="18" charset="0"/>
              </a:rPr>
              <a:t>Если расходная </a:t>
            </a:r>
          </a:p>
          <a:p>
            <a:pPr algn="ctr"/>
            <a:r>
              <a:rPr lang="ru-RU" sz="1600" dirty="0" smtClean="0">
                <a:solidFill>
                  <a:srgbClr val="003300"/>
                </a:solidFill>
                <a:latin typeface="Bookman Old Style" pitchFamily="18" charset="0"/>
              </a:rPr>
              <a:t>часть бюджета превышает доходную, то бюджет формируется с </a:t>
            </a:r>
            <a:r>
              <a:rPr lang="ru-RU" sz="1600" b="1" i="1" dirty="0" smtClean="0">
                <a:solidFill>
                  <a:srgbClr val="003300"/>
                </a:solidFill>
                <a:latin typeface="Bookman Old Style" pitchFamily="18" charset="0"/>
              </a:rPr>
              <a:t>ДЕФИЦИТОМ </a:t>
            </a:r>
            <a:r>
              <a:rPr lang="ru-RU" sz="1600" i="1" dirty="0" smtClean="0">
                <a:solidFill>
                  <a:srgbClr val="003300"/>
                </a:solidFill>
                <a:latin typeface="Bookman Old Style" pitchFamily="18" charset="0"/>
              </a:rPr>
              <a:t>. </a:t>
            </a:r>
            <a:r>
              <a:rPr lang="ru-RU" sz="1600" dirty="0" smtClean="0">
                <a:solidFill>
                  <a:srgbClr val="003300"/>
                </a:solidFill>
                <a:latin typeface="Bookman Old Style" pitchFamily="18" charset="0"/>
              </a:rPr>
              <a:t>При дефиците растет долг и (или) снижаются остатки.</a:t>
            </a:r>
          </a:p>
          <a:p>
            <a:pPr algn="ctr"/>
            <a:endParaRPr lang="ru-RU" sz="1600" b="1" i="1" dirty="0" smtClean="0">
              <a:solidFill>
                <a:srgbClr val="0000CC"/>
              </a:solidFill>
              <a:latin typeface="Book Antiqua" pitchFamily="18" charset="0"/>
            </a:endParaRPr>
          </a:p>
          <a:p>
            <a:pPr algn="ctr"/>
            <a:endParaRPr lang="ru-RU" sz="1600" i="1" dirty="0">
              <a:solidFill>
                <a:srgbClr val="0000CC"/>
              </a:solidFill>
              <a:latin typeface="Book Antiqua" pitchFamily="18" charset="0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907704" y="0"/>
            <a:ext cx="612068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123728" y="188640"/>
            <a:ext cx="53285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ЧТО   ТАКОЕ  БЮДЖЕТ?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57200" y="6597352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1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3" name="Рисунок 12" descr="бюджет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75856" y="764704"/>
            <a:ext cx="2772792" cy="20795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81107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/>
          <a:lstStyle/>
          <a:p>
            <a:r>
              <a:rPr lang="ru-RU" sz="1800" b="1" dirty="0" smtClean="0">
                <a:ln w="10541" cmpd="sng">
                  <a:solidFill>
                    <a:srgbClr val="0033CC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 smtClean="0">
                <a:ln w="10541" cmpd="sng">
                  <a:solidFill>
                    <a:srgbClr val="0033CC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</a:br>
            <a:endParaRPr lang="ru-RU" sz="1800" dirty="0"/>
          </a:p>
        </p:txBody>
      </p:sp>
      <p:sp>
        <p:nvSpPr>
          <p:cNvPr id="81" name="Прямоугольник 80"/>
          <p:cNvSpPr/>
          <p:nvPr/>
        </p:nvSpPr>
        <p:spPr>
          <a:xfrm>
            <a:off x="179512" y="692696"/>
            <a:ext cx="4464496" cy="2677656"/>
          </a:xfrm>
          <a:prstGeom prst="rect">
            <a:avLst/>
          </a:prstGeom>
          <a:gradFill flip="none" rotWithShape="1">
            <a:gsLst>
              <a:gs pos="0">
                <a:srgbClr val="66CCFF">
                  <a:tint val="66000"/>
                  <a:satMod val="160000"/>
                </a:srgbClr>
              </a:gs>
              <a:gs pos="50000">
                <a:srgbClr val="66CCFF">
                  <a:tint val="44500"/>
                  <a:satMod val="160000"/>
                </a:srgbClr>
              </a:gs>
              <a:gs pos="100000">
                <a:srgbClr val="66CCFF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 Antiqua" pitchFamily="18" charset="0"/>
              </a:rPr>
              <a:t>	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Бюджет формируется в новом «программном» формате на основе муниципальных программ. Это связано со вступившими в силу изменениями в Бюджетный кодекс РФ в 2014 году. 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	Каждая муниципальная программа увязывает бюджетные ассигнования с результатами их использования для достижения заявленных целей. Таким образом, программный бюджет призван повысить качество формирования и исполнения главного финансового документа. </a:t>
            </a:r>
            <a:endParaRPr lang="ru-RU" sz="14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84" name="Прямоугольник 83"/>
          <p:cNvSpPr/>
          <p:nvPr/>
        </p:nvSpPr>
        <p:spPr>
          <a:xfrm>
            <a:off x="3059832" y="3573016"/>
            <a:ext cx="5904656" cy="1008112"/>
          </a:xfrm>
          <a:prstGeom prst="rect">
            <a:avLst/>
          </a:prstGeom>
          <a:gradFill flip="none" rotWithShape="1">
            <a:gsLst>
              <a:gs pos="0">
                <a:srgbClr val="66CCFF">
                  <a:tint val="66000"/>
                  <a:satMod val="160000"/>
                </a:srgbClr>
              </a:gs>
              <a:gs pos="50000">
                <a:srgbClr val="66CCFF">
                  <a:tint val="44500"/>
                  <a:satMod val="160000"/>
                </a:srgbClr>
              </a:gs>
              <a:gs pos="100000">
                <a:srgbClr val="66CCFF">
                  <a:tint val="23500"/>
                  <a:satMod val="160000"/>
                </a:srgbClr>
              </a:gs>
            </a:gsLst>
            <a:lin ang="13500000" scaled="1"/>
            <a:tileRect/>
          </a:gradFill>
          <a:ln w="19050">
            <a:solidFill>
              <a:srgbClr val="0066FF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Повышение эффективности деятельности всех участников программы за счет полномасштабного охвата всех сфер деятельности органов местного самоуправления и, как следствие, бюджетных ассигнований, находящихся в их распоряжении. </a:t>
            </a:r>
            <a:endParaRPr lang="ru-RU" sz="14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86" name="Прямоугольник 85"/>
          <p:cNvSpPr/>
          <p:nvPr/>
        </p:nvSpPr>
        <p:spPr>
          <a:xfrm>
            <a:off x="3059832" y="4653136"/>
            <a:ext cx="5904656" cy="936104"/>
          </a:xfrm>
          <a:prstGeom prst="rect">
            <a:avLst/>
          </a:prstGeom>
          <a:gradFill flip="none" rotWithShape="1">
            <a:gsLst>
              <a:gs pos="0">
                <a:srgbClr val="66CCFF">
                  <a:tint val="66000"/>
                  <a:satMod val="160000"/>
                </a:srgbClr>
              </a:gs>
              <a:gs pos="50000">
                <a:srgbClr val="66CCFF">
                  <a:tint val="44500"/>
                  <a:satMod val="160000"/>
                </a:srgbClr>
              </a:gs>
              <a:gs pos="100000">
                <a:srgbClr val="66CCFF">
                  <a:tint val="23500"/>
                  <a:satMod val="160000"/>
                </a:srgbClr>
              </a:gs>
            </a:gsLst>
            <a:lin ang="13500000" scaled="1"/>
            <a:tileRect/>
          </a:gradFill>
          <a:ln w="19050">
            <a:solidFill>
              <a:srgbClr val="0066FF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Обеспечение прозрачности расходования бюджетных средств, что позволяет увязать результаты, достигнутые в ходе реализации программ с бюджетными ресурсами, направленными на их достижение. </a:t>
            </a:r>
            <a:endParaRPr lang="ru-RU" sz="14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87" name="Прямоугольник 86"/>
          <p:cNvSpPr/>
          <p:nvPr/>
        </p:nvSpPr>
        <p:spPr>
          <a:xfrm>
            <a:off x="3059832" y="5661248"/>
            <a:ext cx="5904656" cy="914400"/>
          </a:xfrm>
          <a:prstGeom prst="rect">
            <a:avLst/>
          </a:prstGeom>
          <a:gradFill flip="none" rotWithShape="1">
            <a:gsLst>
              <a:gs pos="0">
                <a:srgbClr val="66CCFF">
                  <a:tint val="66000"/>
                  <a:satMod val="160000"/>
                </a:srgbClr>
              </a:gs>
              <a:gs pos="50000">
                <a:srgbClr val="66CCFF">
                  <a:tint val="44500"/>
                  <a:satMod val="160000"/>
                </a:srgbClr>
              </a:gs>
              <a:gs pos="100000">
                <a:srgbClr val="66CCFF">
                  <a:tint val="23500"/>
                  <a:satMod val="160000"/>
                </a:srgbClr>
              </a:gs>
            </a:gsLst>
            <a:lin ang="13500000" scaled="1"/>
            <a:tileRect/>
          </a:gradFill>
          <a:ln w="19050">
            <a:solidFill>
              <a:srgbClr val="0066FF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Четкая определенная ответственность за достижение результатов. Вытекает из необходимости назначения исполнителя и соисполнителей, ответственных за реализацию муниципальной программы. </a:t>
            </a:r>
            <a:endParaRPr lang="ru-RU" sz="14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88" name="Овал 87"/>
          <p:cNvSpPr/>
          <p:nvPr/>
        </p:nvSpPr>
        <p:spPr>
          <a:xfrm>
            <a:off x="107504" y="4365104"/>
            <a:ext cx="2376264" cy="1512168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rgbClr val="0066FF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Bookman Old Style" pitchFamily="18" charset="0"/>
              </a:rPr>
              <a:t>Программный бюджет , это</a:t>
            </a:r>
            <a:endParaRPr lang="ru-RU" sz="1600" dirty="0">
              <a:solidFill>
                <a:schemeClr val="tx1"/>
              </a:solidFill>
              <a:latin typeface="Bookman Old Style" pitchFamily="18" charset="0"/>
            </a:endParaRPr>
          </a:p>
        </p:txBody>
      </p:sp>
      <p:sp>
        <p:nvSpPr>
          <p:cNvPr id="89" name="Левая фигурная скобка 88"/>
          <p:cNvSpPr/>
          <p:nvPr/>
        </p:nvSpPr>
        <p:spPr>
          <a:xfrm>
            <a:off x="2627784" y="3717032"/>
            <a:ext cx="371472" cy="2664296"/>
          </a:xfrm>
          <a:prstGeom prst="leftBrace">
            <a:avLst/>
          </a:prstGeom>
          <a:ln w="38100">
            <a:solidFill>
              <a:srgbClr val="0066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object 10"/>
          <p:cNvSpPr/>
          <p:nvPr/>
        </p:nvSpPr>
        <p:spPr>
          <a:xfrm>
            <a:off x="539552" y="0"/>
            <a:ext cx="8496944" cy="9685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ЗАЧЕМ   НУЖЕН  ПРОГРАММНЫЙ  БЮДЖЕТ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3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2021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5" name="Рисунок 14" descr="программы о нимх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99992" y="836712"/>
            <a:ext cx="4644008" cy="26642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/>
          <a:lstStyle/>
          <a:p>
            <a:r>
              <a:rPr lang="ru-RU" sz="1800" b="1" dirty="0" smtClean="0">
                <a:ln w="10541" cmpd="sng">
                  <a:solidFill>
                    <a:srgbClr val="0033CC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 smtClean="0">
                <a:ln w="10541" cmpd="sng">
                  <a:solidFill>
                    <a:srgbClr val="0033CC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</a:br>
            <a:endParaRPr lang="ru-RU" sz="1800" dirty="0"/>
          </a:p>
        </p:txBody>
      </p:sp>
      <p:sp>
        <p:nvSpPr>
          <p:cNvPr id="81" name="Прямоугольник 80"/>
          <p:cNvSpPr/>
          <p:nvPr/>
        </p:nvSpPr>
        <p:spPr>
          <a:xfrm>
            <a:off x="395536" y="908721"/>
            <a:ext cx="84969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solidFill>
                  <a:srgbClr val="000099"/>
                </a:solidFill>
                <a:latin typeface="Book Antiqua" pitchFamily="18" charset="0"/>
              </a:rPr>
              <a:t>	</a:t>
            </a:r>
            <a:endParaRPr lang="ru-RU" sz="1600" dirty="0">
              <a:solidFill>
                <a:srgbClr val="000099"/>
              </a:solidFill>
              <a:latin typeface="Book Antiqua" pitchFamily="18" charset="0"/>
            </a:endParaRPr>
          </a:p>
        </p:txBody>
      </p:sp>
      <p:sp>
        <p:nvSpPr>
          <p:cNvPr id="84" name="Прямоугольник 83"/>
          <p:cNvSpPr/>
          <p:nvPr/>
        </p:nvSpPr>
        <p:spPr>
          <a:xfrm>
            <a:off x="2195736" y="764704"/>
            <a:ext cx="6768752" cy="1440160"/>
          </a:xfrm>
          <a:prstGeom prst="rect">
            <a:avLst/>
          </a:prstGeom>
          <a:gradFill flip="none" rotWithShape="1">
            <a:gsLst>
              <a:gs pos="0">
                <a:srgbClr val="00CCFF">
                  <a:shade val="30000"/>
                  <a:satMod val="115000"/>
                </a:srgbClr>
              </a:gs>
              <a:gs pos="50000">
                <a:srgbClr val="00CCFF">
                  <a:shade val="67500"/>
                  <a:satMod val="115000"/>
                </a:srgbClr>
              </a:gs>
              <a:gs pos="100000">
                <a:srgbClr val="00CCFF">
                  <a:shade val="100000"/>
                  <a:satMod val="115000"/>
                </a:srgbClr>
              </a:gs>
            </a:gsLst>
            <a:lin ang="10800000" scaled="1"/>
            <a:tileRect/>
          </a:gradFill>
          <a:ln w="1270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u="sng" dirty="0" smtClean="0">
                <a:solidFill>
                  <a:schemeClr val="bg1"/>
                </a:solidFill>
                <a:latin typeface="Bookman Old Style" pitchFamily="18" charset="0"/>
              </a:rPr>
              <a:t>Муниципальная программа </a:t>
            </a:r>
            <a:r>
              <a:rPr lang="ru-RU" sz="1600" dirty="0" smtClean="0">
                <a:solidFill>
                  <a:schemeClr val="bg1"/>
                </a:solidFill>
                <a:latin typeface="Bookman Old Style" pitchFamily="18" charset="0"/>
              </a:rPr>
              <a:t>- это совокупность мер, направленных на достижение единой цели, задач и ожидаемого результата, определение и реализацию которых осуществляет распорядитель бюджетных средств соответственно возложенных на него функций. </a:t>
            </a:r>
            <a:endParaRPr lang="ru-RU" sz="16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24" name="Левая фигурная скобка 23"/>
          <p:cNvSpPr/>
          <p:nvPr/>
        </p:nvSpPr>
        <p:spPr>
          <a:xfrm>
            <a:off x="2699792" y="5589240"/>
            <a:ext cx="72008" cy="45719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Прямоугольник 47"/>
          <p:cNvSpPr/>
          <p:nvPr/>
        </p:nvSpPr>
        <p:spPr>
          <a:xfrm>
            <a:off x="107504" y="2708920"/>
            <a:ext cx="1691680" cy="3888432"/>
          </a:xfrm>
          <a:prstGeom prst="rect">
            <a:avLst/>
          </a:prstGeom>
          <a:gradFill flip="none" rotWithShape="1">
            <a:gsLst>
              <a:gs pos="0">
                <a:srgbClr val="33CCFF">
                  <a:shade val="30000"/>
                  <a:satMod val="115000"/>
                </a:srgbClr>
              </a:gs>
              <a:gs pos="50000">
                <a:srgbClr val="33CCFF">
                  <a:shade val="67500"/>
                  <a:satMod val="115000"/>
                </a:srgbClr>
              </a:gs>
              <a:gs pos="100000">
                <a:srgbClr val="33CCFF">
                  <a:shade val="100000"/>
                  <a:satMod val="115000"/>
                </a:srgbClr>
              </a:gs>
            </a:gsLst>
            <a:lin ang="2700000" scaled="1"/>
            <a:tileRect/>
          </a:gradFill>
          <a:ln w="1270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Бюджет муниципального образования «Холм-Жирковский район» является </a:t>
            </a:r>
            <a:r>
              <a:rPr lang="ru-RU" sz="1400" b="1" dirty="0" smtClean="0">
                <a:solidFill>
                  <a:schemeClr val="bg1"/>
                </a:solidFill>
                <a:latin typeface="Bookman Old Style" pitchFamily="18" charset="0"/>
              </a:rPr>
              <a:t>программным бюджетом.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Формирование и исполнение расходной части бюджета происходит через реализацию муниципальных программ.</a:t>
            </a:r>
            <a:endParaRPr lang="ru-RU" sz="14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31" name="object 10"/>
          <p:cNvSpPr/>
          <p:nvPr/>
        </p:nvSpPr>
        <p:spPr>
          <a:xfrm>
            <a:off x="539552" y="0"/>
            <a:ext cx="8496944" cy="9685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МУНИЦИПАЛЬНЫЕ   ПРОГРАММЫ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38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0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2021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42" name="Рисунок 41" descr="программы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548680"/>
            <a:ext cx="2091900" cy="2053050"/>
          </a:xfrm>
          <a:prstGeom prst="rect">
            <a:avLst/>
          </a:prstGeom>
        </p:spPr>
      </p:pic>
      <p:graphicFrame>
        <p:nvGraphicFramePr>
          <p:cNvPr id="28" name="Схема 27"/>
          <p:cNvGraphicFramePr/>
          <p:nvPr/>
        </p:nvGraphicFramePr>
        <p:xfrm>
          <a:off x="1835696" y="2492896"/>
          <a:ext cx="7056784" cy="38884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32" name="TextBox 31"/>
          <p:cNvSpPr txBox="1"/>
          <p:nvPr/>
        </p:nvSpPr>
        <p:spPr>
          <a:xfrm>
            <a:off x="2771800" y="5661248"/>
            <a:ext cx="5296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Bookman Old Style" pitchFamily="18" charset="0"/>
              </a:rPr>
              <a:t>Направленность муниципальных программ</a:t>
            </a:r>
            <a:endParaRPr lang="ru-RU" dirty="0">
              <a:latin typeface="Bookman Old Style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652120" y="4149080"/>
            <a:ext cx="147187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chemeClr val="bg1"/>
                </a:solidFill>
                <a:latin typeface="Bookman Old Style" pitchFamily="18" charset="0"/>
              </a:rPr>
              <a:t>Программы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sz="1600" dirty="0" smtClean="0">
                <a:solidFill>
                  <a:schemeClr val="bg1"/>
                </a:solidFill>
                <a:latin typeface="Bookman Old Style" pitchFamily="18" charset="0"/>
              </a:rPr>
              <a:t>поддержки отраслей экономики </a:t>
            </a:r>
          </a:p>
          <a:p>
            <a:endParaRPr lang="ru-RU" dirty="0"/>
          </a:p>
        </p:txBody>
      </p:sp>
      <p:pic>
        <p:nvPicPr>
          <p:cNvPr id="40" name="Рисунок 39" descr="обж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452320" y="2852936"/>
            <a:ext cx="1137091" cy="792088"/>
          </a:xfrm>
          <a:prstGeom prst="rect">
            <a:avLst/>
          </a:prstGeom>
        </p:spPr>
      </p:pic>
      <p:pic>
        <p:nvPicPr>
          <p:cNvPr id="47" name="Рисунок 46" descr="село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724128" y="2780928"/>
            <a:ext cx="1196752" cy="1196752"/>
          </a:xfrm>
          <a:prstGeom prst="rect">
            <a:avLst/>
          </a:prstGeom>
        </p:spPr>
      </p:pic>
      <p:pic>
        <p:nvPicPr>
          <p:cNvPr id="50" name="Рисунок 49" descr="социалка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3779912" y="2852936"/>
            <a:ext cx="1544707" cy="1028799"/>
          </a:xfrm>
          <a:prstGeom prst="rect">
            <a:avLst/>
          </a:prstGeom>
        </p:spPr>
      </p:pic>
      <p:pic>
        <p:nvPicPr>
          <p:cNvPr id="52" name="Рисунок 51" descr="менеджмент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2195736" y="2924944"/>
            <a:ext cx="1128125" cy="8460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10"/>
          <p:cNvSpPr/>
          <p:nvPr/>
        </p:nvSpPr>
        <p:spPr>
          <a:xfrm>
            <a:off x="0" y="1"/>
            <a:ext cx="8676456" cy="76470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6" name="i-main-pic" descr="Картинка 5 из 10"/>
          <p:cNvPicPr/>
          <p:nvPr/>
        </p:nvPicPr>
        <p:blipFill>
          <a:blip r:embed="rId3" cstate="print">
            <a:lum contrast="6000"/>
          </a:blip>
          <a:srcRect/>
          <a:stretch>
            <a:fillRect/>
          </a:stretch>
        </p:blipFill>
        <p:spPr bwMode="auto">
          <a:xfrm>
            <a:off x="8532440" y="0"/>
            <a:ext cx="611560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51520" y="116632"/>
            <a:ext cx="7848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НАПРАВЛЕНИЯ  МУНИЦИПАЛЬНЫХ  ПРОГРАММ  В 2021 ГОДУ </a:t>
            </a:r>
            <a:r>
              <a:rPr lang="ru-RU" dirty="0" smtClean="0">
                <a:latin typeface="Bookman Old Style" pitchFamily="18" charset="0"/>
              </a:rPr>
              <a:t> </a:t>
            </a:r>
            <a:endParaRPr lang="ru-RU" dirty="0">
              <a:latin typeface="Bookman Old Style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764704"/>
            <a:ext cx="111561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b="1" dirty="0" smtClean="0">
                <a:solidFill>
                  <a:srgbClr val="000099"/>
                </a:solidFill>
                <a:latin typeface="Bookman Old Style" pitchFamily="18" charset="0"/>
              </a:rPr>
              <a:t>282 206,5</a:t>
            </a:r>
            <a:endParaRPr lang="ru-RU" sz="1050" b="1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55576" y="1772816"/>
            <a:ext cx="93610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b="1" dirty="0" smtClean="0">
                <a:solidFill>
                  <a:srgbClr val="000099"/>
                </a:solidFill>
                <a:latin typeface="Bookman Old Style" pitchFamily="18" charset="0"/>
              </a:rPr>
              <a:t>216 272,0</a:t>
            </a:r>
            <a:endParaRPr lang="ru-RU" sz="1050" b="1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691680" y="1700808"/>
            <a:ext cx="122413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b="1" dirty="0" smtClean="0">
                <a:solidFill>
                  <a:srgbClr val="000099"/>
                </a:solidFill>
                <a:latin typeface="Bookman Old Style" pitchFamily="18" charset="0"/>
              </a:rPr>
              <a:t>221 780,7</a:t>
            </a:r>
            <a:endParaRPr lang="ru-RU" sz="1050" b="1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2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0" y="6668806"/>
            <a:ext cx="2699792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2021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graphicFrame>
        <p:nvGraphicFramePr>
          <p:cNvPr id="18" name="Таблица 17"/>
          <p:cNvGraphicFramePr>
            <a:graphicFrameLocks noGrp="1"/>
          </p:cNvGraphicFramePr>
          <p:nvPr/>
        </p:nvGraphicFramePr>
        <p:xfrm>
          <a:off x="0" y="476673"/>
          <a:ext cx="9144000" cy="6477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0"/>
              </a:tblGrid>
              <a:tr h="2372352">
                <a:tc>
                  <a:txBody>
                    <a:bodyPr/>
                    <a:lstStyle/>
                    <a:p>
                      <a:r>
                        <a:rPr lang="ru-RU" sz="1400" b="0" u="sng" dirty="0" smtClean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 SemiBold SemiConden" pitchFamily="34" charset="0"/>
                        </a:rPr>
                        <a:t>СОЦИАЛЬНАЯ  НАПРАВЛЕННОСТЬ</a:t>
                      </a:r>
                      <a:r>
                        <a:rPr lang="ru-RU" sz="1400" b="0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 SemiBold SemiConden" pitchFamily="34" charset="0"/>
                        </a:rPr>
                        <a:t>:    </a:t>
                      </a:r>
                      <a:r>
                        <a:rPr lang="ru-RU" sz="1400" b="1" dirty="0" smtClean="0">
                          <a:solidFill>
                            <a:srgbClr val="0000FF"/>
                          </a:solidFill>
                          <a:effectLst/>
                          <a:latin typeface="Bahnschrift SemiBold SemiConden" pitchFamily="34" charset="0"/>
                        </a:rPr>
                        <a:t>219 507,2  тыс. рублей или 79,3 %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b="0" baseline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 SemiBold SemiConden" pitchFamily="34" charset="0"/>
                        </a:rPr>
                        <a:t> </a:t>
                      </a:r>
                      <a:r>
                        <a:rPr lang="ru-RU" sz="1150" b="0" baseline="0" dirty="0" smtClean="0">
                          <a:solidFill>
                            <a:schemeClr val="bg1"/>
                          </a:solidFill>
                          <a:effectLst/>
                          <a:latin typeface="Bahnschrift SemiBold SemiConden" pitchFamily="34" charset="0"/>
                        </a:rPr>
                        <a:t>«</a:t>
                      </a:r>
                      <a:r>
                        <a:rPr lang="ru-RU" sz="1150" b="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Развитие системы образования  и молодежной политики в муниципальном образовании «Холм-Жирковский район Смоленской области» - 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163 752,4       </a:t>
                      </a:r>
                    </a:p>
                    <a:p>
                      <a:pPr algn="just">
                        <a:buFont typeface="Wingdings" pitchFamily="2" charset="2"/>
                        <a:buNone/>
                      </a:pP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      тыс. руб.;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b="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 «Развитие культуры, спорта и туризма на территории муниципального образования «Холм-Жирковский район» Смоленской области» - 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55 264,8 тыс.     </a:t>
                      </a:r>
                    </a:p>
                    <a:p>
                      <a:pPr algn="just">
                        <a:buFont typeface="Wingdings" pitchFamily="2" charset="2"/>
                        <a:buNone/>
                      </a:pP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      руб.;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b="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«Демографическое развитие муниципального образования «Холм-Жирковский  район» Смоленской области – 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35,0 тыс. руб.;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b="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«Доступная среда на территории муниципального образования «Холм-Жирковский район» Смоленской области» - 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100,0 тыс. руб</a:t>
                      </a:r>
                      <a:r>
                        <a:rPr lang="ru-RU" sz="1150" b="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.;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b="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«Гражданско-патриотическое воспитание граждан муниципального образования «Холм-Жирковский район» Смоленской области»-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100,0 тыс. руб.;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b="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«Обеспечение жильем молодых семей на территории муниципального образования«Холм-Жирковский район» Смоленской области»-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50,0 тыс. руб.;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b="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«Сохранение, охрана объектов культурного наследия (памятников истории и культуры), расположенных на территории  муниципального </a:t>
                      </a:r>
                    </a:p>
                    <a:p>
                      <a:pPr algn="just">
                        <a:buFont typeface="Wingdings" pitchFamily="2" charset="2"/>
                        <a:buNone/>
                      </a:pPr>
                      <a:r>
                        <a:rPr lang="ru-RU" sz="1150" b="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     образования «Холм-Жирковский район» Смоленской области» – 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100,0 тыс. руб</a:t>
                      </a:r>
                      <a:r>
                        <a:rPr lang="ru-RU" sz="1150" b="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.;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b="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«Кадровая политика в здравоохранении муниципального образования «Холм-Жирковский район» Смоленской области» - 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50,0 тыс. руб</a:t>
                      </a:r>
                      <a:r>
                        <a:rPr lang="ru-RU" sz="1150" b="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.;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b="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«Укрепление общественного здоровья» – 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50,0 тыс. руб.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3399FF">
                            <a:tint val="66000"/>
                            <a:satMod val="160000"/>
                          </a:srgbClr>
                        </a:gs>
                        <a:gs pos="50000">
                          <a:srgbClr val="3399FF">
                            <a:tint val="44500"/>
                            <a:satMod val="160000"/>
                          </a:srgbClr>
                        </a:gs>
                        <a:gs pos="100000">
                          <a:srgbClr val="33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1681667">
                <a:tc>
                  <a:txBody>
                    <a:bodyPr/>
                    <a:lstStyle/>
                    <a:p>
                      <a:pPr algn="just"/>
                      <a:r>
                        <a:rPr lang="ru-RU" sz="1400" u="sng" dirty="0" smtClean="0">
                          <a:solidFill>
                            <a:srgbClr val="0033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 SemiBold SemiConden" pitchFamily="34" charset="0"/>
                        </a:rPr>
                        <a:t>ПОДДЕРЖКА  ОТРАСЛЕЙ  ЭКОНОМИКИ: </a:t>
                      </a:r>
                      <a:r>
                        <a:rPr lang="ru-RU" sz="1400" u="none" baseline="0" dirty="0" smtClean="0">
                          <a:solidFill>
                            <a:srgbClr val="003300"/>
                          </a:solidFill>
                          <a:effectLst/>
                          <a:latin typeface="Bahnschrift SemiBold SemiConden" pitchFamily="34" charset="0"/>
                        </a:rPr>
                        <a:t>  </a:t>
                      </a:r>
                      <a:r>
                        <a:rPr lang="ru-RU" sz="1400" b="1" u="none" baseline="0" dirty="0" smtClean="0">
                          <a:solidFill>
                            <a:srgbClr val="003300"/>
                          </a:solidFill>
                          <a:effectLst/>
                          <a:latin typeface="Bahnschrift SemiBold SemiConden" pitchFamily="34" charset="0"/>
                        </a:rPr>
                        <a:t>1 955,0 тыс. рублей или 0,7 %</a:t>
                      </a:r>
                      <a:endParaRPr lang="ru-RU" sz="1400" b="1" u="sng" dirty="0" smtClean="0">
                        <a:solidFill>
                          <a:srgbClr val="0033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ahnschrift SemiBold SemiConden" pitchFamily="34" charset="0"/>
                      </a:endParaRP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«Поддержка пассажирского транспорта  общего пользования в муниципальном образовании «Холм-Жирковский район» Смоленской области» - 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975 </a:t>
                      </a:r>
                    </a:p>
                    <a:p>
                      <a:pPr algn="just">
                        <a:buFont typeface="Wingdings" pitchFamily="2" charset="2"/>
                        <a:buNone/>
                      </a:pP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     тыс. руб</a:t>
                      </a:r>
                      <a:r>
                        <a:rPr lang="ru-RU" sz="115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.;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«Развитие  сельского хозяйства в муниципальном образовании «Холм-Жирковский район» - 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800 тыс. руб.;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«Газификация населенных пунктов Холм-Жирковского района Смоленской области» – 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100 тыс.руб</a:t>
                      </a:r>
                      <a:r>
                        <a:rPr lang="ru-RU" sz="115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.;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«Энергосбережение и повышение энергетической эффективности на территории муниципального образования «Холм-Жирковский район» </a:t>
                      </a:r>
                    </a:p>
                    <a:p>
                      <a:pPr algn="just">
                        <a:buFont typeface="Wingdings" pitchFamily="2" charset="2"/>
                        <a:buNone/>
                      </a:pPr>
                      <a:r>
                        <a:rPr lang="ru-RU" sz="115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     Смоленской области – 50,0 тыс. руб.;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«Обращение  с твердыми коммунальными отходами на территории муниципального образования «Холм-Жирковский район» Смоленской области» – 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30,0 тыс. руб</a:t>
                      </a:r>
                      <a:r>
                        <a:rPr lang="ru-RU" sz="115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.</a:t>
                      </a:r>
                      <a:endParaRPr lang="ru-RU" sz="1150" dirty="0">
                        <a:solidFill>
                          <a:schemeClr val="bg1"/>
                        </a:solidFill>
                        <a:effectLst/>
                        <a:latin typeface="Bahnschrift SemiCondensed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CC99">
                            <a:tint val="66000"/>
                            <a:satMod val="160000"/>
                          </a:srgbClr>
                        </a:gs>
                        <a:gs pos="50000">
                          <a:srgbClr val="00CC99">
                            <a:tint val="44500"/>
                            <a:satMod val="160000"/>
                          </a:srgbClr>
                        </a:gs>
                        <a:gs pos="100000">
                          <a:srgbClr val="00CC99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1336326">
                <a:tc>
                  <a:txBody>
                    <a:bodyPr/>
                    <a:lstStyle/>
                    <a:p>
                      <a:pPr algn="l"/>
                      <a:r>
                        <a:rPr lang="ru-RU" sz="1400" b="0" u="sng" dirty="0" smtClean="0">
                          <a:solidFill>
                            <a:srgbClr val="FF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 SemiCondensed" pitchFamily="34" charset="0"/>
                        </a:rPr>
                        <a:t>МУНИЦИПАЛЬНОЕ</a:t>
                      </a:r>
                      <a:r>
                        <a:rPr lang="ru-RU" sz="1400" b="0" u="sng" baseline="0" dirty="0" smtClean="0">
                          <a:solidFill>
                            <a:srgbClr val="FF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 SemiCondensed" pitchFamily="34" charset="0"/>
                        </a:rPr>
                        <a:t>  УПРАВЛЕНИЕ</a:t>
                      </a:r>
                      <a:r>
                        <a:rPr lang="ru-RU" sz="1400" b="1" u="sng" dirty="0" smtClean="0">
                          <a:solidFill>
                            <a:srgbClr val="FF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 SemiCondensed" pitchFamily="34" charset="0"/>
                        </a:rPr>
                        <a:t>: </a:t>
                      </a:r>
                      <a:r>
                        <a:rPr lang="ru-RU" sz="1400" b="1" u="none" baseline="0" dirty="0" smtClean="0">
                          <a:solidFill>
                            <a:srgbClr val="FF6600"/>
                          </a:solidFill>
                          <a:effectLst/>
                          <a:latin typeface="Bahnschrift SemiCondensed" pitchFamily="34" charset="0"/>
                        </a:rPr>
                        <a:t>     54 958,4 </a:t>
                      </a:r>
                      <a:r>
                        <a:rPr lang="ru-RU" sz="1400" b="1" u="none" dirty="0" smtClean="0">
                          <a:solidFill>
                            <a:srgbClr val="FF6600"/>
                          </a:solidFill>
                          <a:effectLst/>
                          <a:latin typeface="Bahnschrift SemiCondensed" pitchFamily="34" charset="0"/>
                        </a:rPr>
                        <a:t>тыс. рублей или 19,9 %</a:t>
                      </a:r>
                      <a:endParaRPr lang="ru-RU" sz="1400" b="1" u="sng" dirty="0" smtClean="0">
                        <a:solidFill>
                          <a:srgbClr val="FF66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ahnschrift SemiCondensed" pitchFamily="34" charset="0"/>
                      </a:endParaRP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«Создание условий для эффективного управления  муниципальным образованием «Холм-Жирковский район» Смоленской области» -</a:t>
                      </a:r>
                      <a:r>
                        <a:rPr lang="ru-RU" sz="1150" b="1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26 027,9 тыс. </a:t>
                      </a:r>
                    </a:p>
                    <a:p>
                      <a:pPr algn="just">
                        <a:buFont typeface="Wingdings" pitchFamily="2" charset="2"/>
                        <a:buNone/>
                      </a:pPr>
                      <a:r>
                        <a:rPr lang="ru-RU" sz="1150" b="1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     руб.;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«Создание условий для эффективного управления  муниципальными финансами в муниципальном образовании «Холм-Жирковский</a:t>
                      </a:r>
                      <a:r>
                        <a:rPr lang="ru-RU" sz="115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 район» </a:t>
                      </a:r>
                    </a:p>
                    <a:p>
                      <a:pPr algn="just">
                        <a:buFont typeface="Wingdings" pitchFamily="2" charset="2"/>
                        <a:buNone/>
                      </a:pPr>
                      <a:r>
                        <a:rPr lang="ru-RU" sz="115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     Смоленской области» - 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28 500,3 тыс.руб.;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«Управление муниципальным имуществом и земельными ресурсами муниципального образования «Холм-Жирковский район» Смоленской области» 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- 430,2 тыс.руб</a:t>
                      </a:r>
                      <a:r>
                        <a:rPr lang="ru-RU" sz="1150" b="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.</a:t>
                      </a:r>
                      <a:endParaRPr lang="ru-RU" sz="1150" b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ahnschrift SemiCondensed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</a:tr>
              <a:tr h="990983">
                <a:tc>
                  <a:txBody>
                    <a:bodyPr/>
                    <a:lstStyle/>
                    <a:p>
                      <a:r>
                        <a:rPr lang="ru-RU" sz="1400" u="sng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 SemiBold SemiConden" pitchFamily="34" charset="0"/>
                        </a:rPr>
                        <a:t>ОБЕСПЕЧЕНИЕ БЕЗОПАСНЫХ УСЛОВИЙ ЖИЗНЕДЕЯТЕЛЬНОСТИ:  </a:t>
                      </a:r>
                      <a:r>
                        <a:rPr lang="ru-RU" sz="1400" u="sng" baseline="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 SemiBold SemiConden" pitchFamily="34" charset="0"/>
                        </a:rPr>
                        <a:t> </a:t>
                      </a:r>
                      <a:r>
                        <a:rPr lang="ru-RU" sz="1400" b="1" u="none" baseline="0" dirty="0" smtClean="0">
                          <a:solidFill>
                            <a:srgbClr val="FF0000"/>
                          </a:solidFill>
                          <a:effectLst/>
                          <a:latin typeface="Bahnschrift SemiBold SemiConden" pitchFamily="34" charset="0"/>
                        </a:rPr>
                        <a:t>150,0</a:t>
                      </a:r>
                      <a:r>
                        <a:rPr lang="ru-RU" sz="1400" b="1" u="none" dirty="0" smtClean="0">
                          <a:solidFill>
                            <a:srgbClr val="FF0000"/>
                          </a:solidFill>
                          <a:effectLst/>
                          <a:latin typeface="Bahnschrift SemiBold SemiConden" pitchFamily="34" charset="0"/>
                        </a:rPr>
                        <a:t> тыс. рублей или 0,1%</a:t>
                      </a:r>
                      <a:endParaRPr lang="ru-RU" sz="1400" b="1" u="sng" dirty="0" smtClean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ahnschrift SemiBold SemiConden" pitchFamily="34" charset="0"/>
                      </a:endParaRP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«Создание условий для обеспечения безопасности жизнедеятельности  населения муниципального образования «Холм-Жирковский</a:t>
                      </a:r>
                      <a:r>
                        <a:rPr lang="ru-RU" sz="115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 район» </a:t>
                      </a:r>
                    </a:p>
                    <a:p>
                      <a:pPr algn="just">
                        <a:buFont typeface="Wingdings" pitchFamily="2" charset="2"/>
                        <a:buNone/>
                      </a:pPr>
                      <a:r>
                        <a:rPr lang="ru-RU" sz="115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     Смоленской области» - 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100,0 тыс.руб.;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«Построение и развитие аппаратно-программного комплекса «Безопасный город на территории муниципального образования «Холм-Жирковский </a:t>
                      </a:r>
                    </a:p>
                    <a:p>
                      <a:pPr algn="just">
                        <a:buFont typeface="Wingdings" pitchFamily="2" charset="2"/>
                        <a:buNone/>
                      </a:pPr>
                      <a:r>
                        <a:rPr lang="ru-RU" sz="115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     район» Смоленской области» – 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50,0 тыс.руб.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FF9933">
                            <a:tint val="66000"/>
                            <a:satMod val="160000"/>
                          </a:srgbClr>
                        </a:gs>
                        <a:gs pos="50000">
                          <a:srgbClr val="FF9933">
                            <a:tint val="44500"/>
                            <a:satMod val="160000"/>
                          </a:srgbClr>
                        </a:gs>
                        <a:gs pos="100000">
                          <a:srgbClr val="FF9933">
                            <a:tint val="23500"/>
                            <a:satMod val="160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10"/>
          <p:cNvSpPr/>
          <p:nvPr/>
        </p:nvSpPr>
        <p:spPr>
          <a:xfrm>
            <a:off x="0" y="0"/>
            <a:ext cx="8532440" cy="12687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6" name="i-main-pic" descr="Картинка 5 из 10"/>
          <p:cNvPicPr/>
          <p:nvPr/>
        </p:nvPicPr>
        <p:blipFill>
          <a:blip r:embed="rId3" cstate="print">
            <a:lum contrast="6000"/>
          </a:blip>
          <a:srcRect/>
          <a:stretch>
            <a:fillRect/>
          </a:stretch>
        </p:blipFill>
        <p:spPr bwMode="auto">
          <a:xfrm>
            <a:off x="8532440" y="0"/>
            <a:ext cx="611560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51520" y="116632"/>
            <a:ext cx="76328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СТРУКТУРА  БЮДЖЕТА ПО  ПРОГРАММНЫМ   И  НЕПРОГРОММНЫМ  НАПРАВЛЕНИЯМ  РАСХОДОВ</a:t>
            </a:r>
            <a:endParaRPr lang="ru-RU" dirty="0">
              <a:latin typeface="Bookman Old Style" pitchFamily="18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8101175" y="980728"/>
            <a:ext cx="1042825" cy="312613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3399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DBF5F9">
                    <a:lumMod val="10000"/>
                  </a:srgbClr>
                </a:solidFill>
                <a:latin typeface="Book Antiqua" pitchFamily="18" charset="0"/>
              </a:rPr>
              <a:t>тыс. руб.</a:t>
            </a:r>
            <a:endParaRPr lang="ru-RU" sz="1400" b="1" dirty="0">
              <a:solidFill>
                <a:srgbClr val="DBF5F9">
                  <a:lumMod val="10000"/>
                </a:srgbClr>
              </a:solidFill>
              <a:latin typeface="Book Antiqua" pitchFamily="18" charset="0"/>
            </a:endParaRPr>
          </a:p>
        </p:txBody>
      </p:sp>
      <p:graphicFrame>
        <p:nvGraphicFramePr>
          <p:cNvPr id="18" name="Диаграмма 17"/>
          <p:cNvGraphicFramePr/>
          <p:nvPr/>
        </p:nvGraphicFramePr>
        <p:xfrm>
          <a:off x="179512" y="908720"/>
          <a:ext cx="8856984" cy="41764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9" name="Таблица 18"/>
          <p:cNvGraphicFramePr>
            <a:graphicFrameLocks noGrp="1"/>
          </p:cNvGraphicFramePr>
          <p:nvPr/>
        </p:nvGraphicFramePr>
        <p:xfrm>
          <a:off x="-1" y="5013176"/>
          <a:ext cx="9144000" cy="18448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27784"/>
                <a:gridCol w="1460996"/>
                <a:gridCol w="1263806"/>
                <a:gridCol w="1263806"/>
                <a:gridCol w="1189462"/>
                <a:gridCol w="1338146"/>
              </a:tblGrid>
              <a:tr h="386381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Bookman Old Style" pitchFamily="18" charset="0"/>
                        </a:rPr>
                        <a:t>Расходы</a:t>
                      </a:r>
                      <a:endParaRPr lang="ru-RU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33CC">
                            <a:shade val="30000"/>
                            <a:satMod val="115000"/>
                          </a:srgbClr>
                        </a:gs>
                        <a:gs pos="50000">
                          <a:srgbClr val="0033CC">
                            <a:shade val="67500"/>
                            <a:satMod val="115000"/>
                          </a:srgbClr>
                        </a:gs>
                        <a:gs pos="100000">
                          <a:srgbClr val="0033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Bookman Old Style" pitchFamily="18" charset="0"/>
                        </a:rPr>
                        <a:t>2019</a:t>
                      </a:r>
                      <a:endParaRPr lang="ru-RU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33CC">
                            <a:shade val="30000"/>
                            <a:satMod val="115000"/>
                          </a:srgbClr>
                        </a:gs>
                        <a:gs pos="50000">
                          <a:srgbClr val="0033CC">
                            <a:shade val="67500"/>
                            <a:satMod val="115000"/>
                          </a:srgbClr>
                        </a:gs>
                        <a:gs pos="100000">
                          <a:srgbClr val="0033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Bookman Old Style" pitchFamily="18" charset="0"/>
                        </a:rPr>
                        <a:t>2020</a:t>
                      </a:r>
                      <a:endParaRPr lang="ru-RU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33CC">
                            <a:shade val="30000"/>
                            <a:satMod val="115000"/>
                          </a:srgbClr>
                        </a:gs>
                        <a:gs pos="50000">
                          <a:srgbClr val="0033CC">
                            <a:shade val="67500"/>
                            <a:satMod val="115000"/>
                          </a:srgbClr>
                        </a:gs>
                        <a:gs pos="100000">
                          <a:srgbClr val="0033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Bookman Old Style" pitchFamily="18" charset="0"/>
                        </a:rPr>
                        <a:t>2021</a:t>
                      </a:r>
                      <a:endParaRPr lang="ru-RU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33CC">
                            <a:shade val="30000"/>
                            <a:satMod val="115000"/>
                          </a:srgbClr>
                        </a:gs>
                        <a:gs pos="50000">
                          <a:srgbClr val="0033CC">
                            <a:shade val="67500"/>
                            <a:satMod val="115000"/>
                          </a:srgbClr>
                        </a:gs>
                        <a:gs pos="100000">
                          <a:srgbClr val="0033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Bookman Old Style" pitchFamily="18" charset="0"/>
                        </a:rPr>
                        <a:t>2022</a:t>
                      </a:r>
                      <a:endParaRPr lang="ru-RU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33CC">
                            <a:shade val="30000"/>
                            <a:satMod val="115000"/>
                          </a:srgbClr>
                        </a:gs>
                        <a:gs pos="50000">
                          <a:srgbClr val="0033CC">
                            <a:shade val="67500"/>
                            <a:satMod val="115000"/>
                          </a:srgbClr>
                        </a:gs>
                        <a:gs pos="100000">
                          <a:srgbClr val="0033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Bookman Old Style" pitchFamily="18" charset="0"/>
                        </a:rPr>
                        <a:t>2023</a:t>
                      </a:r>
                      <a:endParaRPr lang="ru-RU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33CC">
                            <a:shade val="30000"/>
                            <a:satMod val="115000"/>
                          </a:srgbClr>
                        </a:gs>
                        <a:gs pos="50000">
                          <a:srgbClr val="0033CC">
                            <a:shade val="67500"/>
                            <a:satMod val="115000"/>
                          </a:srgbClr>
                        </a:gs>
                        <a:gs pos="100000">
                          <a:srgbClr val="0033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591083">
                <a:tc>
                  <a:txBody>
                    <a:bodyPr/>
                    <a:lstStyle/>
                    <a:p>
                      <a:r>
                        <a:rPr lang="ru-RU" sz="1600" dirty="0" err="1" smtClean="0">
                          <a:latin typeface="Bookman Old Style" pitchFamily="18" charset="0"/>
                        </a:rPr>
                        <a:t>Непрограммные</a:t>
                      </a:r>
                      <a:r>
                        <a:rPr lang="ru-RU" sz="1600" dirty="0" smtClean="0">
                          <a:latin typeface="Bookman Old Style" pitchFamily="18" charset="0"/>
                        </a:rPr>
                        <a:t> расходы</a:t>
                      </a:r>
                      <a:endParaRPr lang="ru-RU" sz="1600" dirty="0"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latin typeface="Bookman Old Style" pitchFamily="18" charset="0"/>
                        </a:rPr>
                        <a:t>8 065,1</a:t>
                      </a:r>
                    </a:p>
                    <a:p>
                      <a:pPr algn="ctr"/>
                      <a:r>
                        <a:rPr lang="ru-RU" sz="1300" b="0" baseline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(3,1%)</a:t>
                      </a:r>
                      <a:endParaRPr lang="ru-RU" sz="1300" b="0" dirty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latin typeface="Bookman Old Style" pitchFamily="18" charset="0"/>
                        </a:rPr>
                        <a:t>12 490,5 </a:t>
                      </a:r>
                      <a:r>
                        <a:rPr lang="ru-RU" sz="13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(4,1%)</a:t>
                      </a:r>
                      <a:endParaRPr lang="ru-RU" sz="1300" b="0" dirty="0"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latin typeface="Bookman Old Style" pitchFamily="18" charset="0"/>
                        </a:rPr>
                        <a:t>7 198,6</a:t>
                      </a:r>
                    </a:p>
                    <a:p>
                      <a:pPr algn="ctr"/>
                      <a:r>
                        <a:rPr lang="ru-RU" sz="13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(2,5%)</a:t>
                      </a:r>
                      <a:endParaRPr lang="ru-RU" sz="1300" b="0" dirty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latin typeface="Bookman Old Style" pitchFamily="18" charset="0"/>
                        </a:rPr>
                        <a:t>8 607,4</a:t>
                      </a:r>
                    </a:p>
                    <a:p>
                      <a:pPr algn="ctr"/>
                      <a:r>
                        <a:rPr lang="ru-RU" sz="13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(3,9%)</a:t>
                      </a:r>
                      <a:endParaRPr lang="ru-RU" sz="1300" b="0" dirty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latin typeface="Bookman Old Style" pitchFamily="18" charset="0"/>
                        </a:rPr>
                        <a:t>11 155,6</a:t>
                      </a:r>
                    </a:p>
                    <a:p>
                      <a:pPr algn="ctr"/>
                      <a:r>
                        <a:rPr lang="ru-RU" sz="13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(5,1%)</a:t>
                      </a:r>
                      <a:endParaRPr lang="ru-RU" sz="1300" b="0" dirty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</a:tr>
              <a:tr h="497754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Bookman Old Style" pitchFamily="18" charset="0"/>
                        </a:rPr>
                        <a:t>Программные расходы</a:t>
                      </a:r>
                      <a:endParaRPr lang="ru-RU" sz="1600" dirty="0"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latin typeface="Bookman Old Style" pitchFamily="18" charset="0"/>
                        </a:rPr>
                        <a:t>258 893,7 </a:t>
                      </a:r>
                      <a:r>
                        <a:rPr lang="ru-RU" sz="13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(96,9%)</a:t>
                      </a:r>
                      <a:endParaRPr lang="ru-RU" sz="1300" b="0" dirty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latin typeface="Bookman Old Style" pitchFamily="18" charset="0"/>
                        </a:rPr>
                        <a:t>287 623,8</a:t>
                      </a:r>
                    </a:p>
                    <a:p>
                      <a:pPr algn="ctr"/>
                      <a:r>
                        <a:rPr lang="ru-RU" sz="13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(95,9%)</a:t>
                      </a:r>
                      <a:endParaRPr lang="ru-RU" sz="1300" b="0" dirty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latin typeface="Bookman Old Style" pitchFamily="18" charset="0"/>
                        </a:rPr>
                        <a:t>276 570,5</a:t>
                      </a:r>
                    </a:p>
                    <a:p>
                      <a:pPr algn="ctr"/>
                      <a:r>
                        <a:rPr lang="ru-RU" sz="13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(97,5%)</a:t>
                      </a:r>
                      <a:endParaRPr lang="ru-RU" sz="1300" b="0" dirty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latin typeface="Bookman Old Style" pitchFamily="18" charset="0"/>
                        </a:rPr>
                        <a:t>211 837,1</a:t>
                      </a:r>
                    </a:p>
                    <a:p>
                      <a:pPr algn="ctr"/>
                      <a:r>
                        <a:rPr lang="ru-RU" sz="13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(96,1%)</a:t>
                      </a:r>
                      <a:endParaRPr lang="ru-RU" sz="1300" b="0" dirty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latin typeface="Bookman Old Style" pitchFamily="18" charset="0"/>
                        </a:rPr>
                        <a:t>208 211,8</a:t>
                      </a:r>
                      <a:endParaRPr lang="ru-RU" sz="1300" b="0" dirty="0" smtClean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3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(94,9%)</a:t>
                      </a:r>
                      <a:endParaRPr lang="ru-RU" sz="1300" b="0" dirty="0">
                        <a:latin typeface="Bookman Old Style" pitchFamily="18" charset="0"/>
                      </a:endParaRPr>
                    </a:p>
                  </a:txBody>
                  <a:tcPr/>
                </a:tc>
              </a:tr>
              <a:tr h="369606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Bookman Old Style" pitchFamily="18" charset="0"/>
                        </a:rPr>
                        <a:t>РАСХОДЫ</a:t>
                      </a:r>
                      <a:endParaRPr lang="ru-RU" sz="1600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263 958,8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300 114,3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283 769,1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220 444,5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219 367,4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12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0" y="6668806"/>
            <a:ext cx="2843808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2021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79512" y="836712"/>
            <a:ext cx="8964488" cy="648072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07504" y="980728"/>
            <a:ext cx="9036496" cy="504056"/>
          </a:xfrm>
        </p:spPr>
        <p:txBody>
          <a:bodyPr>
            <a:normAutofit fontScale="85000" lnSpcReduction="20000"/>
          </a:bodyPr>
          <a:lstStyle/>
          <a:p>
            <a:pPr algn="just"/>
            <a:r>
              <a:rPr lang="ru-RU" sz="1500" dirty="0" smtClean="0">
                <a:solidFill>
                  <a:srgbClr val="000099"/>
                </a:solidFill>
                <a:latin typeface="Bookman Old Style" pitchFamily="18" charset="0"/>
              </a:rPr>
              <a:t>     </a:t>
            </a:r>
            <a:r>
              <a:rPr lang="ru-RU" sz="1500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sz="1500" dirty="0" smtClean="0">
                <a:solidFill>
                  <a:srgbClr val="000099"/>
                </a:solidFill>
                <a:latin typeface="Bookman Old Style" pitchFamily="18" charset="0"/>
              </a:rPr>
              <a:t>: эффективность созданных условий для функционирования органов местного самоуправления    </a:t>
            </a:r>
          </a:p>
          <a:p>
            <a:pPr algn="just"/>
            <a:r>
              <a:rPr lang="ru-RU" sz="1500" dirty="0" smtClean="0">
                <a:solidFill>
                  <a:srgbClr val="000099"/>
                </a:solidFill>
                <a:latin typeface="Bookman Old Style" pitchFamily="18" charset="0"/>
              </a:rPr>
              <a:t>     муниципального образования «Холм-Жирковский  район» Смоленской области, улучшение условий    </a:t>
            </a:r>
          </a:p>
          <a:p>
            <a:pPr algn="just"/>
            <a:r>
              <a:rPr lang="ru-RU" sz="1500" dirty="0" smtClean="0">
                <a:solidFill>
                  <a:srgbClr val="000099"/>
                </a:solidFill>
                <a:latin typeface="Bookman Old Style" pitchFamily="18" charset="0"/>
              </a:rPr>
              <a:t>     хранения архивных документов, повышение количества субъектов малого предпринимательства.</a:t>
            </a:r>
          </a:p>
          <a:p>
            <a:endParaRPr lang="ru-RU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131840" y="3356992"/>
            <a:ext cx="1187576" cy="359991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0066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DBF5F9">
                    <a:lumMod val="10000"/>
                  </a:srgbClr>
                </a:solidFill>
                <a:latin typeface="Book Antiqua" pitchFamily="18" charset="0"/>
              </a:rPr>
              <a:t>тыс. руб.</a:t>
            </a:r>
            <a:endParaRPr lang="ru-RU" sz="1400" b="1" dirty="0">
              <a:solidFill>
                <a:srgbClr val="DBF5F9">
                  <a:lumMod val="10000"/>
                </a:srgbClr>
              </a:solidFill>
              <a:latin typeface="Book Antiqua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355976" y="1556792"/>
            <a:ext cx="4788024" cy="1512168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250" u="sng" dirty="0" smtClean="0">
                <a:solidFill>
                  <a:srgbClr val="000099"/>
                </a:solidFill>
                <a:latin typeface="Bookman Old Style" pitchFamily="18" charset="0"/>
              </a:rPr>
              <a:t>Ожидаемые результаты:</a:t>
            </a:r>
          </a:p>
          <a:p>
            <a:pPr algn="just"/>
            <a:r>
              <a:rPr lang="ru-RU" sz="1250" dirty="0" smtClean="0">
                <a:solidFill>
                  <a:srgbClr val="000099"/>
                </a:solidFill>
                <a:latin typeface="Bookman Old Style" pitchFamily="18" charset="0"/>
              </a:rPr>
              <a:t>-повышение эффективности местного самоуправления;</a:t>
            </a:r>
          </a:p>
          <a:p>
            <a:pPr algn="just"/>
            <a:r>
              <a:rPr lang="ru-RU" sz="1250" dirty="0" smtClean="0">
                <a:solidFill>
                  <a:srgbClr val="000099"/>
                </a:solidFill>
                <a:latin typeface="Bookman Old Style" pitchFamily="18" charset="0"/>
              </a:rPr>
              <a:t>-увеличение количества субъектов малого и среднего предпринимательства;</a:t>
            </a:r>
          </a:p>
          <a:p>
            <a:pPr algn="just"/>
            <a:r>
              <a:rPr lang="ru-RU" sz="1250" dirty="0" smtClean="0">
                <a:solidFill>
                  <a:srgbClr val="000099"/>
                </a:solidFill>
                <a:latin typeface="Bookman Old Style" pitchFamily="18" charset="0"/>
              </a:rPr>
              <a:t>-улучшение условий хранения и сохранность документов;</a:t>
            </a:r>
          </a:p>
          <a:p>
            <a:pPr algn="just"/>
            <a:r>
              <a:rPr lang="ru-RU" sz="1250" dirty="0" smtClean="0">
                <a:solidFill>
                  <a:srgbClr val="000099"/>
                </a:solidFill>
                <a:latin typeface="Bookman Old Style" pitchFamily="18" charset="0"/>
              </a:rPr>
              <a:t>-повышение информированности населения  о работе органов местного самоуправления.</a:t>
            </a:r>
            <a:endParaRPr lang="ru-RU" sz="125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13" name="Диаграмма 12"/>
          <p:cNvGraphicFramePr/>
          <p:nvPr/>
        </p:nvGraphicFramePr>
        <p:xfrm>
          <a:off x="0" y="2636912"/>
          <a:ext cx="3995936" cy="40324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5" name="Таблица 14"/>
          <p:cNvGraphicFramePr>
            <a:graphicFrameLocks noGrp="1"/>
          </p:cNvGraphicFramePr>
          <p:nvPr/>
        </p:nvGraphicFramePr>
        <p:xfrm>
          <a:off x="4355975" y="3140967"/>
          <a:ext cx="4788025" cy="3718235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tableStyleId>{284E427A-3D55-4303-BF80-6455036E1DE7}</a:tableStyleId>
              </a:tblPr>
              <a:tblGrid>
                <a:gridCol w="1872209"/>
                <a:gridCol w="1008112"/>
                <a:gridCol w="936104"/>
                <a:gridCol w="971600"/>
              </a:tblGrid>
              <a:tr h="306262"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Подпрограммы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2021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2022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2023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99FF"/>
                    </a:solidFill>
                  </a:tcPr>
                </a:tc>
              </a:tr>
              <a:tr h="428767">
                <a:tc>
                  <a:txBody>
                    <a:bodyPr/>
                    <a:lstStyle/>
                    <a:p>
                      <a:pPr marL="0" algn="just" rtl="0" eaLnBrk="1" latinLnBrk="0" hangingPunct="1"/>
                      <a:r>
                        <a:rPr kumimoji="0" lang="ru-RU" sz="11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за счет средств областного бюджета</a:t>
                      </a:r>
                    </a:p>
                  </a:txBody>
                  <a:tcP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682,0</a:t>
                      </a:r>
                      <a:endParaRPr lang="ru-RU" sz="13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660,0</a:t>
                      </a:r>
                      <a:endParaRPr lang="ru-RU" sz="13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686,2</a:t>
                      </a:r>
                      <a:endParaRPr lang="ru-RU" sz="13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blipFill>
                      <a:blip r:embed="rId3"/>
                      <a:tile tx="0" ty="0" sx="100000" sy="100000" flip="none" algn="tl"/>
                    </a:blipFill>
                  </a:tcPr>
                </a:tc>
              </a:tr>
              <a:tr h="428767">
                <a:tc>
                  <a:txBody>
                    <a:bodyPr/>
                    <a:lstStyle/>
                    <a:p>
                      <a:pPr marL="0" algn="just" rtl="0" eaLnBrk="1" latinLnBrk="0" hangingPunct="1"/>
                      <a:r>
                        <a:rPr kumimoji="0" lang="ru-RU" sz="11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за счет средств местного бюджета</a:t>
                      </a:r>
                    </a:p>
                  </a:txBody>
                  <a:tcP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25 345,9</a:t>
                      </a:r>
                      <a:endParaRPr lang="ru-RU" sz="13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16</a:t>
                      </a:r>
                      <a:r>
                        <a:rPr lang="ru-RU" sz="1300" b="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 744,9</a:t>
                      </a:r>
                      <a:endParaRPr lang="ru-RU" sz="13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16 889,4</a:t>
                      </a:r>
                      <a:endParaRPr lang="ru-RU" sz="13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blipFill>
                      <a:blip r:embed="rId3"/>
                      <a:tile tx="0" ty="0" sx="100000" sy="100000" flip="none" algn="tl"/>
                    </a:blipFill>
                  </a:tcPr>
                </a:tc>
              </a:tr>
              <a:tr h="597212">
                <a:tc>
                  <a:txBody>
                    <a:bodyPr/>
                    <a:lstStyle/>
                    <a:p>
                      <a:pPr marL="0" algn="just" rtl="0" eaLnBrk="1" latinLnBrk="0" hangingPunct="1"/>
                      <a:r>
                        <a:rPr kumimoji="0" lang="ru-RU" sz="11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«Информационная политика и работа с общественностью»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300" b="0" dirty="0" smtClean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3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293,5</a:t>
                      </a:r>
                      <a:endParaRPr lang="ru-RU" sz="13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300" b="0" dirty="0" smtClean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3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-</a:t>
                      </a:r>
                      <a:endParaRPr lang="ru-RU" sz="13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300" b="0" dirty="0" smtClean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3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-</a:t>
                      </a:r>
                      <a:endParaRPr lang="ru-RU" sz="13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</a:tr>
              <a:tr h="765655">
                <a:tc>
                  <a:txBody>
                    <a:bodyPr/>
                    <a:lstStyle/>
                    <a:p>
                      <a:pPr algn="just"/>
                      <a:r>
                        <a:rPr lang="ru-RU" sz="11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«Обеспечение</a:t>
                      </a:r>
                      <a:r>
                        <a:rPr lang="ru-RU" sz="1100" b="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 сохранности документов Архивного фонда РФ»</a:t>
                      </a:r>
                      <a:endParaRPr lang="ru-RU" sz="1100" b="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300" b="0" dirty="0" smtClean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3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30,0</a:t>
                      </a:r>
                      <a:endParaRPr lang="ru-RU" sz="13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300" b="0" dirty="0" smtClean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3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-</a:t>
                      </a:r>
                      <a:endParaRPr lang="ru-RU" sz="13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300" b="0" dirty="0" smtClean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3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-</a:t>
                      </a:r>
                      <a:endParaRPr lang="ru-RU" sz="13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</a:tr>
              <a:tr h="597212">
                <a:tc>
                  <a:txBody>
                    <a:bodyPr/>
                    <a:lstStyle/>
                    <a:p>
                      <a:r>
                        <a:rPr kumimoji="0" lang="ru-RU" sz="11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«Развитие  малого и среднего предпринимательства»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300" b="0" dirty="0" smtClean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3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30,0</a:t>
                      </a:r>
                      <a:endParaRPr lang="ru-RU" sz="13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300" b="0" dirty="0" smtClean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3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-</a:t>
                      </a:r>
                      <a:endParaRPr lang="ru-RU" sz="13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300" b="0" dirty="0" smtClean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3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-</a:t>
                      </a:r>
                      <a:endParaRPr lang="ru-RU" sz="13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</a:tr>
              <a:tr h="593159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1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Обеспечивающая подпрограмма и основные мероприятия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300" b="0" dirty="0" smtClean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3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20 648,7</a:t>
                      </a:r>
                      <a:endParaRPr lang="ru-RU" sz="13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300" b="0" dirty="0" smtClean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3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16 744,9</a:t>
                      </a:r>
                      <a:endParaRPr lang="ru-RU" sz="13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300" b="0" dirty="0" smtClean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3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16 889,4</a:t>
                      </a:r>
                      <a:endParaRPr lang="ru-RU" sz="13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</a:tr>
            </a:tbl>
          </a:graphicData>
        </a:graphic>
      </p:graphicFrame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16632"/>
            <a:ext cx="3600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0" name="object 4"/>
          <p:cNvSpPr/>
          <p:nvPr/>
        </p:nvSpPr>
        <p:spPr>
          <a:xfrm>
            <a:off x="3707904" y="0"/>
            <a:ext cx="5436096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«Создание условий для эффективного   </a:t>
            </a:r>
          </a:p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управления муниципальным образованием     </a:t>
            </a:r>
          </a:p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«Холм-Жирковский район» Смоленской области»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2" name="Рисунок 21" descr="ОМУ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79912" y="0"/>
            <a:ext cx="920231" cy="576064"/>
          </a:xfrm>
          <a:prstGeom prst="rect">
            <a:avLst/>
          </a:prstGeom>
        </p:spPr>
      </p:pic>
      <p:sp>
        <p:nvSpPr>
          <p:cNvPr id="14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0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2021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9" name="Рисунок 18" descr="руководство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11560" y="1556792"/>
            <a:ext cx="3377037" cy="19232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908720"/>
            <a:ext cx="9144000" cy="720080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07504" y="980728"/>
            <a:ext cx="8928992" cy="648072"/>
          </a:xfrm>
        </p:spPr>
        <p:txBody>
          <a:bodyPr>
            <a:normAutofit fontScale="92500"/>
          </a:bodyPr>
          <a:lstStyle/>
          <a:p>
            <a:pPr algn="just"/>
            <a:r>
              <a:rPr lang="ru-RU" sz="1600" b="1" dirty="0" smtClean="0">
                <a:solidFill>
                  <a:srgbClr val="000099"/>
                </a:solidFill>
                <a:latin typeface="Book Antiqua" pitchFamily="18" charset="0"/>
              </a:rPr>
              <a:t>     </a:t>
            </a:r>
            <a:r>
              <a:rPr lang="ru-RU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: создание условий для эффективного исполнения полномочий органов местного самоуправления Холм-Жирковского района, обеспечение долгосрочной сбалансированности  и устойчивости бюджетной системы, повышение качества управления муниципальными финансами</a:t>
            </a:r>
            <a:endParaRPr lang="ru-RU" dirty="0">
              <a:latin typeface="Bookman Old Style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203848" y="2996952"/>
            <a:ext cx="1187576" cy="359991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0066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DBF5F9">
                    <a:lumMod val="10000"/>
                  </a:srgbClr>
                </a:solidFill>
                <a:latin typeface="Book Antiqua" pitchFamily="18" charset="0"/>
              </a:rPr>
              <a:t>тыс. руб.</a:t>
            </a:r>
            <a:endParaRPr lang="ru-RU" sz="1400" b="1" dirty="0">
              <a:solidFill>
                <a:srgbClr val="DBF5F9">
                  <a:lumMod val="10000"/>
                </a:srgbClr>
              </a:solidFill>
              <a:latin typeface="Book Antiqua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499992" y="1700808"/>
            <a:ext cx="4644008" cy="1800200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250" u="sng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endParaRPr lang="ru-RU" sz="1250" u="sng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r>
              <a:rPr lang="ru-RU" sz="1250" u="sng" dirty="0" smtClean="0">
                <a:solidFill>
                  <a:srgbClr val="000099"/>
                </a:solidFill>
                <a:latin typeface="Bookman Old Style" pitchFamily="18" charset="0"/>
              </a:rPr>
              <a:t>Ожидаемые результаты:</a:t>
            </a:r>
            <a:endParaRPr lang="ru-RU" sz="125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>
              <a:buFontTx/>
              <a:buChar char="-"/>
            </a:pPr>
            <a:r>
              <a:rPr lang="ru-RU" sz="1250" dirty="0" smtClean="0">
                <a:solidFill>
                  <a:srgbClr val="000099"/>
                </a:solidFill>
                <a:latin typeface="Bookman Old Style" pitchFamily="18" charset="0"/>
              </a:rPr>
              <a:t>Повышение обоснованности, эффективности и прозрачности бюджетных расходов;</a:t>
            </a:r>
          </a:p>
          <a:p>
            <a:pPr algn="just">
              <a:buFontTx/>
              <a:buChar char="-"/>
            </a:pPr>
            <a:r>
              <a:rPr lang="ru-RU" sz="1250" dirty="0" smtClean="0">
                <a:solidFill>
                  <a:srgbClr val="000099"/>
                </a:solidFill>
                <a:latin typeface="Bookman Old Style" pitchFamily="18" charset="0"/>
              </a:rPr>
              <a:t>Качественная организация исполнения местного бюджета;</a:t>
            </a:r>
          </a:p>
          <a:p>
            <a:pPr algn="just">
              <a:buFontTx/>
              <a:buChar char="-"/>
            </a:pPr>
            <a:r>
              <a:rPr lang="ru-RU" sz="1250" dirty="0" smtClean="0">
                <a:solidFill>
                  <a:srgbClr val="000099"/>
                </a:solidFill>
                <a:latin typeface="Bookman Old Style" pitchFamily="18" charset="0"/>
              </a:rPr>
              <a:t>Отсутствие просроченной кредиторской задолженности;</a:t>
            </a:r>
          </a:p>
          <a:p>
            <a:pPr algn="just">
              <a:buFontTx/>
              <a:buChar char="-"/>
            </a:pPr>
            <a:r>
              <a:rPr lang="ru-RU" sz="1250" dirty="0" smtClean="0">
                <a:solidFill>
                  <a:srgbClr val="000099"/>
                </a:solidFill>
                <a:latin typeface="Bookman Old Style" pitchFamily="18" charset="0"/>
              </a:rPr>
              <a:t>Создание условий для устойчивого исполнения бюджетов поселений.</a:t>
            </a:r>
          </a:p>
          <a:p>
            <a:pPr algn="just"/>
            <a:endParaRPr lang="ru-RU" sz="125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>
              <a:buFontTx/>
              <a:buChar char="-"/>
            </a:pPr>
            <a:endParaRPr lang="ru-RU" sz="125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13" name="Диаграмма 12"/>
          <p:cNvGraphicFramePr/>
          <p:nvPr/>
        </p:nvGraphicFramePr>
        <p:xfrm>
          <a:off x="0" y="2996952"/>
          <a:ext cx="4211960" cy="36724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5" name="Таблица 14"/>
          <p:cNvGraphicFramePr>
            <a:graphicFrameLocks noGrp="1"/>
          </p:cNvGraphicFramePr>
          <p:nvPr/>
        </p:nvGraphicFramePr>
        <p:xfrm>
          <a:off x="4211960" y="3601927"/>
          <a:ext cx="4932041" cy="313944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tableStyleId>{284E427A-3D55-4303-BF80-6455036E1DE7}</a:tableStyleId>
              </a:tblPr>
              <a:tblGrid>
                <a:gridCol w="1944216"/>
                <a:gridCol w="1008112"/>
                <a:gridCol w="1008112"/>
                <a:gridCol w="971601"/>
              </a:tblGrid>
              <a:tr h="300616"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Подпрограммы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2021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2022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2023 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99FF"/>
                    </a:solidFill>
                  </a:tcPr>
                </a:tc>
              </a:tr>
              <a:tr h="450924">
                <a:tc>
                  <a:txBody>
                    <a:bodyPr/>
                    <a:lstStyle/>
                    <a:p>
                      <a:pPr marL="0" algn="just" rtl="0" eaLnBrk="1" latinLnBrk="0" hangingPunct="1"/>
                      <a:r>
                        <a:rPr kumimoji="0" lang="ru-RU" sz="120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за счет средств областного бюджета</a:t>
                      </a:r>
                    </a:p>
                  </a:txBody>
                  <a:tcP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901,8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780,3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780,3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blipFill>
                      <a:blip r:embed="rId3"/>
                      <a:tile tx="0" ty="0" sx="100000" sy="100000" flip="none" algn="tl"/>
                    </a:blipFill>
                  </a:tcPr>
                </a:tc>
              </a:tr>
              <a:tr h="450924">
                <a:tc>
                  <a:txBody>
                    <a:bodyPr/>
                    <a:lstStyle/>
                    <a:p>
                      <a:pPr marL="0" algn="just" rtl="0" eaLnBrk="1" latinLnBrk="0" hangingPunct="1"/>
                      <a:r>
                        <a:rPr kumimoji="0" lang="ru-RU" sz="120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за счет средств местного бюджета</a:t>
                      </a:r>
                    </a:p>
                  </a:txBody>
                  <a:tcP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27 516,5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5 </a:t>
                      </a:r>
                      <a:r>
                        <a:rPr lang="ru-RU" sz="1400" b="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 544,2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5 597,6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blipFill>
                      <a:blip r:embed="rId3"/>
                      <a:tile tx="0" ty="0" sx="100000" sy="100000" flip="none" algn="tl"/>
                    </a:blipFill>
                  </a:tcPr>
                </a:tc>
              </a:tr>
              <a:tr h="450924">
                <a:tc>
                  <a:txBody>
                    <a:bodyPr/>
                    <a:lstStyle/>
                    <a:p>
                      <a:pPr marL="0" algn="just" rtl="0" eaLnBrk="1" latinLnBrk="0" hangingPunct="1"/>
                      <a:r>
                        <a:rPr kumimoji="0" lang="ru-RU" sz="120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за счет средств бюджетов поселений</a:t>
                      </a:r>
                    </a:p>
                  </a:txBody>
                  <a:tcP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82,0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82,0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82,0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blipFill>
                      <a:blip r:embed="rId3"/>
                      <a:tile tx="0" ty="0" sx="100000" sy="100000" flip="none" algn="tl"/>
                    </a:blipFill>
                  </a:tcPr>
                </a:tc>
              </a:tr>
              <a:tr h="450924">
                <a:tc>
                  <a:txBody>
                    <a:bodyPr/>
                    <a:lstStyle/>
                    <a:p>
                      <a:r>
                        <a:rPr kumimoji="0" lang="ru-RU" sz="120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Обеспечивающая подпрограмма 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6 114,1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5</a:t>
                      </a:r>
                      <a:r>
                        <a:rPr lang="ru-RU" sz="1400" b="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 618,9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5 672,3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</a:tr>
              <a:tr h="992032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20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Подпрограмма «Обеспечение устойчивости</a:t>
                      </a:r>
                      <a:r>
                        <a:rPr kumimoji="0" lang="ru-RU" sz="120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и сбалансированности  бюджетов поселений»</a:t>
                      </a:r>
                      <a:endParaRPr kumimoji="0" lang="ru-RU" sz="120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0" dirty="0" smtClean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22 378,9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0" dirty="0" smtClean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780,3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0" dirty="0" smtClean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780,3</a:t>
                      </a:r>
                    </a:p>
                    <a:p>
                      <a:pPr algn="ctr"/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</a:tr>
            </a:tbl>
          </a:graphicData>
        </a:graphic>
      </p:graphicFrame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9" name="object 4"/>
          <p:cNvSpPr/>
          <p:nvPr/>
        </p:nvSpPr>
        <p:spPr>
          <a:xfrm>
            <a:off x="3707904" y="0"/>
            <a:ext cx="5436096" cy="908720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«Создание условий для эффективного  управления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муниципальными финансами в   муниципальным  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образованием «Холм-Жирковский район»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                    Смоленской   области»</a:t>
            </a:r>
            <a:endParaRPr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2021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4" name="Рисунок 13" descr="финансы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635896" y="260648"/>
            <a:ext cx="714613" cy="651092"/>
          </a:xfrm>
          <a:prstGeom prst="rect">
            <a:avLst/>
          </a:prstGeom>
        </p:spPr>
      </p:pic>
      <p:pic>
        <p:nvPicPr>
          <p:cNvPr id="20" name="Рисунок 19" descr="финансы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1628800"/>
            <a:ext cx="3059832" cy="17413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764704"/>
            <a:ext cx="9144000" cy="864096"/>
          </a:xfrm>
          <a:prstGeom prst="rect">
            <a:avLst/>
          </a:prstGeom>
          <a:solidFill>
            <a:srgbClr val="99CC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0" y="836712"/>
            <a:ext cx="9036496" cy="792088"/>
          </a:xfrm>
          <a:ln w="19050">
            <a:noFill/>
          </a:ln>
        </p:spPr>
        <p:txBody>
          <a:bodyPr>
            <a:noAutofit/>
          </a:bodyPr>
          <a:lstStyle/>
          <a:p>
            <a:pPr algn="just"/>
            <a:r>
              <a:rPr lang="ru-RU" sz="1300" dirty="0" smtClean="0">
                <a:solidFill>
                  <a:srgbClr val="000099"/>
                </a:solidFill>
                <a:latin typeface="Bookman Old Style" pitchFamily="18" charset="0"/>
              </a:rPr>
              <a:t>     </a:t>
            </a:r>
            <a:r>
              <a:rPr lang="ru-RU" sz="1300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sz="1300" dirty="0" smtClean="0">
                <a:solidFill>
                  <a:srgbClr val="000099"/>
                </a:solidFill>
                <a:latin typeface="Bookman Old Style" pitchFamily="18" charset="0"/>
              </a:rPr>
              <a:t>: Обеспечение общедоступного бесплатного дошкольного, начального общего, основного общего, среднего общего образования. Повышение доступности качества образования, соответствующего требованиям инновационного развития экономики. Создание условий для развития творческого потенциала молодежи.</a:t>
            </a:r>
            <a:endParaRPr lang="ru-RU" sz="1300" dirty="0">
              <a:latin typeface="Bookman Old Style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0" y="1772816"/>
            <a:ext cx="1187576" cy="359991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0066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DBF5F9">
                    <a:lumMod val="10000"/>
                  </a:srgbClr>
                </a:solidFill>
                <a:latin typeface="Book Antiqua" pitchFamily="18" charset="0"/>
              </a:rPr>
              <a:t>тыс. руб.</a:t>
            </a:r>
            <a:endParaRPr lang="ru-RU" sz="1400" b="1" dirty="0">
              <a:solidFill>
                <a:srgbClr val="DBF5F9">
                  <a:lumMod val="10000"/>
                </a:srgbClr>
              </a:solidFill>
              <a:latin typeface="Book Antiqua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923928" y="1628800"/>
            <a:ext cx="5220072" cy="864096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150" u="sng" dirty="0" smtClean="0">
                <a:solidFill>
                  <a:srgbClr val="000099"/>
                </a:solidFill>
                <a:latin typeface="Bookman Old Style" pitchFamily="18" charset="0"/>
              </a:rPr>
              <a:t>Ожидаемые результаты:</a:t>
            </a:r>
            <a:endParaRPr lang="ru-RU" sz="115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r>
              <a:rPr lang="ru-RU" sz="1150" dirty="0" smtClean="0">
                <a:solidFill>
                  <a:srgbClr val="000099"/>
                </a:solidFill>
                <a:latin typeface="Bookman Old Style" pitchFamily="18" charset="0"/>
              </a:rPr>
              <a:t>- Повышение удовлетворенности населения качеством образовательных услуг;</a:t>
            </a:r>
          </a:p>
          <a:p>
            <a:pPr algn="just"/>
            <a:r>
              <a:rPr lang="ru-RU" sz="1150" dirty="0" smtClean="0">
                <a:solidFill>
                  <a:srgbClr val="000099"/>
                </a:solidFill>
                <a:latin typeface="Bookman Old Style" pitchFamily="18" charset="0"/>
              </a:rPr>
              <a:t>- Повышение образовательного уровня учащихся, формирование здорового образа жизни. </a:t>
            </a:r>
            <a:endParaRPr lang="ru-RU" sz="115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13" name="Диаграмма 12"/>
          <p:cNvGraphicFramePr/>
          <p:nvPr/>
        </p:nvGraphicFramePr>
        <p:xfrm>
          <a:off x="179512" y="2420888"/>
          <a:ext cx="3816424" cy="43204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5" name="Таблица 14"/>
          <p:cNvGraphicFramePr>
            <a:graphicFrameLocks noGrp="1"/>
          </p:cNvGraphicFramePr>
          <p:nvPr/>
        </p:nvGraphicFramePr>
        <p:xfrm>
          <a:off x="3923929" y="2492896"/>
          <a:ext cx="5220072" cy="4327428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tableStyleId>{284E427A-3D55-4303-BF80-6455036E1DE7}</a:tableStyleId>
              </a:tblPr>
              <a:tblGrid>
                <a:gridCol w="1872207"/>
                <a:gridCol w="1080120"/>
                <a:gridCol w="1152128"/>
                <a:gridCol w="1115617"/>
              </a:tblGrid>
              <a:tr h="313569"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Подпрограммы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2021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2022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2023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99FF"/>
                    </a:solidFill>
                  </a:tcPr>
                </a:tc>
              </a:tr>
              <a:tr h="438996">
                <a:tc>
                  <a:txBody>
                    <a:bodyPr/>
                    <a:lstStyle/>
                    <a:p>
                      <a:pPr marL="0" algn="just" rtl="0" eaLnBrk="1" latinLnBrk="0" hangingPunct="1"/>
                      <a:r>
                        <a:rPr kumimoji="0" lang="ru-RU" sz="11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за счет средств областного бюджета</a:t>
                      </a:r>
                    </a:p>
                  </a:txBody>
                  <a:tcP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108 726,6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105 654,5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110 613,8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blipFill>
                      <a:blip r:embed="rId3"/>
                      <a:tile tx="0" ty="0" sx="100000" sy="100000" flip="none" algn="tl"/>
                    </a:blipFill>
                  </a:tcPr>
                </a:tc>
              </a:tr>
              <a:tr h="438996">
                <a:tc>
                  <a:txBody>
                    <a:bodyPr/>
                    <a:lstStyle/>
                    <a:p>
                      <a:pPr marL="0" algn="just" rtl="0" eaLnBrk="1" latinLnBrk="0" hangingPunct="1"/>
                      <a:r>
                        <a:rPr kumimoji="0" lang="ru-RU" sz="11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за счет средств местного бюджета</a:t>
                      </a:r>
                    </a:p>
                  </a:txBody>
                  <a:tcP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55 025,8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34 892,6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25 788,4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blipFill>
                      <a:blip r:embed="rId3"/>
                      <a:tile tx="0" ty="0" sx="100000" sy="100000" flip="none" algn="tl"/>
                    </a:blipFill>
                  </a:tcPr>
                </a:tc>
              </a:tr>
              <a:tr h="611459">
                <a:tc>
                  <a:txBody>
                    <a:bodyPr/>
                    <a:lstStyle/>
                    <a:p>
                      <a:r>
                        <a:rPr kumimoji="0" lang="ru-RU" sz="11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«Развитие системы дошкольного образования»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0" dirty="0" smtClean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31 970,3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0" dirty="0" smtClean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25 525,8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0" dirty="0" smtClean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26 226,7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</a:tr>
              <a:tr h="438996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1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Развитие системы</a:t>
                      </a:r>
                      <a:r>
                        <a:rPr kumimoji="0" lang="ru-RU" sz="11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общего образования»</a:t>
                      </a:r>
                      <a:endParaRPr kumimoji="0" lang="ru-RU" sz="11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105 015,6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100 355,6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96 248,9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</a:tr>
              <a:tr h="611459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1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«Развитие системы дополнительного образования»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0" dirty="0" smtClean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7 744,8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0" dirty="0" smtClean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7 216,0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0" dirty="0" smtClean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6 376,3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</a:tr>
              <a:tr h="438996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1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«Совершенствование системы воспитания»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110,0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-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-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</a:tr>
              <a:tr h="59596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«Защита прав детей  и профилактика социального сиротства»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0" dirty="0" smtClean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5 641,2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0" dirty="0" smtClean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-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0" dirty="0" smtClean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-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</a:tr>
              <a:tr h="438996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1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Обеспечивающая подпрограмма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7 285,2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6 511,8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6 574,9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</a:tr>
            </a:tbl>
          </a:graphicData>
        </a:graphic>
      </p:graphicFrame>
      <p:sp>
        <p:nvSpPr>
          <p:cNvPr id="16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7504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9" name="object 4"/>
          <p:cNvSpPr/>
          <p:nvPr/>
        </p:nvSpPr>
        <p:spPr>
          <a:xfrm>
            <a:off x="3707904" y="0"/>
            <a:ext cx="5436096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«Развитие системы образования и молодежной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политики в    муниципальном образовании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«Холм-Жирковский район»  Смоленской   области»</a:t>
            </a:r>
            <a:endParaRPr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4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251520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2021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22" name="Рисунок 21" descr="образование 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907704" y="1484784"/>
            <a:ext cx="2088232" cy="2088232"/>
          </a:xfrm>
          <a:prstGeom prst="rect">
            <a:avLst/>
          </a:prstGeom>
        </p:spPr>
      </p:pic>
      <p:pic>
        <p:nvPicPr>
          <p:cNvPr id="24" name="Рисунок 23" descr="образование 1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747940" y="116632"/>
            <a:ext cx="589783" cy="6139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764704"/>
            <a:ext cx="9144000" cy="720080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07504" y="836712"/>
            <a:ext cx="8928992" cy="576064"/>
          </a:xfrm>
        </p:spPr>
        <p:txBody>
          <a:bodyPr>
            <a:noAutofit/>
          </a:bodyPr>
          <a:lstStyle/>
          <a:p>
            <a:pPr algn="just"/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     </a:t>
            </a:r>
            <a:r>
              <a:rPr lang="ru-RU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: Реализация стратегической роли культуры  как духовно-нравственного основания развития личности, а также развитие туризма  для приобщения граждан к культурному и природному наследию.</a:t>
            </a:r>
            <a:endParaRPr lang="ru-RU" dirty="0">
              <a:latin typeface="Bookman Old Style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0" y="1628800"/>
            <a:ext cx="1187576" cy="359991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0066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DBF5F9">
                    <a:lumMod val="10000"/>
                  </a:srgbClr>
                </a:solidFill>
                <a:latin typeface="Book Antiqua" pitchFamily="18" charset="0"/>
              </a:rPr>
              <a:t>тыс. руб.</a:t>
            </a:r>
            <a:endParaRPr lang="ru-RU" sz="1400" b="1" dirty="0">
              <a:solidFill>
                <a:srgbClr val="DBF5F9">
                  <a:lumMod val="10000"/>
                </a:srgbClr>
              </a:solidFill>
              <a:latin typeface="Book Antiqua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491880" y="1556792"/>
            <a:ext cx="5652120" cy="936104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150" u="sng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r>
              <a:rPr lang="ru-RU" sz="1150" u="sng" dirty="0" smtClean="0">
                <a:solidFill>
                  <a:srgbClr val="000099"/>
                </a:solidFill>
                <a:latin typeface="Bookman Old Style" pitchFamily="18" charset="0"/>
              </a:rPr>
              <a:t>Ожидаемые результаты:</a:t>
            </a:r>
          </a:p>
          <a:p>
            <a:pPr algn="just">
              <a:buFontTx/>
              <a:buChar char="-"/>
            </a:pPr>
            <a:r>
              <a:rPr lang="ru-RU" sz="1150" dirty="0" smtClean="0">
                <a:solidFill>
                  <a:srgbClr val="000099"/>
                </a:solidFill>
                <a:latin typeface="Bookman Old Style" pitchFamily="18" charset="0"/>
              </a:rPr>
              <a:t>Укрепление единого культурного пространства, сохранение традиционной народной культуры;</a:t>
            </a:r>
          </a:p>
          <a:p>
            <a:pPr algn="just">
              <a:buFontTx/>
              <a:buChar char="-"/>
            </a:pPr>
            <a:r>
              <a:rPr lang="ru-RU" sz="1150" dirty="0" smtClean="0">
                <a:solidFill>
                  <a:srgbClr val="000099"/>
                </a:solidFill>
                <a:latin typeface="Bookman Old Style" pitchFamily="18" charset="0"/>
              </a:rPr>
              <a:t>Превращение культуры и туризма в наиболее привлекательные сферы общественной жизни.</a:t>
            </a:r>
          </a:p>
          <a:p>
            <a:pPr algn="just"/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13" name="Диаграмма 12"/>
          <p:cNvGraphicFramePr/>
          <p:nvPr/>
        </p:nvGraphicFramePr>
        <p:xfrm>
          <a:off x="107504" y="1988840"/>
          <a:ext cx="3960440" cy="47525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5" name="Таблица 14"/>
          <p:cNvGraphicFramePr>
            <a:graphicFrameLocks noGrp="1"/>
          </p:cNvGraphicFramePr>
          <p:nvPr/>
        </p:nvGraphicFramePr>
        <p:xfrm>
          <a:off x="4103441" y="2492899"/>
          <a:ext cx="5040559" cy="436510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tableStyleId>{284E427A-3D55-4303-BF80-6455036E1DE7}</a:tableStyleId>
              </a:tblPr>
              <a:tblGrid>
                <a:gridCol w="2016223"/>
                <a:gridCol w="1044624"/>
                <a:gridCol w="1008112"/>
                <a:gridCol w="971600"/>
              </a:tblGrid>
              <a:tr h="311793"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Подпрограммы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2021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2022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2023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99FF"/>
                    </a:solidFill>
                  </a:tcPr>
                </a:tc>
              </a:tr>
              <a:tr h="436510">
                <a:tc>
                  <a:txBody>
                    <a:bodyPr/>
                    <a:lstStyle/>
                    <a:p>
                      <a:pPr marL="0" algn="just" rtl="0" eaLnBrk="1" latinLnBrk="0" hangingPunct="1"/>
                      <a:r>
                        <a:rPr kumimoji="0" lang="ru-RU" sz="11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за счет средств областного бюджета</a:t>
                      </a:r>
                    </a:p>
                  </a:txBody>
                  <a:tcP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144,0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-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-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blipFill>
                      <a:blip r:embed="rId3"/>
                      <a:tile tx="0" ty="0" sx="100000" sy="100000" flip="none" algn="tl"/>
                    </a:blipFill>
                  </a:tcPr>
                </a:tc>
              </a:tr>
              <a:tr h="436510">
                <a:tc>
                  <a:txBody>
                    <a:bodyPr/>
                    <a:lstStyle/>
                    <a:p>
                      <a:pPr marL="0" algn="just" rtl="0" eaLnBrk="1" latinLnBrk="0" hangingPunct="1"/>
                      <a:r>
                        <a:rPr kumimoji="0" lang="ru-RU" sz="11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за счет средств местного бюджета</a:t>
                      </a:r>
                    </a:p>
                  </a:txBody>
                  <a:tcP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55 120,8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47 478,6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47 774,1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blipFill>
                      <a:blip r:embed="rId3"/>
                      <a:tile tx="0" ty="0" sx="100000" sy="100000" flip="none" algn="tl"/>
                    </a:blipFill>
                  </a:tcPr>
                </a:tc>
              </a:tr>
              <a:tr h="436510">
                <a:tc>
                  <a:txBody>
                    <a:bodyPr/>
                    <a:lstStyle/>
                    <a:p>
                      <a:r>
                        <a:rPr kumimoji="0" lang="ru-RU" sz="11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«Развитие </a:t>
                      </a:r>
                      <a:r>
                        <a:rPr kumimoji="0" lang="ru-RU" sz="1100" b="0" kern="1200" dirty="0" err="1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культурно-досуговой</a:t>
                      </a:r>
                      <a:r>
                        <a:rPr kumimoji="0" lang="ru-RU" sz="11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деятельности»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23 058,4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17 750,1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17 750,1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</a:tr>
              <a:tr h="607996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1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«Организация</a:t>
                      </a:r>
                      <a:r>
                        <a:rPr kumimoji="0" lang="ru-RU" sz="11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</a:t>
                      </a:r>
                      <a:r>
                        <a:rPr kumimoji="0" lang="ru-RU" sz="1100" b="0" kern="1200" baseline="0" dirty="0" err="1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библио-течного</a:t>
                      </a:r>
                      <a:r>
                        <a:rPr kumimoji="0" lang="ru-RU" sz="11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обслуживания населения»</a:t>
                      </a:r>
                      <a:endParaRPr kumimoji="0" lang="ru-RU" sz="11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0" dirty="0" smtClean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10 808,2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0" dirty="0" smtClean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9 702,0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0" dirty="0" smtClean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9 799,0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</a:tr>
              <a:tr h="311793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1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«Музейная деятельность»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1 008,0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843,7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852,1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</a:tr>
              <a:tr h="950968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1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«Развитие дополнительного образования детей в сфере культуры и искусства»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0" dirty="0" smtClean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4 171,6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0" dirty="0" smtClean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3 776,6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0" dirty="0" smtClean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3 812,6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</a:tr>
              <a:tr h="43651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«Развитие физической</a:t>
                      </a:r>
                      <a:r>
                        <a:rPr kumimoji="0" lang="ru-RU" sz="11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культуры и спорта»</a:t>
                      </a:r>
                      <a:endParaRPr kumimoji="0" lang="ru-RU" sz="11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300,0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-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-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</a:tr>
              <a:tr h="436510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1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Обеспечивающая подпрограмма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15 918,5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15 406,2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15 560,3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</a:tr>
            </a:tbl>
          </a:graphicData>
        </a:graphic>
      </p:graphicFrame>
      <p:sp>
        <p:nvSpPr>
          <p:cNvPr id="16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7504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0" name="object 4"/>
          <p:cNvSpPr/>
          <p:nvPr/>
        </p:nvSpPr>
        <p:spPr>
          <a:xfrm>
            <a:off x="3707904" y="0"/>
            <a:ext cx="5436096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«Развитие культуры, спорта и туризма на                     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территории    муниципального образования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«Холм-Жирковский район»  Смоленской   области»</a:t>
            </a:r>
            <a:endParaRPr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1" name="Рисунок 20" descr="культура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139952" y="0"/>
            <a:ext cx="576064" cy="432047"/>
          </a:xfrm>
          <a:prstGeom prst="rect">
            <a:avLst/>
          </a:prstGeom>
        </p:spPr>
      </p:pic>
      <p:sp>
        <p:nvSpPr>
          <p:cNvPr id="19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395536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2021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22" name="Рисунок 21" descr="футбол 2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39752" y="5373216"/>
            <a:ext cx="1835696" cy="1254324"/>
          </a:xfrm>
          <a:prstGeom prst="rect">
            <a:avLst/>
          </a:prstGeom>
        </p:spPr>
      </p:pic>
      <p:pic>
        <p:nvPicPr>
          <p:cNvPr id="24" name="Рисунок 23" descr="дши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483768" y="2420888"/>
            <a:ext cx="1668019" cy="14211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764704"/>
            <a:ext cx="9144000" cy="648072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07504" y="908720"/>
            <a:ext cx="8928992" cy="504056"/>
          </a:xfrm>
        </p:spPr>
        <p:txBody>
          <a:bodyPr>
            <a:noAutofit/>
          </a:bodyPr>
          <a:lstStyle/>
          <a:p>
            <a:pPr algn="just"/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     </a:t>
            </a:r>
            <a:r>
              <a:rPr lang="ru-RU" sz="1500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sz="1500" dirty="0" smtClean="0">
                <a:solidFill>
                  <a:srgbClr val="000099"/>
                </a:solidFill>
                <a:latin typeface="Bookman Old Style" pitchFamily="18" charset="0"/>
              </a:rPr>
              <a:t>: Улучшение условий жизни  населения  Холм-Жирковского района Смоленской области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.</a:t>
            </a:r>
            <a:endParaRPr lang="ru-RU" dirty="0">
              <a:latin typeface="Bookman Old Style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67544" y="1412776"/>
            <a:ext cx="1187576" cy="359991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0066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DBF5F9">
                    <a:lumMod val="10000"/>
                  </a:srgbClr>
                </a:solidFill>
                <a:latin typeface="Book Antiqua" pitchFamily="18" charset="0"/>
              </a:rPr>
              <a:t>тыс. руб.</a:t>
            </a:r>
            <a:endParaRPr lang="ru-RU" sz="1400" b="1" dirty="0">
              <a:solidFill>
                <a:srgbClr val="DBF5F9">
                  <a:lumMod val="10000"/>
                </a:srgbClr>
              </a:solidFill>
              <a:latin typeface="Book Antiqua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499992" y="1556792"/>
            <a:ext cx="4644008" cy="720080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500" u="sng" dirty="0" smtClean="0">
                <a:solidFill>
                  <a:srgbClr val="000099"/>
                </a:solidFill>
                <a:latin typeface="Bookman Old Style" pitchFamily="18" charset="0"/>
              </a:rPr>
              <a:t>Ожидаемые результаты </a:t>
            </a:r>
            <a:r>
              <a:rPr lang="ru-RU" sz="1500" dirty="0" smtClean="0">
                <a:solidFill>
                  <a:srgbClr val="000099"/>
                </a:solidFill>
                <a:latin typeface="Bookman Old Style" pitchFamily="18" charset="0"/>
              </a:rPr>
              <a:t>– повысить уровень газификации  Холм-Жирковского района.</a:t>
            </a:r>
          </a:p>
          <a:p>
            <a:pPr algn="just"/>
            <a:endParaRPr lang="ru-RU" sz="1400" b="1" dirty="0">
              <a:solidFill>
                <a:srgbClr val="000099"/>
              </a:solidFill>
              <a:latin typeface="Book Antiqua" pitchFamily="18" charset="0"/>
            </a:endParaRPr>
          </a:p>
        </p:txBody>
      </p:sp>
      <p:graphicFrame>
        <p:nvGraphicFramePr>
          <p:cNvPr id="13" name="Диаграмма 12"/>
          <p:cNvGraphicFramePr/>
          <p:nvPr/>
        </p:nvGraphicFramePr>
        <p:xfrm>
          <a:off x="0" y="1484784"/>
          <a:ext cx="4572000" cy="52565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4499992" y="2348880"/>
            <a:ext cx="3240360" cy="738664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местного бюджета.</a:t>
            </a:r>
          </a:p>
        </p:txBody>
      </p:sp>
      <p:pic>
        <p:nvPicPr>
          <p:cNvPr id="17" name="Рисунок 16" descr="газ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55976" y="4895484"/>
            <a:ext cx="2626072" cy="19625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7504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9" name="object 4"/>
          <p:cNvSpPr/>
          <p:nvPr/>
        </p:nvSpPr>
        <p:spPr>
          <a:xfrm>
            <a:off x="4499992" y="0"/>
            <a:ext cx="4644008" cy="692696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«Газификация населенных пунктов    </a:t>
            </a:r>
          </a:p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Холм-Жирковского района   </a:t>
            </a:r>
          </a:p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Смоленской области»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5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2021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20" name="Рисунок 19" descr="газификация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516216" y="3140968"/>
            <a:ext cx="2627784" cy="1865727"/>
          </a:xfrm>
          <a:prstGeom prst="rect">
            <a:avLst/>
          </a:prstGeom>
        </p:spPr>
      </p:pic>
      <p:pic>
        <p:nvPicPr>
          <p:cNvPr id="22" name="Рисунок 21" descr="газ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644008" y="0"/>
            <a:ext cx="720080" cy="7200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1052736"/>
            <a:ext cx="9144000" cy="936104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0" y="1196752"/>
            <a:ext cx="8928992" cy="504056"/>
          </a:xfrm>
        </p:spPr>
        <p:txBody>
          <a:bodyPr>
            <a:noAutofit/>
          </a:bodyPr>
          <a:lstStyle/>
          <a:p>
            <a:pPr algn="just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     </a:t>
            </a:r>
            <a:r>
              <a:rPr lang="ru-RU" sz="1600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: Повышение энергетической эффективности  потребления ресурсов  и экономии бюджетных средств  в муниципальном образовании «Холм-Жирковский район» Смоленской области</a:t>
            </a:r>
            <a:endParaRPr lang="ru-RU" sz="1600" dirty="0">
              <a:latin typeface="Bookman Old Style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23528" y="2060848"/>
            <a:ext cx="1187576" cy="359991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0066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DBF5F9">
                    <a:lumMod val="10000"/>
                  </a:srgbClr>
                </a:solidFill>
                <a:latin typeface="Book Antiqua" pitchFamily="18" charset="0"/>
              </a:rPr>
              <a:t>тыс. руб.</a:t>
            </a:r>
            <a:endParaRPr lang="ru-RU" sz="1400" b="1" dirty="0">
              <a:solidFill>
                <a:srgbClr val="DBF5F9">
                  <a:lumMod val="10000"/>
                </a:srgbClr>
              </a:solidFill>
              <a:latin typeface="Book Antiqua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599384" y="2060848"/>
            <a:ext cx="5544616" cy="792088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u="sng" dirty="0" smtClean="0">
                <a:solidFill>
                  <a:srgbClr val="000099"/>
                </a:solidFill>
                <a:latin typeface="Bookman Old Style" pitchFamily="18" charset="0"/>
              </a:rPr>
              <a:t>Ожидаемые результаты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- экономия топливно-энергетических ресурсов муниципального образования не менее 2 % ежегодно.</a:t>
            </a:r>
            <a:endParaRPr lang="ru-RU" sz="14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13" name="Диаграмма 12"/>
          <p:cNvGraphicFramePr/>
          <p:nvPr/>
        </p:nvGraphicFramePr>
        <p:xfrm>
          <a:off x="0" y="2276872"/>
          <a:ext cx="4572000" cy="44644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4644008" y="2924944"/>
            <a:ext cx="3960440" cy="78483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just"/>
            <a:r>
              <a:rPr lang="ru-RU" sz="15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средств  местного бюджета.</a:t>
            </a:r>
          </a:p>
        </p:txBody>
      </p:sp>
      <p:pic>
        <p:nvPicPr>
          <p:cNvPr id="15" name="Рисунок 14" descr="энергосбережение.jpg"/>
          <p:cNvPicPr>
            <a:picLocks noChangeAspect="1"/>
          </p:cNvPicPr>
          <p:nvPr/>
        </p:nvPicPr>
        <p:blipFill>
          <a:blip r:embed="rId4" cstate="print"/>
          <a:srcRect l="9347" r="8399" b="7464"/>
          <a:stretch>
            <a:fillRect/>
          </a:stretch>
        </p:blipFill>
        <p:spPr>
          <a:xfrm>
            <a:off x="4932040" y="4005064"/>
            <a:ext cx="3528392" cy="26462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7504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9" name="object 4"/>
          <p:cNvSpPr/>
          <p:nvPr/>
        </p:nvSpPr>
        <p:spPr>
          <a:xfrm>
            <a:off x="3707904" y="0"/>
            <a:ext cx="5436096" cy="908720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«Энергосбережение и повышение энергетической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эффективности  на территории муниципального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образования «Холм-Жирковский район»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                     Смоленской  области»</a:t>
            </a:r>
          </a:p>
          <a:p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1" name="Рисунок 20" descr="лампочки 3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851920" y="332656"/>
            <a:ext cx="731783" cy="620688"/>
          </a:xfrm>
          <a:prstGeom prst="rect">
            <a:avLst/>
          </a:prstGeom>
        </p:spPr>
      </p:pic>
      <p:sp>
        <p:nvSpPr>
          <p:cNvPr id="16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2021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5" name="Прямая соединительная линия 44"/>
          <p:cNvCxnSpPr/>
          <p:nvPr/>
        </p:nvCxnSpPr>
        <p:spPr>
          <a:xfrm>
            <a:off x="5364088" y="4869160"/>
            <a:ext cx="1008112" cy="144016"/>
          </a:xfrm>
          <a:prstGeom prst="line">
            <a:avLst/>
          </a:prstGeom>
          <a:ln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/>
          <p:cNvCxnSpPr/>
          <p:nvPr/>
        </p:nvCxnSpPr>
        <p:spPr>
          <a:xfrm flipH="1">
            <a:off x="4067944" y="4869160"/>
            <a:ext cx="1224136" cy="216024"/>
          </a:xfrm>
          <a:prstGeom prst="line">
            <a:avLst/>
          </a:prstGeom>
          <a:ln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>
            <a:off x="6012160" y="3284984"/>
            <a:ext cx="1872208" cy="216024"/>
          </a:xfrm>
          <a:prstGeom prst="line">
            <a:avLst/>
          </a:prstGeom>
          <a:ln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/>
          <p:nvPr/>
        </p:nvCxnSpPr>
        <p:spPr>
          <a:xfrm flipH="1">
            <a:off x="5796136" y="3284984"/>
            <a:ext cx="216024" cy="216024"/>
          </a:xfrm>
          <a:prstGeom prst="line">
            <a:avLst/>
          </a:prstGeom>
          <a:ln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/>
          <p:nvPr/>
        </p:nvCxnSpPr>
        <p:spPr>
          <a:xfrm flipH="1">
            <a:off x="3275856" y="3212976"/>
            <a:ext cx="2520280" cy="360040"/>
          </a:xfrm>
          <a:prstGeom prst="line">
            <a:avLst/>
          </a:prstGeom>
          <a:ln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>
            <a:off x="3059832" y="2060848"/>
            <a:ext cx="864096" cy="144016"/>
          </a:xfrm>
          <a:prstGeom prst="line">
            <a:avLst/>
          </a:prstGeom>
          <a:ln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 flipH="1">
            <a:off x="2339752" y="2060848"/>
            <a:ext cx="576064" cy="504056"/>
          </a:xfrm>
          <a:prstGeom prst="line">
            <a:avLst/>
          </a:prstGeom>
          <a:ln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0" y="0"/>
            <a:ext cx="9144000" cy="1124744"/>
          </a:xfrm>
          <a:prstGeom prst="round2DiagRect">
            <a:avLst/>
          </a:prstGeom>
          <a:solidFill>
            <a:srgbClr val="3399FF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900" b="1" dirty="0" smtClean="0">
                <a:solidFill>
                  <a:srgbClr val="0000CC"/>
                </a:solidFill>
                <a:latin typeface="Bookman Old Style" pitchFamily="18" charset="0"/>
              </a:rPr>
              <a:t>Консолидированный бюджет </a:t>
            </a:r>
            <a:r>
              <a:rPr lang="ru-RU" sz="1900" dirty="0" smtClean="0">
                <a:solidFill>
                  <a:srgbClr val="0000CC"/>
                </a:solidFill>
                <a:latin typeface="Bookman Old Style" pitchFamily="18" charset="0"/>
              </a:rPr>
              <a:t>– это свод бюджетов всех уровней на соответствующей территории (за исключением бюджетов государственных внебюджетных фондов) без учета межбюджетных трансфертов между этими бюджетами.</a:t>
            </a:r>
            <a:endParaRPr lang="ru-RU" sz="1900" dirty="0">
              <a:solidFill>
                <a:srgbClr val="0000CC"/>
              </a:solidFill>
              <a:latin typeface="Bookman Old Style" pitchFamily="18" charset="0"/>
            </a:endParaRPr>
          </a:p>
        </p:txBody>
      </p:sp>
      <p:graphicFrame>
        <p:nvGraphicFramePr>
          <p:cNvPr id="28" name="Содержимое 27"/>
          <p:cNvGraphicFramePr>
            <a:graphicFrameLocks noGrp="1"/>
          </p:cNvGraphicFramePr>
          <p:nvPr>
            <p:ph idx="1"/>
          </p:nvPr>
        </p:nvGraphicFramePr>
        <p:xfrm>
          <a:off x="323528" y="1196975"/>
          <a:ext cx="8568952" cy="54006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8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57200" y="6597352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1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4" name="Рисунок 13" descr="кб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23528" y="5085184"/>
            <a:ext cx="2191699" cy="15003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 descr="кб2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164288" y="5157192"/>
            <a:ext cx="1979711" cy="14847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81107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980728"/>
            <a:ext cx="9144000" cy="648072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215008" y="1124744"/>
            <a:ext cx="8928992" cy="504056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    </a:t>
            </a:r>
            <a:r>
              <a:rPr lang="ru-RU" sz="1500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sz="1500" dirty="0" smtClean="0">
                <a:solidFill>
                  <a:srgbClr val="000099"/>
                </a:solidFill>
                <a:latin typeface="Bookman Old Style" pitchFamily="18" charset="0"/>
              </a:rPr>
              <a:t>: Обеспечение безопасности  жизнедеятельности населения муниципального образования «Холм-Жирковский район» Смоленской области .</a:t>
            </a:r>
            <a:endParaRPr lang="ru-RU" sz="1500" dirty="0">
              <a:latin typeface="Bookman Old Style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79512" y="1700808"/>
            <a:ext cx="1187576" cy="359991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0066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DBF5F9">
                    <a:lumMod val="10000"/>
                  </a:srgbClr>
                </a:solidFill>
                <a:latin typeface="Book Antiqua" pitchFamily="18" charset="0"/>
              </a:rPr>
              <a:t>тыс. руб.</a:t>
            </a:r>
            <a:endParaRPr lang="ru-RU" sz="1400" b="1" dirty="0">
              <a:solidFill>
                <a:srgbClr val="DBF5F9">
                  <a:lumMod val="10000"/>
                </a:srgbClr>
              </a:solidFill>
              <a:latin typeface="Book Antiqua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139952" y="1700808"/>
            <a:ext cx="5004048" cy="1512168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300" u="sng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r>
              <a:rPr lang="ru-RU" sz="1300" u="sng" dirty="0" smtClean="0">
                <a:solidFill>
                  <a:srgbClr val="000099"/>
                </a:solidFill>
                <a:latin typeface="Bookman Old Style" pitchFamily="18" charset="0"/>
              </a:rPr>
              <a:t>Ожидаемые результаты:</a:t>
            </a:r>
            <a:endParaRPr lang="ru-RU" sz="13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>
              <a:buFontTx/>
              <a:buChar char="-"/>
            </a:pPr>
            <a:r>
              <a:rPr lang="ru-RU" sz="1300" dirty="0" smtClean="0">
                <a:solidFill>
                  <a:srgbClr val="000099"/>
                </a:solidFill>
                <a:latin typeface="Bookman Old Style" pitchFamily="18" charset="0"/>
              </a:rPr>
              <a:t>повышение степени оборудованности и защищенности  в целом потенциально опасных объектов и мест массового пребывания людей;</a:t>
            </a:r>
          </a:p>
          <a:p>
            <a:pPr algn="just">
              <a:buFontTx/>
              <a:buChar char="-"/>
            </a:pPr>
            <a:r>
              <a:rPr lang="ru-RU" sz="1300" dirty="0" smtClean="0">
                <a:solidFill>
                  <a:srgbClr val="000099"/>
                </a:solidFill>
                <a:latin typeface="Bookman Old Style" pitchFamily="18" charset="0"/>
              </a:rPr>
              <a:t>снижение роста преступности, в т.ч. среди несовершеннолетних;</a:t>
            </a:r>
          </a:p>
          <a:p>
            <a:pPr algn="just">
              <a:buFontTx/>
              <a:buChar char="-"/>
            </a:pPr>
            <a:r>
              <a:rPr lang="ru-RU" sz="1300" dirty="0" smtClean="0">
                <a:solidFill>
                  <a:srgbClr val="000099"/>
                </a:solidFill>
                <a:latin typeface="Bookman Old Style" pitchFamily="18" charset="0"/>
              </a:rPr>
              <a:t>снижение дорожно-транспортных проишествий.</a:t>
            </a:r>
          </a:p>
          <a:p>
            <a:pPr algn="just">
              <a:buFontTx/>
              <a:buChar char="-"/>
            </a:pPr>
            <a:endParaRPr lang="ru-RU" sz="1400" u="sng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13" name="Диаграмма 12"/>
          <p:cNvGraphicFramePr/>
          <p:nvPr/>
        </p:nvGraphicFramePr>
        <p:xfrm>
          <a:off x="179512" y="2060848"/>
          <a:ext cx="4176464" cy="4680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5" name="Таблица 14"/>
          <p:cNvGraphicFramePr>
            <a:graphicFrameLocks noGrp="1"/>
          </p:cNvGraphicFramePr>
          <p:nvPr/>
        </p:nvGraphicFramePr>
        <p:xfrm>
          <a:off x="4572000" y="3320467"/>
          <a:ext cx="4427984" cy="341376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tableStyleId>{284E427A-3D55-4303-BF80-6455036E1DE7}</a:tableStyleId>
              </a:tblPr>
              <a:tblGrid>
                <a:gridCol w="1686166"/>
                <a:gridCol w="947041"/>
                <a:gridCol w="913939"/>
                <a:gridCol w="880838"/>
              </a:tblGrid>
              <a:tr h="288680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Подпрограммы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2021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2022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2023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99FF"/>
                    </a:solidFill>
                  </a:tcPr>
                </a:tc>
              </a:tr>
              <a:tr h="433020">
                <a:tc>
                  <a:txBody>
                    <a:bodyPr/>
                    <a:lstStyle/>
                    <a:p>
                      <a:pPr marL="0" algn="just" rtl="0" eaLnBrk="1" latinLnBrk="0" hangingPunct="1"/>
                      <a:r>
                        <a:rPr kumimoji="0" lang="ru-RU" sz="12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за счет средств местного бюджета</a:t>
                      </a:r>
                    </a:p>
                  </a:txBody>
                  <a:tcP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100,0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0,0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0,0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blipFill>
                      <a:blip r:embed="rId3"/>
                      <a:tile tx="0" ty="0" sx="100000" sy="100000" flip="none" algn="tl"/>
                    </a:blipFill>
                  </a:tcPr>
                </a:tc>
              </a:tr>
              <a:tr h="606229">
                <a:tc>
                  <a:txBody>
                    <a:bodyPr/>
                    <a:lstStyle/>
                    <a:p>
                      <a:r>
                        <a:rPr kumimoji="0" lang="ru-RU" sz="12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«Противодействие терроризму и экстремизму»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25,0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0,0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0,0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</a:tr>
              <a:tr h="1125853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2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«Комплексные меры по профилактике правонарушений  и усилению борьбы с преступностью»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50,0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0,0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0,0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</a:tr>
              <a:tr h="779437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2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«Обеспечение безопасности  дорожного движения»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25,0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0,0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0,0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</a:tr>
            </a:tbl>
          </a:graphicData>
        </a:graphic>
      </p:graphicFrame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9" name="object 4"/>
          <p:cNvSpPr/>
          <p:nvPr/>
        </p:nvSpPr>
        <p:spPr>
          <a:xfrm>
            <a:off x="3707904" y="0"/>
            <a:ext cx="5436096" cy="908720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«Создание условий для обеспечения безопасности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жизнедеятельности населения муниципального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образования «Холм-Жирковский район»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                     Смоленской  области»</a:t>
            </a:r>
          </a:p>
          <a:p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1" name="Рисунок 20" descr="безопасность 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79912" y="260648"/>
            <a:ext cx="952550" cy="596838"/>
          </a:xfrm>
          <a:prstGeom prst="rect">
            <a:avLst/>
          </a:prstGeom>
        </p:spPr>
      </p:pic>
      <p:sp>
        <p:nvSpPr>
          <p:cNvPr id="14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2021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22" name="Рисунок 21" descr="обж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483768" y="2780928"/>
            <a:ext cx="1980725" cy="13797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1052736"/>
            <a:ext cx="9036496" cy="648072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0" y="1124744"/>
            <a:ext cx="8892480" cy="576064"/>
          </a:xfrm>
        </p:spPr>
        <p:txBody>
          <a:bodyPr>
            <a:noAutofit/>
          </a:bodyPr>
          <a:lstStyle/>
          <a:p>
            <a:pPr algn="just"/>
            <a:r>
              <a:rPr lang="ru-RU" sz="1500" dirty="0" smtClean="0">
                <a:solidFill>
                  <a:srgbClr val="000099"/>
                </a:solidFill>
                <a:latin typeface="Bookman Old Style" pitchFamily="18" charset="0"/>
              </a:rPr>
              <a:t>     </a:t>
            </a:r>
            <a:r>
              <a:rPr lang="ru-RU" sz="1500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sz="1500" dirty="0" smtClean="0">
                <a:solidFill>
                  <a:srgbClr val="000099"/>
                </a:solidFill>
                <a:latin typeface="Bookman Old Style" pitchFamily="18" charset="0"/>
              </a:rPr>
              <a:t>: Удовлетворение потребности населения  в качественных услугах  пассажирского транспорта общего пользования.</a:t>
            </a:r>
            <a:endParaRPr lang="ru-RU" sz="1500" dirty="0">
              <a:latin typeface="Bookman Old Style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07504" y="1772816"/>
            <a:ext cx="1187576" cy="359991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0066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DBF5F9">
                    <a:lumMod val="10000"/>
                  </a:srgbClr>
                </a:solidFill>
                <a:latin typeface="Book Antiqua" pitchFamily="18" charset="0"/>
              </a:rPr>
              <a:t>тыс. руб.</a:t>
            </a:r>
            <a:endParaRPr lang="ru-RU" sz="1400" b="1" dirty="0">
              <a:solidFill>
                <a:srgbClr val="DBF5F9">
                  <a:lumMod val="10000"/>
                </a:srgbClr>
              </a:solidFill>
              <a:latin typeface="Book Antiqua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139952" y="1772816"/>
            <a:ext cx="5004048" cy="1512168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u="sng" dirty="0" smtClean="0">
                <a:solidFill>
                  <a:srgbClr val="000099"/>
                </a:solidFill>
                <a:latin typeface="Bookman Old Style" pitchFamily="18" charset="0"/>
              </a:rPr>
              <a:t>Ожидаемые результаты: </a:t>
            </a:r>
          </a:p>
          <a:p>
            <a:pPr algn="just">
              <a:buFontTx/>
              <a:buChar char="-"/>
            </a:pP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сохранение действующей маршрутной сети  и ее совершенствование  с учетом транспортных потребностей населения;</a:t>
            </a:r>
          </a:p>
          <a:p>
            <a:pPr algn="just">
              <a:buFontTx/>
              <a:buChar char="-"/>
            </a:pP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содержание автобусного парка в технически исправном состоянии.</a:t>
            </a:r>
          </a:p>
          <a:p>
            <a:pPr algn="just"/>
            <a:endParaRPr lang="ru-RU" sz="1400" u="sng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13" name="Диаграмма 12"/>
          <p:cNvGraphicFramePr/>
          <p:nvPr/>
        </p:nvGraphicFramePr>
        <p:xfrm>
          <a:off x="107504" y="1916832"/>
          <a:ext cx="4104456" cy="48245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427984" y="3429000"/>
            <a:ext cx="4176464" cy="52322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местного бюджета</a:t>
            </a:r>
            <a:r>
              <a:rPr lang="ru-RU" sz="1400" b="1" dirty="0" smtClean="0">
                <a:solidFill>
                  <a:srgbClr val="000099"/>
                </a:solidFill>
                <a:latin typeface="Book Antiqua" pitchFamily="18" charset="0"/>
              </a:rPr>
              <a:t>.</a:t>
            </a:r>
          </a:p>
        </p:txBody>
      </p:sp>
      <p:sp>
        <p:nvSpPr>
          <p:cNvPr id="15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7" name="object 4"/>
          <p:cNvSpPr/>
          <p:nvPr/>
        </p:nvSpPr>
        <p:spPr>
          <a:xfrm>
            <a:off x="3707904" y="0"/>
            <a:ext cx="5436096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«Поддержка пассажирского транспорта общего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пользования  в муниципальном  образовании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«Холм-Жирковский район»Смоленской  области»</a:t>
            </a:r>
          </a:p>
          <a:p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3" name="Рисунок 22" descr="автобус 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07904" y="116632"/>
            <a:ext cx="766806" cy="435322"/>
          </a:xfrm>
          <a:prstGeom prst="rect">
            <a:avLst/>
          </a:prstGeom>
        </p:spPr>
      </p:pic>
      <p:pic>
        <p:nvPicPr>
          <p:cNvPr id="24" name="Рисунок 23" descr="автобус 3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267200" y="3429000"/>
            <a:ext cx="4876800" cy="4444752"/>
          </a:xfrm>
          <a:prstGeom prst="rect">
            <a:avLst/>
          </a:prstGeom>
        </p:spPr>
      </p:pic>
      <p:sp>
        <p:nvSpPr>
          <p:cNvPr id="14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2021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07504" y="836712"/>
            <a:ext cx="7272808" cy="504056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0" y="980728"/>
            <a:ext cx="8928992" cy="432048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    </a:t>
            </a:r>
            <a:r>
              <a:rPr lang="ru-RU" sz="1600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: Поддержка сельскохозяйственных товаропроизводителей.</a:t>
            </a:r>
            <a:endParaRPr lang="ru-RU" sz="1600" dirty="0">
              <a:latin typeface="Bookman Old Style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0" y="1484784"/>
            <a:ext cx="1187576" cy="359991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0066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DBF5F9">
                    <a:lumMod val="10000"/>
                  </a:srgbClr>
                </a:solidFill>
                <a:latin typeface="Book Antiqua" pitchFamily="18" charset="0"/>
              </a:rPr>
              <a:t>тыс. руб.</a:t>
            </a:r>
            <a:endParaRPr lang="ru-RU" sz="1400" b="1" dirty="0">
              <a:solidFill>
                <a:srgbClr val="DBF5F9">
                  <a:lumMod val="10000"/>
                </a:srgbClr>
              </a:solidFill>
              <a:latin typeface="Book Antiqua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067944" y="1412776"/>
            <a:ext cx="4968552" cy="1080120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u="sng" dirty="0" smtClean="0">
                <a:solidFill>
                  <a:srgbClr val="000099"/>
                </a:solidFill>
                <a:latin typeface="Bookman Old Style" pitchFamily="18" charset="0"/>
              </a:rPr>
              <a:t>Ожидаемые результаты:</a:t>
            </a:r>
          </a:p>
          <a:p>
            <a:pPr algn="just">
              <a:buFontTx/>
              <a:buChar char="-"/>
            </a:pP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улучшение финансовой устойчивости отрасли;</a:t>
            </a:r>
          </a:p>
          <a:p>
            <a:pPr algn="just">
              <a:buFontTx/>
              <a:buChar char="-"/>
            </a:pP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повышение занятости и уровня жизни сельского населения. </a:t>
            </a:r>
            <a:endParaRPr lang="ru-RU" sz="1400" u="sng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13" name="Диаграмма 12"/>
          <p:cNvGraphicFramePr/>
          <p:nvPr/>
        </p:nvGraphicFramePr>
        <p:xfrm>
          <a:off x="107504" y="1916833"/>
          <a:ext cx="4104456" cy="4680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499992" y="2708920"/>
            <a:ext cx="4176464" cy="52322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местного бюджета.</a:t>
            </a:r>
          </a:p>
        </p:txBody>
      </p:sp>
      <p:sp>
        <p:nvSpPr>
          <p:cNvPr id="18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1" name="object 4"/>
          <p:cNvSpPr/>
          <p:nvPr/>
        </p:nvSpPr>
        <p:spPr>
          <a:xfrm>
            <a:off x="3707904" y="0"/>
            <a:ext cx="5436096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«Развитие сельского хозяйства  в  муниципальном           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образовании «Холм-Жирковский район»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                     Смоленской  области»</a:t>
            </a:r>
          </a:p>
          <a:p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4" name="Рисунок 23" descr="сельское хоз 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086519" y="3263817"/>
            <a:ext cx="5057481" cy="3594183"/>
          </a:xfrm>
          <a:prstGeom prst="rect">
            <a:avLst/>
          </a:prstGeom>
        </p:spPr>
      </p:pic>
      <p:sp>
        <p:nvSpPr>
          <p:cNvPr id="15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2021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6" name="Рисунок 15" descr="с х 1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707904" y="0"/>
            <a:ext cx="792639" cy="713674"/>
          </a:xfrm>
          <a:prstGeom prst="rect">
            <a:avLst/>
          </a:prstGeom>
        </p:spPr>
      </p:pic>
      <p:pic>
        <p:nvPicPr>
          <p:cNvPr id="17" name="Рисунок 16" descr="с х 5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436096" y="3861048"/>
            <a:ext cx="2122410" cy="21224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07504" y="836712"/>
            <a:ext cx="8856984" cy="576064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07504" y="908720"/>
            <a:ext cx="8712968" cy="504056"/>
          </a:xfrm>
        </p:spPr>
        <p:txBody>
          <a:bodyPr>
            <a:noAutofit/>
          </a:bodyPr>
          <a:lstStyle/>
          <a:p>
            <a:pPr algn="just"/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     </a:t>
            </a:r>
            <a:r>
              <a:rPr lang="ru-RU" sz="1600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: Стабилизация демографической ситуации, поддержка материнства и формирование предпосылок к последующему демографическому росту</a:t>
            </a:r>
            <a:r>
              <a:rPr lang="ru-RU" sz="1600" b="1" dirty="0" smtClean="0">
                <a:solidFill>
                  <a:srgbClr val="000099"/>
                </a:solidFill>
                <a:latin typeface="Book Antiqua" pitchFamily="18" charset="0"/>
              </a:rPr>
              <a:t>.</a:t>
            </a:r>
            <a:endParaRPr lang="ru-RU" sz="16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067944" y="1484784"/>
            <a:ext cx="5076056" cy="1440160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u="sng" dirty="0" smtClean="0">
                <a:solidFill>
                  <a:srgbClr val="000099"/>
                </a:solidFill>
                <a:latin typeface="Bookman Old Style" pitchFamily="18" charset="0"/>
              </a:rPr>
              <a:t>Ожидаемые результаты: </a:t>
            </a:r>
            <a:endParaRPr lang="ru-RU" sz="14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-увеличение рождаемости, снижение смертности населения;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-снижение количества заболеваний социального характера;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-улучшение жилищных условий молодых семей.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4211960" y="2996952"/>
            <a:ext cx="4752528" cy="523220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местного бюджета.</a:t>
            </a:r>
          </a:p>
        </p:txBody>
      </p:sp>
      <p:sp>
        <p:nvSpPr>
          <p:cNvPr id="16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9" name="object 4"/>
          <p:cNvSpPr/>
          <p:nvPr/>
        </p:nvSpPr>
        <p:spPr>
          <a:xfrm>
            <a:off x="3707904" y="0"/>
            <a:ext cx="5436096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«Демографическое развитие   муниципального           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образования «Холм-Жирковский район»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                     Смоленской  области»</a:t>
            </a:r>
          </a:p>
          <a:p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24" name="Диаграмма 23"/>
          <p:cNvGraphicFramePr/>
          <p:nvPr/>
        </p:nvGraphicFramePr>
        <p:xfrm>
          <a:off x="107504" y="1916833"/>
          <a:ext cx="4104456" cy="48245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5" name="Скругленный прямоугольник 24"/>
          <p:cNvSpPr/>
          <p:nvPr/>
        </p:nvSpPr>
        <p:spPr>
          <a:xfrm>
            <a:off x="179512" y="1484784"/>
            <a:ext cx="1080120" cy="359991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0066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DBF5F9">
                    <a:lumMod val="10000"/>
                  </a:srgbClr>
                </a:solidFill>
                <a:latin typeface="Book Antiqua" pitchFamily="18" charset="0"/>
              </a:rPr>
              <a:t>тыс. руб.</a:t>
            </a:r>
            <a:endParaRPr lang="ru-RU" sz="1400" b="1" dirty="0">
              <a:solidFill>
                <a:srgbClr val="DBF5F9">
                  <a:lumMod val="10000"/>
                </a:srgbClr>
              </a:solidFill>
              <a:latin typeface="Book Antiqua" pitchFamily="18" charset="0"/>
            </a:endParaRPr>
          </a:p>
        </p:txBody>
      </p:sp>
      <p:pic>
        <p:nvPicPr>
          <p:cNvPr id="27" name="Рисунок 26" descr="демография 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067944" y="188640"/>
            <a:ext cx="956411" cy="673074"/>
          </a:xfrm>
          <a:prstGeom prst="rect">
            <a:avLst/>
          </a:prstGeom>
        </p:spPr>
      </p:pic>
      <p:sp>
        <p:nvSpPr>
          <p:cNvPr id="14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2021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23" name="Рисунок 22" descr="демогр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194557" y="3501008"/>
            <a:ext cx="2949443" cy="3249303"/>
          </a:xfrm>
          <a:prstGeom prst="rect">
            <a:avLst/>
          </a:prstGeom>
        </p:spPr>
      </p:pic>
      <p:pic>
        <p:nvPicPr>
          <p:cNvPr id="26" name="Рисунок 25" descr="дем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283968" y="3783344"/>
            <a:ext cx="1872208" cy="18611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07504" y="836712"/>
            <a:ext cx="5472608" cy="576064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07504" y="908720"/>
            <a:ext cx="5400600" cy="576064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    </a:t>
            </a:r>
            <a:r>
              <a:rPr lang="ru-RU" sz="1600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: Повышение качества жизни молодых семей</a:t>
            </a:r>
            <a:endParaRPr lang="ru-RU" sz="1600" dirty="0">
              <a:latin typeface="Bookman Old Style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79512" y="1484784"/>
            <a:ext cx="1187576" cy="359991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0066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DBF5F9">
                    <a:lumMod val="10000"/>
                  </a:srgbClr>
                </a:solidFill>
                <a:latin typeface="Book Antiqua" pitchFamily="18" charset="0"/>
              </a:rPr>
              <a:t>тыс. руб.</a:t>
            </a:r>
            <a:endParaRPr lang="ru-RU" sz="1400" b="1" dirty="0">
              <a:solidFill>
                <a:srgbClr val="DBF5F9">
                  <a:lumMod val="10000"/>
                </a:srgbClr>
              </a:solidFill>
              <a:latin typeface="Book Antiqua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652120" y="1052736"/>
            <a:ext cx="3491880" cy="936104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u="sng" dirty="0" smtClean="0">
                <a:solidFill>
                  <a:srgbClr val="000099"/>
                </a:solidFill>
                <a:latin typeface="Bookman Old Style" pitchFamily="18" charset="0"/>
              </a:rPr>
              <a:t>Ожидаемые результаты: 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улучшение к 2022 году жилищных условий двух молодых семей.</a:t>
            </a:r>
            <a:r>
              <a:rPr lang="ru-RU" sz="1400" u="sng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</a:p>
        </p:txBody>
      </p:sp>
      <p:graphicFrame>
        <p:nvGraphicFramePr>
          <p:cNvPr id="13" name="Диаграмма 12"/>
          <p:cNvGraphicFramePr/>
          <p:nvPr/>
        </p:nvGraphicFramePr>
        <p:xfrm>
          <a:off x="0" y="1556792"/>
          <a:ext cx="5004048" cy="51845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788024" y="2060848"/>
            <a:ext cx="4176464" cy="52322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местного бюджета.</a:t>
            </a:r>
          </a:p>
        </p:txBody>
      </p:sp>
      <p:pic>
        <p:nvPicPr>
          <p:cNvPr id="15" name="Рисунок 14" descr="жилье семье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40152" y="4563620"/>
            <a:ext cx="2880320" cy="17903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Рисунок 17" descr="жилье семье 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2000" y="2639072"/>
            <a:ext cx="2847789" cy="18700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9" name="object 4"/>
          <p:cNvSpPr/>
          <p:nvPr/>
        </p:nvSpPr>
        <p:spPr>
          <a:xfrm>
            <a:off x="3707904" y="0"/>
            <a:ext cx="5436096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«Обеспечение жильем молодых семей на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территории  муниципального  образования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«Холм- </a:t>
            </a:r>
            <a:r>
              <a:rPr lang="ru-RU" sz="1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район» Смоленской  области»</a:t>
            </a:r>
          </a:p>
          <a:p>
            <a:endParaRPr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3" name="Рисунок 22" descr="жилье м.jpg"/>
          <p:cNvPicPr>
            <a:picLocks noChangeAspect="1"/>
          </p:cNvPicPr>
          <p:nvPr/>
        </p:nvPicPr>
        <p:blipFill>
          <a:blip r:embed="rId7" cstate="print"/>
          <a:srcRect l="15848" t="7924" r="12835" b="20759"/>
          <a:stretch>
            <a:fillRect/>
          </a:stretch>
        </p:blipFill>
        <p:spPr>
          <a:xfrm>
            <a:off x="3707904" y="0"/>
            <a:ext cx="648072" cy="648072"/>
          </a:xfrm>
          <a:prstGeom prst="rect">
            <a:avLst/>
          </a:prstGeom>
        </p:spPr>
      </p:pic>
      <p:sp>
        <p:nvSpPr>
          <p:cNvPr id="21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2021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07504" y="836712"/>
            <a:ext cx="8928992" cy="720080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79512" y="908720"/>
            <a:ext cx="8784976" cy="648072"/>
          </a:xfrm>
        </p:spPr>
        <p:txBody>
          <a:bodyPr>
            <a:noAutofit/>
          </a:bodyPr>
          <a:lstStyle/>
          <a:p>
            <a:pPr algn="just"/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  <a:r>
              <a:rPr lang="ru-RU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: Повышение доступности социально значимых объектов, информационных ресурсов, услуг для лиц с ограниченными возможностями и других </a:t>
            </a:r>
            <a:r>
              <a:rPr lang="ru-RU" dirty="0" err="1" smtClean="0">
                <a:solidFill>
                  <a:srgbClr val="000099"/>
                </a:solidFill>
                <a:latin typeface="Bookman Old Style" pitchFamily="18" charset="0"/>
              </a:rPr>
              <a:t>маломобильных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 групп населения, создание условий для  улучшения качества  жизни инвалидов.</a:t>
            </a:r>
            <a:endParaRPr lang="ru-RU" dirty="0">
              <a:latin typeface="Bookman Old Style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51520" y="1700808"/>
            <a:ext cx="1187576" cy="359991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0066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DBF5F9">
                    <a:lumMod val="10000"/>
                  </a:srgbClr>
                </a:solidFill>
                <a:latin typeface="Book Antiqua" pitchFamily="18" charset="0"/>
              </a:rPr>
              <a:t>тыс. руб.</a:t>
            </a:r>
            <a:endParaRPr lang="ru-RU" sz="1400" b="1" dirty="0">
              <a:solidFill>
                <a:srgbClr val="DBF5F9">
                  <a:lumMod val="10000"/>
                </a:srgbClr>
              </a:solidFill>
              <a:latin typeface="Book Antiqua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139952" y="1628800"/>
            <a:ext cx="5004048" cy="2232248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u="sng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r>
              <a:rPr lang="ru-RU" sz="1400" u="sng" dirty="0" smtClean="0">
                <a:solidFill>
                  <a:srgbClr val="000099"/>
                </a:solidFill>
                <a:latin typeface="Bookman Old Style" pitchFamily="18" charset="0"/>
              </a:rPr>
              <a:t>Ожидаемые результаты:</a:t>
            </a:r>
            <a:endParaRPr lang="ru-RU" sz="14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>
              <a:buFontTx/>
              <a:buChar char="-"/>
            </a:pP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создание для инвалидов и других </a:t>
            </a:r>
            <a:r>
              <a:rPr lang="ru-RU" sz="1400" dirty="0" err="1" smtClean="0">
                <a:solidFill>
                  <a:srgbClr val="000099"/>
                </a:solidFill>
                <a:latin typeface="Bookman Old Style" pitchFamily="18" charset="0"/>
              </a:rPr>
              <a:t>маломобильных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групп населения необходимой доступной среды для получения равных условий жизни;</a:t>
            </a:r>
          </a:p>
          <a:p>
            <a:pPr algn="just">
              <a:buFontTx/>
              <a:buChar char="-"/>
            </a:pP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повышение уровня доступности объектов и услуг для инвалидов и </a:t>
            </a:r>
            <a:r>
              <a:rPr lang="ru-RU" sz="1400" dirty="0" err="1" smtClean="0">
                <a:solidFill>
                  <a:srgbClr val="000099"/>
                </a:solidFill>
                <a:latin typeface="Bookman Old Style" pitchFamily="18" charset="0"/>
              </a:rPr>
              <a:t>маломобильных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групп;</a:t>
            </a:r>
          </a:p>
          <a:p>
            <a:pPr algn="just">
              <a:buFontTx/>
              <a:buChar char="-"/>
            </a:pP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формирование позитивного отношения к проблемам инвалидов, к проблеме обеспечения доступной среды на территории муниципального образования.</a:t>
            </a:r>
          </a:p>
          <a:p>
            <a:pPr algn="just">
              <a:buFontTx/>
              <a:buChar char="-"/>
            </a:pPr>
            <a:endParaRPr lang="ru-RU" sz="14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endParaRPr lang="ru-RU" sz="1200" u="sng" dirty="0" smtClean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13" name="Диаграмма 12"/>
          <p:cNvGraphicFramePr/>
          <p:nvPr/>
        </p:nvGraphicFramePr>
        <p:xfrm>
          <a:off x="107504" y="1556792"/>
          <a:ext cx="4032448" cy="51571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788024" y="3933056"/>
            <a:ext cx="4176464" cy="52322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местного бюджета.</a:t>
            </a:r>
          </a:p>
        </p:txBody>
      </p:sp>
      <p:pic>
        <p:nvPicPr>
          <p:cNvPr id="16" name="Рисунок 15" descr="дост ср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4048" y="4491525"/>
            <a:ext cx="3635896" cy="2366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object 4"/>
          <p:cNvSpPr/>
          <p:nvPr/>
        </p:nvSpPr>
        <p:spPr>
          <a:xfrm>
            <a:off x="3707904" y="0"/>
            <a:ext cx="5436096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«Доступная среда на территории            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муниципального  образования «Холм-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</a:t>
            </a:r>
            <a:r>
              <a:rPr lang="ru-RU" sz="1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район» Смоленской  области»</a:t>
            </a:r>
          </a:p>
          <a:p>
            <a:endParaRPr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4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2021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21" name="Рисунок 20" descr="дост среда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923928" y="0"/>
            <a:ext cx="783314" cy="7939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07504" y="1124744"/>
            <a:ext cx="9036496" cy="792088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79512" y="1196752"/>
            <a:ext cx="8856984" cy="648072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</a:t>
            </a:r>
            <a:r>
              <a:rPr lang="ru-RU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: Создание комплексной системы безопасности на территории муниципального образования «Холм-Жирковский район» Смоленской области  для повышения  общественной и личной безопасности граждан за счет применения  новых информационных технологий. </a:t>
            </a:r>
            <a:endParaRPr lang="ru-RU" dirty="0">
              <a:latin typeface="Bookman Old Style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79512" y="1988840"/>
            <a:ext cx="1187576" cy="359991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0066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DBF5F9">
                    <a:lumMod val="10000"/>
                  </a:srgbClr>
                </a:solidFill>
                <a:latin typeface="Book Antiqua" pitchFamily="18" charset="0"/>
              </a:rPr>
              <a:t>тыс. руб.</a:t>
            </a:r>
            <a:endParaRPr lang="ru-RU" sz="1400" b="1" dirty="0">
              <a:solidFill>
                <a:srgbClr val="DBF5F9">
                  <a:lumMod val="10000"/>
                </a:srgbClr>
              </a:solidFill>
              <a:latin typeface="Book Antiqua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995936" y="1988840"/>
            <a:ext cx="5040560" cy="2016224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u="sng" dirty="0" smtClean="0">
                <a:solidFill>
                  <a:srgbClr val="000099"/>
                </a:solidFill>
                <a:latin typeface="Bookman Old Style" pitchFamily="18" charset="0"/>
              </a:rPr>
              <a:t>Ожидаемые результаты: </a:t>
            </a:r>
            <a:endParaRPr lang="ru-RU" sz="14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>
              <a:buFontTx/>
              <a:buChar char="-"/>
            </a:pP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повышение уровня комплексной безопасности жизнедеятельности населения;</a:t>
            </a:r>
          </a:p>
          <a:p>
            <a:pPr algn="just">
              <a:buFontTx/>
              <a:buChar char="-"/>
            </a:pP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координация действий по поддержанию в необходимой готовности сил и средств реагирования, объектов ГО, обучению оперативных служб действиям в ЧС;</a:t>
            </a:r>
          </a:p>
          <a:p>
            <a:pPr algn="just">
              <a:buFontTx/>
              <a:buChar char="-"/>
            </a:pP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обеспечение эффективного взаимодействия специализированных служб.</a:t>
            </a:r>
          </a:p>
        </p:txBody>
      </p:sp>
      <p:graphicFrame>
        <p:nvGraphicFramePr>
          <p:cNvPr id="13" name="Диаграмма 12"/>
          <p:cNvGraphicFramePr/>
          <p:nvPr/>
        </p:nvGraphicFramePr>
        <p:xfrm>
          <a:off x="179512" y="2132856"/>
          <a:ext cx="3888432" cy="4581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3995936" y="4077072"/>
            <a:ext cx="4392488" cy="52322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местного бюджета.</a:t>
            </a:r>
          </a:p>
        </p:txBody>
      </p:sp>
      <p:sp>
        <p:nvSpPr>
          <p:cNvPr id="15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1" name="object 4"/>
          <p:cNvSpPr/>
          <p:nvPr/>
        </p:nvSpPr>
        <p:spPr>
          <a:xfrm>
            <a:off x="3707904" y="0"/>
            <a:ext cx="5436096" cy="980728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«Построение и развитие  аппаратно- программного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комплекса «Безопасный город на территории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муниципального  образования «Холм-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</a:t>
            </a:r>
            <a:r>
              <a:rPr lang="ru-RU" sz="1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район» Смоленской  области»</a:t>
            </a:r>
          </a:p>
          <a:p>
            <a:endParaRPr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14" name="Рисунок 13" descr="камера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79912" y="260648"/>
            <a:ext cx="1259632" cy="707913"/>
          </a:xfrm>
          <a:prstGeom prst="rect">
            <a:avLst/>
          </a:prstGeom>
        </p:spPr>
      </p:pic>
      <p:sp>
        <p:nvSpPr>
          <p:cNvPr id="16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2021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23" name="Рисунок 22" descr="город безопастный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724128" y="4333239"/>
            <a:ext cx="3537318" cy="25247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215008" y="1052736"/>
            <a:ext cx="8928992" cy="576064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95536" y="1124744"/>
            <a:ext cx="8461448" cy="432048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</a:t>
            </a:r>
            <a:r>
              <a:rPr lang="ru-RU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: Эффективное и  рациональное  использование имущества и земельных ресурсов  муниципального образования «Холм-Жирковский район» Смоленской области</a:t>
            </a:r>
            <a:endParaRPr lang="ru-RU" dirty="0">
              <a:latin typeface="Bookman Old Style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79512" y="1628800"/>
            <a:ext cx="1187576" cy="359991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0066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DBF5F9">
                    <a:lumMod val="10000"/>
                  </a:srgbClr>
                </a:solidFill>
                <a:latin typeface="Book Antiqua" pitchFamily="18" charset="0"/>
              </a:rPr>
              <a:t>тыс. руб.</a:t>
            </a:r>
            <a:endParaRPr lang="ru-RU" sz="1400" b="1" dirty="0">
              <a:solidFill>
                <a:srgbClr val="DBF5F9">
                  <a:lumMod val="10000"/>
                </a:srgbClr>
              </a:solidFill>
              <a:latin typeface="Book Antiqua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751512" y="1772816"/>
            <a:ext cx="4392488" cy="1656184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u="sng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endParaRPr lang="ru-RU" sz="1400" u="sng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r>
              <a:rPr lang="ru-RU" sz="1400" u="sng" dirty="0" smtClean="0">
                <a:solidFill>
                  <a:srgbClr val="000099"/>
                </a:solidFill>
                <a:latin typeface="Bookman Old Style" pitchFamily="18" charset="0"/>
              </a:rPr>
              <a:t>Ожидаемые результаты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: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-повышение эффективность управления муниципальной собственностью;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-своевременная регистрация права на объекты недвижимости и земельные участки, находящиеся в муниципальной собственности;</a:t>
            </a:r>
          </a:p>
          <a:p>
            <a:pPr algn="just"/>
            <a:endParaRPr lang="ru-RU" sz="14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endParaRPr lang="ru-RU" sz="1400" dirty="0" smtClean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13" name="Диаграмма 12"/>
          <p:cNvGraphicFramePr/>
          <p:nvPr/>
        </p:nvGraphicFramePr>
        <p:xfrm>
          <a:off x="107504" y="1772816"/>
          <a:ext cx="3816424" cy="48965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788024" y="3501008"/>
            <a:ext cx="4176464" cy="52322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местного бюджета.</a:t>
            </a:r>
          </a:p>
        </p:txBody>
      </p:sp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1" name="object 4"/>
          <p:cNvSpPr/>
          <p:nvPr/>
        </p:nvSpPr>
        <p:spPr>
          <a:xfrm>
            <a:off x="3707904" y="0"/>
            <a:ext cx="5436096" cy="980728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«Управление муниципальным имуществом и   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земельными ресурсами  муниципального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образования «Холм- </a:t>
            </a:r>
            <a:r>
              <a:rPr lang="ru-RU" sz="1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район»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                     Смоленской  области»</a:t>
            </a:r>
          </a:p>
          <a:p>
            <a:endParaRPr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3" name="Рисунок 22" descr="управление имущ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95936" y="116632"/>
            <a:ext cx="1128664" cy="720080"/>
          </a:xfrm>
          <a:prstGeom prst="rect">
            <a:avLst/>
          </a:prstGeom>
        </p:spPr>
      </p:pic>
      <p:sp>
        <p:nvSpPr>
          <p:cNvPr id="14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0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2021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5" name="Рисунок 14" descr="управление имуществом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220072" y="4437112"/>
            <a:ext cx="3352800" cy="2133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07504" y="980728"/>
            <a:ext cx="9036496" cy="1008112"/>
          </a:xfrm>
          <a:prstGeom prst="rect">
            <a:avLst/>
          </a:prstGeom>
          <a:solidFill>
            <a:srgbClr val="99CC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79512" y="1124744"/>
            <a:ext cx="8784976" cy="720080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</a:t>
            </a:r>
            <a:r>
              <a:rPr lang="ru-RU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: Развитие  и совершенствование  системы  гражданско-патриотического воспитания  граждан  Холм-Жирковского района,  укрепление чувства сопричастности граждан к истории и культуре  родного края и России  в целом,  сплочение общества  для противодействия экстремизму  и терроризму</a:t>
            </a:r>
            <a:endParaRPr lang="ru-RU" dirty="0">
              <a:latin typeface="Bookman Old Style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07504" y="2060848"/>
            <a:ext cx="1187576" cy="359991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0066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DBF5F9">
                    <a:lumMod val="10000"/>
                  </a:srgbClr>
                </a:solidFill>
                <a:latin typeface="Book Antiqua" pitchFamily="18" charset="0"/>
              </a:rPr>
              <a:t>тыс. руб.</a:t>
            </a:r>
            <a:endParaRPr lang="ru-RU" sz="1400" b="1" dirty="0">
              <a:solidFill>
                <a:srgbClr val="DBF5F9">
                  <a:lumMod val="10000"/>
                </a:srgbClr>
              </a:solidFill>
              <a:latin typeface="Book Antiqua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751512" y="2060848"/>
            <a:ext cx="4392488" cy="2088232"/>
          </a:xfrm>
          <a:prstGeom prst="rect">
            <a:avLst/>
          </a:prstGeom>
          <a:solidFill>
            <a:srgbClr val="99CC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u="sng" dirty="0" smtClean="0">
                <a:solidFill>
                  <a:srgbClr val="000099"/>
                </a:solidFill>
                <a:latin typeface="Bookman Old Style" pitchFamily="18" charset="0"/>
              </a:rPr>
              <a:t>Ожидаемые результаты:</a:t>
            </a:r>
            <a:endParaRPr lang="ru-RU" sz="14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-повышение качества патриотического воспитания в образовательных учреждениях;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-повышение интереса граждан к изучению истории Отечества;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-формирование позитивного отношения у молодых людей к военной службе;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-возрождение духовности и укрепление  национальной безопасности.</a:t>
            </a:r>
          </a:p>
        </p:txBody>
      </p:sp>
      <p:graphicFrame>
        <p:nvGraphicFramePr>
          <p:cNvPr id="13" name="Диаграмма 12"/>
          <p:cNvGraphicFramePr/>
          <p:nvPr/>
        </p:nvGraphicFramePr>
        <p:xfrm>
          <a:off x="0" y="2132856"/>
          <a:ext cx="3995936" cy="4581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860032" y="4221088"/>
            <a:ext cx="4176464" cy="52322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местного бюджета.</a:t>
            </a:r>
          </a:p>
        </p:txBody>
      </p:sp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9" name="object 4"/>
          <p:cNvSpPr/>
          <p:nvPr/>
        </p:nvSpPr>
        <p:spPr>
          <a:xfrm>
            <a:off x="3707904" y="0"/>
            <a:ext cx="5436096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«</a:t>
            </a:r>
            <a:r>
              <a:rPr lang="ru-RU" sz="1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Гражданско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- патриотическое воспитание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граждан  муниципального образования «Холм-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</a:t>
            </a:r>
            <a:r>
              <a:rPr lang="ru-RU" sz="1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район»    Смоленской  области»</a:t>
            </a:r>
          </a:p>
          <a:p>
            <a:endParaRPr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2" name="Рисунок 21" descr="патриотизм 3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79912" y="0"/>
            <a:ext cx="941142" cy="548680"/>
          </a:xfrm>
          <a:prstGeom prst="rect">
            <a:avLst/>
          </a:prstGeom>
        </p:spPr>
      </p:pic>
      <p:sp>
        <p:nvSpPr>
          <p:cNvPr id="14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2021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5" name="Рисунок 14" descr="гпв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796136" y="4717921"/>
            <a:ext cx="2304256" cy="21400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07504" y="980728"/>
            <a:ext cx="9036496" cy="864096"/>
          </a:xfrm>
          <a:prstGeom prst="rect">
            <a:avLst/>
          </a:prstGeom>
          <a:solidFill>
            <a:srgbClr val="99CC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79512" y="1124744"/>
            <a:ext cx="8784976" cy="720080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</a:t>
            </a:r>
            <a:r>
              <a:rPr lang="ru-RU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: Создание условий для сохранения объектов культурного наследия (па­мятников истории и культуры), расположенных на территории муниципального образования «Холм-Жирковский район» Смоленской области</a:t>
            </a:r>
            <a:endParaRPr lang="ru-RU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07504" y="2060848"/>
            <a:ext cx="1187576" cy="359991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0066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DBF5F9">
                    <a:lumMod val="10000"/>
                  </a:srgbClr>
                </a:solidFill>
                <a:latin typeface="Book Antiqua" pitchFamily="18" charset="0"/>
              </a:rPr>
              <a:t>тыс. руб.</a:t>
            </a:r>
            <a:endParaRPr lang="ru-RU" sz="1400" b="1" dirty="0">
              <a:solidFill>
                <a:srgbClr val="DBF5F9">
                  <a:lumMod val="10000"/>
                </a:srgbClr>
              </a:solidFill>
              <a:latin typeface="Book Antiqua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923928" y="1988840"/>
            <a:ext cx="5220072" cy="2088232"/>
          </a:xfrm>
          <a:prstGeom prst="rect">
            <a:avLst/>
          </a:prstGeom>
          <a:solidFill>
            <a:srgbClr val="99CC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u="sng" dirty="0" smtClean="0">
                <a:solidFill>
                  <a:srgbClr val="000099"/>
                </a:solidFill>
                <a:latin typeface="Bookman Old Style" pitchFamily="18" charset="0"/>
              </a:rPr>
              <a:t>Ожидаемые результаты:</a:t>
            </a:r>
            <a:endParaRPr lang="ru-RU" sz="14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-Привести в удовлетворительное состояние объекты культурного наследия, являющиеся муниципальной собственностью;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-Расширить доступ к объектам культурного наследия путем использования информационных ресурсов, проведения на их территории или в непосредственной близости от них массовых  мероприятий, посвященных объектам культурного наследия.</a:t>
            </a:r>
          </a:p>
        </p:txBody>
      </p:sp>
      <p:graphicFrame>
        <p:nvGraphicFramePr>
          <p:cNvPr id="13" name="Диаграмма 12"/>
          <p:cNvGraphicFramePr/>
          <p:nvPr/>
        </p:nvGraphicFramePr>
        <p:xfrm>
          <a:off x="0" y="2132856"/>
          <a:ext cx="3995936" cy="4581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427984" y="4149080"/>
            <a:ext cx="4176464" cy="52322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местного бюджета.</a:t>
            </a:r>
          </a:p>
        </p:txBody>
      </p:sp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9" name="object 4"/>
          <p:cNvSpPr/>
          <p:nvPr/>
        </p:nvSpPr>
        <p:spPr>
          <a:xfrm>
            <a:off x="3707904" y="0"/>
            <a:ext cx="5436096" cy="908720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«Сохранение, охрана объектов культурного наследия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(памятников истории и культуры)расположенных на 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территории  муниципального образования «Холм-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</a:t>
            </a:r>
            <a:r>
              <a:rPr lang="ru-RU" sz="1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район»    Смоленской  области»</a:t>
            </a:r>
          </a:p>
          <a:p>
            <a:endParaRPr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4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179512" y="6668806"/>
            <a:ext cx="3672408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2021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5" name="Рисунок 14" descr="братское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660232" y="4797152"/>
            <a:ext cx="2483768" cy="17796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3" name="Рисунок 22" descr="смоленск 181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563888" y="0"/>
            <a:ext cx="614210" cy="9694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Рисунок 20" descr="памятники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067944" y="5013176"/>
            <a:ext cx="2510408" cy="18448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object 19"/>
          <p:cNvSpPr/>
          <p:nvPr/>
        </p:nvSpPr>
        <p:spPr>
          <a:xfrm>
            <a:off x="1979712" y="1196752"/>
            <a:ext cx="638175" cy="638175"/>
          </a:xfrm>
          <a:custGeom>
            <a:avLst/>
            <a:gdLst/>
            <a:ahLst/>
            <a:cxnLst/>
            <a:rect l="l" t="t" r="r" b="b"/>
            <a:pathLst>
              <a:path w="638175" h="638175">
                <a:moveTo>
                  <a:pt x="319024" y="0"/>
                </a:moveTo>
                <a:lnTo>
                  <a:pt x="271862" y="3457"/>
                </a:lnTo>
                <a:lnTo>
                  <a:pt x="226855" y="13500"/>
                </a:lnTo>
                <a:lnTo>
                  <a:pt x="184495" y="29637"/>
                </a:lnTo>
                <a:lnTo>
                  <a:pt x="145275" y="51375"/>
                </a:lnTo>
                <a:lnTo>
                  <a:pt x="109686" y="78222"/>
                </a:lnTo>
                <a:lnTo>
                  <a:pt x="78222" y="109686"/>
                </a:lnTo>
                <a:lnTo>
                  <a:pt x="51375" y="145275"/>
                </a:lnTo>
                <a:lnTo>
                  <a:pt x="29637" y="184495"/>
                </a:lnTo>
                <a:lnTo>
                  <a:pt x="13500" y="226855"/>
                </a:lnTo>
                <a:lnTo>
                  <a:pt x="3457" y="271862"/>
                </a:lnTo>
                <a:lnTo>
                  <a:pt x="0" y="319024"/>
                </a:lnTo>
                <a:lnTo>
                  <a:pt x="3457" y="366157"/>
                </a:lnTo>
                <a:lnTo>
                  <a:pt x="13500" y="411146"/>
                </a:lnTo>
                <a:lnTo>
                  <a:pt x="29637" y="453497"/>
                </a:lnTo>
                <a:lnTo>
                  <a:pt x="51375" y="492716"/>
                </a:lnTo>
                <a:lnTo>
                  <a:pt x="78222" y="528309"/>
                </a:lnTo>
                <a:lnTo>
                  <a:pt x="109686" y="559782"/>
                </a:lnTo>
                <a:lnTo>
                  <a:pt x="145275" y="586640"/>
                </a:lnTo>
                <a:lnTo>
                  <a:pt x="184495" y="608390"/>
                </a:lnTo>
                <a:lnTo>
                  <a:pt x="226855" y="624537"/>
                </a:lnTo>
                <a:lnTo>
                  <a:pt x="271862" y="634587"/>
                </a:lnTo>
                <a:lnTo>
                  <a:pt x="319024" y="638048"/>
                </a:lnTo>
                <a:lnTo>
                  <a:pt x="366157" y="634587"/>
                </a:lnTo>
                <a:lnTo>
                  <a:pt x="411146" y="624537"/>
                </a:lnTo>
                <a:lnTo>
                  <a:pt x="453497" y="608390"/>
                </a:lnTo>
                <a:lnTo>
                  <a:pt x="492716" y="586640"/>
                </a:lnTo>
                <a:lnTo>
                  <a:pt x="528309" y="559782"/>
                </a:lnTo>
                <a:lnTo>
                  <a:pt x="559782" y="528309"/>
                </a:lnTo>
                <a:lnTo>
                  <a:pt x="586640" y="492716"/>
                </a:lnTo>
                <a:lnTo>
                  <a:pt x="608390" y="453497"/>
                </a:lnTo>
                <a:lnTo>
                  <a:pt x="624537" y="411146"/>
                </a:lnTo>
                <a:lnTo>
                  <a:pt x="634587" y="366157"/>
                </a:lnTo>
                <a:lnTo>
                  <a:pt x="638048" y="319024"/>
                </a:lnTo>
                <a:lnTo>
                  <a:pt x="634587" y="271862"/>
                </a:lnTo>
                <a:lnTo>
                  <a:pt x="624537" y="226855"/>
                </a:lnTo>
                <a:lnTo>
                  <a:pt x="608390" y="184495"/>
                </a:lnTo>
                <a:lnTo>
                  <a:pt x="586640" y="145275"/>
                </a:lnTo>
                <a:lnTo>
                  <a:pt x="559782" y="109686"/>
                </a:lnTo>
                <a:lnTo>
                  <a:pt x="528309" y="78222"/>
                </a:lnTo>
                <a:lnTo>
                  <a:pt x="492716" y="51375"/>
                </a:lnTo>
                <a:lnTo>
                  <a:pt x="453497" y="29637"/>
                </a:lnTo>
                <a:lnTo>
                  <a:pt x="411146" y="13500"/>
                </a:lnTo>
                <a:lnTo>
                  <a:pt x="366157" y="3457"/>
                </a:lnTo>
                <a:lnTo>
                  <a:pt x="319024" y="0"/>
                </a:lnTo>
                <a:close/>
              </a:path>
            </a:pathLst>
          </a:custGeom>
          <a:solidFill>
            <a:srgbClr val="00FFCC"/>
          </a:solidFill>
          <a:ln>
            <a:solidFill>
              <a:schemeClr val="accent4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19"/>
          <p:cNvSpPr/>
          <p:nvPr/>
        </p:nvSpPr>
        <p:spPr>
          <a:xfrm>
            <a:off x="1979712" y="2708920"/>
            <a:ext cx="638175" cy="638175"/>
          </a:xfrm>
          <a:custGeom>
            <a:avLst/>
            <a:gdLst/>
            <a:ahLst/>
            <a:cxnLst/>
            <a:rect l="l" t="t" r="r" b="b"/>
            <a:pathLst>
              <a:path w="638175" h="638175">
                <a:moveTo>
                  <a:pt x="319024" y="0"/>
                </a:moveTo>
                <a:lnTo>
                  <a:pt x="271862" y="3457"/>
                </a:lnTo>
                <a:lnTo>
                  <a:pt x="226855" y="13500"/>
                </a:lnTo>
                <a:lnTo>
                  <a:pt x="184495" y="29637"/>
                </a:lnTo>
                <a:lnTo>
                  <a:pt x="145275" y="51375"/>
                </a:lnTo>
                <a:lnTo>
                  <a:pt x="109686" y="78222"/>
                </a:lnTo>
                <a:lnTo>
                  <a:pt x="78222" y="109686"/>
                </a:lnTo>
                <a:lnTo>
                  <a:pt x="51375" y="145275"/>
                </a:lnTo>
                <a:lnTo>
                  <a:pt x="29637" y="184495"/>
                </a:lnTo>
                <a:lnTo>
                  <a:pt x="13500" y="226855"/>
                </a:lnTo>
                <a:lnTo>
                  <a:pt x="3457" y="271862"/>
                </a:lnTo>
                <a:lnTo>
                  <a:pt x="0" y="319024"/>
                </a:lnTo>
                <a:lnTo>
                  <a:pt x="3457" y="366157"/>
                </a:lnTo>
                <a:lnTo>
                  <a:pt x="13500" y="411146"/>
                </a:lnTo>
                <a:lnTo>
                  <a:pt x="29637" y="453497"/>
                </a:lnTo>
                <a:lnTo>
                  <a:pt x="51375" y="492716"/>
                </a:lnTo>
                <a:lnTo>
                  <a:pt x="78222" y="528309"/>
                </a:lnTo>
                <a:lnTo>
                  <a:pt x="109686" y="559782"/>
                </a:lnTo>
                <a:lnTo>
                  <a:pt x="145275" y="586640"/>
                </a:lnTo>
                <a:lnTo>
                  <a:pt x="184495" y="608390"/>
                </a:lnTo>
                <a:lnTo>
                  <a:pt x="226855" y="624537"/>
                </a:lnTo>
                <a:lnTo>
                  <a:pt x="271862" y="634587"/>
                </a:lnTo>
                <a:lnTo>
                  <a:pt x="319024" y="638048"/>
                </a:lnTo>
                <a:lnTo>
                  <a:pt x="366157" y="634587"/>
                </a:lnTo>
                <a:lnTo>
                  <a:pt x="411146" y="624537"/>
                </a:lnTo>
                <a:lnTo>
                  <a:pt x="453497" y="608390"/>
                </a:lnTo>
                <a:lnTo>
                  <a:pt x="492716" y="586640"/>
                </a:lnTo>
                <a:lnTo>
                  <a:pt x="528309" y="559782"/>
                </a:lnTo>
                <a:lnTo>
                  <a:pt x="559782" y="528309"/>
                </a:lnTo>
                <a:lnTo>
                  <a:pt x="586640" y="492716"/>
                </a:lnTo>
                <a:lnTo>
                  <a:pt x="608390" y="453497"/>
                </a:lnTo>
                <a:lnTo>
                  <a:pt x="624537" y="411146"/>
                </a:lnTo>
                <a:lnTo>
                  <a:pt x="634587" y="366157"/>
                </a:lnTo>
                <a:lnTo>
                  <a:pt x="638048" y="319024"/>
                </a:lnTo>
                <a:lnTo>
                  <a:pt x="634587" y="271862"/>
                </a:lnTo>
                <a:lnTo>
                  <a:pt x="624537" y="226855"/>
                </a:lnTo>
                <a:lnTo>
                  <a:pt x="608390" y="184495"/>
                </a:lnTo>
                <a:lnTo>
                  <a:pt x="586640" y="145275"/>
                </a:lnTo>
                <a:lnTo>
                  <a:pt x="559782" y="109686"/>
                </a:lnTo>
                <a:lnTo>
                  <a:pt x="528309" y="78222"/>
                </a:lnTo>
                <a:lnTo>
                  <a:pt x="492716" y="51375"/>
                </a:lnTo>
                <a:lnTo>
                  <a:pt x="453497" y="29637"/>
                </a:lnTo>
                <a:lnTo>
                  <a:pt x="411146" y="13500"/>
                </a:lnTo>
                <a:lnTo>
                  <a:pt x="366157" y="3457"/>
                </a:lnTo>
                <a:lnTo>
                  <a:pt x="319024" y="0"/>
                </a:lnTo>
                <a:close/>
              </a:path>
            </a:pathLst>
          </a:custGeom>
          <a:solidFill>
            <a:srgbClr val="00FFCC"/>
          </a:solidFill>
          <a:ln>
            <a:solidFill>
              <a:schemeClr val="accent4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19"/>
          <p:cNvSpPr/>
          <p:nvPr/>
        </p:nvSpPr>
        <p:spPr>
          <a:xfrm>
            <a:off x="1979712" y="5373216"/>
            <a:ext cx="638175" cy="638175"/>
          </a:xfrm>
          <a:custGeom>
            <a:avLst/>
            <a:gdLst/>
            <a:ahLst/>
            <a:cxnLst/>
            <a:rect l="l" t="t" r="r" b="b"/>
            <a:pathLst>
              <a:path w="638175" h="638175">
                <a:moveTo>
                  <a:pt x="319024" y="0"/>
                </a:moveTo>
                <a:lnTo>
                  <a:pt x="271862" y="3457"/>
                </a:lnTo>
                <a:lnTo>
                  <a:pt x="226855" y="13500"/>
                </a:lnTo>
                <a:lnTo>
                  <a:pt x="184495" y="29637"/>
                </a:lnTo>
                <a:lnTo>
                  <a:pt x="145275" y="51375"/>
                </a:lnTo>
                <a:lnTo>
                  <a:pt x="109686" y="78222"/>
                </a:lnTo>
                <a:lnTo>
                  <a:pt x="78222" y="109686"/>
                </a:lnTo>
                <a:lnTo>
                  <a:pt x="51375" y="145275"/>
                </a:lnTo>
                <a:lnTo>
                  <a:pt x="29637" y="184495"/>
                </a:lnTo>
                <a:lnTo>
                  <a:pt x="13500" y="226855"/>
                </a:lnTo>
                <a:lnTo>
                  <a:pt x="3457" y="271862"/>
                </a:lnTo>
                <a:lnTo>
                  <a:pt x="0" y="319024"/>
                </a:lnTo>
                <a:lnTo>
                  <a:pt x="3457" y="366157"/>
                </a:lnTo>
                <a:lnTo>
                  <a:pt x="13500" y="411146"/>
                </a:lnTo>
                <a:lnTo>
                  <a:pt x="29637" y="453497"/>
                </a:lnTo>
                <a:lnTo>
                  <a:pt x="51375" y="492716"/>
                </a:lnTo>
                <a:lnTo>
                  <a:pt x="78222" y="528309"/>
                </a:lnTo>
                <a:lnTo>
                  <a:pt x="109686" y="559782"/>
                </a:lnTo>
                <a:lnTo>
                  <a:pt x="145275" y="586640"/>
                </a:lnTo>
                <a:lnTo>
                  <a:pt x="184495" y="608390"/>
                </a:lnTo>
                <a:lnTo>
                  <a:pt x="226855" y="624537"/>
                </a:lnTo>
                <a:lnTo>
                  <a:pt x="271862" y="634587"/>
                </a:lnTo>
                <a:lnTo>
                  <a:pt x="319024" y="638048"/>
                </a:lnTo>
                <a:lnTo>
                  <a:pt x="366157" y="634587"/>
                </a:lnTo>
                <a:lnTo>
                  <a:pt x="411146" y="624537"/>
                </a:lnTo>
                <a:lnTo>
                  <a:pt x="453497" y="608390"/>
                </a:lnTo>
                <a:lnTo>
                  <a:pt x="492716" y="586640"/>
                </a:lnTo>
                <a:lnTo>
                  <a:pt x="528309" y="559782"/>
                </a:lnTo>
                <a:lnTo>
                  <a:pt x="559782" y="528309"/>
                </a:lnTo>
                <a:lnTo>
                  <a:pt x="586640" y="492716"/>
                </a:lnTo>
                <a:lnTo>
                  <a:pt x="608390" y="453497"/>
                </a:lnTo>
                <a:lnTo>
                  <a:pt x="624537" y="411146"/>
                </a:lnTo>
                <a:lnTo>
                  <a:pt x="634587" y="366157"/>
                </a:lnTo>
                <a:lnTo>
                  <a:pt x="638048" y="319024"/>
                </a:lnTo>
                <a:lnTo>
                  <a:pt x="634587" y="271862"/>
                </a:lnTo>
                <a:lnTo>
                  <a:pt x="624537" y="226855"/>
                </a:lnTo>
                <a:lnTo>
                  <a:pt x="608390" y="184495"/>
                </a:lnTo>
                <a:lnTo>
                  <a:pt x="586640" y="145275"/>
                </a:lnTo>
                <a:lnTo>
                  <a:pt x="559782" y="109686"/>
                </a:lnTo>
                <a:lnTo>
                  <a:pt x="528309" y="78222"/>
                </a:lnTo>
                <a:lnTo>
                  <a:pt x="492716" y="51375"/>
                </a:lnTo>
                <a:lnTo>
                  <a:pt x="453497" y="29637"/>
                </a:lnTo>
                <a:lnTo>
                  <a:pt x="411146" y="13500"/>
                </a:lnTo>
                <a:lnTo>
                  <a:pt x="366157" y="3457"/>
                </a:lnTo>
                <a:lnTo>
                  <a:pt x="319024" y="0"/>
                </a:lnTo>
                <a:close/>
              </a:path>
            </a:pathLst>
          </a:custGeom>
          <a:solidFill>
            <a:srgbClr val="00FFCC"/>
          </a:solidFill>
          <a:ln>
            <a:solidFill>
              <a:schemeClr val="accent4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19"/>
          <p:cNvSpPr/>
          <p:nvPr/>
        </p:nvSpPr>
        <p:spPr>
          <a:xfrm>
            <a:off x="1979712" y="4005064"/>
            <a:ext cx="638175" cy="638175"/>
          </a:xfrm>
          <a:custGeom>
            <a:avLst/>
            <a:gdLst/>
            <a:ahLst/>
            <a:cxnLst/>
            <a:rect l="l" t="t" r="r" b="b"/>
            <a:pathLst>
              <a:path w="638175" h="638175">
                <a:moveTo>
                  <a:pt x="319024" y="0"/>
                </a:moveTo>
                <a:lnTo>
                  <a:pt x="271862" y="3457"/>
                </a:lnTo>
                <a:lnTo>
                  <a:pt x="226855" y="13500"/>
                </a:lnTo>
                <a:lnTo>
                  <a:pt x="184495" y="29637"/>
                </a:lnTo>
                <a:lnTo>
                  <a:pt x="145275" y="51375"/>
                </a:lnTo>
                <a:lnTo>
                  <a:pt x="109686" y="78222"/>
                </a:lnTo>
                <a:lnTo>
                  <a:pt x="78222" y="109686"/>
                </a:lnTo>
                <a:lnTo>
                  <a:pt x="51375" y="145275"/>
                </a:lnTo>
                <a:lnTo>
                  <a:pt x="29637" y="184495"/>
                </a:lnTo>
                <a:lnTo>
                  <a:pt x="13500" y="226855"/>
                </a:lnTo>
                <a:lnTo>
                  <a:pt x="3457" y="271862"/>
                </a:lnTo>
                <a:lnTo>
                  <a:pt x="0" y="319024"/>
                </a:lnTo>
                <a:lnTo>
                  <a:pt x="3457" y="366157"/>
                </a:lnTo>
                <a:lnTo>
                  <a:pt x="13500" y="411146"/>
                </a:lnTo>
                <a:lnTo>
                  <a:pt x="29637" y="453497"/>
                </a:lnTo>
                <a:lnTo>
                  <a:pt x="51375" y="492716"/>
                </a:lnTo>
                <a:lnTo>
                  <a:pt x="78222" y="528309"/>
                </a:lnTo>
                <a:lnTo>
                  <a:pt x="109686" y="559782"/>
                </a:lnTo>
                <a:lnTo>
                  <a:pt x="145275" y="586640"/>
                </a:lnTo>
                <a:lnTo>
                  <a:pt x="184495" y="608390"/>
                </a:lnTo>
                <a:lnTo>
                  <a:pt x="226855" y="624537"/>
                </a:lnTo>
                <a:lnTo>
                  <a:pt x="271862" y="634587"/>
                </a:lnTo>
                <a:lnTo>
                  <a:pt x="319024" y="638048"/>
                </a:lnTo>
                <a:lnTo>
                  <a:pt x="366157" y="634587"/>
                </a:lnTo>
                <a:lnTo>
                  <a:pt x="411146" y="624537"/>
                </a:lnTo>
                <a:lnTo>
                  <a:pt x="453497" y="608390"/>
                </a:lnTo>
                <a:lnTo>
                  <a:pt x="492716" y="586640"/>
                </a:lnTo>
                <a:lnTo>
                  <a:pt x="528309" y="559782"/>
                </a:lnTo>
                <a:lnTo>
                  <a:pt x="559782" y="528309"/>
                </a:lnTo>
                <a:lnTo>
                  <a:pt x="586640" y="492716"/>
                </a:lnTo>
                <a:lnTo>
                  <a:pt x="608390" y="453497"/>
                </a:lnTo>
                <a:lnTo>
                  <a:pt x="624537" y="411146"/>
                </a:lnTo>
                <a:lnTo>
                  <a:pt x="634587" y="366157"/>
                </a:lnTo>
                <a:lnTo>
                  <a:pt x="638048" y="319024"/>
                </a:lnTo>
                <a:lnTo>
                  <a:pt x="634587" y="271862"/>
                </a:lnTo>
                <a:lnTo>
                  <a:pt x="624537" y="226855"/>
                </a:lnTo>
                <a:lnTo>
                  <a:pt x="608390" y="184495"/>
                </a:lnTo>
                <a:lnTo>
                  <a:pt x="586640" y="145275"/>
                </a:lnTo>
                <a:lnTo>
                  <a:pt x="559782" y="109686"/>
                </a:lnTo>
                <a:lnTo>
                  <a:pt x="528309" y="78222"/>
                </a:lnTo>
                <a:lnTo>
                  <a:pt x="492716" y="51375"/>
                </a:lnTo>
                <a:lnTo>
                  <a:pt x="453497" y="29637"/>
                </a:lnTo>
                <a:lnTo>
                  <a:pt x="411146" y="13500"/>
                </a:lnTo>
                <a:lnTo>
                  <a:pt x="366157" y="3457"/>
                </a:lnTo>
                <a:lnTo>
                  <a:pt x="319024" y="0"/>
                </a:lnTo>
                <a:close/>
              </a:path>
            </a:pathLst>
          </a:custGeom>
          <a:solidFill>
            <a:srgbClr val="00FFCC"/>
          </a:solidFill>
          <a:ln>
            <a:solidFill>
              <a:schemeClr val="accent4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Пятиугольник 17"/>
          <p:cNvSpPr/>
          <p:nvPr/>
        </p:nvSpPr>
        <p:spPr>
          <a:xfrm rot="10800000">
            <a:off x="2627784" y="1052736"/>
            <a:ext cx="6408712" cy="1080120"/>
          </a:xfrm>
          <a:prstGeom prst="homePlate">
            <a:avLst/>
          </a:prstGeom>
          <a:solidFill>
            <a:srgbClr val="CCECFF"/>
          </a:solidFill>
          <a:ln w="12700">
            <a:solidFill>
              <a:schemeClr val="accent4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3131840" y="1124744"/>
            <a:ext cx="56886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Основные направления налоговой и бюджетной  и </a:t>
            </a:r>
            <a:r>
              <a:rPr lang="ru-RU" sz="1600" dirty="0" err="1" smtClean="0">
                <a:solidFill>
                  <a:srgbClr val="000099"/>
                </a:solidFill>
                <a:latin typeface="Bookman Old Style" pitchFamily="18" charset="0"/>
              </a:rPr>
              <a:t>долглвой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 политики  муниципального образования «Холм-Жирковский район» Смоленской области на 202</a:t>
            </a:r>
            <a:r>
              <a:rPr lang="en-US" sz="1600" dirty="0" smtClean="0">
                <a:solidFill>
                  <a:srgbClr val="000099"/>
                </a:solidFill>
                <a:latin typeface="Bookman Old Style" pitchFamily="18" charset="0"/>
              </a:rPr>
              <a:t>1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-202</a:t>
            </a:r>
            <a:r>
              <a:rPr lang="en-US" sz="1600" dirty="0" smtClean="0">
                <a:solidFill>
                  <a:srgbClr val="000099"/>
                </a:solidFill>
                <a:latin typeface="Bookman Old Style" pitchFamily="18" charset="0"/>
              </a:rPr>
              <a:t>3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 годы</a:t>
            </a:r>
          </a:p>
        </p:txBody>
      </p:sp>
      <p:sp>
        <p:nvSpPr>
          <p:cNvPr id="22" name="Пятиугольник 21"/>
          <p:cNvSpPr/>
          <p:nvPr/>
        </p:nvSpPr>
        <p:spPr>
          <a:xfrm rot="10800000">
            <a:off x="2627784" y="2492896"/>
            <a:ext cx="6408712" cy="1080120"/>
          </a:xfrm>
          <a:prstGeom prst="homePlate">
            <a:avLst/>
          </a:prstGeom>
          <a:solidFill>
            <a:srgbClr val="CCECFF"/>
          </a:solidFill>
          <a:ln w="12700">
            <a:solidFill>
              <a:schemeClr val="accent4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3" name="Пятиугольник 22"/>
          <p:cNvSpPr/>
          <p:nvPr/>
        </p:nvSpPr>
        <p:spPr>
          <a:xfrm rot="10800000">
            <a:off x="2627784" y="3861048"/>
            <a:ext cx="6408712" cy="1008112"/>
          </a:xfrm>
          <a:prstGeom prst="homePlate">
            <a:avLst/>
          </a:prstGeom>
          <a:solidFill>
            <a:srgbClr val="CCECFF"/>
          </a:solidFill>
          <a:ln w="12700">
            <a:solidFill>
              <a:schemeClr val="accent4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ятиугольник 23"/>
          <p:cNvSpPr/>
          <p:nvPr/>
        </p:nvSpPr>
        <p:spPr>
          <a:xfrm rot="10800000">
            <a:off x="2627784" y="5229200"/>
            <a:ext cx="6408712" cy="1008112"/>
          </a:xfrm>
          <a:prstGeom prst="homePlate">
            <a:avLst/>
          </a:prstGeom>
          <a:solidFill>
            <a:srgbClr val="CCECFF"/>
          </a:solidFill>
          <a:ln w="12700">
            <a:solidFill>
              <a:schemeClr val="accent4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TextBox 25"/>
          <p:cNvSpPr txBox="1"/>
          <p:nvPr/>
        </p:nvSpPr>
        <p:spPr>
          <a:xfrm>
            <a:off x="3275856" y="2564904"/>
            <a:ext cx="5688632" cy="107721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Основные параметры прогноза социально-экономического развития   муниципального образования «Холм-Жирковский район» Смоленской области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275856" y="4005064"/>
            <a:ext cx="56886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Бюджетный прогноз муниципального образования «Холм-Жирковский район» Смоленской области до 2026 года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275856" y="5445224"/>
            <a:ext cx="5688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Муниципальные программы Холм-Жирковского района Смоленской области</a:t>
            </a:r>
          </a:p>
        </p:txBody>
      </p:sp>
      <p:sp>
        <p:nvSpPr>
          <p:cNvPr id="34" name="object 24"/>
          <p:cNvSpPr/>
          <p:nvPr/>
        </p:nvSpPr>
        <p:spPr>
          <a:xfrm>
            <a:off x="1979712" y="4077072"/>
            <a:ext cx="534720" cy="38713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24"/>
          <p:cNvSpPr/>
          <p:nvPr/>
        </p:nvSpPr>
        <p:spPr>
          <a:xfrm>
            <a:off x="1979712" y="1340768"/>
            <a:ext cx="534720" cy="38713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24"/>
          <p:cNvSpPr/>
          <p:nvPr/>
        </p:nvSpPr>
        <p:spPr>
          <a:xfrm>
            <a:off x="1979712" y="2780928"/>
            <a:ext cx="534720" cy="38713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24"/>
          <p:cNvSpPr/>
          <p:nvPr/>
        </p:nvSpPr>
        <p:spPr>
          <a:xfrm>
            <a:off x="1979712" y="5517232"/>
            <a:ext cx="534720" cy="38713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10"/>
          <p:cNvSpPr/>
          <p:nvPr/>
        </p:nvSpPr>
        <p:spPr>
          <a:xfrm>
            <a:off x="-108520" y="0"/>
            <a:ext cx="9793088" cy="96853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ОСНОВНЫЕ  ДОКУМЕНТЫ  ДЛЯ  СОСТАВЛЕНИЕ  ПРОЕКТА  БЮДЖЕТА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 rot="16200000">
            <a:off x="-1665182" y="2983303"/>
            <a:ext cx="547261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3200" dirty="0" smtClean="0">
                <a:solidFill>
                  <a:srgbClr val="000066"/>
                </a:solidFill>
                <a:latin typeface="Bookman Old Style" pitchFamily="18" charset="0"/>
              </a:rPr>
              <a:t>БЮДЖЕТ</a:t>
            </a:r>
            <a:r>
              <a:rPr lang="ru-RU" sz="2800" dirty="0" smtClean="0">
                <a:solidFill>
                  <a:srgbClr val="FFFF66"/>
                </a:solidFill>
                <a:latin typeface="Bookman Old Style" pitchFamily="18" charset="0"/>
              </a:rPr>
              <a:t> </a:t>
            </a:r>
            <a:r>
              <a:rPr lang="ru-RU" dirty="0" smtClean="0">
                <a:solidFill>
                  <a:srgbClr val="FFFF66"/>
                </a:solidFill>
                <a:latin typeface="Bookman Old Style" pitchFamily="18" charset="0"/>
              </a:rPr>
              <a:t>  </a:t>
            </a:r>
            <a:r>
              <a:rPr lang="ru-RU" sz="1600" b="1" dirty="0" smtClean="0">
                <a:solidFill>
                  <a:srgbClr val="000066"/>
                </a:solidFill>
                <a:latin typeface="Bookman Old Style" pitchFamily="18" charset="0"/>
              </a:rPr>
              <a:t>МУНИЦИПАЛЬНОГО ОБРАЗОВАНИЯ «ХОЛМ-ЖИРКОВСКИЙ РАЙОН  СМОЛЕНСКОЙ ОБЛАСТИ НА 202</a:t>
            </a:r>
            <a:r>
              <a:rPr lang="en-US" sz="1600" b="1" dirty="0" smtClean="0">
                <a:solidFill>
                  <a:srgbClr val="000066"/>
                </a:solidFill>
                <a:latin typeface="Bookman Old Style" pitchFamily="18" charset="0"/>
              </a:rPr>
              <a:t>1</a:t>
            </a:r>
            <a:r>
              <a:rPr lang="ru-RU" sz="1600" b="1" dirty="0" smtClean="0">
                <a:solidFill>
                  <a:srgbClr val="000066"/>
                </a:solidFill>
                <a:latin typeface="Bookman Old Style" pitchFamily="18" charset="0"/>
              </a:rPr>
              <a:t> ГОД И НА ПЛАНОВЫЙ ПЕРИОД 202</a:t>
            </a:r>
            <a:r>
              <a:rPr lang="en-US" sz="1600" b="1" dirty="0" smtClean="0">
                <a:solidFill>
                  <a:srgbClr val="000066"/>
                </a:solidFill>
                <a:latin typeface="Bookman Old Style" pitchFamily="18" charset="0"/>
              </a:rPr>
              <a:t>2</a:t>
            </a:r>
            <a:r>
              <a:rPr lang="ru-RU" sz="1600" b="1" dirty="0" smtClean="0">
                <a:solidFill>
                  <a:srgbClr val="000066"/>
                </a:solidFill>
                <a:latin typeface="Bookman Old Style" pitchFamily="18" charset="0"/>
              </a:rPr>
              <a:t> и 202</a:t>
            </a:r>
            <a:r>
              <a:rPr lang="en-US" sz="1600" b="1" dirty="0" smtClean="0">
                <a:solidFill>
                  <a:srgbClr val="000066"/>
                </a:solidFill>
                <a:latin typeface="Bookman Old Style" pitchFamily="18" charset="0"/>
              </a:rPr>
              <a:t>3</a:t>
            </a:r>
            <a:r>
              <a:rPr lang="ru-RU" sz="1600" b="1" dirty="0" smtClean="0">
                <a:solidFill>
                  <a:srgbClr val="000066"/>
                </a:solidFill>
                <a:latin typeface="Bookman Old Style" pitchFamily="18" charset="0"/>
              </a:rPr>
              <a:t> годов</a:t>
            </a:r>
            <a:endParaRPr lang="ru-RU" sz="1600" b="1" dirty="0">
              <a:solidFill>
                <a:srgbClr val="000066"/>
              </a:solidFill>
              <a:latin typeface="Bookman Old Style" pitchFamily="18" charset="0"/>
            </a:endParaRPr>
          </a:p>
        </p:txBody>
      </p:sp>
      <p:sp>
        <p:nvSpPr>
          <p:cNvPr id="30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57200" y="6597352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1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1107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07504" y="980728"/>
            <a:ext cx="9036496" cy="864096"/>
          </a:xfrm>
          <a:prstGeom prst="rect">
            <a:avLst/>
          </a:prstGeom>
          <a:solidFill>
            <a:srgbClr val="99CC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79512" y="1124744"/>
            <a:ext cx="8784976" cy="720080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</a:t>
            </a:r>
            <a:r>
              <a:rPr lang="ru-RU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: вовлечение в добровольческую (волонтерскую) деятельность граждан всех возрастов, проживающих на территории муниципального образования «Холм-Жирковский район» Смоленской области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07504" y="2060848"/>
            <a:ext cx="1187576" cy="359991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0066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DBF5F9">
                    <a:lumMod val="10000"/>
                  </a:srgbClr>
                </a:solidFill>
                <a:latin typeface="Book Antiqua" pitchFamily="18" charset="0"/>
              </a:rPr>
              <a:t>тыс. руб.</a:t>
            </a:r>
            <a:endParaRPr lang="ru-RU" sz="1400" b="1" dirty="0">
              <a:solidFill>
                <a:srgbClr val="DBF5F9">
                  <a:lumMod val="10000"/>
                </a:srgbClr>
              </a:solidFill>
              <a:latin typeface="Book Antiqua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923928" y="1916832"/>
            <a:ext cx="5220072" cy="1440160"/>
          </a:xfrm>
          <a:prstGeom prst="rect">
            <a:avLst/>
          </a:prstGeom>
          <a:solidFill>
            <a:srgbClr val="99CC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u="sng" dirty="0" smtClean="0">
                <a:solidFill>
                  <a:srgbClr val="000099"/>
                </a:solidFill>
                <a:latin typeface="Bookman Old Style" pitchFamily="18" charset="0"/>
              </a:rPr>
              <a:t>Ожидаемые результаты:</a:t>
            </a:r>
            <a:endParaRPr lang="ru-RU" sz="14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>
              <a:buFontTx/>
              <a:buChar char="-"/>
            </a:pP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сохранение и увеличение  участников волонтерского движения;</a:t>
            </a:r>
          </a:p>
          <a:p>
            <a:pPr algn="just">
              <a:buFontTx/>
              <a:buChar char="-"/>
            </a:pP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сохранение и увеличение количества проводимых социально значимых мероприятий;</a:t>
            </a:r>
          </a:p>
          <a:p>
            <a:pPr algn="just">
              <a:buFontTx/>
              <a:buChar char="-"/>
            </a:pP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улучшение условий деятельности </a:t>
            </a:r>
            <a:r>
              <a:rPr lang="ru-RU" sz="1400" dirty="0" err="1" smtClean="0">
                <a:solidFill>
                  <a:srgbClr val="000099"/>
                </a:solidFill>
                <a:latin typeface="Bookman Old Style" pitchFamily="18" charset="0"/>
              </a:rPr>
              <a:t>волонтерства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.</a:t>
            </a:r>
          </a:p>
          <a:p>
            <a:pPr algn="just"/>
            <a:endParaRPr lang="ru-RU" sz="1400" dirty="0" smtClean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13" name="Диаграмма 12"/>
          <p:cNvGraphicFramePr/>
          <p:nvPr/>
        </p:nvGraphicFramePr>
        <p:xfrm>
          <a:off x="0" y="2132856"/>
          <a:ext cx="3995936" cy="4581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355976" y="3573016"/>
            <a:ext cx="4536504" cy="52322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местного бюджета.</a:t>
            </a:r>
          </a:p>
        </p:txBody>
      </p:sp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9" name="object 4"/>
          <p:cNvSpPr/>
          <p:nvPr/>
        </p:nvSpPr>
        <p:spPr>
          <a:xfrm>
            <a:off x="3707904" y="0"/>
            <a:ext cx="5328592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«Развитие добровольчества (</a:t>
            </a:r>
            <a:r>
              <a:rPr lang="ru-RU" sz="1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волонтерства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) в 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муниципальном образовании «Холм-                                 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</a:t>
            </a:r>
            <a:r>
              <a:rPr lang="ru-RU" sz="1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район»    Смоленской  области»</a:t>
            </a:r>
          </a:p>
          <a:p>
            <a:endParaRPr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4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179512" y="6668806"/>
            <a:ext cx="3672408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2021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21" name="Рисунок 20" descr="волонтер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51920" y="0"/>
            <a:ext cx="836712" cy="8367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Рисунок 22" descr="волонтеры.jpe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148064" y="4221088"/>
            <a:ext cx="3168352" cy="24388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07504" y="980728"/>
            <a:ext cx="9036496" cy="864096"/>
          </a:xfrm>
          <a:prstGeom prst="rect">
            <a:avLst/>
          </a:prstGeom>
          <a:solidFill>
            <a:srgbClr val="99CC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79512" y="1124744"/>
            <a:ext cx="8784976" cy="720080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</a:t>
            </a:r>
            <a:r>
              <a:rPr lang="ru-RU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: Предотвращение вредного воздействия отходов на здоровье человека и окружающую среду на территории муниципального образования "Холм-Жирковский район" Смоленской области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07504" y="2060848"/>
            <a:ext cx="1187576" cy="359991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0066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DBF5F9">
                    <a:lumMod val="10000"/>
                  </a:srgbClr>
                </a:solidFill>
                <a:latin typeface="Book Antiqua" pitchFamily="18" charset="0"/>
              </a:rPr>
              <a:t>тыс. руб.</a:t>
            </a:r>
            <a:endParaRPr lang="ru-RU" sz="1400" b="1" dirty="0">
              <a:solidFill>
                <a:srgbClr val="DBF5F9">
                  <a:lumMod val="10000"/>
                </a:srgbClr>
              </a:solidFill>
              <a:latin typeface="Book Antiqua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923928" y="1916832"/>
            <a:ext cx="5220072" cy="1080120"/>
          </a:xfrm>
          <a:prstGeom prst="rect">
            <a:avLst/>
          </a:prstGeom>
          <a:solidFill>
            <a:srgbClr val="99CC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u="sng" dirty="0" smtClean="0">
                <a:solidFill>
                  <a:srgbClr val="000099"/>
                </a:solidFill>
                <a:latin typeface="Bookman Old Style" pitchFamily="18" charset="0"/>
              </a:rPr>
              <a:t>Ожидаемые результаты:</a:t>
            </a:r>
            <a:endParaRPr lang="ru-RU" sz="14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-</a:t>
            </a:r>
            <a:r>
              <a:rPr lang="ru-RU" sz="1400" dirty="0" smtClean="0"/>
              <a:t> 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уменьшение  мест несанкционированных свалок;</a:t>
            </a:r>
          </a:p>
          <a:p>
            <a:pPr algn="just">
              <a:buFontTx/>
              <a:buChar char="-"/>
            </a:pP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обеспечение благоприятных экологических условий для жизни населения;</a:t>
            </a:r>
          </a:p>
        </p:txBody>
      </p:sp>
      <p:graphicFrame>
        <p:nvGraphicFramePr>
          <p:cNvPr id="13" name="Диаграмма 12"/>
          <p:cNvGraphicFramePr/>
          <p:nvPr/>
        </p:nvGraphicFramePr>
        <p:xfrm>
          <a:off x="0" y="2132856"/>
          <a:ext cx="3995936" cy="4581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355976" y="3212976"/>
            <a:ext cx="4536504" cy="52322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местного бюджета.</a:t>
            </a:r>
          </a:p>
        </p:txBody>
      </p:sp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9" name="object 4"/>
          <p:cNvSpPr/>
          <p:nvPr/>
        </p:nvSpPr>
        <p:spPr>
          <a:xfrm>
            <a:off x="3707904" y="0"/>
            <a:ext cx="5328592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«Обращение с твердыми коммунальными отходами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на территории  муниципального образования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Холм- </a:t>
            </a:r>
            <a:r>
              <a:rPr lang="ru-RU" sz="1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район»    Смоленской  области»</a:t>
            </a:r>
          </a:p>
          <a:p>
            <a:endParaRPr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4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179512" y="6668806"/>
            <a:ext cx="3672408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2021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26" name="Рисунок 25" descr="тбо 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2000" y="4293096"/>
            <a:ext cx="4175448" cy="23466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" name="Рисунок 27" descr="мусор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563888" y="188640"/>
            <a:ext cx="648072" cy="6480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07504" y="980728"/>
            <a:ext cx="9036496" cy="720080"/>
          </a:xfrm>
          <a:prstGeom prst="rect">
            <a:avLst/>
          </a:prstGeom>
          <a:solidFill>
            <a:srgbClr val="99CC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79512" y="1124744"/>
            <a:ext cx="8784976" cy="576064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</a:t>
            </a:r>
            <a:r>
              <a:rPr lang="ru-RU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:</a:t>
            </a:r>
            <a:r>
              <a:rPr lang="ru-RU" dirty="0" smtClean="0"/>
              <a:t> 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Улучшение качества и обеспечение доступности медицинской помощи населению муниципального образования «Холм-Жирковский район» Смоленской области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07504" y="2060848"/>
            <a:ext cx="1187576" cy="359991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0066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DBF5F9">
                    <a:lumMod val="10000"/>
                  </a:srgbClr>
                </a:solidFill>
                <a:latin typeface="Book Antiqua" pitchFamily="18" charset="0"/>
              </a:rPr>
              <a:t>тыс. руб.</a:t>
            </a:r>
            <a:endParaRPr lang="ru-RU" sz="1400" b="1" dirty="0">
              <a:solidFill>
                <a:srgbClr val="DBF5F9">
                  <a:lumMod val="10000"/>
                </a:srgbClr>
              </a:solidFill>
              <a:latin typeface="Book Antiqua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923928" y="1916832"/>
            <a:ext cx="5220072" cy="1944216"/>
          </a:xfrm>
          <a:prstGeom prst="rect">
            <a:avLst/>
          </a:prstGeom>
          <a:solidFill>
            <a:srgbClr val="99CC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u="sng" dirty="0" smtClean="0">
                <a:solidFill>
                  <a:srgbClr val="000099"/>
                </a:solidFill>
                <a:latin typeface="Bookman Old Style" pitchFamily="18" charset="0"/>
              </a:rPr>
              <a:t>Ожидаемые результаты:</a:t>
            </a:r>
            <a:endParaRPr lang="ru-RU" sz="14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-повышение доступности квалифицированной медицинской помощи жителям района;</a:t>
            </a:r>
          </a:p>
          <a:p>
            <a:pPr algn="just">
              <a:buFontTx/>
              <a:buChar char="-"/>
            </a:pP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улучшение качества медицинской помощи населению муниципального образования «Холм-Жирковский  район» Смоленской области;</a:t>
            </a:r>
          </a:p>
          <a:p>
            <a:pPr algn="just">
              <a:buFontTx/>
              <a:buChar char="-"/>
            </a:pP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обеспечение квалифицированными медицинскими кадрами ОГБУЗ «</a:t>
            </a:r>
            <a:r>
              <a:rPr lang="ru-RU" sz="1400" dirty="0" err="1" smtClean="0">
                <a:solidFill>
                  <a:srgbClr val="000099"/>
                </a:solidFill>
                <a:latin typeface="Bookman Old Style" pitchFamily="18" charset="0"/>
              </a:rPr>
              <a:t>Холм-Жирковская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ЦРБ» Смоленской области.</a:t>
            </a:r>
          </a:p>
        </p:txBody>
      </p:sp>
      <p:graphicFrame>
        <p:nvGraphicFramePr>
          <p:cNvPr id="13" name="Диаграмма 12"/>
          <p:cNvGraphicFramePr/>
          <p:nvPr/>
        </p:nvGraphicFramePr>
        <p:xfrm>
          <a:off x="0" y="2132856"/>
          <a:ext cx="3995936" cy="4581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355976" y="3933056"/>
            <a:ext cx="4536504" cy="52322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местного бюджета.</a:t>
            </a:r>
          </a:p>
        </p:txBody>
      </p:sp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9" name="object 4"/>
          <p:cNvSpPr/>
          <p:nvPr/>
        </p:nvSpPr>
        <p:spPr>
          <a:xfrm>
            <a:off x="4175448" y="0"/>
            <a:ext cx="4968552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«Кадровая политика в здравоохранении            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муниципального образования Холм-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</a:t>
            </a:r>
            <a:r>
              <a:rPr lang="ru-RU" sz="1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район» Смоленской  области»</a:t>
            </a:r>
          </a:p>
          <a:p>
            <a:endParaRPr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4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179512" y="6668806"/>
            <a:ext cx="3672408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2021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5" name="Рисунок 14" descr="врач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83968" y="0"/>
            <a:ext cx="868412" cy="868412"/>
          </a:xfrm>
          <a:prstGeom prst="rect">
            <a:avLst/>
          </a:prstGeom>
        </p:spPr>
      </p:pic>
      <p:pic>
        <p:nvPicPr>
          <p:cNvPr id="16" name="Рисунок 15" descr="наша поликлинника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372200" y="4509120"/>
            <a:ext cx="2627784" cy="1750155"/>
          </a:xfrm>
          <a:prstGeom prst="rect">
            <a:avLst/>
          </a:prstGeom>
        </p:spPr>
      </p:pic>
      <p:pic>
        <p:nvPicPr>
          <p:cNvPr id="21" name="Рисунок 20" descr="врач 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211960" y="5085184"/>
            <a:ext cx="2498951" cy="17728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07504" y="980728"/>
            <a:ext cx="9036496" cy="720080"/>
          </a:xfrm>
          <a:prstGeom prst="rect">
            <a:avLst/>
          </a:prstGeom>
          <a:solidFill>
            <a:srgbClr val="99CC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251520" y="1124744"/>
            <a:ext cx="8784976" cy="432048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</a:t>
            </a:r>
            <a:r>
              <a:rPr lang="ru-RU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:</a:t>
            </a:r>
            <a:r>
              <a:rPr lang="ru-RU" dirty="0" smtClean="0"/>
              <a:t> 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увеличение доли граждан, систематически занимающихся физической культурой и спортом. Охват медицинским осмотром учащихся  общеобразовательных организаций.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07504" y="2060848"/>
            <a:ext cx="1187576" cy="359991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0066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DBF5F9">
                    <a:lumMod val="10000"/>
                  </a:srgbClr>
                </a:solidFill>
                <a:latin typeface="Book Antiqua" pitchFamily="18" charset="0"/>
              </a:rPr>
              <a:t>тыс. руб.</a:t>
            </a:r>
            <a:endParaRPr lang="ru-RU" sz="1400" b="1" dirty="0">
              <a:solidFill>
                <a:srgbClr val="DBF5F9">
                  <a:lumMod val="10000"/>
                </a:srgbClr>
              </a:solidFill>
              <a:latin typeface="Book Antiqua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923928" y="1844824"/>
            <a:ext cx="5220072" cy="1296144"/>
          </a:xfrm>
          <a:prstGeom prst="rect">
            <a:avLst/>
          </a:prstGeom>
          <a:solidFill>
            <a:srgbClr val="99CC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u="sng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endParaRPr lang="ru-RU" sz="1400" u="sng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r>
              <a:rPr lang="ru-RU" sz="1400" u="sng" dirty="0" smtClean="0">
                <a:solidFill>
                  <a:srgbClr val="000099"/>
                </a:solidFill>
                <a:latin typeface="Bookman Old Style" pitchFamily="18" charset="0"/>
              </a:rPr>
              <a:t>Ожидаемые результаты:</a:t>
            </a:r>
            <a:endParaRPr lang="ru-RU" sz="14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>
              <a:buFontTx/>
              <a:buChar char="-"/>
            </a:pP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Увеличение продолжительности жизни;</a:t>
            </a:r>
          </a:p>
          <a:p>
            <a:pPr algn="just">
              <a:buFontTx/>
              <a:buChar char="-"/>
            </a:pP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Повышение  уровня информированности детей школьного возраста  о значении здорового образа жизни в жизни современного человека.</a:t>
            </a:r>
          </a:p>
          <a:p>
            <a:pPr algn="just">
              <a:buFontTx/>
              <a:buChar char="-"/>
            </a:pPr>
            <a:endParaRPr lang="ru-RU" sz="14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>
              <a:buFontTx/>
              <a:buChar char="-"/>
            </a:pPr>
            <a:endParaRPr lang="ru-RU" sz="1400" dirty="0" smtClean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13" name="Диаграмма 12"/>
          <p:cNvGraphicFramePr/>
          <p:nvPr/>
        </p:nvGraphicFramePr>
        <p:xfrm>
          <a:off x="0" y="2132856"/>
          <a:ext cx="3995936" cy="4581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355976" y="3212976"/>
            <a:ext cx="4536504" cy="52322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местного бюджета.</a:t>
            </a:r>
          </a:p>
        </p:txBody>
      </p:sp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9" name="object 4"/>
          <p:cNvSpPr/>
          <p:nvPr/>
        </p:nvSpPr>
        <p:spPr>
          <a:xfrm>
            <a:off x="4175448" y="0"/>
            <a:ext cx="4968552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«Укрепление  общественного  здоровья»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4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179512" y="6668806"/>
            <a:ext cx="3672408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23" name="Рисунок 22" descr="здоровье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23928" y="0"/>
            <a:ext cx="1066588" cy="1124744"/>
          </a:xfrm>
          <a:prstGeom prst="rect">
            <a:avLst/>
          </a:prstGeom>
        </p:spPr>
      </p:pic>
      <p:pic>
        <p:nvPicPr>
          <p:cNvPr id="16" name="Рисунок 15" descr="Днепр.jpg"/>
          <p:cNvPicPr>
            <a:picLocks noChangeAspect="1"/>
          </p:cNvPicPr>
          <p:nvPr/>
        </p:nvPicPr>
        <p:blipFill>
          <a:blip r:embed="rId6" cstate="print"/>
          <a:srcRect l="7401" t="18421" r="5263" b="13158"/>
          <a:stretch>
            <a:fillRect/>
          </a:stretch>
        </p:blipFill>
        <p:spPr>
          <a:xfrm>
            <a:off x="4499992" y="3717032"/>
            <a:ext cx="4248472" cy="1872208"/>
          </a:xfrm>
          <a:prstGeom prst="rect">
            <a:avLst/>
          </a:prstGeom>
        </p:spPr>
      </p:pic>
      <p:pic>
        <p:nvPicPr>
          <p:cNvPr id="21" name="Рисунок 20" descr="дети футбол.jpg"/>
          <p:cNvPicPr>
            <a:picLocks noChangeAspect="1"/>
          </p:cNvPicPr>
          <p:nvPr/>
        </p:nvPicPr>
        <p:blipFill>
          <a:blip r:embed="rId7" cstate="print"/>
          <a:srcRect t="9959"/>
          <a:stretch>
            <a:fillRect/>
          </a:stretch>
        </p:blipFill>
        <p:spPr>
          <a:xfrm>
            <a:off x="3923928" y="5229200"/>
            <a:ext cx="2592288" cy="1628800"/>
          </a:xfrm>
          <a:prstGeom prst="rect">
            <a:avLst/>
          </a:prstGeom>
        </p:spPr>
      </p:pic>
      <p:pic>
        <p:nvPicPr>
          <p:cNvPr id="22" name="Рисунок 21" descr="хоккей.jpg"/>
          <p:cNvPicPr>
            <a:picLocks noChangeAspect="1"/>
          </p:cNvPicPr>
          <p:nvPr/>
        </p:nvPicPr>
        <p:blipFill>
          <a:blip r:embed="rId8" cstate="print"/>
          <a:srcRect t="26900"/>
          <a:stretch>
            <a:fillRect/>
          </a:stretch>
        </p:blipFill>
        <p:spPr>
          <a:xfrm>
            <a:off x="6516216" y="5229200"/>
            <a:ext cx="2627784" cy="1628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-main-pic" descr="Картинка 5 из 10"/>
          <p:cNvPicPr/>
          <p:nvPr/>
        </p:nvPicPr>
        <p:blipFill>
          <a:blip r:embed="rId2" cstate="print">
            <a:lum contrast="6000"/>
          </a:blip>
          <a:srcRect/>
          <a:stretch>
            <a:fillRect/>
          </a:stretch>
        </p:blipFill>
        <p:spPr bwMode="auto">
          <a:xfrm>
            <a:off x="8388424" y="0"/>
            <a:ext cx="755576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251520" y="1124744"/>
            <a:ext cx="88924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dirty="0" smtClean="0">
              <a:solidFill>
                <a:srgbClr val="000099"/>
              </a:solidFill>
              <a:latin typeface="Book Antiqua" pitchFamily="18" charset="0"/>
            </a:endParaRPr>
          </a:p>
          <a:p>
            <a:endParaRPr lang="ru-RU" sz="2000" dirty="0">
              <a:solidFill>
                <a:srgbClr val="000099"/>
              </a:solidFill>
              <a:latin typeface="Book Antiqua" pitchFamily="18" charset="0"/>
            </a:endParaRPr>
          </a:p>
        </p:txBody>
      </p:sp>
      <p:sp>
        <p:nvSpPr>
          <p:cNvPr id="11" name="object 10"/>
          <p:cNvSpPr/>
          <p:nvPr/>
        </p:nvSpPr>
        <p:spPr>
          <a:xfrm>
            <a:off x="0" y="0"/>
            <a:ext cx="8748464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9512" y="188640"/>
            <a:ext cx="8064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НАЦИОНАЛЬНЫЕ  ПРОЕКТЫ  НА  ТЕРРИТОРИИ  ХОЛМ-ЖИРКОВСКОГО  РАЙОНА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3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0" y="6668806"/>
            <a:ext cx="3312368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475656" y="620688"/>
            <a:ext cx="7668344" cy="1440160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bg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bg2">
                  <a:lumMod val="60000"/>
                  <a:lumOff val="40000"/>
                  <a:tint val="23500"/>
                  <a:satMod val="160000"/>
                </a:schemeClr>
              </a:gs>
            </a:gsLst>
            <a:lin ang="10800000" scaled="1"/>
            <a:tileRect/>
          </a:gra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Национальные проекты, направленные на обеспечение прорывного научно-технологического и социально-экономического развития России, повышения уровня жизни, создания условий и возможностей для самореализации и раскрытия таланта каждого человека, установлены Указом Президента  Российской Федерации  от 07 мая 2018 года </a:t>
            </a:r>
            <a:r>
              <a:rPr lang="ru-RU" sz="1400" i="1" dirty="0" smtClean="0">
                <a:solidFill>
                  <a:srgbClr val="000099"/>
                </a:solidFill>
                <a:latin typeface="Bookman Old Style" pitchFamily="18" charset="0"/>
              </a:rPr>
              <a:t>204 «О национальных целях и стратегических задачах развития Российской Федерации на период до 2024 года».</a:t>
            </a:r>
            <a:endParaRPr lang="ru-RU" sz="14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5536" y="2132857"/>
            <a:ext cx="8352928" cy="83099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территории  Холм-Жирковского района Смоленской области в 2019-2020 годах  проводились мероприятия в рамках реализации 7 национальных проектов: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2" name="Блок-схема: узел 11"/>
          <p:cNvSpPr/>
          <p:nvPr/>
        </p:nvSpPr>
        <p:spPr>
          <a:xfrm>
            <a:off x="683568" y="3068960"/>
            <a:ext cx="1224136" cy="1224136"/>
          </a:xfrm>
          <a:prstGeom prst="flowChartConnector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bg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bg2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TextBox 26"/>
          <p:cNvSpPr txBox="1"/>
          <p:nvPr/>
        </p:nvSpPr>
        <p:spPr>
          <a:xfrm>
            <a:off x="0" y="5661248"/>
            <a:ext cx="1656184" cy="95410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Безопасные и качественные автомобильные </a:t>
            </a:r>
          </a:p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дороги</a:t>
            </a:r>
            <a:endParaRPr lang="ru-RU" sz="14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79512" y="4365104"/>
            <a:ext cx="2051720" cy="30777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Здравоохранение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411760" y="4365104"/>
            <a:ext cx="2088232" cy="30777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Образование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707904" y="6237312"/>
            <a:ext cx="2088232" cy="52322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Жилье и городская среда</a:t>
            </a:r>
          </a:p>
        </p:txBody>
      </p:sp>
      <p:pic>
        <p:nvPicPr>
          <p:cNvPr id="22" name="Рисунок 21" descr="projectzdrav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620688"/>
            <a:ext cx="1430341" cy="1440160"/>
          </a:xfrm>
          <a:prstGeom prst="rect">
            <a:avLst/>
          </a:prstGeom>
          <a:ln>
            <a:solidFill>
              <a:srgbClr val="0033CC"/>
            </a:solidFill>
          </a:ln>
        </p:spPr>
      </p:pic>
      <p:sp>
        <p:nvSpPr>
          <p:cNvPr id="23" name="Блок-схема: узел 22"/>
          <p:cNvSpPr/>
          <p:nvPr/>
        </p:nvSpPr>
        <p:spPr>
          <a:xfrm>
            <a:off x="2843808" y="3068960"/>
            <a:ext cx="1224136" cy="1224136"/>
          </a:xfrm>
          <a:prstGeom prst="flowChartConnector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bg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bg2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Блок-схема: узел 27"/>
          <p:cNvSpPr/>
          <p:nvPr/>
        </p:nvSpPr>
        <p:spPr>
          <a:xfrm>
            <a:off x="5148064" y="3068960"/>
            <a:ext cx="1224136" cy="1224136"/>
          </a:xfrm>
          <a:prstGeom prst="flowChartConnector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bg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bg2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Блок-схема: узел 31"/>
          <p:cNvSpPr/>
          <p:nvPr/>
        </p:nvSpPr>
        <p:spPr>
          <a:xfrm>
            <a:off x="7524328" y="3068960"/>
            <a:ext cx="1224136" cy="1224136"/>
          </a:xfrm>
          <a:prstGeom prst="flowChartConnector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bg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bg2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1" name="Рисунок 20" descr="здравоохранение 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55576" y="3356992"/>
            <a:ext cx="1012482" cy="833492"/>
          </a:xfrm>
          <a:prstGeom prst="rect">
            <a:avLst/>
          </a:prstGeom>
        </p:spPr>
      </p:pic>
      <p:pic>
        <p:nvPicPr>
          <p:cNvPr id="25" name="Рисунок 24" descr="образование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555776" y="3140968"/>
            <a:ext cx="1729712" cy="1152241"/>
          </a:xfrm>
          <a:prstGeom prst="rect">
            <a:avLst/>
          </a:prstGeom>
        </p:spPr>
      </p:pic>
      <p:sp>
        <p:nvSpPr>
          <p:cNvPr id="33" name="Блок-схема: узел 32"/>
          <p:cNvSpPr/>
          <p:nvPr/>
        </p:nvSpPr>
        <p:spPr>
          <a:xfrm>
            <a:off x="1691680" y="4941168"/>
            <a:ext cx="1224136" cy="1224136"/>
          </a:xfrm>
          <a:prstGeom prst="flowChartConnector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bg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bg2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Блок-схема: узел 33"/>
          <p:cNvSpPr/>
          <p:nvPr/>
        </p:nvSpPr>
        <p:spPr>
          <a:xfrm>
            <a:off x="4067944" y="4941168"/>
            <a:ext cx="1224136" cy="1224136"/>
          </a:xfrm>
          <a:prstGeom prst="flowChartConnector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bg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bg2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Блок-схема: узел 34"/>
          <p:cNvSpPr/>
          <p:nvPr/>
        </p:nvSpPr>
        <p:spPr>
          <a:xfrm>
            <a:off x="6444208" y="4941168"/>
            <a:ext cx="1224136" cy="1224136"/>
          </a:xfrm>
          <a:prstGeom prst="flowChartConnector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bg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bg2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TextBox 35"/>
          <p:cNvSpPr txBox="1"/>
          <p:nvPr/>
        </p:nvSpPr>
        <p:spPr>
          <a:xfrm>
            <a:off x="7308304" y="6165304"/>
            <a:ext cx="1835696" cy="52322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Цифровая экономика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788024" y="4365104"/>
            <a:ext cx="2088232" cy="30777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Культура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7055768" y="4365104"/>
            <a:ext cx="2088232" cy="30777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Демография</a:t>
            </a:r>
          </a:p>
        </p:txBody>
      </p:sp>
      <p:pic>
        <p:nvPicPr>
          <p:cNvPr id="24" name="Рисунок 23" descr="городская среда 1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139952" y="5085184"/>
            <a:ext cx="1088148" cy="990611"/>
          </a:xfrm>
          <a:prstGeom prst="rect">
            <a:avLst/>
          </a:prstGeom>
        </p:spPr>
      </p:pic>
      <p:pic>
        <p:nvPicPr>
          <p:cNvPr id="40" name="Рисунок 39" descr="НП культура 2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148064" y="3068960"/>
            <a:ext cx="1197539" cy="1196752"/>
          </a:xfrm>
          <a:prstGeom prst="rect">
            <a:avLst/>
          </a:prstGeom>
          <a:ln>
            <a:noFill/>
          </a:ln>
        </p:spPr>
      </p:pic>
      <p:pic>
        <p:nvPicPr>
          <p:cNvPr id="41" name="Рисунок 40" descr="НП Демография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668344" y="3212976"/>
            <a:ext cx="936104" cy="936104"/>
          </a:xfrm>
          <a:prstGeom prst="rect">
            <a:avLst/>
          </a:prstGeom>
        </p:spPr>
      </p:pic>
      <p:pic>
        <p:nvPicPr>
          <p:cNvPr id="44" name="Рисунок 43" descr="Цифра 2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580112" y="4653136"/>
            <a:ext cx="2154948" cy="1540788"/>
          </a:xfrm>
          <a:prstGeom prst="rect">
            <a:avLst/>
          </a:prstGeom>
        </p:spPr>
      </p:pic>
      <p:pic>
        <p:nvPicPr>
          <p:cNvPr id="45" name="Рисунок 44" descr="дороги1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763688" y="5157192"/>
            <a:ext cx="1082278" cy="8640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179512" y="836712"/>
            <a:ext cx="8640960" cy="576064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400" dirty="0" smtClean="0">
                <a:solidFill>
                  <a:srgbClr val="000099"/>
                </a:solidFill>
                <a:latin typeface="Bookman Old Style" pitchFamily="18" charset="0"/>
              </a:rPr>
              <a:t>  Официальный сайт Администрации муниципального  образования «Холм-Жирковский район» Смоленской области</a:t>
            </a:r>
          </a:p>
          <a:p>
            <a:pPr algn="ctr">
              <a:buNone/>
            </a:pPr>
            <a:r>
              <a:rPr lang="en-US" sz="3000" b="1" dirty="0" smtClean="0">
                <a:ln w="12700">
                  <a:solidFill>
                    <a:srgbClr val="0000FF"/>
                  </a:solidFill>
                  <a:prstDash val="solid"/>
                </a:ln>
                <a:solidFill>
                  <a:srgbClr val="0099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 Antiqua" pitchFamily="18" charset="0"/>
              </a:rPr>
              <a:t>holm.admin-smolensk.ru</a:t>
            </a:r>
            <a:endParaRPr lang="ru-RU" sz="3000" b="1" dirty="0" smtClean="0">
              <a:ln w="12700">
                <a:solidFill>
                  <a:srgbClr val="0000FF"/>
                </a:solidFill>
                <a:prstDash val="solid"/>
              </a:ln>
              <a:solidFill>
                <a:srgbClr val="0099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Book Antiqua" pitchFamily="18" charset="0"/>
            </a:endParaRPr>
          </a:p>
          <a:p>
            <a:pPr algn="ctr">
              <a:buFont typeface="Wingdings" pitchFamily="2" charset="2"/>
              <a:buChar char="v"/>
            </a:pPr>
            <a:endParaRPr lang="ru-RU" sz="24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ctr">
              <a:buNone/>
            </a:pPr>
            <a:r>
              <a:rPr lang="ru-RU" sz="2400" dirty="0" smtClean="0">
                <a:solidFill>
                  <a:srgbClr val="000099"/>
                </a:solidFill>
                <a:latin typeface="Bookman Old Style" pitchFamily="18" charset="0"/>
              </a:rPr>
              <a:t>Официальное печатное издание</a:t>
            </a:r>
          </a:p>
          <a:p>
            <a:pPr algn="ctr">
              <a:buNone/>
            </a:pPr>
            <a:r>
              <a:rPr lang="en-US" sz="3000" b="1" dirty="0" smtClean="0">
                <a:ln w="12700">
                  <a:solidFill>
                    <a:srgbClr val="0000FF"/>
                  </a:solidFill>
                  <a:prstDash val="solid"/>
                </a:ln>
                <a:solidFill>
                  <a:srgbClr val="0099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 Antiqua" pitchFamily="18" charset="0"/>
              </a:rPr>
              <a:t>    </a:t>
            </a:r>
            <a:r>
              <a:rPr lang="ru-RU" sz="3000" b="1" dirty="0" err="1" smtClean="0">
                <a:ln w="12700">
                  <a:solidFill>
                    <a:srgbClr val="0000FF"/>
                  </a:solidFill>
                  <a:prstDash val="solid"/>
                </a:ln>
                <a:solidFill>
                  <a:srgbClr val="0099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 Antiqua" pitchFamily="18" charset="0"/>
              </a:rPr>
              <a:t>Холм-Жирковская</a:t>
            </a:r>
            <a:r>
              <a:rPr lang="ru-RU" sz="3000" b="1" dirty="0" smtClean="0">
                <a:ln w="12700">
                  <a:solidFill>
                    <a:srgbClr val="0000FF"/>
                  </a:solidFill>
                  <a:prstDash val="solid"/>
                </a:ln>
                <a:solidFill>
                  <a:srgbClr val="0099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 Antiqua" pitchFamily="18" charset="0"/>
              </a:rPr>
              <a:t> районная газета «Вперед»</a:t>
            </a:r>
          </a:p>
          <a:p>
            <a:pPr algn="ctr">
              <a:buNone/>
            </a:pPr>
            <a:r>
              <a:rPr lang="ru-RU" sz="2400" dirty="0" smtClean="0">
                <a:solidFill>
                  <a:srgbClr val="000099"/>
                </a:solidFill>
                <a:latin typeface="Bookman Old Style" pitchFamily="18" charset="0"/>
              </a:rPr>
              <a:t>Социальные сети</a:t>
            </a:r>
          </a:p>
          <a:p>
            <a:pPr algn="ctr">
              <a:buNone/>
            </a:pPr>
            <a:endParaRPr lang="ru-RU" sz="2400" b="1" dirty="0" smtClean="0">
              <a:solidFill>
                <a:srgbClr val="000099"/>
              </a:solidFill>
              <a:latin typeface="Book Antiqua" pitchFamily="18" charset="0"/>
            </a:endParaRPr>
          </a:p>
          <a:p>
            <a:pPr>
              <a:buNone/>
            </a:pPr>
            <a:endParaRPr lang="ru-RU" sz="2400" dirty="0" smtClean="0"/>
          </a:p>
          <a:p>
            <a:pPr algn="ctr">
              <a:buNone/>
            </a:pPr>
            <a:endParaRPr lang="ru-RU" sz="2400" b="1" dirty="0" smtClean="0">
              <a:solidFill>
                <a:srgbClr val="000099"/>
              </a:solidFill>
              <a:latin typeface="Book Antiqua" pitchFamily="18" charset="0"/>
            </a:endParaRPr>
          </a:p>
          <a:p>
            <a:pPr algn="ctr">
              <a:buNone/>
            </a:pPr>
            <a:endParaRPr lang="ru-RU" sz="3000" b="1" dirty="0" smtClean="0">
              <a:ln w="12700">
                <a:solidFill>
                  <a:srgbClr val="0000FF"/>
                </a:solidFill>
                <a:prstDash val="solid"/>
              </a:ln>
              <a:solidFill>
                <a:srgbClr val="0099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Book Antiqua" pitchFamily="18" charset="0"/>
            </a:endParaRPr>
          </a:p>
          <a:p>
            <a:pPr algn="ctr">
              <a:buNone/>
            </a:pPr>
            <a:endParaRPr lang="ru-RU" sz="3000" b="1" dirty="0" smtClean="0">
              <a:ln w="12700">
                <a:solidFill>
                  <a:srgbClr val="0000FF"/>
                </a:solidFill>
                <a:prstDash val="solid"/>
              </a:ln>
              <a:solidFill>
                <a:srgbClr val="0099FF"/>
              </a:solidFill>
              <a:latin typeface="Book Antiqua" pitchFamily="18" charset="0"/>
            </a:endParaRPr>
          </a:p>
          <a:p>
            <a:pPr algn="just">
              <a:buNone/>
            </a:pPr>
            <a:endParaRPr lang="ru-RU" sz="2400" dirty="0">
              <a:solidFill>
                <a:schemeClr val="tx2">
                  <a:lumMod val="10000"/>
                </a:schemeClr>
              </a:solidFill>
              <a:latin typeface="Book Antiqua" pitchFamily="18" charset="0"/>
            </a:endParaRPr>
          </a:p>
        </p:txBody>
      </p:sp>
      <p:pic>
        <p:nvPicPr>
          <p:cNvPr id="10" name="Рисунок 9" descr="холм-жирковский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9592" y="1556792"/>
            <a:ext cx="1047269" cy="1328990"/>
          </a:xfrm>
          <a:prstGeom prst="rect">
            <a:avLst/>
          </a:prstGeom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softEdge rad="112500"/>
          </a:effectLst>
        </p:spPr>
      </p:pic>
      <p:sp>
        <p:nvSpPr>
          <p:cNvPr id="11" name="object 10"/>
          <p:cNvSpPr/>
          <p:nvPr/>
        </p:nvSpPr>
        <p:spPr>
          <a:xfrm>
            <a:off x="755576" y="0"/>
            <a:ext cx="7776864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27584" y="188640"/>
            <a:ext cx="71287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ИСТОЧНИКИ  РАЗМЕЩЕНИЯ  ИНФОРМАЦИИ   О   БЮДЖЕТЕ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8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2021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4" name="Рисунок 13" descr="одноклассники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59832" y="4725144"/>
            <a:ext cx="3096344" cy="1568608"/>
          </a:xfrm>
          <a:prstGeom prst="rect">
            <a:avLst/>
          </a:prstGeom>
        </p:spPr>
      </p:pic>
      <p:pic>
        <p:nvPicPr>
          <p:cNvPr id="15" name="Рисунок 14" descr="фейсбук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76256" y="4725144"/>
            <a:ext cx="1575866" cy="1700808"/>
          </a:xfrm>
          <a:prstGeom prst="rect">
            <a:avLst/>
          </a:prstGeom>
        </p:spPr>
      </p:pic>
      <p:pic>
        <p:nvPicPr>
          <p:cNvPr id="16" name="Рисунок 15" descr="вперед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380312" y="2636912"/>
            <a:ext cx="1619672" cy="909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 descr="в контакте 2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27584" y="4581128"/>
            <a:ext cx="1756048" cy="17560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188640"/>
            <a:ext cx="8856984" cy="6552728"/>
          </a:xfrm>
        </p:spPr>
        <p:txBody>
          <a:bodyPr>
            <a:normAutofit fontScale="92500" lnSpcReduction="20000"/>
          </a:bodyPr>
          <a:lstStyle/>
          <a:p>
            <a:pPr algn="just">
              <a:buNone/>
            </a:pPr>
            <a:r>
              <a:rPr lang="ru-RU" sz="2000" dirty="0" smtClean="0">
                <a:latin typeface="Book Antiqua" pitchFamily="18" charset="0"/>
              </a:rPr>
              <a:t>   </a:t>
            </a:r>
            <a:r>
              <a:rPr lang="ru-RU" sz="2000" b="1" dirty="0" smtClean="0">
                <a:solidFill>
                  <a:srgbClr val="000099"/>
                </a:solidFill>
                <a:latin typeface="Book Antiqua" pitchFamily="18" charset="0"/>
              </a:rPr>
              <a:t> 		</a:t>
            </a:r>
            <a:r>
              <a:rPr lang="ru-RU" sz="1800" b="1" dirty="0" smtClean="0">
                <a:solidFill>
                  <a:srgbClr val="000099"/>
                </a:solidFill>
                <a:latin typeface="Bookman Old Style" pitchFamily="18" charset="0"/>
              </a:rPr>
              <a:t>Финансовым  управлением Администрации муниципального образования  «Холм-Жирковский район» Смоленской области </a:t>
            </a:r>
            <a:r>
              <a:rPr lang="ru-RU" sz="1800" dirty="0" smtClean="0">
                <a:solidFill>
                  <a:srgbClr val="000099"/>
                </a:solidFill>
                <a:latin typeface="Bookman Old Style" pitchFamily="18" charset="0"/>
              </a:rPr>
              <a:t>подготовлена брошюра «Бюджет для граждан к   проекту решения «О бюджете муниципального образования «Холм-Жирковский район» Смоленской области на 2021 год и плановый период 2022 и 2023 годов.</a:t>
            </a:r>
          </a:p>
          <a:p>
            <a:pPr algn="just">
              <a:buNone/>
            </a:pPr>
            <a:r>
              <a:rPr lang="ru-RU" sz="1800" dirty="0" smtClean="0">
                <a:solidFill>
                  <a:srgbClr val="000099"/>
                </a:solidFill>
                <a:latin typeface="Bookman Old Style" pitchFamily="18" charset="0"/>
              </a:rPr>
              <a:t>		В настоящем документе  мы постарались в доступной и понятной форме изложить принципы формирования бюджета нашего района, а также показать  на какие цели и в каких объемах  направляются бюджетные средства, что позволит всем заинтересованным жителям Холм-Жирковского района принять активное участие в обсуждении  проектов бюджета на последующие годы  и итогах их исполнения.</a:t>
            </a:r>
          </a:p>
          <a:p>
            <a:pPr algn="just">
              <a:buNone/>
            </a:pPr>
            <a:r>
              <a:rPr lang="ru-RU" sz="1800" dirty="0" smtClean="0">
                <a:solidFill>
                  <a:srgbClr val="000099"/>
                </a:solidFill>
                <a:latin typeface="Bookman Old Style" pitchFamily="18" charset="0"/>
              </a:rPr>
              <a:t>		Информация о проводимых публичных слушаниях по бюджету размещается на  официальном сайте Администрации муниципального образования «Холм-Жирковский район» Смоленской области.</a:t>
            </a:r>
          </a:p>
          <a:p>
            <a:pPr algn="ctr">
              <a:buNone/>
            </a:pPr>
            <a:endParaRPr lang="ru-RU" sz="1800" b="1" dirty="0" smtClean="0">
              <a:solidFill>
                <a:srgbClr val="000099"/>
              </a:solidFill>
              <a:latin typeface="Book Antiqua" pitchFamily="18" charset="0"/>
            </a:endParaRPr>
          </a:p>
          <a:p>
            <a:pPr algn="ctr">
              <a:buNone/>
            </a:pPr>
            <a:endParaRPr lang="ru-RU" sz="1800" b="1" dirty="0" smtClean="0">
              <a:solidFill>
                <a:srgbClr val="000099"/>
              </a:solidFill>
              <a:latin typeface="Book Antiqua" pitchFamily="18" charset="0"/>
            </a:endParaRPr>
          </a:p>
          <a:p>
            <a:pPr algn="ctr">
              <a:buNone/>
            </a:pPr>
            <a:endParaRPr lang="ru-RU" sz="1800" b="1" dirty="0" smtClean="0">
              <a:solidFill>
                <a:srgbClr val="000099"/>
              </a:solidFill>
              <a:latin typeface="Book Antiqua" pitchFamily="18" charset="0"/>
            </a:endParaRPr>
          </a:p>
          <a:p>
            <a:pPr algn="ctr">
              <a:buNone/>
            </a:pPr>
            <a:endParaRPr lang="ru-RU" sz="1800" b="1" dirty="0" smtClean="0">
              <a:solidFill>
                <a:srgbClr val="000099"/>
              </a:solidFill>
              <a:latin typeface="Book Antiqua" pitchFamily="18" charset="0"/>
            </a:endParaRPr>
          </a:p>
          <a:p>
            <a:pPr algn="ctr">
              <a:buNone/>
            </a:pPr>
            <a:r>
              <a:rPr lang="ru-RU" sz="1800" b="1" dirty="0" smtClean="0">
                <a:solidFill>
                  <a:srgbClr val="000099"/>
                </a:solidFill>
                <a:latin typeface="Bookman Old Style" pitchFamily="18" charset="0"/>
              </a:rPr>
              <a:t>Адрес:   215650, Смоленская область,</a:t>
            </a:r>
          </a:p>
          <a:p>
            <a:pPr algn="ctr">
              <a:buNone/>
            </a:pPr>
            <a:r>
              <a:rPr lang="ru-RU" sz="1800" b="1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  <a:r>
              <a:rPr lang="ru-RU" sz="1800" b="1" dirty="0" err="1" smtClean="0">
                <a:solidFill>
                  <a:srgbClr val="000099"/>
                </a:solidFill>
                <a:latin typeface="Bookman Old Style" pitchFamily="18" charset="0"/>
              </a:rPr>
              <a:t>пгт</a:t>
            </a:r>
            <a:r>
              <a:rPr lang="ru-RU" sz="1800" b="1" dirty="0" smtClean="0">
                <a:solidFill>
                  <a:srgbClr val="000099"/>
                </a:solidFill>
                <a:latin typeface="Bookman Old Style" pitchFamily="18" charset="0"/>
              </a:rPr>
              <a:t>. Холм-Жирковский, ул.       </a:t>
            </a:r>
          </a:p>
          <a:p>
            <a:pPr algn="ctr">
              <a:buNone/>
            </a:pPr>
            <a:r>
              <a:rPr lang="ru-RU" sz="1800" b="1" dirty="0" smtClean="0">
                <a:solidFill>
                  <a:srgbClr val="000099"/>
                </a:solidFill>
                <a:latin typeface="Bookman Old Style" pitchFamily="18" charset="0"/>
              </a:rPr>
              <a:t>      Нахимовская, д.9</a:t>
            </a:r>
          </a:p>
          <a:p>
            <a:pPr algn="ctr">
              <a:buNone/>
            </a:pPr>
            <a:r>
              <a:rPr lang="ru-RU" sz="1800" b="1" dirty="0" smtClean="0">
                <a:solidFill>
                  <a:srgbClr val="000099"/>
                </a:solidFill>
                <a:latin typeface="Bookman Old Style" pitchFamily="18" charset="0"/>
              </a:rPr>
              <a:t>Телефон: (48139) 2-11-73</a:t>
            </a:r>
          </a:p>
          <a:p>
            <a:pPr algn="ctr">
              <a:buNone/>
            </a:pPr>
            <a:r>
              <a:rPr lang="en-US" sz="1800" b="1" dirty="0" smtClean="0">
                <a:solidFill>
                  <a:srgbClr val="000099"/>
                </a:solidFill>
                <a:latin typeface="Bookman Old Style" pitchFamily="18" charset="0"/>
              </a:rPr>
              <a:t>E-mail</a:t>
            </a:r>
            <a:r>
              <a:rPr lang="ru-RU" sz="1800" b="1" dirty="0" smtClean="0">
                <a:solidFill>
                  <a:srgbClr val="000099"/>
                </a:solidFill>
                <a:latin typeface="Bookman Old Style" pitchFamily="18" charset="0"/>
              </a:rPr>
              <a:t>: </a:t>
            </a:r>
            <a:r>
              <a:rPr lang="en-US" sz="1800" dirty="0" smtClean="0">
                <a:solidFill>
                  <a:srgbClr val="000099"/>
                </a:solidFill>
                <a:latin typeface="Bookman Old Style" pitchFamily="18" charset="0"/>
              </a:rPr>
              <a:t>fin_holm19@mail.ru</a:t>
            </a:r>
            <a:endParaRPr lang="ru-RU" sz="18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ctr">
              <a:buNone/>
            </a:pPr>
            <a:r>
              <a:rPr lang="ru-RU" sz="1800" b="1" dirty="0" smtClean="0">
                <a:solidFill>
                  <a:srgbClr val="000099"/>
                </a:solidFill>
                <a:latin typeface="Bookman Old Style" pitchFamily="18" charset="0"/>
              </a:rPr>
              <a:t>Начальник Финансового управления</a:t>
            </a:r>
          </a:p>
          <a:p>
            <a:pPr algn="ctr">
              <a:buNone/>
            </a:pPr>
            <a:r>
              <a:rPr lang="ru-RU" sz="1800" b="1" dirty="0" err="1" smtClean="0">
                <a:solidFill>
                  <a:srgbClr val="000099"/>
                </a:solidFill>
                <a:latin typeface="Bookman Old Style" pitchFamily="18" charset="0"/>
              </a:rPr>
              <a:t>Станько</a:t>
            </a:r>
            <a:r>
              <a:rPr lang="ru-RU" sz="1800" b="1" dirty="0" smtClean="0">
                <a:solidFill>
                  <a:srgbClr val="000099"/>
                </a:solidFill>
                <a:latin typeface="Bookman Old Style" pitchFamily="18" charset="0"/>
              </a:rPr>
              <a:t> Татьяна Михайловна</a:t>
            </a:r>
            <a:endParaRPr lang="en-US" sz="1800" b="1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>
              <a:buNone/>
            </a:pPr>
            <a:endParaRPr lang="ru-RU" sz="1800" b="1" dirty="0" smtClean="0">
              <a:solidFill>
                <a:srgbClr val="000099"/>
              </a:solidFill>
              <a:latin typeface="Book Antiqua" pitchFamily="18" charset="0"/>
            </a:endParaRPr>
          </a:p>
          <a:p>
            <a:pPr algn="just">
              <a:buNone/>
            </a:pPr>
            <a:endParaRPr lang="ru-RU" sz="1800" b="1" dirty="0" smtClean="0">
              <a:solidFill>
                <a:srgbClr val="000099"/>
              </a:solidFill>
              <a:latin typeface="Book Antiqua" pitchFamily="18" charset="0"/>
            </a:endParaRPr>
          </a:p>
          <a:p>
            <a:pPr algn="ctr">
              <a:buNone/>
            </a:pPr>
            <a:endParaRPr lang="ru-RU" sz="1800" b="1" dirty="0" smtClean="0">
              <a:solidFill>
                <a:srgbClr val="000099"/>
              </a:solidFill>
              <a:latin typeface="Book Antiqua" pitchFamily="18" charset="0"/>
            </a:endParaRPr>
          </a:p>
        </p:txBody>
      </p:sp>
      <p:pic>
        <p:nvPicPr>
          <p:cNvPr id="8" name="Рисунок 7" descr="контакты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04248" y="4149080"/>
            <a:ext cx="2138951" cy="1969974"/>
          </a:xfrm>
          <a:prstGeom prst="rect">
            <a:avLst/>
          </a:prstGeom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softEdge rad="112500"/>
          </a:effectLst>
        </p:spPr>
      </p:pic>
      <p:pic>
        <p:nvPicPr>
          <p:cNvPr id="9" name="Рисунок 8" descr="конт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47864" y="3429000"/>
            <a:ext cx="2264934" cy="1080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нахимов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4077072"/>
            <a:ext cx="2483768" cy="1800200"/>
          </a:xfrm>
          <a:prstGeom prst="rect">
            <a:avLst/>
          </a:prstGeom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softEdge rad="112500"/>
          </a:effectLst>
        </p:spPr>
      </p:pic>
      <p:sp>
        <p:nvSpPr>
          <p:cNvPr id="6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0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2021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Схема 8"/>
          <p:cNvGraphicFramePr/>
          <p:nvPr/>
        </p:nvGraphicFramePr>
        <p:xfrm>
          <a:off x="323528" y="1268760"/>
          <a:ext cx="2520280" cy="15841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0" name="Рисунок 19" descr="численность населения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813385" y="980728"/>
            <a:ext cx="2060103" cy="1700808"/>
          </a:xfrm>
          <a:prstGeom prst="rect">
            <a:avLst/>
          </a:prstGeom>
        </p:spPr>
      </p:pic>
      <p:pic>
        <p:nvPicPr>
          <p:cNvPr id="22" name="Рисунок 21" descr="территория3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79512" y="1196752"/>
            <a:ext cx="1203798" cy="1583388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403648" y="1268760"/>
            <a:ext cx="1368152" cy="92333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Общая площадь </a:t>
            </a:r>
          </a:p>
          <a:p>
            <a:pPr algn="ctr"/>
            <a:r>
              <a:rPr lang="ru-RU" b="1" dirty="0" smtClean="0">
                <a:solidFill>
                  <a:srgbClr val="000099"/>
                </a:solidFill>
                <a:latin typeface="Bahnschrift SemiBold SemiConden" pitchFamily="34" charset="0"/>
              </a:rPr>
              <a:t>2 033,4 кв.км</a:t>
            </a:r>
            <a:endParaRPr lang="ru-RU" b="1" dirty="0">
              <a:solidFill>
                <a:srgbClr val="000099"/>
              </a:solidFill>
              <a:latin typeface="Bahnschrift SemiBold SemiConden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788024" y="1268760"/>
            <a:ext cx="1944216" cy="120032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Численность население на 01.01.20</a:t>
            </a:r>
            <a:r>
              <a:rPr lang="en-US" dirty="0" smtClean="0">
                <a:solidFill>
                  <a:srgbClr val="000099"/>
                </a:solidFill>
                <a:latin typeface="Bookman Old Style" pitchFamily="18" charset="0"/>
              </a:rPr>
              <a:t>20</a:t>
            </a:r>
            <a:endParaRPr lang="ru-RU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ctr"/>
            <a:r>
              <a:rPr lang="en-US" b="1" dirty="0" smtClean="0">
                <a:solidFill>
                  <a:srgbClr val="000099"/>
                </a:solidFill>
                <a:latin typeface="Bahnschrift SemiBold SemiConden" pitchFamily="34" charset="0"/>
              </a:rPr>
              <a:t>8 966</a:t>
            </a:r>
            <a:r>
              <a:rPr lang="ru-RU" b="1" dirty="0" smtClean="0">
                <a:solidFill>
                  <a:srgbClr val="000099"/>
                </a:solidFill>
                <a:latin typeface="Bahnschrift SemiBold SemiConden" pitchFamily="34" charset="0"/>
              </a:rPr>
              <a:t> человек</a:t>
            </a:r>
            <a:endParaRPr lang="ru-RU" b="1" dirty="0">
              <a:solidFill>
                <a:srgbClr val="000099"/>
              </a:solidFill>
              <a:latin typeface="Bahnschrift SemiBold SemiConden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092280" y="1772816"/>
            <a:ext cx="1800200" cy="120032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Городские поселения:</a:t>
            </a:r>
          </a:p>
          <a:p>
            <a:pPr algn="ct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1</a:t>
            </a:r>
          </a:p>
          <a:p>
            <a:pPr algn="ctr"/>
            <a:r>
              <a:rPr lang="ru-RU" i="1" dirty="0" smtClean="0">
                <a:solidFill>
                  <a:srgbClr val="000099"/>
                </a:solidFill>
                <a:latin typeface="Bahnschrift SemiBold Condensed" pitchFamily="34" charset="0"/>
              </a:rPr>
              <a:t>Холм-Жирковское</a:t>
            </a:r>
            <a:endParaRPr lang="ru-RU" i="1" dirty="0">
              <a:solidFill>
                <a:srgbClr val="000099"/>
              </a:solidFill>
              <a:latin typeface="Bahnschrift SemiBold Condensed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092280" y="4293096"/>
            <a:ext cx="1800200" cy="230832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Сельские поселения:</a:t>
            </a:r>
          </a:p>
          <a:p>
            <a:pPr algn="ct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5</a:t>
            </a:r>
          </a:p>
          <a:p>
            <a:pPr algn="ctr"/>
            <a:r>
              <a:rPr lang="ru-RU" i="1" dirty="0" err="1" smtClean="0">
                <a:solidFill>
                  <a:srgbClr val="000099"/>
                </a:solidFill>
                <a:latin typeface="Bahnschrift SemiBold SemiConden" pitchFamily="34" charset="0"/>
              </a:rPr>
              <a:t>Агибаловское</a:t>
            </a:r>
            <a:endParaRPr lang="ru-RU" i="1" dirty="0" smtClean="0">
              <a:solidFill>
                <a:srgbClr val="000099"/>
              </a:solidFill>
              <a:latin typeface="Bahnschrift SemiBold SemiConden" pitchFamily="34" charset="0"/>
            </a:endParaRPr>
          </a:p>
          <a:p>
            <a:pPr algn="ctr"/>
            <a:r>
              <a:rPr lang="ru-RU" i="1" dirty="0" smtClean="0">
                <a:solidFill>
                  <a:srgbClr val="000099"/>
                </a:solidFill>
                <a:latin typeface="Bahnschrift SemiBold SemiConden" pitchFamily="34" charset="0"/>
              </a:rPr>
              <a:t>Богдановское</a:t>
            </a:r>
          </a:p>
          <a:p>
            <a:pPr algn="ctr"/>
            <a:r>
              <a:rPr lang="ru-RU" i="1" dirty="0" smtClean="0">
                <a:solidFill>
                  <a:srgbClr val="000099"/>
                </a:solidFill>
                <a:latin typeface="Bahnschrift SemiBold SemiConden" pitchFamily="34" charset="0"/>
              </a:rPr>
              <a:t>Игоревское</a:t>
            </a:r>
          </a:p>
          <a:p>
            <a:pPr algn="ctr"/>
            <a:r>
              <a:rPr lang="ru-RU" i="1" dirty="0" smtClean="0">
                <a:solidFill>
                  <a:srgbClr val="000099"/>
                </a:solidFill>
                <a:latin typeface="Bahnschrift SemiBold SemiConden" pitchFamily="34" charset="0"/>
              </a:rPr>
              <a:t>Лехминское</a:t>
            </a:r>
          </a:p>
          <a:p>
            <a:pPr algn="ctr"/>
            <a:r>
              <a:rPr lang="ru-RU" i="1" dirty="0" err="1" smtClean="0">
                <a:solidFill>
                  <a:srgbClr val="000099"/>
                </a:solidFill>
                <a:latin typeface="Bahnschrift SemiBold SemiConden" pitchFamily="34" charset="0"/>
              </a:rPr>
              <a:t>Тупиковское</a:t>
            </a:r>
            <a:endParaRPr lang="ru-RU" i="1" dirty="0">
              <a:solidFill>
                <a:srgbClr val="000099"/>
              </a:solidFill>
              <a:latin typeface="Bahnschrift SemiBold SemiConden" pitchFamily="34" charset="0"/>
            </a:endParaRPr>
          </a:p>
        </p:txBody>
      </p:sp>
      <p:pic>
        <p:nvPicPr>
          <p:cNvPr id="31" name="Рисунок 30" descr="город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524328" y="692696"/>
            <a:ext cx="948158" cy="980728"/>
          </a:xfrm>
          <a:prstGeom prst="rect">
            <a:avLst/>
          </a:prstGeom>
        </p:spPr>
      </p:pic>
      <p:sp>
        <p:nvSpPr>
          <p:cNvPr id="34" name="object 10"/>
          <p:cNvSpPr/>
          <p:nvPr/>
        </p:nvSpPr>
        <p:spPr>
          <a:xfrm>
            <a:off x="0" y="0"/>
            <a:ext cx="9468544" cy="108356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МУНИЦИПАЛЬНОЕ  ОБРАЗОВАНИЕ  «ХОЛМ-ЖИРКОВСКИЙ РАЙОН»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35" name="Рисунок 34" descr="флаг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0" y="476672"/>
            <a:ext cx="1043608" cy="758247"/>
          </a:xfrm>
          <a:prstGeom prst="rect">
            <a:avLst/>
          </a:prstGeom>
        </p:spPr>
      </p:pic>
      <p:sp>
        <p:nvSpPr>
          <p:cNvPr id="26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0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1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7" name="Рисунок 16" descr="карта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0" y="2420888"/>
            <a:ext cx="7164288" cy="5328592"/>
          </a:xfrm>
          <a:prstGeom prst="rect">
            <a:avLst/>
          </a:prstGeom>
        </p:spPr>
      </p:pic>
      <p:pic>
        <p:nvPicPr>
          <p:cNvPr id="15" name="Рисунок 14" descr="село1.jpg"/>
          <p:cNvPicPr>
            <a:picLocks noChangeAspect="1"/>
          </p:cNvPicPr>
          <p:nvPr/>
        </p:nvPicPr>
        <p:blipFill>
          <a:blip r:embed="rId13" cstate="print"/>
          <a:srcRect l="11765" t="16609" r="17647" b="11419"/>
          <a:stretch>
            <a:fillRect/>
          </a:stretch>
        </p:blipFill>
        <p:spPr>
          <a:xfrm>
            <a:off x="7452320" y="3068960"/>
            <a:ext cx="1080120" cy="11701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-main-pic" descr="Картинка 5 из 10"/>
          <p:cNvPicPr/>
          <p:nvPr/>
        </p:nvPicPr>
        <p:blipFill>
          <a:blip r:embed="rId2" cstate="print">
            <a:lum contrast="6000"/>
          </a:blip>
          <a:srcRect/>
          <a:stretch>
            <a:fillRect/>
          </a:stretch>
        </p:blipFill>
        <p:spPr bwMode="auto">
          <a:xfrm>
            <a:off x="8459416" y="0"/>
            <a:ext cx="684584" cy="764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6" name="object 10"/>
          <p:cNvSpPr/>
          <p:nvPr/>
        </p:nvSpPr>
        <p:spPr>
          <a:xfrm>
            <a:off x="-108520" y="0"/>
            <a:ext cx="9073008" cy="9087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ПОКАЗАТЕЛИ  СОЦИАЛЬНО-ЭКОНОМИЧЕСКОГО  РАЗВИТИЯ</a:t>
            </a: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ХОЛМ-ЖИРКОВСКОГО РАЙОНА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19" name="Таблица 18"/>
          <p:cNvGraphicFramePr>
            <a:graphicFrameLocks noGrp="1"/>
          </p:cNvGraphicFramePr>
          <p:nvPr/>
        </p:nvGraphicFramePr>
        <p:xfrm>
          <a:off x="107502" y="737589"/>
          <a:ext cx="8928994" cy="58272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96346"/>
                <a:gridCol w="1224136"/>
                <a:gridCol w="1224136"/>
                <a:gridCol w="1152128"/>
                <a:gridCol w="1152128"/>
                <a:gridCol w="1080120"/>
              </a:tblGrid>
              <a:tr h="542690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Наименование</a:t>
                      </a:r>
                      <a:r>
                        <a:rPr lang="ru-RU" sz="1400" b="0" baseline="0" dirty="0" smtClean="0">
                          <a:latin typeface="Bookman Old Style" pitchFamily="18" charset="0"/>
                        </a:rPr>
                        <a:t> показателя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2019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(отчет)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2020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(оценка)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2021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2022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2023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636553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Среднегодовая</a:t>
                      </a:r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численность населения,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человек</a:t>
                      </a:r>
                      <a:endParaRPr kumimoji="0" lang="ru-RU" sz="13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9 038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8 920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8 903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8 795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8 720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595499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Фонд оплаты труда ,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млн.</a:t>
                      </a:r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руб.</a:t>
                      </a:r>
                      <a:endParaRPr kumimoji="0" lang="ru-RU" sz="13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777,56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807,1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839,38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872,96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907,88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</a:tr>
              <a:tr h="925765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Номинальная начислен-  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</a:t>
                      </a:r>
                      <a:r>
                        <a:rPr kumimoji="0" lang="ru-RU" sz="1300" b="0" kern="1200" dirty="0" err="1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ная</a:t>
                      </a:r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среднемесячная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заработная плата работни                               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ков  организаций, руб.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34 263,8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35 565,3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36 987,9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38 467,4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40 006,1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595499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Объем</a:t>
                      </a:r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продукции </a:t>
                      </a:r>
                      <a:r>
                        <a:rPr kumimoji="0" lang="ru-RU" sz="1300" b="0" kern="1200" baseline="0" dirty="0" err="1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сельско</a:t>
                      </a:r>
                      <a:endParaRPr kumimoji="0" lang="ru-RU" sz="1300" b="0" kern="1200" baseline="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l" rtl="0" eaLnBrk="1" latinLnBrk="0" hangingPunct="1"/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го хозяйства, млн. руб.</a:t>
                      </a:r>
                      <a:endParaRPr kumimoji="0" lang="ru-RU" sz="13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311,0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323,5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335,8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349,0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364,4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</a:tr>
              <a:tr h="595499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Объем промышленного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производства,</a:t>
                      </a:r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млн. руб.</a:t>
                      </a:r>
                      <a:endParaRPr kumimoji="0" lang="ru-RU" sz="13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3 117,3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518,2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24,7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25,7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26,8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595499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Индекс потребительских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цен, %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104,5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103,5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103,9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104,0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104,3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</a:tr>
              <a:tr h="695548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Инвестиции в основной        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капитал,</a:t>
                      </a:r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млн. руб.</a:t>
                      </a:r>
                      <a:endParaRPr kumimoji="0" lang="ru-RU" sz="13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342,6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42,9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61,0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57,1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16,4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595499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Объем платных услуг  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населению, млн. руб.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38,9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38,2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39,73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41,56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43,52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62466" name="AutoShape 2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26" name="Рисунок 25" descr="кошелек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1988840"/>
            <a:ext cx="504056" cy="504056"/>
          </a:xfrm>
          <a:prstGeom prst="rect">
            <a:avLst/>
          </a:prstGeom>
        </p:spPr>
      </p:pic>
      <p:pic>
        <p:nvPicPr>
          <p:cNvPr id="27" name="Рисунок 26" descr="кошелек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2780928"/>
            <a:ext cx="504056" cy="504056"/>
          </a:xfrm>
          <a:prstGeom prst="rect">
            <a:avLst/>
          </a:prstGeom>
        </p:spPr>
      </p:pic>
      <p:sp>
        <p:nvSpPr>
          <p:cNvPr id="62468" name="AutoShape 4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28" name="Рисунок 27" descr="корзина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512" y="4725144"/>
            <a:ext cx="504056" cy="504056"/>
          </a:xfrm>
          <a:prstGeom prst="rect">
            <a:avLst/>
          </a:prstGeom>
        </p:spPr>
      </p:pic>
      <p:sp>
        <p:nvSpPr>
          <p:cNvPr id="29" name="object 18"/>
          <p:cNvSpPr/>
          <p:nvPr/>
        </p:nvSpPr>
        <p:spPr>
          <a:xfrm>
            <a:off x="179512" y="1268760"/>
            <a:ext cx="531219" cy="64524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30" name="Рисунок 29" descr="деньги на фоне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79512" y="5373216"/>
            <a:ext cx="514476" cy="504056"/>
          </a:xfrm>
          <a:prstGeom prst="rect">
            <a:avLst/>
          </a:prstGeom>
        </p:spPr>
      </p:pic>
      <p:pic>
        <p:nvPicPr>
          <p:cNvPr id="31" name="Рисунок 30" descr="услуги 1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79512" y="6021288"/>
            <a:ext cx="536609" cy="504056"/>
          </a:xfrm>
          <a:prstGeom prst="rect">
            <a:avLst/>
          </a:prstGeom>
        </p:spPr>
      </p:pic>
      <p:sp>
        <p:nvSpPr>
          <p:cNvPr id="21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755576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2021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7" name="Рисунок 16" descr="с х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79512" y="3501008"/>
            <a:ext cx="504056" cy="515258"/>
          </a:xfrm>
          <a:prstGeom prst="rect">
            <a:avLst/>
          </a:prstGeom>
        </p:spPr>
      </p:pic>
      <p:pic>
        <p:nvPicPr>
          <p:cNvPr id="20" name="Рисунок 19" descr="промышл.jpg"/>
          <p:cNvPicPr>
            <a:picLocks noChangeAspect="1"/>
          </p:cNvPicPr>
          <p:nvPr/>
        </p:nvPicPr>
        <p:blipFill>
          <a:blip r:embed="rId10" cstate="print"/>
          <a:srcRect l="5340" t="4851" r="5340" b="11151"/>
          <a:stretch>
            <a:fillRect/>
          </a:stretch>
        </p:blipFill>
        <p:spPr>
          <a:xfrm>
            <a:off x="179512" y="4149080"/>
            <a:ext cx="504056" cy="5040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 descr="охрана газ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797152"/>
            <a:ext cx="2698949" cy="1800199"/>
          </a:xfrm>
          <a:prstGeom prst="rect">
            <a:avLst/>
          </a:prstGeom>
        </p:spPr>
      </p:pic>
      <p:pic>
        <p:nvPicPr>
          <p:cNvPr id="16" name="Рисунок 15" descr="газ 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44208" y="5013176"/>
            <a:ext cx="2699792" cy="18448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4" name="TextBox 13"/>
          <p:cNvSpPr txBox="1"/>
          <p:nvPr/>
        </p:nvSpPr>
        <p:spPr>
          <a:xfrm>
            <a:off x="251520" y="692696"/>
            <a:ext cx="432048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 smtClean="0">
                <a:solidFill>
                  <a:srgbClr val="0000FF"/>
                </a:solidFill>
                <a:latin typeface="Book Antiqua" pitchFamily="18" charset="0"/>
              </a:rPr>
              <a:t>      Филиал ПАО «Газпром»                                                                                                                «Главное управление </a:t>
            </a:r>
          </a:p>
          <a:p>
            <a:pPr algn="r"/>
            <a:r>
              <a:rPr lang="ru-RU" b="1" dirty="0" smtClean="0">
                <a:solidFill>
                  <a:srgbClr val="0000FF"/>
                </a:solidFill>
                <a:latin typeface="Book Antiqua" pitchFamily="18" charset="0"/>
              </a:rPr>
              <a:t>охраны ПАО «Газпром»</a:t>
            </a:r>
          </a:p>
          <a:p>
            <a:pPr algn="just"/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     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Основными видами деятельности предприятия</a:t>
            </a:r>
            <a:r>
              <a:rPr lang="en-US" sz="1600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являются охрана продукции, охрана  объектов и  имущества, необходимых для ее транспортировки и хранения, охрана персонала.</a:t>
            </a:r>
          </a:p>
          <a:p>
            <a:pPr algn="just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     Численность работающих на предприятии составляет более 40 человек.</a:t>
            </a:r>
          </a:p>
          <a:p>
            <a:pPr algn="just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     Вклад  предприятия в общий объем налоговых доходов бюджета муниципального района  оценивается на уровне </a:t>
            </a:r>
            <a:r>
              <a:rPr lang="ru-RU" sz="1600" b="1" dirty="0" smtClean="0">
                <a:solidFill>
                  <a:srgbClr val="000099"/>
                </a:solidFill>
                <a:latin typeface="Bookman Old Style" pitchFamily="18" charset="0"/>
              </a:rPr>
              <a:t>4,8 %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. </a:t>
            </a:r>
          </a:p>
          <a:p>
            <a:pPr algn="just"/>
            <a:r>
              <a:rPr lang="ru-RU" sz="1600" b="1" dirty="0" smtClean="0">
                <a:solidFill>
                  <a:srgbClr val="000099"/>
                </a:solidFill>
                <a:latin typeface="Book Antiqua" pitchFamily="18" charset="0"/>
              </a:rPr>
              <a:t>	</a:t>
            </a:r>
          </a:p>
          <a:p>
            <a:endParaRPr lang="ru-RU" dirty="0" smtClean="0">
              <a:solidFill>
                <a:srgbClr val="000099"/>
              </a:solidFill>
              <a:latin typeface="Book Antiqua" pitchFamily="18" charset="0"/>
            </a:endParaRPr>
          </a:p>
          <a:p>
            <a:endParaRPr lang="ru-RU" dirty="0" smtClean="0">
              <a:solidFill>
                <a:srgbClr val="000099"/>
              </a:solidFill>
              <a:latin typeface="Book Antiqua" pitchFamily="18" charset="0"/>
            </a:endParaRPr>
          </a:p>
          <a:p>
            <a:endParaRPr lang="ru-RU" dirty="0" smtClean="0">
              <a:solidFill>
                <a:srgbClr val="000099"/>
              </a:solidFill>
              <a:latin typeface="Book Antiqua" pitchFamily="18" charset="0"/>
            </a:endParaRPr>
          </a:p>
          <a:p>
            <a:endParaRPr lang="ru-RU" dirty="0">
              <a:solidFill>
                <a:srgbClr val="000099"/>
              </a:solidFill>
              <a:latin typeface="Book Antiqua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788024" y="692696"/>
            <a:ext cx="396044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ru-RU" b="1" dirty="0" smtClean="0">
                <a:solidFill>
                  <a:srgbClr val="0000FF"/>
                </a:solidFill>
                <a:latin typeface="Book Antiqua" pitchFamily="18" charset="0"/>
              </a:rPr>
              <a:t>Филиал  ООО «Газпром</a:t>
            </a:r>
          </a:p>
          <a:p>
            <a:pPr>
              <a:buNone/>
            </a:pPr>
            <a:r>
              <a:rPr lang="ru-RU" b="1" dirty="0" smtClean="0">
                <a:solidFill>
                  <a:srgbClr val="0000FF"/>
                </a:solidFill>
                <a:latin typeface="Book Antiqua" pitchFamily="18" charset="0"/>
              </a:rPr>
              <a:t> трансгаз Санкт-Петербург» Холм-Жирковское ЛПУ МГ</a:t>
            </a:r>
          </a:p>
          <a:p>
            <a:pPr algn="just">
              <a:buNone/>
            </a:pPr>
            <a:r>
              <a:rPr lang="ru-RU" sz="1600" b="1" dirty="0" smtClean="0">
                <a:solidFill>
                  <a:srgbClr val="000099"/>
                </a:solidFill>
                <a:latin typeface="Book Antiqua" pitchFamily="18" charset="0"/>
              </a:rPr>
              <a:t>     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Основным видом деятельности предприятия является транспортировка по трубопроводам газа и продуктов его переработки.</a:t>
            </a:r>
          </a:p>
          <a:p>
            <a:pPr algn="just">
              <a:buNone/>
            </a:pP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     Численность работающих на предприятии  составляет более 350  человек.</a:t>
            </a:r>
          </a:p>
          <a:p>
            <a:pPr algn="just">
              <a:buNone/>
            </a:pP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     Вклад предприятия в общий объем налоговых доходов бюджета муниципального района  в текущем году оценивается на уровне  </a:t>
            </a:r>
            <a:r>
              <a:rPr lang="ru-RU" sz="1600" b="1" dirty="0" smtClean="0">
                <a:solidFill>
                  <a:srgbClr val="000099"/>
                </a:solidFill>
                <a:latin typeface="Bookman Old Style" pitchFamily="18" charset="0"/>
              </a:rPr>
              <a:t>25,8 процента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.  </a:t>
            </a:r>
          </a:p>
          <a:p>
            <a:pPr algn="just">
              <a:buNone/>
            </a:pPr>
            <a:endParaRPr lang="ru-RU" b="1" dirty="0" smtClean="0">
              <a:solidFill>
                <a:srgbClr val="000099"/>
              </a:solidFill>
              <a:latin typeface="Book Antiqua" pitchFamily="18" charset="0"/>
            </a:endParaRPr>
          </a:p>
        </p:txBody>
      </p:sp>
      <p:pic>
        <p:nvPicPr>
          <p:cNvPr id="11" name="Рисунок 10" descr="газ 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071097" y="548680"/>
            <a:ext cx="965399" cy="686225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0066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21" name="Диаграмма 20"/>
          <p:cNvGraphicFramePr/>
          <p:nvPr/>
        </p:nvGraphicFramePr>
        <p:xfrm>
          <a:off x="2555776" y="4149080"/>
          <a:ext cx="4104456" cy="29234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3" name="object 10"/>
          <p:cNvSpPr/>
          <p:nvPr/>
        </p:nvSpPr>
        <p:spPr>
          <a:xfrm>
            <a:off x="179512" y="0"/>
            <a:ext cx="9073008" cy="69269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51520" y="116632"/>
            <a:ext cx="8064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КРУПНЫЕ   ПРЕДПРИЯТИЯ  ХОЛМ-ЖИРКОВСКОГО РАЙОНА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5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0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8" name="Рисунок 17" descr="газпром охрана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-180528" y="404664"/>
            <a:ext cx="1451992" cy="14519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зящная">
  <a:themeElements>
    <a:clrScheme name="Другая 7">
      <a:dk1>
        <a:sysClr val="windowText" lastClr="000000"/>
      </a:dk1>
      <a:lt1>
        <a:sysClr val="window" lastClr="FFFFFF"/>
      </a:lt1>
      <a:dk2>
        <a:srgbClr val="0072E5"/>
      </a:dk2>
      <a:lt2>
        <a:srgbClr val="DBF5F9"/>
      </a:lt2>
      <a:accent1>
        <a:srgbClr val="009999"/>
      </a:accent1>
      <a:accent2>
        <a:srgbClr val="04617B"/>
      </a:accent2>
      <a:accent3>
        <a:srgbClr val="0BD0D9"/>
      </a:accent3>
      <a:accent4>
        <a:srgbClr val="008080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22467</TotalTime>
  <Words>6893</Words>
  <Application>Microsoft Office PowerPoint</Application>
  <PresentationFormat>Экран (4:3)</PresentationFormat>
  <Paragraphs>1906</Paragraphs>
  <Slides>66</Slides>
  <Notes>20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66</vt:i4>
      </vt:variant>
    </vt:vector>
  </HeadingPairs>
  <TitlesOfParts>
    <vt:vector size="79" baseType="lpstr">
      <vt:lpstr>Arial Unicode MS</vt:lpstr>
      <vt:lpstr>Bahnschrift SemiBold Condensed</vt:lpstr>
      <vt:lpstr>Bahnschrift SemiBold SemiConden</vt:lpstr>
      <vt:lpstr>Bahnschrift SemiCondensed</vt:lpstr>
      <vt:lpstr>Book Antiqua</vt:lpstr>
      <vt:lpstr>Bookman Old Style</vt:lpstr>
      <vt:lpstr>Calibri</vt:lpstr>
      <vt:lpstr>Century Gothic</vt:lpstr>
      <vt:lpstr>Times New Roman</vt:lpstr>
      <vt:lpstr>Trebuchet MS</vt:lpstr>
      <vt:lpstr>Wingdings</vt:lpstr>
      <vt:lpstr>Wingdings 2</vt:lpstr>
      <vt:lpstr>Изящная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wizard</dc:creator>
  <cp:lastModifiedBy>Cтанько Т.М.</cp:lastModifiedBy>
  <cp:revision>3177</cp:revision>
  <dcterms:modified xsi:type="dcterms:W3CDTF">2020-12-07T13:58:02Z</dcterms:modified>
</cp:coreProperties>
</file>