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charts/chart39.xml" ContentType="application/vnd.openxmlformats-officedocument.drawingml.char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charts/chart46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hart35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charts/chart42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charts/chart49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charts/chart18.xml" ContentType="application/vnd.openxmlformats-officedocument.drawingml.chart+xml"/>
  <Override PartName="/ppt/charts/chart27.xml" ContentType="application/vnd.openxmlformats-officedocument.drawingml.chart+xml"/>
  <Override PartName="/ppt/charts/chart36.xml" ContentType="application/vnd.openxmlformats-officedocument.drawingml.chart+xml"/>
  <Override PartName="/ppt/charts/chart38.xml" ContentType="application/vnd.openxmlformats-officedocument.drawingml.chart+xml"/>
  <Override PartName="/ppt/diagrams/drawing1.xml" ContentType="application/vnd.ms-office.drawingml.diagramDrawing+xml"/>
  <Override PartName="/ppt/charts/chart47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charts/chart25.xml" ContentType="application/vnd.openxmlformats-officedocument.drawingml.chart+xml"/>
  <Override PartName="/ppt/charts/chart34.xml" ContentType="application/vnd.openxmlformats-officedocument.drawingml.chart+xml"/>
  <Override PartName="/ppt/charts/chart45.xml" ContentType="application/vnd.openxmlformats-officedocument.drawingml.char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charts/chart50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Default Extension="gif" ContentType="image/gif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diagrams/colors1.xml" ContentType="application/vnd.openxmlformats-officedocument.drawingml.diagramColors+xml"/>
  <Override PartName="/ppt/charts/chart48.xml" ContentType="application/vnd.openxmlformats-officedocument.drawingml.char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charts/chart37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charts/chart26.xml" ContentType="application/vnd.openxmlformats-officedocument.drawingml.chart+xml"/>
  <Override PartName="/ppt/charts/chart44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charts/chart33.xml" ContentType="application/vnd.openxmlformats-officedocument.drawingml.chart+xml"/>
  <Override PartName="/ppt/charts/chart51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40.xml" ContentType="application/vnd.openxmlformats-officedocument.drawingml.chart+xml"/>
  <Override PartName="/ppt/charts/chart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sldIdLst>
    <p:sldId id="256" r:id="rId2"/>
    <p:sldId id="283" r:id="rId3"/>
    <p:sldId id="297" r:id="rId4"/>
    <p:sldId id="292" r:id="rId5"/>
    <p:sldId id="321" r:id="rId6"/>
    <p:sldId id="293" r:id="rId7"/>
    <p:sldId id="319" r:id="rId8"/>
    <p:sldId id="296" r:id="rId9"/>
    <p:sldId id="295" r:id="rId10"/>
    <p:sldId id="299" r:id="rId11"/>
    <p:sldId id="311" r:id="rId12"/>
    <p:sldId id="294" r:id="rId13"/>
    <p:sldId id="300" r:id="rId14"/>
    <p:sldId id="302" r:id="rId15"/>
    <p:sldId id="303" r:id="rId16"/>
    <p:sldId id="298" r:id="rId17"/>
    <p:sldId id="304" r:id="rId18"/>
    <p:sldId id="307" r:id="rId19"/>
    <p:sldId id="306" r:id="rId20"/>
    <p:sldId id="305" r:id="rId21"/>
    <p:sldId id="320" r:id="rId22"/>
    <p:sldId id="309" r:id="rId23"/>
    <p:sldId id="331" r:id="rId24"/>
    <p:sldId id="308" r:id="rId25"/>
    <p:sldId id="329" r:id="rId26"/>
    <p:sldId id="310" r:id="rId27"/>
    <p:sldId id="332" r:id="rId28"/>
    <p:sldId id="334" r:id="rId29"/>
    <p:sldId id="301" r:id="rId30"/>
    <p:sldId id="312" r:id="rId31"/>
    <p:sldId id="313" r:id="rId32"/>
    <p:sldId id="314" r:id="rId33"/>
    <p:sldId id="315" r:id="rId34"/>
    <p:sldId id="316" r:id="rId35"/>
    <p:sldId id="318" r:id="rId36"/>
    <p:sldId id="317" r:id="rId37"/>
    <p:sldId id="322" r:id="rId38"/>
    <p:sldId id="325" r:id="rId39"/>
    <p:sldId id="326" r:id="rId40"/>
    <p:sldId id="327" r:id="rId41"/>
    <p:sldId id="328" r:id="rId42"/>
    <p:sldId id="330" r:id="rId43"/>
    <p:sldId id="324" r:id="rId44"/>
    <p:sldId id="323" r:id="rId45"/>
    <p:sldId id="29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9999"/>
    <a:srgbClr val="00CC99"/>
    <a:srgbClr val="006666"/>
    <a:srgbClr val="33CCCC"/>
    <a:srgbClr val="CCFFFF"/>
    <a:srgbClr val="DDDDDD"/>
    <a:srgbClr val="000099"/>
    <a:srgbClr val="99CCFF"/>
    <a:srgbClr val="00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7" autoAdjust="0"/>
  </p:normalViewPr>
  <p:slideViewPr>
    <p:cSldViewPr>
      <p:cViewPr>
        <p:scale>
          <a:sx n="100" d="100"/>
          <a:sy n="100" d="100"/>
        </p:scale>
        <p:origin x="-1944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18.xlsx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20.xlsx"/><Relationship Id="rId2" Type="http://schemas.openxmlformats.org/officeDocument/2006/relationships/image" Target="../media/image39.jpeg"/><Relationship Id="rId1" Type="http://schemas.openxmlformats.org/officeDocument/2006/relationships/image" Target="../media/image40.jpeg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22.xlsx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4.xlsx"/><Relationship Id="rId1" Type="http://schemas.openxmlformats.org/officeDocument/2006/relationships/image" Target="../media/image38.jpeg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5.xlsx"/><Relationship Id="rId1" Type="http://schemas.openxmlformats.org/officeDocument/2006/relationships/image" Target="../media/image38.jpeg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9.xlsx"/><Relationship Id="rId1" Type="http://schemas.openxmlformats.org/officeDocument/2006/relationships/image" Target="../media/image45.jpeg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Office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5.xlsx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6.xlsx"/><Relationship Id="rId1" Type="http://schemas.openxmlformats.org/officeDocument/2006/relationships/image" Target="../media/image45.jpeg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20636223346457441"/>
          <c:y val="1.8350674214493007E-3"/>
        </c:manualLayout>
      </c:layout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view3D>
      <c:rAngAx val="1"/>
    </c:view3D>
    <c:floor>
      <c:spPr>
        <a:ln>
          <a:solidFill>
            <a:schemeClr val="accent1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промышленного производства, млн.руб.</c:v>
                </c:pt>
              </c:strCache>
            </c:strRef>
          </c:tx>
          <c:dPt>
            <c:idx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1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7.287987285159332E-3"/>
                  <c:y val="-0.11338025933626422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2.2486153300039832E-2"/>
                  <c:y val="-6.0059541187930034E-2"/>
                </c:manualLayout>
              </c:layout>
              <c:spPr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/>
                  </a:solidFill>
                </a:ln>
              </c:spPr>
              <c:txPr>
                <a:bodyPr/>
                <a:lstStyle/>
                <a:p>
                  <a:pPr>
                    <a:defRPr sz="12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spPr>
              <a:ln>
                <a:solidFill>
                  <a:schemeClr val="accent1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1834</c:v>
                </c:pt>
                <c:pt idx="1">
                  <c:v>2727.3</c:v>
                </c:pt>
                <c:pt idx="2">
                  <c:v>3440.4</c:v>
                </c:pt>
              </c:numCache>
            </c:numRef>
          </c:val>
        </c:ser>
        <c:shape val="cylinder"/>
        <c:axId val="119296000"/>
        <c:axId val="119297536"/>
        <c:axId val="0"/>
      </c:bar3DChart>
      <c:catAx>
        <c:axId val="119296000"/>
        <c:scaling>
          <c:orientation val="minMax"/>
        </c:scaling>
        <c:delete val="1"/>
        <c:axPos val="b"/>
        <c:tickLblPos val="none"/>
        <c:crossAx val="119297536"/>
        <c:crosses val="autoZero"/>
        <c:auto val="1"/>
        <c:lblAlgn val="ctr"/>
        <c:lblOffset val="100"/>
      </c:catAx>
      <c:valAx>
        <c:axId val="119297536"/>
        <c:scaling>
          <c:orientation val="minMax"/>
        </c:scaling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192960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859"/>
          <c:y val="0.34804709198977996"/>
          <c:w val="0.20617859399957367"/>
          <c:h val="0.2252892039773364"/>
        </c:manualLayout>
      </c:layout>
      <c:spPr>
        <a:ln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solidFill>
          <a:schemeClr val="accent1">
            <a:lumMod val="20000"/>
            <a:lumOff val="80000"/>
          </a:schemeClr>
        </a:solidFill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г.</c:v>
                </c:pt>
              </c:strCache>
            </c:strRef>
          </c:tx>
          <c:spPr>
            <a:solidFill>
              <a:srgbClr val="856BA5"/>
            </a:solidFill>
          </c:spPr>
          <c:dLbls>
            <c:dLbl>
              <c:idx val="0"/>
              <c:layout>
                <c:manualLayout>
                  <c:x val="7.169483426864064E-3"/>
                  <c:y val="0.20863196772174369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8.6033801122368005E-3"/>
                  <c:y val="0.21078281274980284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0"/>
                  <c:y val="0.17636963101660791"/>
                </c:manualLayout>
              </c:layout>
              <c:spPr>
                <a:solidFill>
                  <a:schemeClr val="accent4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rgbClr val="000099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Val val="1"/>
            </c:dLbl>
            <c:spPr>
              <a:solidFill>
                <a:schemeClr val="accent4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219356.5</c:v>
                </c:pt>
                <c:pt idx="1">
                  <c:v>220456.3</c:v>
                </c:pt>
                <c:pt idx="2">
                  <c:v>-1099.8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г.</c:v>
                </c:pt>
              </c:strCache>
            </c:strRef>
          </c:tx>
          <c:spPr>
            <a:solidFill>
              <a:srgbClr val="4784FF"/>
            </a:solidFill>
          </c:spPr>
          <c:dLbls>
            <c:dLbl>
              <c:idx val="0"/>
              <c:layout>
                <c:manualLayout>
                  <c:x val="1.2905070168355348E-2"/>
                  <c:y val="0.21938619286204086"/>
                </c:manualLayout>
              </c:layout>
              <c:showVal val="1"/>
            </c:dLbl>
            <c:dLbl>
              <c:idx val="1"/>
              <c:layout>
                <c:manualLayout>
                  <c:x val="1.4338966853728034E-2"/>
                  <c:y val="0.23014041800233645"/>
                </c:manualLayout>
              </c:layout>
              <c:showVal val="1"/>
            </c:dLbl>
            <c:dLbl>
              <c:idx val="2"/>
              <c:layout>
                <c:manualLayout>
                  <c:x val="2.8677933707456325E-3"/>
                  <c:y val="-6.882704089789482E-2"/>
                </c:manualLayout>
              </c:layout>
              <c:showVal val="1"/>
            </c:dLbl>
            <c:delete val="1"/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263311.2</c:v>
                </c:pt>
                <c:pt idx="1">
                  <c:v>261589.9</c:v>
                </c:pt>
                <c:pt idx="2">
                  <c:v>1721.2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F5750B"/>
            </a:solidFill>
          </c:spPr>
          <c:dLbls>
            <c:dLbl>
              <c:idx val="0"/>
              <c:layout>
                <c:manualLayout>
                  <c:x val="1.4338966853728034E-2"/>
                  <c:y val="0.15701168704832358"/>
                </c:manualLayout>
              </c:layout>
              <c:showVal val="1"/>
            </c:dLbl>
            <c:dLbl>
              <c:idx val="1"/>
              <c:layout>
                <c:manualLayout>
                  <c:x val="1.5772863539100901E-2"/>
                  <c:y val="0.15701168704832358"/>
                </c:manualLayout>
              </c:layout>
              <c:showVal val="1"/>
            </c:dLbl>
            <c:dLbl>
              <c:idx val="2"/>
              <c:layout>
                <c:manualLayout>
                  <c:x val="4.3016900561184323E-3"/>
                  <c:y val="-2.581014033671061E-2"/>
                </c:manualLayout>
              </c:layout>
              <c:showVal val="1"/>
            </c:dLbl>
            <c:spPr>
              <a:solidFill>
                <a:schemeClr val="accent6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Доходы бюджета</c:v>
                </c:pt>
                <c:pt idx="1">
                  <c:v>Расходы бюджета</c:v>
                </c:pt>
                <c:pt idx="2">
                  <c:v>Дефицит (профицит)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267629.8</c:v>
                </c:pt>
                <c:pt idx="1">
                  <c:v>266958.8</c:v>
                </c:pt>
                <c:pt idx="2">
                  <c:v>671</c:v>
                </c:pt>
              </c:numCache>
            </c:numRef>
          </c:val>
        </c:ser>
        <c:gapWidth val="83"/>
        <c:gapDepth val="27"/>
        <c:shape val="cylinder"/>
        <c:axId val="144715776"/>
        <c:axId val="144717312"/>
        <c:axId val="0"/>
      </c:bar3DChart>
      <c:catAx>
        <c:axId val="14471577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 i="0">
                <a:solidFill>
                  <a:srgbClr val="000099"/>
                </a:solidFill>
                <a:latin typeface="Bookman Old Style" pitchFamily="18" charset="0"/>
                <a:cs typeface="Mongolian Baiti" pitchFamily="66" charset="0"/>
              </a:defRPr>
            </a:pPr>
            <a:endParaRPr lang="ru-RU"/>
          </a:p>
        </c:txPr>
        <c:crossAx val="144717312"/>
        <c:crosses val="autoZero"/>
        <c:auto val="1"/>
        <c:lblAlgn val="ctr"/>
        <c:lblOffset val="100"/>
      </c:catAx>
      <c:valAx>
        <c:axId val="144717312"/>
        <c:scaling>
          <c:orientation val="minMax"/>
        </c:scaling>
        <c:axPos val="l"/>
        <c:majorGridlines>
          <c:spPr>
            <a:ln w="6350">
              <a:solidFill>
                <a:schemeClr val="bg2">
                  <a:lumMod val="60000"/>
                  <a:lumOff val="40000"/>
                </a:schemeClr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100" kern="1000" baseline="0">
                <a:solidFill>
                  <a:srgbClr val="000099"/>
                </a:solidFill>
                <a:latin typeface="Bookman Old Style" pitchFamily="18" charset="0"/>
                <a:cs typeface="Mongolian Baiti" pitchFamily="66" charset="0"/>
              </a:defRPr>
            </a:pPr>
            <a:endParaRPr lang="ru-RU"/>
          </a:p>
        </c:txPr>
        <c:crossAx val="144715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744485030119101"/>
          <c:y val="0.36507749138984935"/>
          <c:w val="0.1139517695865772"/>
          <c:h val="0.21177220146271072"/>
        </c:manualLayout>
      </c:layout>
      <c:txPr>
        <a:bodyPr/>
        <a:lstStyle/>
        <a:p>
          <a:pPr>
            <a:defRPr sz="1600">
              <a:solidFill>
                <a:srgbClr val="000099"/>
              </a:solidFill>
              <a:latin typeface="Bookman Old Style" pitchFamily="18" charset="0"/>
              <a:cs typeface="Mongolian Baiti" pitchFamily="66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b="0" i="0" dirty="0" smtClean="0">
                <a:solidFill>
                  <a:srgbClr val="000099"/>
                </a:solidFill>
                <a:latin typeface="Bookman Old Style" pitchFamily="18" charset="0"/>
              </a:rPr>
              <a:t>Профицит</a:t>
            </a:r>
          </a:p>
          <a:p>
            <a:pPr>
              <a:defRPr/>
            </a:pPr>
            <a:r>
              <a:rPr lang="ru-RU" sz="1200" b="0" i="0" dirty="0" smtClean="0">
                <a:solidFill>
                  <a:srgbClr val="0000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00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7891759071687183"/>
          <c:y val="0.3407998317647245"/>
        </c:manualLayout>
      </c:layout>
    </c:title>
    <c:plotArea>
      <c:layout>
        <c:manualLayout>
          <c:layoutTarget val="inner"/>
          <c:xMode val="edge"/>
          <c:yMode val="edge"/>
          <c:x val="0.23352488021425516"/>
          <c:y val="0.23024544891837481"/>
          <c:w val="0.74992993202776004"/>
          <c:h val="0.6742570717948958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66"/>
              </a:solidFill>
            </a:ln>
          </c:spPr>
          <c:marker>
            <c:spPr>
              <a:solidFill>
                <a:srgbClr val="FF0000"/>
              </a:solidFill>
              <a:ln w="12700">
                <a:solidFill>
                  <a:srgbClr val="000066"/>
                </a:solidFill>
              </a:ln>
            </c:spPr>
          </c:marker>
          <c:dPt>
            <c:idx val="0"/>
            <c:marker>
              <c:spPr>
                <a:solidFill>
                  <a:srgbClr val="FF0000"/>
                </a:solidFill>
                <a:ln w="12700">
                  <a:solidFill>
                    <a:srgbClr val="FF0000"/>
                  </a:solidFill>
                </a:ln>
              </c:spPr>
            </c:marker>
            <c:spPr>
              <a:ln>
                <a:solidFill>
                  <a:srgbClr val="FF0000"/>
                </a:solidFill>
              </a:ln>
            </c:spPr>
          </c:dPt>
          <c:dLbls>
            <c:dLbl>
              <c:idx val="0"/>
              <c:layout>
                <c:manualLayout>
                  <c:x val="-0.10507106775370112"/>
                  <c:y val="7.0547716920342424E-2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200" b="0" i="0" u="none" strike="noStrike" kern="1200" baseline="0" dirty="0">
                        <a:solidFill>
                          <a:srgbClr val="FF0000"/>
                        </a:solidFill>
                        <a:latin typeface="Bookman Old Style" pitchFamily="18" charset="0"/>
                        <a:ea typeface="+mn-ea"/>
                        <a:cs typeface="+mn-cs"/>
                      </a:defRPr>
                    </a:pPr>
                    <a:r>
                      <a:rPr lang="en-US" sz="1200" b="0" i="0" u="none" strike="noStrike" kern="1200" baseline="0" dirty="0">
                        <a:solidFill>
                          <a:srgbClr val="FF0000"/>
                        </a:solidFill>
                        <a:latin typeface="Bookman Old Style" pitchFamily="18" charset="0"/>
                        <a:ea typeface="+mn-ea"/>
                        <a:cs typeface="+mn-cs"/>
                      </a:rPr>
                      <a:t>-</a:t>
                    </a:r>
                    <a:r>
                      <a:rPr lang="en-US" sz="1200" b="0" i="0" u="none" strike="noStrike" kern="1200" baseline="0" dirty="0" smtClean="0">
                        <a:solidFill>
                          <a:srgbClr val="FF0000"/>
                        </a:solidFill>
                        <a:latin typeface="Bookman Old Style" pitchFamily="18" charset="0"/>
                        <a:ea typeface="+mn-ea"/>
                        <a:cs typeface="+mn-cs"/>
                      </a:rPr>
                      <a:t>1099,8</a:t>
                    </a:r>
                    <a:endParaRPr lang="en-US" sz="1200" b="0" i="0" u="none" strike="noStrike" kern="1200" baseline="0" dirty="0">
                      <a:solidFill>
                        <a:srgbClr val="FF0000"/>
                      </a:solidFill>
                      <a:latin typeface="Bookman Old Style" pitchFamily="18" charset="0"/>
                      <a:ea typeface="+mn-ea"/>
                      <a:cs typeface="+mn-cs"/>
                    </a:endParaRPr>
                  </a:p>
                </c:rich>
              </c:tx>
              <c:spPr>
                <a:solidFill>
                  <a:schemeClr val="accent6">
                    <a:lumMod val="40000"/>
                    <a:lumOff val="60000"/>
                  </a:schemeClr>
                </a:solidFill>
              </c:spPr>
              <c:showVal val="1"/>
            </c:dLbl>
            <c:dLbl>
              <c:idx val="1"/>
              <c:layout>
                <c:manualLayout>
                  <c:x val="-0.12008122028994422"/>
                  <c:y val="-6.550859428317489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7.0547716920342424E-2"/>
                </c:manualLayout>
              </c:layout>
              <c:showVal val="1"/>
            </c:dLbl>
            <c:spPr>
              <a:solidFill>
                <a:schemeClr val="accent6">
                  <a:lumMod val="40000"/>
                  <a:lumOff val="60000"/>
                </a:schemeClr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00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-1099.8</c:v>
                </c:pt>
                <c:pt idx="1">
                  <c:v>1721.2</c:v>
                </c:pt>
                <c:pt idx="2">
                  <c:v>671</c:v>
                </c:pt>
              </c:numCache>
            </c:numRef>
          </c:val>
        </c:ser>
        <c:marker val="1"/>
        <c:axId val="144812288"/>
        <c:axId val="144818176"/>
      </c:lineChart>
      <c:catAx>
        <c:axId val="144812288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44818176"/>
        <c:crosses val="autoZero"/>
        <c:auto val="1"/>
        <c:lblAlgn val="ctr"/>
        <c:lblOffset val="100"/>
      </c:catAx>
      <c:valAx>
        <c:axId val="144818176"/>
        <c:scaling>
          <c:orientation val="minMax"/>
        </c:scaling>
        <c:axPos val="l"/>
        <c:numFmt formatCode="#,##0.0" sourceLinked="1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kern="1000" baseline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448122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602E-2"/>
          <c:w val="0.84797419628271764"/>
          <c:h val="0.82476783625349293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Val val="1"/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Val val="1"/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Val val="1"/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</c:v>
                </c:pt>
                <c:pt idx="1">
                  <c:v>2018 г</c:v>
                </c:pt>
                <c:pt idx="2">
                  <c:v>2019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marker val="1"/>
        <c:axId val="160165248"/>
        <c:axId val="160973952"/>
      </c:lineChart>
      <c:catAx>
        <c:axId val="160165248"/>
        <c:scaling>
          <c:orientation val="minMax"/>
        </c:scaling>
        <c:axPos val="b"/>
        <c:maj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60973952"/>
        <c:crosses val="autoZero"/>
        <c:auto val="1"/>
        <c:lblAlgn val="ctr"/>
        <c:lblOffset val="100"/>
      </c:catAx>
      <c:valAx>
        <c:axId val="160973952"/>
        <c:scaling>
          <c:orientation val="minMax"/>
        </c:scaling>
        <c:axPos val="l"/>
        <c:majorGridlines/>
        <c:numFmt formatCode="#,##0.0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601652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0.10034804561945231"/>
                  <c:y val="5.8789764100285163E-2"/>
                </c:manualLayout>
              </c:layout>
              <c:showVal val="1"/>
            </c:dLbl>
            <c:dLbl>
              <c:idx val="2"/>
              <c:layout>
                <c:manualLayout>
                  <c:x val="6.0816997345122057E-3"/>
                  <c:y val="6.3688911108642304E-2"/>
                </c:manualLayout>
              </c:layout>
              <c:showVal val="1"/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Val val="1"/>
          </c:dLbls>
          <c:cat>
            <c:strRef>
              <c:f>Лист1!$A$2:$A$4</c:f>
              <c:strCache>
                <c:ptCount val="3"/>
                <c:pt idx="0">
                  <c:v>2017 г</c:v>
                </c:pt>
                <c:pt idx="1">
                  <c:v>2018 г</c:v>
                </c:pt>
                <c:pt idx="2">
                  <c:v>2019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1099.8</c:v>
                </c:pt>
                <c:pt idx="1">
                  <c:v>-1721.2</c:v>
                </c:pt>
                <c:pt idx="2">
                  <c:v>-671</c:v>
                </c:pt>
              </c:numCache>
            </c:numRef>
          </c:val>
        </c:ser>
        <c:marker val="1"/>
        <c:axId val="161018240"/>
        <c:axId val="161019776"/>
      </c:lineChart>
      <c:catAx>
        <c:axId val="161018240"/>
        <c:scaling>
          <c:orientation val="minMax"/>
        </c:scaling>
        <c:axPos val="b"/>
        <c:majorTickMark val="none"/>
        <c:tickLblPos val="nextTo"/>
        <c:spPr>
          <a:solidFill>
            <a:srgbClr val="FF9900"/>
          </a:solidFill>
        </c:spPr>
        <c:crossAx val="161019776"/>
        <c:crosses val="autoZero"/>
        <c:auto val="1"/>
        <c:lblAlgn val="ctr"/>
        <c:lblOffset val="100"/>
      </c:catAx>
      <c:valAx>
        <c:axId val="161019776"/>
        <c:scaling>
          <c:orientation val="minMax"/>
        </c:scaling>
        <c:axPos val="l"/>
        <c:numFmt formatCode="#,##0.0" sourceLinked="1"/>
        <c:majorTickMark val="none"/>
        <c:tickLblPos val="nextTo"/>
        <c:crossAx val="161018240"/>
        <c:crosses val="autoZero"/>
        <c:crossBetween val="between"/>
      </c:valAx>
    </c:plotArea>
    <c:plotVisOnly val="1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1129523620182588"/>
          <c:y val="3.2126001471003952E-2"/>
          <c:w val="0.77263505809296062"/>
          <c:h val="0.8787926517306817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Остаток  долга</c:v>
                </c:pt>
              </c:strCache>
            </c:strRef>
          </c:tx>
          <c:spPr>
            <a:solidFill>
              <a:srgbClr val="6666FF"/>
            </a:soli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dLbls>
            <c:dLbl>
              <c:idx val="0"/>
              <c:layout>
                <c:manualLayout>
                  <c:x val="1.3969844934721224E-2"/>
                  <c:y val="0.14957902005262441"/>
                </c:manualLayout>
              </c:layout>
              <c:showVal val="1"/>
            </c:dLbl>
            <c:dLbl>
              <c:idx val="1"/>
              <c:layout>
                <c:manualLayout>
                  <c:x val="1.7462306168401529E-2"/>
                  <c:y val="0.14957902005262441"/>
                </c:manualLayout>
              </c:layout>
              <c:showVal val="1"/>
            </c:dLbl>
            <c:dLbl>
              <c:idx val="2"/>
              <c:layout>
                <c:manualLayout>
                  <c:x val="1.7262764454743125E-2"/>
                  <c:y val="0.15181154273997691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</c:v>
                </c:pt>
                <c:pt idx="1">
                  <c:v>2018 г</c:v>
                </c:pt>
                <c:pt idx="2">
                  <c:v>2019 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Обслуживание  долга</c:v>
                </c:pt>
              </c:strCache>
            </c:strRef>
          </c:tx>
          <c:spPr>
            <a:solidFill>
              <a:srgbClr val="66FF99"/>
            </a:solidFill>
          </c:spPr>
          <c:dLbls>
            <c:dLbl>
              <c:idx val="0"/>
              <c:layout>
                <c:manualLayout>
                  <c:x val="2.7939689869442449E-2"/>
                  <c:y val="-3.5720362997641614E-2"/>
                </c:manualLayout>
              </c:layout>
              <c:showVal val="1"/>
            </c:dLbl>
            <c:dLbl>
              <c:idx val="1"/>
              <c:layout>
                <c:manualLayout>
                  <c:x val="2.2700998018922093E-2"/>
                  <c:y val="-3.5720362997641614E-2"/>
                </c:manualLayout>
              </c:layout>
              <c:showVal val="1"/>
            </c:dLbl>
            <c:dLbl>
              <c:idx val="2"/>
              <c:layout>
                <c:manualLayout>
                  <c:x val="1.7462306168401529E-2"/>
                  <c:y val="-3.5720362997641614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</c:v>
                </c:pt>
                <c:pt idx="1">
                  <c:v>2018 г</c:v>
                </c:pt>
                <c:pt idx="2">
                  <c:v>2019 г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</c:numCache>
            </c:numRef>
          </c:val>
        </c:ser>
        <c:gapWidth val="47"/>
        <c:gapDepth val="0"/>
        <c:shape val="cylinder"/>
        <c:axId val="168130816"/>
        <c:axId val="168144896"/>
        <c:axId val="0"/>
      </c:bar3DChart>
      <c:catAx>
        <c:axId val="168130816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>
                <a:solidFill>
                  <a:srgbClr val="0066FF"/>
                </a:solidFill>
                <a:latin typeface="Bookman Old Style" pitchFamily="18" charset="0"/>
              </a:defRPr>
            </a:pPr>
            <a:endParaRPr lang="ru-RU"/>
          </a:p>
        </c:txPr>
        <c:crossAx val="168144896"/>
        <c:crosses val="autoZero"/>
        <c:auto val="1"/>
        <c:lblAlgn val="ctr"/>
        <c:lblOffset val="100"/>
      </c:catAx>
      <c:valAx>
        <c:axId val="168144896"/>
        <c:scaling>
          <c:orientation val="minMax"/>
        </c:scaling>
        <c:axPos val="l"/>
        <c:majorGridlines>
          <c:spPr>
            <a:ln>
              <a:solidFill>
                <a:srgbClr val="000099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600">
                <a:solidFill>
                  <a:srgbClr val="0066FF"/>
                </a:solidFill>
                <a:latin typeface="Bookman Old Style" pitchFamily="18" charset="0"/>
              </a:defRPr>
            </a:pPr>
            <a:endParaRPr lang="ru-RU"/>
          </a:p>
        </c:txPr>
        <c:crossAx val="1681308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5.7672359836805832E-2"/>
          <c:y val="0"/>
          <c:w val="0.74880846572603044"/>
          <c:h val="0.11453052333144419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0"/>
      <c:rotY val="0"/>
      <c:perspective val="30"/>
    </c:view3D>
    <c:floor>
      <c:spPr>
        <a:noFill/>
        <a:ln w="9525">
          <a:noFill/>
        </a:ln>
        <a:effectLst>
          <a:outerShdw blurRad="50800" dist="50800" dir="5400000" algn="ctr" rotWithShape="0">
            <a:srgbClr val="33CC33">
              <a:alpha val="92000"/>
            </a:srgbClr>
          </a:outerShdw>
        </a:effectLst>
        <a:scene3d>
          <a:camera prst="orthographicFront"/>
          <a:lightRig rig="threePt" dir="t"/>
        </a:scene3d>
        <a:sp3d/>
      </c:spPr>
    </c:floor>
    <c:plotArea>
      <c:layout>
        <c:manualLayout>
          <c:layoutTarget val="inner"/>
          <c:xMode val="edge"/>
          <c:yMode val="edge"/>
          <c:x val="5.402352586407299E-2"/>
          <c:y val="0.12528604545294444"/>
          <c:w val="0.67340428561159194"/>
          <c:h val="0.78211635021582959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33CC33"/>
            </a:soli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dLbls>
            <c:dLbl>
              <c:idx val="0"/>
              <c:layout>
                <c:manualLayout>
                  <c:x val="4.446284679853499E-3"/>
                  <c:y val="-2.3206485829059932E-3"/>
                </c:manualLayout>
              </c:layout>
              <c:showVal val="1"/>
            </c:dLbl>
            <c:dLbl>
              <c:idx val="1"/>
              <c:layout>
                <c:manualLayout>
                  <c:x val="5.928379573137999E-3"/>
                  <c:y val="2.3206485829059932E-3"/>
                </c:manualLayout>
              </c:layout>
              <c:showVal val="1"/>
            </c:dLbl>
            <c:dLbl>
              <c:idx val="2"/>
              <c:layout>
                <c:manualLayout>
                  <c:x val="-5.928379573137999E-3"/>
                  <c:y val="-9.2825943316240441E-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accent3">
                        <a:lumMod val="20000"/>
                        <a:lumOff val="80000"/>
                      </a:schemeClr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</c:v>
                </c:pt>
                <c:pt idx="1">
                  <c:v>2018 г</c:v>
                </c:pt>
                <c:pt idx="2">
                  <c:v>2019 г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34714.199999999997</c:v>
                </c:pt>
                <c:pt idx="1">
                  <c:v>45275.3</c:v>
                </c:pt>
                <c:pt idx="2">
                  <c:v>38122.1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1.4820948932844946E-2"/>
                  <c:y val="-3.7130560054730775E-2"/>
                </c:manualLayout>
              </c:layout>
              <c:showVal val="1"/>
            </c:dLbl>
            <c:dLbl>
              <c:idx val="1"/>
              <c:layout>
                <c:manualLayout>
                  <c:x val="8.8925693597070882E-3"/>
                  <c:y val="-3.9451025909401881E-2"/>
                </c:manualLayout>
              </c:layout>
              <c:showVal val="1"/>
            </c:dLbl>
            <c:dLbl>
              <c:idx val="2"/>
              <c:layout>
                <c:manualLayout>
                  <c:x val="2.964189786569016E-3"/>
                  <c:y val="-3.7130377326495975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</c:v>
                </c:pt>
                <c:pt idx="1">
                  <c:v>2018 г</c:v>
                </c:pt>
                <c:pt idx="2">
                  <c:v>2019 г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2197.8000000000002</c:v>
                </c:pt>
                <c:pt idx="1">
                  <c:v>2182.1999999999998</c:v>
                </c:pt>
                <c:pt idx="2">
                  <c:v>2056.6999999999998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6600"/>
            </a:solidFill>
          </c:spPr>
          <c:dLbls>
            <c:dLbl>
              <c:idx val="0"/>
              <c:layout>
                <c:manualLayout>
                  <c:x val="1.1856759146276055E-2"/>
                  <c:y val="-0.24598874978803584"/>
                </c:manualLayout>
              </c:layout>
              <c:showVal val="1"/>
            </c:dLbl>
            <c:dLbl>
              <c:idx val="1"/>
              <c:layout>
                <c:manualLayout>
                  <c:x val="-2.964189786569016E-3"/>
                  <c:y val="-0.24366810120512924"/>
                </c:manualLayout>
              </c:layout>
              <c:showVal val="1"/>
            </c:dLbl>
            <c:dLbl>
              <c:idx val="2"/>
              <c:layout>
                <c:manualLayout>
                  <c:x val="-8.8925693597070882E-3"/>
                  <c:y val="-0.25527134411965935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chemeClr val="accent6">
                        <a:lumMod val="20000"/>
                        <a:lumOff val="80000"/>
                      </a:schemeClr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</c:v>
                </c:pt>
                <c:pt idx="1">
                  <c:v>2018 г</c:v>
                </c:pt>
                <c:pt idx="2">
                  <c:v>2019 г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182444.5</c:v>
                </c:pt>
                <c:pt idx="1">
                  <c:v>215453.7</c:v>
                </c:pt>
                <c:pt idx="2">
                  <c:v>227451</c:v>
                </c:pt>
              </c:numCache>
            </c:numRef>
          </c:val>
        </c:ser>
        <c:gapWidth val="50"/>
        <c:gapDepth val="11"/>
        <c:shape val="cylinder"/>
        <c:axId val="167842176"/>
        <c:axId val="167843712"/>
        <c:axId val="0"/>
      </c:bar3DChart>
      <c:catAx>
        <c:axId val="167842176"/>
        <c:scaling>
          <c:orientation val="minMax"/>
        </c:scaling>
        <c:axPos val="b"/>
        <c:tickLblPos val="nextTo"/>
        <c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c:spPr>
        <c:txPr>
          <a:bodyPr/>
          <a:lstStyle/>
          <a:p>
            <a:pPr>
              <a:defRPr sz="14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67843712"/>
        <c:crosses val="autoZero"/>
        <c:auto val="1"/>
        <c:lblAlgn val="ctr"/>
        <c:lblOffset val="100"/>
      </c:catAx>
      <c:valAx>
        <c:axId val="167843712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67842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903826278872868"/>
          <c:y val="0.12101602531968021"/>
          <c:w val="0.21096173721127229"/>
          <c:h val="0.29418733284377618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0.29157150171497692"/>
          <c:w val="1"/>
          <c:h val="0.70842849828502463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dPt>
            <c:idx val="1"/>
            <c:spPr>
              <a:ln>
                <a:solidFill>
                  <a:srgbClr val="C00000"/>
                </a:solidFill>
              </a:ln>
            </c:spPr>
          </c:dPt>
          <c:dPt>
            <c:idx val="2"/>
            <c:spPr>
              <a:ln>
                <a:solidFill>
                  <a:srgbClr val="C00000"/>
                </a:solidFill>
              </a:ln>
            </c:spPr>
          </c:dPt>
          <c:cat>
            <c:strRef>
              <c:f>Лист1!$A$2:$A$4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219356.5</c:v>
                </c:pt>
                <c:pt idx="1">
                  <c:v>263311.2</c:v>
                </c:pt>
                <c:pt idx="2">
                  <c:v>267629.8</c:v>
                </c:pt>
              </c:numCache>
            </c:numRef>
          </c:val>
        </c:ser>
        <c:marker val="1"/>
        <c:axId val="167859712"/>
        <c:axId val="168696448"/>
      </c:lineChart>
      <c:catAx>
        <c:axId val="167859712"/>
        <c:scaling>
          <c:orientation val="minMax"/>
        </c:scaling>
        <c:delete val="1"/>
        <c:axPos val="b"/>
        <c:tickLblPos val="none"/>
        <c:crossAx val="168696448"/>
        <c:crosses val="autoZero"/>
        <c:auto val="1"/>
        <c:lblAlgn val="ctr"/>
        <c:lblOffset val="100"/>
      </c:catAx>
      <c:valAx>
        <c:axId val="168696448"/>
        <c:scaling>
          <c:orientation val="minMax"/>
        </c:scaling>
        <c:delete val="1"/>
        <c:axPos val="l"/>
        <c:majorGridlines>
          <c:spPr>
            <a:ln>
              <a:solidFill>
                <a:srgbClr val="4F81BD">
                  <a:alpha val="0"/>
                </a:srgbClr>
              </a:solidFill>
            </a:ln>
          </c:spPr>
        </c:majorGridlines>
        <c:numFmt formatCode="#,##0.0" sourceLinked="1"/>
        <c:tickLblPos val="none"/>
        <c:crossAx val="167859712"/>
        <c:crosses val="autoZero"/>
        <c:crossBetween val="between"/>
      </c:valAx>
      <c:spPr>
        <a:ln>
          <a:noFill/>
        </a:ln>
      </c:spPr>
    </c:plotArea>
    <c:plotVisOnly val="1"/>
  </c:chart>
  <c:spPr>
    <a:noFill/>
  </c:spPr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396182060018044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/>
          </c:spPr>
          <c:dLbls>
            <c:dLbl>
              <c:idx val="0"/>
              <c:layout>
                <c:manualLayout>
                  <c:x val="-1.2059438789802085E-2"/>
                  <c:y val="-1.4697441025071274E-2"/>
                </c:manualLayout>
              </c:layout>
              <c:showVal val="1"/>
            </c:dLbl>
            <c:dLbl>
              <c:idx val="1"/>
              <c:layout>
                <c:manualLayout>
                  <c:x val="-4.5222895461758065E-3"/>
                  <c:y val="-1.7147014529249834E-2"/>
                </c:manualLayout>
              </c:layout>
              <c:showVal val="1"/>
            </c:dLbl>
            <c:dLbl>
              <c:idx val="2"/>
              <c:layout>
                <c:manualLayout>
                  <c:x val="6.0297193949010739E-3"/>
                  <c:y val="-9.7982940167141968E-3"/>
                </c:manualLayout>
              </c:layout>
              <c:showVal val="1"/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Val val="1"/>
            </c:dLbl>
            <c:dLbl>
              <c:idx val="4"/>
              <c:layout>
                <c:manualLayout>
                  <c:x val="-4.446284679853499E-3"/>
                  <c:y val="-1.4697441025071274E-2"/>
                </c:manualLayout>
              </c:layout>
              <c:showVal val="1"/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Val val="1"/>
            </c:dLbl>
            <c:spPr>
              <a:solidFill>
                <a:srgbClr val="FF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Задолженность по отмененным налогам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30888.6</c:v>
                </c:pt>
                <c:pt idx="1">
                  <c:v>3062.3</c:v>
                </c:pt>
                <c:pt idx="2">
                  <c:v>1.2</c:v>
                </c:pt>
                <c:pt idx="3">
                  <c:v>351</c:v>
                </c:pt>
                <c:pt idx="4">
                  <c:v>384.9</c:v>
                </c:pt>
                <c:pt idx="5">
                  <c:v>26.2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</c:v>
                </c:pt>
              </c:strCache>
            </c:strRef>
          </c:tx>
          <c:spPr>
            <a:solidFill>
              <a:srgbClr val="FF0066"/>
            </a:solidFill>
          </c:spPr>
          <c:dLbls>
            <c:dLbl>
              <c:idx val="0"/>
              <c:layout>
                <c:manualLayout>
                  <c:x val="4.446284679853499E-3"/>
                  <c:y val="-1.7084521472922765E-2"/>
                </c:manualLayout>
              </c:layout>
              <c:showVal val="1"/>
            </c:dLbl>
            <c:dLbl>
              <c:idx val="1"/>
              <c:layout>
                <c:manualLayout>
                  <c:x val="1.2008819748319336E-2"/>
                  <c:y val="-2.4495735041785482E-2"/>
                </c:manualLayout>
              </c:layout>
              <c:showVal val="1"/>
            </c:dLbl>
            <c:dLbl>
              <c:idx val="2"/>
              <c:layout>
                <c:manualLayout>
                  <c:x val="1.0552008941076767E-2"/>
                  <c:y val="-9.7982940167141968E-3"/>
                </c:manualLayout>
              </c:layout>
              <c:showVal val="1"/>
            </c:dLbl>
            <c:dLbl>
              <c:idx val="3"/>
              <c:layout>
                <c:manualLayout>
                  <c:x val="1.1856759146276055E-2"/>
                  <c:y val="-2.6945308545964219E-2"/>
                </c:manualLayout>
              </c:layout>
              <c:showVal val="1"/>
            </c:dLbl>
            <c:dLbl>
              <c:idx val="4"/>
              <c:layout>
                <c:manualLayout>
                  <c:x val="5.928379573137999E-3"/>
                  <c:y val="-2.6945308545964219E-2"/>
                </c:manualLayout>
              </c:layout>
              <c:showVal val="1"/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Val val="1"/>
            </c:dLbl>
            <c:spPr>
              <a:solidFill>
                <a:srgbClr val="FFCCFF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Задолженность по отмененным налогам</c:v>
                </c:pt>
              </c:strCache>
            </c:strRef>
          </c:cat>
          <c:val>
            <c:numRef>
              <c:f>Лист1!$C$2:$C$7</c:f>
              <c:numCache>
                <c:formatCode>#,##0.0</c:formatCode>
                <c:ptCount val="6"/>
                <c:pt idx="0">
                  <c:v>40915.599999999999</c:v>
                </c:pt>
                <c:pt idx="1">
                  <c:v>3519.2</c:v>
                </c:pt>
                <c:pt idx="2">
                  <c:v>0</c:v>
                </c:pt>
                <c:pt idx="3">
                  <c:v>349.2</c:v>
                </c:pt>
                <c:pt idx="4">
                  <c:v>490.8</c:v>
                </c:pt>
                <c:pt idx="5">
                  <c:v>0.5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</c:v>
                </c:pt>
              </c:strCache>
            </c:strRef>
          </c:tx>
          <c:spPr>
            <a:solidFill>
              <a:srgbClr val="00CC66"/>
            </a:solidFill>
          </c:spPr>
          <c:dLbls>
            <c:dLbl>
              <c:idx val="0"/>
              <c:layout>
                <c:manualLayout>
                  <c:x val="1.839314772681656E-2"/>
                  <c:y val="-2.2046161537606992E-2"/>
                </c:manualLayout>
              </c:layout>
              <c:showVal val="1"/>
            </c:dLbl>
            <c:dLbl>
              <c:idx val="1"/>
              <c:layout>
                <c:manualLayout>
                  <c:x val="1.6784432915483725E-2"/>
                  <c:y val="-3.6743795442481811E-2"/>
                </c:manualLayout>
              </c:layout>
              <c:showVal val="1"/>
            </c:dLbl>
            <c:dLbl>
              <c:idx val="2"/>
              <c:layout>
                <c:manualLayout>
                  <c:x val="8.8925693597071403E-3"/>
                  <c:y val="-2.2046161537606992E-2"/>
                </c:manualLayout>
              </c:layout>
              <c:showVal val="1"/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Val val="1"/>
            </c:dLbl>
            <c:dLbl>
              <c:idx val="4"/>
              <c:layout>
                <c:manualLayout>
                  <c:x val="1.7785138719414072E-2"/>
                  <c:y val="-2.4495735041785482E-2"/>
                </c:manualLayout>
              </c:layout>
              <c:showVal val="1"/>
            </c:dLbl>
            <c:dLbl>
              <c:idx val="5"/>
              <c:layout>
                <c:manualLayout>
                  <c:x val="1.1856759146276055E-2"/>
                  <c:y val="-7.3487205125356524E-3"/>
                </c:manualLayout>
              </c:layout>
              <c:showVal val="1"/>
            </c:dLbl>
            <c:spPr>
              <a:solidFill>
                <a:srgbClr val="CC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Лист1!$A$2:$A$7</c:f>
              <c:strCache>
                <c:ptCount val="6"/>
                <c:pt idx="0">
                  <c:v>Налог на доходы физических лиц</c:v>
                </c:pt>
                <c:pt idx="1">
                  <c:v>Единый налог на вмененный доход</c:v>
                </c:pt>
                <c:pt idx="2">
                  <c:v>Единый сельскохозяйственный налог</c:v>
                </c:pt>
                <c:pt idx="3">
                  <c:v>Налог с использованием патента</c:v>
                </c:pt>
                <c:pt idx="4">
                  <c:v>Госпошлина</c:v>
                </c:pt>
                <c:pt idx="5">
                  <c:v>Задолженность по отмененным налогам</c:v>
                </c:pt>
              </c:strCache>
            </c:strRef>
          </c:cat>
          <c:val>
            <c:numRef>
              <c:f>Лист1!$D$2:$D$7</c:f>
              <c:numCache>
                <c:formatCode>#,##0.0</c:formatCode>
                <c:ptCount val="6"/>
                <c:pt idx="0">
                  <c:v>33704.800000000003</c:v>
                </c:pt>
                <c:pt idx="1">
                  <c:v>3586.6</c:v>
                </c:pt>
                <c:pt idx="2">
                  <c:v>22.6</c:v>
                </c:pt>
                <c:pt idx="3">
                  <c:v>412.1</c:v>
                </c:pt>
                <c:pt idx="4">
                  <c:v>396</c:v>
                </c:pt>
                <c:pt idx="5">
                  <c:v>0</c:v>
                </c:pt>
              </c:numCache>
            </c:numRef>
          </c:val>
        </c:ser>
        <c:gapWidth val="66"/>
        <c:gapDepth val="55"/>
        <c:shape val="box"/>
        <c:axId val="168657280"/>
        <c:axId val="168658816"/>
        <c:axId val="0"/>
      </c:bar3DChart>
      <c:catAx>
        <c:axId val="168657280"/>
        <c:scaling>
          <c:orientation val="minMax"/>
        </c:scaling>
        <c:delete val="1"/>
        <c:axPos val="b"/>
        <c:tickLblPos val="none"/>
        <c:crossAx val="168658816"/>
        <c:crosses val="autoZero"/>
        <c:auto val="1"/>
        <c:lblAlgn val="ctr"/>
        <c:lblOffset val="100"/>
      </c:catAx>
      <c:valAx>
        <c:axId val="168658816"/>
        <c:scaling>
          <c:orientation val="minMax"/>
        </c:scaling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68657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622736129225806"/>
          <c:y val="0"/>
          <c:w val="0.35285878599857007"/>
          <c:h val="8.4412302953992768E-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spPr>
        <a:solidFill>
          <a:schemeClr val="tx1">
            <a:lumMod val="85000"/>
          </a:schemeClr>
        </a:solidFill>
      </c:spPr>
      <c:txPr>
        <a:bodyPr/>
        <a:lstStyle/>
        <a:p>
          <a:pPr>
            <a:defRPr sz="10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435647376938622E-2"/>
          <c:y val="0.10779297469363355"/>
          <c:w val="0.73082258414729717"/>
          <c:h val="0.828928126343452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доходов за 2019 год</c:v>
                </c:pt>
              </c:strCache>
            </c:strRef>
          </c:tx>
          <c:explosion val="25"/>
          <c:dPt>
            <c:idx val="0"/>
            <c:spPr>
              <a:solidFill>
                <a:srgbClr val="33CCFF"/>
              </a:solidFill>
            </c:spPr>
          </c:dPt>
          <c:dPt>
            <c:idx val="1"/>
            <c:spPr>
              <a:solidFill>
                <a:srgbClr val="00FF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rgbClr val="0000FF"/>
              </a:solidFill>
            </c:spPr>
          </c:dPt>
          <c:dPt>
            <c:idx val="4"/>
            <c:spPr>
              <a:solidFill>
                <a:srgbClr val="FF0066"/>
              </a:solidFill>
            </c:spPr>
          </c:dPt>
          <c:dLbls>
            <c:dLbl>
              <c:idx val="1"/>
              <c:layout>
                <c:manualLayout>
                  <c:x val="-6.0358966839576096E-2"/>
                  <c:y val="1.1249466729568143E-2"/>
                </c:manualLayout>
              </c:layout>
              <c:showVal val="1"/>
            </c:dLbl>
            <c:dLbl>
              <c:idx val="2"/>
              <c:layout>
                <c:manualLayout>
                  <c:x val="-0.10824486176467621"/>
                  <c:y val="-3.8731505678113252E-2"/>
                </c:manualLayout>
              </c:layout>
              <c:showVal val="1"/>
            </c:dLbl>
            <c:dLbl>
              <c:idx val="3"/>
              <c:layout>
                <c:manualLayout>
                  <c:x val="1.9408543143195445E-2"/>
                  <c:y val="-4.2767892939432207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ЕНВД</c:v>
                </c:pt>
                <c:pt idx="2">
                  <c:v>ЕСХН</c:v>
                </c:pt>
                <c:pt idx="3">
                  <c:v>Патент</c:v>
                </c:pt>
                <c:pt idx="4">
                  <c:v>Госпошлина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0.88400000000000001</c:v>
                </c:pt>
                <c:pt idx="1">
                  <c:v>9.4000000000000028E-2</c:v>
                </c:pt>
                <c:pt idx="2">
                  <c:v>1.0000000000000041E-3</c:v>
                </c:pt>
                <c:pt idx="3">
                  <c:v>1.0999999999999998E-2</c:v>
                </c:pt>
                <c:pt idx="4">
                  <c:v>1.0000000000000005E-2</c:v>
                </c:pt>
              </c:numCache>
            </c:numRef>
          </c:val>
        </c:ser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5401907033394489"/>
          <c:y val="0.28430053665534782"/>
          <c:w val="0.22982322367014868"/>
          <c:h val="0.49941612767663607"/>
        </c:manualLayout>
      </c:layout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1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spPr>
    <a:ln w="19050">
      <a:solidFill>
        <a:srgbClr val="0066FF"/>
      </a:solidFill>
    </a:ln>
  </c:spPr>
  <c:txPr>
    <a:bodyPr/>
    <a:lstStyle/>
    <a:p>
      <a:pPr>
        <a:defRPr sz="1800"/>
      </a:pPr>
      <a:endParaRPr lang="ru-RU"/>
    </a:p>
  </c:txPr>
  <c:externalData r:id="rId3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396182060018046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</c:v>
                </c:pt>
              </c:strCache>
            </c:strRef>
          </c:tx>
          <c:spPr>
            <a:solidFill>
              <a:srgbClr val="FF66CC"/>
            </a:solidFill>
            <a:scene3d>
              <a:camera prst="orthographicFront"/>
              <a:lightRig rig="threePt" dir="t"/>
            </a:scene3d>
            <a:sp3d/>
          </c:spPr>
          <c:dLbls>
            <c:dLbl>
              <c:idx val="0"/>
              <c:layout>
                <c:manualLayout>
                  <c:x val="-2.0270856926261322E-4"/>
                  <c:y val="1.13057238654395E-2"/>
                </c:manualLayout>
              </c:layout>
              <c:showVal val="1"/>
            </c:dLbl>
            <c:dLbl>
              <c:idx val="1"/>
              <c:layout>
                <c:manualLayout>
                  <c:x val="-4.5222895461758065E-3"/>
                  <c:y val="-1.7147014529249834E-2"/>
                </c:manualLayout>
              </c:layout>
              <c:showVal val="1"/>
            </c:dLbl>
            <c:dLbl>
              <c:idx val="2"/>
              <c:layout>
                <c:manualLayout>
                  <c:x val="6.0297193949010756E-3"/>
                  <c:y val="-9.7982940167141968E-3"/>
                </c:manualLayout>
              </c:layout>
              <c:showVal val="1"/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Val val="1"/>
            </c:dLbl>
            <c:dLbl>
              <c:idx val="4"/>
              <c:layout>
                <c:manualLayout>
                  <c:x val="-4.446284679853499E-3"/>
                  <c:y val="-1.4697441025071274E-2"/>
                </c:manualLayout>
              </c:layout>
              <c:showVal val="1"/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Val val="1"/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Доходы от компенсации затрат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1390.9</c:v>
                </c:pt>
                <c:pt idx="1">
                  <c:v>468.6</c:v>
                </c:pt>
                <c:pt idx="2">
                  <c:v>24.7</c:v>
                </c:pt>
                <c:pt idx="3">
                  <c:v>3.5</c:v>
                </c:pt>
                <c:pt idx="4">
                  <c:v>309.8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</c:v>
                </c:pt>
              </c:strCache>
            </c:strRef>
          </c:tx>
          <c:spPr>
            <a:solidFill>
              <a:srgbClr val="FF6801"/>
            </a:solidFill>
          </c:spPr>
          <c:dLbls>
            <c:dLbl>
              <c:idx val="0"/>
              <c:layout>
                <c:manualLayout>
                  <c:x val="4.446284679853499E-3"/>
                  <c:y val="-1.7084521472922765E-2"/>
                </c:manualLayout>
              </c:layout>
              <c:showVal val="1"/>
            </c:dLbl>
            <c:dLbl>
              <c:idx val="1"/>
              <c:layout>
                <c:manualLayout>
                  <c:x val="1.2008819748319341E-2"/>
                  <c:y val="-2.4495735041785482E-2"/>
                </c:manualLayout>
              </c:layout>
              <c:showVal val="1"/>
            </c:dLbl>
            <c:dLbl>
              <c:idx val="2"/>
              <c:layout>
                <c:manualLayout>
                  <c:x val="1.0552008941076767E-2"/>
                  <c:y val="-9.7982940167141968E-3"/>
                </c:manualLayout>
              </c:layout>
              <c:showVal val="1"/>
            </c:dLbl>
            <c:dLbl>
              <c:idx val="3"/>
              <c:layout>
                <c:manualLayout>
                  <c:x val="1.1856759146276059E-2"/>
                  <c:y val="-2.6945308545964226E-2"/>
                </c:manualLayout>
              </c:layout>
              <c:showVal val="1"/>
            </c:dLbl>
            <c:dLbl>
              <c:idx val="4"/>
              <c:layout>
                <c:manualLayout>
                  <c:x val="5.928379573137999E-3"/>
                  <c:y val="-2.6945308545964226E-2"/>
                </c:manualLayout>
              </c:layout>
              <c:showVal val="1"/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Val val="1"/>
            </c:dLbl>
            <c:spPr>
              <a:solidFill>
                <a:schemeClr val="accent6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Доходы от компенсации затрат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604.6</c:v>
                </c:pt>
                <c:pt idx="1">
                  <c:v>420.7</c:v>
                </c:pt>
                <c:pt idx="2">
                  <c:v>432.4</c:v>
                </c:pt>
                <c:pt idx="3">
                  <c:v>328.6</c:v>
                </c:pt>
                <c:pt idx="4">
                  <c:v>396.2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</c:v>
                </c:pt>
              </c:strCache>
            </c:strRef>
          </c:tx>
          <c:spPr>
            <a:solidFill>
              <a:srgbClr val="0097FE"/>
            </a:solidFill>
          </c:spPr>
          <c:dLbls>
            <c:dLbl>
              <c:idx val="0"/>
              <c:layout>
                <c:manualLayout>
                  <c:x val="1.839314772681656E-2"/>
                  <c:y val="-2.2046161537606992E-2"/>
                </c:manualLayout>
              </c:layout>
              <c:showVal val="1"/>
            </c:dLbl>
            <c:dLbl>
              <c:idx val="1"/>
              <c:layout>
                <c:manualLayout>
                  <c:x val="1.6784432915483725E-2"/>
                  <c:y val="-3.6743795442481811E-2"/>
                </c:manualLayout>
              </c:layout>
              <c:showVal val="1"/>
            </c:dLbl>
            <c:dLbl>
              <c:idx val="2"/>
              <c:layout>
                <c:manualLayout>
                  <c:x val="8.8925693597071455E-3"/>
                  <c:y val="-2.2046161537606992E-2"/>
                </c:manualLayout>
              </c:layout>
              <c:showVal val="1"/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Val val="1"/>
            </c:dLbl>
            <c:dLbl>
              <c:idx val="4"/>
              <c:layout>
                <c:manualLayout>
                  <c:x val="1.7785138719414076E-2"/>
                  <c:y val="-2.4495735041785482E-2"/>
                </c:manualLayout>
              </c:layout>
              <c:showVal val="1"/>
            </c:dLbl>
            <c:dLbl>
              <c:idx val="5"/>
              <c:layout>
                <c:manualLayout>
                  <c:x val="1.1856759146276059E-2"/>
                  <c:y val="-7.3487205125356524E-3"/>
                </c:manualLayout>
              </c:layout>
              <c:showVal val="1"/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Доходы от продажи имущества</c:v>
                </c:pt>
                <c:pt idx="1">
                  <c:v>Доходы от использования имущества</c:v>
                </c:pt>
                <c:pt idx="2">
                  <c:v>Плата за негативное воздействие</c:v>
                </c:pt>
                <c:pt idx="3">
                  <c:v>Доходы от компенсации затрат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960.1</c:v>
                </c:pt>
                <c:pt idx="1">
                  <c:v>392.8</c:v>
                </c:pt>
                <c:pt idx="2">
                  <c:v>204.7</c:v>
                </c:pt>
                <c:pt idx="3">
                  <c:v>366.2</c:v>
                </c:pt>
                <c:pt idx="4">
                  <c:v>132.9</c:v>
                </c:pt>
              </c:numCache>
            </c:numRef>
          </c:val>
        </c:ser>
        <c:gapWidth val="66"/>
        <c:gapDepth val="55"/>
        <c:shape val="box"/>
        <c:axId val="159806208"/>
        <c:axId val="159875072"/>
        <c:axId val="0"/>
      </c:bar3DChart>
      <c:catAx>
        <c:axId val="159806208"/>
        <c:scaling>
          <c:orientation val="minMax"/>
        </c:scaling>
        <c:delete val="1"/>
        <c:axPos val="b"/>
        <c:tickLblPos val="none"/>
        <c:crossAx val="159875072"/>
        <c:crosses val="autoZero"/>
        <c:auto val="1"/>
        <c:lblAlgn val="ctr"/>
        <c:lblOffset val="100"/>
      </c:catAx>
      <c:valAx>
        <c:axId val="159875072"/>
        <c:scaling>
          <c:orientation val="minMax"/>
        </c:scaling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9806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622736129225817"/>
          <c:y val="0"/>
          <c:w val="0.35285878599857018"/>
          <c:h val="8.4412302953992768E-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>
                <a:solidFill>
                  <a:srgbClr val="003399"/>
                </a:solidFill>
                <a:latin typeface="Bookman Old Style" pitchFamily="18" charset="0"/>
              </a:defRPr>
            </a:pPr>
            <a:r>
              <a:rPr lang="ru-RU" sz="1200" dirty="0">
                <a:solidFill>
                  <a:srgbClr val="003399"/>
                </a:solidFill>
                <a:latin typeface="Bookman Old Style" pitchFamily="18" charset="0"/>
              </a:rPr>
              <a:t>Объем валовой продукции сельского хозяйства, млн.руб.</a:t>
            </a:r>
          </a:p>
        </c:rich>
      </c:tx>
      <c:layout/>
    </c:title>
    <c:view3D>
      <c:rAngAx val="1"/>
    </c:view3D>
    <c:floor>
      <c:spPr>
        <a:ln>
          <a:solidFill>
            <a:schemeClr val="accent1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валовой продукции сельского хозяйства, млн.руб.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dPt>
            <c:idx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Val val="1"/>
            </c:dLbl>
            <c:dLbl>
              <c:idx val="1"/>
              <c:layout>
                <c:manualLayout>
                  <c:x val="7.2879872851593312E-3"/>
                  <c:y val="-0.11338025933626421"/>
                </c:manualLayout>
              </c:layout>
              <c:showVal val="1"/>
            </c:dLbl>
            <c:dLbl>
              <c:idx val="2"/>
              <c:layout>
                <c:manualLayout>
                  <c:x val="2.4567610767262431E-2"/>
                  <c:y val="-6.8028552383068486E-2"/>
                </c:manualLayout>
              </c:layout>
              <c:showVal val="1"/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FF6600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292.10000000000002</c:v>
                </c:pt>
                <c:pt idx="1">
                  <c:v>281.2</c:v>
                </c:pt>
                <c:pt idx="2">
                  <c:v>311</c:v>
                </c:pt>
              </c:numCache>
            </c:numRef>
          </c:val>
        </c:ser>
        <c:shape val="cylinder"/>
        <c:axId val="132447232"/>
        <c:axId val="132514560"/>
        <c:axId val="0"/>
      </c:bar3DChart>
      <c:catAx>
        <c:axId val="132447232"/>
        <c:scaling>
          <c:orientation val="minMax"/>
        </c:scaling>
        <c:delete val="1"/>
        <c:axPos val="b"/>
        <c:tickLblPos val="none"/>
        <c:crossAx val="132514560"/>
        <c:crosses val="autoZero"/>
        <c:auto val="1"/>
        <c:lblAlgn val="ctr"/>
        <c:lblOffset val="100"/>
      </c:catAx>
      <c:valAx>
        <c:axId val="132514560"/>
        <c:scaling>
          <c:orientation val="minMax"/>
        </c:scaling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32447232"/>
        <c:crosses val="autoZero"/>
        <c:crossBetween val="between"/>
      </c:valAx>
    </c:plotArea>
    <c:legend>
      <c:legendPos val="r"/>
      <c:layout/>
      <c:spPr>
        <a:ln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000">
                <a:solidFill>
                  <a:srgbClr val="000099"/>
                </a:solidFill>
                <a:latin typeface="Bookman Old Style" pitchFamily="18" charset="0"/>
              </a:defRPr>
            </a:pPr>
            <a:r>
              <a:rPr lang="ru-RU" dirty="0"/>
              <a:t>Структура </a:t>
            </a:r>
            <a:r>
              <a:rPr lang="ru-RU" dirty="0" smtClean="0"/>
              <a:t>неналоговых </a:t>
            </a:r>
            <a:r>
              <a:rPr lang="ru-RU" dirty="0"/>
              <a:t>доходов за 2019 год</a:t>
            </a:r>
          </a:p>
        </c:rich>
      </c:tx>
      <c:layout/>
      <c:spPr>
        <a:solidFill>
          <a:schemeClr val="accent3">
            <a:lumMod val="20000"/>
            <a:lumOff val="80000"/>
          </a:schemeClr>
        </a:solidFill>
      </c:sp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435647376938626E-2"/>
          <c:y val="0.10779297469363358"/>
          <c:w val="0.73082258414729717"/>
          <c:h val="0.828928126343452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неналоговых доходов за 2019 год</c:v>
                </c:pt>
              </c:strCache>
            </c:strRef>
          </c:tx>
          <c:explosion val="25"/>
          <c:dPt>
            <c:idx val="0"/>
            <c:spPr>
              <a:solidFill>
                <a:srgbClr val="33CCFF"/>
              </a:solidFill>
            </c:spPr>
          </c:dPt>
          <c:dPt>
            <c:idx val="1"/>
            <c:spPr>
              <a:solidFill>
                <a:srgbClr val="00FF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3"/>
            <c:spPr>
              <a:solidFill>
                <a:srgbClr val="0000FF"/>
              </a:solidFill>
            </c:spPr>
          </c:dPt>
          <c:dPt>
            <c:idx val="4"/>
            <c:spPr>
              <a:solidFill>
                <a:srgbClr val="FF0066"/>
              </a:solidFill>
            </c:spPr>
          </c:dPt>
          <c:dLbls>
            <c:dLbl>
              <c:idx val="1"/>
              <c:layout>
                <c:manualLayout>
                  <c:x val="-6.0358966839576117E-2"/>
                  <c:y val="1.1249466729568143E-2"/>
                </c:manualLayout>
              </c:layout>
              <c:showVal val="1"/>
            </c:dLbl>
            <c:dLbl>
              <c:idx val="2"/>
              <c:layout>
                <c:manualLayout>
                  <c:x val="-0.10824486176467622"/>
                  <c:y val="-3.8731505678113259E-2"/>
                </c:manualLayout>
              </c:layout>
              <c:showVal val="1"/>
            </c:dLbl>
            <c:dLbl>
              <c:idx val="3"/>
              <c:layout>
                <c:manualLayout>
                  <c:x val="1.9408543143195445E-2"/>
                  <c:y val="-4.2767892939432228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</c:dLbls>
          <c:cat>
            <c:strRef>
              <c:f>Лист1!$A$2:$A$6</c:f>
              <c:strCache>
                <c:ptCount val="5"/>
                <c:pt idx="0">
                  <c:v>Доходы от использования имущества</c:v>
                </c:pt>
                <c:pt idx="1">
                  <c:v>Плата за негативное воздействие</c:v>
                </c:pt>
                <c:pt idx="2">
                  <c:v>Доходы от продажи земли</c:v>
                </c:pt>
                <c:pt idx="3">
                  <c:v>Доходы от компенсации затрат</c:v>
                </c:pt>
                <c:pt idx="4">
                  <c:v>Штрафы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0.191</c:v>
                </c:pt>
                <c:pt idx="1">
                  <c:v>0.1</c:v>
                </c:pt>
                <c:pt idx="2">
                  <c:v>0.46700000000000008</c:v>
                </c:pt>
                <c:pt idx="3">
                  <c:v>0.17800000000000021</c:v>
                </c:pt>
                <c:pt idx="4">
                  <c:v>6.4000000000000112E-2</c:v>
                </c:pt>
              </c:numCache>
            </c:numRef>
          </c:val>
        </c:ser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7036453020371465"/>
          <c:y val="9.8134039237805504E-2"/>
          <c:w val="0.22085523483501834"/>
          <c:h val="0.86950490950740922"/>
        </c:manualLayout>
      </c:layout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0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spPr>
    <a:ln w="19050">
      <a:solidFill>
        <a:srgbClr val="0066FF"/>
      </a:solidFill>
    </a:ln>
  </c:spPr>
  <c:txPr>
    <a:bodyPr/>
    <a:lstStyle/>
    <a:p>
      <a:pPr>
        <a:defRPr sz="1800"/>
      </a:pPr>
      <a:endParaRPr lang="ru-RU"/>
    </a:p>
  </c:txPr>
  <c:externalData r:id="rId3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9.0179557447083281E-2"/>
          <c:y val="3.0190896999098778E-2"/>
          <c:w val="0.87612178893703152"/>
          <c:h val="0.9438174197575930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</c:v>
                </c:pt>
              </c:strCache>
            </c:strRef>
          </c:tx>
          <c:spPr>
            <a:solidFill>
              <a:srgbClr val="DA0058"/>
            </a:solidFill>
            <a:scene3d>
              <a:camera prst="orthographicFront"/>
              <a:lightRig rig="threePt" dir="t"/>
            </a:scene3d>
            <a:sp3d/>
          </c:spPr>
          <c:dLbls>
            <c:dLbl>
              <c:idx val="0"/>
              <c:layout>
                <c:manualLayout>
                  <c:x val="-1.6848034625471164E-3"/>
                  <c:y val="0.13938348781352344"/>
                </c:manualLayout>
              </c:layout>
              <c:showVal val="1"/>
            </c:dLbl>
            <c:dLbl>
              <c:idx val="1"/>
              <c:layout>
                <c:manualLayout>
                  <c:x val="-3.0401617373980098E-3"/>
                  <c:y val="0.13192697504510081"/>
                </c:manualLayout>
              </c:layout>
              <c:showVal val="1"/>
            </c:dLbl>
            <c:dLbl>
              <c:idx val="2"/>
              <c:layout>
                <c:manualLayout>
                  <c:x val="-1.3809156592311451E-3"/>
                  <c:y val="0.12667788896471763"/>
                </c:manualLayout>
              </c:layout>
              <c:showVal val="1"/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Val val="1"/>
            </c:dLbl>
            <c:dLbl>
              <c:idx val="4"/>
              <c:layout>
                <c:manualLayout>
                  <c:x val="-4.446284679853499E-3"/>
                  <c:y val="0.15957238216917774"/>
                </c:manualLayout>
              </c:layout>
              <c:showVal val="1"/>
            </c:dLbl>
            <c:dLbl>
              <c:idx val="5"/>
              <c:layout>
                <c:manualLayout>
                  <c:x val="1.5074298487252604E-3"/>
                  <c:y val="-9.7982940167141968E-3"/>
                </c:manualLayout>
              </c:layout>
              <c:showVal val="1"/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  <c:pt idx="4">
                  <c:v>Возврат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62531</c:v>
                </c:pt>
                <c:pt idx="1">
                  <c:v>96485.6</c:v>
                </c:pt>
                <c:pt idx="2">
                  <c:v>25716.400000000001</c:v>
                </c:pt>
                <c:pt idx="3">
                  <c:v>253.9</c:v>
                </c:pt>
                <c:pt idx="4">
                  <c:v>-2542.4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</c:v>
                </c:pt>
              </c:strCache>
            </c:strRef>
          </c:tx>
          <c:spPr>
            <a:solidFill>
              <a:srgbClr val="0089E6"/>
            </a:solidFill>
          </c:spPr>
          <c:dLbls>
            <c:dLbl>
              <c:idx val="0"/>
              <c:layout>
                <c:manualLayout>
                  <c:x val="2.9641897865690147E-3"/>
                  <c:y val="0.12779019923712243"/>
                </c:manualLayout>
              </c:layout>
              <c:showVal val="1"/>
            </c:dLbl>
            <c:dLbl>
              <c:idx val="1"/>
              <c:layout>
                <c:manualLayout>
                  <c:x val="1.5206060204328437E-4"/>
                  <c:y val="0.15187333682500936"/>
                </c:manualLayout>
              </c:layout>
              <c:showVal val="1"/>
            </c:dLbl>
            <c:dLbl>
              <c:idx val="2"/>
              <c:layout>
                <c:manualLayout>
                  <c:x val="3.1415743722219701E-3"/>
                  <c:y val="0.13507642669333045"/>
                </c:manualLayout>
              </c:layout>
              <c:showVal val="1"/>
            </c:dLbl>
            <c:dLbl>
              <c:idx val="3"/>
              <c:layout>
                <c:manualLayout>
                  <c:x val="1.1856759146276062E-2"/>
                  <c:y val="-2.6945308545964237E-2"/>
                </c:manualLayout>
              </c:layout>
              <c:showVal val="1"/>
            </c:dLbl>
            <c:dLbl>
              <c:idx val="4"/>
              <c:layout>
                <c:manualLayout>
                  <c:x val="5.928379573137999E-3"/>
                  <c:y val="-2.6945308545964237E-2"/>
                </c:manualLayout>
              </c:layout>
              <c:showVal val="1"/>
            </c:dLbl>
            <c:dLbl>
              <c:idx val="5"/>
              <c:layout>
                <c:manualLayout>
                  <c:x val="9.0445790923515609E-3"/>
                  <c:y val="-9.7982940167141968E-3"/>
                </c:manualLayout>
              </c:layout>
              <c:showVal val="1"/>
            </c:dLbl>
            <c:spPr>
              <a:solidFill>
                <a:schemeClr val="bg2">
                  <a:lumMod val="20000"/>
                  <a:lumOff val="80000"/>
                </a:schemeClr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  <c:pt idx="4">
                  <c:v>Возврат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70029.2</c:v>
                </c:pt>
                <c:pt idx="1">
                  <c:v>101903.9</c:v>
                </c:pt>
                <c:pt idx="2">
                  <c:v>43642.5</c:v>
                </c:pt>
                <c:pt idx="3">
                  <c:v>278.10000000000002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</c:v>
                </c:pt>
              </c:strCache>
            </c:strRef>
          </c:tx>
          <c:spPr>
            <a:solidFill>
              <a:srgbClr val="E3DE00"/>
            </a:solidFill>
          </c:spPr>
          <c:dLbls>
            <c:dLbl>
              <c:idx val="0"/>
              <c:layout>
                <c:manualLayout>
                  <c:x val="-8.7408588588193544E-4"/>
                  <c:y val="0.13752605530602421"/>
                </c:manualLayout>
              </c:layout>
              <c:showVal val="1"/>
            </c:dLbl>
            <c:dLbl>
              <c:idx val="1"/>
              <c:layout>
                <c:manualLayout>
                  <c:x val="4.9276737692077162E-3"/>
                  <c:y val="0.14961036075356721"/>
                </c:manualLayout>
              </c:layout>
              <c:showVal val="1"/>
            </c:dLbl>
            <c:dLbl>
              <c:idx val="2"/>
              <c:layout>
                <c:manualLayout>
                  <c:x val="-1.4820948932844978E-3"/>
                  <c:y val="0.13332678644171811"/>
                </c:manualLayout>
              </c:layout>
              <c:showVal val="1"/>
            </c:dLbl>
            <c:dLbl>
              <c:idx val="3"/>
              <c:layout>
                <c:manualLayout>
                  <c:x val="7.4104744664224981E-3"/>
                  <c:y val="-2.4495735041785482E-2"/>
                </c:manualLayout>
              </c:layout>
              <c:showVal val="1"/>
            </c:dLbl>
            <c:dLbl>
              <c:idx val="4"/>
              <c:layout>
                <c:manualLayout>
                  <c:x val="1.7785138719414083E-2"/>
                  <c:y val="-2.4495735041785482E-2"/>
                </c:manualLayout>
              </c:layout>
              <c:showVal val="1"/>
            </c:dLbl>
            <c:dLbl>
              <c:idx val="5"/>
              <c:layout>
                <c:manualLayout>
                  <c:x val="1.1856759146276062E-2"/>
                  <c:y val="-7.3487205125356524E-3"/>
                </c:manualLayout>
              </c:layout>
              <c:showVal val="1"/>
            </c:dLbl>
            <c:spPr>
              <a:solidFill>
                <a:srgbClr val="FFFFCC"/>
              </a:solidFill>
            </c:spPr>
            <c:txPr>
              <a:bodyPr rot="-5400000" vert="horz"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  <c:pt idx="4">
                  <c:v>Возврат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87846</c:v>
                </c:pt>
                <c:pt idx="1">
                  <c:v>105348</c:v>
                </c:pt>
                <c:pt idx="2">
                  <c:v>33976.6</c:v>
                </c:pt>
                <c:pt idx="3">
                  <c:v>280.39999999999969</c:v>
                </c:pt>
                <c:pt idx="4">
                  <c:v>0</c:v>
                </c:pt>
              </c:numCache>
            </c:numRef>
          </c:val>
        </c:ser>
        <c:gapWidth val="66"/>
        <c:gapDepth val="55"/>
        <c:shape val="box"/>
        <c:axId val="159783936"/>
        <c:axId val="174260992"/>
        <c:axId val="0"/>
      </c:bar3DChart>
      <c:catAx>
        <c:axId val="159783936"/>
        <c:scaling>
          <c:orientation val="minMax"/>
        </c:scaling>
        <c:delete val="1"/>
        <c:axPos val="b"/>
        <c:tickLblPos val="none"/>
        <c:crossAx val="174260992"/>
        <c:crosses val="autoZero"/>
        <c:auto val="1"/>
        <c:lblAlgn val="ctr"/>
        <c:lblOffset val="100"/>
      </c:catAx>
      <c:valAx>
        <c:axId val="174260992"/>
        <c:scaling>
          <c:orientation val="minMax"/>
        </c:scaling>
        <c:axPos val="l"/>
        <c:majorGridlines>
          <c:spPr>
            <a:ln>
              <a:solidFill>
                <a:srgbClr val="CCECFF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59783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7622736129225828"/>
          <c:y val="0"/>
          <c:w val="0.35285878599857029"/>
          <c:h val="8.4412302953992768E-2"/>
        </c:manualLayout>
      </c:layout>
      <c:txPr>
        <a:bodyPr/>
        <a:lstStyle/>
        <a:p>
          <a:pPr>
            <a:defRPr sz="14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000">
                <a:solidFill>
                  <a:srgbClr val="000099"/>
                </a:solidFill>
                <a:latin typeface="Bookman Old Style" pitchFamily="18" charset="0"/>
              </a:defRPr>
            </a:pPr>
            <a:r>
              <a:rPr lang="ru-RU" dirty="0"/>
              <a:t>Структура </a:t>
            </a:r>
            <a:r>
              <a:rPr lang="ru-RU" dirty="0" smtClean="0"/>
              <a:t> безвозмездных поступлений  </a:t>
            </a:r>
            <a:r>
              <a:rPr lang="ru-RU" dirty="0"/>
              <a:t>за 2019 год</a:t>
            </a:r>
          </a:p>
        </c:rich>
      </c:tx>
      <c:layout>
        <c:manualLayout>
          <c:xMode val="edge"/>
          <c:yMode val="edge"/>
          <c:x val="2.2454769982822441E-2"/>
          <c:y val="0"/>
        </c:manualLayout>
      </c:layout>
      <c:spPr>
        <a:solidFill>
          <a:schemeClr val="tx1">
            <a:lumMod val="85000"/>
          </a:schemeClr>
        </a:solidFill>
      </c:sp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0435647376938633E-2"/>
          <c:y val="0.10779297469363361"/>
          <c:w val="0.73082258414729717"/>
          <c:h val="0.828928126343452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безвозмездных поступлений за 2019 год</c:v>
                </c:pt>
              </c:strCache>
            </c:strRef>
          </c:tx>
          <c:explosion val="25"/>
          <c:dPt>
            <c:idx val="0"/>
            <c:spPr>
              <a:solidFill>
                <a:srgbClr val="29A8FF"/>
              </a:solidFill>
            </c:spPr>
          </c:dPt>
          <c:dPt>
            <c:idx val="1"/>
            <c:spPr>
              <a:solidFill>
                <a:srgbClr val="00EE00"/>
              </a:solidFill>
            </c:spPr>
          </c:dPt>
          <c:dPt>
            <c:idx val="2"/>
            <c:spPr>
              <a:solidFill>
                <a:srgbClr val="CCFF33"/>
              </a:solidFill>
            </c:spPr>
          </c:dPt>
          <c:dPt>
            <c:idx val="3"/>
            <c:spPr>
              <a:solidFill>
                <a:srgbClr val="0000FF"/>
              </a:solidFill>
            </c:spPr>
          </c:dPt>
          <c:dPt>
            <c:idx val="4"/>
            <c:spPr>
              <a:solidFill>
                <a:srgbClr val="FF0066"/>
              </a:solidFill>
            </c:spPr>
          </c:dPt>
          <c:dLbls>
            <c:dLbl>
              <c:idx val="1"/>
              <c:layout>
                <c:manualLayout>
                  <c:x val="-6.0358966839576131E-2"/>
                  <c:y val="1.1249466729568143E-2"/>
                </c:manualLayout>
              </c:layout>
              <c:showVal val="1"/>
            </c:dLbl>
            <c:dLbl>
              <c:idx val="2"/>
              <c:layout>
                <c:manualLayout>
                  <c:x val="-0.10824486176467622"/>
                  <c:y val="-3.8731505678113266E-2"/>
                </c:manualLayout>
              </c:layout>
              <c:showVal val="1"/>
            </c:dLbl>
            <c:dLbl>
              <c:idx val="3"/>
              <c:layout>
                <c:manualLayout>
                  <c:x val="1.9408543143195445E-2"/>
                  <c:y val="-4.2767892939432249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>
                  <a:solidFill>
                    <a:srgbClr val="000066"/>
                  </a:solidFill>
                </a:ln>
              </c:spPr>
            </c:leaderLines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0.38600000000000106</c:v>
                </c:pt>
                <c:pt idx="1">
                  <c:v>0.15000000000000024</c:v>
                </c:pt>
                <c:pt idx="2">
                  <c:v>0.46300000000000002</c:v>
                </c:pt>
                <c:pt idx="3">
                  <c:v>1.0000000000000039E-3</c:v>
                </c:pt>
              </c:numCache>
            </c:numRef>
          </c:val>
        </c:ser>
      </c:pie3DChart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77036453020371465"/>
          <c:y val="9.8134039237805504E-2"/>
          <c:w val="0.22085523483501834"/>
          <c:h val="0.86950490950740922"/>
        </c:manualLayout>
      </c:layout>
      <c:spPr>
        <a:blipFill>
          <a:blip xmlns:r="http://schemas.openxmlformats.org/officeDocument/2006/relationships" r:embed="rId2"/>
          <a:tile tx="0" ty="0" sx="100000" sy="100000" flip="none" algn="tl"/>
        </a:blipFill>
      </c:spPr>
      <c:txPr>
        <a:bodyPr/>
        <a:lstStyle/>
        <a:p>
          <a:pPr>
            <a:defRPr sz="10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spPr>
    <a:ln w="19050">
      <a:solidFill>
        <a:srgbClr val="0066FF"/>
      </a:solidFill>
    </a:ln>
  </c:spPr>
  <c:txPr>
    <a:bodyPr/>
    <a:lstStyle/>
    <a:p>
      <a:pPr>
        <a:defRPr sz="1800"/>
      </a:pPr>
      <a:endParaRPr lang="ru-RU"/>
    </a:p>
  </c:txPr>
  <c:externalData r:id="rId3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27"/>
          <c:y val="8.9980156916460732E-2"/>
          <c:w val="0.28049171676735385"/>
          <c:h val="0.7664006038710186"/>
        </c:manualLayout>
      </c:layout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6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6.1051959618330202E-3"/>
          <c:y val="0.11641762026441506"/>
          <c:w val="0.64237067921415181"/>
          <c:h val="0.883582379735582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по разделам за 2019 год</c:v>
                </c:pt>
              </c:strCache>
            </c:strRef>
          </c:tx>
          <c:explosion val="25"/>
          <c:dPt>
            <c:idx val="0"/>
            <c:spPr>
              <a:solidFill>
                <a:srgbClr val="00DA00"/>
              </a:solidFill>
            </c:spPr>
          </c:dPt>
          <c:dPt>
            <c:idx val="1"/>
            <c:spPr>
              <a:solidFill>
                <a:srgbClr val="6699FF"/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rgbClr val="FF66CC"/>
              </a:solidFill>
            </c:spPr>
          </c:dPt>
          <c:dPt>
            <c:idx val="5"/>
            <c:spPr>
              <a:solidFill>
                <a:srgbClr val="FF3300"/>
              </a:solidFill>
            </c:spPr>
          </c:dPt>
          <c:dPt>
            <c:idx val="7"/>
            <c:spPr>
              <a:solidFill>
                <a:srgbClr val="339966"/>
              </a:solidFill>
            </c:spPr>
          </c:dPt>
          <c:dLbls>
            <c:dLbl>
              <c:idx val="0"/>
              <c:layout>
                <c:manualLayout>
                  <c:x val="-4.7940370013532185E-2"/>
                  <c:y val="-9.1623010548685505E-2"/>
                </c:manualLayout>
              </c:layout>
              <c:showVal val="1"/>
            </c:dLbl>
            <c:dLbl>
              <c:idx val="1"/>
              <c:layout>
                <c:manualLayout>
                  <c:x val="2.4544973145060392E-2"/>
                  <c:y val="-1.2941581989465637E-2"/>
                </c:manualLayout>
              </c:layout>
              <c:showVal val="1"/>
            </c:dLbl>
            <c:dLbl>
              <c:idx val="2"/>
              <c:layout>
                <c:manualLayout>
                  <c:x val="-1.4775111508557341E-2"/>
                  <c:y val="6.5374858633940963E-2"/>
                </c:manualLayout>
              </c:layout>
              <c:showVal val="1"/>
            </c:dLbl>
            <c:dLbl>
              <c:idx val="3"/>
              <c:layout>
                <c:manualLayout>
                  <c:x val="8.3414001358683779E-3"/>
                  <c:y val="0.12408183278781015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-2.2831864835531096E-2"/>
                </c:manualLayout>
              </c:layout>
              <c:showVal val="1"/>
            </c:dLbl>
            <c:dLbl>
              <c:idx val="5"/>
              <c:layout>
                <c:manualLayout>
                  <c:x val="-4.1567045829151952E-2"/>
                  <c:y val="-4.3927811439754556E-2"/>
                </c:manualLayout>
              </c:layout>
              <c:showVal val="1"/>
            </c:dLbl>
            <c:dLbl>
              <c:idx val="7"/>
              <c:layout>
                <c:manualLayout>
                  <c:x val="7.6461221977157393E-2"/>
                  <c:y val="-7.827175185663143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>
                  <a:solidFill>
                    <a:srgbClr val="000099"/>
                  </a:solidFill>
                </a:ln>
              </c:spPr>
            </c:leaderLines>
          </c:dLbls>
          <c:cat>
            <c:strRef>
              <c:f>Лист1!$A$2:$A$9</c:f>
              <c:strCache>
                <c:ptCount val="8"/>
                <c:pt idx="0">
                  <c:v>Общегосударственные вопросы, 11,3%</c:v>
                </c:pt>
                <c:pt idx="1">
                  <c:v>Национальная экономика, 0,6%</c:v>
                </c:pt>
                <c:pt idx="2">
                  <c:v>Образование, 52,0 %</c:v>
                </c:pt>
                <c:pt idx="3">
                  <c:v>Культура, кинематография, 16,9%</c:v>
                </c:pt>
                <c:pt idx="4">
                  <c:v>Социальная политика, 8,3%</c:v>
                </c:pt>
                <c:pt idx="5">
                  <c:v>Физическая культура и спорт, 0,1%</c:v>
                </c:pt>
                <c:pt idx="6">
                  <c:v>Обслуживание муниципального долга, 0,02%</c:v>
                </c:pt>
                <c:pt idx="7">
                  <c:v>Межбюджетные трасферты, 10,8%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30079.599999999973</c:v>
                </c:pt>
                <c:pt idx="1">
                  <c:v>1595.2</c:v>
                </c:pt>
                <c:pt idx="2">
                  <c:v>138754.6</c:v>
                </c:pt>
                <c:pt idx="3">
                  <c:v>45028.7</c:v>
                </c:pt>
                <c:pt idx="4">
                  <c:v>22246.400000000001</c:v>
                </c:pt>
                <c:pt idx="5">
                  <c:v>331.2</c:v>
                </c:pt>
                <c:pt idx="6">
                  <c:v>7.3</c:v>
                </c:pt>
                <c:pt idx="7">
                  <c:v>28915.8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8763508069598456"/>
          <c:y val="0.10346286310068112"/>
          <c:w val="0.30347234994431227"/>
          <c:h val="0.81893037525744949"/>
        </c:manualLayout>
      </c:layout>
      <c:txPr>
        <a:bodyPr/>
        <a:lstStyle/>
        <a:p>
          <a:pPr>
            <a:defRPr sz="1500">
              <a:solidFill>
                <a:srgbClr val="000099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6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6.1051959618330202E-3"/>
          <c:y val="0.11641762026441506"/>
          <c:w val="0.64237067921415192"/>
          <c:h val="0.883582379735582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бюджета по ведомствам за 2019 год</c:v>
                </c:pt>
              </c:strCache>
            </c:strRef>
          </c:tx>
          <c:explosion val="25"/>
          <c:dPt>
            <c:idx val="0"/>
            <c:spPr>
              <a:solidFill>
                <a:srgbClr val="00DA00"/>
              </a:solidFill>
            </c:spPr>
          </c:dPt>
          <c:dPt>
            <c:idx val="1"/>
            <c:spPr>
              <a:solidFill>
                <a:srgbClr val="6699FF"/>
              </a:solidFill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3"/>
            <c:spPr>
              <a:solidFill>
                <a:srgbClr val="FF66CC"/>
              </a:solidFill>
            </c:spPr>
          </c:dPt>
          <c:dPt>
            <c:idx val="5"/>
            <c:spPr>
              <a:solidFill>
                <a:srgbClr val="FF3300"/>
              </a:solidFill>
            </c:spPr>
          </c:dPt>
          <c:dPt>
            <c:idx val="7"/>
            <c:spPr>
              <a:solidFill>
                <a:srgbClr val="339966"/>
              </a:solidFill>
            </c:spPr>
          </c:dPt>
          <c:dLbls>
            <c:dLbl>
              <c:idx val="0"/>
              <c:layout>
                <c:manualLayout>
                  <c:x val="-4.7940370013532185E-2"/>
                  <c:y val="-9.1623010548685505E-2"/>
                </c:manualLayout>
              </c:layout>
              <c:showVal val="1"/>
            </c:dLbl>
            <c:dLbl>
              <c:idx val="1"/>
              <c:layout>
                <c:manualLayout>
                  <c:x val="2.4544973145060392E-2"/>
                  <c:y val="-1.2941581989465642E-2"/>
                </c:manualLayout>
              </c:layout>
              <c:showVal val="1"/>
            </c:dLbl>
            <c:dLbl>
              <c:idx val="2"/>
              <c:layout>
                <c:manualLayout>
                  <c:x val="9.8009374186110894E-3"/>
                  <c:y val="-1.8287497970310991E-2"/>
                </c:manualLayout>
              </c:layout>
              <c:showVal val="1"/>
            </c:dLbl>
            <c:dLbl>
              <c:idx val="3"/>
              <c:layout>
                <c:manualLayout>
                  <c:x val="8.3414001358683813E-3"/>
                  <c:y val="0.12408183278781017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-2.2831864835531096E-2"/>
                </c:manualLayout>
              </c:layout>
              <c:showVal val="1"/>
            </c:dLbl>
            <c:dLbl>
              <c:idx val="5"/>
              <c:layout>
                <c:manualLayout>
                  <c:x val="-4.1567045829151952E-2"/>
                  <c:y val="-4.3927811439754556E-2"/>
                </c:manualLayout>
              </c:layout>
              <c:showVal val="1"/>
            </c:dLbl>
            <c:dLbl>
              <c:idx val="7"/>
              <c:layout>
                <c:manualLayout>
                  <c:x val="7.6461221977157393E-2"/>
                  <c:y val="-7.827175185663143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>
                  <a:solidFill>
                    <a:srgbClr val="000099"/>
                  </a:solidFill>
                </a:ln>
              </c:spPr>
            </c:leaderLines>
          </c:dLbls>
          <c:cat>
            <c:strRef>
              <c:f>Лист1!$A$2:$A$6</c:f>
              <c:strCache>
                <c:ptCount val="5"/>
                <c:pt idx="0">
                  <c:v>Совет депутатов, 1,4%</c:v>
                </c:pt>
                <c:pt idx="1">
                  <c:v>Администрация муниципального образования, 10,2%</c:v>
                </c:pt>
                <c:pt idx="2">
                  <c:v>Финансовое управление, 12,7%</c:v>
                </c:pt>
                <c:pt idx="3">
                  <c:v>Отдел по образованию, 57,0%</c:v>
                </c:pt>
                <c:pt idx="4">
                  <c:v>Отдел по культуре и спорту, 18,7%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3737.2</c:v>
                </c:pt>
                <c:pt idx="1">
                  <c:v>27162.9</c:v>
                </c:pt>
                <c:pt idx="2">
                  <c:v>33796.400000000001</c:v>
                </c:pt>
                <c:pt idx="3">
                  <c:v>152164.70000000001</c:v>
                </c:pt>
                <c:pt idx="4">
                  <c:v>50097.599999999999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8763508069598478"/>
          <c:y val="0.10346286310068112"/>
          <c:w val="0.30347234994431238"/>
          <c:h val="0.81893037525744949"/>
        </c:manualLayout>
      </c:layout>
      <c:txPr>
        <a:bodyPr/>
        <a:lstStyle/>
        <a:p>
          <a:pPr>
            <a:defRPr sz="1500">
              <a:solidFill>
                <a:srgbClr val="000099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00808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27372.3</c:v>
                </c:pt>
                <c:pt idx="1">
                  <c:v>193084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00808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28781.4</c:v>
                </c:pt>
                <c:pt idx="1">
                  <c:v>232808.5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spPr>
              <a:solidFill>
                <a:srgbClr val="00808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30079.59999999994</c:v>
                </c:pt>
                <c:pt idx="1">
                  <c:v>233879.2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26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00"/>
              </a:solidFill>
            </a:ln>
          </c:spPr>
          <c:dPt>
            <c:idx val="0"/>
            <c:spPr>
              <a:solidFill>
                <a:srgbClr val="669900"/>
              </a:solidFill>
              <a:ln>
                <a:solidFill>
                  <a:srgbClr val="006600"/>
                </a:solidFill>
              </a:ln>
            </c:spPr>
          </c:dPt>
          <c:dPt>
            <c:idx val="1"/>
            <c:spPr>
              <a:solidFill>
                <a:srgbClr val="99CC00"/>
              </a:solidFill>
              <a:ln>
                <a:solidFill>
                  <a:srgbClr val="006600"/>
                </a:solidFill>
              </a:ln>
            </c:spPr>
          </c:dPt>
          <c:dPt>
            <c:idx val="2"/>
            <c:spPr>
              <a:solidFill>
                <a:srgbClr val="99FF99"/>
              </a:solidFill>
              <a:ln>
                <a:solidFill>
                  <a:srgbClr val="0066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27372.3</c:v>
                </c:pt>
                <c:pt idx="1">
                  <c:v>28781.4</c:v>
                </c:pt>
                <c:pt idx="2">
                  <c:v>30076.9</c:v>
                </c:pt>
              </c:numCache>
            </c:numRef>
          </c:val>
        </c:ser>
        <c:overlap val="100"/>
        <c:axId val="175237376"/>
        <c:axId val="175239168"/>
      </c:barChart>
      <c:catAx>
        <c:axId val="175237376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75239168"/>
        <c:crosses val="autoZero"/>
        <c:auto val="1"/>
        <c:lblAlgn val="ctr"/>
        <c:lblOffset val="100"/>
      </c:catAx>
      <c:valAx>
        <c:axId val="175239168"/>
        <c:scaling>
          <c:orientation val="minMax"/>
        </c:scaling>
        <c:delete val="1"/>
        <c:axPos val="l"/>
        <c:numFmt formatCode="#,##0.00" sourceLinked="1"/>
        <c:tickLblPos val="none"/>
        <c:crossAx val="175237376"/>
        <c:crosses val="autoZero"/>
        <c:crossBetween val="between"/>
      </c:val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plotVisOnly val="1"/>
  </c:chart>
  <c:txPr>
    <a:bodyPr/>
    <a:lstStyle/>
    <a:p>
      <a:pPr>
        <a:defRPr sz="1800"/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20636223346457441"/>
          <c:y val="1.8350674214493007E-3"/>
        </c:manualLayout>
      </c:layout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view3D>
      <c:rAngAx val="1"/>
    </c:view3D>
    <c:floor>
      <c:spPr>
        <a:ln>
          <a:solidFill>
            <a:schemeClr val="accent1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розничной торговли, млн.руб.</c:v>
                </c:pt>
              </c:strCache>
            </c:strRef>
          </c:tx>
          <c:dPt>
            <c:idx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Val val="1"/>
            </c:dLbl>
            <c:dLbl>
              <c:idx val="1"/>
              <c:layout>
                <c:manualLayout>
                  <c:x val="7.2879872851593312E-3"/>
                  <c:y val="-0.11338025933626421"/>
                </c:manualLayout>
              </c:layout>
              <c:showVal val="1"/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Val val="1"/>
            </c:dLbl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86</c:v>
                </c:pt>
                <c:pt idx="1">
                  <c:v>93.3</c:v>
                </c:pt>
                <c:pt idx="2">
                  <c:v>94.8</c:v>
                </c:pt>
              </c:numCache>
            </c:numRef>
          </c:val>
        </c:ser>
        <c:shape val="cylinder"/>
        <c:axId val="119245056"/>
        <c:axId val="132517888"/>
        <c:axId val="0"/>
      </c:bar3DChart>
      <c:catAx>
        <c:axId val="119245056"/>
        <c:scaling>
          <c:orientation val="minMax"/>
        </c:scaling>
        <c:delete val="1"/>
        <c:axPos val="b"/>
        <c:tickLblPos val="none"/>
        <c:crossAx val="132517888"/>
        <c:crosses val="autoZero"/>
        <c:auto val="1"/>
        <c:lblAlgn val="ctr"/>
        <c:lblOffset val="100"/>
      </c:catAx>
      <c:valAx>
        <c:axId val="132517888"/>
        <c:scaling>
          <c:orientation val="minMax"/>
        </c:scaling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19245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29935805743806282"/>
          <c:w val="0.20617859399957367"/>
          <c:h val="0.22528920397733623"/>
        </c:manualLayout>
      </c:layout>
      <c:spPr>
        <a:ln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665722676516025E-2"/>
          <c:y val="0.21093708886147278"/>
          <c:w val="0.93022342381244849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80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27372.3</c:v>
                </c:pt>
                <c:pt idx="1">
                  <c:v>28781.4</c:v>
                </c:pt>
                <c:pt idx="2">
                  <c:v>30079.59999999994</c:v>
                </c:pt>
              </c:numCache>
            </c:numRef>
          </c:val>
        </c:ser>
        <c:marker val="1"/>
        <c:axId val="169621760"/>
        <c:axId val="169644416"/>
      </c:lineChart>
      <c:catAx>
        <c:axId val="169621760"/>
        <c:scaling>
          <c:orientation val="minMax"/>
        </c:scaling>
        <c:delete val="1"/>
        <c:axPos val="b"/>
        <c:numFmt formatCode="General" sourceLinked="1"/>
        <c:tickLblPos val="none"/>
        <c:crossAx val="169644416"/>
        <c:crosses val="autoZero"/>
        <c:auto val="1"/>
        <c:lblAlgn val="ctr"/>
        <c:lblOffset val="100"/>
      </c:catAx>
      <c:valAx>
        <c:axId val="169644416"/>
        <c:scaling>
          <c:orientation val="minMax"/>
        </c:scaling>
        <c:delete val="1"/>
        <c:axPos val="l"/>
        <c:numFmt formatCode="#,##0.0" sourceLinked="1"/>
        <c:tickLblPos val="none"/>
        <c:crossAx val="1696217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118144.1</c:v>
                </c:pt>
                <c:pt idx="1">
                  <c:v>102312.2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139189.1</c:v>
                </c:pt>
                <c:pt idx="1">
                  <c:v>122400.8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138754.6</c:v>
                </c:pt>
                <c:pt idx="1">
                  <c:v>128204.2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dPt>
            <c:idx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118144.1</c:v>
                </c:pt>
                <c:pt idx="1">
                  <c:v>139189.1</c:v>
                </c:pt>
                <c:pt idx="2">
                  <c:v>138754.6</c:v>
                </c:pt>
              </c:numCache>
            </c:numRef>
          </c:val>
        </c:ser>
        <c:overlap val="100"/>
        <c:axId val="176351872"/>
        <c:axId val="176234880"/>
      </c:barChart>
      <c:catAx>
        <c:axId val="17635187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176234880"/>
        <c:crosses val="autoZero"/>
        <c:auto val="1"/>
        <c:lblAlgn val="ctr"/>
        <c:lblOffset val="100"/>
      </c:catAx>
      <c:valAx>
        <c:axId val="176234880"/>
        <c:scaling>
          <c:orientation val="minMax"/>
        </c:scaling>
        <c:delete val="1"/>
        <c:axPos val="l"/>
        <c:numFmt formatCode="#,##0.00" sourceLinked="1"/>
        <c:tickLblPos val="none"/>
        <c:crossAx val="1763518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1934651293889151E-2"/>
          <c:y val="0.2480675758249084"/>
          <c:w val="0.85544198792726656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118144.1</c:v>
                </c:pt>
                <c:pt idx="1">
                  <c:v>139189.1</c:v>
                </c:pt>
                <c:pt idx="2">
                  <c:v>138754.6</c:v>
                </c:pt>
              </c:numCache>
            </c:numRef>
          </c:val>
        </c:ser>
        <c:marker val="1"/>
        <c:axId val="176259456"/>
        <c:axId val="176260992"/>
      </c:lineChart>
      <c:catAx>
        <c:axId val="176259456"/>
        <c:scaling>
          <c:orientation val="minMax"/>
        </c:scaling>
        <c:delete val="1"/>
        <c:axPos val="b"/>
        <c:numFmt formatCode="General" sourceLinked="1"/>
        <c:tickLblPos val="none"/>
        <c:crossAx val="176260992"/>
        <c:crosses val="autoZero"/>
        <c:auto val="1"/>
        <c:lblAlgn val="ctr"/>
        <c:lblOffset val="100"/>
      </c:catAx>
      <c:valAx>
        <c:axId val="176260992"/>
        <c:scaling>
          <c:orientation val="minMax"/>
        </c:scaling>
        <c:delete val="1"/>
        <c:axPos val="l"/>
        <c:numFmt formatCode="#,##0.0" sourceLinked="1"/>
        <c:tickLblPos val="none"/>
        <c:crossAx val="1762594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36116.199999999997</c:v>
                </c:pt>
                <c:pt idx="1">
                  <c:v>184340.1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43021.2</c:v>
                </c:pt>
                <c:pt idx="1">
                  <c:v>218568.7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45028.7</c:v>
                </c:pt>
                <c:pt idx="1">
                  <c:v>221930.1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8072297522497494E-2"/>
          <c:y val="2.4757261870229842E-2"/>
          <c:w val="0.93192764156809782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chemeClr val="accent1"/>
              </a:solidFill>
            </a:ln>
          </c:spPr>
          <c:dPt>
            <c:idx val="0"/>
            <c:spPr>
              <a:solidFill>
                <a:schemeClr val="bg2">
                  <a:lumMod val="75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1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c:spPr>
          </c:dPt>
          <c:dPt>
            <c:idx val="2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#,##0.00">
                  <c:v>36116.199999999997</c:v>
                </c:pt>
                <c:pt idx="1">
                  <c:v>43021.2</c:v>
                </c:pt>
                <c:pt idx="2">
                  <c:v>45028.7</c:v>
                </c:pt>
              </c:numCache>
            </c:numRef>
          </c:val>
        </c:ser>
        <c:overlap val="100"/>
        <c:axId val="174717952"/>
        <c:axId val="174854912"/>
      </c:barChart>
      <c:catAx>
        <c:axId val="17471795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0033CC"/>
                </a:solidFill>
                <a:latin typeface="Bookman Old Style" pitchFamily="18" charset="0"/>
              </a:defRPr>
            </a:pPr>
            <a:endParaRPr lang="ru-RU"/>
          </a:p>
        </c:txPr>
        <c:crossAx val="174854912"/>
        <c:crosses val="autoZero"/>
        <c:auto val="1"/>
        <c:lblAlgn val="ctr"/>
        <c:lblOffset val="100"/>
      </c:catAx>
      <c:valAx>
        <c:axId val="174854912"/>
        <c:scaling>
          <c:orientation val="minMax"/>
        </c:scaling>
        <c:delete val="1"/>
        <c:axPos val="l"/>
        <c:numFmt formatCode="#,##0.00" sourceLinked="1"/>
        <c:tickLblPos val="none"/>
        <c:crossAx val="1747179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>
        <c:manualLayout>
          <c:xMode val="edge"/>
          <c:yMode val="edge"/>
          <c:x val="0.20636223346457441"/>
          <c:y val="1.8350674214493016E-3"/>
        </c:manualLayout>
      </c:layout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view3D>
      <c:rAngAx val="1"/>
    </c:view3D>
    <c:floor>
      <c:spPr>
        <a:ln>
          <a:solidFill>
            <a:schemeClr val="accent1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платных услуг населению, млн.руб.</c:v>
                </c:pt>
              </c:strCache>
            </c:strRef>
          </c:tx>
          <c:dPt>
            <c:idx val="0"/>
            <c:spPr>
              <a:solidFill>
                <a:srgbClr val="009999"/>
              </a:solidFill>
            </c:spPr>
          </c:dPt>
          <c:dPt>
            <c:idx val="1"/>
            <c:spPr>
              <a:solidFill>
                <a:srgbClr val="33CCCC"/>
              </a:solidFill>
            </c:spPr>
          </c:dPt>
          <c:dPt>
            <c:idx val="2"/>
            <c:spPr>
              <a:solidFill>
                <a:srgbClr val="99FFCC"/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Val val="1"/>
            </c:dLbl>
            <c:dLbl>
              <c:idx val="1"/>
              <c:layout>
                <c:manualLayout>
                  <c:x val="7.2879872851593329E-3"/>
                  <c:y val="-0.11338025933626421"/>
                </c:manualLayout>
              </c:layout>
              <c:showVal val="1"/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Val val="1"/>
            </c:dLbl>
            <c:spPr>
              <a:solidFill>
                <a:srgbClr val="CCFFCC"/>
              </a:solidFill>
              <a:ln>
                <a:solidFill>
                  <a:srgbClr val="00CC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38</c:v>
                </c:pt>
                <c:pt idx="1">
                  <c:v>38.800000000000004</c:v>
                </c:pt>
                <c:pt idx="2">
                  <c:v>38.9</c:v>
                </c:pt>
              </c:numCache>
            </c:numRef>
          </c:val>
        </c:ser>
        <c:shape val="cylinder"/>
        <c:axId val="132847104"/>
        <c:axId val="132848640"/>
        <c:axId val="0"/>
      </c:bar3DChart>
      <c:catAx>
        <c:axId val="132847104"/>
        <c:scaling>
          <c:orientation val="minMax"/>
        </c:scaling>
        <c:delete val="1"/>
        <c:axPos val="b"/>
        <c:tickLblPos val="none"/>
        <c:crossAx val="132848640"/>
        <c:crosses val="autoZero"/>
        <c:auto val="1"/>
        <c:lblAlgn val="ctr"/>
        <c:lblOffset val="100"/>
      </c:catAx>
      <c:valAx>
        <c:axId val="132848640"/>
        <c:scaling>
          <c:orientation val="minMax"/>
        </c:scaling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328471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32581345128319145"/>
          <c:w val="0.20617859399957367"/>
          <c:h val="0.24733536551494317"/>
        </c:manualLayout>
      </c:layout>
      <c:spPr>
        <a:ln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2745831738860292"/>
          <c:y val="0.30097836351516655"/>
          <c:w val="0.87177247795512636"/>
          <c:h val="0.6549293134096249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36116.199999999997</c:v>
                </c:pt>
                <c:pt idx="1">
                  <c:v>43021.2</c:v>
                </c:pt>
                <c:pt idx="2">
                  <c:v>45028.7</c:v>
                </c:pt>
              </c:numCache>
            </c:numRef>
          </c:val>
        </c:ser>
        <c:marker val="1"/>
        <c:axId val="169745408"/>
        <c:axId val="174639744"/>
      </c:lineChart>
      <c:catAx>
        <c:axId val="169745408"/>
        <c:scaling>
          <c:orientation val="minMax"/>
        </c:scaling>
        <c:delete val="1"/>
        <c:axPos val="b"/>
        <c:numFmt formatCode="General" sourceLinked="1"/>
        <c:tickLblPos val="none"/>
        <c:crossAx val="174639744"/>
        <c:crosses val="autoZero"/>
        <c:auto val="1"/>
        <c:lblAlgn val="ctr"/>
        <c:lblOffset val="100"/>
      </c:catAx>
      <c:valAx>
        <c:axId val="174639744"/>
        <c:scaling>
          <c:orientation val="minMax"/>
        </c:scaling>
        <c:delete val="1"/>
        <c:axPos val="l"/>
        <c:numFmt formatCode="#,##0.0" sourceLinked="1"/>
        <c:tickLblPos val="none"/>
        <c:crossAx val="1697454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spPr>
              <a:solidFill>
                <a:srgbClr val="99CC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004EEA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19965.400000000001</c:v>
                </c:pt>
                <c:pt idx="1">
                  <c:v>200490.9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99CC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004EEA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22017.7</c:v>
                </c:pt>
                <c:pt idx="1">
                  <c:v>236572.2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spPr>
              <a:solidFill>
                <a:srgbClr val="99CC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spPr>
              <a:solidFill>
                <a:srgbClr val="004EEA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22246.400000000001</c:v>
                </c:pt>
                <c:pt idx="1">
                  <c:v>244712.4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dPt>
            <c:idx val="0"/>
            <c:spPr>
              <a:solidFill>
                <a:srgbClr val="0033CC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rgbClr val="0066FF"/>
                </a:solidFill>
              </a:ln>
            </c:spPr>
          </c:dPt>
          <c:dPt>
            <c:idx val="2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482E-3"/>
                  <c:y val="-0.38828603816538981"/>
                </c:manualLayout>
              </c:layout>
              <c:showVal val="1"/>
            </c:dLbl>
            <c:dLbl>
              <c:idx val="1"/>
              <c:layout>
                <c:manualLayout>
                  <c:x val="-6.1883962210826995E-3"/>
                  <c:y val="-0.39575307736088283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0.35841788138344216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19965.400000000001</c:v>
                </c:pt>
                <c:pt idx="1">
                  <c:v>22017.7</c:v>
                </c:pt>
                <c:pt idx="2">
                  <c:v>22246.400000000001</c:v>
                </c:pt>
              </c:numCache>
            </c:numRef>
          </c:val>
        </c:ser>
        <c:overlap val="100"/>
        <c:axId val="177667072"/>
        <c:axId val="146600704"/>
      </c:barChart>
      <c:catAx>
        <c:axId val="17766707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146600704"/>
        <c:crosses val="autoZero"/>
        <c:auto val="1"/>
        <c:lblAlgn val="ctr"/>
        <c:lblOffset val="100"/>
      </c:catAx>
      <c:valAx>
        <c:axId val="146600704"/>
        <c:scaling>
          <c:orientation val="minMax"/>
        </c:scaling>
        <c:delete val="1"/>
        <c:axPos val="l"/>
        <c:numFmt formatCode="#,##0.0" sourceLinked="1"/>
        <c:tickLblPos val="none"/>
        <c:crossAx val="17766707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2338124046824031E-2"/>
          <c:y val="0.2480675758249084"/>
          <c:w val="0.91289578935673799"/>
          <c:h val="0.7519324241750916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19965.400000000001</c:v>
                </c:pt>
                <c:pt idx="1">
                  <c:v>22017.7</c:v>
                </c:pt>
                <c:pt idx="2">
                  <c:v>22246.400000000001</c:v>
                </c:pt>
              </c:numCache>
            </c:numRef>
          </c:val>
        </c:ser>
        <c:marker val="1"/>
        <c:axId val="146658432"/>
        <c:axId val="146659968"/>
      </c:lineChart>
      <c:catAx>
        <c:axId val="146658432"/>
        <c:scaling>
          <c:orientation val="minMax"/>
        </c:scaling>
        <c:delete val="1"/>
        <c:axPos val="b"/>
        <c:numFmt formatCode="General" sourceLinked="1"/>
        <c:tickLblPos val="none"/>
        <c:crossAx val="146659968"/>
        <c:crosses val="autoZero"/>
        <c:auto val="1"/>
        <c:lblAlgn val="ctr"/>
        <c:lblOffset val="100"/>
      </c:catAx>
      <c:valAx>
        <c:axId val="146659968"/>
        <c:scaling>
          <c:orientation val="minMax"/>
        </c:scaling>
        <c:delete val="1"/>
        <c:axPos val="l"/>
        <c:numFmt formatCode="#,##0.0" sourceLinked="1"/>
        <c:tickLblPos val="none"/>
        <c:crossAx val="1466584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8.7159507529466523E-2"/>
          <c:y val="1.8261474033749361E-2"/>
          <c:w val="0.8051531923450197"/>
          <c:h val="0.8225328358577431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Val val="1"/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Val val="1"/>
            </c:dLbl>
            <c:dLbl>
              <c:idx val="2"/>
              <c:layout>
                <c:manualLayout>
                  <c:x val="7.2879872851593303E-3"/>
                  <c:y val="0.18953584632571691"/>
                </c:manualLayout>
              </c:layout>
              <c:showVal val="1"/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рабтники дополнительного образования детей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17675</c:v>
                </c:pt>
                <c:pt idx="1">
                  <c:v>23133</c:v>
                </c:pt>
                <c:pt idx="2">
                  <c:v>22087.1</c:v>
                </c:pt>
                <c:pt idx="3">
                  <c:v>21041.1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2DC8FF"/>
            </a:solidFill>
          </c:spPr>
          <c:dLbls>
            <c:dLbl>
              <c:idx val="0"/>
              <c:layout>
                <c:manualLayout>
                  <c:x val="8.745584742191179E-3"/>
                  <c:y val="0.19321020658198507"/>
                </c:manualLayout>
              </c:layout>
              <c:showVal val="1"/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Val val="1"/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Val val="1"/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рабтники дополнительного образования детей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18248</c:v>
                </c:pt>
                <c:pt idx="1">
                  <c:v>23908</c:v>
                </c:pt>
                <c:pt idx="2">
                  <c:v>24207</c:v>
                </c:pt>
                <c:pt idx="3">
                  <c:v>22273.200000000001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58B"/>
            </a:solidFill>
          </c:spPr>
          <c:dLbls>
            <c:dLbl>
              <c:idx val="0"/>
              <c:layout>
                <c:manualLayout>
                  <c:x val="8.745584742191179E-3"/>
                  <c:y val="0.18739237306965892"/>
                </c:manualLayout>
              </c:layout>
              <c:showVal val="1"/>
            </c:dLbl>
            <c:dLbl>
              <c:idx val="1"/>
              <c:layout>
                <c:manualLayout>
                  <c:x val="4.3727923710955904E-3"/>
                  <c:y val="0.13595132948190941"/>
                </c:manualLayout>
              </c:layout>
              <c:showVal val="1"/>
            </c:dLbl>
            <c:dLbl>
              <c:idx val="2"/>
              <c:layout>
                <c:manualLayout>
                  <c:x val="5.8303898281274495E-3"/>
                  <c:y val="0.1341141493537755"/>
                </c:manualLayout>
              </c:layout>
              <c:showVal val="1"/>
            </c:dLbl>
            <c:dLbl>
              <c:idx val="3"/>
              <c:layout>
                <c:manualLayout>
                  <c:x val="8.745584742191179E-3"/>
                  <c:y val="0.18586148606944944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рабтники дополнительного образования детей</c:v>
                </c:pt>
                <c:pt idx="3">
                  <c:v>Работники учреждений культуры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21316</c:v>
                </c:pt>
                <c:pt idx="1">
                  <c:v>27552</c:v>
                </c:pt>
                <c:pt idx="2">
                  <c:v>27632</c:v>
                </c:pt>
                <c:pt idx="3">
                  <c:v>24982</c:v>
                </c:pt>
              </c:numCache>
            </c:numRef>
          </c:val>
        </c:ser>
        <c:gapDepth val="109"/>
        <c:shape val="cylinder"/>
        <c:axId val="146705792"/>
        <c:axId val="146711680"/>
        <c:axId val="0"/>
      </c:bar3DChart>
      <c:catAx>
        <c:axId val="146705792"/>
        <c:scaling>
          <c:orientation val="minMax"/>
        </c:scaling>
        <c:axPos val="b"/>
        <c:tickLblPos val="nextTo"/>
        <c:spPr>
          <a:blipFill>
            <a:blip xmlns:r="http://schemas.openxmlformats.org/officeDocument/2006/relationships" r:embed="rId1"/>
            <a:tile tx="0" ty="0" sx="100000" sy="100000" flip="none" algn="tl"/>
          </a:blipFill>
        </c:spPr>
        <c:txPr>
          <a:bodyPr/>
          <a:lstStyle/>
          <a:p>
            <a:pPr>
              <a:defRPr sz="12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  <c:crossAx val="146711680"/>
        <c:crosses val="autoZero"/>
        <c:auto val="1"/>
        <c:lblAlgn val="ctr"/>
        <c:lblOffset val="100"/>
      </c:catAx>
      <c:valAx>
        <c:axId val="146711680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4670579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6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2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solidFill>
          <a:schemeClr val="accent6">
            <a:lumMod val="20000"/>
            <a:lumOff val="80000"/>
          </a:schemeClr>
        </a:solidFill>
        <a:ln>
          <a:solidFill>
            <a:srgbClr val="FF6801"/>
          </a:solidFill>
        </a:ln>
      </c:spPr>
    </c:floor>
    <c:plotArea>
      <c:layout>
        <c:manualLayout>
          <c:layoutTarget val="inner"/>
          <c:xMode val="edge"/>
          <c:yMode val="edge"/>
          <c:x val="0.13208811034975118"/>
          <c:y val="6.1297838887466614E-2"/>
          <c:w val="0.46750401317763135"/>
          <c:h val="0.81877738222323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6801"/>
            </a:solidFill>
          </c:spPr>
          <c:dLbls>
            <c:dLbl>
              <c:idx val="0"/>
              <c:layout>
                <c:manualLayout>
                  <c:x val="1.4697441025071278E-3"/>
                  <c:y val="0.22621278795109773"/>
                </c:manualLayout>
              </c:layout>
              <c:showVal val="1"/>
            </c:dLbl>
            <c:dLbl>
              <c:idx val="1"/>
              <c:layout>
                <c:manualLayout>
                  <c:x val="4.409232307521411E-3"/>
                  <c:y val="0.18403752240089274"/>
                </c:manualLayout>
              </c:layout>
              <c:showVal val="1"/>
            </c:dLbl>
            <c:dLbl>
              <c:idx val="2"/>
              <c:layout>
                <c:manualLayout>
                  <c:x val="5.8789764100285174E-3"/>
                  <c:y val="0.1418622568506882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 b="1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3160</c:v>
                </c:pt>
                <c:pt idx="1">
                  <c:v>3264.7</c:v>
                </c:pt>
                <c:pt idx="2">
                  <c:v>3463.2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2FBB2F"/>
            </a:solidFill>
          </c:spPr>
          <c:dLbls>
            <c:dLbl>
              <c:idx val="0"/>
              <c:layout>
                <c:manualLayout>
                  <c:x val="4.4092323075214344E-3"/>
                  <c:y val="0.24921747825120946"/>
                </c:manualLayout>
              </c:layout>
              <c:showVal val="1"/>
            </c:dLbl>
            <c:dLbl>
              <c:idx val="1"/>
              <c:layout>
                <c:manualLayout>
                  <c:x val="8.818464615042822E-3"/>
                  <c:y val="0.2837245137013763"/>
                </c:manualLayout>
              </c:layout>
              <c:showVal val="1"/>
            </c:dLbl>
            <c:dLbl>
              <c:idx val="2"/>
              <c:layout>
                <c:manualLayout>
                  <c:x val="7.3487205125356524E-3"/>
                  <c:y val="0.24538336320119061"/>
                </c:manualLayout>
              </c:layout>
              <c:showVal val="1"/>
            </c:dLbl>
            <c:txPr>
              <a:bodyPr rot="-5400000" vert="horz"/>
              <a:lstStyle/>
              <a:p>
                <a:pPr>
                  <a:defRPr sz="1400" b="1"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2969.3</c:v>
                </c:pt>
                <c:pt idx="1">
                  <c:v>2647.7</c:v>
                </c:pt>
                <c:pt idx="2">
                  <c:v>2520.6</c:v>
                </c:pt>
              </c:numCache>
            </c:numRef>
          </c:val>
        </c:ser>
        <c:shape val="cylinder"/>
        <c:axId val="143367552"/>
        <c:axId val="143409920"/>
        <c:axId val="0"/>
      </c:bar3DChart>
      <c:catAx>
        <c:axId val="14336755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43409920"/>
        <c:crosses val="autoZero"/>
        <c:auto val="1"/>
        <c:lblAlgn val="ctr"/>
        <c:lblOffset val="100"/>
      </c:catAx>
      <c:valAx>
        <c:axId val="143409920"/>
        <c:scaling>
          <c:orientation val="minMax"/>
        </c:scaling>
        <c:axPos val="l"/>
        <c:majorGridlines>
          <c:spPr>
            <a:ln>
              <a:solidFill>
                <a:srgbClr val="006600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200">
                <a:solidFill>
                  <a:srgbClr val="003300"/>
                </a:solidFill>
                <a:latin typeface="Book Antiqua" pitchFamily="18" charset="0"/>
              </a:defRPr>
            </a:pPr>
            <a:endParaRPr lang="ru-RU"/>
          </a:p>
        </c:txPr>
        <c:crossAx val="143367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885030121680264"/>
          <c:y val="0.30375067021538682"/>
          <c:w val="0.29799523902195668"/>
          <c:h val="0.33882104886896736"/>
        </c:manualLayout>
      </c:layout>
      <c:txPr>
        <a:bodyPr/>
        <a:lstStyle/>
        <a:p>
          <a:pPr>
            <a:defRPr sz="14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10855024772986489"/>
          <c:y val="4.4381893002879563E-2"/>
          <c:w val="0.87730005890330864"/>
          <c:h val="0.808731343493482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5AB4"/>
            </a:solidFill>
          </c:spPr>
          <c:dPt>
            <c:idx val="0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1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Pt>
            <c:idx val="2"/>
            <c:spPr>
              <a:gradFill flip="none" rotWithShape="1">
                <a:gsLst>
                  <a:gs pos="0">
                    <a:srgbClr val="0079F2">
                      <a:shade val="30000"/>
                      <a:satMod val="115000"/>
                    </a:srgbClr>
                  </a:gs>
                  <a:gs pos="50000">
                    <a:srgbClr val="0079F2">
                      <a:shade val="67500"/>
                      <a:satMod val="115000"/>
                    </a:srgbClr>
                  </a:gs>
                  <a:gs pos="100000">
                    <a:srgbClr val="0079F2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</c:spPr>
          </c:dPt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400" b="1">
                      <a:solidFill>
                        <a:srgbClr val="003366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213196.5</c:v>
                </c:pt>
                <c:pt idx="1">
                  <c:v>251592.7</c:v>
                </c:pt>
                <c:pt idx="2">
                  <c:v>258893.7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BCBCBC"/>
            </a:solidFill>
          </c:spPr>
          <c:dLbls>
            <c:dLbl>
              <c:idx val="0"/>
              <c:layout>
                <c:manualLayout>
                  <c:x val="2.3411852960290552E-2"/>
                  <c:y val="-4.9115499121757299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7 259,8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1.7168569274013827E-2"/>
                  <c:y val="-5.358054449646238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9 997,2</a:t>
                    </a:r>
                  </a:p>
                </c:rich>
              </c:tx>
              <c:showVal val="1"/>
            </c:dLbl>
            <c:dLbl>
              <c:idx val="2"/>
              <c:layout>
                <c:manualLayout>
                  <c:x val="2.0290272565585205E-2"/>
                  <c:y val="-4.9115499121757278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>
                            <a:lumMod val="75000"/>
                            <a:lumOff val="25000"/>
                          </a:schemeClr>
                        </a:solidFill>
                      </a:rPr>
                      <a:t>8 065,1</a:t>
                    </a:r>
                  </a:p>
                </c:rich>
              </c:tx>
              <c:showVal val="1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7259.8</c:v>
                </c:pt>
                <c:pt idx="1">
                  <c:v>9997.2000000000007</c:v>
                </c:pt>
                <c:pt idx="2">
                  <c:v>8065.1</c:v>
                </c:pt>
              </c:numCache>
            </c:numRef>
          </c:val>
        </c:ser>
        <c:gapWidth val="135"/>
        <c:gapDepth val="79"/>
        <c:shape val="box"/>
        <c:axId val="143859072"/>
        <c:axId val="143864960"/>
        <c:axId val="0"/>
      </c:bar3DChart>
      <c:catAx>
        <c:axId val="14385907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143864960"/>
        <c:crosses val="autoZero"/>
        <c:auto val="1"/>
        <c:lblAlgn val="ctr"/>
        <c:lblOffset val="100"/>
      </c:catAx>
      <c:valAx>
        <c:axId val="143864960"/>
        <c:scaling>
          <c:orientation val="minMax"/>
        </c:scaling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1438590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633104792304519"/>
          <c:y val="3.695018415675335E-2"/>
          <c:w val="0.72337809154669663"/>
          <c:h val="8.8924894421013895E-2"/>
        </c:manualLayout>
      </c:layout>
      <c:spPr>
        <a:gradFill flip="none" rotWithShape="1">
          <a:gsLst>
            <a:gs pos="0">
              <a:srgbClr val="4F81BD">
                <a:tint val="66000"/>
                <a:satMod val="16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13500000" scaled="1"/>
          <a:tileRect/>
        </a:grad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5827942194457024E-2"/>
          <c:y val="7.1025628478545814E-3"/>
          <c:w val="0.68384468224069406"/>
          <c:h val="0.9625000000000000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rgbClr val="99FF66"/>
              </a:solidFill>
              <a:ln>
                <a:solidFill>
                  <a:srgbClr val="00FF00"/>
                </a:solidFill>
              </a:ln>
            </c:spPr>
          </c:dPt>
          <c:dPt>
            <c:idx val="1"/>
            <c:spPr>
              <a:solidFill>
                <a:srgbClr val="33CCCC"/>
              </a:solidFill>
              <a:ln>
                <a:solidFill>
                  <a:srgbClr val="009999"/>
                </a:solidFill>
              </a:ln>
            </c:spPr>
          </c:dPt>
          <c:dLbls>
            <c:dLbl>
              <c:idx val="0"/>
              <c:layout>
                <c:manualLayout>
                  <c:x val="-0.2358517064412198"/>
                  <c:y val="-5.1831046550383293E-2"/>
                </c:manualLayout>
              </c:layout>
              <c:showVal val="1"/>
            </c:dLbl>
            <c:dLbl>
              <c:idx val="1"/>
              <c:layout>
                <c:manualLayout>
                  <c:x val="0.25138459078023601"/>
                  <c:y val="-0.15773567894165605"/>
                </c:manualLayout>
              </c:layout>
              <c:showVal val="1"/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>
                  <a:solidFill>
                    <a:srgbClr val="0000FF"/>
                  </a:solidFill>
                </a:ln>
              </c:spPr>
            </c:leaderLines>
          </c:dLbls>
          <c:cat>
            <c:strRef>
              <c:f>Лист1!$A$2:$A$3</c:f>
              <c:strCache>
                <c:ptCount val="2"/>
                <c:pt idx="0">
                  <c:v>Обеспечивающая подпрограмма</c:v>
                </c:pt>
                <c:pt idx="1">
                  <c:v>Обеспечение устойчивости и сбалансированности бюджетов поселений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4880.5</c:v>
                </c:pt>
                <c:pt idx="1">
                  <c:v>28841.4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2634796850529162"/>
          <c:y val="0.15952005332740818"/>
          <c:w val="0.37184174876626624"/>
          <c:h val="0.45237227914847095"/>
        </c:manualLayout>
      </c:layout>
      <c:txPr>
        <a:bodyPr/>
        <a:lstStyle/>
        <a:p>
          <a:pPr>
            <a:defRPr sz="120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view3D>
      <c:rAngAx val="1"/>
    </c:view3D>
    <c:floor>
      <c:spPr>
        <a:ln>
          <a:solidFill>
            <a:schemeClr val="accent1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 в основной капитал, млн.руб.</c:v>
                </c:pt>
              </c:strCache>
            </c:strRef>
          </c:tx>
          <c:dPt>
            <c:idx val="0"/>
            <c:spPr>
              <a:solidFill>
                <a:schemeClr val="accent5">
                  <a:lumMod val="50000"/>
                </a:schemeClr>
              </a:solidFill>
            </c:spPr>
          </c:dPt>
          <c:dPt>
            <c:idx val="1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Val val="1"/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Val val="1"/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Val val="1"/>
            </c:dLbl>
            <c:spPr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99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537.1</c:v>
                </c:pt>
                <c:pt idx="1">
                  <c:v>728</c:v>
                </c:pt>
                <c:pt idx="2">
                  <c:v>274.7</c:v>
                </c:pt>
              </c:numCache>
            </c:numRef>
          </c:val>
        </c:ser>
        <c:shape val="cylinder"/>
        <c:axId val="132869120"/>
        <c:axId val="133063424"/>
        <c:axId val="0"/>
      </c:bar3DChart>
      <c:catAx>
        <c:axId val="132869120"/>
        <c:scaling>
          <c:orientation val="minMax"/>
        </c:scaling>
        <c:delete val="1"/>
        <c:axPos val="b"/>
        <c:tickLblPos val="none"/>
        <c:crossAx val="133063424"/>
        <c:crosses val="autoZero"/>
        <c:auto val="1"/>
        <c:lblAlgn val="ctr"/>
        <c:lblOffset val="100"/>
      </c:catAx>
      <c:valAx>
        <c:axId val="133063424"/>
        <c:scaling>
          <c:orientation val="minMax"/>
        </c:scaling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32869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24"/>
          <c:w val="0.20617859399957367"/>
          <c:h val="0.32229231474280695"/>
        </c:manualLayout>
      </c:layout>
      <c:spPr>
        <a:ln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9640585473208028"/>
          <c:y val="5.6241228745637403E-2"/>
          <c:w val="0.5123705668132873"/>
          <c:h val="0.7635540959995488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spPr>
              <a:solidFill>
                <a:srgbClr val="0099FF"/>
              </a:solidFill>
              <a:ln>
                <a:solidFill>
                  <a:srgbClr val="0066FF"/>
                </a:solidFill>
              </a:ln>
            </c:spPr>
          </c:dPt>
          <c:dPt>
            <c:idx val="1"/>
            <c:spPr>
              <a:solidFill>
                <a:srgbClr val="FF6600"/>
              </a:solidFill>
              <a:ln>
                <a:solidFill>
                  <a:srgbClr val="FF3300"/>
                </a:solidFill>
              </a:ln>
            </c:spPr>
          </c:dPt>
          <c:dPt>
            <c:idx val="2"/>
            <c:spPr>
              <a:solidFill>
                <a:srgbClr val="00CC00"/>
              </a:solidFill>
              <a:ln>
                <a:solidFill>
                  <a:srgbClr val="006600"/>
                </a:solidFill>
              </a:ln>
            </c:spPr>
          </c:dPt>
          <c:dPt>
            <c:idx val="3"/>
            <c:spPr>
              <a:solidFill>
                <a:srgbClr val="9933FF"/>
              </a:solidFill>
              <a:ln>
                <a:solidFill>
                  <a:srgbClr val="6600FF"/>
                </a:solidFill>
              </a:ln>
            </c:spPr>
          </c:dPt>
          <c:dPt>
            <c:idx val="4"/>
            <c:spPr>
              <a:ln>
                <a:solidFill>
                  <a:srgbClr val="006666"/>
                </a:solidFill>
              </a:ln>
            </c:spPr>
          </c:dPt>
          <c:dPt>
            <c:idx val="5"/>
            <c:spPr>
              <a:solidFill>
                <a:srgbClr val="FF66CC"/>
              </a:solidFill>
              <a:ln>
                <a:solidFill>
                  <a:srgbClr val="CC00FF"/>
                </a:solidFill>
              </a:ln>
            </c:spPr>
          </c:dPt>
          <c:dLbls>
            <c:dLbl>
              <c:idx val="2"/>
              <c:layout>
                <c:manualLayout>
                  <c:x val="-1.3863942686970368E-2"/>
                  <c:y val="1.0330287209098029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2.0660574418196055E-2"/>
                </c:manualLayout>
              </c:layout>
              <c:showVal val="1"/>
            </c:dLbl>
            <c:dLbl>
              <c:idx val="4"/>
              <c:layout>
                <c:manualLayout>
                  <c:x val="2.3106571144950604E-3"/>
                  <c:y val="1.7217145348496717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4.4764577906091493E-2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>
                    <a:solidFill>
                      <a:schemeClr val="tx1">
                        <a:lumMod val="95000"/>
                      </a:schemeClr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Лист1!$A$2:$A$7</c:f>
              <c:strCache>
                <c:ptCount val="6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</c:v>
                </c:pt>
                <c:pt idx="3">
                  <c:v>Иная деятельность </c:v>
                </c:pt>
                <c:pt idx="4">
                  <c:v>Обеспечивающия подпрограмма</c:v>
                </c:pt>
                <c:pt idx="5">
                  <c:v>Соц.поддердка педагогических работников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25105</c:v>
                </c:pt>
                <c:pt idx="1">
                  <c:v>95476.5</c:v>
                </c:pt>
                <c:pt idx="2">
                  <c:v>6367.9</c:v>
                </c:pt>
                <c:pt idx="3">
                  <c:v>13070.3</c:v>
                </c:pt>
                <c:pt idx="4">
                  <c:v>6003.5</c:v>
                </c:pt>
                <c:pt idx="5">
                  <c:v>4619.3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9260182174390239"/>
          <c:y val="7.6981517191116303E-2"/>
          <c:w val="0.29353423556912761"/>
          <c:h val="0.76120795491765048"/>
        </c:manualLayout>
      </c:layout>
      <c:txPr>
        <a:bodyPr/>
        <a:lstStyle/>
        <a:p>
          <a:pPr>
            <a:defRPr sz="1050">
              <a:solidFill>
                <a:srgbClr val="0000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FF"/>
          </a:solidFill>
        </a:ln>
      </c:spPr>
    </c:floor>
    <c:plotArea>
      <c:layout>
        <c:manualLayout>
          <c:layoutTarget val="inner"/>
          <c:xMode val="edge"/>
          <c:yMode val="edge"/>
          <c:x val="0"/>
          <c:y val="0"/>
          <c:w val="0.7296975186895609"/>
          <c:h val="0.8706625189793726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00CCFF"/>
            </a:solidFill>
          </c:spPr>
          <c:dPt>
            <c:idx val="0"/>
            <c:spPr>
              <a:solidFill>
                <a:srgbClr val="00CCFF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200">
                        <a:solidFill>
                          <a:schemeClr val="bg1"/>
                        </a:solidFill>
                        <a:latin typeface="Bookman Old Style" pitchFamily="18" charset="0"/>
                      </a:defRPr>
                    </a:pPr>
                    <a:r>
                      <a:rPr lang="en-US" dirty="0">
                        <a:solidFill>
                          <a:srgbClr val="0000FF"/>
                        </a:solidFill>
                      </a:rPr>
                      <a:t>21 874,7</a:t>
                    </a:r>
                  </a:p>
                </c:rich>
              </c:tx>
              <c:spPr>
                <a:solidFill>
                  <a:srgbClr val="FFFFCC"/>
                </a:solidFill>
              </c:spPr>
              <c:showVal val="1"/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21874.7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FF7C8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FF"/>
                        </a:solidFill>
                      </a:rPr>
                      <a:t>9 803,3</a:t>
                    </a:r>
                  </a:p>
                </c:rich>
              </c:tx>
              <c:showVal val="1"/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9803.2999999999938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00CC66"/>
            </a:solidFill>
          </c:spPr>
          <c:dLbls>
            <c:dLbl>
              <c:idx val="0"/>
              <c:layout>
                <c:manualLayout>
                  <c:x val="3.655589367358525E-3"/>
                  <c:y val="-1.4456499368922685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FF"/>
                        </a:solidFill>
                      </a:rPr>
                      <a:t>873,9</a:t>
                    </a:r>
                  </a:p>
                </c:rich>
              </c:tx>
              <c:showVal val="1"/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873.9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доп.образование</c:v>
                </c:pt>
              </c:strCache>
            </c:strRef>
          </c:tx>
          <c:spPr>
            <a:solidFill>
              <a:srgbClr val="00808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00FF"/>
                        </a:solidFill>
                      </a:rPr>
                      <a:t>4 846,5</a:t>
                    </a:r>
                  </a:p>
                </c:rich>
              </c:tx>
              <c:showVal val="1"/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4846.5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физкульрура и спорт</c:v>
                </c:pt>
              </c:strCache>
            </c:strRef>
          </c:tx>
          <c:spPr>
            <a:solidFill>
              <a:srgbClr val="00FFFF"/>
            </a:solidFill>
          </c:spPr>
          <c:dLbls>
            <c:dLbl>
              <c:idx val="0"/>
              <c:layout>
                <c:manualLayout>
                  <c:x val="3.655589367358525E-3"/>
                  <c:y val="-3.4695598485414328E-2"/>
                </c:manualLayout>
              </c:layout>
              <c:tx>
                <c:rich>
                  <a:bodyPr/>
                  <a:lstStyle/>
                  <a:p>
                    <a:r>
                      <a:rPr dirty="0">
                        <a:solidFill>
                          <a:srgbClr val="0000FF"/>
                        </a:solidFill>
                      </a:rPr>
                      <a:t>210,0</a:t>
                    </a:r>
                  </a:p>
                </c:rich>
              </c:tx>
              <c:showVal val="1"/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 algn="ctr">
                  <a:defRPr lang="ru-RU" sz="12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Лист1!$F$2</c:f>
              <c:numCache>
                <c:formatCode>#,##0.0</c:formatCode>
                <c:ptCount val="1"/>
                <c:pt idx="0">
                  <c:v>210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3399FF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dirty="0">
                        <a:solidFill>
                          <a:srgbClr val="0000FF"/>
                        </a:solidFill>
                      </a:rPr>
                      <a:t>12 196,9</a:t>
                    </a:r>
                  </a:p>
                </c:rich>
              </c:tx>
              <c:showVal val="1"/>
            </c:dLbl>
            <c:spPr>
              <a:solidFill>
                <a:srgbClr val="FFFFCC"/>
              </a:solidFill>
            </c:spPr>
            <c:txPr>
              <a:bodyPr/>
              <a:lstStyle/>
              <a:p>
                <a:pPr algn="ctr">
                  <a:defRPr lang="ru-RU" sz="12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Лист1!$G$2</c:f>
              <c:numCache>
                <c:formatCode>#,##0.0</c:formatCode>
                <c:ptCount val="1"/>
                <c:pt idx="0">
                  <c:v>12196.9</c:v>
                </c:pt>
              </c:numCache>
            </c:numRef>
          </c:val>
        </c:ser>
        <c:shape val="box"/>
        <c:axId val="151511808"/>
        <c:axId val="151513344"/>
        <c:axId val="0"/>
      </c:bar3DChart>
      <c:catAx>
        <c:axId val="151511808"/>
        <c:scaling>
          <c:orientation val="minMax"/>
        </c:scaling>
        <c:delete val="1"/>
        <c:axPos val="b"/>
        <c:numFmt formatCode="General" sourceLinked="1"/>
        <c:tickLblPos val="none"/>
        <c:crossAx val="151513344"/>
        <c:crosses val="autoZero"/>
        <c:auto val="1"/>
        <c:lblAlgn val="ctr"/>
        <c:lblOffset val="100"/>
      </c:catAx>
      <c:valAx>
        <c:axId val="151513344"/>
        <c:scaling>
          <c:orientation val="minMax"/>
        </c:scaling>
        <c:delete val="1"/>
        <c:axPos val="l"/>
        <c:numFmt formatCode="#,##0.0" sourceLinked="1"/>
        <c:tickLblPos val="none"/>
        <c:crossAx val="151511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714266470013251"/>
          <c:y val="0.32857801774301953"/>
          <c:w val="0.2936627048137494"/>
          <c:h val="0.36020223943371371"/>
        </c:manualLayout>
      </c:layout>
      <c:txPr>
        <a:bodyPr/>
        <a:lstStyle/>
        <a:p>
          <a:pPr>
            <a:defRPr sz="1200">
              <a:solidFill>
                <a:srgbClr val="003366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view3D>
      <c:rAngAx val="1"/>
    </c:view3D>
    <c:floor>
      <c:spPr>
        <a:ln>
          <a:solidFill>
            <a:schemeClr val="accent1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Среднегодовая численность населения, человек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Pt>
            <c:idx val="1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4.3727923710955904E-3"/>
                  <c:y val="-9.4483549446886847E-2"/>
                </c:manualLayout>
              </c:layout>
              <c:showVal val="1"/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Val val="1"/>
            </c:dLbl>
            <c:dLbl>
              <c:idx val="2"/>
              <c:layout>
                <c:manualLayout>
                  <c:x val="2.2486153300039832E-2"/>
                  <c:y val="-6.0059541187930027E-2"/>
                </c:manualLayout>
              </c:layout>
              <c:showVal val="1"/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3399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9455</c:v>
                </c:pt>
                <c:pt idx="1">
                  <c:v>9242</c:v>
                </c:pt>
                <c:pt idx="2">
                  <c:v>9038</c:v>
                </c:pt>
              </c:numCache>
            </c:numRef>
          </c:val>
        </c:ser>
        <c:shape val="cylinder"/>
        <c:axId val="133133824"/>
        <c:axId val="133135360"/>
        <c:axId val="0"/>
      </c:bar3DChart>
      <c:catAx>
        <c:axId val="133133824"/>
        <c:scaling>
          <c:orientation val="minMax"/>
        </c:scaling>
        <c:delete val="1"/>
        <c:axPos val="b"/>
        <c:tickLblPos val="none"/>
        <c:crossAx val="133135360"/>
        <c:crosses val="autoZero"/>
        <c:auto val="1"/>
        <c:lblAlgn val="ctr"/>
        <c:lblOffset val="100"/>
      </c:catAx>
      <c:valAx>
        <c:axId val="133135360"/>
        <c:scaling>
          <c:orientation val="minMax"/>
        </c:scaling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33133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29"/>
          <c:w val="0.20617859399957367"/>
          <c:h val="0.32229231474280706"/>
        </c:manualLayout>
      </c:layout>
      <c:spPr>
        <a:ln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view3D>
      <c:rAngAx val="1"/>
    </c:view3D>
    <c:floor>
      <c:spPr>
        <a:ln>
          <a:solidFill>
            <a:schemeClr val="accent1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заработной платы, млн. рублей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Pt>
            <c:idx val="0"/>
            <c:spPr>
              <a:solidFill>
                <a:srgbClr val="757575"/>
              </a:solidFill>
            </c:spPr>
          </c:dPt>
          <c:dPt>
            <c:idx val="1"/>
            <c:spPr>
              <a:solidFill>
                <a:srgbClr val="A5A5A5"/>
              </a:solidFill>
            </c:spPr>
          </c:dPt>
          <c:dPt>
            <c:idx val="2"/>
            <c:spPr>
              <a:solidFill>
                <a:schemeClr val="tx1">
                  <a:lumMod val="85000"/>
                </a:schemeClr>
              </a:solidFill>
            </c:spPr>
          </c:dPt>
          <c:dLbls>
            <c:dLbl>
              <c:idx val="0"/>
              <c:layout>
                <c:manualLayout>
                  <c:x val="1.0155292399205162E-2"/>
                  <c:y val="-5.3467573370400714E-2"/>
                </c:manualLayout>
              </c:layout>
              <c:showVal val="1"/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Val val="1"/>
            </c:dLbl>
            <c:dLbl>
              <c:idx val="2"/>
              <c:layout>
                <c:manualLayout>
                  <c:x val="8.0296178384551345E-3"/>
                  <c:y val="-3.9551483943644501E-2"/>
                </c:manualLayout>
              </c:layout>
              <c:showVal val="1"/>
            </c:dLbl>
            <c:spPr>
              <a:solidFill>
                <a:schemeClr val="tx1">
                  <a:lumMod val="95000"/>
                </a:schemeClr>
              </a:solidFill>
              <a:ln>
                <a:solidFill>
                  <a:schemeClr val="tx1">
                    <a:lumMod val="50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698.8</c:v>
                </c:pt>
                <c:pt idx="1">
                  <c:v>764.7</c:v>
                </c:pt>
                <c:pt idx="2">
                  <c:v>797.5</c:v>
                </c:pt>
              </c:numCache>
            </c:numRef>
          </c:val>
        </c:ser>
        <c:shape val="cylinder"/>
        <c:axId val="144839424"/>
        <c:axId val="144840960"/>
        <c:axId val="0"/>
      </c:bar3DChart>
      <c:catAx>
        <c:axId val="144839424"/>
        <c:scaling>
          <c:orientation val="minMax"/>
        </c:scaling>
        <c:delete val="1"/>
        <c:axPos val="b"/>
        <c:tickLblPos val="none"/>
        <c:crossAx val="144840960"/>
        <c:crosses val="autoZero"/>
        <c:auto val="1"/>
        <c:lblAlgn val="ctr"/>
        <c:lblOffset val="100"/>
      </c:catAx>
      <c:valAx>
        <c:axId val="144840960"/>
        <c:scaling>
          <c:orientation val="minMax"/>
        </c:scaling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44839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38"/>
          <c:w val="0.20617859399957367"/>
          <c:h val="0.32229231474280717"/>
        </c:manualLayout>
      </c:layout>
      <c:spPr>
        <a:ln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title>
    <c:view3D>
      <c:rAngAx val="1"/>
    </c:view3D>
    <c:floor>
      <c:spPr>
        <a:ln>
          <a:solidFill>
            <a:schemeClr val="accent1"/>
          </a:solidFill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плата, рублей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Pt>
            <c:idx val="0"/>
            <c:spPr>
              <a:solidFill>
                <a:srgbClr val="990033"/>
              </a:solidFill>
            </c:spPr>
          </c:dPt>
          <c:dPt>
            <c:idx val="1"/>
            <c:spPr>
              <a:solidFill>
                <a:srgbClr val="FF3300"/>
              </a:solidFill>
            </c:spPr>
          </c:dPt>
          <c:dPt>
            <c:idx val="2"/>
            <c:spPr>
              <a:solidFill>
                <a:srgbClr val="FF9933"/>
              </a:solidFill>
            </c:spPr>
          </c:dPt>
          <c:dLbls>
            <c:dLbl>
              <c:idx val="0"/>
              <c:layout>
                <c:manualLayout>
                  <c:x val="1.0155292399205162E-2"/>
                  <c:y val="-5.3467573370400714E-2"/>
                </c:manualLayout>
              </c:layout>
              <c:showVal val="1"/>
            </c:dLbl>
            <c:dLbl>
              <c:idx val="1"/>
              <c:layout>
                <c:manualLayout>
                  <c:x val="1.5961796594549604E-2"/>
                  <c:y val="-6.9287787468059109E-2"/>
                </c:manualLayout>
              </c:layout>
              <c:showVal val="1"/>
            </c:dLbl>
            <c:dLbl>
              <c:idx val="2"/>
              <c:layout>
                <c:manualLayout>
                  <c:x val="2.5377417081162264E-2"/>
                  <c:y val="-6.8262764085644384E-2"/>
                </c:manualLayout>
              </c:layout>
              <c:showVal val="1"/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29625.89</c:v>
                </c:pt>
                <c:pt idx="1">
                  <c:v>33271.699999999997</c:v>
                </c:pt>
                <c:pt idx="2">
                  <c:v>35700.5</c:v>
                </c:pt>
              </c:numCache>
            </c:numRef>
          </c:val>
        </c:ser>
        <c:shape val="cylinder"/>
        <c:axId val="145383424"/>
        <c:axId val="145384960"/>
        <c:axId val="0"/>
      </c:bar3DChart>
      <c:catAx>
        <c:axId val="145383424"/>
        <c:scaling>
          <c:orientation val="minMax"/>
        </c:scaling>
        <c:delete val="1"/>
        <c:axPos val="b"/>
        <c:tickLblPos val="none"/>
        <c:crossAx val="145384960"/>
        <c:crosses val="autoZero"/>
        <c:auto val="1"/>
        <c:lblAlgn val="ctr"/>
        <c:lblOffset val="100"/>
      </c:catAx>
      <c:valAx>
        <c:axId val="145384960"/>
        <c:scaling>
          <c:orientation val="minMax"/>
        </c:scaling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100">
                <a:solidFill>
                  <a:srgbClr val="003399"/>
                </a:solidFill>
                <a:latin typeface="Book Antiqua" pitchFamily="18" charset="0"/>
              </a:defRPr>
            </a:pPr>
            <a:endParaRPr lang="ru-RU"/>
          </a:p>
        </c:txPr>
        <c:crossAx val="145383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47360675771904"/>
          <c:y val="0.17608703199644546"/>
          <c:w val="0.20617859399957367"/>
          <c:h val="0.32229231474280734"/>
        </c:manualLayout>
      </c:layout>
      <c:spPr>
        <a:ln>
          <a:solidFill>
            <a:schemeClr val="accent1"/>
          </a:solidFill>
        </a:ln>
      </c:spPr>
      <c:txPr>
        <a:bodyPr/>
        <a:lstStyle/>
        <a:p>
          <a:pPr>
            <a:defRPr sz="1200">
              <a:solidFill>
                <a:srgbClr val="003399"/>
              </a:solidFill>
              <a:latin typeface="Bookman Old Style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ln>
          <a:solidFill>
            <a:srgbClr val="000099"/>
          </a:solidFill>
        </a:ln>
      </c:spPr>
    </c:floor>
    <c:plotArea>
      <c:layout>
        <c:manualLayout>
          <c:layoutTarget val="inner"/>
          <c:xMode val="edge"/>
          <c:yMode val="edge"/>
          <c:x val="0.15913336018220448"/>
          <c:y val="5.1988383707088796E-2"/>
          <c:w val="0.45368425499018628"/>
          <c:h val="0.8699584057356301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ООО"ИЗ ДПС"</c:v>
                </c:pt>
              </c:strCache>
            </c:strRef>
          </c:tx>
          <c:spPr>
            <a:solidFill>
              <a:srgbClr val="FF9900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34.300000000000004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ЛПУ МГ</c:v>
                </c:pt>
              </c:strCache>
            </c:strRef>
          </c:tx>
          <c:spPr>
            <a:solidFill>
              <a:srgbClr val="3399FF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21.6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Другие плательщики</c:v>
                </c:pt>
              </c:strCache>
            </c:strRef>
          </c:tx>
          <c:spPr>
            <a:solidFill>
              <a:srgbClr val="00FF00"/>
            </a:solidFill>
          </c:spPr>
          <c:dLbls>
            <c:txPr>
              <a:bodyPr/>
              <a:lstStyle/>
              <a:p>
                <a:pPr>
                  <a:defRPr sz="1600">
                    <a:solidFill>
                      <a:srgbClr val="000099"/>
                    </a:solidFill>
                    <a:latin typeface="Book Antiqua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44.1</c:v>
                </c:pt>
              </c:numCache>
            </c:numRef>
          </c:val>
        </c:ser>
        <c:shape val="box"/>
        <c:axId val="200213248"/>
        <c:axId val="200520064"/>
        <c:axId val="0"/>
      </c:bar3DChart>
      <c:catAx>
        <c:axId val="200213248"/>
        <c:scaling>
          <c:orientation val="minMax"/>
        </c:scaling>
        <c:delete val="1"/>
        <c:axPos val="b"/>
        <c:tickLblPos val="none"/>
        <c:crossAx val="200520064"/>
        <c:crosses val="autoZero"/>
        <c:auto val="1"/>
        <c:lblAlgn val="ctr"/>
        <c:lblOffset val="100"/>
      </c:catAx>
      <c:valAx>
        <c:axId val="200520064"/>
        <c:scaling>
          <c:orientation val="minMax"/>
        </c:scaling>
        <c:axPos val="l"/>
        <c:majorGridlines>
          <c:spPr>
            <a:ln>
              <a:noFill/>
            </a:ln>
          </c:spPr>
        </c:majorGridlines>
        <c:numFmt formatCode="0%" sourceLinked="1"/>
        <c:tickLblPos val="nextTo"/>
        <c:txPr>
          <a:bodyPr/>
          <a:lstStyle/>
          <a:p>
            <a:pPr>
              <a:defRPr sz="1200">
                <a:solidFill>
                  <a:srgbClr val="0000FF"/>
                </a:solidFill>
              </a:defRPr>
            </a:pPr>
            <a:endParaRPr lang="ru-RU"/>
          </a:p>
        </c:txPr>
        <c:crossAx val="200213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7665425089220101"/>
          <c:y val="0.1723466553559457"/>
          <c:w val="0.41657726687775815"/>
          <c:h val="0.65530668928810865"/>
        </c:manualLayout>
      </c:layout>
      <c:txPr>
        <a:bodyPr/>
        <a:lstStyle/>
        <a:p>
          <a:pPr>
            <a:defRPr sz="1200">
              <a:solidFill>
                <a:srgbClr val="0000FF"/>
              </a:solidFill>
              <a:latin typeface="Book Antiqu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7B0179-6FFA-43F2-9B11-3C7B56B71E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E3C235-D7CE-4F21-83E5-0230BF458F3B}">
      <dgm:prSet phldrT="[Текст]" custT="1"/>
      <dgm:spPr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FF66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областного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3507B90E-C01D-4EEB-A99F-C6D51F8C1051}" type="parTrans" cxnId="{625D9539-3FEF-424E-B540-0715AFF493D9}">
      <dgm:prSet/>
      <dgm:spPr/>
      <dgm:t>
        <a:bodyPr/>
        <a:lstStyle/>
        <a:p>
          <a:endParaRPr lang="ru-RU"/>
        </a:p>
      </dgm:t>
    </dgm:pt>
    <dgm:pt modelId="{0032CFD0-149D-40E9-B15B-2927DB928F2A}" type="sibTrans" cxnId="{625D9539-3FEF-424E-B540-0715AFF493D9}">
      <dgm:prSet/>
      <dgm:spPr/>
      <dgm:t>
        <a:bodyPr/>
        <a:lstStyle/>
        <a:p>
          <a:endParaRPr lang="ru-RU"/>
        </a:p>
      </dgm:t>
    </dgm:pt>
    <dgm:pt modelId="{0FD87494-0FAD-49E2-A677-4C63C07CD278}">
      <dgm:prSet phldrT="[Текст]" custT="1"/>
      <dgm:spPr>
        <a:solidFill>
          <a:srgbClr val="FFCC99">
            <a:alpha val="89804"/>
          </a:srgbClr>
        </a:solidFill>
        <a:ln w="19050">
          <a:solidFill>
            <a:srgbClr val="FF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денежных средств на содержание ребенка, переданного на воспитание в приемную семью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DA936E31-2B7B-4F61-8784-087F5BF1CCA2}" type="parTrans" cxnId="{89B06EA5-3ADE-473B-8A08-C3C9D6C492D2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/>
        </a:p>
      </dgm:t>
    </dgm:pt>
    <dgm:pt modelId="{EA1805A8-F89A-4EA4-B480-DBF1EC1756D6}" type="sibTrans" cxnId="{89B06EA5-3ADE-473B-8A08-C3C9D6C492D2}">
      <dgm:prSet/>
      <dgm:spPr/>
      <dgm:t>
        <a:bodyPr/>
        <a:lstStyle/>
        <a:p>
          <a:endParaRPr lang="ru-RU"/>
        </a:p>
      </dgm:t>
    </dgm:pt>
    <dgm:pt modelId="{ECC4F9D0-E93A-4739-8873-1B03FCE6503A}">
      <dgm:prSet phldrT="[Текст]" custT="1"/>
      <dgm:spPr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>
          <a:solidFill>
            <a:srgbClr val="00800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местного бюджета</a:t>
          </a:r>
          <a:endParaRPr lang="ru-RU" sz="1800" b="1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F3C1BA2F-2EFA-4D9C-B3CA-49EC49DF0341}" type="parTrans" cxnId="{6F91B4C2-2696-4AC9-B5C9-E81FB4304422}">
      <dgm:prSet/>
      <dgm:spPr/>
      <dgm:t>
        <a:bodyPr/>
        <a:lstStyle/>
        <a:p>
          <a:endParaRPr lang="ru-RU"/>
        </a:p>
      </dgm:t>
    </dgm:pt>
    <dgm:pt modelId="{72D3C64C-1594-42A1-A6BD-3865DE44FC1B}" type="sibTrans" cxnId="{6F91B4C2-2696-4AC9-B5C9-E81FB4304422}">
      <dgm:prSet/>
      <dgm:spPr/>
      <dgm:t>
        <a:bodyPr/>
        <a:lstStyle/>
        <a:p>
          <a:endParaRPr lang="ru-RU"/>
        </a:p>
      </dgm:t>
    </dgm:pt>
    <dgm:pt modelId="{CCE787AD-0C94-4790-AEE2-08FEBD4D1B85}">
      <dgm:prSet phldrT="[Текст]" custT="1"/>
      <dgm:spPr>
        <a:solidFill>
          <a:srgbClr val="99FF33">
            <a:alpha val="89804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ctr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почетным гражданам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068889B5-7356-40A8-AAD8-C5014ADEEF6E}" type="parTrans" cxnId="{3C81F201-EEAF-4356-B06B-1A48A88AD07D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BB8E5D64-1589-4766-BEE5-C182CE5BFFB3}" type="sibTrans" cxnId="{3C81F201-EEAF-4356-B06B-1A48A88AD07D}">
      <dgm:prSet/>
      <dgm:spPr/>
      <dgm:t>
        <a:bodyPr/>
        <a:lstStyle/>
        <a:p>
          <a:endParaRPr lang="ru-RU"/>
        </a:p>
      </dgm:t>
    </dgm:pt>
    <dgm:pt modelId="{68754719-21A2-4E04-8157-D49B2D923B36}">
      <dgm:prSet phldrT="[Текст]" custT="1"/>
      <dgm:spPr>
        <a:solidFill>
          <a:srgbClr val="99FF33">
            <a:alpha val="90000"/>
          </a:srgbClr>
        </a:solidFill>
        <a:ln w="19050">
          <a:solidFill>
            <a:srgbClr val="0080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D78FB1E-2677-4182-BF88-E223488DB16D}" type="parTrans" cxnId="{81F85D43-3D44-4754-858B-9361218ACFC2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9ADF9544-C697-48AE-AE83-9EE710E7DAD0}" type="sibTrans" cxnId="{81F85D43-3D44-4754-858B-9361218ACFC2}">
      <dgm:prSet/>
      <dgm:spPr/>
      <dgm:t>
        <a:bodyPr/>
        <a:lstStyle/>
        <a:p>
          <a:endParaRPr lang="ru-RU"/>
        </a:p>
      </dgm:t>
    </dgm:pt>
    <dgm:pt modelId="{3B89B9B3-5619-46D4-93CA-40C0EF5EB128}">
      <dgm:prSet phldrT="[Текст]" custT="1"/>
      <dgm:spPr>
        <a:solidFill>
          <a:srgbClr val="FFCC99">
            <a:alpha val="90000"/>
          </a:srgbClr>
        </a:solidFill>
        <a:ln w="19050">
          <a:solidFill>
            <a:srgbClr val="FF660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Bookman Old Style" pitchFamily="18" charset="0"/>
              <a:cs typeface="Times New Roman" pitchFamily="18" charset="0"/>
            </a:rPr>
            <a:t>Выплаты  ежемесячных денежных средств на содержание ребенка, находящегося под опекой (попечительством)</a:t>
          </a:r>
          <a:endParaRPr lang="ru-RU" sz="1400" dirty="0">
            <a:latin typeface="Bookman Old Style" pitchFamily="18" charset="0"/>
            <a:cs typeface="Times New Roman" pitchFamily="18" charset="0"/>
          </a:endParaRPr>
        </a:p>
      </dgm:t>
    </dgm:pt>
    <dgm:pt modelId="{2298DAA3-0B49-4117-873D-4459F0CCBDB4}" type="sibTrans" cxnId="{B3624D78-7BFB-450E-8BEA-A90A6608ACE3}">
      <dgm:prSet/>
      <dgm:spPr/>
      <dgm:t>
        <a:bodyPr/>
        <a:lstStyle/>
        <a:p>
          <a:endParaRPr lang="ru-RU"/>
        </a:p>
      </dgm:t>
    </dgm:pt>
    <dgm:pt modelId="{18FCBCEA-9E78-49E2-BECB-519648FE62F0}" type="parTrans" cxnId="{B3624D78-7BFB-450E-8BEA-A90A6608ACE3}">
      <dgm:prSet/>
      <dgm:spPr>
        <a:ln>
          <a:solidFill>
            <a:srgbClr val="FF6600"/>
          </a:solidFill>
        </a:ln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7A678DD-6040-425C-BD0F-D72D593AD7BF}" type="pres">
      <dgm:prSet presAssocID="{F97B0179-6FFA-43F2-9B11-3C7B56B71E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2318909-0E8B-49FF-955C-5F4D919573E8}" type="pres">
      <dgm:prSet presAssocID="{C7E3C235-D7CE-4F21-83E5-0230BF458F3B}" presName="root" presStyleCnt="0"/>
      <dgm:spPr/>
    </dgm:pt>
    <dgm:pt modelId="{C8BFB3E0-F637-4271-B518-A47EA05A3897}" type="pres">
      <dgm:prSet presAssocID="{C7E3C235-D7CE-4F21-83E5-0230BF458F3B}" presName="rootComposite" presStyleCnt="0"/>
      <dgm:spPr/>
    </dgm:pt>
    <dgm:pt modelId="{A8364C70-C324-4950-A3EA-89813D0E681B}" type="pres">
      <dgm:prSet presAssocID="{C7E3C235-D7CE-4F21-83E5-0230BF458F3B}" presName="rootText" presStyleLbl="node1" presStyleIdx="0" presStyleCnt="2" custScaleX="255225"/>
      <dgm:spPr/>
      <dgm:t>
        <a:bodyPr/>
        <a:lstStyle/>
        <a:p>
          <a:endParaRPr lang="ru-RU"/>
        </a:p>
      </dgm:t>
    </dgm:pt>
    <dgm:pt modelId="{6A0D8410-35CB-4A00-B0EC-DB51D7EB0EF9}" type="pres">
      <dgm:prSet presAssocID="{C7E3C235-D7CE-4F21-83E5-0230BF458F3B}" presName="rootConnector" presStyleLbl="node1" presStyleIdx="0" presStyleCnt="2"/>
      <dgm:spPr/>
      <dgm:t>
        <a:bodyPr/>
        <a:lstStyle/>
        <a:p>
          <a:endParaRPr lang="ru-RU"/>
        </a:p>
      </dgm:t>
    </dgm:pt>
    <dgm:pt modelId="{BA485956-92AB-46FE-9A87-FD4392A1087A}" type="pres">
      <dgm:prSet presAssocID="{C7E3C235-D7CE-4F21-83E5-0230BF458F3B}" presName="childShape" presStyleCnt="0"/>
      <dgm:spPr/>
    </dgm:pt>
    <dgm:pt modelId="{0F10B24C-6291-498B-B24B-6F32995626E1}" type="pres">
      <dgm:prSet presAssocID="{DA936E31-2B7B-4F61-8784-087F5BF1CCA2}" presName="Name13" presStyleLbl="parChTrans1D2" presStyleIdx="0" presStyleCnt="4"/>
      <dgm:spPr/>
      <dgm:t>
        <a:bodyPr/>
        <a:lstStyle/>
        <a:p>
          <a:endParaRPr lang="ru-RU"/>
        </a:p>
      </dgm:t>
    </dgm:pt>
    <dgm:pt modelId="{B94730D8-5D8F-426C-8831-7569625F9563}" type="pres">
      <dgm:prSet presAssocID="{0FD87494-0FAD-49E2-A677-4C63C07CD278}" presName="childText" presStyleLbl="bgAcc1" presStyleIdx="0" presStyleCnt="4" custScaleX="283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766AC-1DF5-4C8B-88E8-C0C7029582F8}" type="pres">
      <dgm:prSet presAssocID="{18FCBCEA-9E78-49E2-BECB-519648FE62F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51570436-6222-48A4-BA2B-6408C85AF1C1}" type="pres">
      <dgm:prSet presAssocID="{3B89B9B3-5619-46D4-93CA-40C0EF5EB128}" presName="childText" presStyleLbl="bgAcc1" presStyleIdx="1" presStyleCnt="4" custScaleX="290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8552E6-FA89-479A-A5C0-9CCE53C51C9B}" type="pres">
      <dgm:prSet presAssocID="{ECC4F9D0-E93A-4739-8873-1B03FCE6503A}" presName="root" presStyleCnt="0"/>
      <dgm:spPr/>
    </dgm:pt>
    <dgm:pt modelId="{B017799E-88CE-4846-9C9E-14C87B07A779}" type="pres">
      <dgm:prSet presAssocID="{ECC4F9D0-E93A-4739-8873-1B03FCE6503A}" presName="rootComposite" presStyleCnt="0"/>
      <dgm:spPr/>
    </dgm:pt>
    <dgm:pt modelId="{C3A7FB03-348C-490A-BD89-81232A0929D7}" type="pres">
      <dgm:prSet presAssocID="{ECC4F9D0-E93A-4739-8873-1B03FCE6503A}" presName="rootText" presStyleLbl="node1" presStyleIdx="1" presStyleCnt="2" custScaleX="242836" custLinFactNeighborX="-1710" custLinFactNeighborY="-176"/>
      <dgm:spPr/>
      <dgm:t>
        <a:bodyPr/>
        <a:lstStyle/>
        <a:p>
          <a:endParaRPr lang="ru-RU"/>
        </a:p>
      </dgm:t>
    </dgm:pt>
    <dgm:pt modelId="{F3FA9309-D15C-4DE3-8542-192E36A1C004}" type="pres">
      <dgm:prSet presAssocID="{ECC4F9D0-E93A-4739-8873-1B03FCE6503A}" presName="rootConnector" presStyleLbl="node1" presStyleIdx="1" presStyleCnt="2"/>
      <dgm:spPr/>
      <dgm:t>
        <a:bodyPr/>
        <a:lstStyle/>
        <a:p>
          <a:endParaRPr lang="ru-RU"/>
        </a:p>
      </dgm:t>
    </dgm:pt>
    <dgm:pt modelId="{14EC64FA-847B-4CFE-9E9D-811F66FD9494}" type="pres">
      <dgm:prSet presAssocID="{ECC4F9D0-E93A-4739-8873-1B03FCE6503A}" presName="childShape" presStyleCnt="0"/>
      <dgm:spPr/>
    </dgm:pt>
    <dgm:pt modelId="{C5FFE075-823E-4DA0-9121-22547C719149}" type="pres">
      <dgm:prSet presAssocID="{068889B5-7356-40A8-AAD8-C5014ADEEF6E}" presName="Name13" presStyleLbl="parChTrans1D2" presStyleIdx="2" presStyleCnt="4"/>
      <dgm:spPr/>
      <dgm:t>
        <a:bodyPr/>
        <a:lstStyle/>
        <a:p>
          <a:endParaRPr lang="ru-RU"/>
        </a:p>
      </dgm:t>
    </dgm:pt>
    <dgm:pt modelId="{2A6BB132-36F5-4551-B534-1EA38833A873}" type="pres">
      <dgm:prSet presAssocID="{CCE787AD-0C94-4790-AEE2-08FEBD4D1B85}" presName="childText" presStyleLbl="bgAcc1" presStyleIdx="2" presStyleCnt="4" custScaleX="2685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A0CCF-2610-4CB9-B2AA-6683F0E170FF}" type="pres">
      <dgm:prSet presAssocID="{2D78FB1E-2677-4182-BF88-E223488DB16D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9983BB3-9FDC-412A-8584-11C5A8F9A525}" type="pres">
      <dgm:prSet presAssocID="{68754719-21A2-4E04-8157-D49B2D923B36}" presName="childText" presStyleLbl="bgAcc1" presStyleIdx="3" presStyleCnt="4" custScaleX="2736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81F201-EEAF-4356-B06B-1A48A88AD07D}" srcId="{ECC4F9D0-E93A-4739-8873-1B03FCE6503A}" destId="{CCE787AD-0C94-4790-AEE2-08FEBD4D1B85}" srcOrd="0" destOrd="0" parTransId="{068889B5-7356-40A8-AAD8-C5014ADEEF6E}" sibTransId="{BB8E5D64-1589-4766-BEE5-C182CE5BFFB3}"/>
    <dgm:cxn modelId="{EBEAF365-0D6B-4194-AE70-B56EA9EF10F0}" type="presOf" srcId="{CCE787AD-0C94-4790-AEE2-08FEBD4D1B85}" destId="{2A6BB132-36F5-4551-B534-1EA38833A873}" srcOrd="0" destOrd="0" presId="urn:microsoft.com/office/officeart/2005/8/layout/hierarchy3"/>
    <dgm:cxn modelId="{807D6171-E855-4914-9FFC-AD3B32F04CE6}" type="presOf" srcId="{3B89B9B3-5619-46D4-93CA-40C0EF5EB128}" destId="{51570436-6222-48A4-BA2B-6408C85AF1C1}" srcOrd="0" destOrd="0" presId="urn:microsoft.com/office/officeart/2005/8/layout/hierarchy3"/>
    <dgm:cxn modelId="{E80769A8-88D4-4330-B8E8-EB506AF07F60}" type="presOf" srcId="{F97B0179-6FFA-43F2-9B11-3C7B56B71EA7}" destId="{87A678DD-6040-425C-BD0F-D72D593AD7BF}" srcOrd="0" destOrd="0" presId="urn:microsoft.com/office/officeart/2005/8/layout/hierarchy3"/>
    <dgm:cxn modelId="{81F85D43-3D44-4754-858B-9361218ACFC2}" srcId="{ECC4F9D0-E93A-4739-8873-1B03FCE6503A}" destId="{68754719-21A2-4E04-8157-D49B2D923B36}" srcOrd="1" destOrd="0" parTransId="{2D78FB1E-2677-4182-BF88-E223488DB16D}" sibTransId="{9ADF9544-C697-48AE-AE83-9EE710E7DAD0}"/>
    <dgm:cxn modelId="{F1F604B9-84BA-4410-8412-013BCFC6BBF0}" type="presOf" srcId="{ECC4F9D0-E93A-4739-8873-1B03FCE6503A}" destId="{C3A7FB03-348C-490A-BD89-81232A0929D7}" srcOrd="0" destOrd="0" presId="urn:microsoft.com/office/officeart/2005/8/layout/hierarchy3"/>
    <dgm:cxn modelId="{89B06EA5-3ADE-473B-8A08-C3C9D6C492D2}" srcId="{C7E3C235-D7CE-4F21-83E5-0230BF458F3B}" destId="{0FD87494-0FAD-49E2-A677-4C63C07CD278}" srcOrd="0" destOrd="0" parTransId="{DA936E31-2B7B-4F61-8784-087F5BF1CCA2}" sibTransId="{EA1805A8-F89A-4EA4-B480-DBF1EC1756D6}"/>
    <dgm:cxn modelId="{B3624D78-7BFB-450E-8BEA-A90A6608ACE3}" srcId="{C7E3C235-D7CE-4F21-83E5-0230BF458F3B}" destId="{3B89B9B3-5619-46D4-93CA-40C0EF5EB128}" srcOrd="1" destOrd="0" parTransId="{18FCBCEA-9E78-49E2-BECB-519648FE62F0}" sibTransId="{2298DAA3-0B49-4117-873D-4459F0CCBDB4}"/>
    <dgm:cxn modelId="{6F91B4C2-2696-4AC9-B5C9-E81FB4304422}" srcId="{F97B0179-6FFA-43F2-9B11-3C7B56B71EA7}" destId="{ECC4F9D0-E93A-4739-8873-1B03FCE6503A}" srcOrd="1" destOrd="0" parTransId="{F3C1BA2F-2EFA-4D9C-B3CA-49EC49DF0341}" sibTransId="{72D3C64C-1594-42A1-A6BD-3865DE44FC1B}"/>
    <dgm:cxn modelId="{3A7B8540-6537-488F-8570-5DBDA4199F66}" type="presOf" srcId="{0FD87494-0FAD-49E2-A677-4C63C07CD278}" destId="{B94730D8-5D8F-426C-8831-7569625F9563}" srcOrd="0" destOrd="0" presId="urn:microsoft.com/office/officeart/2005/8/layout/hierarchy3"/>
    <dgm:cxn modelId="{C5A0B657-3567-4388-BFE1-2B9221B3A3C2}" type="presOf" srcId="{ECC4F9D0-E93A-4739-8873-1B03FCE6503A}" destId="{F3FA9309-D15C-4DE3-8542-192E36A1C004}" srcOrd="1" destOrd="0" presId="urn:microsoft.com/office/officeart/2005/8/layout/hierarchy3"/>
    <dgm:cxn modelId="{0E730C73-D571-4FAE-A856-E76D03496B94}" type="presOf" srcId="{2D78FB1E-2677-4182-BF88-E223488DB16D}" destId="{6EBA0CCF-2610-4CB9-B2AA-6683F0E170FF}" srcOrd="0" destOrd="0" presId="urn:microsoft.com/office/officeart/2005/8/layout/hierarchy3"/>
    <dgm:cxn modelId="{1C55EF81-4257-4521-AF3B-1A3811A3AB32}" type="presOf" srcId="{C7E3C235-D7CE-4F21-83E5-0230BF458F3B}" destId="{6A0D8410-35CB-4A00-B0EC-DB51D7EB0EF9}" srcOrd="1" destOrd="0" presId="urn:microsoft.com/office/officeart/2005/8/layout/hierarchy3"/>
    <dgm:cxn modelId="{4425CD25-FD5E-4CBF-A5B3-9449A2DFB739}" type="presOf" srcId="{68754719-21A2-4E04-8157-D49B2D923B36}" destId="{29983BB3-9FDC-412A-8584-11C5A8F9A525}" srcOrd="0" destOrd="0" presId="urn:microsoft.com/office/officeart/2005/8/layout/hierarchy3"/>
    <dgm:cxn modelId="{191E168D-1015-4AF3-A0F0-534FB635CFD6}" type="presOf" srcId="{C7E3C235-D7CE-4F21-83E5-0230BF458F3B}" destId="{A8364C70-C324-4950-A3EA-89813D0E681B}" srcOrd="0" destOrd="0" presId="urn:microsoft.com/office/officeart/2005/8/layout/hierarchy3"/>
    <dgm:cxn modelId="{C8917515-073A-4BAA-80C0-A38AA0EAA86A}" type="presOf" srcId="{068889B5-7356-40A8-AAD8-C5014ADEEF6E}" destId="{C5FFE075-823E-4DA0-9121-22547C719149}" srcOrd="0" destOrd="0" presId="urn:microsoft.com/office/officeart/2005/8/layout/hierarchy3"/>
    <dgm:cxn modelId="{625D9539-3FEF-424E-B540-0715AFF493D9}" srcId="{F97B0179-6FFA-43F2-9B11-3C7B56B71EA7}" destId="{C7E3C235-D7CE-4F21-83E5-0230BF458F3B}" srcOrd="0" destOrd="0" parTransId="{3507B90E-C01D-4EEB-A99F-C6D51F8C1051}" sibTransId="{0032CFD0-149D-40E9-B15B-2927DB928F2A}"/>
    <dgm:cxn modelId="{C26B0430-CF2B-4A4C-963E-C6F9D0ABBB90}" type="presOf" srcId="{DA936E31-2B7B-4F61-8784-087F5BF1CCA2}" destId="{0F10B24C-6291-498B-B24B-6F32995626E1}" srcOrd="0" destOrd="0" presId="urn:microsoft.com/office/officeart/2005/8/layout/hierarchy3"/>
    <dgm:cxn modelId="{10972FEF-FBEE-4929-8B3D-68FA4A81FC1B}" type="presOf" srcId="{18FCBCEA-9E78-49E2-BECB-519648FE62F0}" destId="{DC8766AC-1DF5-4C8B-88E8-C0C7029582F8}" srcOrd="0" destOrd="0" presId="urn:microsoft.com/office/officeart/2005/8/layout/hierarchy3"/>
    <dgm:cxn modelId="{0636996F-0532-4C24-8E88-846DB95E9B45}" type="presParOf" srcId="{87A678DD-6040-425C-BD0F-D72D593AD7BF}" destId="{B2318909-0E8B-49FF-955C-5F4D919573E8}" srcOrd="0" destOrd="0" presId="urn:microsoft.com/office/officeart/2005/8/layout/hierarchy3"/>
    <dgm:cxn modelId="{14A5FFFB-06CE-42CA-96A8-6B4B6570D14A}" type="presParOf" srcId="{B2318909-0E8B-49FF-955C-5F4D919573E8}" destId="{C8BFB3E0-F637-4271-B518-A47EA05A3897}" srcOrd="0" destOrd="0" presId="urn:microsoft.com/office/officeart/2005/8/layout/hierarchy3"/>
    <dgm:cxn modelId="{E035CDFF-EFD1-4238-B7AB-90170FD32807}" type="presParOf" srcId="{C8BFB3E0-F637-4271-B518-A47EA05A3897}" destId="{A8364C70-C324-4950-A3EA-89813D0E681B}" srcOrd="0" destOrd="0" presId="urn:microsoft.com/office/officeart/2005/8/layout/hierarchy3"/>
    <dgm:cxn modelId="{E09C0620-CE9F-47C4-91DB-8F080C9859FD}" type="presParOf" srcId="{C8BFB3E0-F637-4271-B518-A47EA05A3897}" destId="{6A0D8410-35CB-4A00-B0EC-DB51D7EB0EF9}" srcOrd="1" destOrd="0" presId="urn:microsoft.com/office/officeart/2005/8/layout/hierarchy3"/>
    <dgm:cxn modelId="{8F80519B-4DB4-464E-8A9A-A9CF7B062939}" type="presParOf" srcId="{B2318909-0E8B-49FF-955C-5F4D919573E8}" destId="{BA485956-92AB-46FE-9A87-FD4392A1087A}" srcOrd="1" destOrd="0" presId="urn:microsoft.com/office/officeart/2005/8/layout/hierarchy3"/>
    <dgm:cxn modelId="{659DFEF8-9C18-4D25-960F-AF7C361B20E0}" type="presParOf" srcId="{BA485956-92AB-46FE-9A87-FD4392A1087A}" destId="{0F10B24C-6291-498B-B24B-6F32995626E1}" srcOrd="0" destOrd="0" presId="urn:microsoft.com/office/officeart/2005/8/layout/hierarchy3"/>
    <dgm:cxn modelId="{B2CC8D71-287B-455E-B34C-30C288236CAA}" type="presParOf" srcId="{BA485956-92AB-46FE-9A87-FD4392A1087A}" destId="{B94730D8-5D8F-426C-8831-7569625F9563}" srcOrd="1" destOrd="0" presId="urn:microsoft.com/office/officeart/2005/8/layout/hierarchy3"/>
    <dgm:cxn modelId="{EFA8FF4A-C076-4472-9D9A-F3D24C8919D7}" type="presParOf" srcId="{BA485956-92AB-46FE-9A87-FD4392A1087A}" destId="{DC8766AC-1DF5-4C8B-88E8-C0C7029582F8}" srcOrd="2" destOrd="0" presId="urn:microsoft.com/office/officeart/2005/8/layout/hierarchy3"/>
    <dgm:cxn modelId="{6DCA7613-CBB5-4220-94BF-D435FFA46960}" type="presParOf" srcId="{BA485956-92AB-46FE-9A87-FD4392A1087A}" destId="{51570436-6222-48A4-BA2B-6408C85AF1C1}" srcOrd="3" destOrd="0" presId="urn:microsoft.com/office/officeart/2005/8/layout/hierarchy3"/>
    <dgm:cxn modelId="{480724B1-865D-4712-8CDB-2FC4204F9686}" type="presParOf" srcId="{87A678DD-6040-425C-BD0F-D72D593AD7BF}" destId="{398552E6-FA89-479A-A5C0-9CCE53C51C9B}" srcOrd="1" destOrd="0" presId="urn:microsoft.com/office/officeart/2005/8/layout/hierarchy3"/>
    <dgm:cxn modelId="{0BE8C5FA-493B-4392-87FF-40C8BC2C33D7}" type="presParOf" srcId="{398552E6-FA89-479A-A5C0-9CCE53C51C9B}" destId="{B017799E-88CE-4846-9C9E-14C87B07A779}" srcOrd="0" destOrd="0" presId="urn:microsoft.com/office/officeart/2005/8/layout/hierarchy3"/>
    <dgm:cxn modelId="{DE7EF235-42F6-4B5C-AEC7-FECEA85D2FC2}" type="presParOf" srcId="{B017799E-88CE-4846-9C9E-14C87B07A779}" destId="{C3A7FB03-348C-490A-BD89-81232A0929D7}" srcOrd="0" destOrd="0" presId="urn:microsoft.com/office/officeart/2005/8/layout/hierarchy3"/>
    <dgm:cxn modelId="{4D974FBA-4673-4FD2-B58F-E88076D8D5FC}" type="presParOf" srcId="{B017799E-88CE-4846-9C9E-14C87B07A779}" destId="{F3FA9309-D15C-4DE3-8542-192E36A1C004}" srcOrd="1" destOrd="0" presId="urn:microsoft.com/office/officeart/2005/8/layout/hierarchy3"/>
    <dgm:cxn modelId="{4A327665-B415-423A-86C1-77BA835CDEB7}" type="presParOf" srcId="{398552E6-FA89-479A-A5C0-9CCE53C51C9B}" destId="{14EC64FA-847B-4CFE-9E9D-811F66FD9494}" srcOrd="1" destOrd="0" presId="urn:microsoft.com/office/officeart/2005/8/layout/hierarchy3"/>
    <dgm:cxn modelId="{DF30FCB8-5750-4B0D-A30B-C2C3F04461BF}" type="presParOf" srcId="{14EC64FA-847B-4CFE-9E9D-811F66FD9494}" destId="{C5FFE075-823E-4DA0-9121-22547C719149}" srcOrd="0" destOrd="0" presId="urn:microsoft.com/office/officeart/2005/8/layout/hierarchy3"/>
    <dgm:cxn modelId="{41A81ADF-82A1-496C-A011-60C85F623638}" type="presParOf" srcId="{14EC64FA-847B-4CFE-9E9D-811F66FD9494}" destId="{2A6BB132-36F5-4551-B534-1EA38833A873}" srcOrd="1" destOrd="0" presId="urn:microsoft.com/office/officeart/2005/8/layout/hierarchy3"/>
    <dgm:cxn modelId="{56B84779-94AA-49E5-B99F-4A8BBA9FC54C}" type="presParOf" srcId="{14EC64FA-847B-4CFE-9E9D-811F66FD9494}" destId="{6EBA0CCF-2610-4CB9-B2AA-6683F0E170FF}" srcOrd="2" destOrd="0" presId="urn:microsoft.com/office/officeart/2005/8/layout/hierarchy3"/>
    <dgm:cxn modelId="{9E07BEC4-2C80-4081-AE69-152F8FB35AA1}" type="presParOf" srcId="{14EC64FA-847B-4CFE-9E9D-811F66FD9494}" destId="{29983BB3-9FDC-412A-8584-11C5A8F9A52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364C70-C324-4950-A3EA-89813D0E681B}">
      <dsp:nvSpPr>
        <dsp:cNvPr id="0" name=""/>
        <dsp:cNvSpPr/>
      </dsp:nvSpPr>
      <dsp:spPr>
        <a:xfrm>
          <a:off x="228030" y="1567"/>
          <a:ext cx="3881112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9900">
                <a:shade val="30000"/>
                <a:satMod val="115000"/>
              </a:srgbClr>
            </a:gs>
            <a:gs pos="50000">
              <a:srgbClr val="FF9900">
                <a:shade val="67500"/>
                <a:satMod val="115000"/>
              </a:srgbClr>
            </a:gs>
            <a:gs pos="100000">
              <a:srgbClr val="FF99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средства областного бюджета</a:t>
          </a:r>
          <a:endParaRPr lang="ru-RU" sz="1800" b="1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228030" y="1567"/>
        <a:ext cx="3881112" cy="760331"/>
      </dsp:txXfrm>
    </dsp:sp>
    <dsp:sp modelId="{0F10B24C-6291-498B-B24B-6F32995626E1}">
      <dsp:nvSpPr>
        <dsp:cNvPr id="0" name=""/>
        <dsp:cNvSpPr/>
      </dsp:nvSpPr>
      <dsp:spPr>
        <a:xfrm>
          <a:off x="616141" y="761898"/>
          <a:ext cx="388111" cy="570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248"/>
              </a:lnTo>
              <a:lnTo>
                <a:pt x="388111" y="570248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730D8-5D8F-426C-8831-7569625F9563}">
      <dsp:nvSpPr>
        <dsp:cNvPr id="0" name=""/>
        <dsp:cNvSpPr/>
      </dsp:nvSpPr>
      <dsp:spPr>
        <a:xfrm>
          <a:off x="1004252" y="951981"/>
          <a:ext cx="3451589" cy="760331"/>
        </a:xfrm>
        <a:prstGeom prst="roundRect">
          <a:avLst>
            <a:gd name="adj" fmla="val 10000"/>
          </a:avLst>
        </a:prstGeom>
        <a:solidFill>
          <a:srgbClr val="FFCC99">
            <a:alpha val="89804"/>
          </a:srgbClr>
        </a:solidFill>
        <a:ln w="1905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Выплаты денежных средств на содержание ребенка, переданного на воспитание в приемную семью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1004252" y="951981"/>
        <a:ext cx="3451589" cy="760331"/>
      </dsp:txXfrm>
    </dsp:sp>
    <dsp:sp modelId="{DC8766AC-1DF5-4C8B-88E8-C0C7029582F8}">
      <dsp:nvSpPr>
        <dsp:cNvPr id="0" name=""/>
        <dsp:cNvSpPr/>
      </dsp:nvSpPr>
      <dsp:spPr>
        <a:xfrm>
          <a:off x="616141" y="761898"/>
          <a:ext cx="388111" cy="15206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0663"/>
              </a:lnTo>
              <a:lnTo>
                <a:pt x="388111" y="1520663"/>
              </a:lnTo>
            </a:path>
          </a:pathLst>
        </a:custGeom>
        <a:noFill/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570436-6222-48A4-BA2B-6408C85AF1C1}">
      <dsp:nvSpPr>
        <dsp:cNvPr id="0" name=""/>
        <dsp:cNvSpPr/>
      </dsp:nvSpPr>
      <dsp:spPr>
        <a:xfrm>
          <a:off x="1004252" y="1902396"/>
          <a:ext cx="3538802" cy="760331"/>
        </a:xfrm>
        <a:prstGeom prst="roundRect">
          <a:avLst>
            <a:gd name="adj" fmla="val 10000"/>
          </a:avLst>
        </a:prstGeom>
        <a:solidFill>
          <a:srgbClr val="FFCC99">
            <a:alpha val="90000"/>
          </a:srgbClr>
        </a:solidFill>
        <a:ln w="1905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Выплаты  ежемесячных денежных средств на содержание ребенка, находящегося под опекой (попечительством)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1004252" y="1902396"/>
        <a:ext cx="3538802" cy="760331"/>
      </dsp:txXfrm>
    </dsp:sp>
    <dsp:sp modelId="{C3A7FB03-348C-490A-BD89-81232A0929D7}">
      <dsp:nvSpPr>
        <dsp:cNvPr id="0" name=""/>
        <dsp:cNvSpPr/>
      </dsp:nvSpPr>
      <dsp:spPr>
        <a:xfrm>
          <a:off x="4463305" y="228"/>
          <a:ext cx="3692717" cy="76033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00A800">
                <a:shade val="30000"/>
                <a:satMod val="115000"/>
              </a:srgbClr>
            </a:gs>
            <a:gs pos="50000">
              <a:srgbClr val="00A800">
                <a:shade val="67500"/>
                <a:satMod val="115000"/>
              </a:srgbClr>
            </a:gs>
            <a:gs pos="100000">
              <a:srgbClr val="00A800">
                <a:shade val="100000"/>
                <a:satMod val="115000"/>
              </a:srgbClr>
            </a:gs>
          </a:gsLst>
          <a:lin ang="2700000" scaled="1"/>
          <a:tileRect/>
        </a:gra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Bookman Old Style" pitchFamily="18" charset="0"/>
              <a:cs typeface="Times New Roman" pitchFamily="18" charset="0"/>
            </a:rPr>
            <a:t>Расходы за счет средств местного бюджета</a:t>
          </a:r>
          <a:endParaRPr lang="ru-RU" sz="1800" b="1" kern="1200" dirty="0">
            <a:solidFill>
              <a:schemeClr val="bg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4463305" y="228"/>
        <a:ext cx="3692717" cy="760331"/>
      </dsp:txXfrm>
    </dsp:sp>
    <dsp:sp modelId="{C5FFE075-823E-4DA0-9121-22547C719149}">
      <dsp:nvSpPr>
        <dsp:cNvPr id="0" name=""/>
        <dsp:cNvSpPr/>
      </dsp:nvSpPr>
      <dsp:spPr>
        <a:xfrm>
          <a:off x="4832577" y="760560"/>
          <a:ext cx="395275" cy="571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586"/>
              </a:lnTo>
              <a:lnTo>
                <a:pt x="395275" y="571586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6BB132-36F5-4551-B534-1EA38833A873}">
      <dsp:nvSpPr>
        <dsp:cNvPr id="0" name=""/>
        <dsp:cNvSpPr/>
      </dsp:nvSpPr>
      <dsp:spPr>
        <a:xfrm>
          <a:off x="5227852" y="951981"/>
          <a:ext cx="3267321" cy="760331"/>
        </a:xfrm>
        <a:prstGeom prst="roundRect">
          <a:avLst>
            <a:gd name="adj" fmla="val 10000"/>
          </a:avLst>
        </a:prstGeom>
        <a:solidFill>
          <a:srgbClr val="99FF33">
            <a:alpha val="89804"/>
          </a:srgbClr>
        </a:soli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Выплаты почетным гражданам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5227852" y="951981"/>
        <a:ext cx="3267321" cy="760331"/>
      </dsp:txXfrm>
    </dsp:sp>
    <dsp:sp modelId="{6EBA0CCF-2610-4CB9-B2AA-6683F0E170FF}">
      <dsp:nvSpPr>
        <dsp:cNvPr id="0" name=""/>
        <dsp:cNvSpPr/>
      </dsp:nvSpPr>
      <dsp:spPr>
        <a:xfrm>
          <a:off x="4832577" y="760560"/>
          <a:ext cx="395275" cy="1522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001"/>
              </a:lnTo>
              <a:lnTo>
                <a:pt x="395275" y="1522001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983BB3-9FDC-412A-8584-11C5A8F9A525}">
      <dsp:nvSpPr>
        <dsp:cNvPr id="0" name=""/>
        <dsp:cNvSpPr/>
      </dsp:nvSpPr>
      <dsp:spPr>
        <a:xfrm>
          <a:off x="5227852" y="1902396"/>
          <a:ext cx="3329218" cy="760331"/>
        </a:xfrm>
        <a:prstGeom prst="roundRect">
          <a:avLst>
            <a:gd name="adj" fmla="val 10000"/>
          </a:avLst>
        </a:prstGeom>
        <a:solidFill>
          <a:srgbClr val="99FF33">
            <a:alpha val="90000"/>
          </a:srgbClr>
        </a:solidFill>
        <a:ln w="1905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itchFamily="18" charset="0"/>
              <a:cs typeface="Times New Roman" pitchFamily="18" charset="0"/>
            </a:rPr>
            <a:t>Пенсии на выслугу лет лицам, замещавшим муниципальные должности</a:t>
          </a:r>
          <a:endParaRPr lang="ru-RU" sz="1400" kern="1200" dirty="0">
            <a:latin typeface="Bookman Old Style" pitchFamily="18" charset="0"/>
            <a:cs typeface="Times New Roman" pitchFamily="18" charset="0"/>
          </a:endParaRPr>
        </a:p>
      </dsp:txBody>
      <dsp:txXfrm>
        <a:off x="5227852" y="1902396"/>
        <a:ext cx="3329218" cy="760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0.61364</cdr:x>
      <cdr:y>0.70968</cdr:y>
    </cdr:from>
    <cdr:to>
      <cdr:x>0.90909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4228" y="1584176"/>
          <a:ext cx="93609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dirty="0" smtClean="0">
              <a:solidFill>
                <a:srgbClr val="000099"/>
              </a:solidFill>
              <a:latin typeface="Bookman Old Style" pitchFamily="18" charset="0"/>
            </a:rPr>
            <a:t>Дефицит</a:t>
          </a:r>
        </a:p>
        <a:p xmlns:a="http://schemas.openxmlformats.org/drawingml/2006/main">
          <a:r>
            <a:rPr lang="ru-RU" dirty="0" smtClean="0">
              <a:solidFill>
                <a:srgbClr val="000099"/>
              </a:solidFill>
              <a:latin typeface="Bookman Old Style" pitchFamily="18" charset="0"/>
            </a:rPr>
            <a:t>бюджета</a:t>
          </a:r>
          <a:endParaRPr lang="ru-RU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0.32773</cdr:x>
      <cdr:y>0.04878</cdr:y>
    </cdr:from>
    <cdr:to>
      <cdr:x>0.47899</cdr:x>
      <cdr:y>0.10612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2808312" y="288032"/>
          <a:ext cx="1296144" cy="338554"/>
        </a:xfrm>
        <a:prstGeom xmlns:a="http://schemas.openxmlformats.org/drawingml/2006/main" prst="rect">
          <a:avLst/>
        </a:prstGeom>
        <a:gradFill xmlns:a="http://schemas.openxmlformats.org/drawingml/2006/main"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10800000" scaled="1"/>
          <a:tileRect/>
        </a:gra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263 311,2</a:t>
          </a:r>
          <a:endParaRPr lang="ru-RU" sz="1600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0.53782</cdr:x>
      <cdr:y>0.04878</cdr:y>
    </cdr:from>
    <cdr:to>
      <cdr:x>0.68908</cdr:x>
      <cdr:y>0.10612</cdr:y>
    </cdr:to>
    <cdr:sp macro="" textlink="">
      <cdr:nvSpPr>
        <cdr:cNvPr id="3" name="TextBox 7"/>
        <cdr:cNvSpPr txBox="1"/>
      </cdr:nvSpPr>
      <cdr:spPr>
        <a:xfrm xmlns:a="http://schemas.openxmlformats.org/drawingml/2006/main">
          <a:off x="4608512" y="288032"/>
          <a:ext cx="1296144" cy="338554"/>
        </a:xfrm>
        <a:prstGeom xmlns:a="http://schemas.openxmlformats.org/drawingml/2006/main" prst="rect">
          <a:avLst/>
        </a:prstGeom>
        <a:gradFill xmlns:a="http://schemas.openxmlformats.org/drawingml/2006/main"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10800000" scaled="1"/>
          <a:tileRect/>
        </a:gra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rPr>
            <a:t>267 629,8</a:t>
          </a:r>
          <a:endParaRPr lang="ru-RU" sz="1600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0.01626</cdr:x>
      <cdr:y>0.8481</cdr:y>
    </cdr:from>
    <cdr:to>
      <cdr:x>0.98374</cdr:x>
      <cdr:y>0.97468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4016" y="4824528"/>
          <a:ext cx="8568952" cy="72008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0.03279</cdr:x>
      <cdr:y>0.03797</cdr:y>
    </cdr:from>
    <cdr:to>
      <cdr:x>0.95902</cdr:x>
      <cdr:y>0.16456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216024"/>
          <a:ext cx="8136904" cy="720080"/>
        </a:xfrm>
        <a:prstGeom xmlns:a="http://schemas.openxmlformats.org/drawingml/2006/main" prst="round2DiagRect">
          <a:avLst/>
        </a:prstGeom>
        <a:gradFill xmlns:a="http://schemas.openxmlformats.org/drawingml/2006/main" flip="none" rotWithShape="1">
          <a:gsLst>
            <a:gs pos="0">
              <a:srgbClr val="0060EE">
                <a:shade val="30000"/>
                <a:satMod val="115000"/>
              </a:srgbClr>
            </a:gs>
            <a:gs pos="50000">
              <a:srgbClr val="0060EE">
                <a:shade val="67500"/>
                <a:satMod val="115000"/>
              </a:srgbClr>
            </a:gs>
            <a:gs pos="100000">
              <a:srgbClr val="0060EE">
                <a:shade val="100000"/>
                <a:satMod val="115000"/>
              </a:srgbClr>
            </a:gs>
          </a:gsLst>
          <a:lin ang="2700000" scaled="1"/>
          <a:tileRect/>
        </a:gradFill>
        <a:ln xmlns:a="http://schemas.openxmlformats.org/drawingml/2006/main" w="12700">
          <a:solidFill>
            <a:srgbClr val="0000E2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just"/>
          <a:r>
            <a:rPr lang="ru-RU" sz="1600" b="1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0.20253</cdr:y>
    </cdr:from>
    <cdr:to>
      <cdr:x>0.6748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36" y="1152128"/>
          <a:ext cx="2952328" cy="1224136"/>
        </a:xfrm>
        <a:prstGeom xmlns:a="http://schemas.openxmlformats.org/drawingml/2006/main" prst="flowChartMultidocument">
          <a:avLst/>
        </a:prstGeom>
        <a:gradFill xmlns:a="http://schemas.openxmlformats.org/drawingml/2006/main" flip="none" rotWithShape="1">
          <a:gsLst>
            <a:gs pos="0">
              <a:srgbClr val="0060EE">
                <a:shade val="30000"/>
                <a:satMod val="115000"/>
              </a:srgbClr>
            </a:gs>
            <a:gs pos="50000">
              <a:srgbClr val="0060EE">
                <a:shade val="67500"/>
                <a:satMod val="115000"/>
              </a:srgbClr>
            </a:gs>
            <a:gs pos="100000">
              <a:srgbClr val="0060EE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FFFFFF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latin typeface="Book Antiqua" pitchFamily="18" charset="0"/>
            </a:rPr>
            <a:t>РАСХОДЫ делятся: </a:t>
          </a:r>
          <a:endParaRPr lang="ru-RU" sz="20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8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>
          <a:solidFill>
            <a:srgbClr val="0000E2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 разделам и подразделам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0.47321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64" y="3456384"/>
          <a:ext cx="1814956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муниципальным программам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0.7497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28" y="3456384"/>
          <a:ext cx="188755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48" cy="1008139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endParaRPr lang="ru-RU" sz="1400" dirty="0" smtClean="0">
            <a:latin typeface="Book Antiqua" pitchFamily="18" charset="0"/>
          </a:endParaRPr>
        </a:p>
        <a:p xmlns:a="http://schemas.openxmlformats.org/drawingml/2006/main">
          <a:pPr algn="ctr"/>
          <a:r>
            <a:rPr lang="ru-RU" sz="1400" dirty="0" smtClean="0">
              <a:latin typeface="Book Antiqua" pitchFamily="18" charset="0"/>
            </a:rPr>
            <a:t>По ведомствам</a:t>
          </a:r>
          <a:endParaRPr lang="ru-RU" sz="14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0000E2"/>
          </a:solidFill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algn="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0000E2"/>
          </a:solidFill>
          <a:prstDash val="solid"/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0.47368</cdr:x>
      <cdr:y>0.11111</cdr:y>
    </cdr:from>
    <cdr:to>
      <cdr:x>1</cdr:x>
      <cdr:y>0.32482</cdr:y>
    </cdr:to>
    <cdr:sp macro="" textlink="">
      <cdr:nvSpPr>
        <cdr:cNvPr id="2" name="TextBox 39"/>
        <cdr:cNvSpPr txBox="1"/>
      </cdr:nvSpPr>
      <cdr:spPr>
        <a:xfrm xmlns:a="http://schemas.openxmlformats.org/drawingml/2006/main">
          <a:off x="648072" y="144016"/>
          <a:ext cx="720080" cy="276999"/>
        </a:xfrm>
        <a:prstGeom xmlns:a="http://schemas.openxmlformats.org/drawingml/2006/main" prst="rect">
          <a:avLst/>
        </a:prstGeom>
        <a:solidFill xmlns:a="http://schemas.openxmlformats.org/drawingml/2006/main">
          <a:srgbClr val="FFFF99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rgbClr val="660066"/>
              </a:solidFill>
              <a:latin typeface="Bookman Old Style" pitchFamily="18" charset="0"/>
            </a:rPr>
            <a:t>53,6 %</a:t>
          </a:r>
          <a:endParaRPr lang="ru-RU" sz="1200" dirty="0">
            <a:solidFill>
              <a:srgbClr val="660066"/>
            </a:solidFill>
            <a:latin typeface="Bookman Old Style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40F26-D97F-4C5E-959F-7C1869DB1494}" type="datetimeFigureOut">
              <a:rPr lang="ru-RU" smtClean="0"/>
              <a:pPr/>
              <a:t>27.07.2020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7E23C-0E03-4328-8D98-A37B107601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774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7E23C-0E03-4328-8D98-A37B10760181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AAC9-01C4-496D-AA84-016A2CA6D6A1}" type="datetime1">
              <a:rPr lang="ru-RU" smtClean="0"/>
              <a:pPr/>
              <a:t>27.07.2020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7A9A1-EF7C-4C35-8E1C-E308A9C208B1}" type="datetime1">
              <a:rPr lang="ru-RU" smtClean="0"/>
              <a:pPr/>
              <a:t>27.07.2020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FD20-3063-41A9-8037-0CF1B22C9C51}" type="datetime1">
              <a:rPr lang="ru-RU" smtClean="0"/>
              <a:pPr/>
              <a:t>27.07.2020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F94E-1628-4FB4-8775-7A0E0025E47A}" type="datetime1">
              <a:rPr lang="ru-RU" smtClean="0"/>
              <a:pPr/>
              <a:t>27.07.2020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0A62-F36E-4588-BC2D-5C63AA80CCEA}" type="datetime1">
              <a:rPr lang="ru-RU" smtClean="0"/>
              <a:pPr/>
              <a:t>27.07.2020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AD745-D4BD-4657-8FBC-0460963C4FF9}" type="datetime1">
              <a:rPr lang="ru-RU" smtClean="0"/>
              <a:pPr/>
              <a:t>27.07.2020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3E971-8C47-4D71-8A61-52FB320C283C}" type="datetime1">
              <a:rPr lang="ru-RU" smtClean="0"/>
              <a:pPr/>
              <a:t>27.07.2020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341AB-2F14-49B7-A34A-AED8FC52D0DA}" type="datetime1">
              <a:rPr lang="ru-RU" smtClean="0"/>
              <a:pPr/>
              <a:t>27.07.2020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037E-E74F-4404-AD35-9F33146E42A6}" type="datetime1">
              <a:rPr lang="ru-RU" smtClean="0"/>
              <a:pPr/>
              <a:t>27.07.2020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7962-E3CC-425A-8E6F-210E43566DD2}" type="datetime1">
              <a:rPr lang="ru-RU" smtClean="0"/>
              <a:pPr/>
              <a:t>27.07.2020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605D8-8F38-4A94-9060-AC5128701951}" type="datetime1">
              <a:rPr lang="ru-RU" smtClean="0"/>
              <a:pPr/>
              <a:t>27.07.2020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3BF42-83F3-4330-B70C-2FAB7B2D612C}" type="datetime1">
              <a:rPr lang="ru-RU" smtClean="0"/>
              <a:pPr/>
              <a:t>27.07.2020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DB8AD-B06E-4FF6-A97B-99590C8121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4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5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8.xml"/><Relationship Id="rId5" Type="http://schemas.openxmlformats.org/officeDocument/2006/relationships/image" Target="../media/image33.png"/><Relationship Id="rId4" Type="http://schemas.openxmlformats.org/officeDocument/2006/relationships/chart" Target="../charts/char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.xml"/><Relationship Id="rId5" Type="http://schemas.openxmlformats.org/officeDocument/2006/relationships/image" Target="../media/image33.png"/><Relationship Id="rId4" Type="http://schemas.openxmlformats.org/officeDocument/2006/relationships/chart" Target="../charts/char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chart" Target="../charts/chart2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5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5.png"/><Relationship Id="rId7" Type="http://schemas.openxmlformats.org/officeDocument/2006/relationships/chart" Target="../charts/chart28.xml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7.xml"/><Relationship Id="rId11" Type="http://schemas.openxmlformats.org/officeDocument/2006/relationships/chart" Target="../charts/chart30.xml"/><Relationship Id="rId5" Type="http://schemas.openxmlformats.org/officeDocument/2006/relationships/chart" Target="../charts/chart26.xml"/><Relationship Id="rId10" Type="http://schemas.openxmlformats.org/officeDocument/2006/relationships/chart" Target="../charts/chart29.xml"/><Relationship Id="rId4" Type="http://schemas.openxmlformats.org/officeDocument/2006/relationships/image" Target="../media/image42.pn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13" Type="http://schemas.openxmlformats.org/officeDocument/2006/relationships/image" Target="../media/image48.jpeg"/><Relationship Id="rId18" Type="http://schemas.openxmlformats.org/officeDocument/2006/relationships/image" Target="../media/image53.png"/><Relationship Id="rId3" Type="http://schemas.openxmlformats.org/officeDocument/2006/relationships/image" Target="../media/image5.png"/><Relationship Id="rId7" Type="http://schemas.openxmlformats.org/officeDocument/2006/relationships/chart" Target="../charts/chart31.xml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image" Target="../media/image1.jpe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chart" Target="../charts/chart35.xml"/><Relationship Id="rId5" Type="http://schemas.openxmlformats.org/officeDocument/2006/relationships/image" Target="../media/image46.jpeg"/><Relationship Id="rId15" Type="http://schemas.openxmlformats.org/officeDocument/2006/relationships/image" Target="../media/image50.png"/><Relationship Id="rId10" Type="http://schemas.openxmlformats.org/officeDocument/2006/relationships/chart" Target="../charts/chart34.xml"/><Relationship Id="rId4" Type="http://schemas.openxmlformats.org/officeDocument/2006/relationships/image" Target="../media/image33.png"/><Relationship Id="rId9" Type="http://schemas.openxmlformats.org/officeDocument/2006/relationships/chart" Target="../charts/chart33.xml"/><Relationship Id="rId1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7.xml"/><Relationship Id="rId13" Type="http://schemas.openxmlformats.org/officeDocument/2006/relationships/image" Target="../media/image60.jpeg"/><Relationship Id="rId3" Type="http://schemas.openxmlformats.org/officeDocument/2006/relationships/image" Target="../media/image1.jpeg"/><Relationship Id="rId7" Type="http://schemas.openxmlformats.org/officeDocument/2006/relationships/chart" Target="../charts/chart36.xml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6" Type="http://schemas.openxmlformats.org/officeDocument/2006/relationships/chart" Target="../charts/chart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58.png"/><Relationship Id="rId5" Type="http://schemas.openxmlformats.org/officeDocument/2006/relationships/image" Target="../media/image33.png"/><Relationship Id="rId15" Type="http://schemas.openxmlformats.org/officeDocument/2006/relationships/chart" Target="../charts/chart39.xml"/><Relationship Id="rId10" Type="http://schemas.openxmlformats.org/officeDocument/2006/relationships/image" Target="../media/image57.gif"/><Relationship Id="rId4" Type="http://schemas.openxmlformats.org/officeDocument/2006/relationships/image" Target="../media/image5.png"/><Relationship Id="rId9" Type="http://schemas.openxmlformats.org/officeDocument/2006/relationships/chart" Target="../charts/chart38.xml"/><Relationship Id="rId1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chart" Target="../charts/chart43.xml"/><Relationship Id="rId3" Type="http://schemas.openxmlformats.org/officeDocument/2006/relationships/image" Target="../media/image5.png"/><Relationship Id="rId7" Type="http://schemas.openxmlformats.org/officeDocument/2006/relationships/image" Target="../media/image67.png"/><Relationship Id="rId12" Type="http://schemas.openxmlformats.org/officeDocument/2006/relationships/chart" Target="../charts/chart42.xml"/><Relationship Id="rId2" Type="http://schemas.openxmlformats.org/officeDocument/2006/relationships/image" Target="../media/image1.jpe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chart" Target="../charts/chart41.xml"/><Relationship Id="rId5" Type="http://schemas.openxmlformats.org/officeDocument/2006/relationships/image" Target="../media/image65.png"/><Relationship Id="rId15" Type="http://schemas.openxmlformats.org/officeDocument/2006/relationships/chart" Target="../charts/chart45.xml"/><Relationship Id="rId10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69.jpeg"/><Relationship Id="rId14" Type="http://schemas.openxmlformats.org/officeDocument/2006/relationships/chart" Target="../charts/chart4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.jpeg"/><Relationship Id="rId7" Type="http://schemas.openxmlformats.org/officeDocument/2006/relationships/image" Target="../media/image72.jpe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6.xml"/><Relationship Id="rId11" Type="http://schemas.openxmlformats.org/officeDocument/2006/relationships/image" Target="../media/image76.jpe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5.png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chart" Target="../charts/chart47.xml"/><Relationship Id="rId4" Type="http://schemas.openxmlformats.org/officeDocument/2006/relationships/image" Target="../media/image33.png"/><Relationship Id="rId9" Type="http://schemas.microsoft.com/office/2007/relationships/diagramDrawing" Target="../diagrams/drawing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chart" Target="../charts/chart48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chart" Target="../charts/chart2.xml"/><Relationship Id="rId10" Type="http://schemas.openxmlformats.org/officeDocument/2006/relationships/chart" Target="../charts/chart4.xml"/><Relationship Id="rId4" Type="http://schemas.openxmlformats.org/officeDocument/2006/relationships/chart" Target="../charts/chart1.xml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chart" Target="../charts/chart49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chart" Target="../charts/chart5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45.jpe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5" Type="http://schemas.openxmlformats.org/officeDocument/2006/relationships/chart" Target="../charts/chart51.xml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hart" Target="../charts/chart5.xml"/><Relationship Id="rId7" Type="http://schemas.openxmlformats.org/officeDocument/2006/relationships/chart" Target="../charts/char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chart" Target="../charts/chart6.xml"/><Relationship Id="rId10" Type="http://schemas.openxmlformats.org/officeDocument/2006/relationships/image" Target="../media/image10.png"/><Relationship Id="rId4" Type="http://schemas.openxmlformats.org/officeDocument/2006/relationships/image" Target="../media/image15.png"/><Relationship Id="rId9" Type="http://schemas.openxmlformats.org/officeDocument/2006/relationships/chart" Target="../charts/char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gif"/><Relationship Id="rId3" Type="http://schemas.openxmlformats.org/officeDocument/2006/relationships/image" Target="../media/image5.png"/><Relationship Id="rId7" Type="http://schemas.openxmlformats.org/officeDocument/2006/relationships/image" Target="../media/image1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5.png"/><Relationship Id="rId7" Type="http://schemas.openxmlformats.org/officeDocument/2006/relationships/image" Target="../media/image1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5" Type="http://schemas.openxmlformats.org/officeDocument/2006/relationships/image" Target="../media/image117.jpeg"/><Relationship Id="rId10" Type="http://schemas.openxmlformats.org/officeDocument/2006/relationships/image" Target="../media/image122.jpeg"/><Relationship Id="rId4" Type="http://schemas.openxmlformats.org/officeDocument/2006/relationships/image" Target="../media/image45.jpeg"/><Relationship Id="rId9" Type="http://schemas.openxmlformats.org/officeDocument/2006/relationships/image" Target="../media/image12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5.png"/><Relationship Id="rId7" Type="http://schemas.openxmlformats.org/officeDocument/2006/relationships/image" Target="../media/image1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130.jpeg"/><Relationship Id="rId4" Type="http://schemas.openxmlformats.org/officeDocument/2006/relationships/image" Target="../media/image124.png"/><Relationship Id="rId9" Type="http://schemas.openxmlformats.org/officeDocument/2006/relationships/image" Target="../media/image12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10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chart" Target="../charts/chart13.xml"/><Relationship Id="rId4" Type="http://schemas.openxmlformats.org/officeDocument/2006/relationships/image" Target="../media/image5.png"/><Relationship Id="rId9" Type="http://schemas.openxmlformats.org/officeDocument/2006/relationships/chart" Target="../charts/char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172400" y="260648"/>
            <a:ext cx="79208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Прямоугольник 9"/>
          <p:cNvSpPr/>
          <p:nvPr/>
        </p:nvSpPr>
        <p:spPr>
          <a:xfrm>
            <a:off x="0" y="227687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ДЛЯ   ГРАЖДАН</a:t>
            </a:r>
            <a:endParaRPr lang="ru-RU" sz="5400" b="1" cap="none" spc="0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 descr="бюджет на форза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88640"/>
            <a:ext cx="2304256" cy="227865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544" y="4293096"/>
            <a:ext cx="8424936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к  </a:t>
            </a: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  решению</a:t>
            </a:r>
            <a:endParaRPr lang="ru-RU" sz="1600" b="1" cap="all" spc="0" dirty="0" smtClean="0">
              <a:ln/>
              <a:solidFill>
                <a:srgbClr val="000099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ookman Old Style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 «Об исполнении  бюджета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муниципального образования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 «Холм-Жирковский район»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Смоленской области </a:t>
            </a:r>
          </a:p>
          <a:p>
            <a:pPr algn="ctr">
              <a:spcAft>
                <a:spcPts val="600"/>
              </a:spcAft>
            </a:pP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за 2019год</a:t>
            </a:r>
            <a:r>
              <a:rPr lang="ru-RU" sz="1600" b="1" cap="all" spc="0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»</a:t>
            </a:r>
          </a:p>
          <a:p>
            <a:pPr algn="ctr">
              <a:spcAft>
                <a:spcPts val="600"/>
              </a:spcAft>
            </a:pPr>
            <a:r>
              <a:rPr lang="ru-RU" sz="1600" b="1" cap="all" dirty="0" smtClean="0">
                <a:ln/>
                <a:solidFill>
                  <a:srgbClr val="000099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ookman Old Style" pitchFamily="18" charset="0"/>
              </a:rPr>
              <a:t>От 24 апреля 2020 г. № 22</a:t>
            </a:r>
            <a:endParaRPr lang="ru-RU" sz="1600" b="1" cap="all" spc="0" dirty="0">
              <a:ln/>
              <a:solidFill>
                <a:srgbClr val="000099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251520" y="0"/>
            <a:ext cx="8892480" cy="1268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В 2017-2019 ГОДАХ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6876256" y="2060848"/>
            <a:ext cx="2123728" cy="1656184"/>
          </a:xfrm>
          <a:prstGeom prst="wedgeRoundRectCallout">
            <a:avLst>
              <a:gd name="adj1" fmla="val -20833"/>
              <a:gd name="adj2" fmla="val 67860"/>
              <a:gd name="adj3" fmla="val 16667"/>
            </a:avLst>
          </a:prstGeom>
          <a:solidFill>
            <a:srgbClr val="66CCFF"/>
          </a:solidFill>
          <a:ln>
            <a:solidFill>
              <a:srgbClr val="0066C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В 2019 году сумма на обслуживание муниципального долга составила 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7,3 тыс. рублей </a:t>
            </a:r>
            <a:endParaRPr lang="ru-RU" sz="16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9" name="Рисунок 8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620688"/>
            <a:ext cx="2880319" cy="576064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/>
        </p:nvGraphicFramePr>
        <p:xfrm>
          <a:off x="323528" y="836712"/>
          <a:ext cx="756084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2627784" y="0"/>
            <a:ext cx="4355976" cy="1196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доходы вс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4437112"/>
            <a:ext cx="2627784" cy="2236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Выноска-облако 6"/>
          <p:cNvSpPr/>
          <p:nvPr/>
        </p:nvSpPr>
        <p:spPr>
          <a:xfrm>
            <a:off x="3923928" y="5445224"/>
            <a:ext cx="1440160" cy="864096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ungsuh" pitchFamily="18" charset="-127"/>
                <a:ea typeface="Gungsuh" pitchFamily="18" charset="-127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Gungsuh" pitchFamily="18" charset="-127"/>
                <a:ea typeface="Gungsuh" pitchFamily="18" charset="-127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Gungsuh" pitchFamily="18" charset="-127"/>
              <a:ea typeface="Gungsuh" pitchFamily="18" charset="-127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419872" y="836712"/>
            <a:ext cx="2443733" cy="3094157"/>
            <a:chOff x="6341242" y="417135"/>
            <a:chExt cx="2443733" cy="3094157"/>
          </a:xfrm>
          <a:solidFill>
            <a:srgbClr val="204D84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6341242" y="417135"/>
              <a:ext cx="2443733" cy="3094157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-314587"/>
                <a:satOff val="-1690"/>
                <a:lumOff val="990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6412816" y="488709"/>
              <a:ext cx="2300585" cy="2951009"/>
            </a:xfrm>
            <a:prstGeom prst="rect">
              <a:avLst/>
            </a:prstGeom>
            <a:gradFill flip="none" rotWithShape="1">
              <a:gsLst>
                <a:gs pos="0">
                  <a:srgbClr val="23538D">
                    <a:shade val="30000"/>
                    <a:satMod val="115000"/>
                  </a:srgbClr>
                </a:gs>
                <a:gs pos="50000">
                  <a:srgbClr val="23538D">
                    <a:shade val="67500"/>
                    <a:satMod val="115000"/>
                  </a:srgbClr>
                </a:gs>
                <a:gs pos="100000">
                  <a:srgbClr val="23538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32385" rIns="32385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u="sng" kern="12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Безвозмездные поступления- </a:t>
              </a:r>
              <a:r>
                <a:rPr lang="ru-RU" sz="1700" kern="12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поступающие в бюджет денежные средства из других бюджетов бюджетной системы РФ, а так же перечисления от  физических и юридических лиц</a:t>
              </a:r>
              <a:endParaRPr lang="ru-RU" sz="1700" kern="1200" dirty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95536" y="2132856"/>
            <a:ext cx="2664296" cy="3528392"/>
            <a:chOff x="0" y="502393"/>
            <a:chExt cx="2658708" cy="4923496"/>
          </a:xfrm>
          <a:solidFill>
            <a:srgbClr val="23538D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0" y="502393"/>
              <a:ext cx="2658708" cy="4923496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77871" y="580264"/>
              <a:ext cx="2502966" cy="476775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  <a:shade val="30000"/>
                    <a:satMod val="115000"/>
                  </a:schemeClr>
                </a:gs>
                <a:gs pos="50000">
                  <a:schemeClr val="accent1">
                    <a:shade val="30000"/>
                    <a:satMod val="115000"/>
                    <a:shade val="67500"/>
                    <a:satMod val="115000"/>
                  </a:schemeClr>
                </a:gs>
                <a:gs pos="100000">
                  <a:schemeClr val="accent1">
                    <a:shade val="30000"/>
                    <a:satMod val="11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32385" rIns="32385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u="sng" kern="12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Налоговые доходы- </a:t>
              </a:r>
              <a:r>
                <a:rPr lang="ru-RU" sz="1700" kern="12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доходы от уплаты налогов, установленных Налоговым кодексом  Российской Федерации (федеральные, региональные и местные налоги и сборы, специальные налоговые режимы.</a:t>
              </a:r>
              <a:endParaRPr lang="ru-RU" sz="1700" kern="1200" dirty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6228184" y="2132856"/>
            <a:ext cx="2711370" cy="3623000"/>
            <a:chOff x="3096350" y="70334"/>
            <a:chExt cx="2711370" cy="3623000"/>
          </a:xfrm>
          <a:solidFill>
            <a:srgbClr val="204D84"/>
          </a:solidFill>
          <a:scene3d>
            <a:camera prst="orthographicFront">
              <a:rot lat="0" lon="0" rev="0"/>
            </a:camera>
            <a:lightRig rig="threePt" dir="t">
              <a:rot lat="0" lon="0" rev="7500000"/>
            </a:lightRig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3096350" y="70334"/>
              <a:ext cx="2711370" cy="3623000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1"/>
              </a:solidFill>
            </a:ln>
            <a:sp3d prstMaterial="plastic">
              <a:bevelT w="127000" h="25400" prst="relaxedInset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hemeClr val="accent2">
                <a:hueOff val="-629173"/>
                <a:satOff val="-3379"/>
                <a:lumOff val="1980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3175763" y="149747"/>
              <a:ext cx="2552544" cy="3464174"/>
            </a:xfrm>
            <a:prstGeom prst="rect">
              <a:avLst/>
            </a:prstGeom>
            <a:gradFill flip="none" rotWithShape="1">
              <a:gsLst>
                <a:gs pos="0">
                  <a:srgbClr val="23538D">
                    <a:shade val="30000"/>
                    <a:satMod val="115000"/>
                  </a:srgbClr>
                </a:gs>
                <a:gs pos="50000">
                  <a:srgbClr val="23538D">
                    <a:shade val="67500"/>
                    <a:satMod val="115000"/>
                  </a:srgbClr>
                </a:gs>
                <a:gs pos="100000">
                  <a:srgbClr val="23538D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385" tIns="32385" rIns="32385" bIns="32385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u="sng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Не</a:t>
              </a:r>
              <a:r>
                <a:rPr lang="ru-RU" sz="1700" b="1" u="sng" kern="12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налоговые доходы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dirty="0" smtClean="0">
                  <a:solidFill>
                    <a:schemeClr val="tx1"/>
                  </a:solidFill>
                  <a:latin typeface="Bookman Old Style" pitchFamily="18" charset="0"/>
                  <a:cs typeface="Times New Roman" pitchFamily="18" charset="0"/>
                </a:rPr>
                <a:t>— это поступления, генерируемые общественным (государственным или муниципальным) имуществом, поступления по операциям от прямого предоставления государством различных услуг и продажи товаров, а также платежи штрафного характера</a:t>
              </a:r>
              <a:r>
                <a:rPr lang="ru-RU" sz="1600" dirty="0" smtClean="0"/>
                <a:t>.</a:t>
              </a:r>
              <a:endParaRPr lang="ru-RU" sz="1700" kern="1200" dirty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Выгнутая влево стрелка 19"/>
          <p:cNvSpPr/>
          <p:nvPr/>
        </p:nvSpPr>
        <p:spPr>
          <a:xfrm>
            <a:off x="1259632" y="548680"/>
            <a:ext cx="720080" cy="1440160"/>
          </a:xfrm>
          <a:prstGeom prst="curvedRightArrow">
            <a:avLst>
              <a:gd name="adj1" fmla="val 25000"/>
              <a:gd name="adj2" fmla="val 32840"/>
              <a:gd name="adj3" fmla="val 2109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верх стрелка 21"/>
          <p:cNvSpPr/>
          <p:nvPr/>
        </p:nvSpPr>
        <p:spPr>
          <a:xfrm rot="5400000">
            <a:off x="6989988" y="1011012"/>
            <a:ext cx="1440160" cy="659512"/>
          </a:xfrm>
          <a:prstGeom prst="curvedDownArrow">
            <a:avLst>
              <a:gd name="adj1" fmla="val 25000"/>
              <a:gd name="adj2" fmla="val 40360"/>
              <a:gd name="adj3" fmla="val 19223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Рисунок 4" descr="тыс. рублей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3681" y="476672"/>
            <a:ext cx="2880319" cy="576064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/>
        </p:nvGraphicFramePr>
        <p:xfrm>
          <a:off x="323528" y="692696"/>
          <a:ext cx="8568952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980728"/>
            <a:ext cx="1296144" cy="33855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bg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219 356,5</a:t>
            </a:r>
            <a:endParaRPr lang="ru-RU" sz="16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467544" y="1412776"/>
          <a:ext cx="6696744" cy="4408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Стрелка вправо 10"/>
          <p:cNvSpPr/>
          <p:nvPr/>
        </p:nvSpPr>
        <p:spPr>
          <a:xfrm rot="20946847">
            <a:off x="2109346" y="2699343"/>
            <a:ext cx="1467351" cy="449855"/>
          </a:xfrm>
          <a:prstGeom prst="rightArrow">
            <a:avLst>
              <a:gd name="adj1" fmla="val 72969"/>
              <a:gd name="adj2" fmla="val 47046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+43 954,7</a:t>
            </a:r>
            <a:endParaRPr lang="ru-RU" sz="16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3995936" y="2492896"/>
            <a:ext cx="1440160" cy="432048"/>
          </a:xfrm>
          <a:prstGeom prst="rightArrow">
            <a:avLst>
              <a:gd name="adj1" fmla="val 72969"/>
              <a:gd name="adj2" fmla="val 47046"/>
            </a:avLst>
          </a:prstGeom>
          <a:gradFill flip="none" rotWithShape="1">
            <a:gsLst>
              <a:gs pos="0">
                <a:srgbClr val="FF3300">
                  <a:tint val="66000"/>
                  <a:satMod val="16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2700000" scaled="1"/>
            <a:tileRect/>
          </a:gra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C00000"/>
                </a:solidFill>
                <a:latin typeface="Bookman Old Style" pitchFamily="18" charset="0"/>
              </a:rPr>
              <a:t>+4 318,6</a:t>
            </a:r>
            <a:endParaRPr lang="ru-RU" sz="1600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6804249" y="3789040"/>
          <a:ext cx="2232246" cy="2248250"/>
        </p:xfrm>
        <a:graphic>
          <a:graphicData uri="http://schemas.openxmlformats.org/drawingml/2006/table">
            <a:tbl>
              <a:tblPr firstRow="1" bandRow="1">
                <a:effectLst>
                  <a:outerShdw blurRad="63500" dist="254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44082"/>
                <a:gridCol w="744082"/>
                <a:gridCol w="744082"/>
              </a:tblGrid>
              <a:tr h="6080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2017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2018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2019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  <a:ea typeface="+mn-ea"/>
                          <a:cs typeface="+mn-cs"/>
                        </a:rPr>
                        <a:t>год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4F81BD">
                            <a:tint val="66000"/>
                            <a:satMod val="160000"/>
                          </a:srgbClr>
                        </a:gs>
                        <a:gs pos="50000">
                          <a:srgbClr val="4F81BD">
                            <a:tint val="44500"/>
                            <a:satMod val="160000"/>
                          </a:srgbClr>
                        </a:gs>
                        <a:gs pos="100000">
                          <a:srgbClr val="4F81BD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40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81,9</a:t>
                      </a:r>
                    </a:p>
                  </a:txBody>
                  <a:tcPr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85,0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6600"/>
                    </a:solidFill>
                  </a:tcPr>
                </a:tc>
              </a:tr>
              <a:tr h="4880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</a:tr>
              <a:tr h="6080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15,8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17,2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14,2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732240" y="3429000"/>
            <a:ext cx="241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Структура доходов, %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 СТРУКТУРА    НАЛОГОВЫХ   ДОХОДОВ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79512" y="692696"/>
          <a:ext cx="856895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 descr="тыс. рублей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332656"/>
            <a:ext cx="2736304" cy="547261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/>
        </p:nvGraphicFramePr>
        <p:xfrm>
          <a:off x="4427984" y="1340768"/>
          <a:ext cx="4716016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15616" y="5949280"/>
            <a:ext cx="1008112" cy="707886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Book Antiqua" pitchFamily="18" charset="0"/>
              </a:rPr>
              <a:t>Налог на доходы физических лиц</a:t>
            </a:r>
            <a:endParaRPr lang="ru-RU" sz="1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5949280"/>
            <a:ext cx="1080120" cy="55399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Book Antiqua" pitchFamily="18" charset="0"/>
              </a:rPr>
              <a:t>Единый налог</a:t>
            </a:r>
          </a:p>
          <a:p>
            <a:pPr algn="ctr"/>
            <a:r>
              <a:rPr lang="ru-RU" sz="1000" dirty="0" smtClean="0">
                <a:solidFill>
                  <a:srgbClr val="000099"/>
                </a:solidFill>
                <a:latin typeface="Book Antiqua" pitchFamily="18" charset="0"/>
              </a:rPr>
              <a:t>на вмененный доход</a:t>
            </a:r>
            <a:endParaRPr lang="ru-RU" sz="1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3888" y="5949280"/>
            <a:ext cx="1080120" cy="55399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Book Antiqua" pitchFamily="18" charset="0"/>
              </a:rPr>
              <a:t>Единый сельскохозяйственный налог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16016" y="5949280"/>
            <a:ext cx="1080120" cy="55399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Book Antiqua" pitchFamily="18" charset="0"/>
              </a:rPr>
              <a:t>Налог с применением патента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40152" y="5949280"/>
            <a:ext cx="1008112" cy="400110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Book Antiqua" pitchFamily="18" charset="0"/>
              </a:rPr>
              <a:t>Государственная пошлина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64288" y="5949280"/>
            <a:ext cx="1152128" cy="55399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Book Antiqua" pitchFamily="18" charset="0"/>
              </a:rPr>
              <a:t>Задолженность по отмененным налогам</a:t>
            </a:r>
            <a:endParaRPr lang="ru-RU" sz="1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251520" y="0"/>
            <a:ext cx="878497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 СТРУКТУРА    НЕНАЛОГОВЫХ   ДОХОДОВ 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79512" y="548680"/>
          <a:ext cx="8568952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 descr="тыс. рублей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332656"/>
            <a:ext cx="2736304" cy="547261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/>
        </p:nvGraphicFramePr>
        <p:xfrm>
          <a:off x="4283968" y="908720"/>
          <a:ext cx="4752528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9632" y="5949280"/>
            <a:ext cx="1008112" cy="55399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Book Antiqua" pitchFamily="18" charset="0"/>
              </a:rPr>
              <a:t>Доходы от продажи земли</a:t>
            </a:r>
            <a:endParaRPr lang="ru-RU" sz="1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784" y="5949280"/>
            <a:ext cx="1080120" cy="55399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Book Antiqua" pitchFamily="18" charset="0"/>
              </a:rPr>
              <a:t>Доходы от использования имущества</a:t>
            </a:r>
            <a:endParaRPr lang="ru-RU" sz="1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3968" y="5949280"/>
            <a:ext cx="1080120" cy="55399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Book Antiqua" pitchFamily="18" charset="0"/>
              </a:rPr>
              <a:t>Плата за негативное воздействие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2120" y="5949280"/>
            <a:ext cx="1080120" cy="55399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Book Antiqua" pitchFamily="18" charset="0"/>
              </a:rPr>
              <a:t>Доходы от компенсации затрат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2280" y="5949280"/>
            <a:ext cx="1008112" cy="400110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0099"/>
                </a:solidFill>
                <a:latin typeface="Book Antiqua" pitchFamily="18" charset="0"/>
              </a:rPr>
              <a:t>Штрафы, санкции</a:t>
            </a: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79512" y="548680"/>
          <a:ext cx="8784976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332656"/>
            <a:ext cx="2736304" cy="547261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/>
        </p:nvGraphicFramePr>
        <p:xfrm>
          <a:off x="5076056" y="908720"/>
          <a:ext cx="3960440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9632" y="5949280"/>
            <a:ext cx="1008112" cy="2462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Book Antiqua" pitchFamily="18" charset="0"/>
              </a:rPr>
              <a:t>Дотации</a:t>
            </a:r>
            <a:endParaRPr lang="ru-RU" sz="1000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784" y="5949280"/>
            <a:ext cx="1080120" cy="2462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Book Antiqua" pitchFamily="18" charset="0"/>
              </a:rPr>
              <a:t>Субвенции</a:t>
            </a:r>
            <a:endParaRPr lang="ru-RU" sz="1000" b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3968" y="5949280"/>
            <a:ext cx="1080120" cy="2462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Book Antiqua" pitchFamily="18" charset="0"/>
              </a:rPr>
              <a:t>Субсидии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52120" y="5949280"/>
            <a:ext cx="1080120" cy="2462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Book Antiqua" pitchFamily="18" charset="0"/>
              </a:rPr>
              <a:t>Иные МБТ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2280" y="5949280"/>
            <a:ext cx="1008112" cy="246221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00099"/>
                </a:solidFill>
                <a:latin typeface="Book Antiqua" pitchFamily="18" charset="0"/>
              </a:rPr>
              <a:t>Возврат</a:t>
            </a:r>
          </a:p>
        </p:txBody>
      </p:sp>
      <p:sp>
        <p:nvSpPr>
          <p:cNvPr id="1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10"/>
          <p:cNvSpPr/>
          <p:nvPr/>
        </p:nvSpPr>
        <p:spPr>
          <a:xfrm>
            <a:off x="323528" y="0"/>
            <a:ext cx="8496944" cy="10527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467544" y="116632"/>
            <a:ext cx="867645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/>
          </p:cNvGraphicFramePr>
          <p:nvPr/>
        </p:nvGraphicFramePr>
        <p:xfrm>
          <a:off x="179512" y="980728"/>
          <a:ext cx="885698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РАЗДЕЛАМ  БЮДЖЕТНОЙ  КЛАССИФИКАЦИИ  РАСХОДОВ  БЮДЖЕТА</a:t>
            </a:r>
          </a:p>
        </p:txBody>
      </p:sp>
      <p:pic>
        <p:nvPicPr>
          <p:cNvPr id="6" name="Рисунок 5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404664"/>
            <a:ext cx="2880320" cy="576064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/>
        </p:nvGraphicFramePr>
        <p:xfrm>
          <a:off x="179512" y="980728"/>
          <a:ext cx="8784976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882047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ВЕДОМСТВЕННОЙ   СТРУКТУРЕ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БЮДЖЕТА</a:t>
            </a:r>
          </a:p>
        </p:txBody>
      </p:sp>
      <p:pic>
        <p:nvPicPr>
          <p:cNvPr id="6" name="Рисунок 5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404664"/>
            <a:ext cx="2880320" cy="576064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/>
        </p:nvGraphicFramePr>
        <p:xfrm>
          <a:off x="179512" y="980728"/>
          <a:ext cx="8784976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8460432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8864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ОБЩЕГОСУДАРСТВЕННЫЕ   ВОПРОСЫ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07503" y="692697"/>
          <a:ext cx="6624737" cy="357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1152128"/>
                <a:gridCol w="1152128"/>
                <a:gridCol w="1080120"/>
              </a:tblGrid>
              <a:tr h="53458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2017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2018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</a:tr>
              <a:tr h="1841679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Руководство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и управление в сфере установленных функций:</a:t>
                      </a:r>
                    </a:p>
                    <a:p>
                      <a:pPr algn="just">
                        <a:buFont typeface="Wingdings" pitchFamily="2" charset="2"/>
                        <a:buChar char="Ø"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обеспечение деятельности Главы муниципального образования, представительного органа муниципального образования,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Администрации муниципального образования, органов финансового надзора;</a:t>
                      </a: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Bookman Old Style" pitchFamily="18" charset="0"/>
                        </a:rPr>
                        <a:t>25 273,8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27 854,8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</a:t>
                      </a:r>
                      <a:r>
                        <a:rPr kumimoji="0" lang="ru-RU" sz="1400" kern="1200" baseline="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845,4</a:t>
                      </a: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400" kern="1200" baseline="0" dirty="0" smtClean="0">
                        <a:solidFill>
                          <a:srgbClr val="0033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2083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Резервные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фонды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53458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Другие общегосударственные вопросы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2 098,5</a:t>
                      </a:r>
                      <a:endParaRPr lang="ru-RU" sz="1400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926,6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1 234,2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  <a:tr h="34687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</a:rPr>
                        <a:t>27 372,3</a:t>
                      </a:r>
                      <a:endParaRPr lang="ru-RU" sz="1400" b="1" dirty="0">
                        <a:solidFill>
                          <a:srgbClr val="0033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28 781,4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30 079,6</a:t>
                      </a:r>
                    </a:p>
                  </a:txBody>
                  <a:tcPr>
                    <a:solidFill>
                      <a:srgbClr val="99FFCC"/>
                    </a:solidFill>
                  </a:tcPr>
                </a:tc>
              </a:tr>
            </a:tbl>
          </a:graphicData>
        </a:graphic>
      </p:graphicFrame>
      <p:sp>
        <p:nvSpPr>
          <p:cNvPr id="8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808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2017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2018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7" name="object 30"/>
          <p:cNvSpPr txBox="1"/>
          <p:nvPr/>
        </p:nvSpPr>
        <p:spPr>
          <a:xfrm>
            <a:off x="8343781" y="3212976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17-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19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pic>
        <p:nvPicPr>
          <p:cNvPr id="18" name="Рисунок 17" descr="наше здани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2240" y="1049989"/>
            <a:ext cx="2411760" cy="1802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9952" y="4941168"/>
            <a:ext cx="2481326" cy="162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3" name="Диаграмма 22"/>
          <p:cNvGraphicFramePr/>
          <p:nvPr/>
        </p:nvGraphicFramePr>
        <p:xfrm>
          <a:off x="107504" y="4509120"/>
          <a:ext cx="403244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Диаграмма 23"/>
          <p:cNvGraphicFramePr/>
          <p:nvPr/>
        </p:nvGraphicFramePr>
        <p:xfrm>
          <a:off x="251520" y="5085184"/>
          <a:ext cx="381642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11,0 %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68344" y="537321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11,3 %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28" name="Рисунок 27" descr="тыс. рублей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660232" y="404664"/>
            <a:ext cx="2880320" cy="576064"/>
          </a:xfrm>
          <a:prstGeom prst="rect">
            <a:avLst/>
          </a:prstGeom>
        </p:spPr>
      </p:pic>
      <p:sp>
        <p:nvSpPr>
          <p:cNvPr id="29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l="6119" t="9589" r="3006" b="25095"/>
          <a:stretch>
            <a:fillRect/>
          </a:stretch>
        </p:blipFill>
        <p:spPr bwMode="auto">
          <a:xfrm>
            <a:off x="323528" y="1556792"/>
            <a:ext cx="8706301" cy="5184577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object 10"/>
          <p:cNvSpPr/>
          <p:nvPr/>
        </p:nvSpPr>
        <p:spPr>
          <a:xfrm>
            <a:off x="0" y="0"/>
            <a:ext cx="9468544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Рисунок 8" descr="территория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764704"/>
            <a:ext cx="1149652" cy="15121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3648" y="692696"/>
            <a:ext cx="136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500" b="1" dirty="0" smtClean="0">
                <a:solidFill>
                  <a:srgbClr val="000099"/>
                </a:solidFill>
                <a:latin typeface="Bookman Old Style" pitchFamily="18" charset="0"/>
              </a:rPr>
              <a:t>2 033,4 кв.км</a:t>
            </a:r>
            <a:endParaRPr lang="ru-RU" sz="15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2" name="Рисунок 11" descr="численность населения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620689"/>
            <a:ext cx="1744394" cy="14401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88024" y="620688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население на 01.01.2019</a:t>
            </a:r>
          </a:p>
          <a:p>
            <a:pPr algn="ctr"/>
            <a:r>
              <a:rPr lang="ru-RU" sz="1500" b="1" dirty="0" smtClean="0">
                <a:solidFill>
                  <a:srgbClr val="000099"/>
                </a:solidFill>
                <a:latin typeface="Bookman Old Style" pitchFamily="18" charset="0"/>
              </a:rPr>
              <a:t>9 110 человек</a:t>
            </a:r>
            <a:endParaRPr lang="ru-RU" sz="15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7" name="Рисунок 16" descr="город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2280" y="692696"/>
            <a:ext cx="948158" cy="9807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32240" y="1628800"/>
            <a:ext cx="1835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Городские поселения:</a:t>
            </a:r>
          </a:p>
          <a:p>
            <a:pPr algn="ct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1</a:t>
            </a:r>
          </a:p>
        </p:txBody>
      </p:sp>
      <p:pic>
        <p:nvPicPr>
          <p:cNvPr id="20" name="Рисунок 19" descr="село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84368" y="2132856"/>
            <a:ext cx="1002968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7812360" y="3140968"/>
            <a:ext cx="122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u="sng" dirty="0" smtClean="0">
                <a:solidFill>
                  <a:srgbClr val="000099"/>
                </a:solidFill>
                <a:latin typeface="Bookman Old Style" pitchFamily="18" charset="0"/>
              </a:rPr>
              <a:t>Сельские поселения:</a:t>
            </a:r>
          </a:p>
          <a:p>
            <a:pPr algn="ct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14</a:t>
            </a:r>
          </a:p>
          <a:p>
            <a:pPr algn="ctr"/>
            <a:endParaRPr lang="ru-RU" i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7504" y="18864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755576" y="0"/>
            <a:ext cx="5364088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3680" y="0"/>
            <a:ext cx="2880320" cy="576064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620688"/>
          <a:ext cx="6768753" cy="3503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2"/>
                <a:gridCol w="1152128"/>
                <a:gridCol w="1152128"/>
                <a:gridCol w="1224135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2017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2018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4899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Дошкольное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образование</a:t>
                      </a: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2 200,3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24 420,4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24 817,7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Общее образование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82 900,8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96 653,6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96 605,2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Дополнительное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образование детей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9 692,5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11 797,1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10 908,2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Молодежная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413,9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381,5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308,7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5112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   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образования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4 936,6</a:t>
                      </a:r>
                      <a:endParaRPr lang="ru-RU" sz="1400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5 936,5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6 096,8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118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</a:rPr>
                        <a:t> 144,1</a:t>
                      </a:r>
                      <a:endParaRPr lang="ru-RU" sz="1400" b="1" dirty="0">
                        <a:solidFill>
                          <a:srgbClr val="66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</a:t>
                      </a:r>
                      <a:r>
                        <a:rPr kumimoji="0" lang="ru-RU" sz="1400" b="1" kern="1200" baseline="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189,1</a:t>
                      </a:r>
                      <a:endParaRPr kumimoji="0" lang="ru-RU" sz="1400" b="1" kern="1200" dirty="0" smtClean="0">
                        <a:solidFill>
                          <a:srgbClr val="66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66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138 754,6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 descr="наша школ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1772816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201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7-2019 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2017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2018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80312" y="4293096"/>
            <a:ext cx="792088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53,2 %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24328" y="544522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52,0 %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251520" y="4293096"/>
          <a:ext cx="3744416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4" name="Диаграмма 23"/>
          <p:cNvGraphicFramePr/>
          <p:nvPr/>
        </p:nvGraphicFramePr>
        <p:xfrm>
          <a:off x="251520" y="5085184"/>
          <a:ext cx="388843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26" name="Рисунок 25" descr="1 сент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48264" y="404664"/>
            <a:ext cx="2195736" cy="1502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выпускной 201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97932" y="4173113"/>
            <a:ext cx="3206316" cy="2136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детсад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108520" y="1124744"/>
            <a:ext cx="838442" cy="575610"/>
          </a:xfrm>
          <a:prstGeom prst="rect">
            <a:avLst/>
          </a:prstGeom>
        </p:spPr>
      </p:pic>
      <p:pic>
        <p:nvPicPr>
          <p:cNvPr id="29" name="Рисунок 28" descr="школа 7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1628800"/>
            <a:ext cx="612576" cy="612576"/>
          </a:xfrm>
          <a:prstGeom prst="rect">
            <a:avLst/>
          </a:prstGeom>
        </p:spPr>
      </p:pic>
      <p:pic>
        <p:nvPicPr>
          <p:cNvPr id="30" name="Рисунок 29" descr="художка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2060848"/>
            <a:ext cx="648072" cy="696341"/>
          </a:xfrm>
          <a:prstGeom prst="rect">
            <a:avLst/>
          </a:prstGeom>
        </p:spPr>
      </p:pic>
      <p:pic>
        <p:nvPicPr>
          <p:cNvPr id="31" name="Рисунок 30" descr="молодые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2708920"/>
            <a:ext cx="611560" cy="434887"/>
          </a:xfrm>
          <a:prstGeom prst="rect">
            <a:avLst/>
          </a:prstGeom>
        </p:spPr>
      </p:pic>
      <p:pic>
        <p:nvPicPr>
          <p:cNvPr id="32" name="Рисунок 31" descr="другие вопросы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0" y="3212976"/>
            <a:ext cx="720080" cy="540060"/>
          </a:xfrm>
          <a:prstGeom prst="rect">
            <a:avLst/>
          </a:prstGeom>
        </p:spPr>
      </p:pic>
      <p:sp>
        <p:nvSpPr>
          <p:cNvPr id="3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467544" y="0"/>
            <a:ext cx="867645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18864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УЧРЕЖДЕНИЯ ОБРАЗОВАНИЯ  В 2019 ГОДУ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3680" y="404664"/>
            <a:ext cx="2880320" cy="576064"/>
          </a:xfrm>
          <a:prstGeom prst="rect">
            <a:avLst/>
          </a:prstGeom>
        </p:spPr>
      </p:pic>
      <p:pic>
        <p:nvPicPr>
          <p:cNvPr id="9" name="Содержимое 16" descr="дети са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980728"/>
            <a:ext cx="1800200" cy="1272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дети школ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980728"/>
            <a:ext cx="1823084" cy="1280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дети танцы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4248" y="980728"/>
            <a:ext cx="1835696" cy="1296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Стрелка вниз 13"/>
          <p:cNvSpPr/>
          <p:nvPr/>
        </p:nvSpPr>
        <p:spPr>
          <a:xfrm>
            <a:off x="1259632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4499992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7524328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51520" y="2420888"/>
            <a:ext cx="2664296" cy="720080"/>
          </a:xfrm>
          <a:prstGeom prst="round2DiagRect">
            <a:avLst/>
          </a:prstGeom>
          <a:gradFill flip="none" rotWithShape="1">
            <a:gsLst>
              <a:gs pos="0">
                <a:srgbClr val="00FF99">
                  <a:shade val="30000"/>
                  <a:satMod val="115000"/>
                </a:srgbClr>
              </a:gs>
              <a:gs pos="50000">
                <a:srgbClr val="00FF99">
                  <a:shade val="67500"/>
                  <a:satMod val="115000"/>
                </a:srgbClr>
              </a:gs>
              <a:gs pos="100000">
                <a:srgbClr val="00FF99">
                  <a:shade val="100000"/>
                  <a:satMod val="115000"/>
                </a:srgbClr>
              </a:gs>
            </a:gsLst>
            <a:lin ang="2700000" scaled="1"/>
            <a:tileRect/>
          </a:gra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ДОШКОЛЬНОЕ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3491880" y="2420888"/>
            <a:ext cx="2376264" cy="720080"/>
          </a:xfrm>
          <a:prstGeom prst="round2DiagRect">
            <a:avLst/>
          </a:prstGeom>
          <a:gradFill flip="none" rotWithShape="1">
            <a:gsLst>
              <a:gs pos="0">
                <a:srgbClr val="00FF99">
                  <a:shade val="30000"/>
                  <a:satMod val="115000"/>
                </a:srgbClr>
              </a:gs>
              <a:gs pos="50000">
                <a:srgbClr val="00FF99">
                  <a:shade val="67500"/>
                  <a:satMod val="115000"/>
                </a:srgbClr>
              </a:gs>
              <a:gs pos="100000">
                <a:srgbClr val="00FF99">
                  <a:shade val="100000"/>
                  <a:satMod val="115000"/>
                </a:srgbClr>
              </a:gs>
            </a:gsLst>
            <a:lin ang="5400000" scaled="1"/>
            <a:tileRect/>
          </a:gra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6444208" y="2420888"/>
            <a:ext cx="2376264" cy="720080"/>
          </a:xfrm>
          <a:prstGeom prst="round2DiagRect">
            <a:avLst/>
          </a:prstGeom>
          <a:gradFill flip="none" rotWithShape="1">
            <a:gsLst>
              <a:gs pos="0">
                <a:srgbClr val="00FF99">
                  <a:shade val="30000"/>
                  <a:satMod val="115000"/>
                </a:srgbClr>
              </a:gs>
              <a:gs pos="50000">
                <a:srgbClr val="00FF99">
                  <a:shade val="67500"/>
                  <a:satMod val="115000"/>
                </a:srgbClr>
              </a:gs>
              <a:gs pos="100000">
                <a:srgbClr val="00FF99">
                  <a:shade val="100000"/>
                  <a:satMod val="115000"/>
                </a:srgbClr>
              </a:gs>
            </a:gsLst>
            <a:lin ang="8100000" scaled="1"/>
            <a:tileRect/>
          </a:gra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ДОПОЛНИТЕЛЬНОЕ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3568" y="3429000"/>
            <a:ext cx="1800200" cy="648072"/>
          </a:xfrm>
          <a:prstGeom prst="rect">
            <a:avLst/>
          </a:prstGeom>
          <a:solidFill>
            <a:srgbClr val="66FF66"/>
          </a:solidFill>
          <a:ln w="190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24 817,7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707904" y="3429000"/>
            <a:ext cx="2016224" cy="648072"/>
          </a:xfrm>
          <a:prstGeom prst="rect">
            <a:avLst/>
          </a:prstGeom>
          <a:solidFill>
            <a:srgbClr val="66FF66"/>
          </a:solidFill>
          <a:ln w="190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96 605,2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732240" y="3429000"/>
            <a:ext cx="1800200" cy="648072"/>
          </a:xfrm>
          <a:prstGeom prst="rect">
            <a:avLst/>
          </a:prstGeom>
          <a:solidFill>
            <a:srgbClr val="66FF66"/>
          </a:solidFill>
          <a:ln w="190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10 908,2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1520" y="4293096"/>
            <a:ext cx="2664296" cy="1477328"/>
          </a:xfrm>
          <a:prstGeom prst="rect">
            <a:avLst/>
          </a:prstGeom>
          <a:solidFill>
            <a:srgbClr val="CCFF99"/>
          </a:solidFill>
          <a:ln>
            <a:solidFill>
              <a:srgbClr val="99FF33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детских сада;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дошкольных группы     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при школах;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320 воспитанников;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79  работников.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91880" y="4293096"/>
            <a:ext cx="2376264" cy="1477328"/>
          </a:xfrm>
          <a:prstGeom prst="rect">
            <a:avLst/>
          </a:prstGeom>
          <a:solidFill>
            <a:srgbClr val="CCFF99"/>
          </a:solidFill>
          <a:ln>
            <a:solidFill>
              <a:srgbClr val="99FF33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9 школ;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 филиала; 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906 учащийся;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223 работника.</a:t>
            </a:r>
          </a:p>
          <a:p>
            <a:pPr>
              <a:buFont typeface="Wingdings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44208" y="4293096"/>
            <a:ext cx="2376264" cy="1477328"/>
          </a:xfrm>
          <a:prstGeom prst="rect">
            <a:avLst/>
          </a:prstGeom>
          <a:solidFill>
            <a:srgbClr val="CCFF99"/>
          </a:solidFill>
          <a:ln>
            <a:solidFill>
              <a:srgbClr val="99FF33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ДШИ;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Дом творчества;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ДЮСШ; 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1 503 учащихся;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36  работников.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1979712" y="6021288"/>
            <a:ext cx="5328592" cy="461665"/>
          </a:xfrm>
          <a:prstGeom prst="rect">
            <a:avLst/>
          </a:prstGeom>
          <a:solidFill>
            <a:srgbClr val="CCFFCC"/>
          </a:solidFill>
          <a:ln>
            <a:solidFill>
              <a:srgbClr val="99FF3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1002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Всего расходов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132 331,1 тыс. рублей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971600" y="0"/>
            <a:ext cx="5364088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88640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КУЛЬТУРУ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тыс. рублей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63680" y="0"/>
            <a:ext cx="2880320" cy="576064"/>
          </a:xfrm>
          <a:prstGeom prst="rect">
            <a:avLst/>
          </a:prstGeom>
        </p:spPr>
      </p:pic>
      <p:sp>
        <p:nvSpPr>
          <p:cNvPr id="7" name="object 3"/>
          <p:cNvSpPr/>
          <p:nvPr/>
        </p:nvSpPr>
        <p:spPr>
          <a:xfrm>
            <a:off x="827584" y="692696"/>
            <a:ext cx="1728192" cy="3789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97FE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187624" y="126876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2017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624" y="249289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2018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7624" y="3717032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16,4 %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35696" y="213285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16,4 %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35696" y="3284984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16,7 %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2627783" y="620688"/>
          <a:ext cx="6516217" cy="2285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7"/>
                <a:gridCol w="1152128"/>
                <a:gridCol w="1161288"/>
                <a:gridCol w="1178464"/>
              </a:tblGrid>
              <a:tr h="5112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2017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2018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</a:tr>
              <a:tr h="633968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Культура</a:t>
                      </a:r>
                      <a:endParaRPr lang="ru-RU" sz="1400" b="0" baseline="0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algn="just"/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</a:rPr>
                        <a:t>29 589,3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33 775,6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32 831,8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12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вопросы в    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области культуры, 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кинематографии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</a:rPr>
                        <a:t>6</a:t>
                      </a:r>
                      <a:r>
                        <a:rPr lang="ru-RU" sz="1400" baseline="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</a:rPr>
                        <a:t> 526,9</a:t>
                      </a:r>
                      <a:endParaRPr lang="ru-RU" sz="1400" dirty="0">
                        <a:solidFill>
                          <a:srgbClr val="0033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245,6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1400" kern="1200" baseline="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196,9</a:t>
                      </a:r>
                      <a:endParaRPr kumimoji="0" lang="ru-RU" sz="1400" kern="1200" dirty="0" smtClean="0">
                        <a:solidFill>
                          <a:srgbClr val="0033CC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0140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7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</a:rPr>
                        <a:t>36</a:t>
                      </a:r>
                      <a:r>
                        <a:rPr lang="ru-RU" sz="1400" b="1" baseline="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</a:rPr>
                        <a:t> 116,2</a:t>
                      </a:r>
                      <a:endParaRPr lang="ru-RU" sz="1400" b="1" dirty="0">
                        <a:solidFill>
                          <a:srgbClr val="0033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43 021,2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45 028,7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6" name="Рисунок 25" descr="дом культуры 2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27784" y="1052736"/>
            <a:ext cx="720080" cy="739665"/>
          </a:xfrm>
          <a:prstGeom prst="rect">
            <a:avLst/>
          </a:prstGeom>
        </p:spPr>
      </p:pic>
      <p:pic>
        <p:nvPicPr>
          <p:cNvPr id="27" name="Рисунок 26" descr="библиотек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27784" y="1844824"/>
            <a:ext cx="650787" cy="620688"/>
          </a:xfrm>
          <a:prstGeom prst="rect">
            <a:avLst/>
          </a:prstGeom>
        </p:spPr>
      </p:pic>
      <p:pic>
        <p:nvPicPr>
          <p:cNvPr id="28" name="Рисунок 27" descr="Ира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581128"/>
            <a:ext cx="313234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дом к 7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012264" y="2924944"/>
            <a:ext cx="313173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дом к  70 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059832" y="3573016"/>
            <a:ext cx="302374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1" name="Диаграмма 30"/>
          <p:cNvGraphicFramePr/>
          <p:nvPr/>
        </p:nvGraphicFramePr>
        <p:xfrm>
          <a:off x="5292080" y="4797152"/>
          <a:ext cx="3851920" cy="2060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32" name="Диаграмма 31"/>
          <p:cNvGraphicFramePr/>
          <p:nvPr/>
        </p:nvGraphicFramePr>
        <p:xfrm>
          <a:off x="5255568" y="5229200"/>
          <a:ext cx="388843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611560" y="0"/>
            <a:ext cx="8352928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18864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УЧРЕЖДЕНИЯ  КУЛЬТУРЫ   В 2019 ГОДУ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301266"/>
            <a:ext cx="2699792" cy="607453"/>
          </a:xfrm>
          <a:prstGeom prst="rect">
            <a:avLst/>
          </a:prstGeom>
        </p:spPr>
      </p:pic>
      <p:sp>
        <p:nvSpPr>
          <p:cNvPr id="14" name="Стрелка вниз 13"/>
          <p:cNvSpPr/>
          <p:nvPr/>
        </p:nvSpPr>
        <p:spPr>
          <a:xfrm>
            <a:off x="1259632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4499992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7524328" y="2276872"/>
            <a:ext cx="484632" cy="2088232"/>
          </a:xfrm>
          <a:prstGeom prst="downArrow">
            <a:avLst/>
          </a:prstGeom>
          <a:ln>
            <a:solidFill>
              <a:srgbClr val="006699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83568" y="3429000"/>
            <a:ext cx="1800200" cy="64807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21 874,4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707904" y="3429000"/>
            <a:ext cx="2016224" cy="64807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9 807,4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732240" y="3429000"/>
            <a:ext cx="1800200" cy="64807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873,9</a:t>
            </a:r>
          </a:p>
        </p:txBody>
      </p:sp>
      <p:pic>
        <p:nvPicPr>
          <p:cNvPr id="27" name="Содержимое 21" descr="дом 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908720"/>
            <a:ext cx="1824202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 descr="библ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908720"/>
            <a:ext cx="1981994" cy="1360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 descr="музей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836712"/>
            <a:ext cx="2022252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251520" y="2420888"/>
            <a:ext cx="2664296" cy="720080"/>
          </a:xfrm>
          <a:prstGeom prst="round2DiagRect">
            <a:avLst/>
          </a:prstGeom>
          <a:solidFill>
            <a:schemeClr val="bg2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    КУЛЬТУРЫ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3491880" y="2420888"/>
            <a:ext cx="2376264" cy="720080"/>
          </a:xfrm>
          <a:prstGeom prst="round2DiagRect">
            <a:avLst/>
          </a:prstGeom>
          <a:solidFill>
            <a:schemeClr val="bg2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БИБЛИОТЕКИ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6444208" y="2420888"/>
            <a:ext cx="2376264" cy="720080"/>
          </a:xfrm>
          <a:prstGeom prst="round2DiagRect">
            <a:avLst/>
          </a:prstGeom>
          <a:solidFill>
            <a:schemeClr val="bg2">
              <a:lumMod val="60000"/>
              <a:lumOff val="40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МУЗЕИ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520" y="4437112"/>
            <a:ext cx="2664296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17 домов культуры;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42 работника.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91880" y="4437112"/>
            <a:ext cx="2376264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17 библиотек;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23 работника.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44208" y="4437112"/>
            <a:ext cx="2376264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 музея;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2 работника.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18"/>
          <p:cNvSpPr txBox="1"/>
          <p:nvPr/>
        </p:nvSpPr>
        <p:spPr>
          <a:xfrm>
            <a:off x="2051720" y="5445224"/>
            <a:ext cx="5328592" cy="461665"/>
          </a:xfrm>
          <a:prstGeom prst="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1002">
            <a:schemeClr val="dk2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Всего расходов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32 555,7 тыс. рублей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539552" y="0"/>
            <a:ext cx="698477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8864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СОЦИАЛЬНУЮ  ПОЛИТИКУ   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0"/>
            <a:ext cx="2771800" cy="576064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2017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2018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2019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</a:rPr>
                        <a:t>3 160,0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3 264,7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3 463,2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33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</a:rPr>
                        <a:t>4 158,3</a:t>
                      </a:r>
                      <a:endParaRPr lang="ru-RU" sz="1400" dirty="0">
                        <a:solidFill>
                          <a:srgbClr val="0033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4 923,3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4 231,7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62479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</a:rPr>
                        <a:t>11 336,6</a:t>
                      </a:r>
                      <a:endParaRPr lang="ru-RU" sz="1400" dirty="0">
                        <a:solidFill>
                          <a:srgbClr val="0033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12 467,7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13 377,3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3399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</a:rPr>
                        <a:t>1 310,5</a:t>
                      </a:r>
                      <a:endParaRPr lang="ru-RU" sz="1400" dirty="0">
                        <a:solidFill>
                          <a:srgbClr val="0033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1 362,0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400" kern="1200" dirty="0" smtClean="0">
                        <a:solidFill>
                          <a:srgbClr val="0033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1 174,2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4E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</a:rPr>
                        <a:t>19 965,4</a:t>
                      </a:r>
                      <a:endParaRPr lang="ru-RU" sz="1400" b="1" dirty="0">
                        <a:solidFill>
                          <a:srgbClr val="0033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99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22 017,7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rgbClr val="0033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22 246,4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9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0"/>
          <p:cNvSpPr/>
          <p:nvPr/>
        </p:nvSpPr>
        <p:spPr>
          <a:xfrm>
            <a:off x="0" y="2060848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4"/>
          <p:cNvSpPr/>
          <p:nvPr/>
        </p:nvSpPr>
        <p:spPr>
          <a:xfrm>
            <a:off x="0" y="1124744"/>
            <a:ext cx="625932" cy="625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Рисунок 13" descr="педагог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988840"/>
            <a:ext cx="288032" cy="763836"/>
          </a:xfrm>
          <a:prstGeom prst="rect">
            <a:avLst/>
          </a:prstGeom>
        </p:spPr>
      </p:pic>
      <p:sp>
        <p:nvSpPr>
          <p:cNvPr id="15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pic>
        <p:nvPicPr>
          <p:cNvPr id="18" name="Рисунок 17" descr="поддержка семь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91404" y="692696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4EEA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0"/>
          <p:cNvSpPr txBox="1"/>
          <p:nvPr/>
        </p:nvSpPr>
        <p:spPr>
          <a:xfrm>
            <a:off x="8388424" y="3140968"/>
            <a:ext cx="861774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17-2019 г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5" name="Диаграмма 24"/>
          <p:cNvGraphicFramePr/>
          <p:nvPr/>
        </p:nvGraphicFramePr>
        <p:xfrm>
          <a:off x="6660232" y="4149080"/>
          <a:ext cx="136815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6" name="Диаграмма 25"/>
          <p:cNvGraphicFramePr/>
          <p:nvPr/>
        </p:nvGraphicFramePr>
        <p:xfrm>
          <a:off x="6660232" y="5445224"/>
          <a:ext cx="1368152" cy="1412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2017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0272" y="472514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2018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20272" y="594928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2019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9,1 %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8,4 %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68344" y="5589240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8,3 %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251520" y="5013176"/>
          <a:ext cx="4104456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4" name="Диаграмма 33"/>
          <p:cNvGraphicFramePr/>
          <p:nvPr/>
        </p:nvGraphicFramePr>
        <p:xfrm>
          <a:off x="251520" y="5229200"/>
          <a:ext cx="3960440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pic>
        <p:nvPicPr>
          <p:cNvPr id="35" name="Рисунок 34" descr="соц политика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716016" y="5154632"/>
            <a:ext cx="1776975" cy="1703368"/>
          </a:xfrm>
          <a:prstGeom prst="rect">
            <a:avLst/>
          </a:prstGeom>
        </p:spPr>
      </p:pic>
      <p:sp>
        <p:nvSpPr>
          <p:cNvPr id="3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939653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8520" y="188640"/>
            <a:ext cx="907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СРЕДНЯЯ  ЗАРАБОТНАЯ  ПЛАТА  В СФЕРЕ ОБРАЗОВАНИЯ И КУЛЬТУРЫ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07504" y="692696"/>
            <a:ext cx="7128792" cy="1008112"/>
          </a:xfrm>
          <a:prstGeom prst="wedgeRoundRectCallout">
            <a:avLst>
              <a:gd name="adj1" fmla="val -21371"/>
              <a:gd name="adj2" fmla="val 81525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Century Schoolbook" pitchFamily="18" charset="0"/>
              </a:rPr>
              <a:t>Показатели уровня средней заработной платы отдельных категорий работников в соответствии с указом Президента РФ от 7 мая 2012 г. №597 «О мероприятиях по реализации государственной  социальной политики».</a:t>
            </a:r>
            <a:endParaRPr lang="ru-RU" sz="1600" dirty="0">
              <a:solidFill>
                <a:srgbClr val="000099"/>
              </a:solidFill>
              <a:latin typeface="Century Schoolbook" pitchFamily="18" charset="0"/>
            </a:endParaRPr>
          </a:p>
        </p:txBody>
      </p:sp>
      <p:pic>
        <p:nvPicPr>
          <p:cNvPr id="7" name="Рисунок 6" descr="зарплат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1124744"/>
            <a:ext cx="1728192" cy="1152128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/>
        </p:nvGraphicFramePr>
        <p:xfrm>
          <a:off x="0" y="1556792"/>
          <a:ext cx="8964488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9" name="Рисунок 8" descr="воспитатель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9672" y="4653136"/>
            <a:ext cx="978818" cy="104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учитель 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1840" y="4437112"/>
            <a:ext cx="1080120" cy="1512168"/>
          </a:xfrm>
          <a:prstGeom prst="rect">
            <a:avLst/>
          </a:prstGeom>
        </p:spPr>
      </p:pic>
      <p:pic>
        <p:nvPicPr>
          <p:cNvPr id="11" name="Рисунок 10" descr="учитель 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6056" y="4437112"/>
            <a:ext cx="746522" cy="1253178"/>
          </a:xfrm>
          <a:prstGeom prst="rect">
            <a:avLst/>
          </a:prstGeom>
        </p:spPr>
      </p:pic>
      <p:pic>
        <p:nvPicPr>
          <p:cNvPr id="12" name="Рисунок 11" descr="педагог творчества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88024" y="5229200"/>
            <a:ext cx="576064" cy="585891"/>
          </a:xfrm>
          <a:prstGeom prst="rect">
            <a:avLst/>
          </a:prstGeom>
        </p:spPr>
      </p:pic>
      <p:pic>
        <p:nvPicPr>
          <p:cNvPr id="14" name="Рисунок 13" descr="библиотекарь 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44208" y="4561833"/>
            <a:ext cx="936104" cy="1360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тыс. рублей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16216" y="692696"/>
            <a:ext cx="2627784" cy="648072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0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956376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8864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</a:t>
            </a:r>
            <a:endParaRPr lang="ru-RU" b="1" dirty="0">
              <a:latin typeface="Book Antiqua" pitchFamily="18" charset="0"/>
            </a:endParaRPr>
          </a:p>
        </p:txBody>
      </p:sp>
      <p:pic>
        <p:nvPicPr>
          <p:cNvPr id="6" name="Рисунок 5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332656"/>
            <a:ext cx="2771800" cy="648072"/>
          </a:xfrm>
          <a:prstGeom prst="rect">
            <a:avLst/>
          </a:prstGeom>
        </p:spPr>
      </p:pic>
      <p:graphicFrame>
        <p:nvGraphicFramePr>
          <p:cNvPr id="8" name="Содержимое 8"/>
          <p:cNvGraphicFramePr>
            <a:graphicFrameLocks/>
          </p:cNvGraphicFramePr>
          <p:nvPr/>
        </p:nvGraphicFramePr>
        <p:xfrm>
          <a:off x="179512" y="4005065"/>
          <a:ext cx="8785101" cy="266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179512" y="692696"/>
          <a:ext cx="864096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547664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6 129,3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771800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5 912,4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995936" y="692696"/>
            <a:ext cx="1058416" cy="288032"/>
          </a:xfrm>
          <a:prstGeom prst="round2DiagRect">
            <a:avLst/>
          </a:prstGeom>
          <a:solidFill>
            <a:srgbClr val="CCFF33"/>
          </a:solidFill>
          <a:ln w="190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5 983,8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827584" y="0"/>
            <a:ext cx="748883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8864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 ТРАНСФЕРТЫ  В  2017-2019 ГОДАХ   </a:t>
            </a:r>
            <a:endParaRPr lang="ru-RU" b="1" dirty="0">
              <a:latin typeface="Book Antiqua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627784" y="1196752"/>
            <a:ext cx="2520280" cy="1152128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6372200" y="1196752"/>
            <a:ext cx="2520280" cy="1152128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2" name="Рисунок 11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7544" y="2996952"/>
            <a:ext cx="18722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2017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4149080"/>
            <a:ext cx="18722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2018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5301208"/>
            <a:ext cx="18722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2019 год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17 575,9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43808" y="4149080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26 753,2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3808" y="530120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28 915,8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0272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253,9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20272" y="4149080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278,1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0272" y="530120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280,4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005064"/>
            <a:ext cx="2016224" cy="792088"/>
          </a:xfrm>
          <a:prstGeom prst="rect">
            <a:avLst/>
          </a:prstGeom>
        </p:spPr>
      </p:pic>
      <p:pic>
        <p:nvPicPr>
          <p:cNvPr id="27" name="Рисунок 26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5157192"/>
            <a:ext cx="2016224" cy="792088"/>
          </a:xfrm>
          <a:prstGeom prst="rect">
            <a:avLst/>
          </a:prstGeom>
        </p:spPr>
      </p:pic>
      <p:pic>
        <p:nvPicPr>
          <p:cNvPr id="29" name="Рисунок 28" descr="мешок с деньгам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980728"/>
            <a:ext cx="2090232" cy="1584176"/>
          </a:xfrm>
          <a:prstGeom prst="rect">
            <a:avLst/>
          </a:prstGeom>
        </p:spPr>
      </p:pic>
      <p:pic>
        <p:nvPicPr>
          <p:cNvPr id="30" name="Рисунок 29" descr="тыс. рублей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2200" y="332656"/>
            <a:ext cx="2771800" cy="648072"/>
          </a:xfrm>
          <a:prstGeom prst="rect">
            <a:avLst/>
          </a:prstGeom>
        </p:spPr>
      </p:pic>
      <p:sp>
        <p:nvSpPr>
          <p:cNvPr id="3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467544" y="0"/>
            <a:ext cx="849694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НА  ДУШУ  НАСЕЛЕНИЯ  2019  ГОД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человече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2708920"/>
            <a:ext cx="1988840" cy="1988840"/>
          </a:xfrm>
          <a:prstGeom prst="rect">
            <a:avLst/>
          </a:prstGeom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3347864" y="836712"/>
            <a:ext cx="2448272" cy="936104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Среднегодовая численность населения за 2019 г. –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9 038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ДОХОДЫ в 2019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267 629,8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6444208" y="908720"/>
            <a:ext cx="2520280" cy="612648"/>
          </a:xfrm>
          <a:prstGeom prst="flowChartProcess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РАСХОДЫ в 2019 г.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266 958,8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95536" y="2132856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4,2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83568" y="3717032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0,2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115616" y="5373216"/>
            <a:ext cx="1835696" cy="1080120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25,2</a:t>
            </a:r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7020272" y="1844824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15,4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6732240" y="3212976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5,0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6444208" y="4581128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5868144" y="5849888"/>
            <a:ext cx="2016224" cy="1008112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2,5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8" name="Рисунок 17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916832"/>
            <a:ext cx="842651" cy="737320"/>
          </a:xfrm>
          <a:prstGeom prst="rect">
            <a:avLst/>
          </a:prstGeom>
        </p:spPr>
      </p:pic>
      <p:pic>
        <p:nvPicPr>
          <p:cNvPr id="20" name="Рисунок 19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3212976"/>
            <a:ext cx="804031" cy="880647"/>
          </a:xfrm>
          <a:prstGeom prst="rect">
            <a:avLst/>
          </a:prstGeom>
        </p:spPr>
      </p:pic>
      <p:pic>
        <p:nvPicPr>
          <p:cNvPr id="21" name="Рисунок 20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581128"/>
            <a:ext cx="719703" cy="719703"/>
          </a:xfrm>
          <a:prstGeom prst="rect">
            <a:avLst/>
          </a:prstGeom>
        </p:spPr>
      </p:pic>
      <p:pic>
        <p:nvPicPr>
          <p:cNvPr id="22" name="Рисунок 21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24128" y="5733256"/>
            <a:ext cx="1314655" cy="941842"/>
          </a:xfrm>
          <a:prstGeom prst="rect">
            <a:avLst/>
          </a:prstGeom>
        </p:spPr>
      </p:pic>
      <p:pic>
        <p:nvPicPr>
          <p:cNvPr id="23" name="Рисунок 22" descr="мешок с деньгам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47664" y="2204864"/>
            <a:ext cx="760084" cy="576064"/>
          </a:xfrm>
          <a:prstGeom prst="rect">
            <a:avLst/>
          </a:prstGeom>
        </p:spPr>
      </p:pic>
      <p:pic>
        <p:nvPicPr>
          <p:cNvPr id="25" name="Рисунок 24" descr="мешок с деньгам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95736" y="5445224"/>
            <a:ext cx="760084" cy="576064"/>
          </a:xfrm>
          <a:prstGeom prst="rect">
            <a:avLst/>
          </a:prstGeom>
        </p:spPr>
      </p:pic>
      <p:pic>
        <p:nvPicPr>
          <p:cNvPr id="26" name="Рисунок 25" descr="доходы 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63688" y="3645024"/>
            <a:ext cx="640850" cy="867514"/>
          </a:xfrm>
          <a:prstGeom prst="rect">
            <a:avLst/>
          </a:prstGeom>
        </p:spPr>
      </p:pic>
      <p:sp>
        <p:nvSpPr>
          <p:cNvPr id="2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2" name="Рисунок 31" descr="стр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27784" y="3789040"/>
            <a:ext cx="1465215" cy="572655"/>
          </a:xfrm>
          <a:prstGeom prst="rect">
            <a:avLst/>
          </a:prstGeom>
        </p:spPr>
      </p:pic>
      <p:pic>
        <p:nvPicPr>
          <p:cNvPr id="33" name="Рисунок 32" descr="стр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463767">
            <a:off x="2555776" y="2348880"/>
            <a:ext cx="1465215" cy="572655"/>
          </a:xfrm>
          <a:prstGeom prst="rect">
            <a:avLst/>
          </a:prstGeom>
        </p:spPr>
      </p:pic>
      <p:pic>
        <p:nvPicPr>
          <p:cNvPr id="34" name="Рисунок 33" descr="стр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468318">
            <a:off x="2969041" y="5162631"/>
            <a:ext cx="1465215" cy="57265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67544" y="1844824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доходы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11560" y="342900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доходы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3528" y="5085184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 поступления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0" name="Рисунок 39" descr="стрелка кр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60130" y="2204863"/>
            <a:ext cx="1224646" cy="816431"/>
          </a:xfrm>
          <a:prstGeom prst="rect">
            <a:avLst/>
          </a:prstGeom>
        </p:spPr>
      </p:pic>
      <p:pic>
        <p:nvPicPr>
          <p:cNvPr id="41" name="Рисунок 40" descr="стрелка кр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580853">
            <a:off x="5504490" y="3520874"/>
            <a:ext cx="1207680" cy="805120"/>
          </a:xfrm>
          <a:prstGeom prst="rect">
            <a:avLst/>
          </a:prstGeom>
        </p:spPr>
      </p:pic>
      <p:pic>
        <p:nvPicPr>
          <p:cNvPr id="42" name="Рисунок 41" descr="стрелка кр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061049">
            <a:off x="5137312" y="4516971"/>
            <a:ext cx="1320934" cy="880623"/>
          </a:xfrm>
          <a:prstGeom prst="rect">
            <a:avLst/>
          </a:prstGeom>
        </p:spPr>
      </p:pic>
      <p:pic>
        <p:nvPicPr>
          <p:cNvPr id="43" name="Рисунок 42" descr="стрелка кр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3059985">
            <a:off x="4660531" y="5547502"/>
            <a:ext cx="1201079" cy="80071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876256" y="1556792"/>
            <a:ext cx="2267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образование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48264" y="2924944"/>
            <a:ext cx="2051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культуру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20272" y="4293096"/>
            <a:ext cx="1979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спорт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40152" y="5589240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99"/>
                </a:solidFill>
                <a:latin typeface="Bookman Old Style" pitchFamily="18" charset="0"/>
              </a:rPr>
              <a:t>Расходы на социальную политику</a:t>
            </a:r>
            <a:endParaRPr lang="ru-RU" sz="12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0" y="0"/>
            <a:ext cx="9252520" cy="1484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ПРОГРАММНЫЕ И НЕПОГРАММНЫЕ  НАПРАВЛЕНИЯ   РАСХОДОВ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тыс. рубле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692696"/>
            <a:ext cx="2771800" cy="648072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/>
        </p:nvGraphicFramePr>
        <p:xfrm>
          <a:off x="179512" y="980728"/>
          <a:ext cx="813690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91680" y="6309320"/>
            <a:ext cx="1512168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220 456,3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9912" y="6309320"/>
            <a:ext cx="1512168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261 589,9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8144" y="6309320"/>
            <a:ext cx="1512168" cy="400110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Bookman Old Style" pitchFamily="18" charset="0"/>
              </a:rPr>
              <a:t>266 958,8</a:t>
            </a:r>
            <a:endParaRPr lang="ru-RU" sz="2000" dirty="0">
              <a:solidFill>
                <a:srgbClr val="003366"/>
              </a:solidFill>
              <a:latin typeface="Bookman Old Style" pitchFamily="18" charset="0"/>
            </a:endParaRPr>
          </a:p>
        </p:txBody>
      </p:sp>
      <p:sp>
        <p:nvSpPr>
          <p:cNvPr id="14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1520" y="0"/>
            <a:ext cx="9073008" cy="90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7" name="Диаграмма 26"/>
          <p:cNvGraphicFramePr/>
          <p:nvPr/>
        </p:nvGraphicFramePr>
        <p:xfrm>
          <a:off x="251520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/>
          <p:nvPr/>
        </p:nvGraphicFramePr>
        <p:xfrm>
          <a:off x="395536" y="3645024"/>
          <a:ext cx="439248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" name="Рисунок 29" descr="завод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53662" y="2132856"/>
            <a:ext cx="2510436" cy="1512168"/>
          </a:xfrm>
          <a:prstGeom prst="rect">
            <a:avLst/>
          </a:prstGeom>
        </p:spPr>
      </p:pic>
      <p:pic>
        <p:nvPicPr>
          <p:cNvPr id="33" name="Рисунок 32" descr="хлеб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5229200"/>
            <a:ext cx="1242068" cy="1367589"/>
          </a:xfrm>
          <a:prstGeom prst="rect">
            <a:avLst/>
          </a:prstGeom>
        </p:spPr>
      </p:pic>
      <p:graphicFrame>
        <p:nvGraphicFramePr>
          <p:cNvPr id="34" name="Диаграмма 33"/>
          <p:cNvGraphicFramePr/>
          <p:nvPr/>
        </p:nvGraphicFramePr>
        <p:xfrm>
          <a:off x="4751512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5" name="Рисунок 34" descr="торговл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0352" y="1929062"/>
            <a:ext cx="1259632" cy="1578694"/>
          </a:xfrm>
          <a:prstGeom prst="rect">
            <a:avLst/>
          </a:prstGeom>
        </p:spPr>
      </p:pic>
      <p:graphicFrame>
        <p:nvGraphicFramePr>
          <p:cNvPr id="36" name="Диаграмма 35"/>
          <p:cNvGraphicFramePr/>
          <p:nvPr/>
        </p:nvGraphicFramePr>
        <p:xfrm>
          <a:off x="4751512" y="3645024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38" name="Рисунок 37" descr="жкх 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64288" y="5665445"/>
            <a:ext cx="2123728" cy="119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10"/>
          <p:cNvSpPr/>
          <p:nvPr/>
        </p:nvSpPr>
        <p:spPr>
          <a:xfrm>
            <a:off x="323528" y="0"/>
            <a:ext cx="9001000" cy="8367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11663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НАПРАВЛЕНИЯ  РАСХОДОВ   МУНИЦИПАЛЬНЫХ  ПРОГРАММ</a:t>
            </a:r>
            <a:r>
              <a:rPr lang="ru-RU" dirty="0" smtClean="0">
                <a:latin typeface="Bookman Old Style" pitchFamily="18" charset="0"/>
              </a:rPr>
              <a:t> </a:t>
            </a:r>
            <a:endParaRPr lang="ru-RU" dirty="0">
              <a:latin typeface="Bookman Old Style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980452"/>
          <a:ext cx="9144000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376671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СОЦИАЛЬНАЯ  НАПРАВЛЕННОСТЬ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:    </a:t>
                      </a:r>
                      <a:r>
                        <a:rPr lang="ru-RU" sz="1400" b="1" dirty="0" smtClean="0">
                          <a:solidFill>
                            <a:srgbClr val="0000FF"/>
                          </a:solidFill>
                          <a:effectLst/>
                          <a:latin typeface="Bookman Old Style" pitchFamily="18" charset="0"/>
                        </a:rPr>
                        <a:t>220 485 тыс. рублей или 77,4 %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«Развитие системы образования  и молодежной политики в муниципальном образовании «Холм-Жирковский район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150 642,5 тыс. руб.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49 810,5 тыс. руб.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11,0 тыс. руб.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6,2 тыс. руб.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 - 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14,8 тыс. руб.</a:t>
                      </a:r>
                    </a:p>
                  </a:txBody>
                  <a:tcPr>
                    <a:solidFill>
                      <a:srgbClr val="3399FF"/>
                    </a:solidFill>
                  </a:tcPr>
                </a:tc>
              </a:tr>
              <a:tr h="920960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ookman Old Style" pitchFamily="18" charset="0"/>
                        </a:rPr>
                        <a:t>  </a:t>
                      </a:r>
                      <a:r>
                        <a:rPr lang="ru-RU" sz="1400" b="1" u="none" baseline="0" dirty="0" smtClean="0">
                          <a:solidFill>
                            <a:srgbClr val="003300"/>
                          </a:solidFill>
                          <a:effectLst/>
                          <a:latin typeface="Bookman Old Style" pitchFamily="18" charset="0"/>
                        </a:rPr>
                        <a:t>1 550,2 тыс. рублей или 0,6 %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«Развитие  сельского хозяйства в муниципальном образовании «Холм-Жирковский район»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1544836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МУНИЦИПАЛЬНОЕ</a:t>
                      </a:r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ookman Old Style" pitchFamily="18" charset="0"/>
                        </a:rPr>
                        <a:t>     </a:t>
                      </a:r>
                      <a:r>
                        <a:rPr lang="ru-RU" sz="1400" b="1" u="none" dirty="0" smtClean="0">
                          <a:solidFill>
                            <a:srgbClr val="FF6600"/>
                          </a:solidFill>
                          <a:effectLst/>
                          <a:latin typeface="Bookman Old Style" pitchFamily="18" charset="0"/>
                        </a:rPr>
                        <a:t>56 816,3 тыс. рублей или 21,9 %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район» Смоленской области»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</a:t>
                      </a:r>
                      <a:endParaRPr lang="ru-RU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713001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ookman Old Style" pitchFamily="18" charset="0"/>
                        </a:rPr>
                        <a:t>ОБЕСПЕЧЕНИЕ БЕЗОПАСНЫХ УСЛОВИЙ ЖИЗНЕДЕЯТЕЛЬНОСТИ:</a:t>
                      </a:r>
                      <a:r>
                        <a:rPr lang="ru-RU" sz="1400" b="1" u="none" dirty="0" smtClean="0">
                          <a:solidFill>
                            <a:srgbClr val="FF0000"/>
                          </a:solidFill>
                          <a:effectLst/>
                          <a:latin typeface="Bookman Old Style" pitchFamily="18" charset="0"/>
                        </a:rPr>
                        <a:t>42,2 тыс. рублей или 0,1%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ookman Old Style" pitchFamily="18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</a:rPr>
                        <a:t> район» Смоленской области»</a:t>
                      </a: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620688"/>
            <a:ext cx="9144000" cy="288032"/>
          </a:xfrm>
          <a:prstGeom prst="rect">
            <a:avLst/>
          </a:prstGeom>
          <a:solidFill>
            <a:srgbClr val="FF3300"/>
          </a:solidFill>
          <a:ln w="190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itchFamily="18" charset="0"/>
              </a:rPr>
              <a:t>Расходы в рамках муниципальных программ за 2019 год  - </a:t>
            </a:r>
            <a:r>
              <a:rPr lang="ru-RU" sz="1600" b="1" dirty="0" smtClean="0">
                <a:latin typeface="Bookman Old Style" pitchFamily="18" charset="0"/>
              </a:rPr>
              <a:t>258 893,7 </a:t>
            </a:r>
            <a:r>
              <a:rPr lang="ru-RU" sz="1600" dirty="0" smtClean="0">
                <a:latin typeface="Bookman Old Style" pitchFamily="18" charset="0"/>
              </a:rPr>
              <a:t>тыс. руб., в т.ч. 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«Создание условий для эффективного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16632"/>
            <a:ext cx="920231" cy="576064"/>
          </a:xfrm>
          <a:prstGeom prst="rect">
            <a:avLst/>
          </a:prstGeom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107504" y="836712"/>
            <a:ext cx="9036496" cy="576064"/>
          </a:xfrm>
          <a:prstGeom prst="rect">
            <a:avLst/>
          </a:prstGeom>
          <a:solidFill>
            <a:srgbClr val="CCFFFF"/>
          </a:solidFill>
          <a:ln>
            <a:solidFill>
              <a:srgbClr val="33CCCC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300" b="1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b="1" dirty="0" smtClean="0">
                <a:solidFill>
                  <a:srgbClr val="000099"/>
                </a:solidFill>
                <a:latin typeface="Bookman Old Style" pitchFamily="18" charset="0"/>
              </a:rPr>
              <a:t>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Создание условий для функционирования органов местного самоуправления муниципального образования «Холм-Жирковский район» Смоленской области.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9" name="Содержимое 11"/>
          <p:cNvSpPr txBox="1">
            <a:spLocks/>
          </p:cNvSpPr>
          <p:nvPr/>
        </p:nvSpPr>
        <p:spPr>
          <a:xfrm>
            <a:off x="107504" y="1484784"/>
            <a:ext cx="5040560" cy="720080"/>
          </a:xfrm>
          <a:prstGeom prst="rect">
            <a:avLst/>
          </a:prstGeom>
          <a:solidFill>
            <a:srgbClr val="CCFFFF"/>
          </a:solidFill>
          <a:ln w="9525" cap="flat" cmpd="sng" algn="ctr">
            <a:solidFill>
              <a:srgbClr val="33CC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algn="just"/>
            <a:r>
              <a:rPr lang="ru-RU" sz="1300" b="1" noProof="0" dirty="0" smtClean="0">
                <a:solidFill>
                  <a:srgbClr val="000099"/>
                </a:solidFill>
                <a:latin typeface="Book Antiqua" pitchFamily="18" charset="0"/>
              </a:rPr>
              <a:t>  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В 2019 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году на реализацию программы было направлено 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22 868,6 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тыс. рублей или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97,3 %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 к годовому плану (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23 511,7 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тыс. рублей), в том числе: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7504" y="2276873"/>
          <a:ext cx="5040560" cy="4581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6191"/>
                <a:gridCol w="1404369"/>
              </a:tblGrid>
              <a:tr h="5487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Подпрограммы и основные мероприятия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Сумма,</a:t>
                      </a:r>
                      <a:r>
                        <a:rPr lang="ru-RU" sz="14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 тыс.руб.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391047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Обеспечивающая подпрограмма</a:t>
                      </a:r>
                      <a:endParaRPr lang="ru-RU" sz="1400" b="0" kern="1200" dirty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18 064,7</a:t>
                      </a:r>
                      <a:endParaRPr lang="ru-RU" sz="1400" b="1" noProof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54878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Информационная</a:t>
                      </a:r>
                      <a:r>
                        <a:rPr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политика и работа с общественностью</a:t>
                      </a:r>
                      <a:endParaRPr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167,1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4878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Развитие малого и среднего предпринимательства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45,0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59952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</a:t>
                      </a:r>
                      <a:r>
                        <a:rPr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реализации переданных государственных полномочий </a:t>
                      </a:r>
                      <a:endParaRPr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633,5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952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взаимодействия с некоммерческими организациями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484,2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74513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Оказание  мер социальной поддержки отдельным категориям граждан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3 463,2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9952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</a:t>
                      </a:r>
                      <a:r>
                        <a:rPr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сохранности документов  Архивного фонда РФ</a:t>
                      </a:r>
                      <a:endParaRPr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10,9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ая выноска 11"/>
          <p:cNvSpPr/>
          <p:nvPr/>
        </p:nvSpPr>
        <p:spPr>
          <a:xfrm>
            <a:off x="5255568" y="2708920"/>
            <a:ext cx="3888432" cy="504056"/>
          </a:xfrm>
          <a:prstGeom prst="wedgeRectCallout">
            <a:avLst>
              <a:gd name="adj1" fmla="val -20012"/>
              <a:gd name="adj2" fmla="val 99243"/>
            </a:avLst>
          </a:prstGeom>
          <a:solidFill>
            <a:srgbClr val="CCFFFF"/>
          </a:solidFill>
          <a:ln w="12700">
            <a:solidFill>
              <a:srgbClr val="33CC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2019 году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364088" y="3501008"/>
          <a:ext cx="3600401" cy="3227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1922"/>
                <a:gridCol w="848875"/>
                <a:gridCol w="819604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785571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Эффективность созданных условий  для органов местного самоуправления</a:t>
                      </a:r>
                      <a:endParaRPr lang="ru-RU" sz="1200" b="0" kern="1200" dirty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да</a:t>
                      </a:r>
                      <a:endParaRPr lang="ru-RU" sz="1200" noProof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61100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Улучшение условий хранения архивных документов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134714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Количество субъектов малого предпринимательства района  в расчете на 10 тыс. человек населения района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200" kern="1200" noProof="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200" kern="1200" noProof="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2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245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200" kern="1200" noProof="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ru-RU" sz="1200" kern="1200" noProof="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2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" name="Рисунок 14" descr="коллектив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1268760"/>
            <a:ext cx="2379762" cy="161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олг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32656"/>
            <a:ext cx="645644" cy="720080"/>
          </a:xfrm>
          <a:prstGeom prst="rect">
            <a:avLst/>
          </a:prstGeom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107504" y="908720"/>
            <a:ext cx="9036496" cy="720080"/>
          </a:xfrm>
          <a:prstGeom prst="rect">
            <a:avLst/>
          </a:prstGeom>
          <a:solidFill>
            <a:srgbClr val="99CCFF"/>
          </a:solidFill>
          <a:ln>
            <a:solidFill>
              <a:srgbClr val="0033CC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300" b="1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b="1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создание условий для эффективного исполнения полномочий органов местного самоуправления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Холм-Жирковского района, обеспечение долгосрочной сбалансированности и устойчивости бюджетной</a:t>
            </a:r>
          </a:p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системы,  повышение качества управления муниципальными финансами.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9" name="Содержимое 11"/>
          <p:cNvSpPr txBox="1">
            <a:spLocks/>
          </p:cNvSpPr>
          <p:nvPr/>
        </p:nvSpPr>
        <p:spPr>
          <a:xfrm>
            <a:off x="107504" y="1700808"/>
            <a:ext cx="4392488" cy="720080"/>
          </a:xfrm>
          <a:prstGeom prst="rect">
            <a:avLst/>
          </a:prstGeom>
          <a:solidFill>
            <a:srgbClr val="CCECFF"/>
          </a:solidFill>
          <a:ln w="9525" cap="flat" cmpd="sng" algn="ctr">
            <a:solidFill>
              <a:srgbClr val="0033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ru-RU" sz="1300" b="1" noProof="0" dirty="0" smtClean="0">
                <a:solidFill>
                  <a:srgbClr val="000099"/>
                </a:solidFill>
                <a:latin typeface="Book Antiqua" pitchFamily="18" charset="0"/>
              </a:rPr>
              <a:t>  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В 2019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году на реализацию программы было направлено 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33 721,9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рублей или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99,7 %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 к годовому плану (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33 838,5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рублей), в том числе: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2492897"/>
            <a:ext cx="4392488" cy="1384995"/>
          </a:xfrm>
          <a:prstGeom prst="rect">
            <a:avLst/>
          </a:prstGeom>
          <a:solidFill>
            <a:srgbClr val="99CCFF"/>
          </a:soli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Муниципальная программа была профинансирована:</a:t>
            </a:r>
          </a:p>
          <a:p>
            <a:pPr algn="just"/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-за счет  средств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 бюджета района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в сумме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5 820,2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руб.;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за счет средств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областного бюджета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27 887,7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</a:p>
          <a:p>
            <a:pPr algn="just"/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- за счет средств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 бюджетов поселений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14,0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07503" y="3861047"/>
          <a:ext cx="6552729" cy="2996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511"/>
                <a:gridCol w="1133531"/>
                <a:gridCol w="1062687"/>
              </a:tblGrid>
              <a:tr h="3089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FFFF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FFFF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FFFF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sz="1400" dirty="0">
                        <a:solidFill>
                          <a:srgbClr val="FFFF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FFFFFF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sz="1400" dirty="0">
                        <a:solidFill>
                          <a:srgbClr val="FFFFFF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</a:tr>
              <a:tr h="648825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Охват</a:t>
                      </a:r>
                      <a:r>
                        <a:rPr lang="ru-RU" sz="12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бюджетных ассигнований бюджета показателями, характеризующими цели и результаты их использования, %</a:t>
                      </a:r>
                      <a:endParaRPr lang="ru-RU" sz="1200" b="0" kern="1200" dirty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100,0</a:t>
                      </a:r>
                      <a:endParaRPr lang="ru-RU" sz="1600" noProof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46344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Соблюдение требования БК РФ к</a:t>
                      </a:r>
                      <a:r>
                        <a:rPr lang="ru-RU" sz="12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составлению отчетности об исполнении местного бюджета, %</a:t>
                      </a:r>
                      <a:endParaRPr lang="ru-RU" sz="12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648825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Отношение объема муниципального долга к общему объему доходов местного бюджета без учета объема безвозмездных поступлений, %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Менее 50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18,2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46344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Отсутствие</a:t>
                      </a:r>
                      <a:r>
                        <a:rPr lang="ru-RU" sz="12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просроченной кредиторской задолженности местных бюджетов</a:t>
                      </a:r>
                      <a:endParaRPr lang="ru-RU" sz="12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6344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Сокращение дифференциации</a:t>
                      </a:r>
                      <a:r>
                        <a:rPr lang="ru-RU" sz="12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сельских поселений по уровню бюджетной обеспеченности</a:t>
                      </a:r>
                      <a:endParaRPr lang="ru-RU" sz="12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да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572000" y="1196752"/>
          <a:ext cx="446449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финансы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74084" y="4274976"/>
            <a:ext cx="2469916" cy="2250368"/>
          </a:xfrm>
          <a:prstGeom prst="rect">
            <a:avLst/>
          </a:prstGeom>
        </p:spPr>
      </p:pic>
      <p:pic>
        <p:nvPicPr>
          <p:cNvPr id="14" name="Рисунок 13" descr="тыс. рублей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24328" y="1268760"/>
            <a:ext cx="1751855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Рисунок 8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107504" y="764704"/>
            <a:ext cx="9036496" cy="72008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solidFill>
              <a:srgbClr val="0033CC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300" b="1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b="1" dirty="0" smtClean="0">
                <a:solidFill>
                  <a:srgbClr val="000099"/>
                </a:solidFill>
                <a:latin typeface="Bookman Old Style" pitchFamily="18" charset="0"/>
              </a:rPr>
              <a:t>: 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Обеспечение общедоступного бесплатного дошкольного, начального общего, основного общего и  среднего общего образования. Повышение качества образования, соответствующего требованиям инновационного развития экономики. Создание условий для творческого развития молодежи.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" y="4541520"/>
          <a:ext cx="6660232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6684"/>
                <a:gridCol w="1216774"/>
                <a:gridCol w="1216774"/>
              </a:tblGrid>
              <a:tr h="2966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</a:tr>
              <a:tr h="445024">
                <a:tc>
                  <a:txBody>
                    <a:bodyPr/>
                    <a:lstStyle/>
                    <a:p>
                      <a:pPr algn="just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Доля детей в возрасте 3-7 лет, получающих услуги дошкольного образования, %</a:t>
                      </a:r>
                      <a:endParaRPr lang="ru-RU" sz="1200" b="0" kern="1200" dirty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100,0</a:t>
                      </a:r>
                      <a:endParaRPr lang="ru-RU" sz="1600" noProof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445024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Доля</a:t>
                      </a:r>
                      <a:r>
                        <a:rPr lang="ru-RU" sz="12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охвате детей общественным дошкольным воспитанием, %</a:t>
                      </a:r>
                      <a:endParaRPr lang="ru-RU" sz="12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45024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Удельный вес обучающихся,</a:t>
                      </a:r>
                      <a:r>
                        <a:rPr lang="ru-RU" sz="12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которым предоставлены все современные условия обучения</a:t>
                      </a:r>
                      <a:endParaRPr lang="ru-RU" sz="12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83,0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83,1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26684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2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Доля детей, охваченных мероприятиями</a:t>
                      </a:r>
                      <a:r>
                        <a:rPr lang="ru-RU" sz="12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регионального и всероссийского уровня в возрасте 7-15 лет, %</a:t>
                      </a:r>
                      <a:endParaRPr lang="ru-RU" sz="12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65,7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65,7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Прямоугольная выноска 17"/>
          <p:cNvSpPr/>
          <p:nvPr/>
        </p:nvSpPr>
        <p:spPr>
          <a:xfrm>
            <a:off x="107504" y="4077072"/>
            <a:ext cx="4392488" cy="432048"/>
          </a:xfrm>
          <a:prstGeom prst="wedgeRectCallout">
            <a:avLst>
              <a:gd name="adj1" fmla="val -20240"/>
              <a:gd name="adj2" fmla="val 77197"/>
            </a:avLst>
          </a:prstGeom>
          <a:gradFill flip="none" rotWithShape="1">
            <a:gsLst>
              <a:gs pos="0">
                <a:srgbClr val="C0C0C0">
                  <a:shade val="30000"/>
                  <a:satMod val="115000"/>
                </a:srgbClr>
              </a:gs>
              <a:gs pos="50000">
                <a:srgbClr val="C0C0C0">
                  <a:shade val="67500"/>
                  <a:satMod val="115000"/>
                </a:srgbClr>
              </a:gs>
              <a:gs pos="100000">
                <a:srgbClr val="C0C0C0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2019 году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15608" y="4509120"/>
            <a:ext cx="2528392" cy="2528392"/>
          </a:xfrm>
          <a:prstGeom prst="rect">
            <a:avLst/>
          </a:prstGeom>
        </p:spPr>
      </p:pic>
      <p:sp>
        <p:nvSpPr>
          <p:cNvPr id="21" name="Содержимое 11"/>
          <p:cNvSpPr txBox="1">
            <a:spLocks/>
          </p:cNvSpPr>
          <p:nvPr/>
        </p:nvSpPr>
        <p:spPr>
          <a:xfrm>
            <a:off x="107504" y="1556792"/>
            <a:ext cx="4392488" cy="792088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33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just"/>
            <a:r>
              <a:rPr lang="ru-RU" sz="1300" b="1" noProof="0" dirty="0" smtClean="0">
                <a:solidFill>
                  <a:srgbClr val="000099"/>
                </a:solidFill>
                <a:latin typeface="Book Antiqua" pitchFamily="18" charset="0"/>
              </a:rPr>
              <a:t>  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В 2019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году на реализацию программы было направлено 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150 642,5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рублей или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98,7 %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 к годовому плану (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152 560,6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рублей), в том числе: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7504" y="2420888"/>
            <a:ext cx="4355976" cy="156966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Муниципальная программа была профинансирована:</a:t>
            </a:r>
          </a:p>
          <a:p>
            <a:pPr algn="just"/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-за счет  средств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местного бюджета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в сумме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45 703,8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 тыс. руб.;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за счет средств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областного бюджета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103 545,8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</a:p>
          <a:p>
            <a:pPr algn="just"/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- за счет средств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федерального бюджета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 в сумме </a:t>
            </a:r>
            <a:r>
              <a:rPr lang="ru-RU" sz="1200" b="1" dirty="0" smtClean="0">
                <a:solidFill>
                  <a:srgbClr val="0000CC"/>
                </a:solidFill>
                <a:latin typeface="Bookman Old Style" pitchFamily="18" charset="0"/>
              </a:rPr>
              <a:t>1 392,9 </a:t>
            </a:r>
            <a:r>
              <a:rPr lang="ru-RU" sz="1200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3491880" y="1412776"/>
          <a:ext cx="549627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5364088" y="2924944"/>
            <a:ext cx="1224136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150 642,5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7" name="Рисунок 16" descr="тыс. рублей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24328" y="1268760"/>
            <a:ext cx="1751855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7500" y="5805264"/>
          <a:ext cx="8856987" cy="936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7732"/>
                <a:gridCol w="1942321"/>
                <a:gridCol w="1786934"/>
              </a:tblGrid>
              <a:tr h="38735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33CCCC"/>
                    </a:solidFill>
                  </a:tcPr>
                </a:tc>
              </a:tr>
              <a:tr h="548751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Повышение</a:t>
                      </a:r>
                      <a:r>
                        <a:rPr lang="ru-RU" sz="1400" b="0" kern="1200" baseline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доступности и качества  оказания услуг в сфере реализации муниципальной программы, %</a:t>
                      </a:r>
                      <a:endParaRPr lang="ru-RU" sz="1400" b="0" kern="1200" dirty="0">
                        <a:solidFill>
                          <a:srgbClr val="0000CC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81,2</a:t>
                      </a:r>
                      <a:endParaRPr lang="ru-RU" noProof="0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81,2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652120" y="908720"/>
            <a:ext cx="3491880" cy="2031325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66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Муниципальная программа была профинансирована:</a:t>
            </a:r>
          </a:p>
          <a:p>
            <a:pPr algn="just"/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-за счет  средств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местного бюджета 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в сумме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46 230,5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 тыс. руб.;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за счет средств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областного бюджета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 в сумме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3 141,9 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</a:p>
          <a:p>
            <a:pPr algn="just"/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- за счет средств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федерального бюджета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 в сумме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438,1 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тыс. руб.</a:t>
            </a: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0" y="1988840"/>
          <a:ext cx="694826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Содержимое 11"/>
          <p:cNvSpPr txBox="1">
            <a:spLocks/>
          </p:cNvSpPr>
          <p:nvPr/>
        </p:nvSpPr>
        <p:spPr>
          <a:xfrm>
            <a:off x="1475656" y="1916832"/>
            <a:ext cx="4104456" cy="1152128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solidFill>
              <a:srgbClr val="0066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r>
              <a:rPr lang="ru-RU" sz="1400" b="1" noProof="0" dirty="0" smtClean="0">
                <a:solidFill>
                  <a:srgbClr val="000099"/>
                </a:solidFill>
                <a:latin typeface="Book Antiqua" pitchFamily="18" charset="0"/>
              </a:rPr>
              <a:t>   </a:t>
            </a:r>
            <a:endParaRPr lang="ru-RU" sz="15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В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2019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году на реализацию программы было направлено 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49 810,5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тыс. рублей или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98,3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% к годовому плану (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50 668,6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тыс. рублей), в том числе:</a:t>
            </a:r>
            <a:endParaRPr lang="ru-RU" sz="1500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14" name="Рисунок 13" descr="культур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9704" y="3212976"/>
            <a:ext cx="266429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Текст 2"/>
          <p:cNvSpPr txBox="1">
            <a:spLocks/>
          </p:cNvSpPr>
          <p:nvPr/>
        </p:nvSpPr>
        <p:spPr>
          <a:xfrm>
            <a:off x="107504" y="908720"/>
            <a:ext cx="5472608" cy="936104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6699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400" b="1" u="sng" dirty="0" smtClean="0">
                <a:solidFill>
                  <a:srgbClr val="0000CC"/>
                </a:solidFill>
                <a:latin typeface="Bookman Old Style" pitchFamily="18" charset="0"/>
              </a:rPr>
              <a:t>Цель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: 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Реализация стратегической роли культуры как духовно-нравственного основания развития личности, а также развитие туризма для приобщения граждан к культурному и природному наследию.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pic>
        <p:nvPicPr>
          <p:cNvPr id="15" name="Рисунок 14" descr="тыс. рублей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80528" y="1844824"/>
            <a:ext cx="1751855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безопасно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79512" y="4653135"/>
          <a:ext cx="8856984" cy="2180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/>
                <a:gridCol w="2088232"/>
                <a:gridCol w="2016224"/>
              </a:tblGrid>
              <a:tr h="34557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99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99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99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45577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lang="ru-RU" sz="1400" b="0" kern="1200" baseline="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преступлений, совершенных в районе</a:t>
                      </a:r>
                      <a:endParaRPr lang="ru-RU" sz="1400" b="0" kern="1200" dirty="0">
                        <a:solidFill>
                          <a:srgbClr val="99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</a:rPr>
                        <a:t>110</a:t>
                      </a:r>
                      <a:endParaRPr lang="ru-RU" noProof="0" dirty="0">
                        <a:solidFill>
                          <a:srgbClr val="99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892741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Обеспеченность оборудованием и антитеррористическая</a:t>
                      </a:r>
                      <a:r>
                        <a:rPr lang="ru-RU" sz="1400" b="0" kern="1200" baseline="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защищенность  потенциально опасных объектов и мест массового пребывания</a:t>
                      </a:r>
                      <a:endParaRPr lang="ru-RU" sz="1400" b="0" kern="1200" dirty="0" smtClean="0">
                        <a:solidFill>
                          <a:srgbClr val="99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err="1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Удовлетв</a:t>
                      </a:r>
                      <a:r>
                        <a:rPr lang="ru-RU" sz="1800" kern="1200" noProof="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err="1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Удовлетв</a:t>
                      </a:r>
                      <a:r>
                        <a:rPr lang="ru-RU" sz="1800" kern="1200" noProof="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04337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Количество  совершенных ДТП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99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084168" y="1628800"/>
            <a:ext cx="3059832" cy="738664"/>
          </a:xfrm>
          <a:prstGeom prst="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2700000" scaled="1"/>
            <a:tileRect/>
          </a:gradFill>
          <a:ln w="12700"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800000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rgbClr val="800000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rgbClr val="800000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4" name="Текст 2"/>
          <p:cNvSpPr txBox="1">
            <a:spLocks/>
          </p:cNvSpPr>
          <p:nvPr/>
        </p:nvSpPr>
        <p:spPr>
          <a:xfrm>
            <a:off x="107504" y="980728"/>
            <a:ext cx="8928992" cy="576064"/>
          </a:xfrm>
          <a:prstGeom prst="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CC3300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400" b="1" dirty="0" smtClean="0">
                <a:solidFill>
                  <a:srgbClr val="800000"/>
                </a:solidFill>
                <a:latin typeface="Bookman Old Style" pitchFamily="18" charset="0"/>
              </a:rPr>
              <a:t>Цель: </a:t>
            </a:r>
            <a:r>
              <a:rPr lang="ru-RU" sz="1400" dirty="0" smtClean="0">
                <a:solidFill>
                  <a:srgbClr val="800000"/>
                </a:solidFill>
                <a:latin typeface="Bookman Old Style" pitchFamily="18" charset="0"/>
              </a:rPr>
              <a:t>Обеспечение безопасности жизнедеятельности населения  муниципального образования «Холм-Жирковский район» Смоленской области</a:t>
            </a:r>
            <a:endParaRPr lang="ru-RU" sz="1400" dirty="0">
              <a:solidFill>
                <a:srgbClr val="800000"/>
              </a:solidFill>
              <a:latin typeface="Bookman Old Style" pitchFamily="18" charset="0"/>
            </a:endParaRPr>
          </a:p>
        </p:txBody>
      </p:sp>
      <p:sp>
        <p:nvSpPr>
          <p:cNvPr id="15" name="Содержимое 11"/>
          <p:cNvSpPr txBox="1">
            <a:spLocks/>
          </p:cNvSpPr>
          <p:nvPr/>
        </p:nvSpPr>
        <p:spPr>
          <a:xfrm>
            <a:off x="107504" y="1700808"/>
            <a:ext cx="5832648" cy="1656184"/>
          </a:xfrm>
          <a:prstGeom prst="rect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rgbClr val="CC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/>
          <a:p>
            <a:r>
              <a:rPr lang="ru-RU" sz="1400" b="1" noProof="0" dirty="0" smtClean="0">
                <a:solidFill>
                  <a:srgbClr val="000099"/>
                </a:solidFill>
                <a:latin typeface="Book Antiqua" pitchFamily="18" charset="0"/>
              </a:rPr>
              <a:t>   </a:t>
            </a:r>
            <a:endParaRPr lang="ru-RU" sz="15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500" b="1" dirty="0" smtClean="0">
                <a:solidFill>
                  <a:srgbClr val="000099"/>
                </a:solidFill>
                <a:latin typeface="Book Antiqua" pitchFamily="18" charset="0"/>
              </a:rPr>
              <a:t>  </a:t>
            </a:r>
            <a:r>
              <a:rPr lang="ru-RU" dirty="0" smtClean="0">
                <a:solidFill>
                  <a:srgbClr val="990000"/>
                </a:solidFill>
                <a:latin typeface="Bookman Old Style" pitchFamily="18" charset="0"/>
              </a:rPr>
              <a:t>В </a:t>
            </a:r>
            <a:r>
              <a:rPr lang="ru-RU" b="1" dirty="0" smtClean="0">
                <a:solidFill>
                  <a:srgbClr val="990000"/>
                </a:solidFill>
                <a:latin typeface="Bookman Old Style" pitchFamily="18" charset="0"/>
              </a:rPr>
              <a:t>2019</a:t>
            </a:r>
            <a:r>
              <a:rPr lang="ru-RU" dirty="0" smtClean="0">
                <a:solidFill>
                  <a:srgbClr val="990000"/>
                </a:solidFill>
                <a:latin typeface="Bookman Old Style" pitchFamily="18" charset="0"/>
              </a:rPr>
              <a:t> году на реализацию программы было направлено  </a:t>
            </a:r>
            <a:r>
              <a:rPr lang="ru-RU" b="1" dirty="0" smtClean="0">
                <a:solidFill>
                  <a:srgbClr val="990000"/>
                </a:solidFill>
                <a:latin typeface="Bookman Old Style" pitchFamily="18" charset="0"/>
              </a:rPr>
              <a:t>42,2</a:t>
            </a:r>
            <a:r>
              <a:rPr lang="ru-RU" dirty="0" smtClean="0">
                <a:solidFill>
                  <a:srgbClr val="990000"/>
                </a:solidFill>
                <a:latin typeface="Bookman Old Style" pitchFamily="18" charset="0"/>
              </a:rPr>
              <a:t> тыс. рублей или </a:t>
            </a:r>
            <a:r>
              <a:rPr lang="ru-RU" b="1" dirty="0" smtClean="0">
                <a:solidFill>
                  <a:srgbClr val="990000"/>
                </a:solidFill>
                <a:latin typeface="Bookman Old Style" pitchFamily="18" charset="0"/>
              </a:rPr>
              <a:t>100,0</a:t>
            </a:r>
            <a:r>
              <a:rPr lang="ru-RU" dirty="0" smtClean="0">
                <a:solidFill>
                  <a:srgbClr val="990000"/>
                </a:solidFill>
                <a:latin typeface="Bookman Old Style" pitchFamily="18" charset="0"/>
              </a:rPr>
              <a:t> % к годовому плану (</a:t>
            </a:r>
            <a:r>
              <a:rPr lang="ru-RU" b="1" dirty="0" smtClean="0">
                <a:solidFill>
                  <a:srgbClr val="990000"/>
                </a:solidFill>
                <a:latin typeface="Bookman Old Style" pitchFamily="18" charset="0"/>
              </a:rPr>
              <a:t>42,2</a:t>
            </a:r>
            <a:r>
              <a:rPr lang="ru-RU" dirty="0" smtClean="0">
                <a:solidFill>
                  <a:srgbClr val="990000"/>
                </a:solidFill>
                <a:latin typeface="Bookman Old Style" pitchFamily="18" charset="0"/>
              </a:rPr>
              <a:t> тыс. рублей)- на проведение мероприятий, направленных на профилактику правонарушений среди несовершеннолетних, обеспечение деятельности народной дружины и обеспечение безопасности дорожного движения.</a:t>
            </a:r>
            <a:endParaRPr lang="ru-RU" sz="1500" dirty="0" smtClean="0">
              <a:solidFill>
                <a:srgbClr val="990000"/>
              </a:solidFill>
              <a:latin typeface="Bookman Old Style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467544" y="3645024"/>
            <a:ext cx="4968552" cy="648072"/>
          </a:xfrm>
          <a:prstGeom prst="wedgeRectCallout">
            <a:avLst>
              <a:gd name="adj1" fmla="val -20432"/>
              <a:gd name="adj2" fmla="val 83811"/>
            </a:avLst>
          </a:prstGeom>
          <a:solidFill>
            <a:srgbClr val="FF6600"/>
          </a:solidFill>
          <a:ln w="12700">
            <a:solidFill>
              <a:srgbClr val="CC33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990000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2019 году</a:t>
            </a:r>
            <a:endParaRPr lang="ru-RU" sz="1600" dirty="0">
              <a:solidFill>
                <a:srgbClr val="990000"/>
              </a:solidFill>
              <a:latin typeface="Bookman Old Style" pitchFamily="18" charset="0"/>
            </a:endParaRPr>
          </a:p>
        </p:txBody>
      </p:sp>
      <p:pic>
        <p:nvPicPr>
          <p:cNvPr id="17" name="Рисунок 16" descr="ОБЖ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420888"/>
            <a:ext cx="222331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635896" y="0"/>
            <a:ext cx="5508104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0"/>
            <a:ext cx="766806" cy="435322"/>
          </a:xfrm>
          <a:prstGeom prst="rect">
            <a:avLst/>
          </a:prstGeom>
        </p:spPr>
      </p:pic>
      <p:pic>
        <p:nvPicPr>
          <p:cNvPr id="8" name="Рисунок 7" descr="автобус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11416" y="1844824"/>
            <a:ext cx="2932584" cy="2932584"/>
          </a:xfrm>
          <a:prstGeom prst="rect">
            <a:avLst/>
          </a:prstGeom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107504" y="908720"/>
            <a:ext cx="9036496" cy="57606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400" b="1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Удовлетворение потребности населения  в качественных услугах пассажирского транспорта общественного пользования.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84168" y="1556792"/>
            <a:ext cx="3059832" cy="738664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4" name="Содержимое 11"/>
          <p:cNvSpPr txBox="1">
            <a:spLocks/>
          </p:cNvSpPr>
          <p:nvPr/>
        </p:nvSpPr>
        <p:spPr>
          <a:xfrm>
            <a:off x="107504" y="1556792"/>
            <a:ext cx="5832648" cy="1440160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rgbClr val="0033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ru-RU" sz="1400" b="1" noProof="0" dirty="0" smtClean="0">
                <a:solidFill>
                  <a:srgbClr val="000099"/>
                </a:solidFill>
                <a:latin typeface="Book Antiqua" pitchFamily="18" charset="0"/>
              </a:rPr>
              <a:t>   </a:t>
            </a:r>
            <a:endParaRPr lang="ru-RU" sz="15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500" b="1" dirty="0" smtClean="0">
                <a:solidFill>
                  <a:srgbClr val="000099"/>
                </a:solidFill>
                <a:latin typeface="Book Antiqua" pitchFamily="18" charset="0"/>
              </a:rPr>
              <a:t> 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В 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2019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году на реализацию программы было направлено  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850,2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тыс. рублей или 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100,0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% к годовому плану (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850,2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тыс. рублей)- на предоставление субсидии на возмещение затрат  в связи с оказанием  услуг  по осуществлению  пассажирских перевозок.</a:t>
            </a:r>
            <a:endParaRPr lang="ru-RU" sz="15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79512" y="4077073"/>
          <a:ext cx="8856984" cy="2780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/>
                <a:gridCol w="2088232"/>
                <a:gridCol w="2016224"/>
              </a:tblGrid>
              <a:tr h="4131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99FF"/>
                    </a:solidFill>
                  </a:tcPr>
                </a:tc>
              </a:tr>
              <a:tr h="585306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Сохранение количества  внутрирайонных маршрутов, единиц</a:t>
                      </a:r>
                      <a:endParaRPr lang="ru-RU" sz="1400" b="0" kern="1200" dirty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</a:rPr>
                        <a:t>5</a:t>
                      </a:r>
                      <a:endParaRPr lang="ru-RU" noProof="0" dirty="0">
                        <a:solidFill>
                          <a:srgbClr val="000099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585306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Сохранение</a:t>
                      </a:r>
                      <a:r>
                        <a:rPr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количества перевезенных пассажиров, тыс. человек</a:t>
                      </a:r>
                      <a:endParaRPr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13,6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11,3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119715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Доля населения,</a:t>
                      </a:r>
                      <a:r>
                        <a:rPr lang="ru-RU" sz="14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проживающего в населенных пунктах, не имеющих регулярного автобусного и (или) железнодорожного сообщения с административным центром в общей численности Холм-Жирковского района</a:t>
                      </a:r>
                      <a:endParaRPr lang="ru-RU" sz="14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Менее 90%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Менее 90%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Прямоугольная выноска 16"/>
          <p:cNvSpPr/>
          <p:nvPr/>
        </p:nvSpPr>
        <p:spPr>
          <a:xfrm>
            <a:off x="251520" y="3140968"/>
            <a:ext cx="4968552" cy="648072"/>
          </a:xfrm>
          <a:prstGeom prst="wedgeRectCallout">
            <a:avLst>
              <a:gd name="adj1" fmla="val -20432"/>
              <a:gd name="adj2" fmla="val 83811"/>
            </a:avLst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2019 году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сельское хоз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88640"/>
            <a:ext cx="749665" cy="604418"/>
          </a:xfrm>
          <a:prstGeom prst="rect">
            <a:avLst/>
          </a:prstGeom>
        </p:spPr>
      </p:pic>
      <p:pic>
        <p:nvPicPr>
          <p:cNvPr id="8" name="Рисунок 7" descr="сельское хоз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30874" y="2132856"/>
            <a:ext cx="3913126" cy="2780928"/>
          </a:xfrm>
          <a:prstGeom prst="rect">
            <a:avLst/>
          </a:prstGeom>
        </p:spPr>
      </p:pic>
      <p:pic>
        <p:nvPicPr>
          <p:cNvPr id="9" name="Рисунок 8" descr="сельское хоз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2492896"/>
            <a:ext cx="3069612" cy="1440160"/>
          </a:xfrm>
          <a:prstGeom prst="rect">
            <a:avLst/>
          </a:prstGeom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0" y="836712"/>
            <a:ext cx="6336704" cy="5760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400" b="1" u="sng" dirty="0" smtClean="0">
                <a:solidFill>
                  <a:srgbClr val="800000"/>
                </a:solidFill>
                <a:latin typeface="Bookman Old Style" pitchFamily="18" charset="0"/>
              </a:rPr>
              <a:t>Цель</a:t>
            </a:r>
            <a:r>
              <a:rPr lang="ru-RU" sz="1400" b="1" dirty="0" smtClean="0">
                <a:solidFill>
                  <a:srgbClr val="800000"/>
                </a:solidFill>
                <a:latin typeface="Bookman Old Style" pitchFamily="18" charset="0"/>
              </a:rPr>
              <a:t>: </a:t>
            </a:r>
            <a:r>
              <a:rPr lang="ru-RU" sz="1400" dirty="0" smtClean="0">
                <a:solidFill>
                  <a:srgbClr val="800000"/>
                </a:solidFill>
                <a:latin typeface="Bookman Old Style" pitchFamily="18" charset="0"/>
              </a:rPr>
              <a:t>Поддержка сельскохозяйственных товаропроизводителей.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24128" y="1484784"/>
            <a:ext cx="3059832" cy="73866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800000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rgbClr val="800000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rgbClr val="800000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2" name="Содержимое 11"/>
          <p:cNvSpPr txBox="1">
            <a:spLocks/>
          </p:cNvSpPr>
          <p:nvPr/>
        </p:nvSpPr>
        <p:spPr>
          <a:xfrm>
            <a:off x="107504" y="1556792"/>
            <a:ext cx="5400600" cy="151216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ru-RU" sz="1400" b="1" noProof="0" dirty="0" smtClean="0">
                <a:solidFill>
                  <a:srgbClr val="800000"/>
                </a:solidFill>
                <a:latin typeface="Book Antiqua" pitchFamily="18" charset="0"/>
              </a:rPr>
              <a:t>   </a:t>
            </a:r>
            <a:endParaRPr lang="ru-RU" sz="1500" dirty="0" smtClean="0">
              <a:solidFill>
                <a:srgbClr val="800000"/>
              </a:solidFill>
              <a:latin typeface="Bookman Old Style" pitchFamily="18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500" b="1" dirty="0" smtClean="0">
                <a:solidFill>
                  <a:srgbClr val="800000"/>
                </a:solidFill>
                <a:latin typeface="Book Antiqua" pitchFamily="18" charset="0"/>
              </a:rPr>
              <a:t> </a:t>
            </a:r>
            <a:r>
              <a:rPr lang="ru-RU" dirty="0" smtClean="0">
                <a:solidFill>
                  <a:srgbClr val="800000"/>
                </a:solidFill>
                <a:latin typeface="Bookman Old Style" pitchFamily="18" charset="0"/>
              </a:rPr>
              <a:t>В </a:t>
            </a:r>
            <a:r>
              <a:rPr lang="ru-RU" b="1" dirty="0" smtClean="0">
                <a:solidFill>
                  <a:srgbClr val="800000"/>
                </a:solidFill>
                <a:latin typeface="Bookman Old Style" pitchFamily="18" charset="0"/>
              </a:rPr>
              <a:t>2019</a:t>
            </a:r>
            <a:r>
              <a:rPr lang="ru-RU" dirty="0" smtClean="0">
                <a:solidFill>
                  <a:srgbClr val="800000"/>
                </a:solidFill>
                <a:latin typeface="Bookman Old Style" pitchFamily="18" charset="0"/>
              </a:rPr>
              <a:t> году на реализацию программы было направлено  </a:t>
            </a:r>
            <a:r>
              <a:rPr lang="ru-RU" b="1" dirty="0" smtClean="0">
                <a:solidFill>
                  <a:srgbClr val="800000"/>
                </a:solidFill>
                <a:latin typeface="Bookman Old Style" pitchFamily="18" charset="0"/>
              </a:rPr>
              <a:t>700,0</a:t>
            </a:r>
            <a:r>
              <a:rPr lang="ru-RU" dirty="0" smtClean="0">
                <a:solidFill>
                  <a:srgbClr val="800000"/>
                </a:solidFill>
                <a:latin typeface="Bookman Old Style" pitchFamily="18" charset="0"/>
              </a:rPr>
              <a:t> тыс. рублей или </a:t>
            </a:r>
            <a:r>
              <a:rPr lang="ru-RU" b="1" dirty="0" smtClean="0">
                <a:solidFill>
                  <a:srgbClr val="800000"/>
                </a:solidFill>
                <a:latin typeface="Bookman Old Style" pitchFamily="18" charset="0"/>
              </a:rPr>
              <a:t>100,0</a:t>
            </a:r>
            <a:r>
              <a:rPr lang="ru-RU" dirty="0" smtClean="0">
                <a:solidFill>
                  <a:srgbClr val="800000"/>
                </a:solidFill>
                <a:latin typeface="Bookman Old Style" pitchFamily="18" charset="0"/>
              </a:rPr>
              <a:t> % к годовому плану (</a:t>
            </a:r>
            <a:r>
              <a:rPr lang="ru-RU" b="1" dirty="0" smtClean="0">
                <a:solidFill>
                  <a:srgbClr val="800000"/>
                </a:solidFill>
                <a:latin typeface="Bookman Old Style" pitchFamily="18" charset="0"/>
              </a:rPr>
              <a:t>700,0</a:t>
            </a:r>
            <a:r>
              <a:rPr lang="ru-RU" dirty="0" smtClean="0">
                <a:solidFill>
                  <a:srgbClr val="800000"/>
                </a:solidFill>
                <a:latin typeface="Bookman Old Style" pitchFamily="18" charset="0"/>
              </a:rPr>
              <a:t> тыс. рублей)- на оказание несвязанной поддержки  сельскохозяйственным товаропроизводителям в области растениеводства.</a:t>
            </a:r>
            <a:endParaRPr lang="ru-RU" sz="1500" dirty="0" smtClean="0">
              <a:solidFill>
                <a:srgbClr val="800000"/>
              </a:solidFill>
              <a:latin typeface="Bookman Old Style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179512" y="4533934"/>
          <a:ext cx="8640960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  <a:gridCol w="2088232"/>
                <a:gridCol w="2088232"/>
              </a:tblGrid>
              <a:tr h="3352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80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80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80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04823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Увеличение валового производства</a:t>
                      </a:r>
                      <a:r>
                        <a:rPr lang="ru-RU" sz="1400" b="0" kern="1200" baseline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растениеводства</a:t>
                      </a:r>
                      <a:r>
                        <a:rPr lang="ru-RU" sz="1400" b="0" kern="120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 млн.рублей</a:t>
                      </a:r>
                      <a:endParaRPr lang="ru-RU" sz="1400" b="0" kern="1200" dirty="0">
                        <a:solidFill>
                          <a:srgbClr val="80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noProof="0" dirty="0" smtClean="0">
                        <a:solidFill>
                          <a:srgbClr val="80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noProof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</a:rPr>
                        <a:t>97,3</a:t>
                      </a:r>
                      <a:endParaRPr lang="ru-RU" noProof="0" dirty="0">
                        <a:solidFill>
                          <a:srgbClr val="800000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80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119,7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04823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Увеличение урожайности зерновых и зернобобовых культур</a:t>
                      </a:r>
                      <a:r>
                        <a:rPr lang="ru-RU" sz="1400" b="0" kern="1200" baseline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400" b="0" kern="1200" baseline="0" dirty="0" err="1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ц</a:t>
                      </a:r>
                      <a:r>
                        <a:rPr lang="ru-RU" sz="1400" b="0" kern="1200" baseline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/га</a:t>
                      </a:r>
                      <a:endParaRPr lang="ru-RU" sz="1400" b="0" kern="1200" dirty="0" smtClean="0">
                        <a:solidFill>
                          <a:srgbClr val="80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80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16,4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80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20,1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8961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Увеличение посевных</a:t>
                      </a:r>
                      <a:r>
                        <a:rPr lang="ru-RU" sz="1400" b="0" kern="1200" baseline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площадей зерновых и зернобобовых культур</a:t>
                      </a:r>
                      <a:r>
                        <a:rPr lang="ru-RU" sz="1400" b="0" kern="120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 га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sz="1800" kern="1200" baseline="0" noProof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100,0</a:t>
                      </a:r>
                      <a:endParaRPr lang="ru-RU" sz="1800" kern="1200" noProof="0" dirty="0" smtClean="0">
                        <a:solidFill>
                          <a:srgbClr val="800000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80000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2 141,0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Прямоугольная выноска 14"/>
          <p:cNvSpPr/>
          <p:nvPr/>
        </p:nvSpPr>
        <p:spPr>
          <a:xfrm>
            <a:off x="251520" y="3356992"/>
            <a:ext cx="4968552" cy="648072"/>
          </a:xfrm>
          <a:prstGeom prst="wedgeRectCallout">
            <a:avLst>
              <a:gd name="adj1" fmla="val -20432"/>
              <a:gd name="adj2" fmla="val 11614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800000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2019 году</a:t>
            </a:r>
            <a:endParaRPr lang="ru-RU" sz="1600" dirty="0">
              <a:solidFill>
                <a:srgbClr val="80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емография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16632"/>
            <a:ext cx="956411" cy="673074"/>
          </a:xfrm>
          <a:prstGeom prst="rect">
            <a:avLst/>
          </a:prstGeom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107504" y="1052736"/>
            <a:ext cx="9036496" cy="576064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9999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400" b="1" u="sng" dirty="0" smtClean="0">
                <a:solidFill>
                  <a:srgbClr val="0000CC"/>
                </a:solidFill>
                <a:latin typeface="Bookman Old Style" pitchFamily="18" charset="0"/>
              </a:rPr>
              <a:t>Цель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: 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Стабилизация демографической ситуации, поддержка материнства и формирование предпосылок к последующему демографическому росту.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84168" y="1772816"/>
            <a:ext cx="3059832" cy="738664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2" name="Содержимое 11"/>
          <p:cNvSpPr txBox="1">
            <a:spLocks/>
          </p:cNvSpPr>
          <p:nvPr/>
        </p:nvSpPr>
        <p:spPr>
          <a:xfrm>
            <a:off x="107504" y="1772816"/>
            <a:ext cx="5832648" cy="1368152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rgbClr val="0099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r>
              <a:rPr lang="ru-RU" sz="1400" b="1" noProof="0" dirty="0" smtClean="0">
                <a:solidFill>
                  <a:srgbClr val="000099"/>
                </a:solidFill>
                <a:latin typeface="Book Antiqua" pitchFamily="18" charset="0"/>
              </a:rPr>
              <a:t>   </a:t>
            </a:r>
            <a:endParaRPr lang="ru-RU" sz="15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500" b="1" dirty="0" smtClean="0">
                <a:solidFill>
                  <a:srgbClr val="000099"/>
                </a:solidFill>
                <a:latin typeface="Book Antiqua" pitchFamily="18" charset="0"/>
              </a:rPr>
              <a:t> 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В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2019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году на реализацию программы было направлено 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11,0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тыс. рублей или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100,0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% к годовому плану (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11,0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тыс. рублей)- на проведение мероприятий, способствующих укреплению брака и семьи.</a:t>
            </a:r>
            <a:endParaRPr lang="ru-RU" sz="1500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20" name="Рисунок 19" descr="семь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2780928"/>
            <a:ext cx="3759323" cy="1944216"/>
          </a:xfrm>
          <a:prstGeom prst="rect">
            <a:avLst/>
          </a:prstGeom>
        </p:spPr>
      </p:pic>
      <p:pic>
        <p:nvPicPr>
          <p:cNvPr id="15" name="Рисунок 14" descr="ромашки 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4293096"/>
            <a:ext cx="1791369" cy="2356577"/>
          </a:xfrm>
          <a:prstGeom prst="rect">
            <a:avLst/>
          </a:prstGeom>
        </p:spPr>
      </p:pic>
      <p:sp>
        <p:nvSpPr>
          <p:cNvPr id="21" name="Прямоугольная выноска 20"/>
          <p:cNvSpPr/>
          <p:nvPr/>
        </p:nvSpPr>
        <p:spPr>
          <a:xfrm>
            <a:off x="179512" y="4077072"/>
            <a:ext cx="4968552" cy="648072"/>
          </a:xfrm>
          <a:prstGeom prst="wedgeRectCallout">
            <a:avLst>
              <a:gd name="adj1" fmla="val -20432"/>
              <a:gd name="adj2" fmla="val 116145"/>
            </a:avLst>
          </a:prstGeom>
          <a:gradFill flip="none" rotWithShape="1">
            <a:gsLst>
              <a:gs pos="0">
                <a:srgbClr val="00FFCC">
                  <a:shade val="30000"/>
                  <a:satMod val="115000"/>
                </a:srgbClr>
              </a:gs>
              <a:gs pos="50000">
                <a:srgbClr val="00FFCC">
                  <a:shade val="67500"/>
                  <a:satMod val="115000"/>
                </a:srgbClr>
              </a:gs>
              <a:gs pos="100000">
                <a:srgbClr val="00FFCC">
                  <a:shade val="100000"/>
                  <a:satMod val="115000"/>
                </a:srgbClr>
              </a:gs>
            </a:gsLst>
            <a:lin ang="16200000" scaled="1"/>
            <a:tileRect/>
          </a:gradFill>
          <a:ln w="12700">
            <a:solidFill>
              <a:srgbClr val="0099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CC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2019 году</a:t>
            </a:r>
            <a:endParaRPr lang="ru-RU" sz="16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107505" y="5207991"/>
          <a:ext cx="6624734" cy="1461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2780"/>
                <a:gridCol w="1600977"/>
                <a:gridCol w="1600977"/>
              </a:tblGrid>
              <a:tr h="3445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5921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Сохранение численности населения (человек)</a:t>
                      </a:r>
                      <a:endParaRPr lang="ru-RU" sz="1400" b="0" kern="1200" dirty="0">
                        <a:solidFill>
                          <a:srgbClr val="0000CC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noProof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9 012</a:t>
                      </a:r>
                      <a:endParaRPr lang="ru-RU" noProof="0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9 038</a:t>
                      </a:r>
                    </a:p>
                  </a:txBody>
                  <a:tcPr>
                    <a:solidFill>
                      <a:srgbClr val="66FFCC"/>
                    </a:solidFill>
                  </a:tcPr>
                </a:tc>
              </a:tr>
              <a:tr h="51968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Снижение смертности населения (человек)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172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дост сред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116632"/>
            <a:ext cx="1071786" cy="844864"/>
          </a:xfrm>
          <a:prstGeom prst="rect">
            <a:avLst/>
          </a:prstGeom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107504" y="1052736"/>
            <a:ext cx="9036496" cy="576064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lang="ru-RU" sz="1400" b="1" u="sng" dirty="0" smtClean="0">
                <a:solidFill>
                  <a:srgbClr val="0000CC"/>
                </a:solidFill>
                <a:latin typeface="Bookman Old Style" pitchFamily="18" charset="0"/>
              </a:rPr>
              <a:t>Цель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: 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sz="1400" dirty="0" err="1" smtClean="0">
                <a:solidFill>
                  <a:srgbClr val="0000CC"/>
                </a:solidFill>
                <a:latin typeface="Bookman Old Style" pitchFamily="18" charset="0"/>
              </a:rPr>
              <a:t>маломобильных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 групп населения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1772816"/>
            <a:ext cx="3059832" cy="738664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rgbClr val="0000CC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rgbClr val="0000CC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1" name="Содержимое 11"/>
          <p:cNvSpPr txBox="1">
            <a:spLocks/>
          </p:cNvSpPr>
          <p:nvPr/>
        </p:nvSpPr>
        <p:spPr>
          <a:xfrm>
            <a:off x="107504" y="1772816"/>
            <a:ext cx="5832648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tint val="66000"/>
                  <a:satMod val="160000"/>
                </a:srgbClr>
              </a:gs>
              <a:gs pos="50000">
                <a:srgbClr val="00CCFF">
                  <a:tint val="44500"/>
                  <a:satMod val="160000"/>
                </a:srgbClr>
              </a:gs>
              <a:gs pos="100000">
                <a:srgbClr val="00CCFF">
                  <a:tint val="23500"/>
                  <a:satMod val="160000"/>
                </a:srgbClr>
              </a:gs>
            </a:gsLst>
            <a:lin ang="0" scaled="1"/>
            <a:tileRect/>
          </a:gradFill>
          <a:ln w="9525" cap="flat" cmpd="sng" algn="ctr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/>
          <a:p>
            <a:r>
              <a:rPr lang="ru-RU" sz="1400" b="1" noProof="0" dirty="0" smtClean="0">
                <a:solidFill>
                  <a:srgbClr val="000099"/>
                </a:solidFill>
                <a:latin typeface="Book Antiqua" pitchFamily="18" charset="0"/>
              </a:rPr>
              <a:t>   </a:t>
            </a:r>
            <a:endParaRPr lang="ru-RU" sz="15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500" b="1" dirty="0" smtClean="0">
                <a:solidFill>
                  <a:srgbClr val="000099"/>
                </a:solidFill>
                <a:latin typeface="Book Antiqua" pitchFamily="18" charset="0"/>
              </a:rPr>
              <a:t>  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В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2019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году на реализацию программы было направлено  </a:t>
            </a:r>
            <a:r>
              <a:rPr lang="en-US" b="1" dirty="0" smtClean="0">
                <a:solidFill>
                  <a:srgbClr val="0000CC"/>
                </a:solidFill>
                <a:latin typeface="Bookman Old Style" pitchFamily="18" charset="0"/>
              </a:rPr>
              <a:t>6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,2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тыс. рублей или 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14,6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% к годовому плану (</a:t>
            </a:r>
            <a:r>
              <a:rPr lang="ru-RU" b="1" dirty="0" smtClean="0">
                <a:solidFill>
                  <a:srgbClr val="0000CC"/>
                </a:solidFill>
                <a:latin typeface="Bookman Old Style" pitchFamily="18" charset="0"/>
              </a:rPr>
              <a:t>42,4</a:t>
            </a:r>
            <a:r>
              <a:rPr lang="ru-RU" dirty="0" smtClean="0">
                <a:solidFill>
                  <a:srgbClr val="0000CC"/>
                </a:solidFill>
                <a:latin typeface="Bookman Old Style" pitchFamily="18" charset="0"/>
              </a:rPr>
              <a:t> тыс. рублей)- на проведение мероприятий, направленных на повышение уровня социальной адаптации инвалидов.</a:t>
            </a:r>
            <a:endParaRPr lang="ru-RU" sz="1500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07504" y="3789040"/>
            <a:ext cx="4968552" cy="648072"/>
          </a:xfrm>
          <a:prstGeom prst="wedgeRectCallout">
            <a:avLst>
              <a:gd name="adj1" fmla="val -20432"/>
              <a:gd name="adj2" fmla="val 116145"/>
            </a:avLst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0033C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CC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2019 году</a:t>
            </a:r>
            <a:endParaRPr lang="ru-RU" sz="1600" dirty="0">
              <a:solidFill>
                <a:srgbClr val="0000CC"/>
              </a:solidFill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79512" y="5013176"/>
          <a:ext cx="8640960" cy="1512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  <a:gridCol w="2088232"/>
                <a:gridCol w="2088232"/>
              </a:tblGrid>
              <a:tr h="4550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FF"/>
                    </a:solidFill>
                  </a:tcPr>
                </a:tc>
              </a:tr>
              <a:tr h="1057146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Увеличение</a:t>
                      </a:r>
                      <a:r>
                        <a:rPr lang="ru-RU" sz="1400" b="0" kern="1200" baseline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количества социально значимых объектов, доступных для лиц с ограниченными  возможностями и других  </a:t>
                      </a:r>
                      <a:r>
                        <a:rPr lang="ru-RU" sz="1400" b="0" kern="1200" baseline="0" dirty="0" err="1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маломобильных</a:t>
                      </a:r>
                      <a:r>
                        <a:rPr lang="ru-RU" sz="1400" b="0" kern="1200" baseline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групп(единиц)</a:t>
                      </a:r>
                      <a:endParaRPr lang="ru-RU" sz="1400" b="0" kern="1200" dirty="0">
                        <a:solidFill>
                          <a:srgbClr val="0000CC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noProof="0" dirty="0" smtClean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noProof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</a:rPr>
                        <a:t>33</a:t>
                      </a:r>
                      <a:endParaRPr lang="ru-RU" noProof="0" dirty="0">
                        <a:solidFill>
                          <a:srgbClr val="0000CC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CC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CC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CCFF">
                            <a:tint val="66000"/>
                            <a:satMod val="160000"/>
                          </a:srgbClr>
                        </a:gs>
                        <a:gs pos="50000">
                          <a:srgbClr val="00CCFF">
                            <a:tint val="44500"/>
                            <a:satMod val="160000"/>
                          </a:srgbClr>
                        </a:gs>
                        <a:gs pos="100000">
                          <a:srgbClr val="00CCFF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8" name="Рисунок 7" descr="дост ср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2708920"/>
            <a:ext cx="3635896" cy="236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251520" y="548680"/>
          <a:ext cx="4392488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 descr="инвестици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988840"/>
            <a:ext cx="1433182" cy="1290051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/>
        </p:nvGraphicFramePr>
        <p:xfrm>
          <a:off x="467544" y="3573016"/>
          <a:ext cx="43924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 descr="численность населения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5229200"/>
            <a:ext cx="1569955" cy="1296144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/>
        </p:nvGraphicFramePr>
        <p:xfrm>
          <a:off x="4751512" y="620688"/>
          <a:ext cx="4392488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2" name="Рисунок 11" descr="зарплат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08304" y="5345832"/>
            <a:ext cx="2268252" cy="1512168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/>
        </p:nvGraphicFramePr>
        <p:xfrm>
          <a:off x="4751512" y="3761656"/>
          <a:ext cx="439248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5" name="object 10"/>
          <p:cNvSpPr/>
          <p:nvPr/>
        </p:nvSpPr>
        <p:spPr>
          <a:xfrm>
            <a:off x="251520" y="0"/>
            <a:ext cx="9073008" cy="90872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solidFill>
              <a:schemeClr val="tx1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7" name="Рисунок 16" descr="фот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40352" y="2132856"/>
            <a:ext cx="1403648" cy="1602416"/>
          </a:xfrm>
          <a:prstGeom prst="rect">
            <a:avLst/>
          </a:prstGeom>
        </p:spPr>
      </p:pic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Рисунок 6" descr="управление имущ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32656"/>
            <a:ext cx="1128664" cy="720080"/>
          </a:xfrm>
          <a:prstGeom prst="rect">
            <a:avLst/>
          </a:prstGeom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107504" y="1052736"/>
            <a:ext cx="9036496" cy="576064"/>
          </a:xfrm>
          <a:prstGeom prst="rect">
            <a:avLst/>
          </a:prstGeom>
          <a:solidFill>
            <a:srgbClr val="CCFFCC"/>
          </a:solidFill>
          <a:ln>
            <a:solidFill>
              <a:srgbClr val="00CC99"/>
            </a:solidFill>
          </a:ln>
        </p:spPr>
        <p:txBody>
          <a:bodyPr>
            <a:noAutofit/>
          </a:bodyPr>
          <a:lstStyle/>
          <a:p>
            <a:pPr marL="342900" lvl="0" indent="-342900" algn="just">
              <a:spcBef>
                <a:spcPct val="20000"/>
              </a:spcBef>
              <a:defRPr/>
            </a:pP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Цель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: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Эффективное и  рациональное  использование имущества и земельных ресурсов  муниципального образования «Холм-Жирковский район» Смоленской области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10" name="Содержимое 11"/>
          <p:cNvSpPr txBox="1">
            <a:spLocks/>
          </p:cNvSpPr>
          <p:nvPr/>
        </p:nvSpPr>
        <p:spPr>
          <a:xfrm>
            <a:off x="107504" y="1772816"/>
            <a:ext cx="5832648" cy="1656184"/>
          </a:xfrm>
          <a:prstGeom prst="rect">
            <a:avLst/>
          </a:prstGeom>
          <a:solidFill>
            <a:srgbClr val="CCFFCC"/>
          </a:solidFill>
          <a:ln w="9525" cap="flat" cmpd="sng" algn="ctr">
            <a:solidFill>
              <a:srgbClr val="00CC99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/>
          <a:p>
            <a:r>
              <a:rPr lang="ru-RU" sz="1400" b="1" noProof="0" dirty="0" smtClean="0">
                <a:solidFill>
                  <a:srgbClr val="000099"/>
                </a:solidFill>
                <a:latin typeface="Book Antiqua" pitchFamily="18" charset="0"/>
              </a:rPr>
              <a:t>   </a:t>
            </a:r>
          </a:p>
          <a:p>
            <a:pPr algn="just"/>
            <a:endParaRPr lang="ru-RU" sz="15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1500" b="1" dirty="0" smtClean="0">
                <a:solidFill>
                  <a:srgbClr val="000099"/>
                </a:solidFill>
                <a:latin typeface="Book Antiqua" pitchFamily="18" charset="0"/>
              </a:rPr>
              <a:t> 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В 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2019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году на реализацию программы было направлено  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225,8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тыс. рублей или 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100,0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% к годовому плану (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225,8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тыс. рублей), в т.ч.: проведение ремонтных работ муниципального имущества – 156,0 тыс. рублей, организация работ по межеванию земельных участков и обеспечение постановки их на кадастровый учет – 64,0 тыс. рублей,  изготовление технических планов – 5,8 тыс. рублей.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15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11" name="Рисунок 10" descr="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9191" y="2852936"/>
            <a:ext cx="4274809" cy="172819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84168" y="1772816"/>
            <a:ext cx="3059832" cy="738664"/>
          </a:xfrm>
          <a:prstGeom prst="rect">
            <a:avLst/>
          </a:prstGeom>
          <a:solidFill>
            <a:srgbClr val="CCFFCC"/>
          </a:solidFill>
          <a:ln w="12700">
            <a:solidFill>
              <a:srgbClr val="00CC9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107504" y="3573016"/>
            <a:ext cx="4968552" cy="648072"/>
          </a:xfrm>
          <a:prstGeom prst="wedgeRectCallout">
            <a:avLst>
              <a:gd name="adj1" fmla="val -20432"/>
              <a:gd name="adj2" fmla="val 95569"/>
            </a:avLst>
          </a:prstGeom>
          <a:gradFill flip="none" rotWithShape="1">
            <a:gsLst>
              <a:gs pos="0">
                <a:srgbClr val="00CC00">
                  <a:tint val="66000"/>
                  <a:satMod val="160000"/>
                </a:srgbClr>
              </a:gs>
              <a:gs pos="50000">
                <a:srgbClr val="00CC00">
                  <a:tint val="44500"/>
                  <a:satMod val="160000"/>
                </a:srgbClr>
              </a:gs>
              <a:gs pos="100000">
                <a:srgbClr val="00CC00">
                  <a:tint val="23500"/>
                  <a:satMod val="160000"/>
                </a:srgbClr>
              </a:gs>
            </a:gsLst>
            <a:lin ang="18900000" scaled="1"/>
            <a:tileRect/>
          </a:gradFill>
          <a:ln w="12700">
            <a:solidFill>
              <a:srgbClr val="00CC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2019 году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79512" y="4533934"/>
          <a:ext cx="8640960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  <a:gridCol w="2088232"/>
                <a:gridCol w="2088232"/>
              </a:tblGrid>
              <a:tr h="3352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604823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Доходы, получаемые в виде арендной платы за земельные участки, тыс. рублей</a:t>
                      </a:r>
                      <a:endParaRPr lang="ru-RU" sz="1400" b="0" kern="1200" dirty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364,6</a:t>
                      </a:r>
                      <a:endParaRPr lang="ru-RU" noProof="0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283,5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604823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Доходы, получаемые от сдачи</a:t>
                      </a:r>
                      <a:r>
                        <a:rPr lang="ru-RU" sz="1400" b="0" kern="1200" baseline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имущества в аренду, тыс. рублей</a:t>
                      </a:r>
                      <a:endParaRPr lang="ru-RU" sz="1400" b="0" kern="120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116,5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107,9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89619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Доходы, получаемые  от реализации земельных</a:t>
                      </a:r>
                      <a:r>
                        <a:rPr lang="ru-RU" sz="1400" b="0" kern="1200" baseline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участков</a:t>
                      </a:r>
                      <a:r>
                        <a:rPr lang="ru-RU" sz="1400" b="0" kern="12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 тыс. рублей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960,0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rgbClr val="23538D"/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9" name="Рисунок 8" descr="патриотиз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26712">
            <a:off x="3688627" y="-116416"/>
            <a:ext cx="1584176" cy="111882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504" y="836712"/>
            <a:ext cx="9036496" cy="936104"/>
          </a:xfrm>
          <a:prstGeom prst="rect">
            <a:avLst/>
          </a:prstGeom>
          <a:solidFill>
            <a:srgbClr val="ABD5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107504" y="836712"/>
            <a:ext cx="9036496" cy="936104"/>
          </a:xfrm>
          <a:prstGeom prst="rect">
            <a:avLst/>
          </a:prstGeom>
          <a:solidFill>
            <a:srgbClr val="ABD5FF"/>
          </a:solidFill>
        </p:spPr>
        <p:txBody>
          <a:bodyPr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Цель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Развитие  и совершенствование  системы  гражданско-патриотического  воспитания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14" name="Содержимое 11"/>
          <p:cNvSpPr txBox="1">
            <a:spLocks/>
          </p:cNvSpPr>
          <p:nvPr/>
        </p:nvSpPr>
        <p:spPr>
          <a:xfrm>
            <a:off x="107504" y="1844824"/>
            <a:ext cx="5832648" cy="1008112"/>
          </a:xfrm>
          <a:prstGeom prst="rect">
            <a:avLst/>
          </a:prstGeom>
          <a:solidFill>
            <a:srgbClr val="ABD5FF"/>
          </a:solidFill>
          <a:ln w="9525" cap="flat" cmpd="sng" algn="ctr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noProof="0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В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2019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году на реализацию программы было направлено 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14,8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тыс. рублей или 100,0 % к годовому плану (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14,8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тыс. рублей) на  проведение мероприятий, гражданско-патриотической направленности.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16" name="Рисунок 15" descr="гп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1823760"/>
            <a:ext cx="2736304" cy="254134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07504" y="2924944"/>
            <a:ext cx="4176464" cy="523220"/>
          </a:xfrm>
          <a:prstGeom prst="rect">
            <a:avLst/>
          </a:prstGeom>
          <a:solidFill>
            <a:srgbClr val="ABD5FF"/>
          </a:solidFill>
          <a:ln w="12700">
            <a:solidFill>
              <a:srgbClr val="0066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местного бюджета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07504" y="4509121"/>
          <a:ext cx="8640960" cy="2108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  <a:gridCol w="2088232"/>
                <a:gridCol w="2088232"/>
              </a:tblGrid>
              <a:tr h="43204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План</a:t>
                      </a:r>
                      <a:endParaRPr lang="ru-RU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Факт</a:t>
                      </a:r>
                      <a:endParaRPr lang="ru-RU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873130">
                <a:tc>
                  <a:txBody>
                    <a:bodyPr/>
                    <a:lstStyle/>
                    <a:p>
                      <a:pPr algn="just"/>
                      <a:r>
                        <a:rPr lang="ru-RU" sz="1400" b="0" kern="12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Увеличение</a:t>
                      </a:r>
                      <a:r>
                        <a:rPr lang="ru-RU" sz="1400" b="0" kern="1200" baseline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доли граждан, участвующих в мероприятиях гражданско-политической направленности, по отношению к общему количеству граждан (единиц)</a:t>
                      </a:r>
                      <a:endParaRPr lang="ru-RU" sz="1400" b="0" kern="1200" dirty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</a:rPr>
                        <a:t>372,5</a:t>
                      </a:r>
                      <a:endParaRPr lang="ru-RU" noProof="0" dirty="0">
                        <a:solidFill>
                          <a:srgbClr val="000066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372,5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675972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Увеличение количества действующих патриотических объединений, клубов, в том числе молодежных (единиц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800" kern="1200" noProof="0" dirty="0" smtClean="0">
                        <a:solidFill>
                          <a:srgbClr val="000066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800" kern="1200" noProof="0" dirty="0" smtClean="0">
                          <a:solidFill>
                            <a:srgbClr val="000066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8" name="Прямоугольная выноска 17"/>
          <p:cNvSpPr/>
          <p:nvPr/>
        </p:nvSpPr>
        <p:spPr>
          <a:xfrm>
            <a:off x="539552" y="3573016"/>
            <a:ext cx="4968552" cy="648072"/>
          </a:xfrm>
          <a:prstGeom prst="wedgeRectCallout">
            <a:avLst>
              <a:gd name="adj1" fmla="val -20432"/>
              <a:gd name="adj2" fmla="val 95569"/>
            </a:avLst>
          </a:prstGeom>
          <a:solidFill>
            <a:srgbClr val="3399FF"/>
          </a:solidFill>
          <a:ln w="12700">
            <a:solidFill>
              <a:srgbClr val="00808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Достижение уровня плановых значений муниципальной программы в 2019 году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395536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7920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692696"/>
            <a:ext cx="1358824" cy="13681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Century Schoolbook" pitchFamily="18" charset="0"/>
                <a:ea typeface="Batang" pitchFamily="18" charset="-127"/>
                <a:cs typeface="David" pitchFamily="34" charset="-79"/>
              </a:rPr>
              <a:t>	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Century Schoolbook" pitchFamily="18" charset="0"/>
              <a:ea typeface="Batang" pitchFamily="18" charset="-127"/>
              <a:cs typeface="David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20486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 году  проводились мероприятия в рамках реализации  4 национальных проектов: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467544" y="3068960"/>
            <a:ext cx="1512168" cy="1512168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2699792" y="3068960"/>
            <a:ext cx="1512168" cy="1512168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5004048" y="3068960"/>
            <a:ext cx="1512168" cy="1512168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7236296" y="3068960"/>
            <a:ext cx="1512168" cy="1512168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дороги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2924944"/>
            <a:ext cx="1501470" cy="1872208"/>
          </a:xfrm>
          <a:prstGeom prst="rect">
            <a:avLst/>
          </a:prstGeom>
        </p:spPr>
      </p:pic>
      <p:pic>
        <p:nvPicPr>
          <p:cNvPr id="15" name="Рисунок 14" descr="здравоохранение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3429000"/>
            <a:ext cx="1156498" cy="952048"/>
          </a:xfrm>
          <a:prstGeom prst="rect">
            <a:avLst/>
          </a:prstGeom>
        </p:spPr>
      </p:pic>
      <p:pic>
        <p:nvPicPr>
          <p:cNvPr id="16" name="Рисунок 15" descr="образование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6016" y="2996952"/>
            <a:ext cx="2053832" cy="1368152"/>
          </a:xfrm>
          <a:prstGeom prst="rect">
            <a:avLst/>
          </a:prstGeom>
        </p:spPr>
      </p:pic>
      <p:pic>
        <p:nvPicPr>
          <p:cNvPr id="17" name="Рисунок 16" descr="городская среда 1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2320" y="3356992"/>
            <a:ext cx="1246344" cy="113462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9512" y="5085184"/>
            <a:ext cx="2016224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Century Schoolbook" pitchFamily="18" charset="0"/>
                <a:ea typeface="Batang" pitchFamily="18" charset="-127"/>
                <a:cs typeface="David" pitchFamily="34" charset="-79"/>
              </a:rPr>
              <a:t>Безопасные и качественные автомобильные 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Century Schoolbook" pitchFamily="18" charset="0"/>
                <a:ea typeface="Batang" pitchFamily="18" charset="-127"/>
                <a:cs typeface="David" pitchFamily="34" charset="-79"/>
              </a:rPr>
              <a:t>дороги</a:t>
            </a:r>
            <a:endParaRPr lang="ru-RU" sz="1400" dirty="0">
              <a:solidFill>
                <a:srgbClr val="000099"/>
              </a:solidFill>
              <a:latin typeface="Century Schoolbook" pitchFamily="18" charset="0"/>
              <a:ea typeface="Batang" pitchFamily="18" charset="-127"/>
              <a:cs typeface="David" pitchFamily="34" charset="-79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11760" y="5085184"/>
            <a:ext cx="21602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Century Schoolbook" pitchFamily="18" charset="0"/>
                <a:ea typeface="Batang" pitchFamily="18" charset="-127"/>
                <a:cs typeface="David" pitchFamily="34" charset="-79"/>
              </a:rPr>
              <a:t>Здравоохранение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16016" y="5085184"/>
            <a:ext cx="20882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Century Schoolbook" pitchFamily="18" charset="0"/>
                <a:ea typeface="Batang" pitchFamily="18" charset="-127"/>
                <a:cs typeface="David" pitchFamily="34" charset="-79"/>
              </a:rPr>
              <a:t>Образование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55768" y="5085184"/>
            <a:ext cx="20882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Century Schoolbook" pitchFamily="18" charset="0"/>
                <a:ea typeface="Batang" pitchFamily="18" charset="-127"/>
                <a:cs typeface="David" pitchFamily="34" charset="-79"/>
              </a:rPr>
              <a:t>Жилье и городская среда</a:t>
            </a:r>
          </a:p>
        </p:txBody>
      </p:sp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  ДЛЯ     ГРАЖДАН  ЗА 2019 </a:t>
            </a:r>
            <a:endParaRPr lang="ru-RU" dirty="0"/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0" y="6858000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БЮДЖЕТ   ДЛЯ     ГРАЖДАН  ЗА </a:t>
            </a:r>
            <a:r>
              <a:rPr kumimoji="0" lang="ru-RU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n-ea"/>
                <a:cs typeface="+mn-cs"/>
              </a:rPr>
              <a:t>2019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7740352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6552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РЕАЛИЗАЦИЯ   НАЦИОНАЛЬНЫХ  ПРОЕКТОВ  В 2019  ГОДУ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692696"/>
            <a:ext cx="5328592" cy="432048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«ОБРАЗОВАНИЕ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1124744"/>
            <a:ext cx="5256584" cy="504056"/>
          </a:xfrm>
          <a:prstGeom prst="rect">
            <a:avLst/>
          </a:prstGeom>
          <a:gradFill flip="none" rotWithShape="1">
            <a:gsLst>
              <a:gs pos="0">
                <a:srgbClr val="0099FF">
                  <a:tint val="66000"/>
                  <a:satMod val="160000"/>
                </a:srgbClr>
              </a:gs>
              <a:gs pos="50000">
                <a:srgbClr val="0099FF">
                  <a:tint val="44500"/>
                  <a:satMod val="160000"/>
                </a:srgbClr>
              </a:gs>
              <a:gs pos="100000">
                <a:srgbClr val="0099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Региональный проект « Успех каждого ребенка»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4005064"/>
            <a:ext cx="5328592" cy="432048"/>
          </a:xfrm>
          <a:prstGeom prst="rect">
            <a:avLst/>
          </a:prstGeom>
          <a:solidFill>
            <a:srgbClr val="00CC99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Национальный проект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«Жилье и городская среда»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4437112"/>
            <a:ext cx="5328592" cy="504056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Региональный проект «Формирование комфортной городской среды»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5013176"/>
            <a:ext cx="5112568" cy="163121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рамках реализации проекта в 2019 году были проведены следующие мероприятия:</a:t>
            </a:r>
          </a:p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-благоустройство общественной территории  спортивного комплекса «Здоровье», расположенного в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пгт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.  Холм-Жирковский Смоленской области.</a:t>
            </a:r>
            <a:endParaRPr lang="ru-RU" sz="140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	Объем финансирования проведенных работ составил </a:t>
            </a:r>
            <a:r>
              <a:rPr lang="ru-RU" sz="1600" b="1" dirty="0" smtClean="0">
                <a:solidFill>
                  <a:srgbClr val="FF0000"/>
                </a:solidFill>
                <a:latin typeface="Bookman Old Style" pitchFamily="18" charset="0"/>
              </a:rPr>
              <a:t>2 327,3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тыс. рублей.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772817"/>
            <a:ext cx="5148064" cy="1846659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рамках реализации проекта в 2019 году были проведены следующие мероприятия: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ремонт спортивного зала МБОУ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Агибаловская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средняя школа» 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приобретение спортивного инвентаря для МБОУ «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Игоревская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средняя школа».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	Объем финансирования  проведенных  работ составил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Bookman Old Style" pitchFamily="18" charset="0"/>
              </a:rPr>
              <a:t>1 755,3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тыс. рублей.</a:t>
            </a:r>
            <a:endParaRPr lang="ru-RU" sz="140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14" name="Рисунок 13" descr="инвентарь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2348880"/>
            <a:ext cx="1895872" cy="1306248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15" name="Рисунок 14" descr="агиб зал 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57859" y="1484783"/>
            <a:ext cx="1986142" cy="1224137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16" name="Рисунок 15" descr="стад 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2080" y="5229200"/>
            <a:ext cx="1931706" cy="1271535"/>
          </a:xfrm>
          <a:prstGeom prst="rect">
            <a:avLst/>
          </a:prstGeom>
          <a:ln>
            <a:solidFill>
              <a:srgbClr val="003300"/>
            </a:solidFill>
          </a:ln>
        </p:spPr>
      </p:pic>
      <p:pic>
        <p:nvPicPr>
          <p:cNvPr id="17" name="Рисунок 16" descr="стадион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6296" y="4365103"/>
            <a:ext cx="1907704" cy="1226381"/>
          </a:xfrm>
          <a:prstGeom prst="rect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</p:pic>
      <p:pic>
        <p:nvPicPr>
          <p:cNvPr id="20" name="Рисунок 19" descr="нп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24327" y="0"/>
            <a:ext cx="1475321" cy="1412776"/>
          </a:xfrm>
          <a:prstGeom prst="rect">
            <a:avLst/>
          </a:prstGeom>
        </p:spPr>
      </p:pic>
      <p:pic>
        <p:nvPicPr>
          <p:cNvPr id="21" name="Рисунок 20" descr="книг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08104" y="692696"/>
            <a:ext cx="419200" cy="419200"/>
          </a:xfrm>
          <a:prstGeom prst="rect">
            <a:avLst/>
          </a:prstGeom>
        </p:spPr>
      </p:pic>
      <p:pic>
        <p:nvPicPr>
          <p:cNvPr id="22" name="Рисунок 21" descr="дом 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08104" y="4005064"/>
            <a:ext cx="404664" cy="404664"/>
          </a:xfrm>
          <a:prstGeom prst="rect">
            <a:avLst/>
          </a:prstGeom>
        </p:spPr>
      </p:pic>
      <p:sp>
        <p:nvSpPr>
          <p:cNvPr id="2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755576" y="0"/>
            <a:ext cx="77768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88640"/>
            <a:ext cx="712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Содержимое 6"/>
          <p:cNvSpPr txBox="1">
            <a:spLocks/>
          </p:cNvSpPr>
          <p:nvPr/>
        </p:nvSpPr>
        <p:spPr>
          <a:xfrm>
            <a:off x="179512" y="836712"/>
            <a:ext cx="8640960" cy="576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  Официальный сайт Администрации муниципального  образования «Холм-Жирковский район» Смоленской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holm.admin-smolensk.ru</a:t>
            </a: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Официальное печатное издание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    </a:t>
            </a:r>
            <a:r>
              <a:rPr kumimoji="0" lang="ru-RU" sz="3000" b="1" i="0" u="none" strike="noStrike" kern="1200" cap="none" spc="0" normalizeH="0" baseline="0" noProof="0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Холм-Жирковская</a:t>
            </a:r>
            <a:r>
              <a:rPr kumimoji="0" lang="ru-RU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 районная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 Antiqua" pitchFamily="18" charset="0"/>
                <a:ea typeface="+mn-ea"/>
                <a:cs typeface="+mn-cs"/>
              </a:rPr>
              <a:t>общественно-политическая газета «Вперед»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Социальные сети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7" name="Рисунок 6" descr="в контакте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4941168"/>
            <a:ext cx="1324000" cy="1324000"/>
          </a:xfrm>
          <a:prstGeom prst="rect">
            <a:avLst/>
          </a:prstGeom>
        </p:spPr>
      </p:pic>
      <p:pic>
        <p:nvPicPr>
          <p:cNvPr id="8" name="Рисунок 7" descr="фейсбу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5013176"/>
            <a:ext cx="1152128" cy="1243474"/>
          </a:xfrm>
          <a:prstGeom prst="rect">
            <a:avLst/>
          </a:prstGeom>
        </p:spPr>
      </p:pic>
      <p:pic>
        <p:nvPicPr>
          <p:cNvPr id="9" name="Рисунок 8" descr="однокл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2" y="4797152"/>
            <a:ext cx="1950934" cy="1468977"/>
          </a:xfrm>
          <a:prstGeom prst="rect">
            <a:avLst/>
          </a:prstGeom>
        </p:spPr>
      </p:pic>
      <p:pic>
        <p:nvPicPr>
          <p:cNvPr id="10" name="Рисунок 9" descr="мой мир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4941168"/>
            <a:ext cx="1271539" cy="1200759"/>
          </a:xfrm>
          <a:prstGeom prst="rect">
            <a:avLst/>
          </a:prstGeom>
        </p:spPr>
      </p:pic>
      <p:pic>
        <p:nvPicPr>
          <p:cNvPr id="11" name="Рисунок 10" descr="журнал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2320" y="5013176"/>
            <a:ext cx="1224136" cy="1224136"/>
          </a:xfrm>
          <a:prstGeom prst="rect">
            <a:avLst/>
          </a:prstGeom>
        </p:spPr>
      </p:pic>
      <p:pic>
        <p:nvPicPr>
          <p:cNvPr id="12" name="Рисунок 11" descr="вперед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36296" y="2708920"/>
            <a:ext cx="1619672" cy="9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холм-жирковский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7584" y="1700808"/>
            <a:ext cx="1047269" cy="132899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5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188640"/>
            <a:ext cx="8856984" cy="65527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		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Финансовым  управлением Администрации муниципального образования  «Холм-Жирковский район» Смоленской области подготовлена брошюра «Бюджет для граждан к решению об исполнении бюджета муниципального образования «Холм-Жирковский район» Смоленской области за 2019 год.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		В настоящем документе  мы постарались в доступной и понятной форме изложить принципы формирования бюджета нашего района, а также показать  на какие цели и в каких объемах  направляются бюджетные средства, что позволит всем заинтересованным жителям Холм-Жирковского района принять активное участие в обсуждении  проектов бюджета на последующие годы  и итогах их исполнения.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man Old Style" pitchFamily="18" charset="0"/>
              </a:rPr>
              <a:t>		Информация о проводимых публичных слушаниях по бюджету размещается на  официальном сайте Администрации муниципального образования «Холм-Жирковский район» Смоленской области.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Адрес:   215650, Смоленская область,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пгт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. Холм-Жирковский, ул.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     Нахимовская, д.9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Телефон: 48139 (2-11-73)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E-mail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fin_holm19@mail.ru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Начальник Финансового управления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Станько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Татьяна Михайловна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7" name="Рисунок 6" descr="нахим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05064"/>
            <a:ext cx="2483768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контакт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4005064"/>
            <a:ext cx="2138951" cy="19699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конт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3356992"/>
            <a:ext cx="2264934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179512" y="0"/>
            <a:ext cx="9073008" cy="69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1663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КРУПНЫЕ   ПРЕДПРИЯТИЯ  ХОЛМ-ЖИРКОВСКОГО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РАЙОНА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В 2019 г.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692696"/>
            <a:ext cx="43204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Общество с ограниченной ответственностью «Игоревский завод древесностружечных плит»</a:t>
            </a:r>
          </a:p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 видом деятельности предприятия является производство фанеры, деревянных панелей и аналогичных слоистых материалов, древесных плит из древесины и других одревесневших материалов.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в отчетном году составляла более 500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человек.</a:t>
            </a:r>
          </a:p>
          <a:p>
            <a:pPr algn="just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 предприятия в общий объем налоговых доходов бюджета муниципального района  оценивается на уровне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34,2 %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</a:t>
            </a:r>
          </a:p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692696"/>
            <a:ext cx="3960440" cy="4052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Филиал  ООО «Газпром</a:t>
            </a:r>
          </a:p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Book Antiqua" pitchFamily="18" charset="0"/>
              </a:rPr>
              <a:t> трансгаз Санкт-Петербург» Холм-Жирковское ЛПУ МГ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Основным видом деятельности предприятия является транспортировка по трубопроводам газа и продуктов его переработки.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Численность работающих на предприятии 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в отчетном году составляла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более 350  человек.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     Вклад предприятия в общий объем налоговых доходов бюджета муниципального района  оценивается на уровне  </a:t>
            </a:r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21,6 %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.  </a:t>
            </a:r>
          </a:p>
          <a:p>
            <a:pPr algn="just">
              <a:buNone/>
            </a:pPr>
            <a:endParaRPr lang="ru-RU" b="1" dirty="0" smtClean="0">
              <a:solidFill>
                <a:srgbClr val="000099"/>
              </a:solidFill>
              <a:latin typeface="Book Antiqua" pitchFamily="18" charset="0"/>
            </a:endParaRPr>
          </a:p>
        </p:txBody>
      </p:sp>
      <p:pic>
        <p:nvPicPr>
          <p:cNvPr id="8" name="Рисунок 7" descr="ИДК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97152"/>
            <a:ext cx="2736149" cy="19168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газ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4869160"/>
            <a:ext cx="2699792" cy="1844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" name="Рисунок 10" descr="ламинат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548680"/>
            <a:ext cx="682275" cy="805045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газ 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28384" y="548680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5" name="Диаграмма 14"/>
          <p:cNvGraphicFramePr/>
          <p:nvPr/>
        </p:nvGraphicFramePr>
        <p:xfrm>
          <a:off x="2555776" y="4149080"/>
          <a:ext cx="410445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395536" y="0"/>
            <a:ext cx="8748464" cy="1268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ИТОГИ  НАЛОГОВОЙ  ПОЛИТИКИ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ХОЛМ-ЖИРКОВСКОГО РАЙОНА   ЗА 2019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733256"/>
            <a:ext cx="8964488" cy="7200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Обеспечено снижение задолженности  по налоговым и неналоговым платежам,   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 рамках работы Межведомственной  комиссии при Администрации муниципального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образования «Холм-Жирковский район» Смоленской области .</a:t>
            </a:r>
          </a:p>
        </p:txBody>
      </p:sp>
      <p:sp>
        <p:nvSpPr>
          <p:cNvPr id="6" name="object 37"/>
          <p:cNvSpPr/>
          <p:nvPr/>
        </p:nvSpPr>
        <p:spPr>
          <a:xfrm>
            <a:off x="0" y="558924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0" y="4797152"/>
            <a:ext cx="8964488" cy="6480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Проведена оценка эффективности и </a:t>
            </a:r>
            <a:r>
              <a:rPr lang="ru-RU" sz="1400" dirty="0" err="1" smtClean="0">
                <a:solidFill>
                  <a:srgbClr val="000099"/>
                </a:solidFill>
                <a:latin typeface="Bookman Old Style" pitchFamily="18" charset="0"/>
              </a:rPr>
              <a:t>востребованности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предоставляемых налоговых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льгот и их экономического эффекта.</a:t>
            </a:r>
          </a:p>
        </p:txBody>
      </p:sp>
      <p:sp>
        <p:nvSpPr>
          <p:cNvPr id="9" name="object 37"/>
          <p:cNvSpPr/>
          <p:nvPr/>
        </p:nvSpPr>
        <p:spPr>
          <a:xfrm>
            <a:off x="0" y="472514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Прямоугольник 10"/>
          <p:cNvSpPr/>
          <p:nvPr/>
        </p:nvSpPr>
        <p:spPr>
          <a:xfrm>
            <a:off x="0" y="1772816"/>
            <a:ext cx="8964488" cy="5760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Обеспечен контроль за эффективным и рациональным  использованием муниципального   </a:t>
            </a:r>
          </a:p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имущества.</a:t>
            </a:r>
          </a:p>
        </p:txBody>
      </p:sp>
      <p:sp>
        <p:nvSpPr>
          <p:cNvPr id="12" name="object 37"/>
          <p:cNvSpPr/>
          <p:nvPr/>
        </p:nvSpPr>
        <p:spPr>
          <a:xfrm>
            <a:off x="0" y="38610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37"/>
          <p:cNvSpPr/>
          <p:nvPr/>
        </p:nvSpPr>
        <p:spPr>
          <a:xfrm>
            <a:off x="0" y="17728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0" y="764704"/>
            <a:ext cx="8964488" cy="7200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Подготовлена законодательная база, обеспечивающая исчисление налога на имущество         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физических лиц исходя из кадастровой стоимости .</a:t>
            </a:r>
          </a:p>
        </p:txBody>
      </p:sp>
      <p:sp>
        <p:nvSpPr>
          <p:cNvPr id="20" name="object 37"/>
          <p:cNvSpPr/>
          <p:nvPr/>
        </p:nvSpPr>
        <p:spPr>
          <a:xfrm>
            <a:off x="0" y="8367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Рисунок 21" descr="итоги полит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0"/>
            <a:ext cx="692696" cy="692696"/>
          </a:xfrm>
          <a:prstGeom prst="rect">
            <a:avLst/>
          </a:prstGeom>
        </p:spPr>
      </p:pic>
      <p:sp>
        <p:nvSpPr>
          <p:cNvPr id="23" name="object 50"/>
          <p:cNvSpPr/>
          <p:nvPr/>
        </p:nvSpPr>
        <p:spPr>
          <a:xfrm>
            <a:off x="0" y="4869160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50"/>
          <p:cNvSpPr/>
          <p:nvPr/>
        </p:nvSpPr>
        <p:spPr>
          <a:xfrm>
            <a:off x="0" y="1052736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Рисунок 24" descr="дом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836712"/>
            <a:ext cx="323925" cy="293957"/>
          </a:xfrm>
          <a:prstGeom prst="rect">
            <a:avLst/>
          </a:prstGeom>
        </p:spPr>
      </p:pic>
      <p:sp>
        <p:nvSpPr>
          <p:cNvPr id="26" name="object 48"/>
          <p:cNvSpPr/>
          <p:nvPr/>
        </p:nvSpPr>
        <p:spPr>
          <a:xfrm>
            <a:off x="0" y="1844824"/>
            <a:ext cx="543420" cy="3596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Прямоугольник 26"/>
          <p:cNvSpPr/>
          <p:nvPr/>
        </p:nvSpPr>
        <p:spPr>
          <a:xfrm>
            <a:off x="0" y="2636912"/>
            <a:ext cx="8964488" cy="86409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Проведены мероприятия по расширению налогооблагаемой базы по имущественным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налогам путем выявления и включения в налогооблагаемый оборот неучтенных объектов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недвижимого имущества и земельных участков, признаваемых объектами  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налогообложения.</a:t>
            </a:r>
          </a:p>
        </p:txBody>
      </p:sp>
      <p:sp>
        <p:nvSpPr>
          <p:cNvPr id="28" name="object 37"/>
          <p:cNvSpPr/>
          <p:nvPr/>
        </p:nvSpPr>
        <p:spPr>
          <a:xfrm>
            <a:off x="0" y="278092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0"/>
          <p:cNvSpPr/>
          <p:nvPr/>
        </p:nvSpPr>
        <p:spPr>
          <a:xfrm>
            <a:off x="0" y="2996952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Рисунок 29" descr="дом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2780928"/>
            <a:ext cx="323925" cy="293957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0" y="3789040"/>
            <a:ext cx="8964488" cy="72008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 рамках проводимого земельного контроля осуществлена проверка 41 земельного 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участка. Наложены штрафы за нарушение земельного законодательства в сумме 73,0          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тыс. рублей. </a:t>
            </a:r>
          </a:p>
        </p:txBody>
      </p:sp>
      <p:sp>
        <p:nvSpPr>
          <p:cNvPr id="32" name="object 37"/>
          <p:cNvSpPr/>
          <p:nvPr/>
        </p:nvSpPr>
        <p:spPr>
          <a:xfrm>
            <a:off x="0" y="38610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0"/>
          <p:cNvSpPr/>
          <p:nvPr/>
        </p:nvSpPr>
        <p:spPr>
          <a:xfrm>
            <a:off x="0" y="4005064"/>
            <a:ext cx="534720" cy="3871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Рисунок 33" descr="з кк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645024"/>
            <a:ext cx="703829" cy="526992"/>
          </a:xfrm>
          <a:prstGeom prst="rect">
            <a:avLst/>
          </a:prstGeom>
        </p:spPr>
      </p:pic>
      <p:pic>
        <p:nvPicPr>
          <p:cNvPr id="36" name="Рисунок 35" descr="налог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0" y="5733256"/>
            <a:ext cx="467544" cy="371473"/>
          </a:xfrm>
          <a:prstGeom prst="rect">
            <a:avLst/>
          </a:prstGeom>
        </p:spPr>
      </p:pic>
      <p:sp>
        <p:nvSpPr>
          <p:cNvPr id="37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5" name="Стрелка вниз 34"/>
          <p:cNvSpPr/>
          <p:nvPr/>
        </p:nvSpPr>
        <p:spPr>
          <a:xfrm>
            <a:off x="4067944" y="1484784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>
            <a:off x="4067944" y="2348880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низ 38"/>
          <p:cNvSpPr/>
          <p:nvPr/>
        </p:nvSpPr>
        <p:spPr>
          <a:xfrm>
            <a:off x="4067944" y="3501008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низ 39"/>
          <p:cNvSpPr/>
          <p:nvPr/>
        </p:nvSpPr>
        <p:spPr>
          <a:xfrm>
            <a:off x="4067944" y="4509120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низ 40"/>
          <p:cNvSpPr/>
          <p:nvPr/>
        </p:nvSpPr>
        <p:spPr>
          <a:xfrm>
            <a:off x="4067944" y="5445224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395536" y="0"/>
            <a:ext cx="8604448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ИТОГИ   БЮДЖЕТНОЙ  ПОЛИТИКИ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   ЗА 2019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093296"/>
            <a:ext cx="9036496" cy="5760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Реализованы принципы открытости и прозрачности управления муниципальными       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финансами, в том числе путем составления  и размещения в открытом доступе брошюры  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«Бюджет для граждан».</a:t>
            </a:r>
          </a:p>
        </p:txBody>
      </p:sp>
      <p:sp>
        <p:nvSpPr>
          <p:cNvPr id="6" name="object 37"/>
          <p:cNvSpPr/>
          <p:nvPr/>
        </p:nvSpPr>
        <p:spPr>
          <a:xfrm>
            <a:off x="0" y="60932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 descr="публичность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65304"/>
            <a:ext cx="576064" cy="4320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5157192"/>
            <a:ext cx="9036496" cy="6480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Обеспечена реализации  задач,  предусмотренных в указах Президента Российской     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Федерации по достижению целевых показателей заработной платы работников     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бюджетной    сферы.</a:t>
            </a:r>
          </a:p>
        </p:txBody>
      </p:sp>
      <p:sp>
        <p:nvSpPr>
          <p:cNvPr id="9" name="object 37"/>
          <p:cNvSpPr/>
          <p:nvPr/>
        </p:nvSpPr>
        <p:spPr>
          <a:xfrm>
            <a:off x="0" y="515719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9"/>
          <p:cNvSpPr/>
          <p:nvPr/>
        </p:nvSpPr>
        <p:spPr>
          <a:xfrm>
            <a:off x="107504" y="5229200"/>
            <a:ext cx="417945" cy="5040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Прямоугольник 10"/>
          <p:cNvSpPr/>
          <p:nvPr/>
        </p:nvSpPr>
        <p:spPr>
          <a:xfrm>
            <a:off x="0" y="4293096"/>
            <a:ext cx="9036496" cy="5760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Соблюден предельный уровень дефицита и муниципального долга.</a:t>
            </a:r>
          </a:p>
        </p:txBody>
      </p:sp>
      <p:sp>
        <p:nvSpPr>
          <p:cNvPr id="12" name="object 37"/>
          <p:cNvSpPr/>
          <p:nvPr/>
        </p:nvSpPr>
        <p:spPr>
          <a:xfrm>
            <a:off x="0" y="422108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8"/>
          <p:cNvSpPr/>
          <p:nvPr/>
        </p:nvSpPr>
        <p:spPr>
          <a:xfrm>
            <a:off x="0" y="4221088"/>
            <a:ext cx="515010" cy="5150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01008"/>
            <a:ext cx="9036496" cy="5040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Отсутствует  просроченная задолженность по бюджетным и долговым обязательствам за    </a:t>
            </a:r>
          </a:p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2019 год.</a:t>
            </a:r>
          </a:p>
        </p:txBody>
      </p:sp>
      <p:sp>
        <p:nvSpPr>
          <p:cNvPr id="16" name="object 37"/>
          <p:cNvSpPr/>
          <p:nvPr/>
        </p:nvSpPr>
        <p:spPr>
          <a:xfrm>
            <a:off x="0" y="342900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8"/>
          <p:cNvSpPr/>
          <p:nvPr/>
        </p:nvSpPr>
        <p:spPr>
          <a:xfrm>
            <a:off x="0" y="3429000"/>
            <a:ext cx="515010" cy="5150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0" y="2636912"/>
            <a:ext cx="9036496" cy="5760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Минимизированы риски несбалансированности при бюджетном планировании.</a:t>
            </a:r>
            <a:endParaRPr lang="ru-RU" sz="1400" dirty="0"/>
          </a:p>
        </p:txBody>
      </p:sp>
      <p:sp>
        <p:nvSpPr>
          <p:cNvPr id="20" name="object 37"/>
          <p:cNvSpPr/>
          <p:nvPr/>
        </p:nvSpPr>
        <p:spPr>
          <a:xfrm>
            <a:off x="0" y="263691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50"/>
          <p:cNvSpPr/>
          <p:nvPr/>
        </p:nvSpPr>
        <p:spPr>
          <a:xfrm>
            <a:off x="0" y="2708920"/>
            <a:ext cx="534720" cy="3871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Прямоугольник 21"/>
          <p:cNvSpPr/>
          <p:nvPr/>
        </p:nvSpPr>
        <p:spPr>
          <a:xfrm>
            <a:off x="0" y="1844824"/>
            <a:ext cx="9036496" cy="50405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Сохранены социальные выплаты.</a:t>
            </a:r>
          </a:p>
        </p:txBody>
      </p:sp>
      <p:sp>
        <p:nvSpPr>
          <p:cNvPr id="23" name="object 37"/>
          <p:cNvSpPr/>
          <p:nvPr/>
        </p:nvSpPr>
        <p:spPr>
          <a:xfrm>
            <a:off x="0" y="184482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8"/>
          <p:cNvSpPr/>
          <p:nvPr/>
        </p:nvSpPr>
        <p:spPr>
          <a:xfrm>
            <a:off x="0" y="1844824"/>
            <a:ext cx="531219" cy="6452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Прямоугольник 25"/>
          <p:cNvSpPr/>
          <p:nvPr/>
        </p:nvSpPr>
        <p:spPr>
          <a:xfrm>
            <a:off x="0" y="764704"/>
            <a:ext cx="9036496" cy="7920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Выполнение плана мероприятий  по росту доходов, оптимизации расходов и сокращению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государственного долга в целях оздоровления  государственных финансов  Смоленской  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области на период до 2022 года.</a:t>
            </a:r>
          </a:p>
        </p:txBody>
      </p:sp>
      <p:sp>
        <p:nvSpPr>
          <p:cNvPr id="27" name="object 37"/>
          <p:cNvSpPr/>
          <p:nvPr/>
        </p:nvSpPr>
        <p:spPr>
          <a:xfrm>
            <a:off x="0" y="10527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Рисунок 27" descr="уче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196752"/>
            <a:ext cx="576064" cy="439525"/>
          </a:xfrm>
          <a:prstGeom prst="rect">
            <a:avLst/>
          </a:prstGeom>
        </p:spPr>
      </p:pic>
      <p:pic>
        <p:nvPicPr>
          <p:cNvPr id="29" name="Рисунок 28" descr="итоги политики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9592" y="0"/>
            <a:ext cx="692696" cy="692696"/>
          </a:xfrm>
          <a:prstGeom prst="rect">
            <a:avLst/>
          </a:prstGeom>
        </p:spPr>
      </p:pic>
      <p:sp>
        <p:nvSpPr>
          <p:cNvPr id="3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4067944" y="1556792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>
            <a:off x="4067944" y="2348880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4067944" y="3212976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4067944" y="4005064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4067944" y="4869160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>
            <a:off x="4067944" y="5805264"/>
            <a:ext cx="484632" cy="288032"/>
          </a:xfrm>
          <a:prstGeom prst="downArrow">
            <a:avLst/>
          </a:prstGeom>
          <a:solidFill>
            <a:schemeClr val="bg2">
              <a:lumMod val="40000"/>
              <a:lumOff val="60000"/>
            </a:schemeClr>
          </a:solidFill>
          <a:ln w="190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2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323528" y="0"/>
            <a:ext cx="8820472" cy="10835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79512" y="764704"/>
          <a:ext cx="8856984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5580112" y="620688"/>
          <a:ext cx="338437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 descr="тыс. рублей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404664"/>
            <a:ext cx="2880319" cy="576064"/>
          </a:xfrm>
          <a:prstGeom prst="rect">
            <a:avLst/>
          </a:prstGeom>
        </p:spPr>
      </p:pic>
      <p:sp>
        <p:nvSpPr>
          <p:cNvPr id="8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фон мой.jpg"/>
          <p:cNvPicPr>
            <a:picLocks noChangeAspect="1"/>
          </p:cNvPicPr>
          <p:nvPr/>
        </p:nvPicPr>
        <p:blipFill>
          <a:blip r:embed="rId3" cstate="print">
            <a:lum bright="6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51520" y="116633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10"/>
          <p:cNvSpPr/>
          <p:nvPr/>
        </p:nvSpPr>
        <p:spPr>
          <a:xfrm>
            <a:off x="0" y="0"/>
            <a:ext cx="9324528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 В 2017-2019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Рисунок 4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5688" y="980728"/>
            <a:ext cx="2808312" cy="25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3933056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11560" y="836712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" name="Рисунок 10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1700808"/>
            <a:ext cx="1102308" cy="1601416"/>
          </a:xfrm>
          <a:prstGeom prst="rect">
            <a:avLst/>
          </a:prstGeom>
        </p:spPr>
      </p:pic>
      <p:pic>
        <p:nvPicPr>
          <p:cNvPr id="12" name="Рисунок 11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7984" y="4221088"/>
            <a:ext cx="1102308" cy="1601416"/>
          </a:xfrm>
          <a:prstGeom prst="rect">
            <a:avLst/>
          </a:prstGeom>
        </p:spPr>
      </p:pic>
      <p:sp>
        <p:nvSpPr>
          <p:cNvPr id="14" name="Стрелка влево 13"/>
          <p:cNvSpPr/>
          <p:nvPr/>
        </p:nvSpPr>
        <p:spPr>
          <a:xfrm>
            <a:off x="5508104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>
            <a:off x="5508104" y="4869160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тыс. рублей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0232" y="404664"/>
            <a:ext cx="2880319" cy="576064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/>
        </p:nvGraphicFramePr>
        <p:xfrm>
          <a:off x="251520" y="1268760"/>
          <a:ext cx="388843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0" y="4149080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0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68806"/>
            <a:ext cx="3657600" cy="189194"/>
          </a:xfrm>
          <a:gradFill flip="none" rotWithShape="1">
            <a:gsLst>
              <a:gs pos="0">
                <a:srgbClr val="3366CC">
                  <a:shade val="30000"/>
                  <a:satMod val="115000"/>
                </a:srgbClr>
              </a:gs>
              <a:gs pos="50000">
                <a:srgbClr val="3366CC">
                  <a:shade val="67500"/>
                  <a:satMod val="115000"/>
                </a:srgbClr>
              </a:gs>
              <a:gs pos="100000">
                <a:srgbClr val="3366CC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ЗА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2019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2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6528</TotalTime>
  <Words>4099</Words>
  <Application>Microsoft Office PowerPoint</Application>
  <PresentationFormat>Экран (4:3)</PresentationFormat>
  <Paragraphs>1090</Paragraphs>
  <Slides>45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f_jon</dc:creator>
  <cp:lastModifiedBy>USER</cp:lastModifiedBy>
  <cp:revision>991</cp:revision>
  <dcterms:created xsi:type="dcterms:W3CDTF">2019-01-25T09:12:31Z</dcterms:created>
  <dcterms:modified xsi:type="dcterms:W3CDTF">2020-07-27T07:26:40Z</dcterms:modified>
</cp:coreProperties>
</file>