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charts/chart57.xml" ContentType="application/vnd.openxmlformats-officedocument.drawingml.chart+xml"/>
  <Override PartName="/ppt/charts/chart68.xml" ContentType="application/vnd.openxmlformats-officedocument.drawingml.chart+xml"/>
  <Override PartName="/ppt/slides/slide36.xml" ContentType="application/vnd.openxmlformats-officedocument.presentationml.slide+xml"/>
  <Override PartName="/ppt/charts/chart46.xml" ContentType="application/vnd.openxmlformats-officedocument.drawingml.char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charts/chart35.xml" ContentType="application/vnd.openxmlformats-officedocument.drawingml.chart+xml"/>
  <Override PartName="/ppt/charts/chart82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notesSlides/notesSlide16.xml" ContentType="application/vnd.openxmlformats-officedocument.presentationml.notesSlide+xml"/>
  <Override PartName="/ppt/charts/chart60.xml" ContentType="application/vnd.openxmlformats-officedocument.drawingml.chart+xml"/>
  <Override PartName="/ppt/charts/chart71.xml" ContentType="application/vnd.openxmlformats-officedocument.drawingml.chart+xml"/>
  <Override PartName="/ppt/tableStyles.xml" ContentType="application/vnd.openxmlformats-officedocument.presentationml.tableStyle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rawings/drawing3.xml" ContentType="application/vnd.openxmlformats-officedocument.drawingml.chartshapes+xml"/>
  <Override PartName="/ppt/charts/chart29.xml" ContentType="application/vnd.openxmlformats-officedocument.drawingml.chart+xml"/>
  <Override PartName="/ppt/charts/chart76.xml" ContentType="application/vnd.openxmlformats-officedocument.drawingml.chart+xml"/>
  <Override PartName="/ppt/charts/chart87.xml" ContentType="application/vnd.openxmlformats-officedocument.drawingml.chart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charts/chart65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charts/chart25.xml" ContentType="application/vnd.openxmlformats-officedocument.drawingml.chart+xml"/>
  <Override PartName="/ppt/charts/chart54.xml" ContentType="application/vnd.openxmlformats-officedocument.drawingml.chart+xml"/>
  <Override PartName="/ppt/notesSlides/notesSlide17.xml" ContentType="application/vnd.openxmlformats-officedocument.presentationml.notesSlide+xml"/>
  <Override PartName="/ppt/charts/chart72.xml" ContentType="application/vnd.openxmlformats-officedocument.drawingml.char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charts/chart14.xml" ContentType="application/vnd.openxmlformats-officedocument.drawingml.chart+xml"/>
  <Override PartName="/ppt/charts/chart32.xml" ContentType="application/vnd.openxmlformats-officedocument.drawingml.chart+xml"/>
  <Override PartName="/ppt/charts/chart43.xml" ContentType="application/vnd.openxmlformats-officedocument.drawingml.chart+xml"/>
  <Override PartName="/ppt/charts/chart61.xml" ContentType="application/vnd.openxmlformats-officedocument.drawingml.chart+xml"/>
  <Override PartName="/ppt/diagrams/layout6.xml" ContentType="application/vnd.openxmlformats-officedocument.drawingml.diagramLayout+xml"/>
  <Override PartName="/ppt/charts/chart90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21.xml" ContentType="application/vnd.openxmlformats-officedocument.drawingml.chart+xml"/>
  <Override PartName="/ppt/notesSlides/notesSlide13.xml" ContentType="application/vnd.openxmlformats-officedocument.presentationml.notesSlide+xml"/>
  <Override PartName="/ppt/charts/chart50.xml" ContentType="application/vnd.openxmlformats-officedocument.drawingml.char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charts/chart4.xml" ContentType="application/vnd.openxmlformats-officedocument.drawingml.chart+xml"/>
  <Override PartName="/ppt/diagrams/colors5.xml" ContentType="application/vnd.openxmlformats-officedocument.drawingml.diagramColors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rawing4.xml" ContentType="application/vnd.ms-office.drawingml.diagramDrawing+xml"/>
  <Override PartName="/ppt/charts/chart59.xml" ContentType="application/vnd.openxmlformats-officedocument.drawingml.chart+xml"/>
  <Override PartName="/ppt/charts/chart88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rawings/drawing4.xml" ContentType="application/vnd.openxmlformats-officedocument.drawingml.chartshapes+xml"/>
  <Override PartName="/ppt/charts/chart48.xml" ContentType="application/vnd.openxmlformats-officedocument.drawingml.chart+xml"/>
  <Override PartName="/ppt/charts/chart77.xml" ContentType="application/vnd.openxmlformats-officedocument.drawingml.char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charts/chart19.xml" ContentType="application/vnd.openxmlformats-officedocument.drawingml.chart+xml"/>
  <Override PartName="/ppt/charts/chart37.xml" ContentType="application/vnd.openxmlformats-officedocument.drawingml.chart+xml"/>
  <Override PartName="/ppt/charts/chart55.xml" ContentType="application/vnd.openxmlformats-officedocument.drawingml.chart+xml"/>
  <Override PartName="/ppt/charts/chart66.xml" ContentType="application/vnd.openxmlformats-officedocument.drawingml.chart+xml"/>
  <Override PartName="/ppt/charts/chart84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charts/chart26.xml" ContentType="application/vnd.openxmlformats-officedocument.drawingml.chart+xml"/>
  <Override PartName="/ppt/charts/chart44.xml" ContentType="application/vnd.openxmlformats-officedocument.drawingml.chart+xml"/>
  <Override PartName="/ppt/notesSlides/notesSlide18.xml" ContentType="application/vnd.openxmlformats-officedocument.presentationml.notesSlide+xml"/>
  <Override PartName="/ppt/charts/chart73.xml" ContentType="application/vnd.openxmlformats-officedocument.drawingml.chart+xml"/>
  <Override PartName="/ppt/charts/chart91.xml" ContentType="application/vnd.openxmlformats-officedocument.drawingml.char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charts/chart15.xml" ContentType="application/vnd.openxmlformats-officedocument.drawingml.chart+xml"/>
  <Override PartName="/ppt/charts/chart33.xml" ContentType="application/vnd.openxmlformats-officedocument.drawingml.chart+xml"/>
  <Override PartName="/ppt/charts/chart51.xml" ContentType="application/vnd.openxmlformats-officedocument.drawingml.chart+xml"/>
  <Override PartName="/ppt/charts/chart62.xml" ContentType="application/vnd.openxmlformats-officedocument.drawingml.chart+xml"/>
  <Override PartName="/ppt/charts/chart80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notesSlides/notesSlide14.xml" ContentType="application/vnd.openxmlformats-officedocument.presentationml.notesSlide+xml"/>
  <Override PartName="/ppt/charts/chart40.xml" ContentType="application/vnd.openxmlformats-officedocument.drawingml.chart+xml"/>
  <Override PartName="/ppt/diagrams/layout3.xml" ContentType="application/vnd.openxmlformats-officedocument.drawingml.diagramLayout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iagrams/drawing5.xml" ContentType="application/vnd.ms-office.drawingml.diagramDrawing+xml"/>
  <Override PartName="/ppt/drawings/drawing5.xml" ContentType="application/vnd.openxmlformats-officedocument.drawingml.chartshapes+xml"/>
  <Override PartName="/ppt/charts/chart78.xml" ContentType="application/vnd.openxmlformats-officedocument.drawingml.chart+xml"/>
  <Override PartName="/ppt/charts/chart89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charts/chart49.xml" ContentType="application/vnd.openxmlformats-officedocument.drawingml.chart+xml"/>
  <Override PartName="/ppt/diagrams/quickStyle5.xml" ContentType="application/vnd.openxmlformats-officedocument.drawingml.diagramStyle+xml"/>
  <Override PartName="/ppt/charts/chart67.xml" ContentType="application/vnd.openxmlformats-officedocument.drawingml.char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charts/chart27.xml" ContentType="application/vnd.openxmlformats-officedocument.drawingml.chart+xml"/>
  <Override PartName="/ppt/charts/chart38.xml" ContentType="application/vnd.openxmlformats-officedocument.drawingml.chart+xml"/>
  <Override PartName="/ppt/charts/chart56.xml" ContentType="application/vnd.openxmlformats-officedocument.drawingml.chart+xml"/>
  <Override PartName="/ppt/notesSlides/notesSlide19.xml" ContentType="application/vnd.openxmlformats-officedocument.presentationml.notesSlide+xml"/>
  <Override PartName="/ppt/charts/chart74.xml" ContentType="application/vnd.openxmlformats-officedocument.drawingml.chart+xml"/>
  <Override PartName="/ppt/charts/chart85.xml" ContentType="application/vnd.openxmlformats-officedocument.drawingml.char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charts/chart16.xml" ContentType="application/vnd.openxmlformats-officedocument.drawingml.chart+xml"/>
  <Override PartName="/ppt/charts/chart34.xml" ContentType="application/vnd.openxmlformats-officedocument.drawingml.chart+xml"/>
  <Override PartName="/ppt/charts/chart45.xml" ContentType="application/vnd.openxmlformats-officedocument.drawingml.chart+xml"/>
  <Override PartName="/ppt/charts/chart63.xml" ContentType="application/vnd.openxmlformats-officedocument.drawingml.chart+xml"/>
  <Override PartName="/ppt/charts/chart81.xml" ContentType="application/vnd.openxmlformats-officedocument.drawingml.char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23.xml" ContentType="application/vnd.openxmlformats-officedocument.drawingml.chart+xml"/>
  <Override PartName="/ppt/notesSlides/notesSlide15.xml" ContentType="application/vnd.openxmlformats-officedocument.presentationml.notesSlide+xml"/>
  <Override PartName="/ppt/charts/chart52.xml" ContentType="application/vnd.openxmlformats-officedocument.drawingml.chart+xml"/>
  <Override PartName="/ppt/charts/chart70.xml" ContentType="application/vnd.openxmlformats-officedocument.drawingml.char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charts/chart12.xml" ContentType="application/vnd.openxmlformats-officedocument.drawingml.chart+xml"/>
  <Override PartName="/ppt/charts/chart30.xml" ContentType="application/vnd.openxmlformats-officedocument.drawingml.chart+xml"/>
  <Override PartName="/ppt/charts/chart41.xml" ContentType="application/vnd.openxmlformats-officedocument.drawingml.chart+xml"/>
  <Override PartName="/ppt/notesSlides/notesSlide22.xml" ContentType="application/vnd.openxmlformats-officedocument.presentationml.notesSlide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rawings/drawing6.xml" ContentType="application/vnd.openxmlformats-officedocument.drawingml.chartshapes+xml"/>
  <Override PartName="/ppt/charts/chart79.xml" ContentType="application/vnd.openxmlformats-officedocument.drawingml.chart+xml"/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charts/chart39.xml" ContentType="application/vnd.openxmlformats-officedocument.drawingml.chart+xml"/>
  <Override PartName="/ppt/charts/chart86.xml" ContentType="application/vnd.openxmlformats-officedocument.drawingml.char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charts/chart28.xml" ContentType="application/vnd.openxmlformats-officedocument.drawingml.chart+xml"/>
  <Override PartName="/ppt/charts/chart75.xml" ContentType="application/vnd.openxmlformats-officedocument.drawingml.char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charts/chart17.xml" ContentType="application/vnd.openxmlformats-officedocument.drawingml.chart+xml"/>
  <Override PartName="/ppt/charts/chart53.xml" ContentType="application/vnd.openxmlformats-officedocument.drawingml.chart+xml"/>
  <Override PartName="/ppt/charts/chart64.xml" ContentType="application/vnd.openxmlformats-officedocument.drawingml.chart+xml"/>
  <Override PartName="/ppt/slides/slide32.xml" ContentType="application/vnd.openxmlformats-officedocument.presentationml.slide+xml"/>
  <Override PartName="/ppt/charts/chart42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charts/chart31.xml" ContentType="application/vnd.openxmlformats-officedocument.drawingml.char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23.xml" ContentType="application/vnd.openxmlformats-officedocument.presentationml.notesSlide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notesSlides/notesSlide12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charts/chart69.xml" ContentType="application/vnd.openxmlformats-officedocument.drawingml.chart+xml"/>
  <Override PartName="/ppt/slides/slide48.xml" ContentType="application/vnd.openxmlformats-officedocument.presentationml.slide+xml"/>
  <Override PartName="/ppt/notesSlides/notesSlide3.xml" ContentType="application/vnd.openxmlformats-officedocument.presentationml.notesSlide+xml"/>
  <Override PartName="/ppt/charts/chart58.xml" ContentType="application/vnd.openxmlformats-officedocument.drawingml.char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charts/chart36.xml" ContentType="application/vnd.openxmlformats-officedocument.drawingml.chart+xml"/>
  <Override PartName="/ppt/charts/chart47.xml" ContentType="application/vnd.openxmlformats-officedocument.drawingml.chart+xml"/>
  <Override PartName="/ppt/charts/chart83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7" r:id="rId1"/>
  </p:sldMasterIdLst>
  <p:notesMasterIdLst>
    <p:notesMasterId r:id="rId73"/>
  </p:notesMasterIdLst>
  <p:handoutMasterIdLst>
    <p:handoutMasterId r:id="rId74"/>
  </p:handoutMasterIdLst>
  <p:sldIdLst>
    <p:sldId id="361" r:id="rId2"/>
    <p:sldId id="411" r:id="rId3"/>
    <p:sldId id="413" r:id="rId4"/>
    <p:sldId id="436" r:id="rId5"/>
    <p:sldId id="363" r:id="rId6"/>
    <p:sldId id="452" r:id="rId7"/>
    <p:sldId id="438" r:id="rId8"/>
    <p:sldId id="470" r:id="rId9"/>
    <p:sldId id="384" r:id="rId10"/>
    <p:sldId id="381" r:id="rId11"/>
    <p:sldId id="439" r:id="rId12"/>
    <p:sldId id="382" r:id="rId13"/>
    <p:sldId id="440" r:id="rId14"/>
    <p:sldId id="347" r:id="rId15"/>
    <p:sldId id="441" r:id="rId16"/>
    <p:sldId id="443" r:id="rId17"/>
    <p:sldId id="435" r:id="rId18"/>
    <p:sldId id="385" r:id="rId19"/>
    <p:sldId id="437" r:id="rId20"/>
    <p:sldId id="444" r:id="rId21"/>
    <p:sldId id="445" r:id="rId22"/>
    <p:sldId id="448" r:id="rId23"/>
    <p:sldId id="449" r:id="rId24"/>
    <p:sldId id="450" r:id="rId25"/>
    <p:sldId id="451" r:id="rId26"/>
    <p:sldId id="379" r:id="rId27"/>
    <p:sldId id="369" r:id="rId28"/>
    <p:sldId id="454" r:id="rId29"/>
    <p:sldId id="455" r:id="rId30"/>
    <p:sldId id="456" r:id="rId31"/>
    <p:sldId id="457" r:id="rId32"/>
    <p:sldId id="458" r:id="rId33"/>
    <p:sldId id="433" r:id="rId34"/>
    <p:sldId id="414" r:id="rId35"/>
    <p:sldId id="460" r:id="rId36"/>
    <p:sldId id="471" r:id="rId37"/>
    <p:sldId id="478" r:id="rId38"/>
    <p:sldId id="479" r:id="rId39"/>
    <p:sldId id="463" r:id="rId40"/>
    <p:sldId id="464" r:id="rId41"/>
    <p:sldId id="465" r:id="rId42"/>
    <p:sldId id="378" r:id="rId43"/>
    <p:sldId id="416" r:id="rId44"/>
    <p:sldId id="461" r:id="rId45"/>
    <p:sldId id="462" r:id="rId46"/>
    <p:sldId id="395" r:id="rId47"/>
    <p:sldId id="418" r:id="rId48"/>
    <p:sldId id="419" r:id="rId49"/>
    <p:sldId id="420" r:id="rId50"/>
    <p:sldId id="421" r:id="rId51"/>
    <p:sldId id="422" r:id="rId52"/>
    <p:sldId id="424" r:id="rId53"/>
    <p:sldId id="423" r:id="rId54"/>
    <p:sldId id="425" r:id="rId55"/>
    <p:sldId id="426" r:id="rId56"/>
    <p:sldId id="427" r:id="rId57"/>
    <p:sldId id="428" r:id="rId58"/>
    <p:sldId id="429" r:id="rId59"/>
    <p:sldId id="430" r:id="rId60"/>
    <p:sldId id="431" r:id="rId61"/>
    <p:sldId id="472" r:id="rId62"/>
    <p:sldId id="473" r:id="rId63"/>
    <p:sldId id="474" r:id="rId64"/>
    <p:sldId id="475" r:id="rId65"/>
    <p:sldId id="371" r:id="rId66"/>
    <p:sldId id="466" r:id="rId67"/>
    <p:sldId id="467" r:id="rId68"/>
    <p:sldId id="476" r:id="rId69"/>
    <p:sldId id="477" r:id="rId70"/>
    <p:sldId id="468" r:id="rId71"/>
    <p:sldId id="469" r:id="rId7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66CC"/>
    <a:srgbClr val="0000FF"/>
    <a:srgbClr val="003300"/>
    <a:srgbClr val="0033CC"/>
    <a:srgbClr val="000099"/>
    <a:srgbClr val="3399FF"/>
    <a:srgbClr val="003366"/>
    <a:srgbClr val="00CC99"/>
    <a:srgbClr val="00FF99"/>
    <a:srgbClr val="00CC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6667" autoAdjust="0"/>
  </p:normalViewPr>
  <p:slideViewPr>
    <p:cSldViewPr>
      <p:cViewPr>
        <p:scale>
          <a:sx n="100" d="100"/>
          <a:sy n="100" d="100"/>
        </p:scale>
        <p:origin x="-1968" y="-2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22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9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6.xlsx"/></Relationships>
</file>

<file path=ppt/charts/_rels/chart3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8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9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5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6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7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8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9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0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1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2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3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4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5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6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7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8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9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0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1.xlsx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2.xlsx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3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4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5.xlsx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6.xlsx"/></Relationships>
</file>

<file path=ppt/charts/_rels/chart6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Office_Excel67.xlsx"/></Relationships>
</file>

<file path=ppt/charts/_rels/chart6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Office_Excel68.xlsx"/></Relationships>
</file>

<file path=ppt/charts/_rels/chart6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9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7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0.xlsx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1.xlsx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2.xlsx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3.xlsx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4.xlsx"/></Relationships>
</file>

<file path=ppt/charts/_rels/chart7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5.xlsx"/></Relationships>
</file>

<file path=ppt/charts/_rels/chart7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6.xlsx"/></Relationships>
</file>

<file path=ppt/charts/_rels/chart7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7.xlsx"/></Relationships>
</file>

<file path=ppt/charts/_rels/chart7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8.xlsx"/></Relationships>
</file>

<file path=ppt/charts/_rels/chart7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9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8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0.xlsx"/></Relationships>
</file>

<file path=ppt/charts/_rels/chart8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1.xlsx"/></Relationships>
</file>

<file path=ppt/charts/_rels/chart8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2.xlsx"/></Relationships>
</file>

<file path=ppt/charts/_rels/chart8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3.xlsx"/></Relationships>
</file>

<file path=ppt/charts/_rels/chart8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4.xlsx"/></Relationships>
</file>

<file path=ppt/charts/_rels/chart8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5.xlsx"/></Relationships>
</file>

<file path=ppt/charts/_rels/chart8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6.xlsx"/></Relationships>
</file>

<file path=ppt/charts/_rels/chart8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7.xlsx"/></Relationships>
</file>

<file path=ppt/charts/_rels/chart8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8.xlsx"/></Relationships>
</file>

<file path=ppt/charts/_rels/chart8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9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_rels/chart9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0.xlsx"/></Relationships>
</file>

<file path=ppt/charts/_rels/chart9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ln>
          <a:solidFill>
            <a:srgbClr val="000099"/>
          </a:solidFill>
        </a:ln>
      </c:spPr>
    </c:floor>
    <c:plotArea>
      <c:layout>
        <c:manualLayout>
          <c:layoutTarget val="inner"/>
          <c:xMode val="edge"/>
          <c:yMode val="edge"/>
          <c:x val="0.15913336018220403"/>
          <c:y val="5.1988383707088803E-2"/>
          <c:w val="0.45368425499018628"/>
          <c:h val="0.8699584057356301"/>
        </c:manualLayout>
      </c:layout>
      <c:bar3DChart>
        <c:barDir val="col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ООО"ИЗ ДПС"</c:v>
                </c:pt>
              </c:strCache>
            </c:strRef>
          </c:tx>
          <c:spPr>
            <a:solidFill>
              <a:srgbClr val="FF9900"/>
            </a:solidFill>
          </c:spPr>
          <c:dLbls>
            <c:txPr>
              <a:bodyPr/>
              <a:lstStyle/>
              <a:p>
                <a:pPr>
                  <a:defRPr sz="1600">
                    <a:solidFill>
                      <a:srgbClr val="000099"/>
                    </a:solidFill>
                    <a:latin typeface="Book Antiqua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34.300000000000004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ЛПУ МГ</c:v>
                </c:pt>
              </c:strCache>
            </c:strRef>
          </c:tx>
          <c:spPr>
            <a:solidFill>
              <a:srgbClr val="3399FF"/>
            </a:solidFill>
          </c:spPr>
          <c:dLbls>
            <c:txPr>
              <a:bodyPr/>
              <a:lstStyle/>
              <a:p>
                <a:pPr>
                  <a:defRPr sz="1600">
                    <a:solidFill>
                      <a:srgbClr val="000099"/>
                    </a:solidFill>
                    <a:latin typeface="Book Antiqua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21.6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Другие плательщики</c:v>
                </c:pt>
              </c:strCache>
            </c:strRef>
          </c:tx>
          <c:spPr>
            <a:solidFill>
              <a:srgbClr val="00FF00"/>
            </a:solidFill>
          </c:spPr>
          <c:dLbls>
            <c:txPr>
              <a:bodyPr/>
              <a:lstStyle/>
              <a:p>
                <a:pPr>
                  <a:defRPr sz="1600">
                    <a:solidFill>
                      <a:srgbClr val="000099"/>
                    </a:solidFill>
                    <a:latin typeface="Book Antiqua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44.1</c:v>
                </c:pt>
              </c:numCache>
            </c:numRef>
          </c:val>
        </c:ser>
        <c:shape val="box"/>
        <c:axId val="76589696"/>
        <c:axId val="76607872"/>
        <c:axId val="0"/>
      </c:bar3DChart>
      <c:catAx>
        <c:axId val="76589696"/>
        <c:scaling>
          <c:orientation val="minMax"/>
        </c:scaling>
        <c:delete val="1"/>
        <c:axPos val="b"/>
        <c:tickLblPos val="none"/>
        <c:crossAx val="76607872"/>
        <c:crosses val="autoZero"/>
        <c:auto val="1"/>
        <c:lblAlgn val="ctr"/>
        <c:lblOffset val="100"/>
      </c:catAx>
      <c:valAx>
        <c:axId val="76607872"/>
        <c:scaling>
          <c:orientation val="minMax"/>
        </c:scaling>
        <c:axPos val="l"/>
        <c:majorGridlines>
          <c:spPr>
            <a:ln>
              <a:noFill/>
            </a:ln>
          </c:spPr>
        </c:majorGridlines>
        <c:numFmt formatCode="0%" sourceLinked="1"/>
        <c:tickLblPos val="nextTo"/>
        <c:txPr>
          <a:bodyPr/>
          <a:lstStyle/>
          <a:p>
            <a:pPr>
              <a:defRPr sz="1200">
                <a:solidFill>
                  <a:srgbClr val="0000FF"/>
                </a:solidFill>
              </a:defRPr>
            </a:pPr>
            <a:endParaRPr lang="ru-RU"/>
          </a:p>
        </c:txPr>
        <c:crossAx val="765896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7665425089220101"/>
          <c:y val="0.1723466553559457"/>
          <c:w val="0.41657726687775748"/>
          <c:h val="0.65530668928810865"/>
        </c:manualLayout>
      </c:layout>
      <c:txPr>
        <a:bodyPr/>
        <a:lstStyle/>
        <a:p>
          <a:pPr>
            <a:defRPr sz="1200">
              <a:solidFill>
                <a:srgbClr val="0000FF"/>
              </a:solidFill>
              <a:latin typeface="Book Antiqua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3300"/>
                </a:solidFill>
              </a:defRPr>
            </a:pPr>
            <a:r>
              <a:rPr lang="ru-RU" sz="1000" b="0" dirty="0" smtClean="0">
                <a:solidFill>
                  <a:srgbClr val="003300"/>
                </a:solidFill>
                <a:latin typeface="Bookman Old Style" pitchFamily="18" charset="0"/>
              </a:rPr>
              <a:t>Неналоговые </a:t>
            </a:r>
            <a:r>
              <a:rPr lang="ru-RU" sz="1000" b="0" dirty="0">
                <a:solidFill>
                  <a:srgbClr val="003300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0066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867.9</c:v>
                </c:pt>
                <c:pt idx="1">
                  <c:v>282960.40000000002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3300"/>
                </a:solidFill>
              </a:defRPr>
            </a:pPr>
            <a:r>
              <a:rPr lang="ru-RU" sz="1000" b="0" dirty="0" smtClean="0">
                <a:solidFill>
                  <a:srgbClr val="003300"/>
                </a:solidFill>
                <a:latin typeface="Bookman Old Style" pitchFamily="18" charset="0"/>
              </a:rPr>
              <a:t>Неналоговые </a:t>
            </a:r>
            <a:r>
              <a:rPr lang="ru-RU" sz="1000" b="0" dirty="0">
                <a:solidFill>
                  <a:srgbClr val="003300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0066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902.5</c:v>
                </c:pt>
                <c:pt idx="1">
                  <c:v>224030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0099"/>
                </a:solidFill>
              </a:defRPr>
            </a:pPr>
            <a:r>
              <a:rPr lang="ru-RU" sz="1000" b="0" dirty="0" smtClean="0">
                <a:solidFill>
                  <a:srgbClr val="003300"/>
                </a:solidFill>
                <a:latin typeface="Bookman Old Style" pitchFamily="18" charset="0"/>
              </a:rPr>
              <a:t>Неналоговые </a:t>
            </a:r>
            <a:r>
              <a:rPr lang="ru-RU" sz="1000" b="0" dirty="0">
                <a:solidFill>
                  <a:srgbClr val="003300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0066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938.6</c:v>
                </c:pt>
                <c:pt idx="1">
                  <c:v>232043.1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0099"/>
                </a:solidFill>
              </a:defRPr>
            </a:pPr>
            <a:r>
              <a:rPr lang="ru-RU" sz="1000" b="0" dirty="0" smtClean="0">
                <a:solidFill>
                  <a:srgbClr val="660066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000" b="0" dirty="0">
              <a:solidFill>
                <a:srgbClr val="660066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11413437722606012"/>
          <c:y val="8.4350531100409243E-2"/>
        </c:manualLayout>
      </c:layout>
    </c:title>
    <c:plotArea>
      <c:layout>
        <c:manualLayout>
          <c:layoutTarget val="inner"/>
          <c:xMode val="edge"/>
          <c:yMode val="edge"/>
          <c:x val="0.27261799342556708"/>
          <c:y val="0.24338962337518052"/>
          <c:w val="0.46513867740185738"/>
          <c:h val="0.6875963057244844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6600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246947.1</c:v>
                </c:pt>
                <c:pt idx="1">
                  <c:v>36881.199999999997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0099"/>
                </a:solidFill>
              </a:defRPr>
            </a:pPr>
            <a:r>
              <a:rPr lang="ru-RU" sz="1000" b="0" dirty="0" smtClean="0">
                <a:solidFill>
                  <a:srgbClr val="660066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000" b="0" dirty="0">
              <a:solidFill>
                <a:srgbClr val="660066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11413437722606012"/>
          <c:y val="8.4350531100409243E-2"/>
        </c:manualLayout>
      </c:layout>
    </c:title>
    <c:plotArea>
      <c:layout>
        <c:manualLayout>
          <c:layoutTarget val="inner"/>
          <c:xMode val="edge"/>
          <c:yMode val="edge"/>
          <c:x val="0.27261799342556708"/>
          <c:y val="0.24338962337518052"/>
          <c:w val="0.46513867740185738"/>
          <c:h val="0.6875963057244844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6600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188248.2</c:v>
                </c:pt>
                <c:pt idx="1">
                  <c:v>36684.300000000003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0099"/>
                </a:solidFill>
              </a:defRPr>
            </a:pPr>
            <a:r>
              <a:rPr lang="ru-RU" sz="1000" b="0" dirty="0" smtClean="0">
                <a:solidFill>
                  <a:srgbClr val="660066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000" b="0" dirty="0">
              <a:solidFill>
                <a:srgbClr val="660066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11413437722606012"/>
          <c:y val="8.4350531100409243E-2"/>
        </c:manualLayout>
      </c:layout>
    </c:title>
    <c:plotArea>
      <c:layout>
        <c:manualLayout>
          <c:layoutTarget val="inner"/>
          <c:xMode val="edge"/>
          <c:yMode val="edge"/>
          <c:x val="0.27261799342556708"/>
          <c:y val="0.24338962337518052"/>
          <c:w val="0.46513867740185738"/>
          <c:h val="0.6875963057244844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6600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195801.5</c:v>
                </c:pt>
                <c:pt idx="1">
                  <c:v>37180.199999999997</c:v>
                </c:pt>
              </c:numCache>
            </c:numRef>
          </c:val>
        </c:ser>
        <c:firstSliceAng val="0"/>
        <c:holeSize val="50"/>
      </c:doughnutChart>
    </c:plotArea>
    <c:plotVisOnly val="1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4.7916666666666823E-2"/>
          <c:y val="6.1710398445092324E-2"/>
          <c:w val="0.92916666666666659"/>
          <c:h val="0.7826769149218129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3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dPt>
            <c:idx val="4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cat>
            <c:strRef>
              <c:f>Лист1!$A$2:$A$6</c:f>
              <c:strCache>
                <c:ptCount val="5"/>
                <c:pt idx="0">
                  <c:v>2018(отчет)</c:v>
                </c:pt>
                <c:pt idx="1">
                  <c:v>2019(оценка)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45275.3</c:v>
                </c:pt>
                <c:pt idx="1">
                  <c:v>36134.6</c:v>
                </c:pt>
                <c:pt idx="2">
                  <c:v>36013.300000000003</c:v>
                </c:pt>
                <c:pt idx="3">
                  <c:v>35781.800000000003</c:v>
                </c:pt>
                <c:pt idx="4">
                  <c:v>36241.599999999999</c:v>
                </c:pt>
              </c:numCache>
            </c:numRef>
          </c:val>
        </c:ser>
        <c:axId val="143830016"/>
        <c:axId val="147751680"/>
      </c:barChart>
      <c:catAx>
        <c:axId val="143830016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47751680"/>
        <c:crosses val="autoZero"/>
        <c:auto val="1"/>
        <c:lblAlgn val="ctr"/>
        <c:lblOffset val="100"/>
      </c:catAx>
      <c:valAx>
        <c:axId val="147751680"/>
        <c:scaling>
          <c:orientation val="minMax"/>
        </c:scaling>
        <c:delete val="1"/>
        <c:axPos val="l"/>
        <c:numFmt formatCode="General" sourceLinked="1"/>
        <c:tickLblPos val="none"/>
        <c:crossAx val="143830016"/>
        <c:crosses val="autoZero"/>
        <c:crossBetween val="between"/>
      </c:valAx>
      <c:spPr>
        <a:noFill/>
        <a:ln w="25400">
          <a:noFill/>
        </a:ln>
      </c:spPr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4.6009380600223165E-2"/>
          <c:w val="0.98829045768676305"/>
          <c:h val="0.83129893779918373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45275.3</c:v>
                </c:pt>
                <c:pt idx="1">
                  <c:v>36134.6</c:v>
                </c:pt>
                <c:pt idx="2">
                  <c:v>36013.300000000003</c:v>
                </c:pt>
                <c:pt idx="3">
                  <c:v>35781.800000000003</c:v>
                </c:pt>
                <c:pt idx="4">
                  <c:v>36241.599999999999</c:v>
                </c:pt>
              </c:numCache>
            </c:numRef>
          </c:val>
        </c:ser>
        <c:marker val="1"/>
        <c:axId val="147758080"/>
        <c:axId val="147780736"/>
      </c:lineChart>
      <c:catAx>
        <c:axId val="147758080"/>
        <c:scaling>
          <c:orientation val="minMax"/>
        </c:scaling>
        <c:delete val="1"/>
        <c:axPos val="b"/>
        <c:numFmt formatCode="General" sourceLinked="1"/>
        <c:tickLblPos val="none"/>
        <c:crossAx val="147780736"/>
        <c:crosses val="autoZero"/>
        <c:auto val="1"/>
        <c:lblAlgn val="ctr"/>
        <c:lblOffset val="100"/>
      </c:catAx>
      <c:valAx>
        <c:axId val="147780736"/>
        <c:scaling>
          <c:orientation val="minMax"/>
        </c:scaling>
        <c:delete val="1"/>
        <c:axPos val="l"/>
        <c:numFmt formatCode="General" sourceLinked="1"/>
        <c:tickLblPos val="none"/>
        <c:crossAx val="14775808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0000FF"/>
              </a:solidFill>
            </a:ln>
          </c:spPr>
          <c:dPt>
            <c:idx val="1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2"/>
            <c:spPr>
              <a:solidFill>
                <a:srgbClr val="0099FF"/>
              </a:solidFill>
              <a:ln>
                <a:solidFill>
                  <a:srgbClr val="0000FF"/>
                </a:solidFill>
              </a:ln>
            </c:spPr>
          </c:dPt>
          <c:dPt>
            <c:idx val="3"/>
            <c:spPr>
              <a:solidFill>
                <a:srgbClr val="33CCFF"/>
              </a:solidFill>
              <a:ln>
                <a:solidFill>
                  <a:srgbClr val="0000FF"/>
                </a:solidFill>
              </a:ln>
            </c:spPr>
          </c:dPt>
          <c:dPt>
            <c:idx val="4"/>
            <c:spPr>
              <a:solidFill>
                <a:srgbClr val="CCFF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2018 (отчет)</c:v>
                </c:pt>
                <c:pt idx="1">
                  <c:v>2019 (оценка)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40915.599999999999</c:v>
                </c:pt>
                <c:pt idx="1">
                  <c:v>31571.8</c:v>
                </c:pt>
                <c:pt idx="2">
                  <c:v>31875.8</c:v>
                </c:pt>
                <c:pt idx="3">
                  <c:v>33122.6</c:v>
                </c:pt>
                <c:pt idx="4">
                  <c:v>34387</c:v>
                </c:pt>
              </c:numCache>
            </c:numRef>
          </c:val>
        </c:ser>
        <c:overlap val="100"/>
        <c:axId val="103999744"/>
        <c:axId val="104001536"/>
      </c:barChart>
      <c:catAx>
        <c:axId val="103999744"/>
        <c:scaling>
          <c:orientation val="minMax"/>
        </c:scaling>
        <c:axPos val="b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04001536"/>
        <c:crosses val="autoZero"/>
        <c:auto val="1"/>
        <c:lblAlgn val="ctr"/>
        <c:lblOffset val="100"/>
      </c:catAx>
      <c:valAx>
        <c:axId val="104001536"/>
        <c:scaling>
          <c:orientation val="minMax"/>
        </c:scaling>
        <c:delete val="1"/>
        <c:axPos val="l"/>
        <c:numFmt formatCode="General" sourceLinked="1"/>
        <c:tickLblPos val="none"/>
        <c:crossAx val="10399974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2.4557749560878611E-2"/>
          <c:y val="4.6191957507366897E-2"/>
          <c:w val="0.97457602308452262"/>
          <c:h val="0.90761608498526425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3300"/>
              </a:solidFill>
              <a:ln>
                <a:solidFill>
                  <a:srgbClr val="FFC000"/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40915.599999999999</c:v>
                </c:pt>
                <c:pt idx="1">
                  <c:v>31571.8</c:v>
                </c:pt>
                <c:pt idx="2">
                  <c:v>31875.8</c:v>
                </c:pt>
                <c:pt idx="3">
                  <c:v>33122.6</c:v>
                </c:pt>
                <c:pt idx="4">
                  <c:v>34387</c:v>
                </c:pt>
              </c:numCache>
            </c:numRef>
          </c:val>
        </c:ser>
        <c:marker val="1"/>
        <c:axId val="104020224"/>
        <c:axId val="104071552"/>
      </c:lineChart>
      <c:catAx>
        <c:axId val="104020224"/>
        <c:scaling>
          <c:orientation val="minMax"/>
        </c:scaling>
        <c:delete val="1"/>
        <c:axPos val="b"/>
        <c:tickLblPos val="none"/>
        <c:crossAx val="104071552"/>
        <c:crosses val="autoZero"/>
        <c:auto val="1"/>
        <c:lblAlgn val="ctr"/>
        <c:lblOffset val="100"/>
      </c:catAx>
      <c:valAx>
        <c:axId val="104071552"/>
        <c:scaling>
          <c:orientation val="minMax"/>
        </c:scaling>
        <c:delete val="1"/>
        <c:axPos val="l"/>
        <c:numFmt formatCode="General" sourceLinked="1"/>
        <c:tickLblPos val="none"/>
        <c:crossAx val="10402022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200" b="0" i="0" dirty="0" err="1" smtClean="0">
                <a:solidFill>
                  <a:srgbClr val="003399"/>
                </a:solidFill>
                <a:latin typeface="Bookman Old Style" pitchFamily="18" charset="0"/>
              </a:rPr>
              <a:t>Профицит</a:t>
            </a:r>
            <a:endParaRPr lang="ru-RU" sz="1200" b="0" i="0" dirty="0" smtClean="0">
              <a:solidFill>
                <a:srgbClr val="003399"/>
              </a:solidFill>
              <a:latin typeface="Bookman Old Style" pitchFamily="18" charset="0"/>
            </a:endParaRPr>
          </a:p>
          <a:p>
            <a:pPr>
              <a:defRPr/>
            </a:pPr>
            <a:r>
              <a:rPr lang="ru-RU" sz="1200" b="0" i="0" dirty="0" smtClean="0">
                <a:solidFill>
                  <a:srgbClr val="003399"/>
                </a:solidFill>
                <a:latin typeface="Bookman Old Style" pitchFamily="18" charset="0"/>
              </a:rPr>
              <a:t>бюджета</a:t>
            </a:r>
            <a:endParaRPr lang="ru-RU" sz="1200" b="0" i="0" dirty="0">
              <a:solidFill>
                <a:srgbClr val="003399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34271065841169163"/>
          <c:y val="3.3098472929531109E-2"/>
        </c:manualLayout>
      </c:layout>
    </c:title>
    <c:plotArea>
      <c:layout>
        <c:manualLayout>
          <c:layoutTarget val="inner"/>
          <c:xMode val="edge"/>
          <c:yMode val="edge"/>
          <c:x val="0.22601970993121975"/>
          <c:y val="0.28567569553203781"/>
          <c:w val="0.74992993202775626"/>
          <c:h val="0.67425707179489203"/>
        </c:manualLayout>
      </c:layout>
      <c:lineChart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99"/>
              </a:solidFill>
            </a:ln>
          </c:spPr>
          <c:marker>
            <c:symbol val="none"/>
          </c:marker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-4912.2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marker val="1"/>
        <c:axId val="134208896"/>
        <c:axId val="134636672"/>
      </c:lineChart>
      <c:catAx>
        <c:axId val="134208896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34636672"/>
        <c:crosses val="autoZero"/>
        <c:auto val="1"/>
        <c:lblAlgn val="ctr"/>
        <c:lblOffset val="100"/>
      </c:catAx>
      <c:valAx>
        <c:axId val="134636672"/>
        <c:scaling>
          <c:orientation val="minMax"/>
        </c:scaling>
        <c:axPos val="l"/>
        <c:numFmt formatCode="General" sourceLinked="1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3420889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31875.8</c:v>
                </c:pt>
                <c:pt idx="1">
                  <c:v>5005.4000000000005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33122.6</c:v>
                </c:pt>
                <c:pt idx="1">
                  <c:v>3561.7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34387</c:v>
                </c:pt>
                <c:pt idx="1">
                  <c:v>2793.2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2.4872592503966812E-2"/>
          <c:y val="3.9536116357441781E-2"/>
          <c:w val="0.95025481499206643"/>
          <c:h val="0.8633551827574717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ЕНВД</c:v>
                </c:pt>
              </c:strCache>
            </c:strRef>
          </c:tx>
          <c:spPr>
            <a:solidFill>
              <a:srgbClr val="00CC99"/>
            </a:solidFill>
            <a:ln>
              <a:solidFill>
                <a:srgbClr val="003300"/>
              </a:solidFill>
            </a:ln>
          </c:spPr>
          <c:dPt>
            <c:idx val="0"/>
            <c:spPr>
              <a:solidFill>
                <a:srgbClr val="009999"/>
              </a:solidFill>
              <a:ln>
                <a:solidFill>
                  <a:srgbClr val="003300"/>
                </a:solidFill>
              </a:ln>
            </c:spPr>
          </c:dPt>
          <c:dPt>
            <c:idx val="2"/>
            <c:spPr>
              <a:solidFill>
                <a:srgbClr val="00CC66"/>
              </a:solidFill>
              <a:ln>
                <a:solidFill>
                  <a:srgbClr val="003300"/>
                </a:solidFill>
              </a:ln>
            </c:spPr>
          </c:dPt>
          <c:dPt>
            <c:idx val="3"/>
            <c:spPr>
              <a:solidFill>
                <a:srgbClr val="00FF99"/>
              </a:solidFill>
              <a:ln>
                <a:solidFill>
                  <a:srgbClr val="003300"/>
                </a:solidFill>
              </a:ln>
            </c:spPr>
          </c:dPt>
          <c:dPt>
            <c:idx val="4"/>
            <c:spPr>
              <a:solidFill>
                <a:srgbClr val="66FF99"/>
              </a:solidFill>
              <a:ln>
                <a:solidFill>
                  <a:srgbClr val="003300"/>
                </a:solidFill>
              </a:ln>
            </c:spPr>
          </c:dPt>
          <c:dLbls>
            <c:dLbl>
              <c:idx val="0"/>
              <c:layout/>
              <c:showVal val="1"/>
            </c:dLbl>
            <c:dLbl>
              <c:idx val="1"/>
              <c:layout/>
              <c:showVal val="1"/>
            </c:dLbl>
            <c:dLbl>
              <c:idx val="2"/>
              <c:layout/>
              <c:showVal val="1"/>
            </c:dLbl>
            <c:dLbl>
              <c:idx val="3"/>
              <c:layout/>
              <c:showVal val="1"/>
            </c:dLbl>
            <c:dLbl>
              <c:idx val="4"/>
              <c:layout/>
              <c:showVal val="1"/>
            </c:dLbl>
            <c:delete val="1"/>
            <c:txPr>
              <a:bodyPr rot="-5400000" vert="horz"/>
              <a:lstStyle/>
              <a:p>
                <a:pPr>
                  <a:defRPr sz="1100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</c:dLbls>
          <c:cat>
            <c:strRef>
              <c:f>Лист1!$A$2:$A$6</c:f>
              <c:strCache>
                <c:ptCount val="5"/>
                <c:pt idx="0">
                  <c:v>2018 (отчет)</c:v>
                </c:pt>
                <c:pt idx="1">
                  <c:v>2019 (оценка)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3519.2</c:v>
                </c:pt>
                <c:pt idx="1">
                  <c:v>3668</c:v>
                </c:pt>
                <c:pt idx="2">
                  <c:v>3277.8</c:v>
                </c:pt>
                <c:pt idx="3">
                  <c:v>875.5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Патент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spPr>
              <a:solidFill>
                <a:srgbClr val="CCFFCC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spPr>
              <a:solidFill>
                <a:srgbClr val="CCFF99"/>
              </a:solidFill>
              <a:ln>
                <a:solidFill>
                  <a:srgbClr val="003300"/>
                </a:solidFill>
              </a:ln>
            </c:spPr>
          </c:dPt>
          <c:dPt>
            <c:idx val="2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dPt>
            <c:idx val="3"/>
            <c:spPr>
              <a:solidFill>
                <a:srgbClr val="CCFF33"/>
              </a:solidFill>
              <a:ln>
                <a:solidFill>
                  <a:srgbClr val="003300"/>
                </a:solidFill>
              </a:ln>
            </c:spPr>
          </c:dPt>
          <c:dPt>
            <c:idx val="4"/>
            <c:spPr>
              <a:solidFill>
                <a:srgbClr val="FFFF00"/>
              </a:solidFill>
              <a:ln>
                <a:solidFill>
                  <a:srgbClr val="003300"/>
                </a:solidFill>
              </a:ln>
            </c:spPr>
          </c:dPt>
          <c:dLbls>
            <c:txPr>
              <a:bodyPr/>
              <a:lstStyle/>
              <a:p>
                <a:pPr>
                  <a:defRPr sz="1100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2018 (отчет)</c:v>
                </c:pt>
                <c:pt idx="1">
                  <c:v>2019 (оценка)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349.2</c:v>
                </c:pt>
                <c:pt idx="1">
                  <c:v>472.8</c:v>
                </c:pt>
                <c:pt idx="2">
                  <c:v>465</c:v>
                </c:pt>
                <c:pt idx="3">
                  <c:v>1373.3</c:v>
                </c:pt>
                <c:pt idx="4">
                  <c:v>1428.2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ЕСХН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-2.2611447730879002E-3"/>
                  <c:y val="-1.5677270426742707E-2"/>
                </c:manualLayout>
              </c:layout>
              <c:showVal val="1"/>
            </c:dLbl>
            <c:dLbl>
              <c:idx val="1"/>
              <c:layout>
                <c:manualLayout>
                  <c:x val="4.5222895461757709E-3"/>
                  <c:y val="-2.7435223246799818E-2"/>
                </c:manualLayout>
              </c:layout>
              <c:showVal val="1"/>
            </c:dLbl>
            <c:dLbl>
              <c:idx val="2"/>
              <c:layout>
                <c:manualLayout>
                  <c:x val="6.7834343192636846E-3"/>
                  <c:y val="-3.9193176066856801E-2"/>
                </c:manualLayout>
              </c:layout>
              <c:showVal val="1"/>
            </c:dLbl>
            <c:dLbl>
              <c:idx val="3"/>
              <c:layout>
                <c:manualLayout>
                  <c:x val="-2.2611447730879002E-3"/>
                  <c:y val="-2.2046161537606985E-2"/>
                </c:manualLayout>
              </c:layout>
              <c:showVal val="1"/>
            </c:dLbl>
            <c:dLbl>
              <c:idx val="4"/>
              <c:layout>
                <c:manualLayout>
                  <c:x val="0"/>
                  <c:y val="-3.306924230641041E-2"/>
                </c:manualLayout>
              </c:layout>
              <c:showVal val="1"/>
            </c:dLbl>
            <c:txPr>
              <a:bodyPr/>
              <a:lstStyle/>
              <a:p>
                <a:pPr>
                  <a:defRPr sz="1100">
                    <a:solidFill>
                      <a:srgbClr val="00206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2018 (отчет)</c:v>
                </c:pt>
                <c:pt idx="1">
                  <c:v>2019 (оценка)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0</c:v>
                </c:pt>
                <c:pt idx="1">
                  <c:v>22.6</c:v>
                </c:pt>
                <c:pt idx="2">
                  <c:v>23.5</c:v>
                </c:pt>
                <c:pt idx="3">
                  <c:v>24.4</c:v>
                </c:pt>
                <c:pt idx="4">
                  <c:v>25.4</c:v>
                </c:pt>
              </c:numCache>
            </c:numRef>
          </c:val>
        </c:ser>
        <c:overlap val="100"/>
        <c:axId val="104353792"/>
        <c:axId val="104355328"/>
      </c:barChart>
      <c:catAx>
        <c:axId val="104353792"/>
        <c:scaling>
          <c:orientation val="minMax"/>
        </c:scaling>
        <c:axPos val="b"/>
        <c:tickLblPos val="nextTo"/>
        <c:spPr>
          <a:ln>
            <a:solidFill>
              <a:srgbClr val="003300"/>
            </a:solidFill>
          </a:ln>
        </c:spPr>
        <c:txPr>
          <a:bodyPr/>
          <a:lstStyle/>
          <a:p>
            <a:pPr>
              <a:defRPr sz="12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104355328"/>
        <c:crosses val="autoZero"/>
        <c:auto val="1"/>
        <c:lblAlgn val="ctr"/>
        <c:lblOffset val="100"/>
      </c:catAx>
      <c:valAx>
        <c:axId val="104355328"/>
        <c:scaling>
          <c:orientation val="minMax"/>
        </c:scaling>
        <c:delete val="1"/>
        <c:axPos val="l"/>
        <c:numFmt formatCode="General" sourceLinked="1"/>
        <c:tickLblPos val="none"/>
        <c:crossAx val="10435379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8695152490563975"/>
          <c:h val="0.95987380003044964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3300"/>
              </a:solidFill>
              <a:ln>
                <a:solidFill>
                  <a:srgbClr val="FFC000"/>
                </a:solidFill>
              </a:ln>
            </c:spPr>
          </c:marker>
          <c:dPt>
            <c:idx val="1"/>
            <c:marker>
              <c:spPr>
                <a:solidFill>
                  <a:srgbClr val="FF3300"/>
                </a:solidFill>
                <a:ln>
                  <a:solidFill>
                    <a:srgbClr val="FF9933"/>
                  </a:solidFill>
                </a:ln>
              </c:spPr>
            </c:marker>
            <c:spPr>
              <a:ln>
                <a:solidFill>
                  <a:srgbClr val="FF9933"/>
                </a:solidFill>
              </a:ln>
            </c:spPr>
          </c:dPt>
          <c:dPt>
            <c:idx val="2"/>
            <c:marker>
              <c:spPr>
                <a:solidFill>
                  <a:srgbClr val="FF3300"/>
                </a:solidFill>
                <a:ln>
                  <a:solidFill>
                    <a:srgbClr val="FF9933"/>
                  </a:solidFill>
                </a:ln>
              </c:spPr>
            </c:marker>
            <c:spPr>
              <a:ln>
                <a:solidFill>
                  <a:srgbClr val="FF9933"/>
                </a:solidFill>
              </a:ln>
            </c:spPr>
          </c:dPt>
          <c:dPt>
            <c:idx val="3"/>
            <c:marker>
              <c:spPr>
                <a:solidFill>
                  <a:srgbClr val="FF3300"/>
                </a:solidFill>
                <a:ln>
                  <a:solidFill>
                    <a:srgbClr val="FF9933"/>
                  </a:solidFill>
                </a:ln>
              </c:spPr>
            </c:marker>
            <c:spPr>
              <a:ln>
                <a:solidFill>
                  <a:srgbClr val="FF9933"/>
                </a:solidFill>
              </a:ln>
            </c:spPr>
          </c:dPt>
          <c:dPt>
            <c:idx val="4"/>
            <c:marker>
              <c:spPr>
                <a:solidFill>
                  <a:srgbClr val="FF3300"/>
                </a:solidFill>
                <a:ln>
                  <a:solidFill>
                    <a:srgbClr val="FF9933"/>
                  </a:solidFill>
                </a:ln>
              </c:spPr>
            </c:marker>
            <c:spPr>
              <a:ln>
                <a:solidFill>
                  <a:srgbClr val="FF9933"/>
                </a:solidFill>
              </a:ln>
            </c:spPr>
          </c:dPt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3868.4</c:v>
                </c:pt>
                <c:pt idx="1">
                  <c:v>4163.4000000000005</c:v>
                </c:pt>
                <c:pt idx="2">
                  <c:v>3766.3</c:v>
                </c:pt>
                <c:pt idx="3">
                  <c:v>2273.1999999999998</c:v>
                </c:pt>
                <c:pt idx="4">
                  <c:v>1453.6</c:v>
                </c:pt>
              </c:numCache>
            </c:numRef>
          </c:val>
        </c:ser>
        <c:marker val="1"/>
        <c:axId val="104430976"/>
        <c:axId val="104440960"/>
      </c:lineChart>
      <c:catAx>
        <c:axId val="104430976"/>
        <c:scaling>
          <c:orientation val="minMax"/>
        </c:scaling>
        <c:delete val="1"/>
        <c:axPos val="b"/>
        <c:tickLblPos val="none"/>
        <c:crossAx val="104440960"/>
        <c:crosses val="autoZero"/>
        <c:auto val="1"/>
        <c:lblAlgn val="ctr"/>
        <c:lblOffset val="100"/>
      </c:catAx>
      <c:valAx>
        <c:axId val="104440960"/>
        <c:scaling>
          <c:orientation val="minMax"/>
        </c:scaling>
        <c:delete val="1"/>
        <c:axPos val="l"/>
        <c:numFmt formatCode="General" sourceLinked="1"/>
        <c:tickLblPos val="none"/>
        <c:crossAx val="10443097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spPr>
              <a:solidFill>
                <a:srgbClr val="33CC33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3766.3</c:v>
                </c:pt>
                <c:pt idx="1">
                  <c:v>33114.9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rgbClr val="33CC33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2273.1999999999998</c:v>
                </c:pt>
                <c:pt idx="1">
                  <c:v>34411.1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spPr>
              <a:solidFill>
                <a:srgbClr val="33CC33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1453.6</c:v>
                </c:pt>
                <c:pt idx="1">
                  <c:v>35726.6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FF3399"/>
              </a:solidFill>
            </a:ln>
          </c:spPr>
          <c:dPt>
            <c:idx val="0"/>
            <c:spPr>
              <a:solidFill>
                <a:srgbClr val="FF33CC"/>
              </a:solidFill>
              <a:ln>
                <a:solidFill>
                  <a:srgbClr val="FF3399"/>
                </a:solidFill>
              </a:ln>
            </c:spPr>
          </c:dPt>
          <c:dPt>
            <c:idx val="1"/>
            <c:spPr>
              <a:solidFill>
                <a:srgbClr val="FF66FF"/>
              </a:solidFill>
              <a:ln>
                <a:solidFill>
                  <a:srgbClr val="FF3399"/>
                </a:solidFill>
              </a:ln>
            </c:spPr>
          </c:dPt>
          <c:dPt>
            <c:idx val="2"/>
            <c:spPr>
              <a:solidFill>
                <a:srgbClr val="FF66CC"/>
              </a:solidFill>
              <a:ln>
                <a:solidFill>
                  <a:srgbClr val="FF3399"/>
                </a:solidFill>
              </a:ln>
            </c:spPr>
          </c:dPt>
          <c:dPt>
            <c:idx val="3"/>
            <c:spPr>
              <a:solidFill>
                <a:srgbClr val="FF99FF"/>
              </a:solidFill>
              <a:ln>
                <a:solidFill>
                  <a:srgbClr val="FF3399"/>
                </a:solidFill>
              </a:ln>
            </c:spPr>
          </c:dPt>
          <c:dPt>
            <c:idx val="4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2018 (отчет)</c:v>
                </c:pt>
                <c:pt idx="1">
                  <c:v>2019 (оценка)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490.8</c:v>
                </c:pt>
                <c:pt idx="1">
                  <c:v>399.4</c:v>
                </c:pt>
                <c:pt idx="2">
                  <c:v>371.2</c:v>
                </c:pt>
                <c:pt idx="3">
                  <c:v>386</c:v>
                </c:pt>
                <c:pt idx="4">
                  <c:v>401</c:v>
                </c:pt>
              </c:numCache>
            </c:numRef>
          </c:val>
        </c:ser>
        <c:overlap val="100"/>
        <c:axId val="117626752"/>
        <c:axId val="117628288"/>
      </c:barChart>
      <c:catAx>
        <c:axId val="117626752"/>
        <c:scaling>
          <c:orientation val="minMax"/>
        </c:scaling>
        <c:axPos val="b"/>
        <c:tickLblPos val="nextTo"/>
        <c:spPr>
          <a:ln>
            <a:solidFill>
              <a:srgbClr val="FF33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17628288"/>
        <c:crosses val="autoZero"/>
        <c:auto val="1"/>
        <c:lblAlgn val="ctr"/>
        <c:lblOffset val="100"/>
      </c:catAx>
      <c:valAx>
        <c:axId val="117628288"/>
        <c:scaling>
          <c:orientation val="minMax"/>
        </c:scaling>
        <c:delete val="1"/>
        <c:axPos val="l"/>
        <c:numFmt formatCode="#,##0.0" sourceLinked="1"/>
        <c:tickLblPos val="none"/>
        <c:crossAx val="11762675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2.586749620412547E-2"/>
          <c:y val="0.14277514138640723"/>
          <c:w val="0.93587393423522769"/>
          <c:h val="0.8110329011062247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pPr>
              <a:solidFill>
                <a:srgbClr val="FFFF00"/>
              </a:solidFill>
              <a:ln>
                <a:solidFill>
                  <a:schemeClr val="bg2">
                    <a:lumMod val="75000"/>
                  </a:schemeClr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384.9</c:v>
                </c:pt>
                <c:pt idx="1">
                  <c:v>453.3</c:v>
                </c:pt>
                <c:pt idx="2">
                  <c:v>444.6</c:v>
                </c:pt>
                <c:pt idx="3">
                  <c:v>461.1</c:v>
                </c:pt>
                <c:pt idx="4">
                  <c:v>479.5</c:v>
                </c:pt>
              </c:numCache>
            </c:numRef>
          </c:val>
        </c:ser>
        <c:marker val="1"/>
        <c:axId val="117774208"/>
        <c:axId val="117784576"/>
      </c:lineChart>
      <c:catAx>
        <c:axId val="117774208"/>
        <c:scaling>
          <c:orientation val="minMax"/>
        </c:scaling>
        <c:delete val="1"/>
        <c:axPos val="b"/>
        <c:tickLblPos val="none"/>
        <c:crossAx val="117784576"/>
        <c:crosses val="autoZero"/>
        <c:auto val="1"/>
        <c:lblAlgn val="ctr"/>
        <c:lblOffset val="100"/>
      </c:catAx>
      <c:valAx>
        <c:axId val="117784576"/>
        <c:scaling>
          <c:orientation val="minMax"/>
        </c:scaling>
        <c:delete val="1"/>
        <c:axPos val="l"/>
        <c:numFmt formatCode="General" sourceLinked="1"/>
        <c:tickLblPos val="none"/>
        <c:crossAx val="11777420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12873092869820535"/>
          <c:y val="5.5335518275747141E-2"/>
          <c:w val="0.88673394115209259"/>
          <c:h val="0.874750497148757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CC99"/>
            </a:solidFill>
            <a:ln w="19050" cap="flat" cmpd="sng" algn="ctr">
              <a:solidFill>
                <a:srgbClr val="009999"/>
              </a:solidFill>
              <a:prstDash val="solid"/>
            </a:ln>
            <a:effectLst/>
          </c:spPr>
          <c:cat>
            <c:strRef>
              <c:f>Лист1!$A$2:$A$6</c:f>
              <c:strCache>
                <c:ptCount val="5"/>
                <c:pt idx="0">
                  <c:v>на 01.01.2019</c:v>
                </c:pt>
                <c:pt idx="1">
                  <c:v>на 01.01.2020</c:v>
                </c:pt>
                <c:pt idx="2">
                  <c:v>на 01.01.2021</c:v>
                </c:pt>
                <c:pt idx="3">
                  <c:v>на 01.01.2022</c:v>
                </c:pt>
                <c:pt idx="4">
                  <c:v>на 01.01.2023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7312.2</c:v>
                </c:pt>
                <c:pt idx="1">
                  <c:v>7312.2</c:v>
                </c:pt>
                <c:pt idx="2">
                  <c:v>7312.2</c:v>
                </c:pt>
                <c:pt idx="3">
                  <c:v>7312.2</c:v>
                </c:pt>
                <c:pt idx="4">
                  <c:v>7312.2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FFCC66"/>
            </a:solidFill>
          </c:spPr>
          <c:cat>
            <c:strRef>
              <c:f>Лист1!$A$2:$A$6</c:f>
              <c:strCache>
                <c:ptCount val="5"/>
                <c:pt idx="0">
                  <c:v>на 01.01.2019</c:v>
                </c:pt>
                <c:pt idx="1">
                  <c:v>на 01.01.2020</c:v>
                </c:pt>
                <c:pt idx="2">
                  <c:v>на 01.01.2021</c:v>
                </c:pt>
                <c:pt idx="3">
                  <c:v>на 01.01.2022</c:v>
                </c:pt>
                <c:pt idx="4">
                  <c:v>на 01.01.2023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7.3</c:v>
                </c:pt>
                <c:pt idx="1">
                  <c:v>7.3</c:v>
                </c:pt>
                <c:pt idx="2">
                  <c:v>7.3</c:v>
                </c:pt>
                <c:pt idx="3">
                  <c:v>7.3</c:v>
                </c:pt>
                <c:pt idx="4">
                  <c:v>7.3</c:v>
                </c:pt>
              </c:numCache>
            </c:numRef>
          </c:val>
        </c:ser>
        <c:shape val="cylinder"/>
        <c:axId val="135225728"/>
        <c:axId val="135227264"/>
        <c:axId val="0"/>
      </c:bar3DChart>
      <c:catAx>
        <c:axId val="135225728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3300"/>
                </a:solidFill>
                <a:latin typeface="Book Antiqua" pitchFamily="18" charset="0"/>
              </a:defRPr>
            </a:pPr>
            <a:endParaRPr lang="ru-RU"/>
          </a:p>
        </c:txPr>
        <c:crossAx val="135227264"/>
        <c:crosses val="autoZero"/>
        <c:auto val="1"/>
        <c:lblAlgn val="ctr"/>
        <c:lblOffset val="100"/>
      </c:catAx>
      <c:valAx>
        <c:axId val="135227264"/>
        <c:scaling>
          <c:orientation val="minMax"/>
        </c:scaling>
        <c:axPos val="l"/>
        <c:majorGridlines>
          <c:spPr>
            <a:effectLst>
              <a:outerShdw blurRad="50800" dist="50800" dir="5400000" algn="ctr" rotWithShape="0">
                <a:schemeClr val="bg2"/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>
                <a:solidFill>
                  <a:srgbClr val="003300"/>
                </a:solidFill>
                <a:latin typeface="Book Antiqua" pitchFamily="18" charset="0"/>
              </a:defRPr>
            </a:pPr>
            <a:endParaRPr lang="ru-RU"/>
          </a:p>
        </c:txPr>
        <c:crossAx val="13522572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spPr>
              <a:solidFill>
                <a:srgbClr val="FF3399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FFCCCC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371.2</c:v>
                </c:pt>
                <c:pt idx="1">
                  <c:v>36510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rgbClr val="FF3399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FFCCCC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386</c:v>
                </c:pt>
                <c:pt idx="1">
                  <c:v>36298.300000000003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CCCC"/>
            </a:solidFill>
            <a:ln>
              <a:solidFill>
                <a:srgbClr val="FF3399"/>
              </a:solidFill>
            </a:ln>
          </c:spPr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401</c:v>
                </c:pt>
                <c:pt idx="1">
                  <c:v>36779.199999999997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chemeClr val="accent2">
                  <a:lumMod val="50000"/>
                </a:schemeClr>
              </a:solidFill>
            </c:spPr>
          </c:dPt>
          <c:dPt>
            <c:idx val="1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2"/>
            <c:spPr>
              <a:solidFill>
                <a:schemeClr val="tx2">
                  <a:lumMod val="50000"/>
                </a:schemeClr>
              </a:solidFill>
            </c:spPr>
          </c:dPt>
          <c:dPt>
            <c:idx val="3"/>
            <c:spPr>
              <a:solidFill>
                <a:schemeClr val="tx2">
                  <a:lumMod val="75000"/>
                </a:schemeClr>
              </a:solidFill>
            </c:spPr>
          </c:dPt>
          <c:dPt>
            <c:idx val="4"/>
            <c:spPr>
              <a:solidFill>
                <a:schemeClr val="tx2">
                  <a:lumMod val="90000"/>
                </a:schemeClr>
              </a:solidFill>
            </c:spPr>
          </c:dPt>
          <c:dLbls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2018(отчет)</c:v>
                </c:pt>
                <c:pt idx="1">
                  <c:v>2019(оценка)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2182.1999999999998</c:v>
                </c:pt>
                <c:pt idx="1">
                  <c:v>1999.9</c:v>
                </c:pt>
                <c:pt idx="2">
                  <c:v>867.9</c:v>
                </c:pt>
                <c:pt idx="3">
                  <c:v>902.5</c:v>
                </c:pt>
                <c:pt idx="4">
                  <c:v>938.6</c:v>
                </c:pt>
              </c:numCache>
            </c:numRef>
          </c:val>
        </c:ser>
        <c:axId val="118095232"/>
        <c:axId val="118101120"/>
      </c:barChart>
      <c:catAx>
        <c:axId val="118095232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chemeClr val="accent2">
                <a:lumMod val="50000"/>
              </a:schemeClr>
            </a:solidFill>
          </a:ln>
        </c:spPr>
        <c:txPr>
          <a:bodyPr/>
          <a:lstStyle/>
          <a:p>
            <a:pPr>
              <a:defRPr sz="1200" b="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118101120"/>
        <c:crosses val="autoZero"/>
        <c:auto val="1"/>
        <c:lblAlgn val="ctr"/>
        <c:lblOffset val="100"/>
      </c:catAx>
      <c:valAx>
        <c:axId val="118101120"/>
        <c:scaling>
          <c:orientation val="minMax"/>
        </c:scaling>
        <c:delete val="1"/>
        <c:axPos val="l"/>
        <c:numFmt formatCode="General" sourceLinked="1"/>
        <c:tickLblPos val="none"/>
        <c:crossAx val="118095232"/>
        <c:crosses val="autoZero"/>
        <c:crossBetween val="between"/>
      </c:valAx>
      <c:spPr>
        <a:noFill/>
        <a:ln w="25400">
          <a:noFill/>
        </a:ln>
      </c:spPr>
    </c:plotArea>
    <c:plotVisOnly val="1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2.5517998000222452E-4"/>
          <c:y val="0.33667158675491188"/>
          <c:w val="0.98580576336588699"/>
          <c:h val="0.6633284132450924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2182.1999999999998</c:v>
                </c:pt>
                <c:pt idx="1">
                  <c:v>1999.9</c:v>
                </c:pt>
                <c:pt idx="2">
                  <c:v>867.9</c:v>
                </c:pt>
                <c:pt idx="3">
                  <c:v>902.5</c:v>
                </c:pt>
                <c:pt idx="4">
                  <c:v>938.6</c:v>
                </c:pt>
              </c:numCache>
            </c:numRef>
          </c:val>
        </c:ser>
        <c:marker val="1"/>
        <c:axId val="118160768"/>
        <c:axId val="118167040"/>
      </c:lineChart>
      <c:catAx>
        <c:axId val="118160768"/>
        <c:scaling>
          <c:orientation val="minMax"/>
        </c:scaling>
        <c:delete val="1"/>
        <c:axPos val="b"/>
        <c:numFmt formatCode="General" sourceLinked="1"/>
        <c:tickLblPos val="none"/>
        <c:crossAx val="118167040"/>
        <c:crosses val="autoZero"/>
        <c:auto val="1"/>
        <c:lblAlgn val="ctr"/>
        <c:lblOffset val="100"/>
      </c:catAx>
      <c:valAx>
        <c:axId val="118167040"/>
        <c:scaling>
          <c:orientation val="minMax"/>
        </c:scaling>
        <c:delete val="1"/>
        <c:axPos val="l"/>
        <c:numFmt formatCode="General" sourceLinked="1"/>
        <c:tickLblPos val="none"/>
        <c:crossAx val="11816076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3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dPt>
            <c:idx val="4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2018(отчет)</c:v>
                </c:pt>
                <c:pt idx="1">
                  <c:v>2019(оценка)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215853.7</c:v>
                </c:pt>
                <c:pt idx="1">
                  <c:v>222964.4</c:v>
                </c:pt>
                <c:pt idx="2">
                  <c:v>246947.1</c:v>
                </c:pt>
                <c:pt idx="3">
                  <c:v>188248.2</c:v>
                </c:pt>
                <c:pt idx="4">
                  <c:v>195801.5</c:v>
                </c:pt>
              </c:numCache>
            </c:numRef>
          </c:val>
        </c:ser>
        <c:axId val="118454144"/>
        <c:axId val="118455680"/>
      </c:barChart>
      <c:catAx>
        <c:axId val="118454144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18455680"/>
        <c:crosses val="autoZero"/>
        <c:auto val="1"/>
        <c:lblAlgn val="ctr"/>
        <c:lblOffset val="100"/>
      </c:catAx>
      <c:valAx>
        <c:axId val="118455680"/>
        <c:scaling>
          <c:orientation val="minMax"/>
        </c:scaling>
        <c:delete val="1"/>
        <c:axPos val="l"/>
        <c:numFmt formatCode="#,##0.0" sourceLinked="1"/>
        <c:tickLblPos val="none"/>
        <c:crossAx val="118454144"/>
        <c:crosses val="autoZero"/>
        <c:crossBetween val="between"/>
      </c:valAx>
      <c:spPr>
        <a:noFill/>
        <a:ln w="25400">
          <a:noFill/>
        </a:ln>
      </c:spPr>
    </c:plotArea>
    <c:plotVisOnly val="1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2.5517998000222452E-4"/>
          <c:y val="5.4061354293967336E-2"/>
          <c:w val="0.95565214520446351"/>
          <c:h val="0.94593864570603259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6600FF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215853.7</c:v>
                </c:pt>
                <c:pt idx="1">
                  <c:v>222964.4</c:v>
                </c:pt>
                <c:pt idx="2">
                  <c:v>246947.1</c:v>
                </c:pt>
                <c:pt idx="3">
                  <c:v>188248.2</c:v>
                </c:pt>
                <c:pt idx="4">
                  <c:v>195801.5</c:v>
                </c:pt>
              </c:numCache>
            </c:numRef>
          </c:val>
        </c:ser>
        <c:marker val="1"/>
        <c:axId val="118478720"/>
        <c:axId val="118489088"/>
      </c:lineChart>
      <c:catAx>
        <c:axId val="118478720"/>
        <c:scaling>
          <c:orientation val="minMax"/>
        </c:scaling>
        <c:delete val="1"/>
        <c:axPos val="b"/>
        <c:numFmt formatCode="General" sourceLinked="1"/>
        <c:tickLblPos val="none"/>
        <c:crossAx val="118489088"/>
        <c:crosses val="autoZero"/>
        <c:auto val="1"/>
        <c:lblAlgn val="ctr"/>
        <c:lblOffset val="100"/>
      </c:catAx>
      <c:valAx>
        <c:axId val="118489088"/>
        <c:scaling>
          <c:orientation val="minMax"/>
        </c:scaling>
        <c:delete val="1"/>
        <c:axPos val="l"/>
        <c:numFmt formatCode="#,##0.0" sourceLinked="1"/>
        <c:tickLblPos val="none"/>
        <c:crossAx val="11847872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2.4788912343073052E-2"/>
          <c:y val="2.5273387345147402E-2"/>
          <c:w val="0.71190993486925269"/>
          <c:h val="0.96101611072749948"/>
        </c:manualLayout>
      </c:layout>
      <c:pie3DChart>
        <c:varyColors val="1"/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116947160698146"/>
          <c:y val="8.9980156916460732E-2"/>
          <c:w val="0.28049171676735385"/>
          <c:h val="0.7664006038710186"/>
        </c:manualLayout>
      </c:layout>
      <c:txPr>
        <a:bodyPr/>
        <a:lstStyle/>
        <a:p>
          <a:pPr>
            <a:defRPr sz="1200" b="0" baseline="0">
              <a:solidFill>
                <a:schemeClr val="bg1"/>
              </a:solidFill>
              <a:latin typeface="Book Antiqua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.13882126123917266"/>
          <c:y val="0.16476611221920379"/>
          <c:w val="0.85293635956158165"/>
          <c:h val="0.672342758639365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rgbClr val="000066"/>
              </a:solidFill>
            </c:spPr>
          </c:dPt>
          <c:dPt>
            <c:idx val="1"/>
            <c:spPr>
              <a:solidFill>
                <a:srgbClr val="0000CC"/>
              </a:solidFill>
            </c:spPr>
          </c:dPt>
          <c:dPt>
            <c:idx val="2"/>
            <c:spPr>
              <a:solidFill>
                <a:srgbClr val="0033CC"/>
              </a:solidFill>
            </c:spPr>
          </c:dPt>
          <c:dPt>
            <c:idx val="3"/>
            <c:spPr>
              <a:solidFill>
                <a:srgbClr val="0066FF"/>
              </a:solidFill>
            </c:spPr>
          </c:dPt>
          <c:dPt>
            <c:idx val="4"/>
            <c:spPr>
              <a:solidFill>
                <a:srgbClr val="6699FF"/>
              </a:solidFill>
            </c:spPr>
          </c:dPt>
          <c:dLbls>
            <c:dLbl>
              <c:idx val="1"/>
              <c:layout>
                <c:manualLayout>
                  <c:x val="2.0158115816152952E-3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2018(отчет)</c:v>
                </c:pt>
                <c:pt idx="1">
                  <c:v>2019(оценка)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261589.9</c:v>
                </c:pt>
                <c:pt idx="1">
                  <c:v>266011.09999999998</c:v>
                </c:pt>
                <c:pt idx="2">
                  <c:v>283828.3</c:v>
                </c:pt>
                <c:pt idx="3">
                  <c:v>224932.5</c:v>
                </c:pt>
                <c:pt idx="4">
                  <c:v>232981.7</c:v>
                </c:pt>
              </c:numCache>
            </c:numRef>
          </c:val>
        </c:ser>
        <c:axId val="138476160"/>
        <c:axId val="138486144"/>
      </c:barChart>
      <c:catAx>
        <c:axId val="138476160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38486144"/>
        <c:crosses val="autoZero"/>
        <c:auto val="1"/>
        <c:lblAlgn val="ctr"/>
        <c:lblOffset val="100"/>
      </c:catAx>
      <c:valAx>
        <c:axId val="138486144"/>
        <c:scaling>
          <c:orientation val="minMax"/>
        </c:scaling>
        <c:delete val="1"/>
        <c:axPos val="l"/>
        <c:numFmt formatCode="#,##0.0" sourceLinked="1"/>
        <c:tickLblPos val="none"/>
        <c:crossAx val="138476160"/>
        <c:crosses val="autoZero"/>
        <c:crossBetween val="between"/>
      </c:valAx>
      <c:spPr>
        <a:noFill/>
        <a:ln w="25400">
          <a:noFill/>
        </a:ln>
      </c:spPr>
    </c:plotArea>
    <c:plotVisOnly val="1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4.3736028315946529E-2"/>
          <c:y val="0.2480675758249084"/>
          <c:w val="0.95565221151799062"/>
          <c:h val="0.75193242417509165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261589.9</c:v>
                </c:pt>
                <c:pt idx="1">
                  <c:v>266011.09999999998</c:v>
                </c:pt>
                <c:pt idx="2">
                  <c:v>283828.3</c:v>
                </c:pt>
                <c:pt idx="3">
                  <c:v>224932.5</c:v>
                </c:pt>
                <c:pt idx="4">
                  <c:v>232981.7</c:v>
                </c:pt>
              </c:numCache>
            </c:numRef>
          </c:val>
        </c:ser>
        <c:marker val="1"/>
        <c:axId val="138529792"/>
        <c:axId val="138544256"/>
      </c:lineChart>
      <c:catAx>
        <c:axId val="138529792"/>
        <c:scaling>
          <c:orientation val="minMax"/>
        </c:scaling>
        <c:delete val="1"/>
        <c:axPos val="b"/>
        <c:numFmt formatCode="General" sourceLinked="1"/>
        <c:tickLblPos val="none"/>
        <c:crossAx val="138544256"/>
        <c:crosses val="autoZero"/>
        <c:auto val="1"/>
        <c:lblAlgn val="ctr"/>
        <c:lblOffset val="100"/>
      </c:catAx>
      <c:valAx>
        <c:axId val="138544256"/>
        <c:scaling>
          <c:orientation val="minMax"/>
        </c:scaling>
        <c:delete val="1"/>
        <c:axPos val="l"/>
        <c:numFmt formatCode="#,##0.0" sourceLinked="1"/>
        <c:tickLblPos val="none"/>
        <c:crossAx val="13852979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rgbClr val="000099"/>
                </a:solidFill>
              </a:defRPr>
            </a:pPr>
            <a:r>
              <a:rPr lang="ru-RU" sz="1000" b="0" dirty="0">
                <a:solidFill>
                  <a:srgbClr val="FF66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36134.6</c:v>
                </c:pt>
                <c:pt idx="1">
                  <c:v>224964.3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416"/>
          <c:h val="0.82697498382207679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006600"/>
              </a:solidFill>
            </a:ln>
          </c:spPr>
          <c:dPt>
            <c:idx val="0"/>
            <c:spPr>
              <a:solidFill>
                <a:srgbClr val="669900"/>
              </a:solidFill>
              <a:ln>
                <a:solidFill>
                  <a:srgbClr val="006600"/>
                </a:solidFill>
              </a:ln>
            </c:spPr>
          </c:dPt>
          <c:dPt>
            <c:idx val="1"/>
            <c:spPr>
              <a:solidFill>
                <a:srgbClr val="99CC00"/>
              </a:solidFill>
              <a:ln>
                <a:solidFill>
                  <a:srgbClr val="006600"/>
                </a:solidFill>
              </a:ln>
            </c:spPr>
          </c:dPt>
          <c:dPt>
            <c:idx val="2"/>
            <c:spPr>
              <a:solidFill>
                <a:srgbClr val="99FF99"/>
              </a:solidFill>
              <a:ln>
                <a:solidFill>
                  <a:srgbClr val="006600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 formatCode="#,##0.00">
                  <c:v>36470.5</c:v>
                </c:pt>
                <c:pt idx="1">
                  <c:v>30631.200000000001</c:v>
                </c:pt>
                <c:pt idx="2">
                  <c:v>29723.3</c:v>
                </c:pt>
              </c:numCache>
            </c:numRef>
          </c:val>
        </c:ser>
        <c:overlap val="100"/>
        <c:axId val="138627328"/>
        <c:axId val="138633216"/>
      </c:barChart>
      <c:catAx>
        <c:axId val="138627328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006600"/>
            </a:solidFill>
          </a:ln>
        </c:spPr>
        <c:txPr>
          <a:bodyPr/>
          <a:lstStyle/>
          <a:p>
            <a:pPr>
              <a:defRPr sz="12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138633216"/>
        <c:crosses val="autoZero"/>
        <c:auto val="1"/>
        <c:lblAlgn val="ctr"/>
        <c:lblOffset val="100"/>
      </c:catAx>
      <c:valAx>
        <c:axId val="138633216"/>
        <c:scaling>
          <c:orientation val="minMax"/>
        </c:scaling>
        <c:delete val="1"/>
        <c:axPos val="l"/>
        <c:numFmt formatCode="#,##0.00" sourceLinked="1"/>
        <c:tickLblPos val="none"/>
        <c:crossAx val="13862732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36470.5</c:v>
                </c:pt>
                <c:pt idx="1">
                  <c:v>247357.8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spPr>
              <a:solidFill>
                <a:schemeClr val="accent4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30631.200000000001</c:v>
                </c:pt>
                <c:pt idx="1">
                  <c:v>194301.3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spPr>
              <a:solidFill>
                <a:srgbClr val="CCFFCC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spPr>
              <a:solidFill>
                <a:schemeClr val="accent4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29723.3</c:v>
                </c:pt>
                <c:pt idx="1">
                  <c:v>203258.4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5.2338124046823573E-2"/>
          <c:y val="0.2480675758249084"/>
          <c:w val="0.93022342381244849"/>
          <c:h val="0.75193242417509165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80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8000"/>
                </a:solidFill>
              </a:ln>
            </c:spPr>
          </c:marker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36470.5</c:v>
                </c:pt>
                <c:pt idx="1">
                  <c:v>30631.200000000001</c:v>
                </c:pt>
                <c:pt idx="2">
                  <c:v>29723.3</c:v>
                </c:pt>
              </c:numCache>
            </c:numRef>
          </c:val>
        </c:ser>
        <c:marker val="1"/>
        <c:axId val="144515072"/>
        <c:axId val="144516992"/>
      </c:lineChart>
      <c:catAx>
        <c:axId val="144515072"/>
        <c:scaling>
          <c:orientation val="minMax"/>
        </c:scaling>
        <c:delete val="1"/>
        <c:axPos val="b"/>
        <c:numFmt formatCode="General" sourceLinked="1"/>
        <c:tickLblPos val="none"/>
        <c:crossAx val="144516992"/>
        <c:crosses val="autoZero"/>
        <c:auto val="1"/>
        <c:lblAlgn val="ctr"/>
        <c:lblOffset val="100"/>
      </c:catAx>
      <c:valAx>
        <c:axId val="144516992"/>
        <c:scaling>
          <c:orientation val="minMax"/>
        </c:scaling>
        <c:delete val="1"/>
        <c:axPos val="l"/>
        <c:numFmt formatCode="#,##0.0" sourceLinked="1"/>
        <c:tickLblPos val="none"/>
        <c:crossAx val="14451507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438"/>
          <c:h val="0.82697498382207679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660033"/>
              </a:solidFill>
            </a:ln>
          </c:spPr>
          <c:dPt>
            <c:idx val="0"/>
            <c:spPr>
              <a:solidFill>
                <a:srgbClr val="660066"/>
              </a:solidFill>
              <a:ln>
                <a:solidFill>
                  <a:srgbClr val="660033"/>
                </a:solidFill>
              </a:ln>
            </c:spPr>
          </c:dPt>
          <c:dPt>
            <c:idx val="1"/>
            <c:spPr>
              <a:solidFill>
                <a:srgbClr val="990099"/>
              </a:solidFill>
              <a:ln>
                <a:solidFill>
                  <a:srgbClr val="660033"/>
                </a:solidFill>
              </a:ln>
            </c:spPr>
          </c:dPt>
          <c:dPt>
            <c:idx val="2"/>
            <c:spPr>
              <a:solidFill>
                <a:srgbClr val="CC99FF"/>
              </a:solidFill>
              <a:ln>
                <a:solidFill>
                  <a:srgbClr val="660033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 formatCode="#,##0.00">
                  <c:v>152750.9</c:v>
                </c:pt>
                <c:pt idx="1">
                  <c:v>130845.3</c:v>
                </c:pt>
                <c:pt idx="2">
                  <c:v>138069.6</c:v>
                </c:pt>
              </c:numCache>
            </c:numRef>
          </c:val>
        </c:ser>
        <c:overlap val="100"/>
        <c:axId val="144330752"/>
        <c:axId val="144332288"/>
      </c:barChart>
      <c:catAx>
        <c:axId val="144330752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660033"/>
            </a:solidFill>
          </a:ln>
        </c:spPr>
        <c:txPr>
          <a:bodyPr/>
          <a:lstStyle/>
          <a:p>
            <a:pPr>
              <a:defRPr sz="1200">
                <a:solidFill>
                  <a:srgbClr val="660066"/>
                </a:solidFill>
                <a:latin typeface="Bookman Old Style" pitchFamily="18" charset="0"/>
              </a:defRPr>
            </a:pPr>
            <a:endParaRPr lang="ru-RU"/>
          </a:p>
        </c:txPr>
        <c:crossAx val="144332288"/>
        <c:crosses val="autoZero"/>
        <c:auto val="1"/>
        <c:lblAlgn val="ctr"/>
        <c:lblOffset val="100"/>
      </c:catAx>
      <c:valAx>
        <c:axId val="144332288"/>
        <c:scaling>
          <c:orientation val="minMax"/>
        </c:scaling>
        <c:delete val="1"/>
        <c:axPos val="l"/>
        <c:numFmt formatCode="#,##0.00" sourceLinked="1"/>
        <c:tickLblPos val="none"/>
        <c:crossAx val="14433075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152750.9</c:v>
                </c:pt>
                <c:pt idx="1">
                  <c:v>131077.4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130845.3</c:v>
                </c:pt>
                <c:pt idx="1">
                  <c:v>94087.2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138069.6</c:v>
                </c:pt>
                <c:pt idx="1">
                  <c:v>94912.1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5.2338124046823586E-2"/>
          <c:y val="0.2480675758249084"/>
          <c:w val="0.91096565402198093"/>
          <c:h val="0.75193242417509165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0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</c:dPt>
          <c:dPt>
            <c:idx val="1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</c:dPt>
          <c:dPt>
            <c:idx val="2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152750.9</c:v>
                </c:pt>
                <c:pt idx="1">
                  <c:v>130845.3</c:v>
                </c:pt>
                <c:pt idx="2">
                  <c:v>138069.6</c:v>
                </c:pt>
              </c:numCache>
            </c:numRef>
          </c:val>
        </c:ser>
        <c:marker val="1"/>
        <c:axId val="144899456"/>
        <c:axId val="144909440"/>
      </c:lineChart>
      <c:catAx>
        <c:axId val="144899456"/>
        <c:scaling>
          <c:orientation val="minMax"/>
        </c:scaling>
        <c:delete val="1"/>
        <c:axPos val="b"/>
        <c:numFmt formatCode="General" sourceLinked="1"/>
        <c:tickLblPos val="none"/>
        <c:crossAx val="144909440"/>
        <c:crosses val="autoZero"/>
        <c:auto val="1"/>
        <c:lblAlgn val="ctr"/>
        <c:lblOffset val="100"/>
      </c:catAx>
      <c:valAx>
        <c:axId val="144909440"/>
        <c:scaling>
          <c:orientation val="minMax"/>
        </c:scaling>
        <c:delete val="1"/>
        <c:axPos val="l"/>
        <c:numFmt formatCode="#,##0.0" sourceLinked="1"/>
        <c:tickLblPos val="none"/>
        <c:crossAx val="14489945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3366"/>
                </a:solidFill>
              </a:defRPr>
            </a:pPr>
            <a:r>
              <a:rPr lang="ru-RU" sz="1000" b="0" dirty="0" smtClean="0">
                <a:solidFill>
                  <a:srgbClr val="003300"/>
                </a:solidFill>
                <a:latin typeface="Bookman Old Style" pitchFamily="18" charset="0"/>
              </a:rPr>
              <a:t>Неналоговые </a:t>
            </a:r>
            <a:r>
              <a:rPr lang="ru-RU" sz="1000" b="0" dirty="0">
                <a:solidFill>
                  <a:srgbClr val="003300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0066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1999.9</c:v>
                </c:pt>
                <c:pt idx="1">
                  <c:v>259099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48623.5</c:v>
                </c:pt>
                <c:pt idx="1">
                  <c:v>235204.8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spPr>
              <a:solidFill>
                <a:schemeClr val="bg2">
                  <a:lumMod val="40000"/>
                  <a:lumOff val="6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43416.3</c:v>
                </c:pt>
                <c:pt idx="1">
                  <c:v>181516.2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42426.1</c:v>
                </c:pt>
                <c:pt idx="1">
                  <c:v>190555.6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ln>
          <a:solidFill>
            <a:srgbClr val="0000FF"/>
          </a:solidFill>
        </a:ln>
      </c:spPr>
    </c:floor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dLbls>
            <c:dLbl>
              <c:idx val="0"/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</c:dLbl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rgbClr val="FF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17529.400000000001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dPt>
            <c:idx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9667.6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музеи</c:v>
                </c:pt>
              </c:strCache>
            </c:strRef>
          </c:tx>
          <c:spPr>
            <a:solidFill>
              <a:srgbClr val="33CC33"/>
            </a:solidFill>
          </c:spPr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895.2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14333.9</c:v>
                </c:pt>
              </c:numCache>
            </c:numRef>
          </c:val>
        </c:ser>
        <c:shape val="box"/>
        <c:axId val="145259520"/>
        <c:axId val="145277696"/>
        <c:axId val="0"/>
      </c:bar3DChart>
      <c:catAx>
        <c:axId val="145259520"/>
        <c:scaling>
          <c:orientation val="minMax"/>
        </c:scaling>
        <c:delete val="1"/>
        <c:axPos val="b"/>
        <c:numFmt formatCode="General" sourceLinked="1"/>
        <c:tickLblPos val="none"/>
        <c:crossAx val="145277696"/>
        <c:crosses val="autoZero"/>
        <c:auto val="1"/>
        <c:lblAlgn val="ctr"/>
        <c:lblOffset val="100"/>
      </c:catAx>
      <c:valAx>
        <c:axId val="145277696"/>
        <c:scaling>
          <c:orientation val="minMax"/>
        </c:scaling>
        <c:delete val="1"/>
        <c:axPos val="l"/>
        <c:numFmt formatCode="#,##0.0" sourceLinked="1"/>
        <c:tickLblPos val="none"/>
        <c:crossAx val="1452595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433553453410683"/>
          <c:y val="0.27091808175160242"/>
          <c:w val="0.30393235439964916"/>
          <c:h val="0.53914575730902015"/>
        </c:manualLayout>
      </c:layout>
      <c:txPr>
        <a:bodyPr/>
        <a:lstStyle/>
        <a:p>
          <a:pPr>
            <a:defRPr sz="1200">
              <a:solidFill>
                <a:schemeClr val="bg1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ln>
          <a:solidFill>
            <a:srgbClr val="0000FF"/>
          </a:solidFill>
        </a:ln>
      </c:spPr>
    </c:floor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19475.2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dPt>
            <c:idx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9295.7999999999811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музей</c:v>
                </c:pt>
              </c:strCache>
            </c:strRef>
          </c:tx>
          <c:spPr>
            <a:solidFill>
              <a:srgbClr val="33CC33"/>
            </a:solidFill>
          </c:spPr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862.7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13782.6</c:v>
                </c:pt>
              </c:numCache>
            </c:numRef>
          </c:val>
        </c:ser>
        <c:shape val="box"/>
        <c:axId val="145294080"/>
        <c:axId val="145295616"/>
        <c:axId val="0"/>
      </c:bar3DChart>
      <c:catAx>
        <c:axId val="145294080"/>
        <c:scaling>
          <c:orientation val="minMax"/>
        </c:scaling>
        <c:delete val="1"/>
        <c:axPos val="b"/>
        <c:numFmt formatCode="General" sourceLinked="1"/>
        <c:tickLblPos val="none"/>
        <c:crossAx val="145295616"/>
        <c:crosses val="autoZero"/>
        <c:auto val="1"/>
        <c:lblAlgn val="ctr"/>
        <c:lblOffset val="100"/>
      </c:catAx>
      <c:valAx>
        <c:axId val="145295616"/>
        <c:scaling>
          <c:orientation val="minMax"/>
        </c:scaling>
        <c:delete val="1"/>
        <c:axPos val="l"/>
        <c:numFmt formatCode="#,##0.0" sourceLinked="1"/>
        <c:tickLblPos val="none"/>
        <c:crossAx val="1452940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3050975365881128"/>
          <c:y val="0.27091808175160254"/>
          <c:w val="6.9490246341192524E-2"/>
          <c:h val="0.52738769766322269"/>
        </c:manualLayout>
      </c:layout>
      <c:txPr>
        <a:bodyPr/>
        <a:lstStyle/>
        <a:p>
          <a:pPr>
            <a:defRPr sz="1200">
              <a:solidFill>
                <a:srgbClr val="0000FF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ln>
          <a:solidFill>
            <a:srgbClr val="0000FF"/>
          </a:solidFill>
        </a:ln>
      </c:spPr>
    </c:floor>
    <c:plotArea>
      <c:layout>
        <c:manualLayout>
          <c:layoutTarget val="inner"/>
          <c:xMode val="edge"/>
          <c:yMode val="edge"/>
          <c:x val="1.2905070168355352E-2"/>
          <c:y val="3.5273858460171351E-2"/>
          <c:w val="0.65841346218983865"/>
          <c:h val="0.8706625189793726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2020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23469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dPt>
            <c:idx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2020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10098.1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музей</c:v>
                </c:pt>
              </c:strCache>
            </c:strRef>
          </c:tx>
          <c:spPr>
            <a:solidFill>
              <a:srgbClr val="33CC33"/>
            </a:solidFill>
          </c:spPr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2020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887.8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dLbls>
            <c:dLbl>
              <c:idx val="0"/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</c:dLbl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2020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14168.6</c:v>
                </c:pt>
              </c:numCache>
            </c:numRef>
          </c:val>
        </c:ser>
        <c:shape val="box"/>
        <c:axId val="145345152"/>
        <c:axId val="145371520"/>
        <c:axId val="0"/>
      </c:bar3DChart>
      <c:catAx>
        <c:axId val="145345152"/>
        <c:scaling>
          <c:orientation val="minMax"/>
        </c:scaling>
        <c:delete val="1"/>
        <c:axPos val="b"/>
        <c:numFmt formatCode="General" sourceLinked="1"/>
        <c:tickLblPos val="none"/>
        <c:crossAx val="145371520"/>
        <c:crosses val="autoZero"/>
        <c:auto val="1"/>
        <c:lblAlgn val="ctr"/>
        <c:lblOffset val="100"/>
      </c:catAx>
      <c:valAx>
        <c:axId val="145371520"/>
        <c:scaling>
          <c:orientation val="minMax"/>
        </c:scaling>
        <c:delete val="1"/>
        <c:axPos val="l"/>
        <c:numFmt formatCode="#,##0.0" sourceLinked="1"/>
        <c:tickLblPos val="none"/>
        <c:crossAx val="1453451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1975552851851494"/>
          <c:y val="0.27091808175160276"/>
          <c:w val="7.8093626453429724E-2"/>
          <c:h val="0.56266155612339819"/>
        </c:manualLayout>
      </c:layout>
      <c:txPr>
        <a:bodyPr/>
        <a:lstStyle/>
        <a:p>
          <a:pPr>
            <a:defRPr sz="1200">
              <a:solidFill>
                <a:srgbClr val="0000FF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46"/>
          <c:h val="0.82697498382207679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0066FF"/>
              </a:solidFill>
            </a:ln>
          </c:spPr>
          <c:dPt>
            <c:idx val="0"/>
            <c:spPr>
              <a:solidFill>
                <a:srgbClr val="0033CC"/>
              </a:solidFill>
              <a:ln>
                <a:solidFill>
                  <a:srgbClr val="0066FF"/>
                </a:solidFill>
              </a:ln>
            </c:spPr>
          </c:dPt>
          <c:dPt>
            <c:idx val="1"/>
            <c:spPr>
              <a:solidFill>
                <a:schemeClr val="bg2">
                  <a:lumMod val="60000"/>
                  <a:lumOff val="40000"/>
                </a:schemeClr>
              </a:solidFill>
              <a:ln>
                <a:solidFill>
                  <a:srgbClr val="0066FF"/>
                </a:solidFill>
              </a:ln>
            </c:spPr>
          </c:dPt>
          <c:dPt>
            <c:idx val="2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66FF"/>
                </a:solidFill>
              </a:ln>
            </c:spPr>
          </c:dPt>
          <c:dLbls>
            <c:dLbl>
              <c:idx val="0"/>
              <c:layout>
                <c:manualLayout>
                  <c:x val="-9.2825943316240632E-3"/>
                  <c:y val="-0.38828603816538981"/>
                </c:manualLayout>
              </c:layout>
              <c:showVal val="1"/>
            </c:dLbl>
            <c:dLbl>
              <c:idx val="1"/>
              <c:layout>
                <c:manualLayout>
                  <c:x val="-6.1883962210826753E-3"/>
                  <c:y val="-0.39575307736088039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-0.35841788138343911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0">
                    <a:solidFill>
                      <a:srgbClr val="00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20596.8</c:v>
                </c:pt>
                <c:pt idx="1">
                  <c:v>16537.8</c:v>
                </c:pt>
                <c:pt idx="2">
                  <c:v>16575</c:v>
                </c:pt>
              </c:numCache>
            </c:numRef>
          </c:val>
        </c:ser>
        <c:overlap val="100"/>
        <c:axId val="92501120"/>
        <c:axId val="92502656"/>
      </c:barChart>
      <c:catAx>
        <c:axId val="92501120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FF"/>
                </a:solidFill>
                <a:latin typeface="Bookman Old Style" pitchFamily="18" charset="0"/>
              </a:defRPr>
            </a:pPr>
            <a:endParaRPr lang="ru-RU"/>
          </a:p>
        </c:txPr>
        <c:crossAx val="92502656"/>
        <c:crosses val="autoZero"/>
        <c:auto val="1"/>
        <c:lblAlgn val="ctr"/>
        <c:lblOffset val="100"/>
      </c:catAx>
      <c:valAx>
        <c:axId val="92502656"/>
        <c:scaling>
          <c:orientation val="minMax"/>
        </c:scaling>
        <c:delete val="1"/>
        <c:axPos val="l"/>
        <c:numFmt formatCode="#,##0.0" sourceLinked="1"/>
        <c:tickLblPos val="none"/>
        <c:crossAx val="9250112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00FF"/>
              </a:solidFill>
            </a:ln>
          </c:spPr>
          <c:dPt>
            <c:idx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20596.8</c:v>
                </c:pt>
                <c:pt idx="1">
                  <c:v>263231.5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16537.8</c:v>
                </c:pt>
                <c:pt idx="1">
                  <c:v>208394.7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16575</c:v>
                </c:pt>
                <c:pt idx="1">
                  <c:v>216406.7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0099"/>
                </a:solidFill>
              </a:defRPr>
            </a:pPr>
            <a:r>
              <a:rPr lang="ru-RU" sz="1000" b="0" dirty="0" smtClean="0">
                <a:solidFill>
                  <a:schemeClr val="bg1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000" b="0" dirty="0">
              <a:solidFill>
                <a:schemeClr val="bg1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11413437722606012"/>
          <c:y val="8.4350531100409243E-2"/>
        </c:manualLayout>
      </c:layout>
    </c:title>
    <c:plotArea>
      <c:layout>
        <c:manualLayout>
          <c:layoutTarget val="inner"/>
          <c:xMode val="edge"/>
          <c:yMode val="edge"/>
          <c:x val="0.27261799342556708"/>
          <c:y val="0.24338962337518052"/>
          <c:w val="0.46513867740185738"/>
          <c:h val="0.6875963057244844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6600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222964.4</c:v>
                </c:pt>
                <c:pt idx="1">
                  <c:v>38134.5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5.2338124046823607E-2"/>
          <c:y val="0.2480675758249084"/>
          <c:w val="0.91289578935673799"/>
          <c:h val="0.75193242417509165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1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spPr>
              <a:ln>
                <a:solidFill>
                  <a:srgbClr val="FFCC00"/>
                </a:solidFill>
              </a:ln>
            </c:spPr>
          </c:dPt>
          <c:dPt>
            <c:idx val="2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spPr>
              <a:ln>
                <a:solidFill>
                  <a:srgbClr val="FFCC00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20596.8</c:v>
                </c:pt>
                <c:pt idx="1">
                  <c:v>16537.8</c:v>
                </c:pt>
                <c:pt idx="2">
                  <c:v>16575</c:v>
                </c:pt>
              </c:numCache>
            </c:numRef>
          </c:val>
        </c:ser>
        <c:marker val="1"/>
        <c:axId val="145872384"/>
        <c:axId val="145873920"/>
      </c:lineChart>
      <c:catAx>
        <c:axId val="145872384"/>
        <c:scaling>
          <c:orientation val="minMax"/>
        </c:scaling>
        <c:delete val="1"/>
        <c:axPos val="b"/>
        <c:numFmt formatCode="General" sourceLinked="1"/>
        <c:tickLblPos val="none"/>
        <c:crossAx val="145873920"/>
        <c:crosses val="autoZero"/>
        <c:auto val="1"/>
        <c:lblAlgn val="ctr"/>
        <c:lblOffset val="100"/>
      </c:catAx>
      <c:valAx>
        <c:axId val="145873920"/>
        <c:scaling>
          <c:orientation val="minMax"/>
        </c:scaling>
        <c:delete val="1"/>
        <c:axPos val="l"/>
        <c:numFmt formatCode="#,##0.0" sourceLinked="1"/>
        <c:tickLblPos val="none"/>
        <c:crossAx val="14587238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22337.3</c:v>
                </c:pt>
                <c:pt idx="1">
                  <c:v>261491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894.6</c:v>
                </c:pt>
                <c:pt idx="1">
                  <c:v>224037.9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spPr>
              <a:solidFill>
                <a:schemeClr val="accent1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930.4</c:v>
                </c:pt>
                <c:pt idx="1">
                  <c:v>232051.3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ln>
          <a:solidFill>
            <a:srgbClr val="003300"/>
          </a:solidFill>
        </a:ln>
      </c:spPr>
    </c:floor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00"/>
            </a:solidFill>
          </c:spPr>
          <c:dLbls>
            <c:txPr>
              <a:bodyPr/>
              <a:lstStyle/>
              <a:p>
                <a:pPr>
                  <a:defRPr sz="1200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22337.3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dLbls>
            <c:dLbl>
              <c:idx val="0"/>
              <c:layout/>
              <c:showVal val="1"/>
            </c:dLbl>
            <c:delete val="1"/>
            <c:txPr>
              <a:bodyPr/>
              <a:lstStyle/>
              <a:p>
                <a:pPr>
                  <a:defRPr sz="1200">
                    <a:solidFill>
                      <a:srgbClr val="00FF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283828.3</c:v>
                </c:pt>
              </c:numCache>
            </c:numRef>
          </c:val>
        </c:ser>
        <c:shape val="box"/>
        <c:axId val="146990592"/>
        <c:axId val="146992128"/>
        <c:axId val="0"/>
      </c:bar3DChart>
      <c:catAx>
        <c:axId val="146990592"/>
        <c:scaling>
          <c:orientation val="minMax"/>
        </c:scaling>
        <c:axPos val="b"/>
        <c:numFmt formatCode="General" sourceLinked="1"/>
        <c:tickLblPos val="nextTo"/>
        <c:crossAx val="146992128"/>
        <c:crosses val="autoZero"/>
        <c:auto val="1"/>
        <c:lblAlgn val="ctr"/>
        <c:lblOffset val="100"/>
      </c:catAx>
      <c:valAx>
        <c:axId val="146992128"/>
        <c:scaling>
          <c:orientation val="minMax"/>
        </c:scaling>
        <c:delete val="1"/>
        <c:axPos val="l"/>
        <c:numFmt formatCode="#,##0.0" sourceLinked="1"/>
        <c:tickLblPos val="none"/>
        <c:crossAx val="1469905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1807264946208411"/>
          <c:y val="0.28844196522967258"/>
          <c:w val="6.7431244321407194E-2"/>
          <c:h val="0.42311606954066278"/>
        </c:manualLayout>
      </c:layout>
      <c:txPr>
        <a:bodyPr/>
        <a:lstStyle/>
        <a:p>
          <a:pPr>
            <a:defRPr sz="1400"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ln>
          <a:solidFill>
            <a:srgbClr val="003300"/>
          </a:solidFill>
        </a:ln>
      </c:spPr>
    </c:floor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99"/>
            </a:solidFill>
          </c:spPr>
          <c:dLbls>
            <c:txPr>
              <a:bodyPr/>
              <a:lstStyle/>
              <a:p>
                <a:pPr>
                  <a:defRPr sz="1200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894.6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dLbls>
            <c:dLbl>
              <c:idx val="0"/>
              <c:layout/>
              <c:showVal val="1"/>
            </c:dLbl>
            <c:delete val="1"/>
            <c:txPr>
              <a:bodyPr/>
              <a:lstStyle/>
              <a:p>
                <a:pPr>
                  <a:defRPr sz="1200">
                    <a:solidFill>
                      <a:srgbClr val="00FF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224932.5</c:v>
                </c:pt>
              </c:numCache>
            </c:numRef>
          </c:val>
        </c:ser>
        <c:shape val="box"/>
        <c:axId val="147202432"/>
        <c:axId val="147203968"/>
        <c:axId val="0"/>
      </c:bar3DChart>
      <c:catAx>
        <c:axId val="147202432"/>
        <c:scaling>
          <c:orientation val="minMax"/>
        </c:scaling>
        <c:axPos val="b"/>
        <c:numFmt formatCode="General" sourceLinked="1"/>
        <c:tickLblPos val="nextTo"/>
        <c:crossAx val="147203968"/>
        <c:crosses val="autoZero"/>
        <c:auto val="1"/>
        <c:lblAlgn val="ctr"/>
        <c:lblOffset val="100"/>
      </c:catAx>
      <c:valAx>
        <c:axId val="147203968"/>
        <c:scaling>
          <c:orientation val="minMax"/>
        </c:scaling>
        <c:delete val="1"/>
        <c:axPos val="l"/>
        <c:numFmt formatCode="#,##0.0" sourceLinked="1"/>
        <c:tickLblPos val="none"/>
        <c:crossAx val="1472024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405336476765316"/>
          <c:y val="0.28844196522967258"/>
          <c:w val="9.7911810240290095E-2"/>
          <c:h val="0.42311606954066278"/>
        </c:manualLayout>
      </c:layout>
      <c:txPr>
        <a:bodyPr/>
        <a:lstStyle/>
        <a:p>
          <a:pPr>
            <a:defRPr sz="1400"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ln>
          <a:solidFill>
            <a:srgbClr val="003300"/>
          </a:solidFill>
        </a:ln>
      </c:spPr>
    </c:floor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00"/>
            </a:solidFill>
          </c:spPr>
          <c:dLbls>
            <c:txPr>
              <a:bodyPr/>
              <a:lstStyle/>
              <a:p>
                <a:pPr>
                  <a:defRPr sz="1200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930.4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dLbls>
            <c:dLbl>
              <c:idx val="0"/>
              <c:layout/>
              <c:showVal val="1"/>
            </c:dLbl>
            <c:delete val="1"/>
            <c:txPr>
              <a:bodyPr/>
              <a:lstStyle/>
              <a:p>
                <a:pPr>
                  <a:defRPr sz="1200">
                    <a:solidFill>
                      <a:srgbClr val="00FF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232981.7</c:v>
                </c:pt>
              </c:numCache>
            </c:numRef>
          </c:val>
        </c:ser>
        <c:shape val="box"/>
        <c:axId val="147241984"/>
        <c:axId val="147251968"/>
        <c:axId val="0"/>
      </c:bar3DChart>
      <c:catAx>
        <c:axId val="147241984"/>
        <c:scaling>
          <c:orientation val="minMax"/>
        </c:scaling>
        <c:axPos val="b"/>
        <c:numFmt formatCode="General" sourceLinked="1"/>
        <c:tickLblPos val="nextTo"/>
        <c:crossAx val="147251968"/>
        <c:crosses val="autoZero"/>
        <c:auto val="1"/>
        <c:lblAlgn val="ctr"/>
        <c:lblOffset val="100"/>
      </c:catAx>
      <c:valAx>
        <c:axId val="147251968"/>
        <c:scaling>
          <c:orientation val="minMax"/>
        </c:scaling>
        <c:delete val="1"/>
        <c:axPos val="l"/>
        <c:numFmt formatCode="#,##0.0" sourceLinked="1"/>
        <c:tickLblPos val="none"/>
        <c:crossAx val="1472419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775008256312898"/>
          <c:y val="0.29982062924908343"/>
          <c:w val="0.29936894378554868"/>
          <c:h val="0.42311606954066278"/>
        </c:manualLayout>
      </c:layout>
      <c:txPr>
        <a:bodyPr/>
        <a:lstStyle/>
        <a:p>
          <a:pPr>
            <a:defRPr sz="1200">
              <a:solidFill>
                <a:srgbClr val="003300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3.8009922765783292E-2"/>
          <c:y val="9.4567144054701027E-2"/>
          <c:w val="0.61052539944121431"/>
          <c:h val="0.7868153538495750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год</c:v>
                </c:pt>
              </c:strCache>
            </c:strRef>
          </c:tx>
          <c:spPr>
            <a:solidFill>
              <a:srgbClr val="9999FF"/>
            </a:solidFill>
          </c:spPr>
          <c:dPt>
            <c:idx val="0"/>
            <c:spPr>
              <a:gradFill flip="none" rotWithShape="1">
                <a:gsLst>
                  <a:gs pos="0">
                    <a:srgbClr val="00CC00">
                      <a:shade val="30000"/>
                      <a:satMod val="115000"/>
                    </a:srgbClr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CC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rgbClr val="008000"/>
                </a:solidFill>
                <a:prstDash val="solid"/>
              </a:ln>
              <a:effectLst/>
            </c:spPr>
          </c:dPt>
          <c:dPt>
            <c:idx val="1"/>
            <c:explosion val="12"/>
            <c:spPr>
              <a:gradFill flip="none" rotWithShape="1">
                <a:gsLst>
                  <a:gs pos="0">
                    <a:srgbClr val="FF9900">
                      <a:shade val="30000"/>
                      <a:satMod val="115000"/>
                    </a:srgbClr>
                  </a:gs>
                  <a:gs pos="50000">
                    <a:srgbClr val="FF9900">
                      <a:shade val="67500"/>
                      <a:satMod val="115000"/>
                    </a:srgbClr>
                  </a:gs>
                  <a:gs pos="100000">
                    <a:srgbClr val="FF990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25400" cap="flat" cmpd="sng" algn="ctr">
                <a:solidFill>
                  <a:srgbClr val="FF6600"/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0.16709923177260247"/>
                  <c:y val="-5.2531953813917433E-2"/>
                </c:manualLayout>
              </c:layout>
              <c:showVal val="1"/>
            </c:dLbl>
            <c:dLbl>
              <c:idx val="1"/>
              <c:layout>
                <c:manualLayout>
                  <c:x val="0.16602386257494023"/>
                  <c:y val="2.5597756405444441E-3"/>
                </c:manualLayout>
              </c:layout>
              <c:showVal val="1"/>
            </c:dLbl>
            <c:delete val="1"/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</c:dLbls>
          <c:cat>
            <c:strRef>
              <c:f>Лист1!$A$2:$A$3</c:f>
              <c:strCache>
                <c:ptCount val="2"/>
                <c:pt idx="0">
                  <c:v>Собственные средства</c:v>
                </c:pt>
                <c:pt idx="1">
                  <c:v>Областные средства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3527.4</c:v>
                </c:pt>
                <c:pt idx="1">
                  <c:v>2606.3000000000002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7410464133823134"/>
          <c:y val="0.11488000041339075"/>
          <c:w val="0.30425424053733574"/>
          <c:h val="0.28226482587206247"/>
        </c:manualLayout>
      </c:layout>
      <c:txPr>
        <a:bodyPr/>
        <a:lstStyle/>
        <a:p>
          <a:pPr>
            <a:defRPr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0"/>
      <c:perspective val="30"/>
    </c:view3D>
    <c:floor>
      <c:spPr>
        <a:solidFill>
          <a:srgbClr val="008080"/>
        </a:solidFill>
        <a:ln>
          <a:solidFill>
            <a:srgbClr val="00CC99"/>
          </a:solidFill>
        </a:ln>
        <a:effectLst>
          <a:outerShdw blurRad="76200" dist="12700" dir="2700000" sy="-23000" kx="-800400" algn="bl" rotWithShape="0">
            <a:prstClr val="black">
              <a:alpha val="20000"/>
            </a:prstClr>
          </a:outerShdw>
        </a:effectLst>
      </c:spPr>
    </c:floor>
    <c:sideWall>
      <c:spPr>
        <a:noFill/>
      </c:spPr>
    </c:sideWall>
    <c:backWall>
      <c:spPr>
        <a:noFill/>
      </c:spPr>
    </c:backWall>
    <c:plotArea>
      <c:layout>
        <c:manualLayout>
          <c:layoutTarget val="inner"/>
          <c:xMode val="edge"/>
          <c:yMode val="edge"/>
          <c:x val="6.5148371669726854E-2"/>
          <c:y val="1.6508986081649839E-2"/>
          <c:w val="0.89152399337088184"/>
          <c:h val="0.66399341514606791"/>
        </c:manualLayout>
      </c:layout>
      <c:bar3DChart>
        <c:barDir val="col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Непрограммная часть расходов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003300"/>
              </a:solidFill>
            </a:ln>
            <a:scene3d>
              <a:camera prst="orthographicFront"/>
              <a:lightRig rig="threePt" dir="t"/>
            </a:scene3d>
            <a:sp3d/>
          </c:spPr>
          <c:dLbls>
            <c:dLbl>
              <c:idx val="0"/>
              <c:layout>
                <c:manualLayout>
                  <c:x val="1.4054120092566861E-3"/>
                  <c:y val="-2.2558862968714205E-2"/>
                </c:manualLayout>
              </c:layout>
              <c:showVal val="1"/>
            </c:dLbl>
            <c:dLbl>
              <c:idx val="1"/>
              <c:layout>
                <c:manualLayout>
                  <c:x val="7.0270600462834284E-3"/>
                  <c:y val="-2.6660474417571252E-2"/>
                </c:manualLayout>
              </c:layout>
              <c:showVal val="1"/>
            </c:dLbl>
            <c:dLbl>
              <c:idx val="2"/>
              <c:layout>
                <c:manualLayout>
                  <c:x val="1.4053013468937521E-3"/>
                  <c:y val="-2.4609668693142621E-2"/>
                </c:manualLayout>
              </c:layout>
              <c:showVal val="1"/>
            </c:dLbl>
            <c:dLbl>
              <c:idx val="3"/>
              <c:layout>
                <c:manualLayout>
                  <c:x val="-4.2162360277700778E-3"/>
                  <c:y val="-2.2558862968714205E-2"/>
                </c:manualLayout>
              </c:layout>
              <c:showVal val="1"/>
            </c:dLbl>
            <c:dLbl>
              <c:idx val="4"/>
              <c:layout>
                <c:manualLayout>
                  <c:x val="4.2162360277700778E-3"/>
                  <c:y val="-1.845725151985712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0">
                    <a:solidFill>
                      <a:schemeClr val="bg1"/>
                    </a:solidFill>
                    <a:latin typeface="Bookman Old Style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Лист1!$A$2:$A$7</c:f>
              <c:strCache>
                <c:ptCount val="5"/>
                <c:pt idx="0">
                  <c:v>2018 г (отчет)</c:v>
                </c:pt>
                <c:pt idx="1">
                  <c:v>2019 г (оценка)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</c:strCache>
            </c:str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3.8</c:v>
                </c:pt>
                <c:pt idx="1">
                  <c:v>3.5</c:v>
                </c:pt>
                <c:pt idx="2">
                  <c:v>3.3</c:v>
                </c:pt>
                <c:pt idx="3">
                  <c:v>3.8</c:v>
                </c:pt>
                <c:pt idx="4">
                  <c:v>4.9000000000000004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 в рамках муниципальных программ</c:v>
                </c:pt>
              </c:strCache>
            </c:strRef>
          </c:tx>
          <c:spPr>
            <a:solidFill>
              <a:srgbClr val="00CC66"/>
            </a:solidFill>
            <a:ln w="9525" cap="flat" cmpd="sng" algn="ctr">
              <a:solidFill>
                <a:schemeClr val="accent5">
                  <a:shade val="95000"/>
                  <a:satMod val="105000"/>
                </a:schemeClr>
              </a:solidFill>
              <a:prstDash val="solid"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c:spPr>
          <c:dPt>
            <c:idx val="0"/>
            <c:spPr>
              <a:solidFill>
                <a:srgbClr val="00CC66"/>
              </a:solidFill>
              <a:ln w="9525" cap="flat" cmpd="sng" algn="ctr">
                <a:solidFill>
                  <a:srgbClr val="FFFF00"/>
                </a:solidFill>
                <a:prstDash val="solid"/>
              </a:ln>
              <a:effectLst>
                <a:outerShdw blurRad="76200" dist="12700" dir="2700000" sy="-23000" kx="-800400" algn="b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spPr>
              <a:solidFill>
                <a:srgbClr val="00CC66"/>
              </a:solidFill>
              <a:ln w="9525" cap="flat" cmpd="sng" algn="ctr">
                <a:solidFill>
                  <a:srgbClr val="FFFF00"/>
                </a:solidFill>
                <a:prstDash val="solid"/>
              </a:ln>
              <a:effectLst>
                <a:outerShdw blurRad="76200" dist="12700" dir="2700000" sy="-23000" kx="-800400" algn="b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spPr>
              <a:solidFill>
                <a:srgbClr val="00CC66"/>
              </a:solidFill>
              <a:ln w="9525" cap="flat" cmpd="sng" algn="ctr">
                <a:solidFill>
                  <a:srgbClr val="FFFF00"/>
                </a:solidFill>
                <a:prstDash val="solid"/>
              </a:ln>
              <a:effectLst>
                <a:outerShdw blurRad="76200" dist="12700" dir="2700000" sy="-23000" kx="-800400" algn="b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spPr>
              <a:solidFill>
                <a:srgbClr val="00CC66"/>
              </a:solidFill>
              <a:ln w="9525" cap="flat" cmpd="sng" algn="ctr">
                <a:solidFill>
                  <a:srgbClr val="FFFF00"/>
                </a:solidFill>
                <a:prstDash val="solid"/>
              </a:ln>
              <a:effectLst>
                <a:outerShdw blurRad="76200" dist="12700" dir="2700000" sy="-23000" kx="-800400" algn="b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spPr>
              <a:solidFill>
                <a:srgbClr val="00CC66"/>
              </a:solidFill>
              <a:ln w="9525" cap="flat" cmpd="sng" algn="ctr">
                <a:solidFill>
                  <a:srgbClr val="FFFF00"/>
                </a:solidFill>
                <a:prstDash val="solid"/>
              </a:ln>
              <a:effectLst>
                <a:outerShdw blurRad="76200" dist="12700" dir="2700000" sy="-23000" kx="-800400" algn="bl" rotWithShape="0">
                  <a:prstClr val="black">
                    <a:alpha val="20000"/>
                  </a:prstClr>
                </a:outerShdw>
              </a:effectLst>
            </c:spPr>
          </c:dPt>
          <c:dLbls>
            <c:txPr>
              <a:bodyPr/>
              <a:lstStyle/>
              <a:p>
                <a:pPr>
                  <a:defRPr sz="1200" b="0">
                    <a:solidFill>
                      <a:schemeClr val="bg1"/>
                    </a:solidFill>
                    <a:latin typeface="Bookman Old Style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Лист1!$A$2:$A$7</c:f>
              <c:strCache>
                <c:ptCount val="5"/>
                <c:pt idx="0">
                  <c:v>2018 г (отчет)</c:v>
                </c:pt>
                <c:pt idx="1">
                  <c:v>2019 г (оценка)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</c:strCache>
            </c:strRef>
          </c:cat>
          <c:val>
            <c:numRef>
              <c:f>Лист1!$C$2:$C$7</c:f>
              <c:numCache>
                <c:formatCode>#,##0.0</c:formatCode>
                <c:ptCount val="6"/>
                <c:pt idx="0">
                  <c:v>96.2</c:v>
                </c:pt>
                <c:pt idx="1">
                  <c:v>96.5</c:v>
                </c:pt>
                <c:pt idx="2">
                  <c:v>96.7</c:v>
                </c:pt>
                <c:pt idx="3">
                  <c:v>96.2</c:v>
                </c:pt>
                <c:pt idx="4">
                  <c:v>95.1</c:v>
                </c:pt>
              </c:numCache>
            </c:numRef>
          </c:val>
        </c:ser>
        <c:gapWidth val="100"/>
        <c:shape val="box"/>
        <c:axId val="150073728"/>
        <c:axId val="150075264"/>
        <c:axId val="0"/>
      </c:bar3DChart>
      <c:catAx>
        <c:axId val="150073728"/>
        <c:scaling>
          <c:orientation val="minMax"/>
        </c:scaling>
        <c:axPos val="b"/>
        <c:numFmt formatCode="General" sourceLinked="1"/>
        <c:tickLblPos val="nextTo"/>
        <c:spPr>
          <a:noFill/>
          <a:ln>
            <a:noFill/>
          </a:ln>
        </c:spPr>
        <c:txPr>
          <a:bodyPr/>
          <a:lstStyle/>
          <a:p>
            <a:pPr>
              <a:defRPr sz="1200" b="0">
                <a:solidFill>
                  <a:schemeClr val="bg1"/>
                </a:solidFill>
                <a:latin typeface="Bookman Old Style" pitchFamily="18" charset="0"/>
                <a:cs typeface="Times New Roman" pitchFamily="18" charset="0"/>
              </a:defRPr>
            </a:pPr>
            <a:endParaRPr lang="ru-RU"/>
          </a:p>
        </c:txPr>
        <c:crossAx val="150075264"/>
        <c:crosses val="autoZero"/>
        <c:auto val="1"/>
        <c:lblAlgn val="ctr"/>
        <c:lblOffset val="100"/>
      </c:catAx>
      <c:valAx>
        <c:axId val="15007526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95000"/>
                </a:schemeClr>
              </a:solidFill>
              <a:prstDash val="solid"/>
            </a:ln>
            <a:effectLst/>
          </c:spPr>
        </c:majorGridlines>
        <c:numFmt formatCode="0%" sourceLinked="1"/>
        <c:tickLblPos val="nextTo"/>
        <c:txPr>
          <a:bodyPr/>
          <a:lstStyle/>
          <a:p>
            <a:pPr>
              <a:defRPr sz="1400" b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0073728"/>
        <c:crosses val="autoZero"/>
        <c:crossBetween val="between"/>
      </c:valAx>
      <c:spPr>
        <a:noFill/>
        <a:ln w="25400">
          <a:noFill/>
        </a:ln>
        <a:effectLst>
          <a:outerShdw blurRad="76200" dist="12700" dir="2700000" sy="-23000" kx="-800400" algn="bl" rotWithShape="0">
            <a:prstClr val="black">
              <a:alpha val="20000"/>
            </a:prstClr>
          </a:outerShdw>
        </a:effectLst>
      </c:spPr>
    </c:plotArea>
    <c:legend>
      <c:legendPos val="r"/>
      <c:layout>
        <c:manualLayout>
          <c:xMode val="edge"/>
          <c:yMode val="edge"/>
          <c:x val="0.756099930769627"/>
          <c:y val="0.11484096703741745"/>
          <c:w val="0.21932406100771804"/>
          <c:h val="0.25014027977200848"/>
        </c:manualLayout>
      </c:layout>
      <c:txPr>
        <a:bodyPr/>
        <a:lstStyle/>
        <a:p>
          <a:pPr>
            <a:defRPr sz="1200" b="0" baseline="0">
              <a:solidFill>
                <a:schemeClr val="bg1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8.398537728612174E-4"/>
          <c:y val="0"/>
          <c:w val="0.92674674945195357"/>
          <c:h val="0.9552067474798287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3399FF"/>
            </a:solidFill>
            <a:ln>
              <a:noFill/>
            </a:ln>
          </c:spPr>
          <c:dPt>
            <c:idx val="0"/>
            <c:spPr>
              <a:solidFill>
                <a:srgbClr val="0099FF"/>
              </a:solidFill>
              <a:ln>
                <a:noFill/>
              </a:ln>
            </c:spPr>
          </c:dPt>
          <c:dPt>
            <c:idx val="1"/>
            <c:spPr>
              <a:solidFill>
                <a:srgbClr val="0099FF"/>
              </a:solidFill>
              <a:ln>
                <a:noFill/>
              </a:ln>
            </c:spPr>
          </c:dPt>
          <c:dPt>
            <c:idx val="2"/>
            <c:spPr>
              <a:solidFill>
                <a:srgbClr val="0099FF"/>
              </a:solidFill>
              <a:ln>
                <a:noFill/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050" dirty="0" smtClean="0"/>
                      <a:t>79,8</a:t>
                    </a:r>
                    <a:r>
                      <a:rPr lang="ru-RU" dirty="0" smtClean="0"/>
                      <a:t> 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050" dirty="0" smtClean="0"/>
                      <a:t>88,2</a:t>
                    </a:r>
                    <a:r>
                      <a:rPr lang="ru-RU" dirty="0" smtClean="0"/>
                      <a:t> %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050" dirty="0" smtClean="0"/>
                      <a:t>89,0</a:t>
                    </a:r>
                    <a:r>
                      <a:rPr lang="ru-RU" dirty="0" smtClean="0"/>
                      <a:t> %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05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218799.8</c:v>
                </c:pt>
                <c:pt idx="1">
                  <c:v>190799.4</c:v>
                </c:pt>
                <c:pt idx="2">
                  <c:v>197070.7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66FF33"/>
            </a:solidFill>
          </c:spPr>
          <c:dLbls>
            <c:dLbl>
              <c:idx val="0"/>
              <c:layout>
                <c:manualLayout>
                  <c:x val="-4.1992688643060824E-3"/>
                  <c:y val="1.318723440108892E-2"/>
                </c:manualLayout>
              </c:layout>
              <c:tx>
                <c:rich>
                  <a:bodyPr/>
                  <a:lstStyle/>
                  <a:p>
                    <a:r>
                      <a:rPr lang="ru-RU" sz="1050" dirty="0" smtClean="0"/>
                      <a:t>0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7 %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delete val="1"/>
            </c:dLbl>
            <c:dLbl>
              <c:idx val="2"/>
              <c:delete val="1"/>
            </c:dLbl>
            <c:txPr>
              <a:bodyPr/>
              <a:lstStyle/>
              <a:p>
                <a:pPr>
                  <a:defRPr sz="105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1900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rgbClr val="FFFF99"/>
            </a:solidFill>
            <a:ln>
              <a:noFill/>
            </a:ln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050" dirty="0" smtClean="0"/>
                      <a:t>19,3</a:t>
                    </a:r>
                    <a:r>
                      <a:rPr lang="ru-RU" dirty="0" smtClean="0"/>
                      <a:t> 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050" dirty="0" smtClean="0"/>
                      <a:t>11,8</a:t>
                    </a:r>
                    <a:r>
                      <a:rPr lang="ru-RU" dirty="0" smtClean="0"/>
                      <a:t> %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050" dirty="0" smtClean="0"/>
                      <a:t>11,0</a:t>
                    </a:r>
                    <a:r>
                      <a:rPr lang="ru-RU" dirty="0" smtClean="0"/>
                      <a:t> %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05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52993.1</c:v>
                </c:pt>
                <c:pt idx="1">
                  <c:v>25566.1</c:v>
                </c:pt>
                <c:pt idx="2">
                  <c:v>24440.5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Столбец4</c:v>
                </c:pt>
              </c:strCache>
            </c:strRef>
          </c:tx>
          <c:spPr>
            <a:solidFill>
              <a:srgbClr val="FF6600"/>
            </a:solidFill>
          </c:spPr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640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gapWidth val="24"/>
        <c:overlap val="100"/>
        <c:axId val="151086208"/>
        <c:axId val="151087744"/>
      </c:barChart>
      <c:catAx>
        <c:axId val="151086208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003366"/>
            </a:solidFill>
          </a:ln>
        </c:spPr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51087744"/>
        <c:crosses val="autoZero"/>
        <c:auto val="1"/>
        <c:lblAlgn val="ctr"/>
        <c:lblOffset val="100"/>
      </c:catAx>
      <c:valAx>
        <c:axId val="151087744"/>
        <c:scaling>
          <c:orientation val="minMax"/>
        </c:scaling>
        <c:delete val="1"/>
        <c:axPos val="l"/>
        <c:numFmt formatCode="General" sourceLinked="1"/>
        <c:tickLblPos val="none"/>
        <c:crossAx val="15108620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rgbClr val="FF6600"/>
                </a:solidFill>
              </a:defRPr>
            </a:pPr>
            <a:r>
              <a:rPr lang="ru-RU" sz="1000" b="0" dirty="0">
                <a:solidFill>
                  <a:srgbClr val="FF66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36013.300000000003</c:v>
                </c:pt>
                <c:pt idx="1">
                  <c:v>247815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495"/>
          <c:h val="0.8379268500683052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009900"/>
            </a:solidFill>
          </c:spPr>
          <c:dLbls>
            <c:dLbl>
              <c:idx val="0"/>
              <c:layout>
                <c:manualLayout>
                  <c:x val="3.1782290807460402E-2"/>
                  <c:y val="0.29604845493357884"/>
                </c:manualLayout>
              </c:layout>
              <c:showVal val="1"/>
            </c:dLbl>
            <c:delete val="1"/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24516.1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0033CC"/>
            </a:solidFill>
          </c:spPr>
          <c:dLbls>
            <c:dLbl>
              <c:idx val="0"/>
              <c:layout>
                <c:manualLayout>
                  <c:x val="1.5890895149471805E-2"/>
                  <c:y val="0.26140423881473485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18982.7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9900"/>
            </a:solidFill>
          </c:spPr>
          <c:dLbls>
            <c:dLbl>
              <c:idx val="0"/>
              <c:layout>
                <c:manualLayout>
                  <c:x val="2.2247603565222446E-2"/>
                  <c:y val="0.24250777691367617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17597.900000000001</c:v>
                </c:pt>
              </c:numCache>
            </c:numRef>
          </c:val>
        </c:ser>
        <c:shape val="cylinder"/>
        <c:axId val="151245952"/>
        <c:axId val="151247488"/>
        <c:axId val="0"/>
      </c:bar3DChart>
      <c:catAx>
        <c:axId val="151245952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51247488"/>
        <c:crosses val="autoZero"/>
        <c:auto val="1"/>
        <c:lblAlgn val="ctr"/>
        <c:lblOffset val="100"/>
      </c:catAx>
      <c:valAx>
        <c:axId val="151247488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1245952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507"/>
          <c:h val="0.8379268500683052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33CC33"/>
            </a:solidFill>
          </c:spPr>
          <c:dLbls>
            <c:dLbl>
              <c:idx val="0"/>
              <c:layout>
                <c:manualLayout>
                  <c:x val="2.4121786531685938E-2"/>
                  <c:y val="0.16870106220081818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28377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0066FF"/>
            </a:solidFill>
          </c:spPr>
          <c:dLbls>
            <c:dLbl>
              <c:idx val="0"/>
              <c:layout>
                <c:manualLayout>
                  <c:x val="1.5076116582303718E-2"/>
                  <c:y val="0.16358890880079346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Val val="1"/>
            </c:dLbl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6583.4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6600"/>
            </a:solidFill>
          </c:spPr>
          <c:dLbls>
            <c:dLbl>
              <c:idx val="0"/>
              <c:layout>
                <c:manualLayout>
                  <c:x val="2.7137009848146716E-2"/>
                  <c:y val="0.1620187042709540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6842.6</c:v>
                </c:pt>
              </c:numCache>
            </c:numRef>
          </c:val>
        </c:ser>
        <c:shape val="cylinder"/>
        <c:axId val="151400448"/>
        <c:axId val="151401984"/>
        <c:axId val="0"/>
      </c:bar3DChart>
      <c:catAx>
        <c:axId val="151400448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51401984"/>
        <c:crosses val="autoZero"/>
        <c:auto val="1"/>
        <c:lblAlgn val="ctr"/>
        <c:lblOffset val="100"/>
      </c:catAx>
      <c:valAx>
        <c:axId val="151401984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14004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637603396043661"/>
          <c:y val="0.39213749912561308"/>
          <c:w val="0.17824338312804594"/>
          <c:h val="0.20919280573763421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529"/>
          <c:h val="0.8296467059215643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FF6600"/>
            </a:solidFill>
          </c:spPr>
          <c:dLbls>
            <c:dLbl>
              <c:idx val="0"/>
              <c:layout>
                <c:manualLayout>
                  <c:x val="1.3310889984970245E-2"/>
                  <c:y val="0.23515905640114071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164944.1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6666FF"/>
            </a:solidFill>
          </c:spPr>
          <c:dLbls>
            <c:dLbl>
              <c:idx val="0"/>
              <c:layout>
                <c:manualLayout>
                  <c:x val="1.9966334977455421E-2"/>
                  <c:y val="0.24103803281117051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143172.79999999999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33CC33"/>
            </a:solidFill>
          </c:spPr>
          <c:dLbls>
            <c:dLbl>
              <c:idx val="0"/>
              <c:layout>
                <c:manualLayout>
                  <c:x val="2.9949502466183116E-2"/>
                  <c:y val="0.2380985446061549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150434.29999999999</c:v>
                </c:pt>
              </c:numCache>
            </c:numRef>
          </c:val>
        </c:ser>
        <c:shape val="cylinder"/>
        <c:axId val="150722048"/>
        <c:axId val="150723584"/>
        <c:axId val="0"/>
      </c:bar3DChart>
      <c:catAx>
        <c:axId val="150722048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50723584"/>
        <c:crosses val="autoZero"/>
        <c:auto val="1"/>
        <c:lblAlgn val="ctr"/>
        <c:lblOffset val="100"/>
      </c:catAx>
      <c:valAx>
        <c:axId val="150723584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0722048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8094327902960294"/>
          <c:y val="2.3576299671210582E-2"/>
          <c:w val="0.61280855799450551"/>
          <c:h val="0.8203172249733335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FF6600"/>
            </a:solidFill>
          </c:spPr>
          <c:dLbls>
            <c:dLbl>
              <c:idx val="0"/>
              <c:layout>
                <c:manualLayout>
                  <c:x val="2.5653715243760852E-2"/>
                  <c:y val="0.16253030719042563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53365.7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6666FF"/>
            </a:solidFill>
          </c:spPr>
          <c:dLbls>
            <c:dLbl>
              <c:idx val="0"/>
              <c:layout>
                <c:manualLayout>
                  <c:x val="2.5653715243760852E-2"/>
                  <c:y val="0.16006772677844838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42626.6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33CC33"/>
            </a:solidFill>
          </c:spPr>
          <c:dLbls>
            <c:dLbl>
              <c:idx val="0"/>
              <c:layout>
                <c:manualLayout>
                  <c:x val="6.4134288109402113E-3"/>
                  <c:y val="0.17730578966228144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46636.4</c:v>
                </c:pt>
              </c:numCache>
            </c:numRef>
          </c:val>
        </c:ser>
        <c:shape val="cylinder"/>
        <c:axId val="152023424"/>
        <c:axId val="152024960"/>
        <c:axId val="0"/>
      </c:bar3DChart>
      <c:catAx>
        <c:axId val="15202342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52024960"/>
        <c:crosses val="autoZero"/>
        <c:auto val="1"/>
        <c:lblAlgn val="ctr"/>
        <c:lblOffset val="100"/>
      </c:catAx>
      <c:valAx>
        <c:axId val="152024960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2023424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5980074365704294"/>
          <c:y val="8.6411378213717679E-2"/>
          <c:w val="0.61280855799450573"/>
          <c:h val="0.8233419240916425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A50021"/>
            </a:solidFill>
          </c:spPr>
          <c:dLbls>
            <c:dLbl>
              <c:idx val="0"/>
              <c:layout>
                <c:manualLayout>
                  <c:x val="2.2222222222222251E-2"/>
                  <c:y val="0.21075988511218496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993300"/>
            </a:solidFill>
          </c:spPr>
          <c:dLbls>
            <c:dLbl>
              <c:idx val="0"/>
              <c:layout>
                <c:manualLayout>
                  <c:x val="2.5000000000000001E-2"/>
                  <c:y val="-4.6276631363638514E-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9900"/>
            </a:solidFill>
          </c:spPr>
          <c:dLbls>
            <c:dLbl>
              <c:idx val="0"/>
              <c:layout>
                <c:manualLayout>
                  <c:x val="8.3333333333333367E-3"/>
                  <c:y val="-1.6912123919260159E-2"/>
                </c:manualLayout>
              </c:layout>
              <c:showVal val="1"/>
            </c:dLbl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white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52237952"/>
        <c:axId val="152239488"/>
        <c:axId val="0"/>
      </c:bar3DChart>
      <c:catAx>
        <c:axId val="152237952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52239488"/>
        <c:crosses val="autoZero"/>
        <c:auto val="1"/>
        <c:lblAlgn val="ctr"/>
        <c:lblOffset val="100"/>
      </c:catAx>
      <c:valAx>
        <c:axId val="152239488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22379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968197725284635"/>
          <c:y val="0.41721605831591357"/>
          <c:w val="0.1642069116360455"/>
          <c:h val="0.15138643225956341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3676159230096241"/>
          <c:y val="0.12513298898992389"/>
          <c:w val="0.72669750656168852"/>
          <c:h val="0.8037393208664198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00CC66"/>
            </a:solidFill>
          </c:spPr>
          <c:dLbls>
            <c:dLbl>
              <c:idx val="0"/>
              <c:layout>
                <c:manualLayout>
                  <c:x val="1.9444444444444445E-2"/>
                  <c:y val="0.2617092724464295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6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9900"/>
            </a:solidFill>
          </c:spPr>
          <c:dLbls>
            <c:dLbl>
              <c:idx val="0"/>
              <c:layout>
                <c:manualLayout>
                  <c:x val="3.0555555555555582E-2"/>
                  <c:y val="-6.8343884729653692E-2"/>
                </c:manualLayout>
              </c:layout>
              <c:showVal val="1"/>
            </c:dLbl>
            <c:txPr>
              <a:bodyPr rot="-5400000" vert="horz"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0099FF"/>
            </a:solidFill>
          </c:spPr>
          <c:dLbls>
            <c:dLbl>
              <c:idx val="0"/>
              <c:layout>
                <c:manualLayout>
                  <c:x val="2.2222222222222251E-2"/>
                  <c:y val="-3.4135992058230091E-2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6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51581056"/>
        <c:axId val="151582592"/>
        <c:axId val="0"/>
      </c:bar3DChart>
      <c:catAx>
        <c:axId val="15158105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51582592"/>
        <c:crosses val="autoZero"/>
        <c:auto val="1"/>
        <c:lblAlgn val="ctr"/>
        <c:lblOffset val="100"/>
      </c:catAx>
      <c:valAx>
        <c:axId val="151582592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1581056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3447611282362223"/>
          <c:y val="2.1446624978177026E-2"/>
          <c:w val="0.65606887494680965"/>
          <c:h val="0.871473123358782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FF5050"/>
            </a:solidFill>
          </c:spPr>
          <c:dLbls>
            <c:dLbl>
              <c:idx val="0"/>
              <c:layout>
                <c:manualLayout>
                  <c:x val="1.7291107088319164E-2"/>
                  <c:y val="0.28490137020162781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6666FF"/>
            </a:solidFill>
          </c:spPr>
          <c:dLbls>
            <c:dLbl>
              <c:idx val="0"/>
              <c:layout>
                <c:manualLayout>
                  <c:x val="2.9717272468784157E-2"/>
                  <c:y val="-3.1530028409541805E-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6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33CC33"/>
            </a:solidFill>
          </c:spPr>
          <c:dLbls>
            <c:dLbl>
              <c:idx val="0"/>
              <c:spPr/>
              <c:txPr>
                <a:bodyPr rot="-5400000" vert="horz"/>
                <a:lstStyle/>
                <a:p>
                  <a:pPr algn="ctr">
                    <a:defRPr lang="ru-RU" sz="16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52459136"/>
        <c:axId val="152460672"/>
        <c:axId val="0"/>
      </c:bar3DChart>
      <c:catAx>
        <c:axId val="15245913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52460672"/>
        <c:crosses val="autoZero"/>
        <c:auto val="1"/>
        <c:lblAlgn val="ctr"/>
        <c:lblOffset val="100"/>
      </c:catAx>
      <c:valAx>
        <c:axId val="152460672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24591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256220502248658"/>
          <c:y val="0.27381472395338791"/>
          <c:w val="0.20443098914935529"/>
          <c:h val="0.21889597438723646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3447614835248944"/>
          <c:y val="2.6485740267542416E-2"/>
          <c:w val="0.65606887494680965"/>
          <c:h val="0.8754385602756271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0099FF"/>
            </a:solidFill>
          </c:spPr>
          <c:dLbls>
            <c:dLbl>
              <c:idx val="0"/>
              <c:layout>
                <c:manualLayout>
                  <c:x val="3.0794638338244598E-2"/>
                  <c:y val="0.3243524302311584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900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6666FF"/>
            </a:solidFill>
          </c:spPr>
          <c:dLbls>
            <c:dLbl>
              <c:idx val="0"/>
              <c:layout>
                <c:manualLayout>
                  <c:x val="1.9596506820879607E-2"/>
                  <c:y val="-4.6011056814582792E-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33CC33"/>
            </a:solidFill>
          </c:spPr>
          <c:dLbls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52640896"/>
        <c:axId val="152650880"/>
        <c:axId val="0"/>
      </c:bar3DChart>
      <c:catAx>
        <c:axId val="15264089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52650880"/>
        <c:crosses val="autoZero"/>
        <c:auto val="1"/>
        <c:lblAlgn val="ctr"/>
        <c:lblOffset val="100"/>
      </c:catAx>
      <c:valAx>
        <c:axId val="152650880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26408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8234466958"/>
          <c:y val="0.26843915602846774"/>
          <c:w val="0.20443098914935526"/>
          <c:h val="0.2538366428102023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3447614835248944"/>
          <c:y val="2.6485740267542416E-2"/>
          <c:w val="0.65606887494680965"/>
          <c:h val="0.844595728733399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009900"/>
            </a:solidFill>
          </c:spPr>
          <c:dLbls>
            <c:dLbl>
              <c:idx val="0"/>
              <c:layout>
                <c:manualLayout>
                  <c:x val="2.4753584884330587E-2"/>
                  <c:y val="0.3028974494060817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Val val="1"/>
            </c:dLbl>
            <c:delete val="1"/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800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9900"/>
            </a:solidFill>
          </c:spPr>
          <c:dLbls>
            <c:dLbl>
              <c:idx val="0"/>
              <c:layout>
                <c:manualLayout>
                  <c:x val="2.1659386773789292E-2"/>
                  <c:y val="-7.6777793920333876E-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FF99"/>
            </a:solidFill>
          </c:spPr>
          <c:dLbls>
            <c:dLbl>
              <c:idx val="0"/>
              <c:layout>
                <c:manualLayout>
                  <c:x val="3.0941981105413294E-3"/>
                  <c:y val="-2.9847111004760223E-2"/>
                </c:manualLayout>
              </c:layout>
              <c:showVal val="1"/>
            </c:dLbl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12174208"/>
        <c:axId val="112175744"/>
        <c:axId val="0"/>
      </c:bar3DChart>
      <c:catAx>
        <c:axId val="112174208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12175744"/>
        <c:crosses val="autoZero"/>
        <c:auto val="1"/>
        <c:lblAlgn val="ctr"/>
        <c:lblOffset val="100"/>
      </c:catAx>
      <c:valAx>
        <c:axId val="112175744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21742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823446698"/>
          <c:y val="0.26843915602846774"/>
          <c:w val="0.20443098914935529"/>
          <c:h val="0.2341359860435652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3447614835248944"/>
          <c:y val="2.6485740267542416E-2"/>
          <c:w val="0.65606887494680965"/>
          <c:h val="0.844595728733399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dLbls>
            <c:dLbl>
              <c:idx val="0"/>
              <c:layout>
                <c:manualLayout>
                  <c:x val="2.4753584884330587E-2"/>
                  <c:y val="0.3028974494060817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Val val="1"/>
            </c:dLbl>
            <c:delete val="1"/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35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chemeClr val="bg2">
                <a:lumMod val="20000"/>
                <a:lumOff val="80000"/>
              </a:schemeClr>
            </a:solidFill>
          </c:spPr>
          <c:dLbls>
            <c:dLbl>
              <c:idx val="0"/>
              <c:layout>
                <c:manualLayout>
                  <c:x val="4.0224331799390708E-2"/>
                  <c:y val="-5.2602364248085329E-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chemeClr val="bg2">
                <a:lumMod val="40000"/>
                <a:lumOff val="60000"/>
              </a:schemeClr>
            </a:solidFill>
          </c:spPr>
          <c:dLbls>
            <c:dLbl>
              <c:idx val="0"/>
              <c:layout>
                <c:manualLayout>
                  <c:x val="2.4753584884330587E-2"/>
                  <c:y val="-3.685328495838771E-2"/>
                </c:manualLayout>
              </c:layout>
              <c:showVal val="1"/>
            </c:dLbl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17103616"/>
        <c:axId val="117109504"/>
        <c:axId val="0"/>
      </c:bar3DChart>
      <c:catAx>
        <c:axId val="11710361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17109504"/>
        <c:crosses val="autoZero"/>
        <c:auto val="1"/>
        <c:lblAlgn val="ctr"/>
        <c:lblOffset val="100"/>
      </c:catAx>
      <c:valAx>
        <c:axId val="117109504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71036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602984658624935"/>
          <c:y val="0.26843915602846774"/>
          <c:w val="0.2106193853704377"/>
          <c:h val="0.2341359860435652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rgbClr val="FF6600"/>
                </a:solidFill>
              </a:defRPr>
            </a:pPr>
            <a:r>
              <a:rPr lang="ru-RU" sz="1000" b="0" dirty="0">
                <a:solidFill>
                  <a:srgbClr val="FF66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35781.699999999997</c:v>
                </c:pt>
                <c:pt idx="1">
                  <c:v>189150.8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44595728733399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0066FF"/>
            </a:solidFill>
          </c:spPr>
          <c:dLbls>
            <c:dLbl>
              <c:idx val="0"/>
              <c:layout>
                <c:manualLayout>
                  <c:x val="1.3971796773065049E-2"/>
                  <c:y val="0.32385055517238237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0.0</c:formatCode>
                <c:ptCount val="1"/>
                <c:pt idx="0">
                  <c:v>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99FF66"/>
            </a:solidFill>
          </c:spPr>
          <c:dLbls>
            <c:dLbl>
              <c:idx val="0"/>
              <c:layout>
                <c:manualLayout>
                  <c:x val="2.9199560036194679E-2"/>
                  <c:y val="-6.1056680430569492E-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9966"/>
            </a:solidFill>
          </c:spPr>
          <c:dLbls>
            <c:dLbl>
              <c:idx val="0"/>
              <c:layout>
                <c:manualLayout>
                  <c:x val="1.0151781118006863E-2"/>
                  <c:y val="-1.9596588033428512E-2"/>
                </c:manualLayout>
              </c:layout>
              <c:showVal val="1"/>
            </c:dLbl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58228864"/>
        <c:axId val="158230400"/>
        <c:axId val="0"/>
      </c:bar3DChart>
      <c:catAx>
        <c:axId val="15822886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58230400"/>
        <c:crosses val="autoZero"/>
        <c:auto val="1"/>
        <c:lblAlgn val="ctr"/>
        <c:lblOffset val="100"/>
      </c:catAx>
      <c:valAx>
        <c:axId val="158230400"/>
        <c:scaling>
          <c:orientation val="minMax"/>
        </c:scaling>
        <c:axPos val="l"/>
        <c:majorGridlines/>
        <c:numFmt formatCode="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82288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614340230150018"/>
          <c:y val="0.26843915602846774"/>
          <c:w val="0.21458267386723781"/>
          <c:h val="0.22813411727753438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690830256346000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0000FF"/>
            </a:solidFill>
          </c:spPr>
          <c:dLbls>
            <c:dLbl>
              <c:idx val="0"/>
              <c:layout>
                <c:manualLayout>
                  <c:x val="1.8896709889377406E-2"/>
                  <c:y val="0.16991804842635344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latin typeface="Bookman Old Style" pitchFamily="18" charset="0"/>
                    </a:defRPr>
                  </a:pPr>
                  <a:endParaRPr lang="ru-RU"/>
                </a:p>
              </c:txPr>
              <c:showVal val="1"/>
            </c:dLbl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FFCC"/>
            </a:solidFill>
          </c:spPr>
          <c:dLbls>
            <c:dLbl>
              <c:idx val="0"/>
              <c:layout>
                <c:manualLayout>
                  <c:x val="2.2046161537606992E-2"/>
                  <c:y val="-7.1414831947307938E-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3399FF"/>
            </a:solidFill>
          </c:spPr>
          <c:dLbls>
            <c:dLbl>
              <c:idx val="0"/>
              <c:layout>
                <c:manualLayout>
                  <c:x val="9.4483549446886857E-3"/>
                  <c:y val="-1.4775482471856774E-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58390528"/>
        <c:axId val="116535296"/>
        <c:axId val="0"/>
      </c:bar3DChart>
      <c:catAx>
        <c:axId val="158390528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16535296"/>
        <c:crosses val="autoZero"/>
        <c:auto val="1"/>
        <c:lblAlgn val="ctr"/>
        <c:lblOffset val="100"/>
      </c:catAx>
      <c:valAx>
        <c:axId val="116535296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83905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8234467002"/>
          <c:y val="0.26843915602846774"/>
          <c:w val="0.20443098914935534"/>
          <c:h val="0.2538366428102023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956823510837979"/>
          <c:y val="2.2316556097100974E-2"/>
          <c:w val="0.65606887494680965"/>
          <c:h val="0.8728466002259733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0066FF"/>
            </a:solidFill>
          </c:spPr>
          <c:dLbls>
            <c:dLbl>
              <c:idx val="0"/>
              <c:layout>
                <c:manualLayout>
                  <c:x val="9.4483549446886857E-3"/>
                  <c:y val="0.21623495348743865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FFCC"/>
            </a:solidFill>
          </c:spPr>
          <c:dLbls>
            <c:dLbl>
              <c:idx val="0"/>
              <c:layout>
                <c:manualLayout>
                  <c:x val="4.4092323075214011E-2"/>
                  <c:y val="-6.524419313321958E-2"/>
                </c:manualLayout>
              </c:layout>
              <c:showVal val="1"/>
            </c:dLbl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0099CC"/>
            </a:solidFill>
          </c:spPr>
          <c:dLbls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17416320"/>
        <c:axId val="117417856"/>
        <c:axId val="0"/>
      </c:bar3DChart>
      <c:catAx>
        <c:axId val="117416320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17417856"/>
        <c:crosses val="autoZero"/>
        <c:auto val="1"/>
        <c:lblAlgn val="ctr"/>
        <c:lblOffset val="100"/>
      </c:catAx>
      <c:valAx>
        <c:axId val="117417856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74163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8234467025"/>
          <c:y val="0.26843915602846774"/>
          <c:w val="0.20443098914935537"/>
          <c:h val="0.2538366428102023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956823510837979"/>
          <c:y val="2.0879011809145486E-2"/>
          <c:w val="0.65606887494680965"/>
          <c:h val="0.8810373193828134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00CC66"/>
            </a:solidFill>
          </c:spPr>
          <c:dLbls>
            <c:dLbl>
              <c:idx val="0"/>
              <c:layout>
                <c:manualLayout>
                  <c:x val="2.0144512244970686E-2"/>
                  <c:y val="0.27797748779547454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4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CC00"/>
            </a:solidFill>
          </c:spPr>
          <c:dLbls>
            <c:dLbl>
              <c:idx val="0"/>
              <c:layout>
                <c:manualLayout>
                  <c:x val="4.1299394406910772E-2"/>
                  <c:y val="-4.6386594299979884E-2"/>
                </c:manualLayout>
              </c:layout>
              <c:showVal val="1"/>
            </c:dLbl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3399FF"/>
            </a:solidFill>
          </c:spPr>
          <c:dLbls>
            <c:dLbl>
              <c:idx val="0"/>
              <c:layout>
                <c:manualLayout>
                  <c:x val="3.6604947458668241E-2"/>
                  <c:y val="-3.1123992758974588E-2"/>
                </c:manualLayout>
              </c:layout>
              <c:showVal val="1"/>
            </c:dLbl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36660864"/>
        <c:axId val="136662400"/>
        <c:axId val="0"/>
      </c:bar3DChart>
      <c:catAx>
        <c:axId val="13666086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36662400"/>
        <c:crosses val="autoZero"/>
        <c:auto val="1"/>
        <c:lblAlgn val="ctr"/>
        <c:lblOffset val="100"/>
      </c:catAx>
      <c:valAx>
        <c:axId val="136662400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66608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488689935919338"/>
          <c:y val="0.26843906551220392"/>
          <c:w val="0.20443098914935542"/>
          <c:h val="0.2538366428102023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FFCC00"/>
            </a:solidFill>
          </c:spPr>
          <c:dLbls>
            <c:dLbl>
              <c:idx val="0"/>
              <c:layout>
                <c:manualLayout>
                  <c:x val="1.8896709889377465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rgbClr val="000099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990000"/>
            </a:solidFill>
          </c:spPr>
          <c:dLbls>
            <c:dLbl>
              <c:idx val="0"/>
              <c:layout>
                <c:manualLayout>
                  <c:x val="1.8838890312557598E-2"/>
                  <c:y val="-5.9216201773886423E-2"/>
                </c:manualLayout>
              </c:layout>
              <c:showVal val="1"/>
            </c:dLbl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9900"/>
            </a:solidFill>
          </c:spPr>
          <c:dLbls>
            <c:dLbl>
              <c:idx val="0"/>
              <c:layout>
                <c:manualLayout>
                  <c:x val="6.3564581614920894E-3"/>
                  <c:y val="-4.4355887894859003E-2"/>
                </c:manualLayout>
              </c:layout>
              <c:showVal val="1"/>
            </c:dLbl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16510080"/>
        <c:axId val="136692864"/>
        <c:axId val="0"/>
      </c:bar3DChart>
      <c:catAx>
        <c:axId val="116510080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36692864"/>
        <c:crosses val="autoZero"/>
        <c:auto val="1"/>
        <c:lblAlgn val="ctr"/>
        <c:lblOffset val="100"/>
      </c:catAx>
      <c:valAx>
        <c:axId val="136692864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65100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0443098914935545"/>
          <c:h val="0.2538366428102023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99CCFF"/>
            </a:solidFill>
          </c:spPr>
          <c:dLbls>
            <c:dLbl>
              <c:idx val="0"/>
              <c:layout>
                <c:manualLayout>
                  <c:x val="1.8896709889377472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rgbClr val="000099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1.8838890312557605E-2"/>
                  <c:y val="-5.9216201773886437E-2"/>
                </c:manualLayout>
              </c:layout>
              <c:showVal val="1"/>
            </c:dLbl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009900"/>
            </a:solidFill>
          </c:spPr>
          <c:dLbls>
            <c:dLbl>
              <c:idx val="0"/>
              <c:layout>
                <c:manualLayout>
                  <c:x val="6.3564581614920911E-3"/>
                  <c:y val="-4.4355887894859003E-2"/>
                </c:manualLayout>
              </c:layout>
              <c:showVal val="1"/>
            </c:dLbl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36778880"/>
        <c:axId val="136780416"/>
        <c:axId val="0"/>
      </c:bar3DChart>
      <c:catAx>
        <c:axId val="136778880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36780416"/>
        <c:crosses val="autoZero"/>
        <c:auto val="1"/>
        <c:lblAlgn val="ctr"/>
        <c:lblOffset val="100"/>
      </c:catAx>
      <c:valAx>
        <c:axId val="136780416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67788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0443098914935551"/>
          <c:h val="0.2538366428102023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C00000"/>
            </a:solidFill>
          </c:spPr>
          <c:dLbls>
            <c:dLbl>
              <c:idx val="0"/>
              <c:layout>
                <c:manualLayout>
                  <c:x val="1.8896709889377482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tx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</c:spPr>
          <c:dLbls>
            <c:dLbl>
              <c:idx val="0"/>
              <c:layout>
                <c:manualLayout>
                  <c:x val="1.8838890312557612E-2"/>
                  <c:y val="-5.9216201773886465E-2"/>
                </c:manualLayout>
              </c:layout>
              <c:showVal val="1"/>
            </c:dLbl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dLbls>
            <c:dLbl>
              <c:idx val="0"/>
              <c:layout>
                <c:manualLayout>
                  <c:x val="6.3564581614920929E-3"/>
                  <c:y val="-4.4355887894859003E-2"/>
                </c:manualLayout>
              </c:layout>
              <c:showVal val="1"/>
            </c:dLbl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36994176"/>
        <c:axId val="137000064"/>
        <c:axId val="0"/>
      </c:bar3DChart>
      <c:catAx>
        <c:axId val="13699417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37000064"/>
        <c:crosses val="autoZero"/>
        <c:auto val="1"/>
        <c:lblAlgn val="ctr"/>
        <c:lblOffset val="100"/>
      </c:catAx>
      <c:valAx>
        <c:axId val="137000064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69941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0443098914935556"/>
          <c:h val="0.2538366428102023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FFCC66"/>
            </a:solidFill>
          </c:spPr>
          <c:dLbls>
            <c:dLbl>
              <c:idx val="0"/>
              <c:layout>
                <c:manualLayout>
                  <c:x val="1.8896709889377489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440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669900"/>
            </a:solidFill>
          </c:spPr>
          <c:dLbls>
            <c:dLbl>
              <c:idx val="0"/>
              <c:layout>
                <c:manualLayout>
                  <c:x val="1.8838890312557623E-2"/>
                  <c:y val="-5.92162017738865E-2"/>
                </c:manualLayout>
              </c:layout>
              <c:showVal val="1"/>
            </c:dLbl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dLbls>
            <c:dLbl>
              <c:idx val="0"/>
              <c:layout>
                <c:manualLayout>
                  <c:x val="6.3564581614920946E-3"/>
                  <c:y val="-4.4355887894859003E-2"/>
                </c:manualLayout>
              </c:layout>
              <c:showVal val="1"/>
            </c:dLbl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37209344"/>
        <c:axId val="137210880"/>
        <c:axId val="0"/>
      </c:bar3DChart>
      <c:catAx>
        <c:axId val="13720934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37210880"/>
        <c:crosses val="autoZero"/>
        <c:auto val="1"/>
        <c:lblAlgn val="ctr"/>
        <c:lblOffset val="100"/>
      </c:catAx>
      <c:valAx>
        <c:axId val="137210880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72093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0443098914935562"/>
          <c:h val="0.2538366428102023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F8F8F8"/>
            </a:solidFill>
          </c:spPr>
          <c:dLbls>
            <c:dLbl>
              <c:idx val="0"/>
              <c:layout>
                <c:manualLayout>
                  <c:x val="1.8896709889377496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3300"/>
            </a:solidFill>
          </c:spPr>
          <c:dLbls>
            <c:dLbl>
              <c:idx val="0"/>
              <c:layout>
                <c:manualLayout>
                  <c:x val="1.883889031255763E-2"/>
                  <c:y val="-5.921620177388652E-2"/>
                </c:manualLayout>
              </c:layout>
              <c:showVal val="1"/>
            </c:dLbl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</c:spPr>
          <c:dLbls>
            <c:dLbl>
              <c:idx val="0"/>
              <c:layout>
                <c:manualLayout>
                  <c:x val="6.3564581614920972E-3"/>
                  <c:y val="-4.4355887894859003E-2"/>
                </c:manualLayout>
              </c:layout>
              <c:showVal val="1"/>
            </c:dLbl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137366912"/>
        <c:axId val="137372800"/>
        <c:axId val="0"/>
      </c:bar3DChart>
      <c:catAx>
        <c:axId val="137366912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37372800"/>
        <c:crosses val="autoZero"/>
        <c:auto val="1"/>
        <c:lblAlgn val="ctr"/>
        <c:lblOffset val="100"/>
      </c:catAx>
      <c:valAx>
        <c:axId val="137372800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73669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0443098914935573"/>
          <c:h val="0.2538366428102023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ln>
          <a:solidFill>
            <a:srgbClr val="000066"/>
          </a:solidFill>
        </a:ln>
      </c:spPr>
    </c:floor>
    <c:plotArea>
      <c:layout>
        <c:manualLayout>
          <c:layoutTarget val="inner"/>
          <c:xMode val="edge"/>
          <c:yMode val="edge"/>
          <c:x val="0.15767990064595988"/>
          <c:y val="3.9613790188889692E-2"/>
          <c:w val="0.53768951267319809"/>
          <c:h val="0.64735944372193943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</c:v>
                </c:pt>
              </c:strCache>
            </c:strRef>
          </c:tx>
          <c:spPr>
            <a:solidFill>
              <a:schemeClr val="tx1">
                <a:lumMod val="50000"/>
              </a:schemeClr>
            </a:solidFill>
          </c:spPr>
          <c:dLbls>
            <c:dLbl>
              <c:idx val="0"/>
              <c:layout>
                <c:manualLayout>
                  <c:x val="2.5195613185836494E-2"/>
                  <c:y val="-1.0374664252991498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>
                    <a:solidFill>
                      <a:srgbClr val="000066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Налоговые отчисления  с начала реализации проекта (тыс. руб.)</c:v>
                </c:pt>
              </c:strCache>
            </c:strRef>
          </c:cat>
          <c:val>
            <c:numRef>
              <c:f>Лист1!$B$2</c:f>
              <c:numCache>
                <c:formatCode>#,##0</c:formatCode>
                <c:ptCount val="1"/>
                <c:pt idx="0">
                  <c:v>40307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Региональный бюджет</c:v>
                </c:pt>
              </c:strCache>
            </c:strRef>
          </c:tx>
          <c:spPr>
            <a:solidFill>
              <a:schemeClr val="tx1">
                <a:lumMod val="75000"/>
              </a:schemeClr>
            </a:solidFill>
          </c:spPr>
          <c:dLbls>
            <c:dLbl>
              <c:idx val="0"/>
              <c:layout>
                <c:manualLayout>
                  <c:x val="3.1494516482295683E-2"/>
                  <c:y val="3.4582214176638332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>
                    <a:solidFill>
                      <a:srgbClr val="000066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Налоговые отчисления  с начала реализации проекта (тыс. руб.)</c:v>
                </c:pt>
              </c:strCache>
            </c:strRef>
          </c:cat>
          <c:val>
            <c:numRef>
              <c:f>Лист1!$C$2</c:f>
              <c:numCache>
                <c:formatCode>#,##0</c:formatCode>
                <c:ptCount val="1"/>
                <c:pt idx="0">
                  <c:v>2628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chemeClr val="tx1">
                <a:lumMod val="95000"/>
              </a:schemeClr>
            </a:solidFill>
          </c:spPr>
          <c:dLbls>
            <c:dLbl>
              <c:idx val="0"/>
              <c:layout>
                <c:manualLayout>
                  <c:x val="1.8896709889377403E-2"/>
                  <c:y val="-1.0374664252991498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>
                    <a:solidFill>
                      <a:srgbClr val="000066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Налоговые отчисления  с начала реализации проекта (тыс. руб.)</c:v>
                </c:pt>
              </c:strCache>
            </c:strRef>
          </c:cat>
          <c:val>
            <c:numRef>
              <c:f>Лист1!$D$2</c:f>
              <c:numCache>
                <c:formatCode>#,##0</c:formatCode>
                <c:ptCount val="1"/>
                <c:pt idx="0">
                  <c:v>464</c:v>
                </c:pt>
              </c:numCache>
            </c:numRef>
          </c:val>
        </c:ser>
        <c:shape val="cylinder"/>
        <c:axId val="116452352"/>
        <c:axId val="136909568"/>
        <c:axId val="0"/>
      </c:bar3DChart>
      <c:catAx>
        <c:axId val="116452352"/>
        <c:scaling>
          <c:orientation val="minMax"/>
        </c:scaling>
        <c:axPos val="b"/>
        <c:tickLblPos val="nextTo"/>
        <c:txPr>
          <a:bodyPr/>
          <a:lstStyle/>
          <a:p>
            <a:pPr>
              <a:defRPr sz="1100">
                <a:solidFill>
                  <a:srgbClr val="000066"/>
                </a:solidFill>
                <a:latin typeface="Bookman Old Style" pitchFamily="18" charset="0"/>
              </a:defRPr>
            </a:pPr>
            <a:endParaRPr lang="ru-RU"/>
          </a:p>
        </c:txPr>
        <c:crossAx val="136909568"/>
        <c:crosses val="autoZero"/>
        <c:auto val="1"/>
        <c:lblAlgn val="ctr"/>
        <c:lblOffset val="100"/>
      </c:catAx>
      <c:valAx>
        <c:axId val="136909568"/>
        <c:scaling>
          <c:orientation val="minMax"/>
        </c:scaling>
        <c:axPos val="l"/>
        <c:majorGridlines>
          <c:spPr>
            <a:ln>
              <a:noFill/>
            </a:ln>
          </c:spPr>
        </c:majorGridlines>
        <c:numFmt formatCode="#,##0" sourceLinked="1"/>
        <c:tickLblPos val="nextTo"/>
        <c:txPr>
          <a:bodyPr/>
          <a:lstStyle/>
          <a:p>
            <a:pPr>
              <a:defRPr sz="1100">
                <a:solidFill>
                  <a:srgbClr val="000066"/>
                </a:solidFill>
                <a:latin typeface="Bookman Old Style" pitchFamily="18" charset="0"/>
              </a:defRPr>
            </a:pPr>
            <a:endParaRPr lang="ru-RU"/>
          </a:p>
        </c:txPr>
        <c:crossAx val="1164523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9695395948069282"/>
          <c:y val="0.1769599129508487"/>
          <c:w val="0.29518223173615632"/>
          <c:h val="0.33484024650855787"/>
        </c:manualLayout>
      </c:layout>
      <c:txPr>
        <a:bodyPr/>
        <a:lstStyle/>
        <a:p>
          <a:pPr>
            <a:defRPr sz="1000">
              <a:solidFill>
                <a:srgbClr val="000066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rgbClr val="FF6600"/>
                </a:solidFill>
              </a:defRPr>
            </a:pPr>
            <a:r>
              <a:rPr lang="ru-RU" sz="1000" b="0" dirty="0">
                <a:solidFill>
                  <a:srgbClr val="FF66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36241.599999999999</c:v>
                </c:pt>
                <c:pt idx="1">
                  <c:v>196740.1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9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  <c:txPr>
        <a:bodyPr/>
        <a:lstStyle/>
        <a:p>
          <a:pPr>
            <a:defRPr sz="1400" b="1">
              <a:solidFill>
                <a:srgbClr val="000066"/>
              </a:solidFill>
              <a:latin typeface="Bookman Old Style" pitchFamily="18" charset="0"/>
            </a:defRPr>
          </a:pPr>
          <a:endParaRPr lang="ru-RU"/>
        </a:p>
      </c:txPr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инвестиций по проекту (млн.руб.)</c:v>
                </c:pt>
              </c:strCache>
            </c:strRef>
          </c:tx>
          <c:dPt>
            <c:idx val="0"/>
            <c:spPr>
              <a:solidFill>
                <a:srgbClr val="339966"/>
              </a:solidFill>
            </c:spPr>
          </c:dPt>
          <c:dPt>
            <c:idx val="1"/>
            <c:spPr>
              <a:solidFill>
                <a:srgbClr val="FFCC00"/>
              </a:solidFill>
            </c:spPr>
          </c:dPt>
          <c:dPt>
            <c:idx val="2"/>
            <c:spPr>
              <a:solidFill>
                <a:srgbClr val="33CCFF"/>
              </a:solidFill>
            </c:spPr>
          </c:dPt>
          <c:dLbls>
            <c:dLbl>
              <c:idx val="0"/>
              <c:layout>
                <c:manualLayout>
                  <c:x val="1.3778850961004337E-2"/>
                  <c:y val="-3.8580782690812131E-2"/>
                </c:manualLayout>
              </c:layout>
              <c:showVal val="1"/>
            </c:dLbl>
            <c:dLbl>
              <c:idx val="1"/>
              <c:layout>
                <c:manualLayout>
                  <c:x val="2.7557701922008692E-3"/>
                  <c:y val="-1.92903913454061E-2"/>
                </c:manualLayout>
              </c:layout>
              <c:showVal val="1"/>
            </c:dLbl>
            <c:dLbl>
              <c:idx val="2"/>
              <c:layout>
                <c:manualLayout>
                  <c:x val="8.2673105766026215E-3"/>
                  <c:y val="-3.5825012498611357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>
                    <a:solidFill>
                      <a:srgbClr val="000066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Бизнес-план 2012 г</c:v>
                </c:pt>
                <c:pt idx="1">
                  <c:v>План на 01.10.2019</c:v>
                </c:pt>
                <c:pt idx="2">
                  <c:v>Факт на 01.10.2019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7729</c:v>
                </c:pt>
                <c:pt idx="1">
                  <c:v>9722</c:v>
                </c:pt>
                <c:pt idx="2">
                  <c:v>7047</c:v>
                </c:pt>
              </c:numCache>
            </c:numRef>
          </c:val>
        </c:ser>
        <c:gapWidth val="113"/>
        <c:gapDepth val="112"/>
        <c:shape val="cylinder"/>
        <c:axId val="112988160"/>
        <c:axId val="112989696"/>
        <c:axId val="0"/>
      </c:bar3DChart>
      <c:catAx>
        <c:axId val="112988160"/>
        <c:scaling>
          <c:orientation val="minMax"/>
        </c:scaling>
        <c:axPos val="b"/>
        <c:tickLblPos val="nextTo"/>
        <c:txPr>
          <a:bodyPr rot="0" vert="horz"/>
          <a:lstStyle/>
          <a:p>
            <a:pPr>
              <a:defRPr sz="1200">
                <a:solidFill>
                  <a:srgbClr val="000066"/>
                </a:solidFill>
                <a:latin typeface="Bookman Old Style" pitchFamily="18" charset="0"/>
              </a:defRPr>
            </a:pPr>
            <a:endParaRPr lang="ru-RU"/>
          </a:p>
        </c:txPr>
        <c:crossAx val="112989696"/>
        <c:crosses val="autoZero"/>
        <c:auto val="1"/>
        <c:lblAlgn val="ctr"/>
        <c:lblOffset val="100"/>
      </c:catAx>
      <c:valAx>
        <c:axId val="11298969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100">
                <a:solidFill>
                  <a:srgbClr val="000066"/>
                </a:solidFill>
                <a:latin typeface="Bookman Old Style" pitchFamily="18" charset="0"/>
              </a:defRPr>
            </a:pPr>
            <a:endParaRPr lang="ru-RU"/>
          </a:p>
        </c:txPr>
        <c:crossAx val="11298816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9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  <c:txPr>
        <a:bodyPr/>
        <a:lstStyle/>
        <a:p>
          <a:pPr>
            <a:defRPr sz="1400" b="1">
              <a:solidFill>
                <a:srgbClr val="000066"/>
              </a:solidFill>
              <a:latin typeface="Bookman Old Style" pitchFamily="18" charset="0"/>
            </a:defRPr>
          </a:pPr>
          <a:endParaRPr lang="ru-RU"/>
        </a:p>
      </c:txPr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Создание рабочих мест (человек)</c:v>
                </c:pt>
              </c:strCache>
            </c:strRef>
          </c:tx>
          <c:dPt>
            <c:idx val="0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1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2"/>
            <c:spPr>
              <a:solidFill>
                <a:srgbClr val="FF9900"/>
              </a:solidFill>
            </c:spPr>
          </c:dPt>
          <c:dLbls>
            <c:dLbl>
              <c:idx val="0"/>
              <c:layout>
                <c:manualLayout>
                  <c:x val="1.4391034294036521E-2"/>
                  <c:y val="-3.2660980055714002E-2"/>
                </c:manualLayout>
              </c:layout>
              <c:showVal val="1"/>
            </c:dLbl>
            <c:dLbl>
              <c:idx val="1"/>
              <c:layout>
                <c:manualLayout>
                  <c:x val="8.4666817185453155E-3"/>
                  <c:y val="-3.2660980055714002E-2"/>
                </c:manualLayout>
              </c:layout>
              <c:showVal val="1"/>
            </c:dLbl>
            <c:dLbl>
              <c:idx val="2"/>
              <c:layout>
                <c:manualLayout>
                  <c:x val="1.411113619757536E-2"/>
                  <c:y val="-4.5725372077999545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>
                    <a:solidFill>
                      <a:srgbClr val="000066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Бизнес-план 2012 г</c:v>
                </c:pt>
                <c:pt idx="1">
                  <c:v>План на 01.10.2019</c:v>
                </c:pt>
                <c:pt idx="2">
                  <c:v>Факт на 01.10.2019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276</c:v>
                </c:pt>
                <c:pt idx="1">
                  <c:v>207</c:v>
                </c:pt>
                <c:pt idx="2">
                  <c:v>61</c:v>
                </c:pt>
              </c:numCache>
            </c:numRef>
          </c:val>
        </c:ser>
        <c:gapWidth val="115"/>
        <c:gapDepth val="116"/>
        <c:shape val="cylinder"/>
        <c:axId val="113248896"/>
        <c:axId val="113250688"/>
        <c:axId val="0"/>
      </c:bar3DChart>
      <c:catAx>
        <c:axId val="113248896"/>
        <c:scaling>
          <c:orientation val="minMax"/>
        </c:scaling>
        <c:axPos val="b"/>
        <c:tickLblPos val="nextTo"/>
        <c:txPr>
          <a:bodyPr rot="0" vert="horz"/>
          <a:lstStyle/>
          <a:p>
            <a:pPr>
              <a:defRPr sz="1200">
                <a:solidFill>
                  <a:srgbClr val="000066"/>
                </a:solidFill>
                <a:latin typeface="Bookman Old Style" pitchFamily="18" charset="0"/>
              </a:defRPr>
            </a:pPr>
            <a:endParaRPr lang="ru-RU"/>
          </a:p>
        </c:txPr>
        <c:crossAx val="113250688"/>
        <c:crosses val="autoZero"/>
        <c:auto val="1"/>
        <c:lblAlgn val="ctr"/>
        <c:lblOffset val="100"/>
      </c:catAx>
      <c:valAx>
        <c:axId val="11325068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100">
                <a:solidFill>
                  <a:srgbClr val="000066"/>
                </a:solidFill>
                <a:latin typeface="Bookman Old Style" pitchFamily="18" charset="0"/>
              </a:defRPr>
            </a:pPr>
            <a:endParaRPr lang="ru-RU"/>
          </a:p>
        </c:txPr>
        <c:crossAx val="11324889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136E9B-E795-4000-9186-091CD5ACFE93}" type="doc">
      <dgm:prSet loTypeId="urn:microsoft.com/office/officeart/2005/8/layout/hierarchy4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D7EF4DF-7B7E-4452-A1F3-2CC85F6D5D74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>
          <a:bevelT w="63500" h="25400"/>
        </a:sp3d>
      </dgm:spPr>
      <dgm:t>
        <a:bodyPr/>
        <a:lstStyle/>
        <a:p>
          <a:r>
            <a:rPr lang="ru-RU" sz="2000" b="1" dirty="0" smtClean="0">
              <a:latin typeface="Book Antiqua" pitchFamily="18" charset="0"/>
            </a:rPr>
            <a:t>Консолидированный бюджет Российской Федерации </a:t>
          </a:r>
          <a:endParaRPr lang="ru-RU" sz="2000" b="1" dirty="0">
            <a:latin typeface="Book Antiqua" pitchFamily="18" charset="0"/>
          </a:endParaRPr>
        </a:p>
      </dgm:t>
    </dgm:pt>
    <dgm:pt modelId="{54F43DD6-F0CB-4139-BECF-189AD2485C39}" type="parTrans" cxnId="{8FB4B279-91DE-40AA-A09E-22C4218D967F}">
      <dgm:prSet/>
      <dgm:spPr/>
      <dgm:t>
        <a:bodyPr/>
        <a:lstStyle/>
        <a:p>
          <a:endParaRPr lang="ru-RU"/>
        </a:p>
      </dgm:t>
    </dgm:pt>
    <dgm:pt modelId="{0EA32807-10B1-4E13-AD3F-A8CA454D4139}" type="sibTrans" cxnId="{8FB4B279-91DE-40AA-A09E-22C4218D967F}">
      <dgm:prSet/>
      <dgm:spPr/>
      <dgm:t>
        <a:bodyPr/>
        <a:lstStyle/>
        <a:p>
          <a:endParaRPr lang="ru-RU"/>
        </a:p>
      </dgm:t>
    </dgm:pt>
    <dgm:pt modelId="{8D332EC7-7926-459C-8373-35F8A3EA68D9}">
      <dgm:prSet phldrT="[Текст]"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0" scaled="1"/>
          <a:tileRect/>
        </a:gradFill>
        <a:ln>
          <a:solidFill>
            <a:srgbClr val="000099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Федеральный бюджет</a:t>
          </a:r>
          <a:endParaRPr lang="ru-RU" sz="2000" dirty="0">
            <a:latin typeface="Book Antiqua" pitchFamily="18" charset="0"/>
          </a:endParaRPr>
        </a:p>
      </dgm:t>
    </dgm:pt>
    <dgm:pt modelId="{F616E851-136D-493C-98E8-3DFE4612A0E1}" type="parTrans" cxnId="{3EEE670B-C165-416A-988A-BD1FF65C8E4A}">
      <dgm:prSet/>
      <dgm:spPr/>
      <dgm:t>
        <a:bodyPr/>
        <a:lstStyle/>
        <a:p>
          <a:endParaRPr lang="ru-RU"/>
        </a:p>
      </dgm:t>
    </dgm:pt>
    <dgm:pt modelId="{CC72C422-CCE7-48DE-9D43-1EA8E31A100B}" type="sibTrans" cxnId="{3EEE670B-C165-416A-988A-BD1FF65C8E4A}">
      <dgm:prSet/>
      <dgm:spPr/>
      <dgm:t>
        <a:bodyPr/>
        <a:lstStyle/>
        <a:p>
          <a:endParaRPr lang="ru-RU"/>
        </a:p>
      </dgm:t>
    </dgm:pt>
    <dgm:pt modelId="{E09E7223-1A0F-4946-BDAD-6AD3E460DD83}">
      <dgm:prSet phldrT="[Текст]"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8100000" scaled="1"/>
          <a:tileRect/>
        </a:gradFill>
        <a:ln>
          <a:solidFill>
            <a:srgbClr val="000099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Консолидированные бюджеты субъектов Российской Федерации</a:t>
          </a:r>
          <a:endParaRPr lang="ru-RU" sz="2000" dirty="0">
            <a:latin typeface="Book Antiqua" pitchFamily="18" charset="0"/>
          </a:endParaRPr>
        </a:p>
      </dgm:t>
    </dgm:pt>
    <dgm:pt modelId="{A42C5240-5DD4-4BD3-B98C-9D472C22E2C3}" type="parTrans" cxnId="{AD66275F-320A-4438-83EA-42DF4CA831ED}">
      <dgm:prSet/>
      <dgm:spPr/>
      <dgm:t>
        <a:bodyPr/>
        <a:lstStyle/>
        <a:p>
          <a:endParaRPr lang="ru-RU"/>
        </a:p>
      </dgm:t>
    </dgm:pt>
    <dgm:pt modelId="{C6BA20E2-9EEB-4E31-9FBC-A22D0C8B58E3}" type="sibTrans" cxnId="{AD66275F-320A-4438-83EA-42DF4CA831ED}">
      <dgm:prSet/>
      <dgm:spPr/>
      <dgm:t>
        <a:bodyPr/>
        <a:lstStyle/>
        <a:p>
          <a:endParaRPr lang="ru-RU"/>
        </a:p>
      </dgm:t>
    </dgm:pt>
    <dgm:pt modelId="{6CA30C98-427E-4973-88EA-2E3F09D1E783}">
      <dgm:prSet phldrT="[Текст]"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Бюджеты субъектов Российской федерации</a:t>
          </a:r>
          <a:endParaRPr lang="ru-RU" sz="2000" dirty="0">
            <a:latin typeface="Book Antiqua" pitchFamily="18" charset="0"/>
          </a:endParaRPr>
        </a:p>
      </dgm:t>
    </dgm:pt>
    <dgm:pt modelId="{752B6304-6D7A-4278-9C0B-2215544BF2BC}" type="parTrans" cxnId="{C64A90A4-CD14-413A-BFA5-0445E0B5FD6B}">
      <dgm:prSet/>
      <dgm:spPr/>
      <dgm:t>
        <a:bodyPr/>
        <a:lstStyle/>
        <a:p>
          <a:endParaRPr lang="ru-RU"/>
        </a:p>
      </dgm:t>
    </dgm:pt>
    <dgm:pt modelId="{96E07E79-72A5-4E9B-9AD7-7070FF03366D}" type="sibTrans" cxnId="{C64A90A4-CD14-413A-BFA5-0445E0B5FD6B}">
      <dgm:prSet/>
      <dgm:spPr/>
      <dgm:t>
        <a:bodyPr/>
        <a:lstStyle/>
        <a:p>
          <a:endParaRPr lang="ru-RU"/>
        </a:p>
      </dgm:t>
    </dgm:pt>
    <dgm:pt modelId="{CC27D48C-7A52-4A32-9A87-CA812D8CCADA}">
      <dgm:prSet custT="1"/>
      <dgm:spPr>
        <a:solidFill>
          <a:srgbClr val="0066FF"/>
        </a:soli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Консолидированные бюджеты муниципальных районов</a:t>
          </a:r>
          <a:endParaRPr lang="ru-RU" sz="2000" dirty="0">
            <a:latin typeface="Book Antiqua" pitchFamily="18" charset="0"/>
          </a:endParaRPr>
        </a:p>
      </dgm:t>
    </dgm:pt>
    <dgm:pt modelId="{CD28E13B-829D-40D9-85B0-FB6401E7D2B8}" type="parTrans" cxnId="{8685A64D-E07D-46F2-96F2-6367D6F8B4F8}">
      <dgm:prSet/>
      <dgm:spPr/>
      <dgm:t>
        <a:bodyPr/>
        <a:lstStyle/>
        <a:p>
          <a:endParaRPr lang="ru-RU"/>
        </a:p>
      </dgm:t>
    </dgm:pt>
    <dgm:pt modelId="{5D084FFB-E535-4C8E-AD6E-4497BA9BEDFD}" type="sibTrans" cxnId="{8685A64D-E07D-46F2-96F2-6367D6F8B4F8}">
      <dgm:prSet/>
      <dgm:spPr/>
      <dgm:t>
        <a:bodyPr/>
        <a:lstStyle/>
        <a:p>
          <a:endParaRPr lang="ru-RU"/>
        </a:p>
      </dgm:t>
    </dgm:pt>
    <dgm:pt modelId="{9379179C-FC87-4924-A7D0-159D7B41B92A}">
      <dgm:prSet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Бюджеты муниципальных районов</a:t>
          </a:r>
          <a:endParaRPr lang="ru-RU" sz="2000" dirty="0">
            <a:latin typeface="Book Antiqua" pitchFamily="18" charset="0"/>
          </a:endParaRPr>
        </a:p>
      </dgm:t>
    </dgm:pt>
    <dgm:pt modelId="{0F59CA8B-6A86-4EC4-86CF-605F95867019}" type="parTrans" cxnId="{761CB0A0-53C1-4C0A-9CAD-DB4284E69CAF}">
      <dgm:prSet/>
      <dgm:spPr/>
      <dgm:t>
        <a:bodyPr/>
        <a:lstStyle/>
        <a:p>
          <a:endParaRPr lang="ru-RU"/>
        </a:p>
      </dgm:t>
    </dgm:pt>
    <dgm:pt modelId="{D658CCE4-29A2-4F16-A07F-097B5395B816}" type="sibTrans" cxnId="{761CB0A0-53C1-4C0A-9CAD-DB4284E69CAF}">
      <dgm:prSet/>
      <dgm:spPr/>
      <dgm:t>
        <a:bodyPr/>
        <a:lstStyle/>
        <a:p>
          <a:endParaRPr lang="ru-RU"/>
        </a:p>
      </dgm:t>
    </dgm:pt>
    <dgm:pt modelId="{6000A9ED-D355-41ED-B622-EA546EB0705F}">
      <dgm:prSet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Бюджеты городских и сельских поселений</a:t>
          </a:r>
          <a:endParaRPr lang="ru-RU" sz="2000" dirty="0">
            <a:latin typeface="Book Antiqua" pitchFamily="18" charset="0"/>
          </a:endParaRPr>
        </a:p>
      </dgm:t>
    </dgm:pt>
    <dgm:pt modelId="{D6AFF350-9EA9-4A66-88D4-89E02AAF5324}" type="parTrans" cxnId="{9AB86262-B912-47BA-86B7-81A4EADE0624}">
      <dgm:prSet/>
      <dgm:spPr/>
      <dgm:t>
        <a:bodyPr/>
        <a:lstStyle/>
        <a:p>
          <a:endParaRPr lang="ru-RU"/>
        </a:p>
      </dgm:t>
    </dgm:pt>
    <dgm:pt modelId="{5EA1A7C1-C1AC-4FDA-918E-ECEE0BFB41A2}" type="sibTrans" cxnId="{9AB86262-B912-47BA-86B7-81A4EADE0624}">
      <dgm:prSet/>
      <dgm:spPr/>
      <dgm:t>
        <a:bodyPr/>
        <a:lstStyle/>
        <a:p>
          <a:endParaRPr lang="ru-RU"/>
        </a:p>
      </dgm:t>
    </dgm:pt>
    <dgm:pt modelId="{D9AFB621-620B-4E39-994B-AC6E23327E70}">
      <dgm:prSet custT="1"/>
      <dgm:spPr>
        <a:gradFill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Бюджеты городских округов</a:t>
          </a:r>
          <a:endParaRPr lang="ru-RU" sz="2000" dirty="0">
            <a:latin typeface="Book Antiqua" pitchFamily="18" charset="0"/>
          </a:endParaRPr>
        </a:p>
      </dgm:t>
    </dgm:pt>
    <dgm:pt modelId="{1A187E53-64D8-450D-B622-C3E3DE2787B1}" type="parTrans" cxnId="{127B5448-DB53-4CD3-A71B-393BE4307FE7}">
      <dgm:prSet/>
      <dgm:spPr/>
      <dgm:t>
        <a:bodyPr/>
        <a:lstStyle/>
        <a:p>
          <a:endParaRPr lang="ru-RU"/>
        </a:p>
      </dgm:t>
    </dgm:pt>
    <dgm:pt modelId="{255025E0-8FB0-47A5-986D-40C126ADA5D9}" type="sibTrans" cxnId="{127B5448-DB53-4CD3-A71B-393BE4307FE7}">
      <dgm:prSet/>
      <dgm:spPr/>
      <dgm:t>
        <a:bodyPr/>
        <a:lstStyle/>
        <a:p>
          <a:endParaRPr lang="ru-RU"/>
        </a:p>
      </dgm:t>
    </dgm:pt>
    <dgm:pt modelId="{C6DEC220-FC8C-4A2C-AA26-ACB09DD750A9}" type="pres">
      <dgm:prSet presAssocID="{C6136E9B-E795-4000-9186-091CD5ACFE9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22449D9-CF25-45B4-A68C-6F7FB8D8A59E}" type="pres">
      <dgm:prSet presAssocID="{ED7EF4DF-7B7E-4452-A1F3-2CC85F6D5D74}" presName="vertOne" presStyleCnt="0"/>
      <dgm:spPr/>
    </dgm:pt>
    <dgm:pt modelId="{318A0855-F825-4BA9-876E-C283E8BD291F}" type="pres">
      <dgm:prSet presAssocID="{ED7EF4DF-7B7E-4452-A1F3-2CC85F6D5D74}" presName="txOne" presStyleLbl="node0" presStyleIdx="0" presStyleCnt="1" custScaleX="95074" custScaleY="592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984CA8-D904-43F3-9B2F-FC52A79F28C2}" type="pres">
      <dgm:prSet presAssocID="{ED7EF4DF-7B7E-4452-A1F3-2CC85F6D5D74}" presName="parTransOne" presStyleCnt="0"/>
      <dgm:spPr/>
    </dgm:pt>
    <dgm:pt modelId="{E330D71D-9642-4C33-A9EA-9EA8FA3BF3DC}" type="pres">
      <dgm:prSet presAssocID="{ED7EF4DF-7B7E-4452-A1F3-2CC85F6D5D74}" presName="horzOne" presStyleCnt="0"/>
      <dgm:spPr/>
    </dgm:pt>
    <dgm:pt modelId="{336FE233-F263-4486-BC5D-50FBAD2F045F}" type="pres">
      <dgm:prSet presAssocID="{8D332EC7-7926-459C-8373-35F8A3EA68D9}" presName="vertTwo" presStyleCnt="0"/>
      <dgm:spPr/>
    </dgm:pt>
    <dgm:pt modelId="{1D6D34B5-A555-407C-A694-5FBD1E80F5A7}" type="pres">
      <dgm:prSet presAssocID="{8D332EC7-7926-459C-8373-35F8A3EA68D9}" presName="txTwo" presStyleLbl="node2" presStyleIdx="0" presStyleCnt="2" custScaleX="667944" custScaleY="78260" custLinFactNeighborX="8081" custLinFactNeighborY="-14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A5BEB11-7DF5-4D95-A0AB-F3ADA329A21D}" type="pres">
      <dgm:prSet presAssocID="{8D332EC7-7926-459C-8373-35F8A3EA68D9}" presName="horzTwo" presStyleCnt="0"/>
      <dgm:spPr/>
    </dgm:pt>
    <dgm:pt modelId="{69B833B0-F670-48EA-9CBF-6434F5CD1EF2}" type="pres">
      <dgm:prSet presAssocID="{CC72C422-CCE7-48DE-9D43-1EA8E31A100B}" presName="sibSpaceTwo" presStyleCnt="0"/>
      <dgm:spPr/>
    </dgm:pt>
    <dgm:pt modelId="{4B528794-1354-407A-9138-D88E03F10649}" type="pres">
      <dgm:prSet presAssocID="{E09E7223-1A0F-4946-BDAD-6AD3E460DD83}" presName="vertTwo" presStyleCnt="0"/>
      <dgm:spPr/>
    </dgm:pt>
    <dgm:pt modelId="{594C56E2-2B3B-4A69-AEA7-F30AA9C3F24C}" type="pres">
      <dgm:prSet presAssocID="{E09E7223-1A0F-4946-BDAD-6AD3E460DD83}" presName="txTwo" presStyleLbl="node2" presStyleIdx="1" presStyleCnt="2" custScaleX="79485" custScaleY="72834" custLinFactNeighborX="8978" custLinFactNeighborY="-160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DFFECBE-5E6A-480D-AFAA-915C3748B180}" type="pres">
      <dgm:prSet presAssocID="{E09E7223-1A0F-4946-BDAD-6AD3E460DD83}" presName="parTransTwo" presStyleCnt="0"/>
      <dgm:spPr/>
    </dgm:pt>
    <dgm:pt modelId="{D47D5946-FEC0-4E4A-83FA-D9AA4C7071A5}" type="pres">
      <dgm:prSet presAssocID="{E09E7223-1A0F-4946-BDAD-6AD3E460DD83}" presName="horzTwo" presStyleCnt="0"/>
      <dgm:spPr/>
    </dgm:pt>
    <dgm:pt modelId="{3CD086DC-5B05-4BA8-BA11-000358C78BFA}" type="pres">
      <dgm:prSet presAssocID="{6CA30C98-427E-4973-88EA-2E3F09D1E783}" presName="vertThree" presStyleCnt="0"/>
      <dgm:spPr/>
    </dgm:pt>
    <dgm:pt modelId="{E7D38CE6-F736-41E4-B022-6236F7F86B5B}" type="pres">
      <dgm:prSet presAssocID="{6CA30C98-427E-4973-88EA-2E3F09D1E783}" presName="txThree" presStyleLbl="node3" presStyleIdx="0" presStyleCnt="3" custScaleX="170206" custLinFactX="-4935" custLinFactNeighborX="-100000" custLinFactNeighborY="355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4659764-5B11-45CC-BD55-5B28B88AD43C}" type="pres">
      <dgm:prSet presAssocID="{6CA30C98-427E-4973-88EA-2E3F09D1E783}" presName="parTransThree" presStyleCnt="0"/>
      <dgm:spPr/>
    </dgm:pt>
    <dgm:pt modelId="{EF67E24F-8A01-4ED2-A842-538561440B67}" type="pres">
      <dgm:prSet presAssocID="{6CA30C98-427E-4973-88EA-2E3F09D1E783}" presName="horzThree" presStyleCnt="0"/>
      <dgm:spPr/>
    </dgm:pt>
    <dgm:pt modelId="{D38697A7-CF1D-40D9-9664-BA2FEA7BCE65}" type="pres">
      <dgm:prSet presAssocID="{9379179C-FC87-4924-A7D0-159D7B41B92A}" presName="vertFour" presStyleCnt="0">
        <dgm:presLayoutVars>
          <dgm:chPref val="3"/>
        </dgm:presLayoutVars>
      </dgm:prSet>
      <dgm:spPr/>
    </dgm:pt>
    <dgm:pt modelId="{D204552F-F8FC-4B11-8441-6FE77F9A2FD7}" type="pres">
      <dgm:prSet presAssocID="{9379179C-FC87-4924-A7D0-159D7B41B92A}" presName="txFour" presStyleLbl="node4" presStyleIdx="0" presStyleCnt="2" custScaleX="53347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0D2D578-CBBA-4968-8A26-FEE5FB2A4B40}" type="pres">
      <dgm:prSet presAssocID="{9379179C-FC87-4924-A7D0-159D7B41B92A}" presName="horzFour" presStyleCnt="0"/>
      <dgm:spPr/>
    </dgm:pt>
    <dgm:pt modelId="{43C24C84-5738-42B0-AFF4-93529CC10601}" type="pres">
      <dgm:prSet presAssocID="{96E07E79-72A5-4E9B-9AD7-7070FF03366D}" presName="sibSpaceThree" presStyleCnt="0"/>
      <dgm:spPr/>
    </dgm:pt>
    <dgm:pt modelId="{DD93A9C7-D789-4211-B093-B8C9D2EC665D}" type="pres">
      <dgm:prSet presAssocID="{CC27D48C-7A52-4A32-9A87-CA812D8CCADA}" presName="vertThree" presStyleCnt="0"/>
      <dgm:spPr/>
    </dgm:pt>
    <dgm:pt modelId="{F432008C-24E2-459F-8821-5323402BE4C9}" type="pres">
      <dgm:prSet presAssocID="{CC27D48C-7A52-4A32-9A87-CA812D8CCADA}" presName="txThree" presStyleLbl="node3" presStyleIdx="1" presStyleCnt="3" custScaleX="149685" custScaleY="91623" custLinFactNeighborX="-55961" custLinFactNeighborY="355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54EC07A-8397-49B6-AE0A-E7721BF48658}" type="pres">
      <dgm:prSet presAssocID="{CC27D48C-7A52-4A32-9A87-CA812D8CCADA}" presName="parTransThree" presStyleCnt="0"/>
      <dgm:spPr/>
    </dgm:pt>
    <dgm:pt modelId="{35EA7037-47C1-41D5-9920-06EEACA79179}" type="pres">
      <dgm:prSet presAssocID="{CC27D48C-7A52-4A32-9A87-CA812D8CCADA}" presName="horzThree" presStyleCnt="0"/>
      <dgm:spPr/>
    </dgm:pt>
    <dgm:pt modelId="{305838C4-A0D9-4395-AA02-EA5056BBC805}" type="pres">
      <dgm:prSet presAssocID="{6000A9ED-D355-41ED-B622-EA546EB0705F}" presName="vertFour" presStyleCnt="0">
        <dgm:presLayoutVars>
          <dgm:chPref val="3"/>
        </dgm:presLayoutVars>
      </dgm:prSet>
      <dgm:spPr/>
    </dgm:pt>
    <dgm:pt modelId="{4D713F86-C37A-42AE-A992-476860598B30}" type="pres">
      <dgm:prSet presAssocID="{6000A9ED-D355-41ED-B622-EA546EB0705F}" presName="txFour" presStyleLbl="node4" presStyleIdx="1" presStyleCnt="2" custScaleX="521866" custLinFactNeighborX="57077" custLinFactNeighborY="32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D04A49-D6D2-45AB-BA70-EBCD90CFE3BD}" type="pres">
      <dgm:prSet presAssocID="{6000A9ED-D355-41ED-B622-EA546EB0705F}" presName="horzFour" presStyleCnt="0"/>
      <dgm:spPr/>
    </dgm:pt>
    <dgm:pt modelId="{1AB721F1-7E58-4B79-BEEA-27A4BB21F208}" type="pres">
      <dgm:prSet presAssocID="{5D084FFB-E535-4C8E-AD6E-4497BA9BEDFD}" presName="sibSpaceThree" presStyleCnt="0"/>
      <dgm:spPr/>
    </dgm:pt>
    <dgm:pt modelId="{21173708-BB1E-4A1A-B95D-4B732495D8FA}" type="pres">
      <dgm:prSet presAssocID="{D9AFB621-620B-4E39-994B-AC6E23327E70}" presName="vertThree" presStyleCnt="0"/>
      <dgm:spPr/>
    </dgm:pt>
    <dgm:pt modelId="{EE8E03DF-55FB-413E-9423-9EA2E2C09707}" type="pres">
      <dgm:prSet presAssocID="{D9AFB621-620B-4E39-994B-AC6E23327E70}" presName="txThree" presStyleLbl="node3" presStyleIdx="2" presStyleCnt="3" custScaleX="521935" custScaleY="99235" custLinFactNeighborX="-24305" custLinFactNeighborY="41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5DB6C6C-3EB7-4375-8051-3487440662BB}" type="pres">
      <dgm:prSet presAssocID="{D9AFB621-620B-4E39-994B-AC6E23327E70}" presName="horzThree" presStyleCnt="0"/>
      <dgm:spPr/>
    </dgm:pt>
  </dgm:ptLst>
  <dgm:cxnLst>
    <dgm:cxn modelId="{14BC33C3-2F15-4303-9F10-CFD8C2290F6C}" type="presOf" srcId="{8D332EC7-7926-459C-8373-35F8A3EA68D9}" destId="{1D6D34B5-A555-407C-A694-5FBD1E80F5A7}" srcOrd="0" destOrd="0" presId="urn:microsoft.com/office/officeart/2005/8/layout/hierarchy4"/>
    <dgm:cxn modelId="{EDC38BC7-AAF7-40F6-9978-F8462FF3F861}" type="presOf" srcId="{CC27D48C-7A52-4A32-9A87-CA812D8CCADA}" destId="{F432008C-24E2-459F-8821-5323402BE4C9}" srcOrd="0" destOrd="0" presId="urn:microsoft.com/office/officeart/2005/8/layout/hierarchy4"/>
    <dgm:cxn modelId="{761CB0A0-53C1-4C0A-9CAD-DB4284E69CAF}" srcId="{6CA30C98-427E-4973-88EA-2E3F09D1E783}" destId="{9379179C-FC87-4924-A7D0-159D7B41B92A}" srcOrd="0" destOrd="0" parTransId="{0F59CA8B-6A86-4EC4-86CF-605F95867019}" sibTransId="{D658CCE4-29A2-4F16-A07F-097B5395B816}"/>
    <dgm:cxn modelId="{B7AE7E4C-11AC-4190-8F47-513D64A2FAF7}" type="presOf" srcId="{ED7EF4DF-7B7E-4452-A1F3-2CC85F6D5D74}" destId="{318A0855-F825-4BA9-876E-C283E8BD291F}" srcOrd="0" destOrd="0" presId="urn:microsoft.com/office/officeart/2005/8/layout/hierarchy4"/>
    <dgm:cxn modelId="{127B5448-DB53-4CD3-A71B-393BE4307FE7}" srcId="{E09E7223-1A0F-4946-BDAD-6AD3E460DD83}" destId="{D9AFB621-620B-4E39-994B-AC6E23327E70}" srcOrd="2" destOrd="0" parTransId="{1A187E53-64D8-450D-B622-C3E3DE2787B1}" sibTransId="{255025E0-8FB0-47A5-986D-40C126ADA5D9}"/>
    <dgm:cxn modelId="{3EEE670B-C165-416A-988A-BD1FF65C8E4A}" srcId="{ED7EF4DF-7B7E-4452-A1F3-2CC85F6D5D74}" destId="{8D332EC7-7926-459C-8373-35F8A3EA68D9}" srcOrd="0" destOrd="0" parTransId="{F616E851-136D-493C-98E8-3DFE4612A0E1}" sibTransId="{CC72C422-CCE7-48DE-9D43-1EA8E31A100B}"/>
    <dgm:cxn modelId="{8FB4B279-91DE-40AA-A09E-22C4218D967F}" srcId="{C6136E9B-E795-4000-9186-091CD5ACFE93}" destId="{ED7EF4DF-7B7E-4452-A1F3-2CC85F6D5D74}" srcOrd="0" destOrd="0" parTransId="{54F43DD6-F0CB-4139-BECF-189AD2485C39}" sibTransId="{0EA32807-10B1-4E13-AD3F-A8CA454D4139}"/>
    <dgm:cxn modelId="{CD12D5A1-8ED0-4CC4-B8E8-99BCDD5B7EA0}" type="presOf" srcId="{6000A9ED-D355-41ED-B622-EA546EB0705F}" destId="{4D713F86-C37A-42AE-A992-476860598B30}" srcOrd="0" destOrd="0" presId="urn:microsoft.com/office/officeart/2005/8/layout/hierarchy4"/>
    <dgm:cxn modelId="{299D0A1C-5C8B-4E4B-AFDB-FFE36C327DB8}" type="presOf" srcId="{D9AFB621-620B-4E39-994B-AC6E23327E70}" destId="{EE8E03DF-55FB-413E-9423-9EA2E2C09707}" srcOrd="0" destOrd="0" presId="urn:microsoft.com/office/officeart/2005/8/layout/hierarchy4"/>
    <dgm:cxn modelId="{9AB86262-B912-47BA-86B7-81A4EADE0624}" srcId="{CC27D48C-7A52-4A32-9A87-CA812D8CCADA}" destId="{6000A9ED-D355-41ED-B622-EA546EB0705F}" srcOrd="0" destOrd="0" parTransId="{D6AFF350-9EA9-4A66-88D4-89E02AAF5324}" sibTransId="{5EA1A7C1-C1AC-4FDA-918E-ECEE0BFB41A2}"/>
    <dgm:cxn modelId="{CAAFB9A0-85C9-49B8-B2BB-FCE41E710C58}" type="presOf" srcId="{C6136E9B-E795-4000-9186-091CD5ACFE93}" destId="{C6DEC220-FC8C-4A2C-AA26-ACB09DD750A9}" srcOrd="0" destOrd="0" presId="urn:microsoft.com/office/officeart/2005/8/layout/hierarchy4"/>
    <dgm:cxn modelId="{88E65E34-E5EC-4F32-BE7D-2DF605A440A7}" type="presOf" srcId="{6CA30C98-427E-4973-88EA-2E3F09D1E783}" destId="{E7D38CE6-F736-41E4-B022-6236F7F86B5B}" srcOrd="0" destOrd="0" presId="urn:microsoft.com/office/officeart/2005/8/layout/hierarchy4"/>
    <dgm:cxn modelId="{C64A90A4-CD14-413A-BFA5-0445E0B5FD6B}" srcId="{E09E7223-1A0F-4946-BDAD-6AD3E460DD83}" destId="{6CA30C98-427E-4973-88EA-2E3F09D1E783}" srcOrd="0" destOrd="0" parTransId="{752B6304-6D7A-4278-9C0B-2215544BF2BC}" sibTransId="{96E07E79-72A5-4E9B-9AD7-7070FF03366D}"/>
    <dgm:cxn modelId="{8685A64D-E07D-46F2-96F2-6367D6F8B4F8}" srcId="{E09E7223-1A0F-4946-BDAD-6AD3E460DD83}" destId="{CC27D48C-7A52-4A32-9A87-CA812D8CCADA}" srcOrd="1" destOrd="0" parTransId="{CD28E13B-829D-40D9-85B0-FB6401E7D2B8}" sibTransId="{5D084FFB-E535-4C8E-AD6E-4497BA9BEDFD}"/>
    <dgm:cxn modelId="{D982702E-ECB1-4D30-886E-9E4A4822ABA1}" type="presOf" srcId="{E09E7223-1A0F-4946-BDAD-6AD3E460DD83}" destId="{594C56E2-2B3B-4A69-AEA7-F30AA9C3F24C}" srcOrd="0" destOrd="0" presId="urn:microsoft.com/office/officeart/2005/8/layout/hierarchy4"/>
    <dgm:cxn modelId="{AF0BBCA7-EF66-4683-A209-0966DA998C40}" type="presOf" srcId="{9379179C-FC87-4924-A7D0-159D7B41B92A}" destId="{D204552F-F8FC-4B11-8441-6FE77F9A2FD7}" srcOrd="0" destOrd="0" presId="urn:microsoft.com/office/officeart/2005/8/layout/hierarchy4"/>
    <dgm:cxn modelId="{AD66275F-320A-4438-83EA-42DF4CA831ED}" srcId="{ED7EF4DF-7B7E-4452-A1F3-2CC85F6D5D74}" destId="{E09E7223-1A0F-4946-BDAD-6AD3E460DD83}" srcOrd="1" destOrd="0" parTransId="{A42C5240-5DD4-4BD3-B98C-9D472C22E2C3}" sibTransId="{C6BA20E2-9EEB-4E31-9FBC-A22D0C8B58E3}"/>
    <dgm:cxn modelId="{FD2B9D0E-0941-4023-BF01-A4A4A01D2A0A}" type="presParOf" srcId="{C6DEC220-FC8C-4A2C-AA26-ACB09DD750A9}" destId="{822449D9-CF25-45B4-A68C-6F7FB8D8A59E}" srcOrd="0" destOrd="0" presId="urn:microsoft.com/office/officeart/2005/8/layout/hierarchy4"/>
    <dgm:cxn modelId="{CF46136B-AEF8-402E-8FED-825E951E7867}" type="presParOf" srcId="{822449D9-CF25-45B4-A68C-6F7FB8D8A59E}" destId="{318A0855-F825-4BA9-876E-C283E8BD291F}" srcOrd="0" destOrd="0" presId="urn:microsoft.com/office/officeart/2005/8/layout/hierarchy4"/>
    <dgm:cxn modelId="{BC749CAC-84DB-4423-A7CE-BD114E72B441}" type="presParOf" srcId="{822449D9-CF25-45B4-A68C-6F7FB8D8A59E}" destId="{75984CA8-D904-43F3-9B2F-FC52A79F28C2}" srcOrd="1" destOrd="0" presId="urn:microsoft.com/office/officeart/2005/8/layout/hierarchy4"/>
    <dgm:cxn modelId="{6734CA0B-CD50-483C-AE6D-1AEF51090C80}" type="presParOf" srcId="{822449D9-CF25-45B4-A68C-6F7FB8D8A59E}" destId="{E330D71D-9642-4C33-A9EA-9EA8FA3BF3DC}" srcOrd="2" destOrd="0" presId="urn:microsoft.com/office/officeart/2005/8/layout/hierarchy4"/>
    <dgm:cxn modelId="{92F42ADA-E6CE-431E-BD06-BC4B2F787C90}" type="presParOf" srcId="{E330D71D-9642-4C33-A9EA-9EA8FA3BF3DC}" destId="{336FE233-F263-4486-BC5D-50FBAD2F045F}" srcOrd="0" destOrd="0" presId="urn:microsoft.com/office/officeart/2005/8/layout/hierarchy4"/>
    <dgm:cxn modelId="{F341E0B7-CBA7-4BAE-9DDD-ECCA4A0D640A}" type="presParOf" srcId="{336FE233-F263-4486-BC5D-50FBAD2F045F}" destId="{1D6D34B5-A555-407C-A694-5FBD1E80F5A7}" srcOrd="0" destOrd="0" presId="urn:microsoft.com/office/officeart/2005/8/layout/hierarchy4"/>
    <dgm:cxn modelId="{7E200BC7-0A47-4C21-9980-AA8DFE174FFD}" type="presParOf" srcId="{336FE233-F263-4486-BC5D-50FBAD2F045F}" destId="{BA5BEB11-7DF5-4D95-A0AB-F3ADA329A21D}" srcOrd="1" destOrd="0" presId="urn:microsoft.com/office/officeart/2005/8/layout/hierarchy4"/>
    <dgm:cxn modelId="{60D9E5FE-6680-4EB4-9F63-24EDF34313F5}" type="presParOf" srcId="{E330D71D-9642-4C33-A9EA-9EA8FA3BF3DC}" destId="{69B833B0-F670-48EA-9CBF-6434F5CD1EF2}" srcOrd="1" destOrd="0" presId="urn:microsoft.com/office/officeart/2005/8/layout/hierarchy4"/>
    <dgm:cxn modelId="{3C4CFA66-32DA-4DE2-9B8E-45AE01464EEA}" type="presParOf" srcId="{E330D71D-9642-4C33-A9EA-9EA8FA3BF3DC}" destId="{4B528794-1354-407A-9138-D88E03F10649}" srcOrd="2" destOrd="0" presId="urn:microsoft.com/office/officeart/2005/8/layout/hierarchy4"/>
    <dgm:cxn modelId="{6ABBC4FB-04F6-42BC-B50D-C98043EAA64D}" type="presParOf" srcId="{4B528794-1354-407A-9138-D88E03F10649}" destId="{594C56E2-2B3B-4A69-AEA7-F30AA9C3F24C}" srcOrd="0" destOrd="0" presId="urn:microsoft.com/office/officeart/2005/8/layout/hierarchy4"/>
    <dgm:cxn modelId="{4F9671AD-363F-4F61-8369-15DF83332457}" type="presParOf" srcId="{4B528794-1354-407A-9138-D88E03F10649}" destId="{FDFFECBE-5E6A-480D-AFAA-915C3748B180}" srcOrd="1" destOrd="0" presId="urn:microsoft.com/office/officeart/2005/8/layout/hierarchy4"/>
    <dgm:cxn modelId="{FF2E7F2B-5698-4EC2-A45C-BB38159F051B}" type="presParOf" srcId="{4B528794-1354-407A-9138-D88E03F10649}" destId="{D47D5946-FEC0-4E4A-83FA-D9AA4C7071A5}" srcOrd="2" destOrd="0" presId="urn:microsoft.com/office/officeart/2005/8/layout/hierarchy4"/>
    <dgm:cxn modelId="{08C70687-4D4B-4304-8B45-5AE55F1EFAB1}" type="presParOf" srcId="{D47D5946-FEC0-4E4A-83FA-D9AA4C7071A5}" destId="{3CD086DC-5B05-4BA8-BA11-000358C78BFA}" srcOrd="0" destOrd="0" presId="urn:microsoft.com/office/officeart/2005/8/layout/hierarchy4"/>
    <dgm:cxn modelId="{40D701B5-0F1A-4751-94E7-F98B866D5319}" type="presParOf" srcId="{3CD086DC-5B05-4BA8-BA11-000358C78BFA}" destId="{E7D38CE6-F736-41E4-B022-6236F7F86B5B}" srcOrd="0" destOrd="0" presId="urn:microsoft.com/office/officeart/2005/8/layout/hierarchy4"/>
    <dgm:cxn modelId="{0E0CADE9-3E1B-41D6-A69D-79A207929E8D}" type="presParOf" srcId="{3CD086DC-5B05-4BA8-BA11-000358C78BFA}" destId="{24659764-5B11-45CC-BD55-5B28B88AD43C}" srcOrd="1" destOrd="0" presId="urn:microsoft.com/office/officeart/2005/8/layout/hierarchy4"/>
    <dgm:cxn modelId="{B0DFF337-3389-4B7C-88ED-8631A880A7F5}" type="presParOf" srcId="{3CD086DC-5B05-4BA8-BA11-000358C78BFA}" destId="{EF67E24F-8A01-4ED2-A842-538561440B67}" srcOrd="2" destOrd="0" presId="urn:microsoft.com/office/officeart/2005/8/layout/hierarchy4"/>
    <dgm:cxn modelId="{9EA230B7-FEEB-4CA4-B168-937027A6AA5F}" type="presParOf" srcId="{EF67E24F-8A01-4ED2-A842-538561440B67}" destId="{D38697A7-CF1D-40D9-9664-BA2FEA7BCE65}" srcOrd="0" destOrd="0" presId="urn:microsoft.com/office/officeart/2005/8/layout/hierarchy4"/>
    <dgm:cxn modelId="{B01B3DAA-B8BD-463C-8FDF-06CD8A2B467C}" type="presParOf" srcId="{D38697A7-CF1D-40D9-9664-BA2FEA7BCE65}" destId="{D204552F-F8FC-4B11-8441-6FE77F9A2FD7}" srcOrd="0" destOrd="0" presId="urn:microsoft.com/office/officeart/2005/8/layout/hierarchy4"/>
    <dgm:cxn modelId="{1F3937A0-0457-49C4-9E79-B64F14F6CBD3}" type="presParOf" srcId="{D38697A7-CF1D-40D9-9664-BA2FEA7BCE65}" destId="{80D2D578-CBBA-4968-8A26-FEE5FB2A4B40}" srcOrd="1" destOrd="0" presId="urn:microsoft.com/office/officeart/2005/8/layout/hierarchy4"/>
    <dgm:cxn modelId="{FF97ABB7-031A-4CE3-92BA-E1FCDF77E22C}" type="presParOf" srcId="{D47D5946-FEC0-4E4A-83FA-D9AA4C7071A5}" destId="{43C24C84-5738-42B0-AFF4-93529CC10601}" srcOrd="1" destOrd="0" presId="urn:microsoft.com/office/officeart/2005/8/layout/hierarchy4"/>
    <dgm:cxn modelId="{1CE0D3CF-6C9E-4F89-B0D6-028B65D286CE}" type="presParOf" srcId="{D47D5946-FEC0-4E4A-83FA-D9AA4C7071A5}" destId="{DD93A9C7-D789-4211-B093-B8C9D2EC665D}" srcOrd="2" destOrd="0" presId="urn:microsoft.com/office/officeart/2005/8/layout/hierarchy4"/>
    <dgm:cxn modelId="{D379A251-E73B-436F-A2FA-B2A777BABB3D}" type="presParOf" srcId="{DD93A9C7-D789-4211-B093-B8C9D2EC665D}" destId="{F432008C-24E2-459F-8821-5323402BE4C9}" srcOrd="0" destOrd="0" presId="urn:microsoft.com/office/officeart/2005/8/layout/hierarchy4"/>
    <dgm:cxn modelId="{548E8F42-EB7E-4DF8-9254-F0283699E742}" type="presParOf" srcId="{DD93A9C7-D789-4211-B093-B8C9D2EC665D}" destId="{A54EC07A-8397-49B6-AE0A-E7721BF48658}" srcOrd="1" destOrd="0" presId="urn:microsoft.com/office/officeart/2005/8/layout/hierarchy4"/>
    <dgm:cxn modelId="{D2D78419-70DF-4BFC-AB89-511CE5105B95}" type="presParOf" srcId="{DD93A9C7-D789-4211-B093-B8C9D2EC665D}" destId="{35EA7037-47C1-41D5-9920-06EEACA79179}" srcOrd="2" destOrd="0" presId="urn:microsoft.com/office/officeart/2005/8/layout/hierarchy4"/>
    <dgm:cxn modelId="{AC3EA31F-8430-4585-B6A0-5810807A7B4C}" type="presParOf" srcId="{35EA7037-47C1-41D5-9920-06EEACA79179}" destId="{305838C4-A0D9-4395-AA02-EA5056BBC805}" srcOrd="0" destOrd="0" presId="urn:microsoft.com/office/officeart/2005/8/layout/hierarchy4"/>
    <dgm:cxn modelId="{8980B9F6-1599-44CC-8BFE-922236A0C1C7}" type="presParOf" srcId="{305838C4-A0D9-4395-AA02-EA5056BBC805}" destId="{4D713F86-C37A-42AE-A992-476860598B30}" srcOrd="0" destOrd="0" presId="urn:microsoft.com/office/officeart/2005/8/layout/hierarchy4"/>
    <dgm:cxn modelId="{0FAED54B-AFE5-4472-AC46-5E8CA0230151}" type="presParOf" srcId="{305838C4-A0D9-4395-AA02-EA5056BBC805}" destId="{25D04A49-D6D2-45AB-BA70-EBCD90CFE3BD}" srcOrd="1" destOrd="0" presId="urn:microsoft.com/office/officeart/2005/8/layout/hierarchy4"/>
    <dgm:cxn modelId="{8688B86F-C271-4F28-8A44-B73999A2F47C}" type="presParOf" srcId="{D47D5946-FEC0-4E4A-83FA-D9AA4C7071A5}" destId="{1AB721F1-7E58-4B79-BEEA-27A4BB21F208}" srcOrd="3" destOrd="0" presId="urn:microsoft.com/office/officeart/2005/8/layout/hierarchy4"/>
    <dgm:cxn modelId="{FDB32F3D-38F4-4002-9450-E39E63BF3820}" type="presParOf" srcId="{D47D5946-FEC0-4E4A-83FA-D9AA4C7071A5}" destId="{21173708-BB1E-4A1A-B95D-4B732495D8FA}" srcOrd="4" destOrd="0" presId="urn:microsoft.com/office/officeart/2005/8/layout/hierarchy4"/>
    <dgm:cxn modelId="{DF552523-907A-40BA-990A-AE3C859F5D43}" type="presParOf" srcId="{21173708-BB1E-4A1A-B95D-4B732495D8FA}" destId="{EE8E03DF-55FB-413E-9423-9EA2E2C09707}" srcOrd="0" destOrd="0" presId="urn:microsoft.com/office/officeart/2005/8/layout/hierarchy4"/>
    <dgm:cxn modelId="{57821FAF-B5B6-49F1-A313-101411B33767}" type="presParOf" srcId="{21173708-BB1E-4A1A-B95D-4B732495D8FA}" destId="{35DB6C6C-3EB7-4375-8051-3487440662B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7D2543-E60A-4A45-BCB8-57D0CA4F44EB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2930BE3-AC8C-46E7-8C74-FDA3F66D0922}" type="pres">
      <dgm:prSet presAssocID="{9A7D2543-E60A-4A45-BCB8-57D0CA4F44E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3176FF57-5FC6-40E0-BCA9-9D39BF4AEF8B}" type="presOf" srcId="{9A7D2543-E60A-4A45-BCB8-57D0CA4F44EB}" destId="{B2930BE3-AC8C-46E7-8C74-FDA3F66D092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EEE582-A747-4BC4-8CA3-6FE5D8ABD5E3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E12CF8-3855-4BAF-9AD3-C82C54CD71E9}">
      <dgm:prSet phldrT="[Текст]"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ru-RU" sz="2000" b="1" dirty="0" smtClean="0">
              <a:latin typeface="Book Antiqua" pitchFamily="18" charset="0"/>
            </a:rPr>
            <a:t>Источники финансирования дефицита бюджета района</a:t>
          </a:r>
          <a:endParaRPr lang="ru-RU" sz="2000" b="1" dirty="0">
            <a:latin typeface="Book Antiqua" pitchFamily="18" charset="0"/>
          </a:endParaRPr>
        </a:p>
      </dgm:t>
    </dgm:pt>
    <dgm:pt modelId="{DD4DF22C-D730-40D7-A64C-7085F04EE03D}" type="parTrans" cxnId="{2FBF9693-12DD-4028-B1E6-94CC001A9FFC}">
      <dgm:prSet/>
      <dgm:spPr/>
      <dgm:t>
        <a:bodyPr/>
        <a:lstStyle/>
        <a:p>
          <a:endParaRPr lang="ru-RU"/>
        </a:p>
      </dgm:t>
    </dgm:pt>
    <dgm:pt modelId="{EE05D184-2F4A-4A19-9D55-59FA6BAA3357}" type="sibTrans" cxnId="{2FBF9693-12DD-4028-B1E6-94CC001A9FFC}">
      <dgm:prSet/>
      <dgm:spPr/>
      <dgm:t>
        <a:bodyPr/>
        <a:lstStyle/>
        <a:p>
          <a:endParaRPr lang="ru-RU"/>
        </a:p>
      </dgm:t>
    </dgm:pt>
    <dgm:pt modelId="{7ADBBAC8-8652-4BF8-9C62-389165BDCFDA}">
      <dgm:prSet phldrT="[Текст]"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sz="1800" dirty="0" smtClean="0">
              <a:latin typeface="Book Antiqua" pitchFamily="18" charset="0"/>
            </a:rPr>
            <a:t>Муниципальные займы путем выпуска ценных бумаг</a:t>
          </a:r>
          <a:endParaRPr lang="ru-RU" sz="1800" dirty="0">
            <a:latin typeface="Book Antiqua" pitchFamily="18" charset="0"/>
          </a:endParaRPr>
        </a:p>
      </dgm:t>
    </dgm:pt>
    <dgm:pt modelId="{43C3B665-44A8-433C-88CA-AF83DD1C71C9}" type="parTrans" cxnId="{C8A1F8D3-FD55-41FB-BC87-AF1A05CC4D7C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121CEF7E-A279-4061-9A36-A186F65BBB4D}" type="sibTrans" cxnId="{C8A1F8D3-FD55-41FB-BC87-AF1A05CC4D7C}">
      <dgm:prSet/>
      <dgm:spPr/>
      <dgm:t>
        <a:bodyPr/>
        <a:lstStyle/>
        <a:p>
          <a:endParaRPr lang="ru-RU"/>
        </a:p>
      </dgm:t>
    </dgm:pt>
    <dgm:pt modelId="{45158426-7332-49F9-8D98-22FC36567507}">
      <dgm:prSet phldrT="[Текст]"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sz="1800" dirty="0" smtClean="0">
              <a:latin typeface="Book Antiqua" pitchFamily="18" charset="0"/>
            </a:rPr>
            <a:t>Бюджетные кредиты от других бюджетов</a:t>
          </a:r>
          <a:endParaRPr lang="ru-RU" sz="1800" dirty="0">
            <a:latin typeface="Book Antiqua" pitchFamily="18" charset="0"/>
          </a:endParaRPr>
        </a:p>
      </dgm:t>
    </dgm:pt>
    <dgm:pt modelId="{DBDCF10D-687E-4126-8F81-71BE901B744D}" type="parTrans" cxnId="{FB8BE048-EBB9-4D29-9E0F-84D7134BA91B}">
      <dgm:prSet/>
      <dgm:spPr/>
      <dgm:t>
        <a:bodyPr/>
        <a:lstStyle/>
        <a:p>
          <a:endParaRPr lang="ru-RU"/>
        </a:p>
      </dgm:t>
    </dgm:pt>
    <dgm:pt modelId="{BEEE1EB9-601F-470C-89E7-B41CAB1AE878}" type="sibTrans" cxnId="{FB8BE048-EBB9-4D29-9E0F-84D7134BA91B}">
      <dgm:prSet/>
      <dgm:spPr/>
      <dgm:t>
        <a:bodyPr/>
        <a:lstStyle/>
        <a:p>
          <a:endParaRPr lang="ru-RU"/>
        </a:p>
      </dgm:t>
    </dgm:pt>
    <dgm:pt modelId="{2423BDBD-032F-415B-925E-232C48B18643}">
      <dgm:prSet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sz="1800" dirty="0" smtClean="0">
              <a:latin typeface="Book Antiqua" pitchFamily="18" charset="0"/>
            </a:rPr>
            <a:t>Кредиты кредитных организаций</a:t>
          </a:r>
          <a:endParaRPr lang="ru-RU" sz="1800" dirty="0">
            <a:latin typeface="Book Antiqua" pitchFamily="18" charset="0"/>
          </a:endParaRPr>
        </a:p>
      </dgm:t>
    </dgm:pt>
    <dgm:pt modelId="{DC89E0A6-0BA4-446A-92EE-102C0C4FC97B}" type="parTrans" cxnId="{7CDDE366-9786-4F04-B02A-DBF48BD19DF2}">
      <dgm:prSet/>
      <dgm:spPr/>
      <dgm:t>
        <a:bodyPr/>
        <a:lstStyle/>
        <a:p>
          <a:endParaRPr lang="ru-RU"/>
        </a:p>
      </dgm:t>
    </dgm:pt>
    <dgm:pt modelId="{DC1DDAAC-C7B8-4B7C-B281-6AE5AE46912F}" type="sibTrans" cxnId="{7CDDE366-9786-4F04-B02A-DBF48BD19DF2}">
      <dgm:prSet/>
      <dgm:spPr/>
      <dgm:t>
        <a:bodyPr/>
        <a:lstStyle/>
        <a:p>
          <a:endParaRPr lang="ru-RU"/>
        </a:p>
      </dgm:t>
    </dgm:pt>
    <dgm:pt modelId="{F361F448-F39F-4BFD-84DB-7B8AFE965198}">
      <dgm:prSet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sz="1800" dirty="0" smtClean="0">
              <a:latin typeface="Book Antiqua" pitchFamily="18" charset="0"/>
            </a:rPr>
            <a:t>Изменение остатков средств на счетах бюджета</a:t>
          </a:r>
          <a:endParaRPr lang="ru-RU" sz="1800" dirty="0">
            <a:latin typeface="Book Antiqua" pitchFamily="18" charset="0"/>
          </a:endParaRPr>
        </a:p>
      </dgm:t>
    </dgm:pt>
    <dgm:pt modelId="{B2653C99-419F-4177-B20A-CF54DCB4FA37}" type="parTrans" cxnId="{F1993DF2-C099-4D24-9705-2B56C2340280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69A35185-2BC7-4412-89F4-E2502FA2194A}" type="sibTrans" cxnId="{F1993DF2-C099-4D24-9705-2B56C2340280}">
      <dgm:prSet/>
      <dgm:spPr/>
      <dgm:t>
        <a:bodyPr/>
        <a:lstStyle/>
        <a:p>
          <a:endParaRPr lang="ru-RU"/>
        </a:p>
      </dgm:t>
    </dgm:pt>
    <dgm:pt modelId="{581C7A87-AA2E-4630-A2F5-93135E0A51E5}" type="pres">
      <dgm:prSet presAssocID="{EDEEE582-A747-4BC4-8CA3-6FE5D8ABD5E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88EAD33-1F6C-46A1-B686-51A2EAD8C629}" type="pres">
      <dgm:prSet presAssocID="{4CE12CF8-3855-4BAF-9AD3-C82C54CD71E9}" presName="hierRoot1" presStyleCnt="0"/>
      <dgm:spPr/>
    </dgm:pt>
    <dgm:pt modelId="{5F3C9E0E-4251-4C85-85DC-9A17FDE39C45}" type="pres">
      <dgm:prSet presAssocID="{4CE12CF8-3855-4BAF-9AD3-C82C54CD71E9}" presName="composite" presStyleCnt="0"/>
      <dgm:spPr/>
    </dgm:pt>
    <dgm:pt modelId="{A62991EE-3C95-433A-9FB5-BF1582C52170}" type="pres">
      <dgm:prSet presAssocID="{4CE12CF8-3855-4BAF-9AD3-C82C54CD71E9}" presName="background" presStyleLbl="node0" presStyleIdx="0" presStyleCnt="1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8264CA85-A230-4816-BE77-A85E8CA91020}" type="pres">
      <dgm:prSet presAssocID="{4CE12CF8-3855-4BAF-9AD3-C82C54CD71E9}" presName="text" presStyleLbl="fgAcc0" presStyleIdx="0" presStyleCnt="1" custScaleX="287675" custScaleY="839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4121856-00F4-4676-9292-B3B265D914E1}" type="pres">
      <dgm:prSet presAssocID="{4CE12CF8-3855-4BAF-9AD3-C82C54CD71E9}" presName="hierChild2" presStyleCnt="0"/>
      <dgm:spPr/>
    </dgm:pt>
    <dgm:pt modelId="{4E98CD35-2B8E-45FE-9DBD-91358EAC7DBE}" type="pres">
      <dgm:prSet presAssocID="{43C3B665-44A8-433C-88CA-AF83DD1C71C9}" presName="Name10" presStyleLbl="parChTrans1D2" presStyleIdx="0" presStyleCnt="4"/>
      <dgm:spPr/>
      <dgm:t>
        <a:bodyPr/>
        <a:lstStyle/>
        <a:p>
          <a:endParaRPr lang="ru-RU"/>
        </a:p>
      </dgm:t>
    </dgm:pt>
    <dgm:pt modelId="{C5B6F883-D9A6-478F-A100-1081B4B5C861}" type="pres">
      <dgm:prSet presAssocID="{7ADBBAC8-8652-4BF8-9C62-389165BDCFDA}" presName="hierRoot2" presStyleCnt="0"/>
      <dgm:spPr/>
    </dgm:pt>
    <dgm:pt modelId="{D874B27C-62DB-4BD3-908E-196E01B73152}" type="pres">
      <dgm:prSet presAssocID="{7ADBBAC8-8652-4BF8-9C62-389165BDCFDA}" presName="composite2" presStyleCnt="0"/>
      <dgm:spPr/>
    </dgm:pt>
    <dgm:pt modelId="{C2A688C8-81C0-45A8-8F64-EB168A993200}" type="pres">
      <dgm:prSet presAssocID="{7ADBBAC8-8652-4BF8-9C62-389165BDCFDA}" presName="background2" presStyleLbl="node2" presStyleIdx="0" presStyleCnt="4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DBC8DD1F-FC31-4F63-BA99-E1E3BAE1F1E6}" type="pres">
      <dgm:prSet presAssocID="{7ADBBAC8-8652-4BF8-9C62-389165BDCFDA}" presName="text2" presStyleLbl="fgAcc2" presStyleIdx="0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6B5B65-2F65-4C9A-B670-830CD08BDE62}" type="pres">
      <dgm:prSet presAssocID="{7ADBBAC8-8652-4BF8-9C62-389165BDCFDA}" presName="hierChild3" presStyleCnt="0"/>
      <dgm:spPr/>
    </dgm:pt>
    <dgm:pt modelId="{995C5E4B-30C6-4340-AFEE-35D8013109E8}" type="pres">
      <dgm:prSet presAssocID="{DBDCF10D-687E-4126-8F81-71BE901B744D}" presName="Name10" presStyleLbl="parChTrans1D2" presStyleIdx="1" presStyleCnt="4"/>
      <dgm:spPr/>
      <dgm:t>
        <a:bodyPr/>
        <a:lstStyle/>
        <a:p>
          <a:endParaRPr lang="ru-RU"/>
        </a:p>
      </dgm:t>
    </dgm:pt>
    <dgm:pt modelId="{823FF785-26A0-4B4D-8C1A-4D2EC449F9AB}" type="pres">
      <dgm:prSet presAssocID="{45158426-7332-49F9-8D98-22FC36567507}" presName="hierRoot2" presStyleCnt="0"/>
      <dgm:spPr/>
    </dgm:pt>
    <dgm:pt modelId="{60F3B9A6-5637-4B3E-AF2F-B46D3EA31342}" type="pres">
      <dgm:prSet presAssocID="{45158426-7332-49F9-8D98-22FC36567507}" presName="composite2" presStyleCnt="0"/>
      <dgm:spPr/>
    </dgm:pt>
    <dgm:pt modelId="{F8F6B5AE-F04A-4EA3-9B05-E85FC9A1111E}" type="pres">
      <dgm:prSet presAssocID="{45158426-7332-49F9-8D98-22FC36567507}" presName="background2" presStyleLbl="node2" presStyleIdx="1" presStyleCnt="4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553E935A-3DC4-499E-A1DF-94F608605169}" type="pres">
      <dgm:prSet presAssocID="{45158426-7332-49F9-8D98-22FC36567507}" presName="text2" presStyleLbl="fgAcc2" presStyleIdx="1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C23FDF3-14C6-4061-9767-280BBC46B472}" type="pres">
      <dgm:prSet presAssocID="{45158426-7332-49F9-8D98-22FC36567507}" presName="hierChild3" presStyleCnt="0"/>
      <dgm:spPr/>
    </dgm:pt>
    <dgm:pt modelId="{DD9C2BB2-324B-49C3-9782-E518402E7200}" type="pres">
      <dgm:prSet presAssocID="{DC89E0A6-0BA4-446A-92EE-102C0C4FC97B}" presName="Name10" presStyleLbl="parChTrans1D2" presStyleIdx="2" presStyleCnt="4"/>
      <dgm:spPr/>
      <dgm:t>
        <a:bodyPr/>
        <a:lstStyle/>
        <a:p>
          <a:endParaRPr lang="ru-RU"/>
        </a:p>
      </dgm:t>
    </dgm:pt>
    <dgm:pt modelId="{BCECB31D-29DA-4DD9-ABC2-385440C67012}" type="pres">
      <dgm:prSet presAssocID="{2423BDBD-032F-415B-925E-232C48B18643}" presName="hierRoot2" presStyleCnt="0"/>
      <dgm:spPr/>
    </dgm:pt>
    <dgm:pt modelId="{9B2306EA-A71F-4F5D-8500-3926F1E0DA1E}" type="pres">
      <dgm:prSet presAssocID="{2423BDBD-032F-415B-925E-232C48B18643}" presName="composite2" presStyleCnt="0"/>
      <dgm:spPr/>
    </dgm:pt>
    <dgm:pt modelId="{144DDBE8-4D64-4EF2-865E-68FB9145B966}" type="pres">
      <dgm:prSet presAssocID="{2423BDBD-032F-415B-925E-232C48B18643}" presName="background2" presStyleLbl="node2" presStyleIdx="2" presStyleCnt="4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A2BF4968-96BF-4E2E-88F3-5A823C0D2A3E}" type="pres">
      <dgm:prSet presAssocID="{2423BDBD-032F-415B-925E-232C48B18643}" presName="text2" presStyleLbl="fgAcc2" presStyleIdx="2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68B770-46C3-457D-B9AD-1A6C0F217209}" type="pres">
      <dgm:prSet presAssocID="{2423BDBD-032F-415B-925E-232C48B18643}" presName="hierChild3" presStyleCnt="0"/>
      <dgm:spPr/>
    </dgm:pt>
    <dgm:pt modelId="{257A4E65-A9CE-46B5-BDEA-54DAC89DB9AE}" type="pres">
      <dgm:prSet presAssocID="{B2653C99-419F-4177-B20A-CF54DCB4FA37}" presName="Name10" presStyleLbl="parChTrans1D2" presStyleIdx="3" presStyleCnt="4"/>
      <dgm:spPr/>
      <dgm:t>
        <a:bodyPr/>
        <a:lstStyle/>
        <a:p>
          <a:endParaRPr lang="ru-RU"/>
        </a:p>
      </dgm:t>
    </dgm:pt>
    <dgm:pt modelId="{7235747C-C2D5-4D21-96E5-EAE125B72389}" type="pres">
      <dgm:prSet presAssocID="{F361F448-F39F-4BFD-84DB-7B8AFE965198}" presName="hierRoot2" presStyleCnt="0"/>
      <dgm:spPr/>
    </dgm:pt>
    <dgm:pt modelId="{2E1AF3FB-4FF7-4522-BEA4-58ECAA0FC1F9}" type="pres">
      <dgm:prSet presAssocID="{F361F448-F39F-4BFD-84DB-7B8AFE965198}" presName="composite2" presStyleCnt="0"/>
      <dgm:spPr/>
    </dgm:pt>
    <dgm:pt modelId="{05FAE529-C6EB-4300-8B1B-9FEB3432CC55}" type="pres">
      <dgm:prSet presAssocID="{F361F448-F39F-4BFD-84DB-7B8AFE965198}" presName="background2" presStyleLbl="node2" presStyleIdx="3" presStyleCnt="4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55C1F176-8B35-4D99-89AE-1B0A7C68BAA3}" type="pres">
      <dgm:prSet presAssocID="{F361F448-F39F-4BFD-84DB-7B8AFE965198}" presName="text2" presStyleLbl="fgAcc2" presStyleIdx="3" presStyleCnt="4" custScaleY="1458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88214D-2473-4968-A726-B325CB9CFD0A}" type="pres">
      <dgm:prSet presAssocID="{F361F448-F39F-4BFD-84DB-7B8AFE965198}" presName="hierChild3" presStyleCnt="0"/>
      <dgm:spPr/>
    </dgm:pt>
  </dgm:ptLst>
  <dgm:cxnLst>
    <dgm:cxn modelId="{F1993DF2-C099-4D24-9705-2B56C2340280}" srcId="{4CE12CF8-3855-4BAF-9AD3-C82C54CD71E9}" destId="{F361F448-F39F-4BFD-84DB-7B8AFE965198}" srcOrd="3" destOrd="0" parTransId="{B2653C99-419F-4177-B20A-CF54DCB4FA37}" sibTransId="{69A35185-2BC7-4412-89F4-E2502FA2194A}"/>
    <dgm:cxn modelId="{3483CF36-3EEB-4B3F-A7CE-23B9412089BF}" type="presOf" srcId="{45158426-7332-49F9-8D98-22FC36567507}" destId="{553E935A-3DC4-499E-A1DF-94F608605169}" srcOrd="0" destOrd="0" presId="urn:microsoft.com/office/officeart/2005/8/layout/hierarchy1"/>
    <dgm:cxn modelId="{4467CF86-51B6-4F87-955B-C6CF5DC06496}" type="presOf" srcId="{7ADBBAC8-8652-4BF8-9C62-389165BDCFDA}" destId="{DBC8DD1F-FC31-4F63-BA99-E1E3BAE1F1E6}" srcOrd="0" destOrd="0" presId="urn:microsoft.com/office/officeart/2005/8/layout/hierarchy1"/>
    <dgm:cxn modelId="{F75E8ACF-4F81-4427-B2E0-BB517B47C728}" type="presOf" srcId="{B2653C99-419F-4177-B20A-CF54DCB4FA37}" destId="{257A4E65-A9CE-46B5-BDEA-54DAC89DB9AE}" srcOrd="0" destOrd="0" presId="urn:microsoft.com/office/officeart/2005/8/layout/hierarchy1"/>
    <dgm:cxn modelId="{642D31F1-B0CF-4472-AB66-6F221EA0435A}" type="presOf" srcId="{DC89E0A6-0BA4-446A-92EE-102C0C4FC97B}" destId="{DD9C2BB2-324B-49C3-9782-E518402E7200}" srcOrd="0" destOrd="0" presId="urn:microsoft.com/office/officeart/2005/8/layout/hierarchy1"/>
    <dgm:cxn modelId="{D9AAB3BB-7C39-42D0-BB46-03D22179916D}" type="presOf" srcId="{F361F448-F39F-4BFD-84DB-7B8AFE965198}" destId="{55C1F176-8B35-4D99-89AE-1B0A7C68BAA3}" srcOrd="0" destOrd="0" presId="urn:microsoft.com/office/officeart/2005/8/layout/hierarchy1"/>
    <dgm:cxn modelId="{2FBF9693-12DD-4028-B1E6-94CC001A9FFC}" srcId="{EDEEE582-A747-4BC4-8CA3-6FE5D8ABD5E3}" destId="{4CE12CF8-3855-4BAF-9AD3-C82C54CD71E9}" srcOrd="0" destOrd="0" parTransId="{DD4DF22C-D730-40D7-A64C-7085F04EE03D}" sibTransId="{EE05D184-2F4A-4A19-9D55-59FA6BAA3357}"/>
    <dgm:cxn modelId="{617BDE63-983B-46C1-B464-95EFBE355A57}" type="presOf" srcId="{DBDCF10D-687E-4126-8F81-71BE901B744D}" destId="{995C5E4B-30C6-4340-AFEE-35D8013109E8}" srcOrd="0" destOrd="0" presId="urn:microsoft.com/office/officeart/2005/8/layout/hierarchy1"/>
    <dgm:cxn modelId="{983F183B-6D46-4E7D-A022-9D486F80B054}" type="presOf" srcId="{43C3B665-44A8-433C-88CA-AF83DD1C71C9}" destId="{4E98CD35-2B8E-45FE-9DBD-91358EAC7DBE}" srcOrd="0" destOrd="0" presId="urn:microsoft.com/office/officeart/2005/8/layout/hierarchy1"/>
    <dgm:cxn modelId="{FB8BE048-EBB9-4D29-9E0F-84D7134BA91B}" srcId="{4CE12CF8-3855-4BAF-9AD3-C82C54CD71E9}" destId="{45158426-7332-49F9-8D98-22FC36567507}" srcOrd="1" destOrd="0" parTransId="{DBDCF10D-687E-4126-8F81-71BE901B744D}" sibTransId="{BEEE1EB9-601F-470C-89E7-B41CAB1AE878}"/>
    <dgm:cxn modelId="{7CDDE366-9786-4F04-B02A-DBF48BD19DF2}" srcId="{4CE12CF8-3855-4BAF-9AD3-C82C54CD71E9}" destId="{2423BDBD-032F-415B-925E-232C48B18643}" srcOrd="2" destOrd="0" parTransId="{DC89E0A6-0BA4-446A-92EE-102C0C4FC97B}" sibTransId="{DC1DDAAC-C7B8-4B7C-B281-6AE5AE46912F}"/>
    <dgm:cxn modelId="{C6FAA9E8-B31D-4C0E-B611-0AC1CC97F82C}" type="presOf" srcId="{2423BDBD-032F-415B-925E-232C48B18643}" destId="{A2BF4968-96BF-4E2E-88F3-5A823C0D2A3E}" srcOrd="0" destOrd="0" presId="urn:microsoft.com/office/officeart/2005/8/layout/hierarchy1"/>
    <dgm:cxn modelId="{7F38248E-6C9E-4A91-A5A3-D6D032B2C1C3}" type="presOf" srcId="{EDEEE582-A747-4BC4-8CA3-6FE5D8ABD5E3}" destId="{581C7A87-AA2E-4630-A2F5-93135E0A51E5}" srcOrd="0" destOrd="0" presId="urn:microsoft.com/office/officeart/2005/8/layout/hierarchy1"/>
    <dgm:cxn modelId="{C8A1F8D3-FD55-41FB-BC87-AF1A05CC4D7C}" srcId="{4CE12CF8-3855-4BAF-9AD3-C82C54CD71E9}" destId="{7ADBBAC8-8652-4BF8-9C62-389165BDCFDA}" srcOrd="0" destOrd="0" parTransId="{43C3B665-44A8-433C-88CA-AF83DD1C71C9}" sibTransId="{121CEF7E-A279-4061-9A36-A186F65BBB4D}"/>
    <dgm:cxn modelId="{C5D363ED-8844-41D8-B549-489E0F33EC8D}" type="presOf" srcId="{4CE12CF8-3855-4BAF-9AD3-C82C54CD71E9}" destId="{8264CA85-A230-4816-BE77-A85E8CA91020}" srcOrd="0" destOrd="0" presId="urn:microsoft.com/office/officeart/2005/8/layout/hierarchy1"/>
    <dgm:cxn modelId="{4C0D2891-1A6F-43D3-BCED-7D02841EAF29}" type="presParOf" srcId="{581C7A87-AA2E-4630-A2F5-93135E0A51E5}" destId="{888EAD33-1F6C-46A1-B686-51A2EAD8C629}" srcOrd="0" destOrd="0" presId="urn:microsoft.com/office/officeart/2005/8/layout/hierarchy1"/>
    <dgm:cxn modelId="{572FF90D-5F92-44E4-80A3-6FB4D29A0525}" type="presParOf" srcId="{888EAD33-1F6C-46A1-B686-51A2EAD8C629}" destId="{5F3C9E0E-4251-4C85-85DC-9A17FDE39C45}" srcOrd="0" destOrd="0" presId="urn:microsoft.com/office/officeart/2005/8/layout/hierarchy1"/>
    <dgm:cxn modelId="{D66027E3-0B5E-44E5-8DA7-6B6EC4E646F6}" type="presParOf" srcId="{5F3C9E0E-4251-4C85-85DC-9A17FDE39C45}" destId="{A62991EE-3C95-433A-9FB5-BF1582C52170}" srcOrd="0" destOrd="0" presId="urn:microsoft.com/office/officeart/2005/8/layout/hierarchy1"/>
    <dgm:cxn modelId="{81299502-2B39-4911-AB37-1C42D00E9487}" type="presParOf" srcId="{5F3C9E0E-4251-4C85-85DC-9A17FDE39C45}" destId="{8264CA85-A230-4816-BE77-A85E8CA91020}" srcOrd="1" destOrd="0" presId="urn:microsoft.com/office/officeart/2005/8/layout/hierarchy1"/>
    <dgm:cxn modelId="{E34A572F-D3D9-4446-B7FC-558E8249A672}" type="presParOf" srcId="{888EAD33-1F6C-46A1-B686-51A2EAD8C629}" destId="{84121856-00F4-4676-9292-B3B265D914E1}" srcOrd="1" destOrd="0" presId="urn:microsoft.com/office/officeart/2005/8/layout/hierarchy1"/>
    <dgm:cxn modelId="{E79F7094-D901-4274-A33E-26DCEE09FF2B}" type="presParOf" srcId="{84121856-00F4-4676-9292-B3B265D914E1}" destId="{4E98CD35-2B8E-45FE-9DBD-91358EAC7DBE}" srcOrd="0" destOrd="0" presId="urn:microsoft.com/office/officeart/2005/8/layout/hierarchy1"/>
    <dgm:cxn modelId="{902C42F9-011D-4546-AC3D-FCB9A043C45D}" type="presParOf" srcId="{84121856-00F4-4676-9292-B3B265D914E1}" destId="{C5B6F883-D9A6-478F-A100-1081B4B5C861}" srcOrd="1" destOrd="0" presId="urn:microsoft.com/office/officeart/2005/8/layout/hierarchy1"/>
    <dgm:cxn modelId="{05C30CD2-8FEA-4E27-90AF-27C7622C4A65}" type="presParOf" srcId="{C5B6F883-D9A6-478F-A100-1081B4B5C861}" destId="{D874B27C-62DB-4BD3-908E-196E01B73152}" srcOrd="0" destOrd="0" presId="urn:microsoft.com/office/officeart/2005/8/layout/hierarchy1"/>
    <dgm:cxn modelId="{B45063BA-84C1-4FED-96AD-5355F37C98A2}" type="presParOf" srcId="{D874B27C-62DB-4BD3-908E-196E01B73152}" destId="{C2A688C8-81C0-45A8-8F64-EB168A993200}" srcOrd="0" destOrd="0" presId="urn:microsoft.com/office/officeart/2005/8/layout/hierarchy1"/>
    <dgm:cxn modelId="{B7A32EAF-A4AE-4878-960C-C9EFEABDDBD9}" type="presParOf" srcId="{D874B27C-62DB-4BD3-908E-196E01B73152}" destId="{DBC8DD1F-FC31-4F63-BA99-E1E3BAE1F1E6}" srcOrd="1" destOrd="0" presId="urn:microsoft.com/office/officeart/2005/8/layout/hierarchy1"/>
    <dgm:cxn modelId="{633A684A-88E8-49B3-95FA-68B55B354388}" type="presParOf" srcId="{C5B6F883-D9A6-478F-A100-1081B4B5C861}" destId="{8E6B5B65-2F65-4C9A-B670-830CD08BDE62}" srcOrd="1" destOrd="0" presId="urn:microsoft.com/office/officeart/2005/8/layout/hierarchy1"/>
    <dgm:cxn modelId="{F2AF16DF-98FA-4F82-9859-C19133472A89}" type="presParOf" srcId="{84121856-00F4-4676-9292-B3B265D914E1}" destId="{995C5E4B-30C6-4340-AFEE-35D8013109E8}" srcOrd="2" destOrd="0" presId="urn:microsoft.com/office/officeart/2005/8/layout/hierarchy1"/>
    <dgm:cxn modelId="{5E9670A5-F2E2-4E2D-9C39-9E95D420B4D6}" type="presParOf" srcId="{84121856-00F4-4676-9292-B3B265D914E1}" destId="{823FF785-26A0-4B4D-8C1A-4D2EC449F9AB}" srcOrd="3" destOrd="0" presId="urn:microsoft.com/office/officeart/2005/8/layout/hierarchy1"/>
    <dgm:cxn modelId="{347B43F1-A81C-4461-8D23-F86369EFDA45}" type="presParOf" srcId="{823FF785-26A0-4B4D-8C1A-4D2EC449F9AB}" destId="{60F3B9A6-5637-4B3E-AF2F-B46D3EA31342}" srcOrd="0" destOrd="0" presId="urn:microsoft.com/office/officeart/2005/8/layout/hierarchy1"/>
    <dgm:cxn modelId="{BB19DB53-FD78-49F8-ACF1-FA07D9BBFD11}" type="presParOf" srcId="{60F3B9A6-5637-4B3E-AF2F-B46D3EA31342}" destId="{F8F6B5AE-F04A-4EA3-9B05-E85FC9A1111E}" srcOrd="0" destOrd="0" presId="urn:microsoft.com/office/officeart/2005/8/layout/hierarchy1"/>
    <dgm:cxn modelId="{B259F58A-C80B-41E5-B578-5DE0A269C32F}" type="presParOf" srcId="{60F3B9A6-5637-4B3E-AF2F-B46D3EA31342}" destId="{553E935A-3DC4-499E-A1DF-94F608605169}" srcOrd="1" destOrd="0" presId="urn:microsoft.com/office/officeart/2005/8/layout/hierarchy1"/>
    <dgm:cxn modelId="{BF6AAF6E-5305-492F-82DF-8C02E05574F2}" type="presParOf" srcId="{823FF785-26A0-4B4D-8C1A-4D2EC449F9AB}" destId="{7C23FDF3-14C6-4061-9767-280BBC46B472}" srcOrd="1" destOrd="0" presId="urn:microsoft.com/office/officeart/2005/8/layout/hierarchy1"/>
    <dgm:cxn modelId="{7BB51942-987C-4641-8DCF-3701BAE00B27}" type="presParOf" srcId="{84121856-00F4-4676-9292-B3B265D914E1}" destId="{DD9C2BB2-324B-49C3-9782-E518402E7200}" srcOrd="4" destOrd="0" presId="urn:microsoft.com/office/officeart/2005/8/layout/hierarchy1"/>
    <dgm:cxn modelId="{E244507F-CD39-4649-935A-2F982262BF6D}" type="presParOf" srcId="{84121856-00F4-4676-9292-B3B265D914E1}" destId="{BCECB31D-29DA-4DD9-ABC2-385440C67012}" srcOrd="5" destOrd="0" presId="urn:microsoft.com/office/officeart/2005/8/layout/hierarchy1"/>
    <dgm:cxn modelId="{4A52FB98-D4DB-429A-8211-0EA3845880B8}" type="presParOf" srcId="{BCECB31D-29DA-4DD9-ABC2-385440C67012}" destId="{9B2306EA-A71F-4F5D-8500-3926F1E0DA1E}" srcOrd="0" destOrd="0" presId="urn:microsoft.com/office/officeart/2005/8/layout/hierarchy1"/>
    <dgm:cxn modelId="{F974EB48-D9B7-4036-B646-2448F383A728}" type="presParOf" srcId="{9B2306EA-A71F-4F5D-8500-3926F1E0DA1E}" destId="{144DDBE8-4D64-4EF2-865E-68FB9145B966}" srcOrd="0" destOrd="0" presId="urn:microsoft.com/office/officeart/2005/8/layout/hierarchy1"/>
    <dgm:cxn modelId="{AC692E59-D6F2-4B84-9792-74D9F9B95367}" type="presParOf" srcId="{9B2306EA-A71F-4F5D-8500-3926F1E0DA1E}" destId="{A2BF4968-96BF-4E2E-88F3-5A823C0D2A3E}" srcOrd="1" destOrd="0" presId="urn:microsoft.com/office/officeart/2005/8/layout/hierarchy1"/>
    <dgm:cxn modelId="{6C6B326E-5AF5-4507-9786-1CA7F636223C}" type="presParOf" srcId="{BCECB31D-29DA-4DD9-ABC2-385440C67012}" destId="{8B68B770-46C3-457D-B9AD-1A6C0F217209}" srcOrd="1" destOrd="0" presId="urn:microsoft.com/office/officeart/2005/8/layout/hierarchy1"/>
    <dgm:cxn modelId="{8CB19E63-B7BA-4C44-B02B-02311C2F5E4E}" type="presParOf" srcId="{84121856-00F4-4676-9292-B3B265D914E1}" destId="{257A4E65-A9CE-46B5-BDEA-54DAC89DB9AE}" srcOrd="6" destOrd="0" presId="urn:microsoft.com/office/officeart/2005/8/layout/hierarchy1"/>
    <dgm:cxn modelId="{6561F409-3354-4A3F-8AEB-3E45BE0C44C0}" type="presParOf" srcId="{84121856-00F4-4676-9292-B3B265D914E1}" destId="{7235747C-C2D5-4D21-96E5-EAE125B72389}" srcOrd="7" destOrd="0" presId="urn:microsoft.com/office/officeart/2005/8/layout/hierarchy1"/>
    <dgm:cxn modelId="{7C59CB5B-7270-4B56-8092-2639BF277D01}" type="presParOf" srcId="{7235747C-C2D5-4D21-96E5-EAE125B72389}" destId="{2E1AF3FB-4FF7-4522-BEA4-58ECAA0FC1F9}" srcOrd="0" destOrd="0" presId="urn:microsoft.com/office/officeart/2005/8/layout/hierarchy1"/>
    <dgm:cxn modelId="{A917EF3D-BD65-47FA-8C53-4DE1BD398FF0}" type="presParOf" srcId="{2E1AF3FB-4FF7-4522-BEA4-58ECAA0FC1F9}" destId="{05FAE529-C6EB-4300-8B1B-9FEB3432CC55}" srcOrd="0" destOrd="0" presId="urn:microsoft.com/office/officeart/2005/8/layout/hierarchy1"/>
    <dgm:cxn modelId="{B6E5462A-06E4-4F09-9EB5-628B8004971F}" type="presParOf" srcId="{2E1AF3FB-4FF7-4522-BEA4-58ECAA0FC1F9}" destId="{55C1F176-8B35-4D99-89AE-1B0A7C68BAA3}" srcOrd="1" destOrd="0" presId="urn:microsoft.com/office/officeart/2005/8/layout/hierarchy1"/>
    <dgm:cxn modelId="{6A5395F8-C0FE-4B45-B30D-1C84DC53502F}" type="presParOf" srcId="{7235747C-C2D5-4D21-96E5-EAE125B72389}" destId="{C688214D-2473-4968-A726-B325CB9CFD0A}" srcOrd="1" destOrd="0" presId="urn:microsoft.com/office/officeart/2005/8/layout/hierarchy1"/>
  </dgm:cxnLst>
  <dgm:bg/>
  <dgm:whole>
    <a:ln>
      <a:solidFill>
        <a:srgbClr val="008000"/>
      </a:solidFill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D371F85-7801-4233-95F7-2968E256DDD5}" type="doc">
      <dgm:prSet loTypeId="urn:microsoft.com/office/officeart/2005/8/layout/radial4" loCatId="relationship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03BC644-0CF3-4F89-94C3-ABCD7DC6D1FF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ДОХОДЫ БЮДЖЕТА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4A53E87-F23B-4076-88B5-9CC639173AC8}" type="parTrans" cxnId="{5ECDAC9E-4510-49E1-AAB9-2082406B4492}">
      <dgm:prSet/>
      <dgm:spPr/>
      <dgm:t>
        <a:bodyPr/>
        <a:lstStyle/>
        <a:p>
          <a:endParaRPr lang="ru-RU"/>
        </a:p>
      </dgm:t>
    </dgm:pt>
    <dgm:pt modelId="{8F54DD95-09DE-46E4-A201-BD755BB99C94}" type="sibTrans" cxnId="{5ECDAC9E-4510-49E1-AAB9-2082406B4492}">
      <dgm:prSet/>
      <dgm:spPr/>
      <dgm:t>
        <a:bodyPr/>
        <a:lstStyle/>
        <a:p>
          <a:endParaRPr lang="ru-RU"/>
        </a:p>
      </dgm:t>
    </dgm:pt>
    <dgm:pt modelId="{C7E7BE82-51F9-4614-8578-DC9ADEC0F04B}">
      <dgm:prSet phldrT="[Текст]" custT="1"/>
      <dgm:spPr>
        <a:solidFill>
          <a:srgbClr val="0066FF"/>
        </a:solidFill>
      </dgm:spPr>
      <dgm:t>
        <a:bodyPr/>
        <a:lstStyle/>
        <a:p>
          <a:pPr algn="ctr"/>
          <a:r>
            <a:rPr lang="ru-RU" sz="1700" b="1" u="sng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Налоговые доходы- </a:t>
          </a:r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доходы от уплаты налогов, установленных Налоговым кодексом  Российской Федерации (федеральные, региональные и местные налоги и сборы, специальные налоговые режимы:</a:t>
          </a:r>
        </a:p>
        <a:p>
          <a:pPr algn="ctr"/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Налог на доходы физических лиц;</a:t>
          </a:r>
        </a:p>
        <a:p>
          <a:pPr algn="ctr"/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Налоги  на совокупный доход;</a:t>
          </a:r>
        </a:p>
        <a:p>
          <a:pPr algn="ctr"/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Государственная  пошлина;</a:t>
          </a:r>
        </a:p>
        <a:p>
          <a:pPr algn="ctr"/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Другие</a:t>
          </a:r>
          <a:endParaRPr lang="ru-RU" sz="17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1308977C-B5C0-4EE3-B22B-1ACA6465B710}" type="parTrans" cxnId="{F038C9EA-7669-4B46-A2AD-3A7495908283}">
      <dgm:prSet/>
      <dgm:spPr>
        <a:solidFill>
          <a:srgbClr val="6699FF"/>
        </a:solidFill>
        <a:ln>
          <a:solidFill>
            <a:srgbClr val="99CCFF"/>
          </a:solidFill>
        </a:ln>
      </dgm:spPr>
      <dgm:t>
        <a:bodyPr/>
        <a:lstStyle/>
        <a:p>
          <a:endParaRPr lang="ru-RU" dirty="0"/>
        </a:p>
      </dgm:t>
    </dgm:pt>
    <dgm:pt modelId="{397391D5-EC80-4467-9071-0D3D5547E1FC}" type="sibTrans" cxnId="{F038C9EA-7669-4B46-A2AD-3A7495908283}">
      <dgm:prSet/>
      <dgm:spPr/>
      <dgm:t>
        <a:bodyPr/>
        <a:lstStyle/>
        <a:p>
          <a:endParaRPr lang="ru-RU"/>
        </a:p>
      </dgm:t>
    </dgm:pt>
    <dgm:pt modelId="{3FF0F976-E430-4D1F-99AF-07177B944F7C}">
      <dgm:prSet phldrT="[Текст]" custT="1"/>
      <dgm:spPr>
        <a:solidFill>
          <a:srgbClr val="0066FF"/>
        </a:solidFill>
      </dgm:spPr>
      <dgm:t>
        <a:bodyPr/>
        <a:lstStyle/>
        <a:p>
          <a:r>
            <a:rPr lang="ru-RU" sz="1700" b="1" u="sng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Безвозмездные поступления- </a:t>
          </a:r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поступающие в бюджет денежные средства из других бюджетов бюджетной системы РФ, а так же перечисления от  физических и юридических лиц</a:t>
          </a:r>
          <a:endParaRPr lang="ru-RU" sz="17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04314C92-F169-4EFF-835C-AA5E582131CA}" type="parTrans" cxnId="{A3E67AB5-11A7-47DB-8E6A-10B1BC2D1536}">
      <dgm:prSet/>
      <dgm:spPr>
        <a:solidFill>
          <a:srgbClr val="6699FF"/>
        </a:solidFill>
        <a:ln>
          <a:solidFill>
            <a:srgbClr val="6699FF"/>
          </a:solidFill>
        </a:ln>
      </dgm:spPr>
      <dgm:t>
        <a:bodyPr/>
        <a:lstStyle/>
        <a:p>
          <a:endParaRPr lang="ru-RU" dirty="0"/>
        </a:p>
      </dgm:t>
    </dgm:pt>
    <dgm:pt modelId="{D449E078-7D5D-49D6-A890-8FA05575F534}" type="sibTrans" cxnId="{A3E67AB5-11A7-47DB-8E6A-10B1BC2D1536}">
      <dgm:prSet/>
      <dgm:spPr/>
      <dgm:t>
        <a:bodyPr/>
        <a:lstStyle/>
        <a:p>
          <a:endParaRPr lang="ru-RU"/>
        </a:p>
      </dgm:t>
    </dgm:pt>
    <dgm:pt modelId="{24541B9B-D371-49BA-A5B2-F771C5B494A7}">
      <dgm:prSet phldrT="[Текст]" custT="1"/>
      <dgm:spPr>
        <a:solidFill>
          <a:srgbClr val="0066FF"/>
        </a:solidFill>
        <a:ln>
          <a:solidFill>
            <a:schemeClr val="accent1"/>
          </a:solidFill>
        </a:ln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7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Не</a:t>
          </a:r>
          <a:r>
            <a:rPr lang="ru-RU" sz="1700" b="1" u="sng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налоговые доходы </a:t>
          </a:r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– доходы от использования имущества, находящегося в муниципальной собственности, плата за негативное воздействие на окружающую среду, доходы от продажи  материальных и нематериальных активов, штрафы, санкции, возмещения</a:t>
          </a:r>
          <a:endParaRPr lang="ru-RU" sz="17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0BABBF11-1227-411A-863C-874B6BAEA5AC}" type="parTrans" cxnId="{93913D89-7E9A-47C7-8D7A-3ABE32CBB138}">
      <dgm:prSet/>
      <dgm:spPr>
        <a:solidFill>
          <a:srgbClr val="6699FF"/>
        </a:solidFill>
        <a:ln>
          <a:solidFill>
            <a:srgbClr val="6699FF"/>
          </a:solidFill>
        </a:ln>
      </dgm:spPr>
      <dgm:t>
        <a:bodyPr/>
        <a:lstStyle/>
        <a:p>
          <a:endParaRPr lang="ru-RU" dirty="0"/>
        </a:p>
      </dgm:t>
    </dgm:pt>
    <dgm:pt modelId="{89528275-5E5B-44DF-902D-6EF7E5597E8A}" type="sibTrans" cxnId="{93913D89-7E9A-47C7-8D7A-3ABE32CBB138}">
      <dgm:prSet/>
      <dgm:spPr/>
      <dgm:t>
        <a:bodyPr/>
        <a:lstStyle/>
        <a:p>
          <a:endParaRPr lang="ru-RU"/>
        </a:p>
      </dgm:t>
    </dgm:pt>
    <dgm:pt modelId="{8450C838-883F-49BB-ADCD-9FDD8CECD47D}" type="pres">
      <dgm:prSet presAssocID="{FD371F85-7801-4233-95F7-2968E256DDD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9377F2-6DE3-41EC-9D05-635A90327943}" type="pres">
      <dgm:prSet presAssocID="{F03BC644-0CF3-4F89-94C3-ABCD7DC6D1FF}" presName="centerShape" presStyleLbl="node0" presStyleIdx="0" presStyleCnt="1" custScaleX="82394" custScaleY="67042" custLinFactNeighborX="-97" custLinFactNeighborY="-1994"/>
      <dgm:spPr/>
      <dgm:t>
        <a:bodyPr/>
        <a:lstStyle/>
        <a:p>
          <a:endParaRPr lang="ru-RU"/>
        </a:p>
      </dgm:t>
    </dgm:pt>
    <dgm:pt modelId="{4D18CED3-1142-40EA-9116-88C40631624C}" type="pres">
      <dgm:prSet presAssocID="{1308977C-B5C0-4EE3-B22B-1ACA6465B710}" presName="parTrans" presStyleLbl="bgSibTrans2D1" presStyleIdx="0" presStyleCnt="3"/>
      <dgm:spPr/>
      <dgm:t>
        <a:bodyPr/>
        <a:lstStyle/>
        <a:p>
          <a:endParaRPr lang="ru-RU"/>
        </a:p>
      </dgm:t>
    </dgm:pt>
    <dgm:pt modelId="{260436B6-97A1-4106-A465-1698EFC5DB02}" type="pres">
      <dgm:prSet presAssocID="{C7E7BE82-51F9-4614-8578-DC9ADEC0F04B}" presName="node" presStyleLbl="node1" presStyleIdx="0" presStyleCnt="3" custScaleX="108797" custScaleY="251843" custRadScaleRad="101667" custRadScaleInc="18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AE49E3-7EAF-4671-ACEC-5EF4114D59E5}" type="pres">
      <dgm:prSet presAssocID="{04314C92-F169-4EFF-835C-AA5E582131CA}" presName="parTrans" presStyleLbl="bgSibTrans2D1" presStyleIdx="1" presStyleCnt="3" custAng="21497965" custScaleX="96563" custLinFactNeighborX="3373" custLinFactNeighborY="27879"/>
      <dgm:spPr/>
      <dgm:t>
        <a:bodyPr/>
        <a:lstStyle/>
        <a:p>
          <a:endParaRPr lang="ru-RU"/>
        </a:p>
      </dgm:t>
    </dgm:pt>
    <dgm:pt modelId="{4C1BB923-E7F2-4FAE-BCE2-9CBC75F98424}" type="pres">
      <dgm:prSet presAssocID="{3FF0F976-E430-4D1F-99AF-07177B944F7C}" presName="node" presStyleLbl="node1" presStyleIdx="1" presStyleCnt="3" custScaleY="158270" custRadScaleRad="122127" custRadScaleInc="744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3C8D6A-0A5F-4907-83DC-AB25FCA93C97}" type="pres">
      <dgm:prSet presAssocID="{0BABBF11-1227-411A-863C-874B6BAEA5AC}" presName="parTrans" presStyleLbl="bgSibTrans2D1" presStyleIdx="2" presStyleCnt="3" custAng="21479065" custScaleX="95291" custLinFactNeighborX="-710" custLinFactNeighborY="31543"/>
      <dgm:spPr/>
      <dgm:t>
        <a:bodyPr/>
        <a:lstStyle/>
        <a:p>
          <a:endParaRPr lang="ru-RU"/>
        </a:p>
      </dgm:t>
    </dgm:pt>
    <dgm:pt modelId="{D71078B0-61B0-4A49-ACC5-75E45D65A14C}" type="pres">
      <dgm:prSet presAssocID="{24541B9B-D371-49BA-A5B2-F771C5B494A7}" presName="node" presStyleLbl="node1" presStyleIdx="2" presStyleCnt="3" custScaleX="110952" custScaleY="185321" custRadScaleRad="89054" custRadScaleInc="-895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38C9EA-7669-4B46-A2AD-3A7495908283}" srcId="{F03BC644-0CF3-4F89-94C3-ABCD7DC6D1FF}" destId="{C7E7BE82-51F9-4614-8578-DC9ADEC0F04B}" srcOrd="0" destOrd="0" parTransId="{1308977C-B5C0-4EE3-B22B-1ACA6465B710}" sibTransId="{397391D5-EC80-4467-9071-0D3D5547E1FC}"/>
    <dgm:cxn modelId="{A3E67AB5-11A7-47DB-8E6A-10B1BC2D1536}" srcId="{F03BC644-0CF3-4F89-94C3-ABCD7DC6D1FF}" destId="{3FF0F976-E430-4D1F-99AF-07177B944F7C}" srcOrd="1" destOrd="0" parTransId="{04314C92-F169-4EFF-835C-AA5E582131CA}" sibTransId="{D449E078-7D5D-49D6-A890-8FA05575F534}"/>
    <dgm:cxn modelId="{AFC9F6B8-451C-4B94-9A20-81C6922C1432}" type="presOf" srcId="{1308977C-B5C0-4EE3-B22B-1ACA6465B710}" destId="{4D18CED3-1142-40EA-9116-88C40631624C}" srcOrd="0" destOrd="0" presId="urn:microsoft.com/office/officeart/2005/8/layout/radial4"/>
    <dgm:cxn modelId="{93913D89-7E9A-47C7-8D7A-3ABE32CBB138}" srcId="{F03BC644-0CF3-4F89-94C3-ABCD7DC6D1FF}" destId="{24541B9B-D371-49BA-A5B2-F771C5B494A7}" srcOrd="2" destOrd="0" parTransId="{0BABBF11-1227-411A-863C-874B6BAEA5AC}" sibTransId="{89528275-5E5B-44DF-902D-6EF7E5597E8A}"/>
    <dgm:cxn modelId="{D2D65A7A-7D12-4600-A988-1657039BA096}" type="presOf" srcId="{C7E7BE82-51F9-4614-8578-DC9ADEC0F04B}" destId="{260436B6-97A1-4106-A465-1698EFC5DB02}" srcOrd="0" destOrd="0" presId="urn:microsoft.com/office/officeart/2005/8/layout/radial4"/>
    <dgm:cxn modelId="{C41C04FC-7693-4A33-9ABD-1ABEEAFC1E56}" type="presOf" srcId="{F03BC644-0CF3-4F89-94C3-ABCD7DC6D1FF}" destId="{7C9377F2-6DE3-41EC-9D05-635A90327943}" srcOrd="0" destOrd="0" presId="urn:microsoft.com/office/officeart/2005/8/layout/radial4"/>
    <dgm:cxn modelId="{C24AE16A-FA96-4323-83AE-22DB67BDFCF9}" type="presOf" srcId="{0BABBF11-1227-411A-863C-874B6BAEA5AC}" destId="{4C3C8D6A-0A5F-4907-83DC-AB25FCA93C97}" srcOrd="0" destOrd="0" presId="urn:microsoft.com/office/officeart/2005/8/layout/radial4"/>
    <dgm:cxn modelId="{A8DAD2B3-CC0D-4BDC-9C19-7AA9DC6FB88A}" type="presOf" srcId="{FD371F85-7801-4233-95F7-2968E256DDD5}" destId="{8450C838-883F-49BB-ADCD-9FDD8CECD47D}" srcOrd="0" destOrd="0" presId="urn:microsoft.com/office/officeart/2005/8/layout/radial4"/>
    <dgm:cxn modelId="{1323577C-E682-4C8C-8032-31C6BD063025}" type="presOf" srcId="{04314C92-F169-4EFF-835C-AA5E582131CA}" destId="{33AE49E3-7EAF-4671-ACEC-5EF4114D59E5}" srcOrd="0" destOrd="0" presId="urn:microsoft.com/office/officeart/2005/8/layout/radial4"/>
    <dgm:cxn modelId="{5ECDAC9E-4510-49E1-AAB9-2082406B4492}" srcId="{FD371F85-7801-4233-95F7-2968E256DDD5}" destId="{F03BC644-0CF3-4F89-94C3-ABCD7DC6D1FF}" srcOrd="0" destOrd="0" parTransId="{74A53E87-F23B-4076-88B5-9CC639173AC8}" sibTransId="{8F54DD95-09DE-46E4-A201-BD755BB99C94}"/>
    <dgm:cxn modelId="{0C9C6E93-3167-4853-BC3A-6DF548E9EE15}" type="presOf" srcId="{24541B9B-D371-49BA-A5B2-F771C5B494A7}" destId="{D71078B0-61B0-4A49-ACC5-75E45D65A14C}" srcOrd="0" destOrd="0" presId="urn:microsoft.com/office/officeart/2005/8/layout/radial4"/>
    <dgm:cxn modelId="{DCEE90B1-9B61-4C4B-BB26-0E5B08BB34E5}" type="presOf" srcId="{3FF0F976-E430-4D1F-99AF-07177B944F7C}" destId="{4C1BB923-E7F2-4FAE-BCE2-9CBC75F98424}" srcOrd="0" destOrd="0" presId="urn:microsoft.com/office/officeart/2005/8/layout/radial4"/>
    <dgm:cxn modelId="{4FBFDD95-CD41-460F-B6B0-9E7EFE232C2C}" type="presParOf" srcId="{8450C838-883F-49BB-ADCD-9FDD8CECD47D}" destId="{7C9377F2-6DE3-41EC-9D05-635A90327943}" srcOrd="0" destOrd="0" presId="urn:microsoft.com/office/officeart/2005/8/layout/radial4"/>
    <dgm:cxn modelId="{FF5725F0-5A28-45D8-A49A-4E3D207C22BC}" type="presParOf" srcId="{8450C838-883F-49BB-ADCD-9FDD8CECD47D}" destId="{4D18CED3-1142-40EA-9116-88C40631624C}" srcOrd="1" destOrd="0" presId="urn:microsoft.com/office/officeart/2005/8/layout/radial4"/>
    <dgm:cxn modelId="{5722149E-AE15-44D2-AD20-E89D166F0D9E}" type="presParOf" srcId="{8450C838-883F-49BB-ADCD-9FDD8CECD47D}" destId="{260436B6-97A1-4106-A465-1698EFC5DB02}" srcOrd="2" destOrd="0" presId="urn:microsoft.com/office/officeart/2005/8/layout/radial4"/>
    <dgm:cxn modelId="{EB8C33DC-3D06-4035-B73E-AFA473BDDF56}" type="presParOf" srcId="{8450C838-883F-49BB-ADCD-9FDD8CECD47D}" destId="{33AE49E3-7EAF-4671-ACEC-5EF4114D59E5}" srcOrd="3" destOrd="0" presId="urn:microsoft.com/office/officeart/2005/8/layout/radial4"/>
    <dgm:cxn modelId="{375E3AB5-6A6A-4FB9-8D07-A53EF17F6A11}" type="presParOf" srcId="{8450C838-883F-49BB-ADCD-9FDD8CECD47D}" destId="{4C1BB923-E7F2-4FAE-BCE2-9CBC75F98424}" srcOrd="4" destOrd="0" presId="urn:microsoft.com/office/officeart/2005/8/layout/radial4"/>
    <dgm:cxn modelId="{BBA5423E-A9A3-45DE-BFC3-6BB85C03EBCE}" type="presParOf" srcId="{8450C838-883F-49BB-ADCD-9FDD8CECD47D}" destId="{4C3C8D6A-0A5F-4907-83DC-AB25FCA93C97}" srcOrd="5" destOrd="0" presId="urn:microsoft.com/office/officeart/2005/8/layout/radial4"/>
    <dgm:cxn modelId="{E8E62657-24CA-4038-8D86-7D3FFE0BEF9F}" type="presParOf" srcId="{8450C838-883F-49BB-ADCD-9FDD8CECD47D}" destId="{D71078B0-61B0-4A49-ACC5-75E45D65A14C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2B22A5F-7C50-45A9-A128-EAF707AD7DA0}" type="doc">
      <dgm:prSet loTypeId="urn:microsoft.com/office/officeart/2005/8/layout/vProcess5" loCatId="process" qsTypeId="urn:microsoft.com/office/officeart/2005/8/quickstyle/3d2" qsCatId="3D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1CC65711-61E0-44E5-B472-F7D3EDAD62BD}">
      <dgm:prSet phldrT="[Текст]" custT="1"/>
      <dgm:spPr>
        <a:solidFill>
          <a:srgbClr val="0066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Дотации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денежная помощь со стороны бюджета другого уровня, предоставляемая на безвозмездной и безвозвратной основе</a:t>
          </a:r>
          <a:endParaRPr lang="ru-RU" sz="20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gm:t>
    </dgm:pt>
    <dgm:pt modelId="{71E4292C-E05B-49D3-B55A-571E8E1CEC16}" type="parTrans" cxnId="{95897406-EE23-449A-B86A-B999A9CAC77E}">
      <dgm:prSet/>
      <dgm:spPr/>
      <dgm:t>
        <a:bodyPr/>
        <a:lstStyle/>
        <a:p>
          <a:endParaRPr lang="ru-RU"/>
        </a:p>
      </dgm:t>
    </dgm:pt>
    <dgm:pt modelId="{52337DFF-E383-461B-9334-D92F990D56D9}" type="sibTrans" cxnId="{95897406-EE23-449A-B86A-B999A9CAC77E}">
      <dgm:prSet/>
      <dgm:spPr>
        <a:solidFill>
          <a:srgbClr val="0099CC">
            <a:alpha val="89804"/>
          </a:srgbClr>
        </a:solidFill>
        <a:ln>
          <a:solidFill>
            <a:srgbClr val="3399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F449EDBA-C359-483E-92A1-10F66E4A60B2}">
      <dgm:prSet phldrT="[Текст]" custT="1"/>
      <dgm:spPr>
        <a:solidFill>
          <a:srgbClr val="6699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endParaRPr lang="ru-RU" sz="1200" dirty="0" smtClean="0">
            <a:latin typeface="Book Antiqua" pitchFamily="18" charset="0"/>
          </a:endParaRPr>
        </a:p>
        <a:p>
          <a:pPr algn="just"/>
          <a:r>
            <a:rPr lang="ru-RU" sz="2000" b="1" i="0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Субсидии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 - межбюджетные трансферты, предоставляемые бюджету другого уровня на условиях долевого финансирования расходов</a:t>
          </a:r>
        </a:p>
        <a:p>
          <a:pPr algn="l"/>
          <a:r>
            <a:rPr lang="ru-RU" sz="1800" dirty="0" smtClean="0"/>
            <a:t> </a:t>
          </a:r>
          <a:endParaRPr lang="ru-RU" sz="1800" dirty="0"/>
        </a:p>
      </dgm:t>
    </dgm:pt>
    <dgm:pt modelId="{C774A548-0B12-46A8-8B8A-0192C12C399B}" type="parTrans" cxnId="{50E5A926-146A-43EE-A29F-A5D039A9F039}">
      <dgm:prSet/>
      <dgm:spPr/>
      <dgm:t>
        <a:bodyPr/>
        <a:lstStyle/>
        <a:p>
          <a:endParaRPr lang="ru-RU"/>
        </a:p>
      </dgm:t>
    </dgm:pt>
    <dgm:pt modelId="{64540C70-5236-4909-88F2-F8D02EAF99A1}" type="sibTrans" cxnId="{50E5A926-146A-43EE-A29F-A5D039A9F039}">
      <dgm:prSet/>
      <dgm:spPr>
        <a:solidFill>
          <a:srgbClr val="0099CC">
            <a:alpha val="90000"/>
          </a:srgbClr>
        </a:solidFill>
        <a:ln>
          <a:solidFill>
            <a:srgbClr val="6666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2D7DE91B-796A-4177-A0FB-3A646E902107}">
      <dgm:prSet custT="1"/>
      <dgm:spPr>
        <a:solidFill>
          <a:srgbClr val="CC99FF"/>
        </a:solidFill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Субвенции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межбюджетные трансферты, предоставляемые местным бюджетам на исполнение переданных государственных полномочий </a:t>
          </a:r>
          <a:endParaRPr lang="ru-RU" sz="20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gm:t>
    </dgm:pt>
    <dgm:pt modelId="{87A3EC28-D257-4C28-BC1D-A7FE7569CA24}" type="parTrans" cxnId="{A401B4C0-0E94-43F5-9D03-59CBA193F521}">
      <dgm:prSet/>
      <dgm:spPr/>
      <dgm:t>
        <a:bodyPr/>
        <a:lstStyle/>
        <a:p>
          <a:endParaRPr lang="ru-RU"/>
        </a:p>
      </dgm:t>
    </dgm:pt>
    <dgm:pt modelId="{A01088EC-3308-47C5-9A55-C4769DE66AA1}" type="sibTrans" cxnId="{A401B4C0-0E94-43F5-9D03-59CBA193F521}">
      <dgm:prSet/>
      <dgm:spPr>
        <a:solidFill>
          <a:srgbClr val="0099CC">
            <a:alpha val="90000"/>
          </a:srgbClr>
        </a:solidFill>
        <a:ln>
          <a:solidFill>
            <a:srgbClr val="FF66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21E5C3DA-5115-440E-B56E-5DCA8F93B1BB}">
      <dgm:prSet custT="1"/>
      <dgm:spPr>
        <a:solidFill>
          <a:srgbClr val="FF99CC"/>
        </a:solidFill>
      </dgm:spPr>
      <dgm:t>
        <a:bodyPr/>
        <a:lstStyle/>
        <a:p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Иные межбюджетные трансферты</a:t>
          </a:r>
          <a:endParaRPr lang="ru-RU" sz="2000" b="1" u="sng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gm:t>
    </dgm:pt>
    <dgm:pt modelId="{706114FB-E472-431C-81C9-C5DCC060E5B0}" type="parTrans" cxnId="{7D1F8A23-F819-449C-9545-7CFECED4525C}">
      <dgm:prSet/>
      <dgm:spPr/>
      <dgm:t>
        <a:bodyPr/>
        <a:lstStyle/>
        <a:p>
          <a:endParaRPr lang="ru-RU"/>
        </a:p>
      </dgm:t>
    </dgm:pt>
    <dgm:pt modelId="{563442B4-77BC-4A16-89BD-E62999AAA117}" type="sibTrans" cxnId="{7D1F8A23-F819-449C-9545-7CFECED4525C}">
      <dgm:prSet/>
      <dgm:spPr/>
      <dgm:t>
        <a:bodyPr/>
        <a:lstStyle/>
        <a:p>
          <a:endParaRPr lang="ru-RU"/>
        </a:p>
      </dgm:t>
    </dgm:pt>
    <dgm:pt modelId="{F7DB0BF1-2966-4912-8D39-B0022291816C}" type="pres">
      <dgm:prSet presAssocID="{92B22A5F-7C50-45A9-A128-EAF707AD7DA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7C7D7A-E713-45EB-B900-268290840730}" type="pres">
      <dgm:prSet presAssocID="{92B22A5F-7C50-45A9-A128-EAF707AD7DA0}" presName="dummyMaxCanvas" presStyleCnt="0">
        <dgm:presLayoutVars/>
      </dgm:prSet>
      <dgm:spPr/>
    </dgm:pt>
    <dgm:pt modelId="{3C023A05-0CA6-4B1C-9C90-98508B193786}" type="pres">
      <dgm:prSet presAssocID="{92B22A5F-7C50-45A9-A128-EAF707AD7DA0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7415BA-DC97-43E2-AE7E-CB1E89BDB6C4}" type="pres">
      <dgm:prSet presAssocID="{92B22A5F-7C50-45A9-A128-EAF707AD7DA0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CD9B4C-DA78-46C7-9E8E-1E5C23521922}" type="pres">
      <dgm:prSet presAssocID="{92B22A5F-7C50-45A9-A128-EAF707AD7DA0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AFC14A-0294-454A-9D8E-0DEDF513300C}" type="pres">
      <dgm:prSet presAssocID="{92B22A5F-7C50-45A9-A128-EAF707AD7DA0}" presName="FourNodes_4" presStyleLbl="node1" presStyleIdx="3" presStyleCnt="4" custScaleY="55093" custLinFactNeighborX="-28" custLinFactNeighborY="-227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1735EF-571B-421D-B69C-575E32C59B3D}" type="pres">
      <dgm:prSet presAssocID="{92B22A5F-7C50-45A9-A128-EAF707AD7DA0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9D2155-7612-468E-A3DC-8E1D47EBEE5B}" type="pres">
      <dgm:prSet presAssocID="{92B22A5F-7C50-45A9-A128-EAF707AD7DA0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7A71E0-8E04-4158-8B58-BB3714727D7B}" type="pres">
      <dgm:prSet presAssocID="{92B22A5F-7C50-45A9-A128-EAF707AD7DA0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7F054D-0001-4AB9-89D8-68A07030852D}" type="pres">
      <dgm:prSet presAssocID="{92B22A5F-7C50-45A9-A128-EAF707AD7DA0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FE6E65-588E-4D34-80FF-15BC2F55240A}" type="pres">
      <dgm:prSet presAssocID="{92B22A5F-7C50-45A9-A128-EAF707AD7DA0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8EF898-A196-4E17-8A67-4D9319F3A9FA}" type="pres">
      <dgm:prSet presAssocID="{92B22A5F-7C50-45A9-A128-EAF707AD7DA0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6F31D-B268-4DC9-AA02-B68777929D4F}" type="pres">
      <dgm:prSet presAssocID="{92B22A5F-7C50-45A9-A128-EAF707AD7DA0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401B4C0-0E94-43F5-9D03-59CBA193F521}" srcId="{92B22A5F-7C50-45A9-A128-EAF707AD7DA0}" destId="{2D7DE91B-796A-4177-A0FB-3A646E902107}" srcOrd="2" destOrd="0" parTransId="{87A3EC28-D257-4C28-BC1D-A7FE7569CA24}" sibTransId="{A01088EC-3308-47C5-9A55-C4769DE66AA1}"/>
    <dgm:cxn modelId="{47697029-8554-405F-8FA7-7BD541DE32BA}" type="presOf" srcId="{2D7DE91B-796A-4177-A0FB-3A646E902107}" destId="{808EF898-A196-4E17-8A67-4D9319F3A9FA}" srcOrd="1" destOrd="0" presId="urn:microsoft.com/office/officeart/2005/8/layout/vProcess5"/>
    <dgm:cxn modelId="{989A1D30-B2D8-40CC-94E3-3F42B255EE83}" type="presOf" srcId="{92B22A5F-7C50-45A9-A128-EAF707AD7DA0}" destId="{F7DB0BF1-2966-4912-8D39-B0022291816C}" srcOrd="0" destOrd="0" presId="urn:microsoft.com/office/officeart/2005/8/layout/vProcess5"/>
    <dgm:cxn modelId="{096C7D79-020E-44B3-A1CB-3549B9C59C7A}" type="presOf" srcId="{A01088EC-3308-47C5-9A55-C4769DE66AA1}" destId="{2C7A71E0-8E04-4158-8B58-BB3714727D7B}" srcOrd="0" destOrd="0" presId="urn:microsoft.com/office/officeart/2005/8/layout/vProcess5"/>
    <dgm:cxn modelId="{ADF98623-BB29-4DA7-81BC-47D652CF2A68}" type="presOf" srcId="{52337DFF-E383-461B-9334-D92F990D56D9}" destId="{C21735EF-571B-421D-B69C-575E32C59B3D}" srcOrd="0" destOrd="0" presId="urn:microsoft.com/office/officeart/2005/8/layout/vProcess5"/>
    <dgm:cxn modelId="{BCFAEF7B-63CF-4466-ADBB-B119CE7A079B}" type="presOf" srcId="{F449EDBA-C359-483E-92A1-10F66E4A60B2}" destId="{D7FE6E65-588E-4D34-80FF-15BC2F55240A}" srcOrd="1" destOrd="0" presId="urn:microsoft.com/office/officeart/2005/8/layout/vProcess5"/>
    <dgm:cxn modelId="{B2F388D3-1D25-493B-A4CB-0DB95F6EFFF2}" type="presOf" srcId="{64540C70-5236-4909-88F2-F8D02EAF99A1}" destId="{A19D2155-7612-468E-A3DC-8E1D47EBEE5B}" srcOrd="0" destOrd="0" presId="urn:microsoft.com/office/officeart/2005/8/layout/vProcess5"/>
    <dgm:cxn modelId="{141B8258-242F-4ECC-B18C-62CDC61623E3}" type="presOf" srcId="{F449EDBA-C359-483E-92A1-10F66E4A60B2}" destId="{347415BA-DC97-43E2-AE7E-CB1E89BDB6C4}" srcOrd="0" destOrd="0" presId="urn:microsoft.com/office/officeart/2005/8/layout/vProcess5"/>
    <dgm:cxn modelId="{95897406-EE23-449A-B86A-B999A9CAC77E}" srcId="{92B22A5F-7C50-45A9-A128-EAF707AD7DA0}" destId="{1CC65711-61E0-44E5-B472-F7D3EDAD62BD}" srcOrd="0" destOrd="0" parTransId="{71E4292C-E05B-49D3-B55A-571E8E1CEC16}" sibTransId="{52337DFF-E383-461B-9334-D92F990D56D9}"/>
    <dgm:cxn modelId="{3C4E0D7A-7037-4FFE-9036-C8522262E359}" type="presOf" srcId="{2D7DE91B-796A-4177-A0FB-3A646E902107}" destId="{EFCD9B4C-DA78-46C7-9E8E-1E5C23521922}" srcOrd="0" destOrd="0" presId="urn:microsoft.com/office/officeart/2005/8/layout/vProcess5"/>
    <dgm:cxn modelId="{2349A8AD-4DFA-490D-A635-A0B8668CC46E}" type="presOf" srcId="{21E5C3DA-5115-440E-B56E-5DCA8F93B1BB}" destId="{E786F31D-B268-4DC9-AA02-B68777929D4F}" srcOrd="1" destOrd="0" presId="urn:microsoft.com/office/officeart/2005/8/layout/vProcess5"/>
    <dgm:cxn modelId="{C7110A37-0034-446D-A796-9BD88BDC7BEB}" type="presOf" srcId="{1CC65711-61E0-44E5-B472-F7D3EDAD62BD}" destId="{3C023A05-0CA6-4B1C-9C90-98508B193786}" srcOrd="0" destOrd="0" presId="urn:microsoft.com/office/officeart/2005/8/layout/vProcess5"/>
    <dgm:cxn modelId="{7D1F8A23-F819-449C-9545-7CFECED4525C}" srcId="{92B22A5F-7C50-45A9-A128-EAF707AD7DA0}" destId="{21E5C3DA-5115-440E-B56E-5DCA8F93B1BB}" srcOrd="3" destOrd="0" parTransId="{706114FB-E472-431C-81C9-C5DCC060E5B0}" sibTransId="{563442B4-77BC-4A16-89BD-E62999AAA117}"/>
    <dgm:cxn modelId="{50E5A926-146A-43EE-A29F-A5D039A9F039}" srcId="{92B22A5F-7C50-45A9-A128-EAF707AD7DA0}" destId="{F449EDBA-C359-483E-92A1-10F66E4A60B2}" srcOrd="1" destOrd="0" parTransId="{C774A548-0B12-46A8-8B8A-0192C12C399B}" sibTransId="{64540C70-5236-4909-88F2-F8D02EAF99A1}"/>
    <dgm:cxn modelId="{BDBED9C7-6940-4D57-8781-66196AB815BA}" type="presOf" srcId="{1CC65711-61E0-44E5-B472-F7D3EDAD62BD}" destId="{1B7F054D-0001-4AB9-89D8-68A07030852D}" srcOrd="1" destOrd="0" presId="urn:microsoft.com/office/officeart/2005/8/layout/vProcess5"/>
    <dgm:cxn modelId="{9C2B66B2-7052-4063-A017-97B308D5925E}" type="presOf" srcId="{21E5C3DA-5115-440E-B56E-5DCA8F93B1BB}" destId="{98AFC14A-0294-454A-9D8E-0DEDF513300C}" srcOrd="0" destOrd="0" presId="urn:microsoft.com/office/officeart/2005/8/layout/vProcess5"/>
    <dgm:cxn modelId="{4FAE0987-A3CC-4325-9CF7-DA47663959F8}" type="presParOf" srcId="{F7DB0BF1-2966-4912-8D39-B0022291816C}" destId="{A57C7D7A-E713-45EB-B900-268290840730}" srcOrd="0" destOrd="0" presId="urn:microsoft.com/office/officeart/2005/8/layout/vProcess5"/>
    <dgm:cxn modelId="{305D74EC-6F91-45FE-9501-659726AC5EB2}" type="presParOf" srcId="{F7DB0BF1-2966-4912-8D39-B0022291816C}" destId="{3C023A05-0CA6-4B1C-9C90-98508B193786}" srcOrd="1" destOrd="0" presId="urn:microsoft.com/office/officeart/2005/8/layout/vProcess5"/>
    <dgm:cxn modelId="{77B46D90-0012-452B-AC1F-8752A348DA8B}" type="presParOf" srcId="{F7DB0BF1-2966-4912-8D39-B0022291816C}" destId="{347415BA-DC97-43E2-AE7E-CB1E89BDB6C4}" srcOrd="2" destOrd="0" presId="urn:microsoft.com/office/officeart/2005/8/layout/vProcess5"/>
    <dgm:cxn modelId="{7E9C1717-B071-4074-8184-D0BA5CAF05DB}" type="presParOf" srcId="{F7DB0BF1-2966-4912-8D39-B0022291816C}" destId="{EFCD9B4C-DA78-46C7-9E8E-1E5C23521922}" srcOrd="3" destOrd="0" presId="urn:microsoft.com/office/officeart/2005/8/layout/vProcess5"/>
    <dgm:cxn modelId="{9ADBB14F-04EA-4C0B-B4BA-01C79D08D321}" type="presParOf" srcId="{F7DB0BF1-2966-4912-8D39-B0022291816C}" destId="{98AFC14A-0294-454A-9D8E-0DEDF513300C}" srcOrd="4" destOrd="0" presId="urn:microsoft.com/office/officeart/2005/8/layout/vProcess5"/>
    <dgm:cxn modelId="{99A86747-F437-453D-8E85-81394284305F}" type="presParOf" srcId="{F7DB0BF1-2966-4912-8D39-B0022291816C}" destId="{C21735EF-571B-421D-B69C-575E32C59B3D}" srcOrd="5" destOrd="0" presId="urn:microsoft.com/office/officeart/2005/8/layout/vProcess5"/>
    <dgm:cxn modelId="{5BA63704-171A-4DF3-B281-36A734D46AAE}" type="presParOf" srcId="{F7DB0BF1-2966-4912-8D39-B0022291816C}" destId="{A19D2155-7612-468E-A3DC-8E1D47EBEE5B}" srcOrd="6" destOrd="0" presId="urn:microsoft.com/office/officeart/2005/8/layout/vProcess5"/>
    <dgm:cxn modelId="{806024B9-D19E-49DE-B9AC-1DF5BE40FB63}" type="presParOf" srcId="{F7DB0BF1-2966-4912-8D39-B0022291816C}" destId="{2C7A71E0-8E04-4158-8B58-BB3714727D7B}" srcOrd="7" destOrd="0" presId="urn:microsoft.com/office/officeart/2005/8/layout/vProcess5"/>
    <dgm:cxn modelId="{C8862129-FEA9-4003-B689-B7280A8D9034}" type="presParOf" srcId="{F7DB0BF1-2966-4912-8D39-B0022291816C}" destId="{1B7F054D-0001-4AB9-89D8-68A07030852D}" srcOrd="8" destOrd="0" presId="urn:microsoft.com/office/officeart/2005/8/layout/vProcess5"/>
    <dgm:cxn modelId="{193C7812-8286-4827-AFB2-A063B482582E}" type="presParOf" srcId="{F7DB0BF1-2966-4912-8D39-B0022291816C}" destId="{D7FE6E65-588E-4D34-80FF-15BC2F55240A}" srcOrd="9" destOrd="0" presId="urn:microsoft.com/office/officeart/2005/8/layout/vProcess5"/>
    <dgm:cxn modelId="{CF5238C9-9109-4069-8F9C-B642154C7875}" type="presParOf" srcId="{F7DB0BF1-2966-4912-8D39-B0022291816C}" destId="{808EF898-A196-4E17-8A67-4D9319F3A9FA}" srcOrd="10" destOrd="0" presId="urn:microsoft.com/office/officeart/2005/8/layout/vProcess5"/>
    <dgm:cxn modelId="{E5FD0BD8-5700-4BB6-8149-70C338B0D3A4}" type="presParOf" srcId="{F7DB0BF1-2966-4912-8D39-B0022291816C}" destId="{E786F31D-B268-4DC9-AA02-B68777929D4F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97B0179-6FFA-43F2-9B11-3C7B56B71EA7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7E3C235-D7CE-4F21-83E5-0230BF458F3B}">
      <dgm:prSet phldrT="[Текст]" custT="1"/>
      <dgm:spPr>
        <a:gradFill flip="none" rotWithShape="0">
          <a:gsLst>
            <a:gs pos="0">
              <a:srgbClr val="FF9900">
                <a:shade val="30000"/>
                <a:satMod val="115000"/>
              </a:srgbClr>
            </a:gs>
            <a:gs pos="50000">
              <a:srgbClr val="FF9900">
                <a:shade val="67500"/>
                <a:satMod val="115000"/>
              </a:srgbClr>
            </a:gs>
            <a:gs pos="100000">
              <a:srgbClr val="FF9900">
                <a:shade val="100000"/>
                <a:satMod val="115000"/>
              </a:srgbClr>
            </a:gs>
          </a:gsLst>
          <a:lin ang="2700000" scaled="1"/>
          <a:tileRect/>
        </a:gradFill>
        <a:ln w="19050">
          <a:solidFill>
            <a:srgbClr val="FF6600"/>
          </a:solidFill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Областные  средства</a:t>
          </a:r>
          <a:endParaRPr lang="ru-RU" sz="2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507B90E-C01D-4EEB-A99F-C6D51F8C1051}" type="parTrans" cxnId="{625D9539-3FEF-424E-B540-0715AFF493D9}">
      <dgm:prSet/>
      <dgm:spPr/>
      <dgm:t>
        <a:bodyPr/>
        <a:lstStyle/>
        <a:p>
          <a:endParaRPr lang="ru-RU"/>
        </a:p>
      </dgm:t>
    </dgm:pt>
    <dgm:pt modelId="{0032CFD0-149D-40E9-B15B-2927DB928F2A}" type="sibTrans" cxnId="{625D9539-3FEF-424E-B540-0715AFF493D9}">
      <dgm:prSet/>
      <dgm:spPr/>
      <dgm:t>
        <a:bodyPr/>
        <a:lstStyle/>
        <a:p>
          <a:endParaRPr lang="ru-RU"/>
        </a:p>
      </dgm:t>
    </dgm:pt>
    <dgm:pt modelId="{0FD87494-0FAD-49E2-A677-4C63C07CD278}">
      <dgm:prSet phldrT="[Текст]" custT="1"/>
      <dgm:spPr>
        <a:solidFill>
          <a:srgbClr val="FFCC99">
            <a:alpha val="89804"/>
          </a:srgbClr>
        </a:solidFill>
        <a:ln w="19050">
          <a:solidFill>
            <a:srgbClr val="FF6600"/>
          </a:solidFill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algn="just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Субвенция на выплату денежных средств на содержание ребенка, переданного на воспитание в приемную семью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DA936E31-2B7B-4F61-8784-087F5BF1CCA2}" type="parTrans" cxnId="{89B06EA5-3ADE-473B-8A08-C3C9D6C492D2}">
      <dgm:prSet/>
      <dgm:spPr>
        <a:ln>
          <a:solidFill>
            <a:srgbClr val="FF6600"/>
          </a:solidFill>
        </a:ln>
      </dgm:spPr>
      <dgm:t>
        <a:bodyPr/>
        <a:lstStyle/>
        <a:p>
          <a:endParaRPr lang="ru-RU"/>
        </a:p>
      </dgm:t>
    </dgm:pt>
    <dgm:pt modelId="{EA1805A8-F89A-4EA4-B480-DBF1EC1756D6}" type="sibTrans" cxnId="{89B06EA5-3ADE-473B-8A08-C3C9D6C492D2}">
      <dgm:prSet/>
      <dgm:spPr/>
      <dgm:t>
        <a:bodyPr/>
        <a:lstStyle/>
        <a:p>
          <a:endParaRPr lang="ru-RU"/>
        </a:p>
      </dgm:t>
    </dgm:pt>
    <dgm:pt modelId="{ECC4F9D0-E93A-4739-8873-1B03FCE6503A}">
      <dgm:prSet phldrT="[Текст]" custT="1"/>
      <dgm:spPr>
        <a:gradFill flip="none" rotWithShape="0">
          <a:gsLst>
            <a:gs pos="0">
              <a:srgbClr val="00CC00">
                <a:shade val="30000"/>
                <a:satMod val="115000"/>
              </a:srgbClr>
            </a:gs>
            <a:gs pos="50000">
              <a:srgbClr val="00CC00">
                <a:shade val="67500"/>
                <a:satMod val="115000"/>
              </a:srgbClr>
            </a:gs>
            <a:gs pos="100000">
              <a:srgbClr val="00CC00">
                <a:shade val="100000"/>
                <a:satMod val="115000"/>
              </a:srgbClr>
            </a:gs>
          </a:gsLst>
          <a:lin ang="8100000" scaled="1"/>
          <a:tileRect/>
        </a:gradFill>
        <a:ln w="19050">
          <a:solidFill>
            <a:srgbClr val="008000"/>
          </a:solidFill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Собственные средства</a:t>
          </a:r>
          <a:endParaRPr lang="ru-RU" sz="2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3C1BA2F-2EFA-4D9C-B3CA-49EC49DF0341}" type="parTrans" cxnId="{6F91B4C2-2696-4AC9-B5C9-E81FB4304422}">
      <dgm:prSet/>
      <dgm:spPr/>
      <dgm:t>
        <a:bodyPr/>
        <a:lstStyle/>
        <a:p>
          <a:endParaRPr lang="ru-RU"/>
        </a:p>
      </dgm:t>
    </dgm:pt>
    <dgm:pt modelId="{72D3C64C-1594-42A1-A6BD-3865DE44FC1B}" type="sibTrans" cxnId="{6F91B4C2-2696-4AC9-B5C9-E81FB4304422}">
      <dgm:prSet/>
      <dgm:spPr/>
      <dgm:t>
        <a:bodyPr/>
        <a:lstStyle/>
        <a:p>
          <a:endParaRPr lang="ru-RU"/>
        </a:p>
      </dgm:t>
    </dgm:pt>
    <dgm:pt modelId="{CCE787AD-0C94-4790-AEE2-08FEBD4D1B85}">
      <dgm:prSet phldrT="[Текст]" custT="1"/>
      <dgm:spPr>
        <a:solidFill>
          <a:srgbClr val="99FF33">
            <a:alpha val="89804"/>
          </a:srgbClr>
        </a:solidFill>
        <a:ln w="19050"/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algn="ctr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Выплаты почетным гражданам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068889B5-7356-40A8-AAD8-C5014ADEEF6E}" type="parTrans" cxnId="{3C81F201-EEAF-4356-B06B-1A48A88AD07D}">
      <dgm:prSet/>
      <dgm:spPr/>
      <dgm:t>
        <a:bodyPr/>
        <a:lstStyle/>
        <a:p>
          <a:endParaRPr lang="ru-RU"/>
        </a:p>
      </dgm:t>
    </dgm:pt>
    <dgm:pt modelId="{BB8E5D64-1589-4766-BEE5-C182CE5BFFB3}" type="sibTrans" cxnId="{3C81F201-EEAF-4356-B06B-1A48A88AD07D}">
      <dgm:prSet/>
      <dgm:spPr/>
      <dgm:t>
        <a:bodyPr/>
        <a:lstStyle/>
        <a:p>
          <a:endParaRPr lang="ru-RU"/>
        </a:p>
      </dgm:t>
    </dgm:pt>
    <dgm:pt modelId="{68754719-21A2-4E04-8157-D49B2D923B36}">
      <dgm:prSet phldrT="[Текст]" custT="1"/>
      <dgm:spPr>
        <a:solidFill>
          <a:srgbClr val="99FF33">
            <a:alpha val="90000"/>
          </a:srgbClr>
        </a:solidFill>
        <a:ln w="19050"/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algn="just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Пенсии на выслугу лет лицам, замещавшим муниципальные должности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2D78FB1E-2677-4182-BF88-E223488DB16D}" type="parTrans" cxnId="{81F85D43-3D44-4754-858B-9361218ACFC2}">
      <dgm:prSet/>
      <dgm:spPr/>
      <dgm:t>
        <a:bodyPr/>
        <a:lstStyle/>
        <a:p>
          <a:endParaRPr lang="ru-RU"/>
        </a:p>
      </dgm:t>
    </dgm:pt>
    <dgm:pt modelId="{9ADF9544-C697-48AE-AE83-9EE710E7DAD0}" type="sibTrans" cxnId="{81F85D43-3D44-4754-858B-9361218ACFC2}">
      <dgm:prSet/>
      <dgm:spPr/>
      <dgm:t>
        <a:bodyPr/>
        <a:lstStyle/>
        <a:p>
          <a:endParaRPr lang="ru-RU"/>
        </a:p>
      </dgm:t>
    </dgm:pt>
    <dgm:pt modelId="{3B89B9B3-5619-46D4-93CA-40C0EF5EB128}">
      <dgm:prSet phldrT="[Текст]" custT="1"/>
      <dgm:spPr>
        <a:solidFill>
          <a:srgbClr val="FFCC99">
            <a:alpha val="90000"/>
          </a:srgbClr>
        </a:solidFill>
        <a:ln w="19050">
          <a:solidFill>
            <a:srgbClr val="FF6600"/>
          </a:solidFill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algn="just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Субвенция на выплату  ежемесячных денежных средств на содержание ребенка, находящегося под опекой (попечительством)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2298DAA3-0B49-4117-873D-4459F0CCBDB4}" type="sibTrans" cxnId="{B3624D78-7BFB-450E-8BEA-A90A6608ACE3}">
      <dgm:prSet/>
      <dgm:spPr/>
      <dgm:t>
        <a:bodyPr/>
        <a:lstStyle/>
        <a:p>
          <a:endParaRPr lang="ru-RU"/>
        </a:p>
      </dgm:t>
    </dgm:pt>
    <dgm:pt modelId="{18FCBCEA-9E78-49E2-BECB-519648FE62F0}" type="parTrans" cxnId="{B3624D78-7BFB-450E-8BEA-A90A6608ACE3}">
      <dgm:prSet/>
      <dgm:spPr>
        <a:ln>
          <a:solidFill>
            <a:srgbClr val="FF6600"/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7A678DD-6040-425C-BD0F-D72D593AD7BF}" type="pres">
      <dgm:prSet presAssocID="{F97B0179-6FFA-43F2-9B11-3C7B56B71EA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2318909-0E8B-49FF-955C-5F4D919573E8}" type="pres">
      <dgm:prSet presAssocID="{C7E3C235-D7CE-4F21-83E5-0230BF458F3B}" presName="root" presStyleCnt="0"/>
      <dgm:spPr/>
    </dgm:pt>
    <dgm:pt modelId="{C8BFB3E0-F637-4271-B518-A47EA05A3897}" type="pres">
      <dgm:prSet presAssocID="{C7E3C235-D7CE-4F21-83E5-0230BF458F3B}" presName="rootComposite" presStyleCnt="0"/>
      <dgm:spPr/>
    </dgm:pt>
    <dgm:pt modelId="{A8364C70-C324-4950-A3EA-89813D0E681B}" type="pres">
      <dgm:prSet presAssocID="{C7E3C235-D7CE-4F21-83E5-0230BF458F3B}" presName="rootText" presStyleLbl="node1" presStyleIdx="0" presStyleCnt="2" custScaleX="255225"/>
      <dgm:spPr/>
      <dgm:t>
        <a:bodyPr/>
        <a:lstStyle/>
        <a:p>
          <a:endParaRPr lang="ru-RU"/>
        </a:p>
      </dgm:t>
    </dgm:pt>
    <dgm:pt modelId="{6A0D8410-35CB-4A00-B0EC-DB51D7EB0EF9}" type="pres">
      <dgm:prSet presAssocID="{C7E3C235-D7CE-4F21-83E5-0230BF458F3B}" presName="rootConnector" presStyleLbl="node1" presStyleIdx="0" presStyleCnt="2"/>
      <dgm:spPr/>
      <dgm:t>
        <a:bodyPr/>
        <a:lstStyle/>
        <a:p>
          <a:endParaRPr lang="ru-RU"/>
        </a:p>
      </dgm:t>
    </dgm:pt>
    <dgm:pt modelId="{BA485956-92AB-46FE-9A87-FD4392A1087A}" type="pres">
      <dgm:prSet presAssocID="{C7E3C235-D7CE-4F21-83E5-0230BF458F3B}" presName="childShape" presStyleCnt="0"/>
      <dgm:spPr/>
    </dgm:pt>
    <dgm:pt modelId="{0F10B24C-6291-498B-B24B-6F32995626E1}" type="pres">
      <dgm:prSet presAssocID="{DA936E31-2B7B-4F61-8784-087F5BF1CCA2}" presName="Name13" presStyleLbl="parChTrans1D2" presStyleIdx="0" presStyleCnt="4"/>
      <dgm:spPr/>
      <dgm:t>
        <a:bodyPr/>
        <a:lstStyle/>
        <a:p>
          <a:endParaRPr lang="ru-RU"/>
        </a:p>
      </dgm:t>
    </dgm:pt>
    <dgm:pt modelId="{B94730D8-5D8F-426C-8831-7569625F9563}" type="pres">
      <dgm:prSet presAssocID="{0FD87494-0FAD-49E2-A677-4C63C07CD278}" presName="childText" presStyleLbl="bgAcc1" presStyleIdx="0" presStyleCnt="4" custScaleX="283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8766AC-1DF5-4C8B-88E8-C0C7029582F8}" type="pres">
      <dgm:prSet presAssocID="{18FCBCEA-9E78-49E2-BECB-519648FE62F0}" presName="Name13" presStyleLbl="parChTrans1D2" presStyleIdx="1" presStyleCnt="4"/>
      <dgm:spPr/>
      <dgm:t>
        <a:bodyPr/>
        <a:lstStyle/>
        <a:p>
          <a:endParaRPr lang="ru-RU"/>
        </a:p>
      </dgm:t>
    </dgm:pt>
    <dgm:pt modelId="{51570436-6222-48A4-BA2B-6408C85AF1C1}" type="pres">
      <dgm:prSet presAssocID="{3B89B9B3-5619-46D4-93CA-40C0EF5EB128}" presName="childText" presStyleLbl="bgAcc1" presStyleIdx="1" presStyleCnt="4" custScaleX="2908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8552E6-FA89-479A-A5C0-9CCE53C51C9B}" type="pres">
      <dgm:prSet presAssocID="{ECC4F9D0-E93A-4739-8873-1B03FCE6503A}" presName="root" presStyleCnt="0"/>
      <dgm:spPr/>
    </dgm:pt>
    <dgm:pt modelId="{B017799E-88CE-4846-9C9E-14C87B07A779}" type="pres">
      <dgm:prSet presAssocID="{ECC4F9D0-E93A-4739-8873-1B03FCE6503A}" presName="rootComposite" presStyleCnt="0"/>
      <dgm:spPr/>
    </dgm:pt>
    <dgm:pt modelId="{C3A7FB03-348C-490A-BD89-81232A0929D7}" type="pres">
      <dgm:prSet presAssocID="{ECC4F9D0-E93A-4739-8873-1B03FCE6503A}" presName="rootText" presStyleLbl="node1" presStyleIdx="1" presStyleCnt="2" custScaleX="242836"/>
      <dgm:spPr/>
      <dgm:t>
        <a:bodyPr/>
        <a:lstStyle/>
        <a:p>
          <a:endParaRPr lang="ru-RU"/>
        </a:p>
      </dgm:t>
    </dgm:pt>
    <dgm:pt modelId="{F3FA9309-D15C-4DE3-8542-192E36A1C004}" type="pres">
      <dgm:prSet presAssocID="{ECC4F9D0-E93A-4739-8873-1B03FCE6503A}" presName="rootConnector" presStyleLbl="node1" presStyleIdx="1" presStyleCnt="2"/>
      <dgm:spPr/>
      <dgm:t>
        <a:bodyPr/>
        <a:lstStyle/>
        <a:p>
          <a:endParaRPr lang="ru-RU"/>
        </a:p>
      </dgm:t>
    </dgm:pt>
    <dgm:pt modelId="{14EC64FA-847B-4CFE-9E9D-811F66FD9494}" type="pres">
      <dgm:prSet presAssocID="{ECC4F9D0-E93A-4739-8873-1B03FCE6503A}" presName="childShape" presStyleCnt="0"/>
      <dgm:spPr/>
    </dgm:pt>
    <dgm:pt modelId="{C5FFE075-823E-4DA0-9121-22547C719149}" type="pres">
      <dgm:prSet presAssocID="{068889B5-7356-40A8-AAD8-C5014ADEEF6E}" presName="Name13" presStyleLbl="parChTrans1D2" presStyleIdx="2" presStyleCnt="4"/>
      <dgm:spPr/>
      <dgm:t>
        <a:bodyPr/>
        <a:lstStyle/>
        <a:p>
          <a:endParaRPr lang="ru-RU"/>
        </a:p>
      </dgm:t>
    </dgm:pt>
    <dgm:pt modelId="{2A6BB132-36F5-4551-B534-1EA38833A873}" type="pres">
      <dgm:prSet presAssocID="{CCE787AD-0C94-4790-AEE2-08FEBD4D1B85}" presName="childText" presStyleLbl="bgAcc1" presStyleIdx="2" presStyleCnt="4" custScaleX="2685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BA0CCF-2610-4CB9-B2AA-6683F0E170FF}" type="pres">
      <dgm:prSet presAssocID="{2D78FB1E-2677-4182-BF88-E223488DB16D}" presName="Name13" presStyleLbl="parChTrans1D2" presStyleIdx="3" presStyleCnt="4"/>
      <dgm:spPr/>
      <dgm:t>
        <a:bodyPr/>
        <a:lstStyle/>
        <a:p>
          <a:endParaRPr lang="ru-RU"/>
        </a:p>
      </dgm:t>
    </dgm:pt>
    <dgm:pt modelId="{29983BB3-9FDC-412A-8584-11C5A8F9A525}" type="pres">
      <dgm:prSet presAssocID="{68754719-21A2-4E04-8157-D49B2D923B36}" presName="childText" presStyleLbl="bgAcc1" presStyleIdx="3" presStyleCnt="4" custScaleX="2736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BC92A03-7159-4281-B198-303F0B7FBC1B}" type="presOf" srcId="{2D78FB1E-2677-4182-BF88-E223488DB16D}" destId="{6EBA0CCF-2610-4CB9-B2AA-6683F0E170FF}" srcOrd="0" destOrd="0" presId="urn:microsoft.com/office/officeart/2005/8/layout/hierarchy3"/>
    <dgm:cxn modelId="{3C81F201-EEAF-4356-B06B-1A48A88AD07D}" srcId="{ECC4F9D0-E93A-4739-8873-1B03FCE6503A}" destId="{CCE787AD-0C94-4790-AEE2-08FEBD4D1B85}" srcOrd="0" destOrd="0" parTransId="{068889B5-7356-40A8-AAD8-C5014ADEEF6E}" sibTransId="{BB8E5D64-1589-4766-BEE5-C182CE5BFFB3}"/>
    <dgm:cxn modelId="{0435AD0B-7272-490D-9768-B7D8C7888CAB}" type="presOf" srcId="{DA936E31-2B7B-4F61-8784-087F5BF1CCA2}" destId="{0F10B24C-6291-498B-B24B-6F32995626E1}" srcOrd="0" destOrd="0" presId="urn:microsoft.com/office/officeart/2005/8/layout/hierarchy3"/>
    <dgm:cxn modelId="{1734332B-33DF-4C36-8705-417653B4CA58}" type="presOf" srcId="{0FD87494-0FAD-49E2-A677-4C63C07CD278}" destId="{B94730D8-5D8F-426C-8831-7569625F9563}" srcOrd="0" destOrd="0" presId="urn:microsoft.com/office/officeart/2005/8/layout/hierarchy3"/>
    <dgm:cxn modelId="{6B082500-0426-479C-941D-1A9F566EEE32}" type="presOf" srcId="{F97B0179-6FFA-43F2-9B11-3C7B56B71EA7}" destId="{87A678DD-6040-425C-BD0F-D72D593AD7BF}" srcOrd="0" destOrd="0" presId="urn:microsoft.com/office/officeart/2005/8/layout/hierarchy3"/>
    <dgm:cxn modelId="{5524F9ED-EE44-4D1B-A7A5-5A1E4D55006E}" type="presOf" srcId="{ECC4F9D0-E93A-4739-8873-1B03FCE6503A}" destId="{C3A7FB03-348C-490A-BD89-81232A0929D7}" srcOrd="0" destOrd="0" presId="urn:microsoft.com/office/officeart/2005/8/layout/hierarchy3"/>
    <dgm:cxn modelId="{89FF40E1-962D-4067-8FB3-3EF8F55C8527}" type="presOf" srcId="{3B89B9B3-5619-46D4-93CA-40C0EF5EB128}" destId="{51570436-6222-48A4-BA2B-6408C85AF1C1}" srcOrd="0" destOrd="0" presId="urn:microsoft.com/office/officeart/2005/8/layout/hierarchy3"/>
    <dgm:cxn modelId="{5D864355-5783-48E4-8866-BFDBC58DA067}" type="presOf" srcId="{ECC4F9D0-E93A-4739-8873-1B03FCE6503A}" destId="{F3FA9309-D15C-4DE3-8542-192E36A1C004}" srcOrd="1" destOrd="0" presId="urn:microsoft.com/office/officeart/2005/8/layout/hierarchy3"/>
    <dgm:cxn modelId="{81F85D43-3D44-4754-858B-9361218ACFC2}" srcId="{ECC4F9D0-E93A-4739-8873-1B03FCE6503A}" destId="{68754719-21A2-4E04-8157-D49B2D923B36}" srcOrd="1" destOrd="0" parTransId="{2D78FB1E-2677-4182-BF88-E223488DB16D}" sibTransId="{9ADF9544-C697-48AE-AE83-9EE710E7DAD0}"/>
    <dgm:cxn modelId="{C3CA330E-5D7F-4D0C-AD54-4E0294451120}" type="presOf" srcId="{C7E3C235-D7CE-4F21-83E5-0230BF458F3B}" destId="{A8364C70-C324-4950-A3EA-89813D0E681B}" srcOrd="0" destOrd="0" presId="urn:microsoft.com/office/officeart/2005/8/layout/hierarchy3"/>
    <dgm:cxn modelId="{B3624D78-7BFB-450E-8BEA-A90A6608ACE3}" srcId="{C7E3C235-D7CE-4F21-83E5-0230BF458F3B}" destId="{3B89B9B3-5619-46D4-93CA-40C0EF5EB128}" srcOrd="1" destOrd="0" parTransId="{18FCBCEA-9E78-49E2-BECB-519648FE62F0}" sibTransId="{2298DAA3-0B49-4117-873D-4459F0CCBDB4}"/>
    <dgm:cxn modelId="{89B06EA5-3ADE-473B-8A08-C3C9D6C492D2}" srcId="{C7E3C235-D7CE-4F21-83E5-0230BF458F3B}" destId="{0FD87494-0FAD-49E2-A677-4C63C07CD278}" srcOrd="0" destOrd="0" parTransId="{DA936E31-2B7B-4F61-8784-087F5BF1CCA2}" sibTransId="{EA1805A8-F89A-4EA4-B480-DBF1EC1756D6}"/>
    <dgm:cxn modelId="{6F91B4C2-2696-4AC9-B5C9-E81FB4304422}" srcId="{F97B0179-6FFA-43F2-9B11-3C7B56B71EA7}" destId="{ECC4F9D0-E93A-4739-8873-1B03FCE6503A}" srcOrd="1" destOrd="0" parTransId="{F3C1BA2F-2EFA-4D9C-B3CA-49EC49DF0341}" sibTransId="{72D3C64C-1594-42A1-A6BD-3865DE44FC1B}"/>
    <dgm:cxn modelId="{C0EA5B20-929E-4038-A8D3-DB41F9D59131}" type="presOf" srcId="{CCE787AD-0C94-4790-AEE2-08FEBD4D1B85}" destId="{2A6BB132-36F5-4551-B534-1EA38833A873}" srcOrd="0" destOrd="0" presId="urn:microsoft.com/office/officeart/2005/8/layout/hierarchy3"/>
    <dgm:cxn modelId="{B991AD93-EB2D-4FDF-A21F-A7B7CD714F36}" type="presOf" srcId="{C7E3C235-D7CE-4F21-83E5-0230BF458F3B}" destId="{6A0D8410-35CB-4A00-B0EC-DB51D7EB0EF9}" srcOrd="1" destOrd="0" presId="urn:microsoft.com/office/officeart/2005/8/layout/hierarchy3"/>
    <dgm:cxn modelId="{625D9539-3FEF-424E-B540-0715AFF493D9}" srcId="{F97B0179-6FFA-43F2-9B11-3C7B56B71EA7}" destId="{C7E3C235-D7CE-4F21-83E5-0230BF458F3B}" srcOrd="0" destOrd="0" parTransId="{3507B90E-C01D-4EEB-A99F-C6D51F8C1051}" sibTransId="{0032CFD0-149D-40E9-B15B-2927DB928F2A}"/>
    <dgm:cxn modelId="{8216D1E0-14FD-4E06-AE98-8E84AD193410}" type="presOf" srcId="{068889B5-7356-40A8-AAD8-C5014ADEEF6E}" destId="{C5FFE075-823E-4DA0-9121-22547C719149}" srcOrd="0" destOrd="0" presId="urn:microsoft.com/office/officeart/2005/8/layout/hierarchy3"/>
    <dgm:cxn modelId="{93FAD667-B778-437E-805E-CFC96E233C8A}" type="presOf" srcId="{68754719-21A2-4E04-8157-D49B2D923B36}" destId="{29983BB3-9FDC-412A-8584-11C5A8F9A525}" srcOrd="0" destOrd="0" presId="urn:microsoft.com/office/officeart/2005/8/layout/hierarchy3"/>
    <dgm:cxn modelId="{40302B10-400A-46A1-88B0-88CBDC9174F7}" type="presOf" srcId="{18FCBCEA-9E78-49E2-BECB-519648FE62F0}" destId="{DC8766AC-1DF5-4C8B-88E8-C0C7029582F8}" srcOrd="0" destOrd="0" presId="urn:microsoft.com/office/officeart/2005/8/layout/hierarchy3"/>
    <dgm:cxn modelId="{FE598173-65A0-4431-BF8A-9FEB0073AD9D}" type="presParOf" srcId="{87A678DD-6040-425C-BD0F-D72D593AD7BF}" destId="{B2318909-0E8B-49FF-955C-5F4D919573E8}" srcOrd="0" destOrd="0" presId="urn:microsoft.com/office/officeart/2005/8/layout/hierarchy3"/>
    <dgm:cxn modelId="{F48DB4CB-23AB-4867-8296-F30F84E5CCB8}" type="presParOf" srcId="{B2318909-0E8B-49FF-955C-5F4D919573E8}" destId="{C8BFB3E0-F637-4271-B518-A47EA05A3897}" srcOrd="0" destOrd="0" presId="urn:microsoft.com/office/officeart/2005/8/layout/hierarchy3"/>
    <dgm:cxn modelId="{6762F0C3-5E60-4596-96C7-99187EC39F8D}" type="presParOf" srcId="{C8BFB3E0-F637-4271-B518-A47EA05A3897}" destId="{A8364C70-C324-4950-A3EA-89813D0E681B}" srcOrd="0" destOrd="0" presId="urn:microsoft.com/office/officeart/2005/8/layout/hierarchy3"/>
    <dgm:cxn modelId="{F14AC6DA-FC22-430B-A71D-679CE9928FBE}" type="presParOf" srcId="{C8BFB3E0-F637-4271-B518-A47EA05A3897}" destId="{6A0D8410-35CB-4A00-B0EC-DB51D7EB0EF9}" srcOrd="1" destOrd="0" presId="urn:microsoft.com/office/officeart/2005/8/layout/hierarchy3"/>
    <dgm:cxn modelId="{C6A5515B-4169-4A46-BF6C-6617541C80D5}" type="presParOf" srcId="{B2318909-0E8B-49FF-955C-5F4D919573E8}" destId="{BA485956-92AB-46FE-9A87-FD4392A1087A}" srcOrd="1" destOrd="0" presId="urn:microsoft.com/office/officeart/2005/8/layout/hierarchy3"/>
    <dgm:cxn modelId="{49F66208-9EBA-4177-8892-575B944846B7}" type="presParOf" srcId="{BA485956-92AB-46FE-9A87-FD4392A1087A}" destId="{0F10B24C-6291-498B-B24B-6F32995626E1}" srcOrd="0" destOrd="0" presId="urn:microsoft.com/office/officeart/2005/8/layout/hierarchy3"/>
    <dgm:cxn modelId="{0A547EBB-76A8-423F-88ED-6417ED280733}" type="presParOf" srcId="{BA485956-92AB-46FE-9A87-FD4392A1087A}" destId="{B94730D8-5D8F-426C-8831-7569625F9563}" srcOrd="1" destOrd="0" presId="urn:microsoft.com/office/officeart/2005/8/layout/hierarchy3"/>
    <dgm:cxn modelId="{94364DD7-26CB-43D6-9270-13BDE4AB7910}" type="presParOf" srcId="{BA485956-92AB-46FE-9A87-FD4392A1087A}" destId="{DC8766AC-1DF5-4C8B-88E8-C0C7029582F8}" srcOrd="2" destOrd="0" presId="urn:microsoft.com/office/officeart/2005/8/layout/hierarchy3"/>
    <dgm:cxn modelId="{53A57BA7-B880-4827-8919-08C973782604}" type="presParOf" srcId="{BA485956-92AB-46FE-9A87-FD4392A1087A}" destId="{51570436-6222-48A4-BA2B-6408C85AF1C1}" srcOrd="3" destOrd="0" presId="urn:microsoft.com/office/officeart/2005/8/layout/hierarchy3"/>
    <dgm:cxn modelId="{7223675F-4626-49B3-A4FF-8DFC617E5AC5}" type="presParOf" srcId="{87A678DD-6040-425C-BD0F-D72D593AD7BF}" destId="{398552E6-FA89-479A-A5C0-9CCE53C51C9B}" srcOrd="1" destOrd="0" presId="urn:microsoft.com/office/officeart/2005/8/layout/hierarchy3"/>
    <dgm:cxn modelId="{EB487FE8-B3A3-4A2B-8086-52E6713E3AC1}" type="presParOf" srcId="{398552E6-FA89-479A-A5C0-9CCE53C51C9B}" destId="{B017799E-88CE-4846-9C9E-14C87B07A779}" srcOrd="0" destOrd="0" presId="urn:microsoft.com/office/officeart/2005/8/layout/hierarchy3"/>
    <dgm:cxn modelId="{7AF0EA6A-AAC9-40A6-885F-B549BC5CF4E8}" type="presParOf" srcId="{B017799E-88CE-4846-9C9E-14C87B07A779}" destId="{C3A7FB03-348C-490A-BD89-81232A0929D7}" srcOrd="0" destOrd="0" presId="urn:microsoft.com/office/officeart/2005/8/layout/hierarchy3"/>
    <dgm:cxn modelId="{0DDADB9D-3D7D-4BC1-B1DE-CFB4A040467E}" type="presParOf" srcId="{B017799E-88CE-4846-9C9E-14C87B07A779}" destId="{F3FA9309-D15C-4DE3-8542-192E36A1C004}" srcOrd="1" destOrd="0" presId="urn:microsoft.com/office/officeart/2005/8/layout/hierarchy3"/>
    <dgm:cxn modelId="{FB855DEC-15F2-4343-9914-6F397659E6ED}" type="presParOf" srcId="{398552E6-FA89-479A-A5C0-9CCE53C51C9B}" destId="{14EC64FA-847B-4CFE-9E9D-811F66FD9494}" srcOrd="1" destOrd="0" presId="urn:microsoft.com/office/officeart/2005/8/layout/hierarchy3"/>
    <dgm:cxn modelId="{CAF5CFEE-CBFC-4869-9B2B-B56E291CA71F}" type="presParOf" srcId="{14EC64FA-847B-4CFE-9E9D-811F66FD9494}" destId="{C5FFE075-823E-4DA0-9121-22547C719149}" srcOrd="0" destOrd="0" presId="urn:microsoft.com/office/officeart/2005/8/layout/hierarchy3"/>
    <dgm:cxn modelId="{6AF5A5F4-928B-439A-BC40-FBB82119C566}" type="presParOf" srcId="{14EC64FA-847B-4CFE-9E9D-811F66FD9494}" destId="{2A6BB132-36F5-4551-B534-1EA38833A873}" srcOrd="1" destOrd="0" presId="urn:microsoft.com/office/officeart/2005/8/layout/hierarchy3"/>
    <dgm:cxn modelId="{DE594173-7D0F-4582-89A2-34616259D0DE}" type="presParOf" srcId="{14EC64FA-847B-4CFE-9E9D-811F66FD9494}" destId="{6EBA0CCF-2610-4CB9-B2AA-6683F0E170FF}" srcOrd="2" destOrd="0" presId="urn:microsoft.com/office/officeart/2005/8/layout/hierarchy3"/>
    <dgm:cxn modelId="{8D890C57-0AA3-41A9-8A44-96400FA3AED8}" type="presParOf" srcId="{14EC64FA-847B-4CFE-9E9D-811F66FD9494}" destId="{29983BB3-9FDC-412A-8584-11C5A8F9A525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18A0855-F825-4BA9-876E-C283E8BD291F}">
      <dsp:nvSpPr>
        <dsp:cNvPr id="0" name=""/>
        <dsp:cNvSpPr/>
      </dsp:nvSpPr>
      <dsp:spPr>
        <a:xfrm>
          <a:off x="205312" y="4265"/>
          <a:ext cx="8158326" cy="89046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Book Antiqua" pitchFamily="18" charset="0"/>
            </a:rPr>
            <a:t>Консолидированный бюджет Российской Федерации </a:t>
          </a:r>
          <a:endParaRPr lang="ru-RU" sz="2000" b="1" kern="1200" dirty="0">
            <a:latin typeface="Book Antiqua" pitchFamily="18" charset="0"/>
          </a:endParaRPr>
        </a:p>
      </dsp:txBody>
      <dsp:txXfrm>
        <a:off x="205312" y="4265"/>
        <a:ext cx="8158326" cy="890461"/>
      </dsp:txXfrm>
    </dsp:sp>
    <dsp:sp modelId="{1D6D34B5-A555-407C-A694-5FBD1E80F5A7}">
      <dsp:nvSpPr>
        <dsp:cNvPr id="0" name=""/>
        <dsp:cNvSpPr/>
      </dsp:nvSpPr>
      <dsp:spPr>
        <a:xfrm>
          <a:off x="35858" y="1006878"/>
          <a:ext cx="1976888" cy="1176339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0" scaled="1"/>
          <a:tileRect/>
        </a:gradFill>
        <a:ln>
          <a:solidFill>
            <a:srgbClr val="000099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Федеральный бюджет</a:t>
          </a:r>
          <a:endParaRPr lang="ru-RU" sz="2000" kern="1200" dirty="0">
            <a:latin typeface="Book Antiqua" pitchFamily="18" charset="0"/>
          </a:endParaRPr>
        </a:p>
      </dsp:txBody>
      <dsp:txXfrm>
        <a:off x="35858" y="1006878"/>
        <a:ext cx="1976888" cy="1176339"/>
      </dsp:txXfrm>
    </dsp:sp>
    <dsp:sp modelId="{594C56E2-2B3B-4A69-AEA7-F30AA9C3F24C}">
      <dsp:nvSpPr>
        <dsp:cNvPr id="0" name=""/>
        <dsp:cNvSpPr/>
      </dsp:nvSpPr>
      <dsp:spPr>
        <a:xfrm>
          <a:off x="3264429" y="1006883"/>
          <a:ext cx="5221342" cy="109478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8100000" scaled="1"/>
          <a:tileRect/>
        </a:gradFill>
        <a:ln>
          <a:solidFill>
            <a:srgbClr val="000099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Консолидированные бюджеты субъектов Российской Федерации</a:t>
          </a:r>
          <a:endParaRPr lang="ru-RU" sz="2000" kern="1200" dirty="0">
            <a:latin typeface="Book Antiqua" pitchFamily="18" charset="0"/>
          </a:endParaRPr>
        </a:p>
      </dsp:txBody>
      <dsp:txXfrm>
        <a:off x="3264429" y="1006883"/>
        <a:ext cx="5221342" cy="1094780"/>
      </dsp:txXfrm>
    </dsp:sp>
    <dsp:sp modelId="{E7D38CE6-F736-41E4-B022-6236F7F86B5B}">
      <dsp:nvSpPr>
        <dsp:cNvPr id="0" name=""/>
        <dsp:cNvSpPr/>
      </dsp:nvSpPr>
      <dsp:spPr>
        <a:xfrm>
          <a:off x="363301" y="2304033"/>
          <a:ext cx="2676915" cy="1503117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Бюджеты субъектов Российской федерации</a:t>
          </a:r>
          <a:endParaRPr lang="ru-RU" sz="2000" kern="1200" dirty="0">
            <a:latin typeface="Book Antiqua" pitchFamily="18" charset="0"/>
          </a:endParaRPr>
        </a:p>
      </dsp:txBody>
      <dsp:txXfrm>
        <a:off x="363301" y="2304033"/>
        <a:ext cx="2676915" cy="1503117"/>
      </dsp:txXfrm>
    </dsp:sp>
    <dsp:sp modelId="{D204552F-F8FC-4B11-8441-6FE77F9A2FD7}">
      <dsp:nvSpPr>
        <dsp:cNvPr id="0" name=""/>
        <dsp:cNvSpPr/>
      </dsp:nvSpPr>
      <dsp:spPr>
        <a:xfrm>
          <a:off x="2565749" y="3893291"/>
          <a:ext cx="1572750" cy="1503117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Бюджеты муниципальных районов</a:t>
          </a:r>
          <a:endParaRPr lang="ru-RU" sz="2000" kern="1200" dirty="0">
            <a:latin typeface="Book Antiqua" pitchFamily="18" charset="0"/>
          </a:endParaRPr>
        </a:p>
      </dsp:txBody>
      <dsp:txXfrm>
        <a:off x="2565749" y="3893291"/>
        <a:ext cx="1572750" cy="1503117"/>
      </dsp:txXfrm>
    </dsp:sp>
    <dsp:sp modelId="{F432008C-24E2-459F-8821-5323402BE4C9}">
      <dsp:nvSpPr>
        <dsp:cNvPr id="0" name=""/>
        <dsp:cNvSpPr/>
      </dsp:nvSpPr>
      <dsp:spPr>
        <a:xfrm>
          <a:off x="3841992" y="2304033"/>
          <a:ext cx="2302937" cy="1377201"/>
        </a:xfrm>
        <a:prstGeom prst="roundRect">
          <a:avLst>
            <a:gd name="adj" fmla="val 10000"/>
          </a:avLst>
        </a:prstGeom>
        <a:solidFill>
          <a:srgbClr val="0066FF"/>
        </a:soli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Консолидированные бюджеты муниципальных районов</a:t>
          </a:r>
          <a:endParaRPr lang="ru-RU" sz="2000" kern="1200" dirty="0">
            <a:latin typeface="Book Antiqua" pitchFamily="18" charset="0"/>
          </a:endParaRPr>
        </a:p>
      </dsp:txBody>
      <dsp:txXfrm>
        <a:off x="3841992" y="2304033"/>
        <a:ext cx="2302937" cy="1377201"/>
      </dsp:txXfrm>
    </dsp:sp>
    <dsp:sp modelId="{4D713F86-C37A-42AE-A992-476860598B30}">
      <dsp:nvSpPr>
        <dsp:cNvPr id="0" name=""/>
        <dsp:cNvSpPr/>
      </dsp:nvSpPr>
      <dsp:spPr>
        <a:xfrm>
          <a:off x="5253441" y="3816196"/>
          <a:ext cx="1538522" cy="1503117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Бюджеты городских и сельских поселений</a:t>
          </a:r>
          <a:endParaRPr lang="ru-RU" sz="2000" kern="1200" dirty="0">
            <a:latin typeface="Book Antiqua" pitchFamily="18" charset="0"/>
          </a:endParaRPr>
        </a:p>
      </dsp:txBody>
      <dsp:txXfrm>
        <a:off x="5253441" y="3816196"/>
        <a:ext cx="1538522" cy="1503117"/>
      </dsp:txXfrm>
    </dsp:sp>
    <dsp:sp modelId="{EE8E03DF-55FB-413E-9423-9EA2E2C09707}">
      <dsp:nvSpPr>
        <dsp:cNvPr id="0" name=""/>
        <dsp:cNvSpPr/>
      </dsp:nvSpPr>
      <dsp:spPr>
        <a:xfrm>
          <a:off x="6946630" y="2318832"/>
          <a:ext cx="1538726" cy="1491618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Бюджеты городских округов</a:t>
          </a:r>
          <a:endParaRPr lang="ru-RU" sz="2000" kern="1200" dirty="0">
            <a:latin typeface="Book Antiqua" pitchFamily="18" charset="0"/>
          </a:endParaRPr>
        </a:p>
      </dsp:txBody>
      <dsp:txXfrm>
        <a:off x="6946630" y="2318832"/>
        <a:ext cx="1538726" cy="149161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57A4E65-A9CE-46B5-BDEA-54DAC89DB9AE}">
      <dsp:nvSpPr>
        <dsp:cNvPr id="0" name=""/>
        <dsp:cNvSpPr/>
      </dsp:nvSpPr>
      <dsp:spPr>
        <a:xfrm>
          <a:off x="4360731" y="1171002"/>
          <a:ext cx="3424233" cy="543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180"/>
              </a:lnTo>
              <a:lnTo>
                <a:pt x="3424233" y="370180"/>
              </a:lnTo>
              <a:lnTo>
                <a:pt x="3424233" y="543207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9C2BB2-324B-49C3-9782-E518402E7200}">
      <dsp:nvSpPr>
        <dsp:cNvPr id="0" name=""/>
        <dsp:cNvSpPr/>
      </dsp:nvSpPr>
      <dsp:spPr>
        <a:xfrm>
          <a:off x="4360731" y="1171002"/>
          <a:ext cx="1141411" cy="543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180"/>
              </a:lnTo>
              <a:lnTo>
                <a:pt x="1141411" y="370180"/>
              </a:lnTo>
              <a:lnTo>
                <a:pt x="1141411" y="5432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5C5E4B-30C6-4340-AFEE-35D8013109E8}">
      <dsp:nvSpPr>
        <dsp:cNvPr id="0" name=""/>
        <dsp:cNvSpPr/>
      </dsp:nvSpPr>
      <dsp:spPr>
        <a:xfrm>
          <a:off x="3219320" y="1171002"/>
          <a:ext cx="1141411" cy="543207"/>
        </a:xfrm>
        <a:custGeom>
          <a:avLst/>
          <a:gdLst/>
          <a:ahLst/>
          <a:cxnLst/>
          <a:rect l="0" t="0" r="0" b="0"/>
          <a:pathLst>
            <a:path>
              <a:moveTo>
                <a:pt x="1141411" y="0"/>
              </a:moveTo>
              <a:lnTo>
                <a:pt x="1141411" y="370180"/>
              </a:lnTo>
              <a:lnTo>
                <a:pt x="0" y="370180"/>
              </a:lnTo>
              <a:lnTo>
                <a:pt x="0" y="5432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98CD35-2B8E-45FE-9DBD-91358EAC7DBE}">
      <dsp:nvSpPr>
        <dsp:cNvPr id="0" name=""/>
        <dsp:cNvSpPr/>
      </dsp:nvSpPr>
      <dsp:spPr>
        <a:xfrm>
          <a:off x="936497" y="1171002"/>
          <a:ext cx="3424233" cy="543207"/>
        </a:xfrm>
        <a:custGeom>
          <a:avLst/>
          <a:gdLst/>
          <a:ahLst/>
          <a:cxnLst/>
          <a:rect l="0" t="0" r="0" b="0"/>
          <a:pathLst>
            <a:path>
              <a:moveTo>
                <a:pt x="3424233" y="0"/>
              </a:moveTo>
              <a:lnTo>
                <a:pt x="3424233" y="370180"/>
              </a:lnTo>
              <a:lnTo>
                <a:pt x="0" y="370180"/>
              </a:lnTo>
              <a:lnTo>
                <a:pt x="0" y="543207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2991EE-3C95-433A-9FB5-BF1582C52170}">
      <dsp:nvSpPr>
        <dsp:cNvPr id="0" name=""/>
        <dsp:cNvSpPr/>
      </dsp:nvSpPr>
      <dsp:spPr>
        <a:xfrm>
          <a:off x="1674186" y="175117"/>
          <a:ext cx="5373089" cy="99588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264CA85-A230-4816-BE77-A85E8CA91020}">
      <dsp:nvSpPr>
        <dsp:cNvPr id="0" name=""/>
        <dsp:cNvSpPr/>
      </dsp:nvSpPr>
      <dsp:spPr>
        <a:xfrm>
          <a:off x="1881715" y="372269"/>
          <a:ext cx="5373089" cy="99588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2700000" scaled="1"/>
          <a:tileRect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Book Antiqua" pitchFamily="18" charset="0"/>
            </a:rPr>
            <a:t>Источники финансирования дефицита бюджета района</a:t>
          </a:r>
          <a:endParaRPr lang="ru-RU" sz="2000" b="1" kern="1200" dirty="0">
            <a:latin typeface="Book Antiqua" pitchFamily="18" charset="0"/>
          </a:endParaRPr>
        </a:p>
      </dsp:txBody>
      <dsp:txXfrm>
        <a:off x="1881715" y="372269"/>
        <a:ext cx="5373089" cy="995885"/>
      </dsp:txXfrm>
    </dsp:sp>
    <dsp:sp modelId="{C2A688C8-81C0-45A8-8F64-EB168A993200}">
      <dsp:nvSpPr>
        <dsp:cNvPr id="0" name=""/>
        <dsp:cNvSpPr/>
      </dsp:nvSpPr>
      <dsp:spPr>
        <a:xfrm>
          <a:off x="2615" y="1714210"/>
          <a:ext cx="1867763" cy="16740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BC8DD1F-FC31-4F63-BA99-E1E3BAE1F1E6}">
      <dsp:nvSpPr>
        <dsp:cNvPr id="0" name=""/>
        <dsp:cNvSpPr/>
      </dsp:nvSpPr>
      <dsp:spPr>
        <a:xfrm>
          <a:off x="210145" y="1911363"/>
          <a:ext cx="1867763" cy="16740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 Antiqua" pitchFamily="18" charset="0"/>
            </a:rPr>
            <a:t>Муниципальные займы путем выпуска ценных бумаг</a:t>
          </a:r>
          <a:endParaRPr lang="ru-RU" sz="1800" kern="1200" dirty="0">
            <a:latin typeface="Book Antiqua" pitchFamily="18" charset="0"/>
          </a:endParaRPr>
        </a:p>
      </dsp:txBody>
      <dsp:txXfrm>
        <a:off x="210145" y="1911363"/>
        <a:ext cx="1867763" cy="1674010"/>
      </dsp:txXfrm>
    </dsp:sp>
    <dsp:sp modelId="{F8F6B5AE-F04A-4EA3-9B05-E85FC9A1111E}">
      <dsp:nvSpPr>
        <dsp:cNvPr id="0" name=""/>
        <dsp:cNvSpPr/>
      </dsp:nvSpPr>
      <dsp:spPr>
        <a:xfrm>
          <a:off x="2285438" y="1714210"/>
          <a:ext cx="1867763" cy="16740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3E935A-3DC4-499E-A1DF-94F608605169}">
      <dsp:nvSpPr>
        <dsp:cNvPr id="0" name=""/>
        <dsp:cNvSpPr/>
      </dsp:nvSpPr>
      <dsp:spPr>
        <a:xfrm>
          <a:off x="2492967" y="1911363"/>
          <a:ext cx="1867763" cy="16740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 Antiqua" pitchFamily="18" charset="0"/>
            </a:rPr>
            <a:t>Бюджетные кредиты от других бюджетов</a:t>
          </a:r>
          <a:endParaRPr lang="ru-RU" sz="1800" kern="1200" dirty="0">
            <a:latin typeface="Book Antiqua" pitchFamily="18" charset="0"/>
          </a:endParaRPr>
        </a:p>
      </dsp:txBody>
      <dsp:txXfrm>
        <a:off x="2492967" y="1911363"/>
        <a:ext cx="1867763" cy="1674010"/>
      </dsp:txXfrm>
    </dsp:sp>
    <dsp:sp modelId="{144DDBE8-4D64-4EF2-865E-68FB9145B966}">
      <dsp:nvSpPr>
        <dsp:cNvPr id="0" name=""/>
        <dsp:cNvSpPr/>
      </dsp:nvSpPr>
      <dsp:spPr>
        <a:xfrm>
          <a:off x="4568260" y="1714210"/>
          <a:ext cx="1867763" cy="16740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2BF4968-96BF-4E2E-88F3-5A823C0D2A3E}">
      <dsp:nvSpPr>
        <dsp:cNvPr id="0" name=""/>
        <dsp:cNvSpPr/>
      </dsp:nvSpPr>
      <dsp:spPr>
        <a:xfrm>
          <a:off x="4775789" y="1911363"/>
          <a:ext cx="1867763" cy="16740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 Antiqua" pitchFamily="18" charset="0"/>
            </a:rPr>
            <a:t>Кредиты кредитных организаций</a:t>
          </a:r>
          <a:endParaRPr lang="ru-RU" sz="1800" kern="1200" dirty="0">
            <a:latin typeface="Book Antiqua" pitchFamily="18" charset="0"/>
          </a:endParaRPr>
        </a:p>
      </dsp:txBody>
      <dsp:txXfrm>
        <a:off x="4775789" y="1911363"/>
        <a:ext cx="1867763" cy="1674010"/>
      </dsp:txXfrm>
    </dsp:sp>
    <dsp:sp modelId="{05FAE529-C6EB-4300-8B1B-9FEB3432CC55}">
      <dsp:nvSpPr>
        <dsp:cNvPr id="0" name=""/>
        <dsp:cNvSpPr/>
      </dsp:nvSpPr>
      <dsp:spPr>
        <a:xfrm>
          <a:off x="6851083" y="1714210"/>
          <a:ext cx="1867763" cy="1729943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C1F176-8B35-4D99-89AE-1B0A7C68BAA3}">
      <dsp:nvSpPr>
        <dsp:cNvPr id="0" name=""/>
        <dsp:cNvSpPr/>
      </dsp:nvSpPr>
      <dsp:spPr>
        <a:xfrm>
          <a:off x="7058612" y="1911363"/>
          <a:ext cx="1867763" cy="1729943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 Antiqua" pitchFamily="18" charset="0"/>
            </a:rPr>
            <a:t>Изменение остатков средств на счетах бюджета</a:t>
          </a:r>
          <a:endParaRPr lang="ru-RU" sz="1800" kern="1200" dirty="0">
            <a:latin typeface="Book Antiqua" pitchFamily="18" charset="0"/>
          </a:endParaRPr>
        </a:p>
      </dsp:txBody>
      <dsp:txXfrm>
        <a:off x="7058612" y="1911363"/>
        <a:ext cx="1867763" cy="1729943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C9377F2-6DE3-41EC-9D05-635A90327943}">
      <dsp:nvSpPr>
        <dsp:cNvPr id="0" name=""/>
        <dsp:cNvSpPr/>
      </dsp:nvSpPr>
      <dsp:spPr>
        <a:xfrm>
          <a:off x="3312389" y="4176435"/>
          <a:ext cx="2119462" cy="1724555"/>
        </a:xfrm>
        <a:prstGeom prst="ellipse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ДОХОДЫ БЮДЖЕТА</a:t>
          </a:r>
          <a:endParaRPr lang="ru-RU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12389" y="4176435"/>
        <a:ext cx="2119462" cy="1724555"/>
      </dsp:txXfrm>
    </dsp:sp>
    <dsp:sp modelId="{4D18CED3-1142-40EA-9116-88C40631624C}">
      <dsp:nvSpPr>
        <dsp:cNvPr id="0" name=""/>
        <dsp:cNvSpPr/>
      </dsp:nvSpPr>
      <dsp:spPr>
        <a:xfrm rot="12857180">
          <a:off x="1107703" y="3316142"/>
          <a:ext cx="2551122" cy="733119"/>
        </a:xfrm>
        <a:prstGeom prst="leftArrow">
          <a:avLst>
            <a:gd name="adj1" fmla="val 60000"/>
            <a:gd name="adj2" fmla="val 50000"/>
          </a:avLst>
        </a:prstGeom>
        <a:solidFill>
          <a:srgbClr val="6699FF"/>
        </a:solidFill>
        <a:ln>
          <a:solidFill>
            <a:srgbClr val="99CC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0436B6-97A1-4106-A465-1698EFC5DB02}">
      <dsp:nvSpPr>
        <dsp:cNvPr id="0" name=""/>
        <dsp:cNvSpPr/>
      </dsp:nvSpPr>
      <dsp:spPr>
        <a:xfrm>
          <a:off x="0" y="502393"/>
          <a:ext cx="2658708" cy="4923496"/>
        </a:xfrm>
        <a:prstGeom prst="roundRect">
          <a:avLst>
            <a:gd name="adj" fmla="val 10000"/>
          </a:avLst>
        </a:prstGeom>
        <a:solidFill>
          <a:srgbClr val="00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u="sng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Налоговые доходы- </a:t>
          </a:r>
          <a:r>
            <a:rPr lang="ru-RU" sz="1700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доходы от уплаты налогов, установленных Налоговым кодексом  Российской Федерации (федеральные, региональные и местные налоги и сборы, специальные налоговые режимы: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Налог на доходы физических лиц;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Налоги  на совокупный доход;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Государственная  пошлина;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Другие</a:t>
          </a:r>
          <a:endParaRPr lang="ru-RU" sz="1700" kern="12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0" y="502393"/>
        <a:ext cx="2658708" cy="4923496"/>
      </dsp:txXfrm>
    </dsp:sp>
    <dsp:sp modelId="{33AE49E3-7EAF-4671-ACEC-5EF4114D59E5}">
      <dsp:nvSpPr>
        <dsp:cNvPr id="0" name=""/>
        <dsp:cNvSpPr/>
      </dsp:nvSpPr>
      <dsp:spPr>
        <a:xfrm rot="18861873">
          <a:off x="4900874" y="2943464"/>
          <a:ext cx="3177081" cy="733119"/>
        </a:xfrm>
        <a:prstGeom prst="leftArrow">
          <a:avLst>
            <a:gd name="adj1" fmla="val 60000"/>
            <a:gd name="adj2" fmla="val 50000"/>
          </a:avLst>
        </a:prstGeom>
        <a:solidFill>
          <a:srgbClr val="6699FF"/>
        </a:solidFill>
        <a:ln>
          <a:solidFill>
            <a:srgbClr val="66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C1BB923-E7F2-4FAE-BCE2-9CBC75F98424}">
      <dsp:nvSpPr>
        <dsp:cNvPr id="0" name=""/>
        <dsp:cNvSpPr/>
      </dsp:nvSpPr>
      <dsp:spPr>
        <a:xfrm>
          <a:off x="6341242" y="417135"/>
          <a:ext cx="2443733" cy="3094157"/>
        </a:xfrm>
        <a:prstGeom prst="roundRect">
          <a:avLst>
            <a:gd name="adj" fmla="val 10000"/>
          </a:avLst>
        </a:prstGeom>
        <a:solidFill>
          <a:srgbClr val="00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u="sng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Безвозмездные поступления- </a:t>
          </a:r>
          <a:r>
            <a:rPr lang="ru-RU" sz="1700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поступающие в бюджет денежные средства из других бюджетов бюджетной системы РФ, а так же перечисления от  физических и юридических лиц</a:t>
          </a:r>
          <a:endParaRPr lang="ru-RU" sz="1700" kern="12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6341242" y="417135"/>
        <a:ext cx="2443733" cy="3094157"/>
      </dsp:txXfrm>
    </dsp:sp>
    <dsp:sp modelId="{4C3C8D6A-0A5F-4907-83DC-AB25FCA93C97}">
      <dsp:nvSpPr>
        <dsp:cNvPr id="0" name=""/>
        <dsp:cNvSpPr/>
      </dsp:nvSpPr>
      <dsp:spPr>
        <a:xfrm rot="16166071">
          <a:off x="3375628" y="2830808"/>
          <a:ext cx="2067114" cy="733119"/>
        </a:xfrm>
        <a:prstGeom prst="leftArrow">
          <a:avLst>
            <a:gd name="adj1" fmla="val 60000"/>
            <a:gd name="adj2" fmla="val 50000"/>
          </a:avLst>
        </a:prstGeom>
        <a:solidFill>
          <a:srgbClr val="6699FF"/>
        </a:solidFill>
        <a:ln>
          <a:solidFill>
            <a:srgbClr val="66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71078B0-61B0-4A49-ACC5-75E45D65A14C}">
      <dsp:nvSpPr>
        <dsp:cNvPr id="0" name=""/>
        <dsp:cNvSpPr/>
      </dsp:nvSpPr>
      <dsp:spPr>
        <a:xfrm>
          <a:off x="3096350" y="70334"/>
          <a:ext cx="2711370" cy="3623000"/>
        </a:xfrm>
        <a:prstGeom prst="roundRect">
          <a:avLst>
            <a:gd name="adj" fmla="val 10000"/>
          </a:avLst>
        </a:prstGeom>
        <a:solidFill>
          <a:srgbClr val="0066FF"/>
        </a:solidFill>
        <a:ln>
          <a:solidFill>
            <a:schemeClr val="accent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u="sng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Не</a:t>
          </a:r>
          <a:r>
            <a:rPr lang="ru-RU" sz="1700" b="1" u="sng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налоговые доходы </a:t>
          </a:r>
          <a:r>
            <a:rPr lang="ru-RU" sz="1700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– доходы от использования имущества, находящегося в муниципальной собственности, плата за негативное воздействие на окружающую среду, доходы от продажи  материальных и нематериальных активов, штрафы, санкции, возмещения</a:t>
          </a:r>
          <a:endParaRPr lang="ru-RU" sz="1700" kern="12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3096350" y="70334"/>
        <a:ext cx="2711370" cy="362300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C023A05-0CA6-4B1C-9C90-98508B193786}">
      <dsp:nvSpPr>
        <dsp:cNvPr id="0" name=""/>
        <dsp:cNvSpPr/>
      </dsp:nvSpPr>
      <dsp:spPr>
        <a:xfrm>
          <a:off x="0" y="0"/>
          <a:ext cx="6633209" cy="1219657"/>
        </a:xfrm>
        <a:prstGeom prst="roundRect">
          <a:avLst>
            <a:gd name="adj" fmla="val 10000"/>
          </a:avLst>
        </a:prstGeom>
        <a:solidFill>
          <a:srgbClr val="0066FF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Дотации</a:t>
          </a:r>
          <a:r>
            <a:rPr lang="ru-RU" sz="2000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денежная помощь со стороны бюджета другого уровня, предоставляемая на безвозмездной и безвозвратной основе</a:t>
          </a:r>
          <a:endParaRPr lang="ru-RU" sz="2000" kern="12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sp:txBody>
      <dsp:txXfrm>
        <a:off x="0" y="0"/>
        <a:ext cx="5285488" cy="1219657"/>
      </dsp:txXfrm>
    </dsp:sp>
    <dsp:sp modelId="{347415BA-DC97-43E2-AE7E-CB1E89BDB6C4}">
      <dsp:nvSpPr>
        <dsp:cNvPr id="0" name=""/>
        <dsp:cNvSpPr/>
      </dsp:nvSpPr>
      <dsp:spPr>
        <a:xfrm>
          <a:off x="555531" y="1441413"/>
          <a:ext cx="6633209" cy="1219657"/>
        </a:xfrm>
        <a:prstGeom prst="roundRect">
          <a:avLst>
            <a:gd name="adj" fmla="val 10000"/>
          </a:avLst>
        </a:prstGeom>
        <a:solidFill>
          <a:srgbClr val="6699FF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Book Antiqua" pitchFamily="18" charset="0"/>
          </a:endParaRP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u="sng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Субсидии</a:t>
          </a:r>
          <a:r>
            <a:rPr lang="ru-RU" sz="2000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 - межбюджетные трансферты, предоставляемые бюджету другого уровня на условиях долевого финансирования расходов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 </a:t>
          </a:r>
          <a:endParaRPr lang="ru-RU" sz="1800" kern="1200" dirty="0"/>
        </a:p>
      </dsp:txBody>
      <dsp:txXfrm>
        <a:off x="555531" y="1441413"/>
        <a:ext cx="5284901" cy="1219657"/>
      </dsp:txXfrm>
    </dsp:sp>
    <dsp:sp modelId="{EFCD9B4C-DA78-46C7-9E8E-1E5C23521922}">
      <dsp:nvSpPr>
        <dsp:cNvPr id="0" name=""/>
        <dsp:cNvSpPr/>
      </dsp:nvSpPr>
      <dsp:spPr>
        <a:xfrm>
          <a:off x="1102771" y="2882826"/>
          <a:ext cx="6633209" cy="1219657"/>
        </a:xfrm>
        <a:prstGeom prst="roundRect">
          <a:avLst>
            <a:gd name="adj" fmla="val 10000"/>
          </a:avLst>
        </a:prstGeom>
        <a:solidFill>
          <a:srgbClr val="CC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Субвенции</a:t>
          </a:r>
          <a:r>
            <a:rPr lang="ru-RU" sz="2000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межбюджетные трансферты, предоставляемые местным бюджетам на исполнение переданных государственных полномочий </a:t>
          </a:r>
          <a:endParaRPr lang="ru-RU" sz="2000" kern="12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sp:txBody>
      <dsp:txXfrm>
        <a:off x="1102771" y="2882826"/>
        <a:ext cx="5293192" cy="1219657"/>
      </dsp:txXfrm>
    </dsp:sp>
    <dsp:sp modelId="{98AFC14A-0294-454A-9D8E-0DEDF513300C}">
      <dsp:nvSpPr>
        <dsp:cNvPr id="0" name=""/>
        <dsp:cNvSpPr/>
      </dsp:nvSpPr>
      <dsp:spPr>
        <a:xfrm>
          <a:off x="1656445" y="4320477"/>
          <a:ext cx="6633209" cy="671945"/>
        </a:xfrm>
        <a:prstGeom prst="roundRect">
          <a:avLst>
            <a:gd name="adj" fmla="val 10000"/>
          </a:avLst>
        </a:prstGeom>
        <a:solidFill>
          <a:srgbClr val="FF99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Иные межбюджетные трансферты</a:t>
          </a:r>
          <a:endParaRPr lang="ru-RU" sz="2000" b="1" u="sng" kern="12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sp:txBody>
      <dsp:txXfrm>
        <a:off x="1656445" y="4320477"/>
        <a:ext cx="5284901" cy="671945"/>
      </dsp:txXfrm>
    </dsp:sp>
    <dsp:sp modelId="{C21735EF-571B-421D-B69C-575E32C59B3D}">
      <dsp:nvSpPr>
        <dsp:cNvPr id="0" name=""/>
        <dsp:cNvSpPr/>
      </dsp:nvSpPr>
      <dsp:spPr>
        <a:xfrm>
          <a:off x="5840432" y="934146"/>
          <a:ext cx="792777" cy="792777"/>
        </a:xfrm>
        <a:prstGeom prst="downArrow">
          <a:avLst>
            <a:gd name="adj1" fmla="val 55000"/>
            <a:gd name="adj2" fmla="val 45000"/>
          </a:avLst>
        </a:prstGeom>
        <a:solidFill>
          <a:srgbClr val="0099CC">
            <a:alpha val="89804"/>
          </a:srgbClr>
        </a:solidFill>
        <a:ln w="9525" cap="flat" cmpd="sng" algn="ctr">
          <a:solidFill>
            <a:srgbClr val="3399FF">
              <a:alpha val="89804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5840432" y="934146"/>
        <a:ext cx="792777" cy="792777"/>
      </dsp:txXfrm>
    </dsp:sp>
    <dsp:sp modelId="{A19D2155-7612-468E-A3DC-8E1D47EBEE5B}">
      <dsp:nvSpPr>
        <dsp:cNvPr id="0" name=""/>
        <dsp:cNvSpPr/>
      </dsp:nvSpPr>
      <dsp:spPr>
        <a:xfrm>
          <a:off x="6395963" y="2375559"/>
          <a:ext cx="792777" cy="792777"/>
        </a:xfrm>
        <a:prstGeom prst="downArrow">
          <a:avLst>
            <a:gd name="adj1" fmla="val 55000"/>
            <a:gd name="adj2" fmla="val 45000"/>
          </a:avLst>
        </a:prstGeom>
        <a:solidFill>
          <a:srgbClr val="0099CC">
            <a:alpha val="90000"/>
          </a:srgbClr>
        </a:solidFill>
        <a:ln w="9525" cap="flat" cmpd="sng" algn="ctr">
          <a:solidFill>
            <a:srgbClr val="6666FF">
              <a:alpha val="89804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395963" y="2375559"/>
        <a:ext cx="792777" cy="792777"/>
      </dsp:txXfrm>
    </dsp:sp>
    <dsp:sp modelId="{2C7A71E0-8E04-4158-8B58-BB3714727D7B}">
      <dsp:nvSpPr>
        <dsp:cNvPr id="0" name=""/>
        <dsp:cNvSpPr/>
      </dsp:nvSpPr>
      <dsp:spPr>
        <a:xfrm>
          <a:off x="6943203" y="3816973"/>
          <a:ext cx="792777" cy="792777"/>
        </a:xfrm>
        <a:prstGeom prst="downArrow">
          <a:avLst>
            <a:gd name="adj1" fmla="val 55000"/>
            <a:gd name="adj2" fmla="val 45000"/>
          </a:avLst>
        </a:prstGeom>
        <a:solidFill>
          <a:srgbClr val="0099CC">
            <a:alpha val="90000"/>
          </a:srgbClr>
        </a:solidFill>
        <a:ln w="9525" cap="flat" cmpd="sng" algn="ctr">
          <a:solidFill>
            <a:srgbClr val="FF66FF">
              <a:alpha val="89804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943203" y="3816973"/>
        <a:ext cx="792777" cy="792777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8364C70-C324-4950-A3EA-89813D0E681B}">
      <dsp:nvSpPr>
        <dsp:cNvPr id="0" name=""/>
        <dsp:cNvSpPr/>
      </dsp:nvSpPr>
      <dsp:spPr>
        <a:xfrm>
          <a:off x="4924" y="247954"/>
          <a:ext cx="4172683" cy="81745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9900">
                <a:shade val="30000"/>
                <a:satMod val="115000"/>
              </a:srgbClr>
            </a:gs>
            <a:gs pos="50000">
              <a:srgbClr val="FF9900">
                <a:shade val="67500"/>
                <a:satMod val="115000"/>
              </a:srgbClr>
            </a:gs>
            <a:gs pos="100000">
              <a:srgbClr val="FF9900">
                <a:shade val="100000"/>
                <a:satMod val="115000"/>
              </a:srgbClr>
            </a:gs>
          </a:gsLst>
          <a:lin ang="2700000" scaled="1"/>
          <a:tileRect/>
        </a:gradFill>
        <a:ln w="19050" cap="flat" cmpd="sng" algn="ctr">
          <a:solidFill>
            <a:srgbClr val="FF6600"/>
          </a:solidFill>
          <a:prstDash val="solid"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Областные  средства</a:t>
          </a:r>
          <a:endParaRPr lang="ru-RU" sz="24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24" y="247954"/>
        <a:ext cx="4172683" cy="817451"/>
      </dsp:txXfrm>
    </dsp:sp>
    <dsp:sp modelId="{0F10B24C-6291-498B-B24B-6F32995626E1}">
      <dsp:nvSpPr>
        <dsp:cNvPr id="0" name=""/>
        <dsp:cNvSpPr/>
      </dsp:nvSpPr>
      <dsp:spPr>
        <a:xfrm>
          <a:off x="422192" y="1065406"/>
          <a:ext cx="417268" cy="6130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3088"/>
              </a:lnTo>
              <a:lnTo>
                <a:pt x="417268" y="613088"/>
              </a:lnTo>
            </a:path>
          </a:pathLst>
        </a:custGeom>
        <a:noFill/>
        <a:ln w="2540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4730D8-5D8F-426C-8831-7569625F9563}">
      <dsp:nvSpPr>
        <dsp:cNvPr id="0" name=""/>
        <dsp:cNvSpPr/>
      </dsp:nvSpPr>
      <dsp:spPr>
        <a:xfrm>
          <a:off x="839461" y="1269769"/>
          <a:ext cx="3710891" cy="817451"/>
        </a:xfrm>
        <a:prstGeom prst="roundRect">
          <a:avLst>
            <a:gd name="adj" fmla="val 10000"/>
          </a:avLst>
        </a:prstGeom>
        <a:solidFill>
          <a:srgbClr val="FFCC99">
            <a:alpha val="89804"/>
          </a:srgbClr>
        </a:solidFill>
        <a:ln w="19050" cap="flat" cmpd="sng" algn="ctr">
          <a:solidFill>
            <a:srgbClr val="FF6600"/>
          </a:solidFill>
          <a:prstDash val="solid"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Субвенция на выплату денежных средств на содержание ребенка, переданного на воспитание в приемную семью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39461" y="1269769"/>
        <a:ext cx="3710891" cy="817451"/>
      </dsp:txXfrm>
    </dsp:sp>
    <dsp:sp modelId="{DC8766AC-1DF5-4C8B-88E8-C0C7029582F8}">
      <dsp:nvSpPr>
        <dsp:cNvPr id="0" name=""/>
        <dsp:cNvSpPr/>
      </dsp:nvSpPr>
      <dsp:spPr>
        <a:xfrm>
          <a:off x="422192" y="1065406"/>
          <a:ext cx="417268" cy="16349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4903"/>
              </a:lnTo>
              <a:lnTo>
                <a:pt x="417268" y="1634903"/>
              </a:lnTo>
            </a:path>
          </a:pathLst>
        </a:custGeom>
        <a:noFill/>
        <a:ln w="2540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570436-6222-48A4-BA2B-6408C85AF1C1}">
      <dsp:nvSpPr>
        <dsp:cNvPr id="0" name=""/>
        <dsp:cNvSpPr/>
      </dsp:nvSpPr>
      <dsp:spPr>
        <a:xfrm>
          <a:off x="839461" y="2291584"/>
          <a:ext cx="3804656" cy="817451"/>
        </a:xfrm>
        <a:prstGeom prst="roundRect">
          <a:avLst>
            <a:gd name="adj" fmla="val 10000"/>
          </a:avLst>
        </a:prstGeom>
        <a:solidFill>
          <a:srgbClr val="FFCC99">
            <a:alpha val="90000"/>
          </a:srgbClr>
        </a:solidFill>
        <a:ln w="19050" cap="flat" cmpd="sng" algn="ctr">
          <a:solidFill>
            <a:srgbClr val="FF6600"/>
          </a:solidFill>
          <a:prstDash val="solid"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Субвенция на выплату  ежемесячных денежных средств на содержание ребенка, находящегося под опекой (попечительством)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39461" y="2291584"/>
        <a:ext cx="3804656" cy="817451"/>
      </dsp:txXfrm>
    </dsp:sp>
    <dsp:sp modelId="{C3A7FB03-348C-490A-BD89-81232A0929D7}">
      <dsp:nvSpPr>
        <dsp:cNvPr id="0" name=""/>
        <dsp:cNvSpPr/>
      </dsp:nvSpPr>
      <dsp:spPr>
        <a:xfrm>
          <a:off x="4586333" y="247954"/>
          <a:ext cx="3970134" cy="81745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CC00">
                <a:shade val="30000"/>
                <a:satMod val="115000"/>
              </a:srgbClr>
            </a:gs>
            <a:gs pos="50000">
              <a:srgbClr val="00CC00">
                <a:shade val="67500"/>
                <a:satMod val="115000"/>
              </a:srgbClr>
            </a:gs>
            <a:gs pos="100000">
              <a:srgbClr val="00CC00">
                <a:shade val="100000"/>
                <a:satMod val="115000"/>
              </a:srgbClr>
            </a:gs>
          </a:gsLst>
          <a:lin ang="8100000" scaled="1"/>
          <a:tileRect/>
        </a:gradFill>
        <a:ln w="19050" cap="flat" cmpd="sng" algn="ctr">
          <a:solidFill>
            <a:srgbClr val="008000"/>
          </a:solidFill>
          <a:prstDash val="solid"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Собственные средства</a:t>
          </a:r>
          <a:endParaRPr lang="ru-RU" sz="24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586333" y="247954"/>
        <a:ext cx="3970134" cy="817451"/>
      </dsp:txXfrm>
    </dsp:sp>
    <dsp:sp modelId="{C5FFE075-823E-4DA0-9121-22547C719149}">
      <dsp:nvSpPr>
        <dsp:cNvPr id="0" name=""/>
        <dsp:cNvSpPr/>
      </dsp:nvSpPr>
      <dsp:spPr>
        <a:xfrm>
          <a:off x="4983347" y="1065406"/>
          <a:ext cx="397013" cy="6130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3088"/>
              </a:lnTo>
              <a:lnTo>
                <a:pt x="397013" y="61308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6BB132-36F5-4551-B534-1EA38833A873}">
      <dsp:nvSpPr>
        <dsp:cNvPr id="0" name=""/>
        <dsp:cNvSpPr/>
      </dsp:nvSpPr>
      <dsp:spPr>
        <a:xfrm>
          <a:off x="5380360" y="1269769"/>
          <a:ext cx="3512780" cy="817451"/>
        </a:xfrm>
        <a:prstGeom prst="roundRect">
          <a:avLst>
            <a:gd name="adj" fmla="val 10000"/>
          </a:avLst>
        </a:prstGeom>
        <a:solidFill>
          <a:srgbClr val="99FF33">
            <a:alpha val="89804"/>
          </a:srgbClr>
        </a:solidFill>
        <a:ln w="19050" cap="flat" cmpd="sng" algn="ctr">
          <a:solidFill>
            <a:scrgbClr r="0" g="0" b="0"/>
          </a:solidFill>
          <a:prstDash val="solid"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Выплаты почетным гражданам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380360" y="1269769"/>
        <a:ext cx="3512780" cy="817451"/>
      </dsp:txXfrm>
    </dsp:sp>
    <dsp:sp modelId="{6EBA0CCF-2610-4CB9-B2AA-6683F0E170FF}">
      <dsp:nvSpPr>
        <dsp:cNvPr id="0" name=""/>
        <dsp:cNvSpPr/>
      </dsp:nvSpPr>
      <dsp:spPr>
        <a:xfrm>
          <a:off x="4983347" y="1065406"/>
          <a:ext cx="397013" cy="16349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4903"/>
              </a:lnTo>
              <a:lnTo>
                <a:pt x="397013" y="163490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983BB3-9FDC-412A-8584-11C5A8F9A525}">
      <dsp:nvSpPr>
        <dsp:cNvPr id="0" name=""/>
        <dsp:cNvSpPr/>
      </dsp:nvSpPr>
      <dsp:spPr>
        <a:xfrm>
          <a:off x="5380360" y="2291584"/>
          <a:ext cx="3579327" cy="817451"/>
        </a:xfrm>
        <a:prstGeom prst="roundRect">
          <a:avLst>
            <a:gd name="adj" fmla="val 10000"/>
          </a:avLst>
        </a:prstGeom>
        <a:solidFill>
          <a:srgbClr val="99FF33">
            <a:alpha val="90000"/>
          </a:srgbClr>
        </a:solidFill>
        <a:ln w="19050" cap="flat" cmpd="sng" algn="ctr">
          <a:solidFill>
            <a:scrgbClr r="0" g="0" b="0"/>
          </a:solidFill>
          <a:prstDash val="solid"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Пенсии на выслугу лет лицам, замещавшим муниципальные должности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380360" y="2291584"/>
        <a:ext cx="3579327" cy="8174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0.61364</cdr:x>
      <cdr:y>0.70968</cdr:y>
    </cdr:from>
    <cdr:to>
      <cdr:x>0.90909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44228" y="1584176"/>
          <a:ext cx="936092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dirty="0" smtClean="0">
              <a:solidFill>
                <a:srgbClr val="000099"/>
              </a:solidFill>
              <a:latin typeface="Bookman Old Style" pitchFamily="18" charset="0"/>
            </a:rPr>
            <a:t>Дефицит</a:t>
          </a:r>
        </a:p>
        <a:p xmlns:a="http://schemas.openxmlformats.org/drawingml/2006/main">
          <a:r>
            <a:rPr lang="ru-RU" sz="1200" dirty="0" smtClean="0">
              <a:solidFill>
                <a:srgbClr val="000099"/>
              </a:solidFill>
              <a:latin typeface="Bookman Old Style" pitchFamily="18" charset="0"/>
            </a:rPr>
            <a:t>бюджета</a:t>
          </a:r>
          <a:endParaRPr lang="ru-RU" sz="1200" dirty="0">
            <a:solidFill>
              <a:srgbClr val="000099"/>
            </a:solidFill>
            <a:latin typeface="Bookman Old Style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0.17053</cdr:x>
      <cdr:y>0.46451</cdr:y>
    </cdr:from>
    <cdr:to>
      <cdr:x>0.2899</cdr:x>
      <cdr:y>0.55366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34480" y="2251323"/>
          <a:ext cx="864096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0.14444</cdr:x>
      <cdr:y>0.24286</cdr:y>
    </cdr:from>
    <cdr:to>
      <cdr:x>0.27162</cdr:x>
      <cdr:y>0.32857</cdr:y>
    </cdr:to>
    <cdr:sp macro="" textlink="">
      <cdr:nvSpPr>
        <cdr:cNvPr id="3" name="Прямоугольная выноска 2"/>
        <cdr:cNvSpPr/>
      </cdr:nvSpPr>
      <cdr:spPr>
        <a:xfrm xmlns:a="http://schemas.openxmlformats.org/drawingml/2006/main">
          <a:off x="899592" y="1224136"/>
          <a:ext cx="792088" cy="432048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>
          <a:solidFill>
            <a:srgbClr val="0066FF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dirty="0" smtClean="0">
              <a:solidFill>
                <a:srgbClr val="0033CC"/>
              </a:solidFill>
              <a:effectLst/>
              <a:latin typeface="Bookman Old Style" pitchFamily="18" charset="0"/>
            </a:rPr>
            <a:t>7 312,2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effectLst/>
              <a:latin typeface="Bookman Old Style" pitchFamily="18" charset="0"/>
            </a:rPr>
            <a:t>факт</a:t>
          </a:r>
          <a:endParaRPr lang="ru-RU" sz="1000" dirty="0">
            <a:solidFill>
              <a:srgbClr val="0033CC"/>
            </a:solidFill>
            <a:effectLst/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0.45122</cdr:x>
      <cdr:y>0.24051</cdr:y>
    </cdr:from>
    <cdr:to>
      <cdr:x>0.60342</cdr:x>
      <cdr:y>0.31627</cdr:y>
    </cdr:to>
    <cdr:sp macro="" textlink="">
      <cdr:nvSpPr>
        <cdr:cNvPr id="5" name="Прямоугольная выноска 4"/>
        <cdr:cNvSpPr/>
      </cdr:nvSpPr>
      <cdr:spPr>
        <a:xfrm xmlns:a="http://schemas.openxmlformats.org/drawingml/2006/main">
          <a:off x="2664296" y="1368152"/>
          <a:ext cx="898688" cy="430970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100" dirty="0" smtClean="0">
              <a:solidFill>
                <a:srgbClr val="0033CC"/>
              </a:solidFill>
              <a:latin typeface="Bookman Old Style" pitchFamily="18" charset="0"/>
            </a:rPr>
            <a:t>7 312,2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sz="10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0.62195</cdr:x>
      <cdr:y>0.24242</cdr:y>
    </cdr:from>
    <cdr:to>
      <cdr:x>0.75134</cdr:x>
      <cdr:y>0.32424</cdr:y>
    </cdr:to>
    <cdr:sp macro="" textlink="">
      <cdr:nvSpPr>
        <cdr:cNvPr id="6" name="Прямоугольная выноска 5"/>
        <cdr:cNvSpPr/>
      </cdr:nvSpPr>
      <cdr:spPr>
        <a:xfrm xmlns:a="http://schemas.openxmlformats.org/drawingml/2006/main">
          <a:off x="3672408" y="1152128"/>
          <a:ext cx="764004" cy="388843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 rtl="0"/>
          <a:r>
            <a:rPr lang="ru-RU" kern="1200" dirty="0" smtClean="0">
              <a:solidFill>
                <a:srgbClr val="0033CC"/>
              </a:solidFill>
              <a:latin typeface="Bookman Old Style" pitchFamily="18" charset="0"/>
            </a:rPr>
            <a:t>7 312,2</a:t>
          </a:r>
        </a:p>
        <a:p xmlns:a="http://schemas.openxmlformats.org/drawingml/2006/main">
          <a:pPr algn="ctr" rtl="0"/>
          <a:r>
            <a:rPr lang="ru-RU" kern="12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kern="12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0.84615</cdr:x>
      <cdr:y>0.02083</cdr:y>
    </cdr:from>
    <cdr:to>
      <cdr:x>0.98718</cdr:x>
      <cdr:y>0.10416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752528" y="72008"/>
          <a:ext cx="792112" cy="288020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dirty="0" smtClean="0">
              <a:latin typeface="Bookman Old Style" pitchFamily="18" charset="0"/>
            </a:rPr>
            <a:t>Патент</a:t>
          </a:r>
          <a:endParaRPr lang="ru-RU" sz="1200" dirty="0"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0.84615</cdr:x>
      <cdr:y>0.125</cdr:y>
    </cdr:from>
    <cdr:to>
      <cdr:x>0.98718</cdr:x>
      <cdr:y>0.20833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752528" y="432048"/>
          <a:ext cx="792112" cy="288020"/>
        </a:xfrm>
        <a:prstGeom xmlns:a="http://schemas.openxmlformats.org/drawingml/2006/main" prst="rect">
          <a:avLst/>
        </a:prstGeom>
        <a:solidFill xmlns:a="http://schemas.openxmlformats.org/drawingml/2006/main">
          <a:srgbClr val="00CC66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dirty="0" smtClean="0">
              <a:latin typeface="Bookman Old Style" pitchFamily="18" charset="0"/>
            </a:rPr>
            <a:t>ЕНВД</a:t>
          </a:r>
          <a:endParaRPr lang="ru-RU" sz="1200" dirty="0">
            <a:latin typeface="Bookman Old Style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0.28125</cdr:x>
      <cdr:y>0.14474</cdr:y>
    </cdr:from>
    <cdr:to>
      <cdr:x>0.39236</cdr:x>
      <cdr:y>0.31182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600" y="7920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0.28658</cdr:x>
      <cdr:y>0.13158</cdr:y>
    </cdr:from>
    <cdr:to>
      <cdr:x>0.37486</cdr:x>
      <cdr:y>0.18987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58615" y="748510"/>
          <a:ext cx="757419" cy="33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b="1" dirty="0">
            <a:solidFill>
              <a:schemeClr val="accent1">
                <a:lumMod val="50000"/>
              </a:schemeClr>
            </a:solidFill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0.64754</cdr:x>
      <cdr:y>0.29114</cdr:y>
    </cdr:from>
    <cdr:to>
      <cdr:x>0.71311</cdr:x>
      <cdr:y>0.32911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688632" y="1656184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b="1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0.06557</cdr:x>
      <cdr:y>0.8481</cdr:y>
    </cdr:from>
    <cdr:to>
      <cdr:x>0.92623</cdr:x>
      <cdr:y>0.94937</cdr:y>
    </cdr:to>
    <cdr:pic>
      <cdr:nvPicPr>
        <cdr:cNvPr id="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76064" y="4824536"/>
          <a:ext cx="7560840" cy="57606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0.03279</cdr:x>
      <cdr:y>0.03797</cdr:y>
    </cdr:from>
    <cdr:to>
      <cdr:x>0.95902</cdr:x>
      <cdr:y>0.16456</cdr:y>
    </cdr:to>
    <cdr:sp macro="" textlink="">
      <cdr:nvSpPr>
        <cdr:cNvPr id="9" name="Прямоугольник с двумя скругленными противолежащими углами 8"/>
        <cdr:cNvSpPr/>
      </cdr:nvSpPr>
      <cdr:spPr>
        <a:xfrm xmlns:a="http://schemas.openxmlformats.org/drawingml/2006/main">
          <a:off x="288032" y="216024"/>
          <a:ext cx="8136904" cy="720080"/>
        </a:xfrm>
        <a:prstGeom xmlns:a="http://schemas.openxmlformats.org/drawingml/2006/main" prst="round2Diag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8100000" scaled="1"/>
          <a:tileRect/>
        </a:gradFill>
        <a:ln xmlns:a="http://schemas.openxmlformats.org/drawingml/2006/main" w="1270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just"/>
          <a:r>
            <a:rPr lang="ru-RU" sz="1600" b="1" baseline="0" dirty="0" smtClean="0">
              <a:solidFill>
                <a:schemeClr val="lt1"/>
              </a:solidFill>
              <a:latin typeface="Book Antiqua" pitchFamily="18" charset="0"/>
            </a:rPr>
            <a:t>Расходы бюджета - выплачиваемые из бюджета денежные средства, за исключением средств, являющихся источниками финансирования дефицита бюджета. </a:t>
          </a:r>
          <a:endParaRPr lang="ru-RU" sz="16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0.34146</cdr:x>
      <cdr:y>0.20253</cdr:y>
    </cdr:from>
    <cdr:to>
      <cdr:x>0.6748</cdr:x>
      <cdr:y>0.41772</cdr:y>
    </cdr:to>
    <cdr:sp macro="" textlink="">
      <cdr:nvSpPr>
        <cdr:cNvPr id="11" name="Блок-схема: несколько документов 10"/>
        <cdr:cNvSpPr/>
      </cdr:nvSpPr>
      <cdr:spPr>
        <a:xfrm xmlns:a="http://schemas.openxmlformats.org/drawingml/2006/main">
          <a:off x="3024336" y="1152128"/>
          <a:ext cx="2952328" cy="1224136"/>
        </a:xfrm>
        <a:prstGeom xmlns:a="http://schemas.openxmlformats.org/drawingml/2006/main" prst="flowChartMultidocumen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000" dirty="0" smtClean="0">
              <a:latin typeface="Book Antiqua" pitchFamily="18" charset="0"/>
            </a:rPr>
            <a:t>РАСХОДЫ делятся: </a:t>
          </a:r>
          <a:endParaRPr lang="ru-RU" sz="20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0.00813</cdr:x>
      <cdr:y>0.60759</cdr:y>
    </cdr:from>
    <cdr:to>
      <cdr:x>0.21305</cdr:x>
      <cdr:y>0.78481</cdr:y>
    </cdr:to>
    <cdr:sp macro="" textlink="">
      <cdr:nvSpPr>
        <cdr:cNvPr id="12" name="Прямоугольник с двумя вырезанными соседними углами 11"/>
        <cdr:cNvSpPr/>
      </cdr:nvSpPr>
      <cdr:spPr>
        <a:xfrm xmlns:a="http://schemas.openxmlformats.org/drawingml/2006/main">
          <a:off x="72008" y="3456384"/>
          <a:ext cx="1814956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типам расходных обязательств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0.26829</cdr:x>
      <cdr:y>0.60759</cdr:y>
    </cdr:from>
    <cdr:to>
      <cdr:x>0.47321</cdr:x>
      <cdr:y>0.78481</cdr:y>
    </cdr:to>
    <cdr:sp macro="" textlink="">
      <cdr:nvSpPr>
        <cdr:cNvPr id="14" name="Прямоугольник с двумя вырезанными соседними углами 13"/>
        <cdr:cNvSpPr/>
      </cdr:nvSpPr>
      <cdr:spPr>
        <a:xfrm xmlns:a="http://schemas.openxmlformats.org/drawingml/2006/main">
          <a:off x="2376264" y="3456384"/>
          <a:ext cx="1814956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муниципальным программам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0.53659</cdr:x>
      <cdr:y>0.60759</cdr:y>
    </cdr:from>
    <cdr:to>
      <cdr:x>0.7497</cdr:x>
      <cdr:y>0.78481</cdr:y>
    </cdr:to>
    <cdr:sp macro="" textlink="">
      <cdr:nvSpPr>
        <cdr:cNvPr id="15" name="Прямоугольник с двумя вырезанными соседними углами 14"/>
        <cdr:cNvSpPr/>
      </cdr:nvSpPr>
      <cdr:spPr>
        <a:xfrm xmlns:a="http://schemas.openxmlformats.org/drawingml/2006/main">
          <a:off x="4752528" y="3456384"/>
          <a:ext cx="1887554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функциям муниципального образования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0.80488</cdr:x>
      <cdr:y>0.60759</cdr:y>
    </cdr:from>
    <cdr:to>
      <cdr:x>0.9918</cdr:x>
      <cdr:y>0.78481</cdr:y>
    </cdr:to>
    <cdr:sp macro="" textlink="">
      <cdr:nvSpPr>
        <cdr:cNvPr id="16" name="Прямоугольник с двумя вырезанными соседними углами 15"/>
        <cdr:cNvSpPr/>
      </cdr:nvSpPr>
      <cdr:spPr>
        <a:xfrm xmlns:a="http://schemas.openxmlformats.org/drawingml/2006/main">
          <a:off x="7128792" y="3456384"/>
          <a:ext cx="1655594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endParaRPr lang="ru-RU" sz="1400" dirty="0" smtClean="0">
            <a:latin typeface="Book Antiqua" pitchFamily="18" charset="0"/>
          </a:endParaRPr>
        </a:p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ведомствам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0.21047</cdr:x>
      <cdr:y>0.3899</cdr:y>
    </cdr:from>
    <cdr:to>
      <cdr:x>0.2496</cdr:x>
      <cdr:y>0.55446</cdr:y>
    </cdr:to>
    <cdr:sp macro="" textlink="">
      <cdr:nvSpPr>
        <cdr:cNvPr id="17" name="Стрелка вниз 16"/>
        <cdr:cNvSpPr/>
      </cdr:nvSpPr>
      <cdr:spPr>
        <a:xfrm xmlns:a="http://schemas.openxmlformats.org/drawingml/2006/main" rot="2695267">
          <a:off x="1864090" y="2217997"/>
          <a:ext cx="346627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0.61789</cdr:x>
      <cdr:y>0.43038</cdr:y>
    </cdr:from>
    <cdr:to>
      <cdr:x>0.66667</cdr:x>
      <cdr:y>0.60237</cdr:y>
    </cdr:to>
    <cdr:sp macro="" textlink="">
      <cdr:nvSpPr>
        <cdr:cNvPr id="18" name="Стрелка вниз 17"/>
        <cdr:cNvSpPr/>
      </cdr:nvSpPr>
      <cdr:spPr>
        <a:xfrm xmlns:a="http://schemas.openxmlformats.org/drawingml/2006/main">
          <a:off x="5472608" y="2448272"/>
          <a:ext cx="432048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0.77959</cdr:x>
      <cdr:y>0.40717</cdr:y>
    </cdr:from>
    <cdr:to>
      <cdr:x>0.8185</cdr:x>
      <cdr:y>0.57172</cdr:y>
    </cdr:to>
    <cdr:sp macro="" textlink="">
      <cdr:nvSpPr>
        <cdr:cNvPr id="21" name="Стрелка вниз 20"/>
        <cdr:cNvSpPr/>
      </cdr:nvSpPr>
      <cdr:spPr>
        <a:xfrm xmlns:a="http://schemas.openxmlformats.org/drawingml/2006/main" rot="18906696">
          <a:off x="6904826" y="2316225"/>
          <a:ext cx="344594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0.35772</cdr:x>
      <cdr:y>0.43038</cdr:y>
    </cdr:from>
    <cdr:to>
      <cdr:x>0.40431</cdr:x>
      <cdr:y>0.60237</cdr:y>
    </cdr:to>
    <cdr:sp macro="" textlink="">
      <cdr:nvSpPr>
        <cdr:cNvPr id="22" name="Стрелка вниз 21"/>
        <cdr:cNvSpPr/>
      </cdr:nvSpPr>
      <cdr:spPr>
        <a:xfrm xmlns:a="http://schemas.openxmlformats.org/drawingml/2006/main">
          <a:off x="3168352" y="2448272"/>
          <a:ext cx="412624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0.55556</cdr:x>
      <cdr:y>0.74419</cdr:y>
    </cdr:from>
    <cdr:to>
      <cdr:x>0.98149</cdr:x>
      <cdr:y>0.89684</cdr:y>
    </cdr:to>
    <cdr:sp macro="" textlink="">
      <cdr:nvSpPr>
        <cdr:cNvPr id="3" name="TextBox 18"/>
        <cdr:cNvSpPr txBox="1"/>
      </cdr:nvSpPr>
      <cdr:spPr>
        <a:xfrm xmlns:a="http://schemas.openxmlformats.org/drawingml/2006/main">
          <a:off x="4320515" y="2250681"/>
          <a:ext cx="3312399" cy="461665"/>
        </a:xfrm>
        <a:prstGeom xmlns:a="http://schemas.openxmlformats.org/drawingml/2006/main" prst="rect">
          <a:avLst/>
        </a:prstGeom>
        <a:ln xmlns:a="http://schemas.openxmlformats.org/drawingml/2006/main"/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prst="angle"/>
        </a:sp3d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r>
            <a: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 Всего расходов</a:t>
          </a:r>
          <a:r>
            <a: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   </a:t>
          </a:r>
          <a:r>
            <a: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6 133,7</a:t>
          </a:r>
          <a:endParaRPr lang="ru-RU" sz="2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0.28125</cdr:x>
      <cdr:y>0.14474</cdr:y>
    </cdr:from>
    <cdr:to>
      <cdr:x>0.39236</cdr:x>
      <cdr:y>0.31182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600" y="7920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0.28658</cdr:x>
      <cdr:y>0.13158</cdr:y>
    </cdr:from>
    <cdr:to>
      <cdr:x>0.37486</cdr:x>
      <cdr:y>0.18987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58615" y="748510"/>
          <a:ext cx="757419" cy="33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b="1" dirty="0">
            <a:solidFill>
              <a:schemeClr val="accent1">
                <a:lumMod val="50000"/>
              </a:schemeClr>
            </a:solidFill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0.64754</cdr:x>
      <cdr:y>0.29114</cdr:y>
    </cdr:from>
    <cdr:to>
      <cdr:x>0.71311</cdr:x>
      <cdr:y>0.32911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688632" y="1656184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b="1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0.86482</cdr:x>
      <cdr:y>0.64865</cdr:y>
    </cdr:from>
    <cdr:to>
      <cdr:x>1</cdr:x>
      <cdr:y>0.71193</cdr:y>
    </cdr:to>
    <cdr:sp macro="" textlink="">
      <cdr:nvSpPr>
        <cdr:cNvPr id="7" name="Скругленный прямоугольник 6"/>
        <cdr:cNvSpPr/>
      </cdr:nvSpPr>
      <cdr:spPr>
        <a:xfrm xmlns:a="http://schemas.openxmlformats.org/drawingml/2006/main">
          <a:off x="7814942" y="3456384"/>
          <a:ext cx="1221554" cy="337193"/>
        </a:xfrm>
        <a:prstGeom xmlns:a="http://schemas.openxmlformats.org/drawingml/2006/main" prst="roundRect">
          <a:avLst/>
        </a:prstGeom>
        <a:solidFill xmlns:a="http://schemas.openxmlformats.org/drawingml/2006/main">
          <a:srgbClr val="0099FF"/>
        </a:solidFill>
        <a:ln xmlns:a="http://schemas.openxmlformats.org/drawingml/2006/main" w="9525" cap="flat" cmpd="sng" algn="ctr">
          <a:solidFill>
            <a:srgbClr val="3399FF"/>
          </a:solidFill>
          <a:prstDash val="solid"/>
        </a:ln>
        <a:effectLst xmlns:a="http://schemas.openxmlformats.org/drawingml/2006/main">
          <a:outerShdw blurRad="40000" dist="23000" dir="5400000" rotWithShape="0">
            <a:srgbClr val="000000">
              <a:alpha val="35000"/>
            </a:srgbClr>
          </a:outerShdw>
        </a:effectLst>
      </cdr:spPr>
      <cdr:style>
        <a:lnRef xmlns:a="http://schemas.openxmlformats.org/drawingml/2006/main" idx="1">
          <a:schemeClr val="accent5"/>
        </a:lnRef>
        <a:fillRef xmlns:a="http://schemas.openxmlformats.org/drawingml/2006/main" idx="3">
          <a:schemeClr val="accent5"/>
        </a:fillRef>
        <a:effectRef xmlns:a="http://schemas.openxmlformats.org/drawingml/2006/main" idx="2">
          <a:schemeClr val="accent5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rgbClr val="DBF5F9">
                  <a:lumMod val="10000"/>
                </a:srgbClr>
              </a:solidFill>
              <a:latin typeface="Book Antiqua" pitchFamily="18" charset="0"/>
            </a:rPr>
            <a:t>тыс. руб.</a:t>
          </a:r>
          <a:endParaRPr lang="ru-RU" sz="1400" b="1" dirty="0">
            <a:solidFill>
              <a:srgbClr val="DBF5F9">
                <a:lumMod val="10000"/>
              </a:srgbClr>
            </a:solidFill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0.40164</cdr:x>
      <cdr:y>0.79747</cdr:y>
    </cdr:from>
    <cdr:to>
      <cdr:x>0.53279</cdr:x>
      <cdr:y>0.86076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3528392" y="4536504"/>
          <a:ext cx="115212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0.2623</cdr:x>
      <cdr:y>0.10127</cdr:y>
    </cdr:from>
    <cdr:to>
      <cdr:x>0.37705</cdr:x>
      <cdr:y>0.1519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304256" y="576064"/>
          <a:ext cx="100811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B21B5-C924-40A2-A57E-F66EC19A3B25}" type="datetimeFigureOut">
              <a:rPr lang="ru-RU" smtClean="0"/>
              <a:pPr/>
              <a:t>27.11.2019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FB39CE-4A9A-4777-9E9E-B0D9D21446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3631306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69DA2-D43E-400D-A506-40BADF97C049}" type="datetimeFigureOut">
              <a:rPr lang="ru-RU" smtClean="0"/>
              <a:pPr/>
              <a:t>27.11.2019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1B901-6E5E-4A93-850B-994ED604A13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3477090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693F-A147-466F-916F-9DE85AD9CB92}" type="slidenum">
              <a:rPr lang="ru-RU" smtClean="0"/>
              <a:pPr/>
              <a:t>42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693F-A147-466F-916F-9DE85AD9CB92}" type="slidenum">
              <a:rPr lang="ru-RU" smtClean="0"/>
              <a:pPr/>
              <a:t>43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71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16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BF13A8E-3DBC-4614-B2F3-9A790EE97523}" type="datetime1">
              <a:rPr lang="ru-RU" smtClean="0"/>
              <a:pPr/>
              <a:t>27.11.2019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731549-31AA-4506-9FE3-7BC9E30A29AB}" type="datetime1">
              <a:rPr lang="ru-RU" smtClean="0"/>
              <a:pPr/>
              <a:t>27.11.2019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18F6EEED-54D3-4D3D-99AF-108777875655}" type="datetime1">
              <a:rPr lang="ru-RU" smtClean="0"/>
              <a:pPr/>
              <a:t>27.11.2019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0A19E-4C50-456F-B7C2-5C45D7605B60}" type="datetime1">
              <a:rPr lang="ru-RU" smtClean="0"/>
              <a:pPr>
                <a:defRPr/>
              </a:pPr>
              <a:t>27.11.2019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БЮДЖЕТ ДЛЯ ГРАЖДАН 2020</a:t>
            </a: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4F732-9674-41E2-9D19-FC40430A4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C3D3A2-DA6C-4E2B-90EF-4994C7FD49AF}" type="datetime1">
              <a:rPr lang="ru-RU" smtClean="0"/>
              <a:pPr/>
              <a:t>27.11.2019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68567E6-D3E9-4249-8225-3DAA9CD78ADB}" type="datetime1">
              <a:rPr lang="ru-RU" smtClean="0"/>
              <a:pPr/>
              <a:t>27.11.2019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DE7FF3-B813-4240-8800-6C14AA54B531}" type="datetime1">
              <a:rPr lang="ru-RU" smtClean="0"/>
              <a:pPr/>
              <a:t>27.11.2019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15027E5-22C9-4144-85E8-922DCF6B30DE}" type="datetime1">
              <a:rPr lang="ru-RU" smtClean="0"/>
              <a:pPr/>
              <a:t>27.11.2019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1D76B6-3C87-4C3E-A273-89DE8BA4E0FF}" type="datetime1">
              <a:rPr lang="ru-RU" smtClean="0"/>
              <a:pPr/>
              <a:t>27.11.2019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C116BBC-D04F-499D-9A92-DD5794946BAE}" type="datetime1">
              <a:rPr lang="ru-RU" smtClean="0"/>
              <a:pPr/>
              <a:t>27.11.2019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FE0D1F-A656-45D6-A516-BEB4F24E50A4}" type="datetime1">
              <a:rPr lang="ru-RU" smtClean="0"/>
              <a:pPr/>
              <a:t>27.11.2019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AB931F-980A-4F42-AB82-51381A7B4DB6}" type="datetime1">
              <a:rPr lang="ru-RU" smtClean="0"/>
              <a:pPr/>
              <a:t>27.11.2019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rgbClr val="70FFFF">
                <a:alpha val="80000"/>
              </a:srgbClr>
            </a:gs>
            <a:gs pos="100000">
              <a:schemeClr val="bg2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3F7033E7-44B1-4A60-9A16-1735849EFFE5}" type="datetime1">
              <a:rPr lang="ru-RU" smtClean="0"/>
              <a:pPr/>
              <a:t>27.11.2019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6.png"/><Relationship Id="rId7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3.jpe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7.png"/><Relationship Id="rId7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5.pn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7.png"/><Relationship Id="rId7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15.png"/><Relationship Id="rId10" Type="http://schemas.openxmlformats.org/officeDocument/2006/relationships/image" Target="../media/image38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50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54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13" Type="http://schemas.openxmlformats.org/officeDocument/2006/relationships/chart" Target="../charts/chart13.xml"/><Relationship Id="rId3" Type="http://schemas.openxmlformats.org/officeDocument/2006/relationships/image" Target="../media/image3.png"/><Relationship Id="rId7" Type="http://schemas.openxmlformats.org/officeDocument/2006/relationships/chart" Target="../charts/chart7.xml"/><Relationship Id="rId12" Type="http://schemas.openxmlformats.org/officeDocument/2006/relationships/chart" Target="../charts/chart1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11" Type="http://schemas.openxmlformats.org/officeDocument/2006/relationships/chart" Target="../charts/chart11.xml"/><Relationship Id="rId5" Type="http://schemas.openxmlformats.org/officeDocument/2006/relationships/chart" Target="../charts/chart5.xml"/><Relationship Id="rId15" Type="http://schemas.openxmlformats.org/officeDocument/2006/relationships/chart" Target="../charts/chart15.xml"/><Relationship Id="rId10" Type="http://schemas.openxmlformats.org/officeDocument/2006/relationships/chart" Target="../charts/chart10.xml"/><Relationship Id="rId4" Type="http://schemas.openxmlformats.org/officeDocument/2006/relationships/chart" Target="../charts/chart4.xml"/><Relationship Id="rId9" Type="http://schemas.openxmlformats.org/officeDocument/2006/relationships/chart" Target="../charts/chart9.xml"/><Relationship Id="rId14" Type="http://schemas.openxmlformats.org/officeDocument/2006/relationships/chart" Target="../charts/char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6.xml"/><Relationship Id="rId3" Type="http://schemas.openxmlformats.org/officeDocument/2006/relationships/image" Target="../media/image7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58.png"/><Relationship Id="rId4" Type="http://schemas.openxmlformats.org/officeDocument/2006/relationships/image" Target="../media/image3.png"/><Relationship Id="rId9" Type="http://schemas.openxmlformats.org/officeDocument/2006/relationships/chart" Target="../charts/chart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chart" Target="../charts/chart18.xml"/><Relationship Id="rId7" Type="http://schemas.openxmlformats.org/officeDocument/2006/relationships/image" Target="../media/image60.png"/><Relationship Id="rId12" Type="http://schemas.openxmlformats.org/officeDocument/2006/relationships/chart" Target="../charts/chart2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chart" Target="../charts/chart21.xml"/><Relationship Id="rId5" Type="http://schemas.openxmlformats.org/officeDocument/2006/relationships/image" Target="../media/image58.png"/><Relationship Id="rId10" Type="http://schemas.openxmlformats.org/officeDocument/2006/relationships/chart" Target="../charts/chart20.xml"/><Relationship Id="rId4" Type="http://schemas.openxmlformats.org/officeDocument/2006/relationships/chart" Target="../charts/chart19.xml"/><Relationship Id="rId9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5.xml"/><Relationship Id="rId13" Type="http://schemas.openxmlformats.org/officeDocument/2006/relationships/image" Target="../media/image63.png"/><Relationship Id="rId3" Type="http://schemas.openxmlformats.org/officeDocument/2006/relationships/image" Target="../media/image7.png"/><Relationship Id="rId7" Type="http://schemas.openxmlformats.org/officeDocument/2006/relationships/image" Target="../media/image59.png"/><Relationship Id="rId12" Type="http://schemas.openxmlformats.org/officeDocument/2006/relationships/image" Target="../media/image62.gi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openxmlformats.org/officeDocument/2006/relationships/chart" Target="../charts/chart24.xml"/><Relationship Id="rId10" Type="http://schemas.openxmlformats.org/officeDocument/2006/relationships/chart" Target="../charts/chart27.xml"/><Relationship Id="rId4" Type="http://schemas.openxmlformats.org/officeDocument/2006/relationships/chart" Target="../charts/chart23.xml"/><Relationship Id="rId9" Type="http://schemas.openxmlformats.org/officeDocument/2006/relationships/chart" Target="../charts/chart26.xml"/><Relationship Id="rId1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1.xml"/><Relationship Id="rId3" Type="http://schemas.openxmlformats.org/officeDocument/2006/relationships/chart" Target="../charts/chart28.xml"/><Relationship Id="rId7" Type="http://schemas.openxmlformats.org/officeDocument/2006/relationships/chart" Target="../charts/chart30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chart" Target="../charts/chart29.xml"/><Relationship Id="rId9" Type="http://schemas.openxmlformats.org/officeDocument/2006/relationships/chart" Target="../charts/chart3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7.png"/><Relationship Id="rId7" Type="http://schemas.openxmlformats.org/officeDocument/2006/relationships/image" Target="../media/image58.png"/><Relationship Id="rId12" Type="http://schemas.openxmlformats.org/officeDocument/2006/relationships/image" Target="../media/image6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4.xml"/><Relationship Id="rId11" Type="http://schemas.openxmlformats.org/officeDocument/2006/relationships/image" Target="../media/image68.jpeg"/><Relationship Id="rId5" Type="http://schemas.openxmlformats.org/officeDocument/2006/relationships/chart" Target="../charts/chart33.xml"/><Relationship Id="rId10" Type="http://schemas.openxmlformats.org/officeDocument/2006/relationships/image" Target="../media/image67.jpeg"/><Relationship Id="rId4" Type="http://schemas.openxmlformats.org/officeDocument/2006/relationships/image" Target="../media/image3.png"/><Relationship Id="rId9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7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6.xml"/><Relationship Id="rId11" Type="http://schemas.openxmlformats.org/officeDocument/2006/relationships/image" Target="../media/image73.jpeg"/><Relationship Id="rId5" Type="http://schemas.openxmlformats.org/officeDocument/2006/relationships/chart" Target="../charts/chart35.xml"/><Relationship Id="rId10" Type="http://schemas.openxmlformats.org/officeDocument/2006/relationships/image" Target="../media/image72.jpeg"/><Relationship Id="rId4" Type="http://schemas.openxmlformats.org/officeDocument/2006/relationships/image" Target="../media/image3.png"/><Relationship Id="rId9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7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9.xml"/><Relationship Id="rId11" Type="http://schemas.openxmlformats.org/officeDocument/2006/relationships/image" Target="../media/image80.png"/><Relationship Id="rId5" Type="http://schemas.openxmlformats.org/officeDocument/2006/relationships/chart" Target="../charts/chart38.xml"/><Relationship Id="rId15" Type="http://schemas.openxmlformats.org/officeDocument/2006/relationships/image" Target="../media/image84.jpeg"/><Relationship Id="rId10" Type="http://schemas.openxmlformats.org/officeDocument/2006/relationships/image" Target="../media/image79.png"/><Relationship Id="rId4" Type="http://schemas.openxmlformats.org/officeDocument/2006/relationships/image" Target="../media/image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chart" Target="../charts/chart40.xml"/><Relationship Id="rId7" Type="http://schemas.openxmlformats.org/officeDocument/2006/relationships/chart" Target="../charts/chart4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2.xml"/><Relationship Id="rId11" Type="http://schemas.openxmlformats.org/officeDocument/2006/relationships/chart" Target="../charts/chart44.xml"/><Relationship Id="rId5" Type="http://schemas.openxmlformats.org/officeDocument/2006/relationships/chart" Target="../charts/chart41.xml"/><Relationship Id="rId10" Type="http://schemas.openxmlformats.org/officeDocument/2006/relationships/image" Target="../media/image88.jpeg"/><Relationship Id="rId4" Type="http://schemas.openxmlformats.org/officeDocument/2006/relationships/image" Target="../media/image59.png"/><Relationship Id="rId9" Type="http://schemas.openxmlformats.org/officeDocument/2006/relationships/image" Target="../media/image8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92.png"/><Relationship Id="rId3" Type="http://schemas.openxmlformats.org/officeDocument/2006/relationships/chart" Target="../charts/chart45.xml"/><Relationship Id="rId7" Type="http://schemas.openxmlformats.org/officeDocument/2006/relationships/chart" Target="../charts/chart48.xml"/><Relationship Id="rId12" Type="http://schemas.openxmlformats.org/officeDocument/2006/relationships/image" Target="../media/image91.png"/><Relationship Id="rId17" Type="http://schemas.openxmlformats.org/officeDocument/2006/relationships/image" Target="../media/image96.jpeg"/><Relationship Id="rId2" Type="http://schemas.openxmlformats.org/officeDocument/2006/relationships/image" Target="../media/image7.png"/><Relationship Id="rId16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7.xml"/><Relationship Id="rId11" Type="http://schemas.openxmlformats.org/officeDocument/2006/relationships/image" Target="../media/image90.png"/><Relationship Id="rId5" Type="http://schemas.openxmlformats.org/officeDocument/2006/relationships/chart" Target="../charts/chart46.xml"/><Relationship Id="rId15" Type="http://schemas.openxmlformats.org/officeDocument/2006/relationships/image" Target="../media/image94.jpeg"/><Relationship Id="rId10" Type="http://schemas.openxmlformats.org/officeDocument/2006/relationships/image" Target="../media/image89.png"/><Relationship Id="rId4" Type="http://schemas.openxmlformats.org/officeDocument/2006/relationships/image" Target="../media/image59.png"/><Relationship Id="rId9" Type="http://schemas.openxmlformats.org/officeDocument/2006/relationships/chart" Target="../charts/chart49.xml"/><Relationship Id="rId14" Type="http://schemas.openxmlformats.org/officeDocument/2006/relationships/image" Target="../media/image9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3.xml"/><Relationship Id="rId13" Type="http://schemas.openxmlformats.org/officeDocument/2006/relationships/image" Target="../media/image99.png"/><Relationship Id="rId3" Type="http://schemas.openxmlformats.org/officeDocument/2006/relationships/image" Target="../media/image59.png"/><Relationship Id="rId7" Type="http://schemas.openxmlformats.org/officeDocument/2006/relationships/image" Target="../media/image3.png"/><Relationship Id="rId12" Type="http://schemas.openxmlformats.org/officeDocument/2006/relationships/image" Target="../media/image9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2.xml"/><Relationship Id="rId11" Type="http://schemas.openxmlformats.org/officeDocument/2006/relationships/image" Target="../media/image97.jpeg"/><Relationship Id="rId5" Type="http://schemas.openxmlformats.org/officeDocument/2006/relationships/chart" Target="../charts/chart51.xml"/><Relationship Id="rId15" Type="http://schemas.openxmlformats.org/officeDocument/2006/relationships/image" Target="../media/image101.png"/><Relationship Id="rId10" Type="http://schemas.openxmlformats.org/officeDocument/2006/relationships/chart" Target="../charts/chart55.xml"/><Relationship Id="rId4" Type="http://schemas.openxmlformats.org/officeDocument/2006/relationships/chart" Target="../charts/chart50.xml"/><Relationship Id="rId9" Type="http://schemas.openxmlformats.org/officeDocument/2006/relationships/chart" Target="../charts/chart54.xml"/><Relationship Id="rId14" Type="http://schemas.openxmlformats.org/officeDocument/2006/relationships/image" Target="../media/image10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5.png"/><Relationship Id="rId3" Type="http://schemas.openxmlformats.org/officeDocument/2006/relationships/chart" Target="../charts/chart56.xml"/><Relationship Id="rId7" Type="http://schemas.openxmlformats.org/officeDocument/2006/relationships/chart" Target="../charts/chart59.xml"/><Relationship Id="rId12" Type="http://schemas.openxmlformats.org/officeDocument/2006/relationships/image" Target="../media/image10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8.xml"/><Relationship Id="rId11" Type="http://schemas.openxmlformats.org/officeDocument/2006/relationships/image" Target="../media/image103.png"/><Relationship Id="rId5" Type="http://schemas.openxmlformats.org/officeDocument/2006/relationships/chart" Target="../charts/chart57.xml"/><Relationship Id="rId10" Type="http://schemas.openxmlformats.org/officeDocument/2006/relationships/image" Target="../media/image102.png"/><Relationship Id="rId4" Type="http://schemas.openxmlformats.org/officeDocument/2006/relationships/image" Target="../media/image59.png"/><Relationship Id="rId9" Type="http://schemas.openxmlformats.org/officeDocument/2006/relationships/chart" Target="../charts/chart60.xml"/><Relationship Id="rId14" Type="http://schemas.openxmlformats.org/officeDocument/2006/relationships/image" Target="../media/image10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10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4.xml"/><Relationship Id="rId3" Type="http://schemas.openxmlformats.org/officeDocument/2006/relationships/image" Target="../media/image59.png"/><Relationship Id="rId7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3.xml"/><Relationship Id="rId11" Type="http://schemas.openxmlformats.org/officeDocument/2006/relationships/image" Target="../media/image58.png"/><Relationship Id="rId5" Type="http://schemas.openxmlformats.org/officeDocument/2006/relationships/chart" Target="../charts/chart62.xml"/><Relationship Id="rId10" Type="http://schemas.openxmlformats.org/officeDocument/2006/relationships/chart" Target="../charts/chart66.xml"/><Relationship Id="rId4" Type="http://schemas.openxmlformats.org/officeDocument/2006/relationships/chart" Target="../charts/chart61.xml"/><Relationship Id="rId9" Type="http://schemas.openxmlformats.org/officeDocument/2006/relationships/chart" Target="../charts/chart6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3.png"/><Relationship Id="rId7" Type="http://schemas.openxmlformats.org/officeDocument/2006/relationships/image" Target="../media/image1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3.png"/><Relationship Id="rId7" Type="http://schemas.openxmlformats.org/officeDocument/2006/relationships/image" Target="../media/image1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3.png"/><Relationship Id="rId7" Type="http://schemas.openxmlformats.org/officeDocument/2006/relationships/image" Target="../media/image1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chart" Target="../charts/chart6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12" Type="http://schemas.openxmlformats.org/officeDocument/2006/relationships/image" Target="../media/image1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11" Type="http://schemas.openxmlformats.org/officeDocument/2006/relationships/image" Target="../media/image125.jpeg"/><Relationship Id="rId5" Type="http://schemas.openxmlformats.org/officeDocument/2006/relationships/image" Target="../media/image121.jpeg"/><Relationship Id="rId10" Type="http://schemas.openxmlformats.org/officeDocument/2006/relationships/image" Target="../media/image124.jpeg"/><Relationship Id="rId4" Type="http://schemas.openxmlformats.org/officeDocument/2006/relationships/image" Target="../media/image120.png"/><Relationship Id="rId9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6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7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8.gif"/><Relationship Id="rId4" Type="http://schemas.openxmlformats.org/officeDocument/2006/relationships/image" Target="../media/image12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chart" Target="../charts/chart7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1.png"/><Relationship Id="rId4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7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chart" Target="../charts/chart7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2.png"/><Relationship Id="rId5" Type="http://schemas.openxmlformats.org/officeDocument/2006/relationships/image" Target="../media/image77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chart" Target="../charts/chart7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5.png"/><Relationship Id="rId5" Type="http://schemas.openxmlformats.org/officeDocument/2006/relationships/image" Target="../media/image134.jpeg"/><Relationship Id="rId4" Type="http://schemas.openxmlformats.org/officeDocument/2006/relationships/image" Target="../media/image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chart" Target="../charts/chart7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7.png"/><Relationship Id="rId4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7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7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7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9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chart" Target="../charts/chart8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9.jpeg"/><Relationship Id="rId5" Type="http://schemas.openxmlformats.org/officeDocument/2006/relationships/image" Target="../media/image7.png"/><Relationship Id="rId4" Type="http://schemas.openxmlformats.org/officeDocument/2006/relationships/image" Target="../media/image14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chart" Target="../charts/chart8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1.png"/><Relationship Id="rId4" Type="http://schemas.openxmlformats.org/officeDocument/2006/relationships/image" Target="../media/image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8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3.jpeg"/><Relationship Id="rId4" Type="http://schemas.openxmlformats.org/officeDocument/2006/relationships/image" Target="../media/image15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8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4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8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8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8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8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4.png"/><Relationship Id="rId4" Type="http://schemas.openxmlformats.org/officeDocument/2006/relationships/image" Target="../media/image16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8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6.jpeg"/><Relationship Id="rId4" Type="http://schemas.openxmlformats.org/officeDocument/2006/relationships/image" Target="../media/image16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hyperlink" Target="https://smolinvest.com/projects/ooo-igorevskiy-derevoobrabatyvayushchiy-kombinat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jpeg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chart" Target="../charts/chart8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7" Type="http://schemas.openxmlformats.org/officeDocument/2006/relationships/image" Target="../media/image17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91.xml"/><Relationship Id="rId5" Type="http://schemas.openxmlformats.org/officeDocument/2006/relationships/chart" Target="../charts/chart90.xml"/><Relationship Id="rId4" Type="http://schemas.openxmlformats.org/officeDocument/2006/relationships/image" Target="../media/image7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7.png"/><Relationship Id="rId7" Type="http://schemas.openxmlformats.org/officeDocument/2006/relationships/image" Target="../media/image17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5" Type="http://schemas.openxmlformats.org/officeDocument/2006/relationships/image" Target="../media/image176.gif"/><Relationship Id="rId4" Type="http://schemas.openxmlformats.org/officeDocument/2006/relationships/image" Target="../media/image17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8.pn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jpeg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7.png"/><Relationship Id="rId12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11" Type="http://schemas.openxmlformats.org/officeDocument/2006/relationships/image" Target="../media/image7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20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флаг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61846" y="0"/>
            <a:ext cx="1982154" cy="14401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99592" y="4077072"/>
            <a:ext cx="7344816" cy="2308324"/>
          </a:xfrm>
          <a:prstGeom prst="rect">
            <a:avLst/>
          </a:prstGeom>
          <a:noFill/>
          <a:ln w="28575">
            <a:noFill/>
          </a:ln>
          <a:effectLst>
            <a:innerShdw blurRad="2540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к  проекту  решения</a:t>
            </a:r>
          </a:p>
          <a:p>
            <a:pPr algn="ctr"/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 «О бюджете муниципального образования  «Холм-Жирковский район» </a:t>
            </a:r>
          </a:p>
          <a:p>
            <a:pPr algn="ctr"/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Смоленской области </a:t>
            </a:r>
          </a:p>
          <a:p>
            <a:pPr algn="ctr"/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на 2020 год  и на плановый период</a:t>
            </a:r>
          </a:p>
          <a:p>
            <a:pPr algn="ctr"/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 2021 и 2022 годов» </a:t>
            </a:r>
          </a:p>
        </p:txBody>
      </p:sp>
      <p:pic>
        <p:nvPicPr>
          <p:cNvPr id="4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7812360" y="548680"/>
            <a:ext cx="115212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 descr="бюджет на форзац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3" y="188641"/>
            <a:ext cx="2304256" cy="227865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2276872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sz="5400" b="1" cap="none" spc="0" dirty="0" smtClean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БЮДЖЕТ   </a:t>
            </a:r>
          </a:p>
          <a:p>
            <a:pPr algn="ctr"/>
            <a:r>
              <a:rPr lang="ru-RU" sz="5400" b="1" cap="none" spc="0" dirty="0" smtClean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ДЛЯ   ГРАЖДАН</a:t>
            </a:r>
            <a:endParaRPr lang="ru-RU" sz="5400" b="1" cap="none" spc="0" dirty="0">
              <a:ln w="1905">
                <a:solidFill>
                  <a:srgbClr val="000099"/>
                </a:solidFill>
              </a:ln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57200" y="6597352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6" name="object 10"/>
          <p:cNvSpPr/>
          <p:nvPr/>
        </p:nvSpPr>
        <p:spPr>
          <a:xfrm>
            <a:off x="-108520" y="0"/>
            <a:ext cx="9073008" cy="908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ПОКАЗАТЕЛИ  СОЦИАЛЬНО-ЭКОНОМИЧЕСКОГО  РАЗВИТИЯ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ХОЛМ-ЖИРКОВСКОГО РАЙОНА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107502" y="692696"/>
          <a:ext cx="8928994" cy="601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показателя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2018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Среднегодовая</a:t>
                      </a:r>
                      <a:r>
                        <a:rPr kumimoji="0" lang="ru-RU" sz="14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численность населения,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человек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9 242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9 012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8 842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8 734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8 672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Фонд оплаты труда 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млн.</a:t>
                      </a:r>
                      <a:r>
                        <a:rPr kumimoji="0" lang="ru-RU" sz="14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руб.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764,66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797,54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827,85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860,96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895,40</a:t>
                      </a:r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Номинальная начислен-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</a:t>
                      </a:r>
                      <a:r>
                        <a:rPr kumimoji="0" lang="ru-RU" sz="14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ная</a:t>
                      </a:r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среднемесячная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заработная плата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работников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организаций, руб.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32 004,8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</a:t>
                      </a:r>
                      <a:r>
                        <a:rPr kumimoji="0" lang="ru-RU" sz="14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381,0</a:t>
                      </a:r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34 649,5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36 035,0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37 477,0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Индекс производства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продукции сельского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хозяйства, %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99,3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100,53</a:t>
                      </a:r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Индекс объема платных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услуг населению , %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103,9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104,7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104,3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104,5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104,4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Индекс потребительских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цен, %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103,1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105,2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103,6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103,9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103,9</a:t>
                      </a:r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Инвестиции в основной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капитал,</a:t>
                      </a:r>
                      <a:r>
                        <a:rPr kumimoji="0" lang="ru-RU" sz="14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млн. руб.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735,28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450,54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780,37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2 987,2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82,67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Объем платных услуг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населению, млн. руб.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40,62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44,41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44,41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46,46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2466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2" name="Рисунок 21" descr="prozen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861048"/>
            <a:ext cx="504056" cy="504056"/>
          </a:xfrm>
          <a:prstGeom prst="rect">
            <a:avLst/>
          </a:prstGeom>
        </p:spPr>
      </p:pic>
      <p:pic>
        <p:nvPicPr>
          <p:cNvPr id="23" name="Рисунок 22" descr="prozen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4509120"/>
            <a:ext cx="504056" cy="504056"/>
          </a:xfrm>
          <a:prstGeom prst="rect">
            <a:avLst/>
          </a:prstGeom>
        </p:spPr>
      </p:pic>
      <p:pic>
        <p:nvPicPr>
          <p:cNvPr id="26" name="Рисунок 25" descr="кошелек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988840"/>
            <a:ext cx="576064" cy="528666"/>
          </a:xfrm>
          <a:prstGeom prst="rect">
            <a:avLst/>
          </a:prstGeom>
        </p:spPr>
      </p:pic>
      <p:pic>
        <p:nvPicPr>
          <p:cNvPr id="27" name="Рисунок 26" descr="кошелек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2924944"/>
            <a:ext cx="576064" cy="528666"/>
          </a:xfrm>
          <a:prstGeom prst="rect">
            <a:avLst/>
          </a:prstGeom>
        </p:spPr>
      </p:pic>
      <p:sp>
        <p:nvSpPr>
          <p:cNvPr id="62468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8" name="Рисунок 27" descr="корзин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5085184"/>
            <a:ext cx="504056" cy="504056"/>
          </a:xfrm>
          <a:prstGeom prst="rect">
            <a:avLst/>
          </a:prstGeom>
        </p:spPr>
      </p:pic>
      <p:sp>
        <p:nvSpPr>
          <p:cNvPr id="29" name="object 18"/>
          <p:cNvSpPr/>
          <p:nvPr/>
        </p:nvSpPr>
        <p:spPr>
          <a:xfrm>
            <a:off x="179512" y="1340768"/>
            <a:ext cx="531219" cy="6452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0" name="Рисунок 29" descr="деньги на фоне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3" y="5661248"/>
            <a:ext cx="514476" cy="504056"/>
          </a:xfrm>
          <a:prstGeom prst="rect">
            <a:avLst/>
          </a:prstGeom>
        </p:spPr>
      </p:pic>
      <p:pic>
        <p:nvPicPr>
          <p:cNvPr id="31" name="Рисунок 30" descr="услуги 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6237312"/>
            <a:ext cx="536609" cy="504056"/>
          </a:xfrm>
          <a:prstGeom prst="rect">
            <a:avLst/>
          </a:prstGeom>
        </p:spPr>
      </p:pic>
      <p:sp>
        <p:nvSpPr>
          <p:cNvPr id="2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755576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ИДК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4941168"/>
            <a:ext cx="2736149" cy="19168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 descr="газ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5013176"/>
            <a:ext cx="2699792" cy="1844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251520" y="692696"/>
            <a:ext cx="4320480" cy="5581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0000FF"/>
                </a:solidFill>
                <a:latin typeface="Book Antiqua" pitchFamily="18" charset="0"/>
              </a:rPr>
              <a:t>Общество с ограниченной ответственностью «Игоревский завод древесностружечных плит»</a:t>
            </a:r>
          </a:p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Основным видом деятельности предприятия является производство фанеры, деревянных панелей и аналогичных слоистых материалов, древесных плит из древесины и других одревесневших материалов.</a:t>
            </a:r>
          </a:p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Численность работающих на предприятии составляет более 600 человек.</a:t>
            </a:r>
          </a:p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Вклад  предприятия в общий объем налоговых доходов бюджета муниципального района  оценивается на уровне </a:t>
            </a: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34,2 %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. </a:t>
            </a:r>
          </a:p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	</a:t>
            </a:r>
          </a:p>
          <a:p>
            <a:endParaRPr lang="ru-RU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88024" y="692696"/>
            <a:ext cx="3960440" cy="4052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00FF"/>
                </a:solidFill>
                <a:latin typeface="Book Antiqua" pitchFamily="18" charset="0"/>
              </a:rPr>
              <a:t>Филиал  ООО «Газпром</a:t>
            </a:r>
          </a:p>
          <a:p>
            <a:pPr>
              <a:buNone/>
            </a:pPr>
            <a:r>
              <a:rPr lang="ru-RU" b="1" dirty="0" smtClean="0">
                <a:solidFill>
                  <a:srgbClr val="0000FF"/>
                </a:solidFill>
                <a:latin typeface="Book Antiqua" pitchFamily="18" charset="0"/>
              </a:rPr>
              <a:t> трансгаз Санкт-Петербург» Холм-Жирковское ЛПУ МГ</a:t>
            </a:r>
          </a:p>
          <a:p>
            <a:pPr algn="just">
              <a:buNone/>
            </a:pPr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Основным видом деятельности предприятия является транспортировка по трубопроводам газа и продуктов его переработки.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Численность работающих на предприятии  составляет более 350  человек.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Вклад предприятия в общий объем налоговых доходов бюджета муниципального района  оценивается на уровне  </a:t>
            </a: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21,6 %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.  </a:t>
            </a:r>
          </a:p>
          <a:p>
            <a:pPr algn="just">
              <a:buNone/>
            </a:pPr>
            <a:endParaRPr lang="ru-RU" b="1" dirty="0" smtClean="0">
              <a:solidFill>
                <a:srgbClr val="000099"/>
              </a:solidFill>
              <a:latin typeface="Book Antiqua" pitchFamily="18" charset="0"/>
            </a:endParaRPr>
          </a:p>
        </p:txBody>
      </p:sp>
      <p:pic>
        <p:nvPicPr>
          <p:cNvPr id="11" name="Рисунок 10" descr="газ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71097" y="548680"/>
            <a:ext cx="965399" cy="68622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66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 descr="ламинат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504" y="463715"/>
            <a:ext cx="682275" cy="80504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66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21" name="Диаграмма 20"/>
          <p:cNvGraphicFramePr/>
          <p:nvPr/>
        </p:nvGraphicFramePr>
        <p:xfrm>
          <a:off x="2555776" y="4149080"/>
          <a:ext cx="4104456" cy="2923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3" name="object 10"/>
          <p:cNvSpPr/>
          <p:nvPr/>
        </p:nvSpPr>
        <p:spPr>
          <a:xfrm>
            <a:off x="179512" y="0"/>
            <a:ext cx="9073008" cy="6926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520" y="116632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КРУПНЫЕ   ПРЕДПРИЯТИЯ  ХОЛМ-ЖИРКОВСКОГО РАЙОНА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0"/>
          <p:cNvSpPr/>
          <p:nvPr/>
        </p:nvSpPr>
        <p:spPr>
          <a:xfrm>
            <a:off x="0" y="0"/>
            <a:ext cx="8604448" cy="10835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НАПРАВЛЕНИЯ  НАЛОГОВОЙ  И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БЮДЖЕТНОЙ  ПОЛИТИКИ ХОЛМ-ЖИРКОВСКОГО РАЙОНА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92696"/>
            <a:ext cx="9144000" cy="504056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Поддержка малого и среднего бизнеса, стимулирование инвестиционной деятельности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1268760"/>
            <a:ext cx="9144000" cy="576064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Контроль за использованием муниципальной собственности, качественный учет  и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 обеспечение сохранности имущества в составе казны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1916832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 Оптимизация ставок арендной платы  и проведение мероприятий по сокращению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 задолженности по арендной плате за арендуемое имущество и земельные участки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2636912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Проведение оценки эффективности налоговых расходов муниципальных образований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Холм-Жирковского района  Смоленской  области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3356992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Осуществление мероприятий по легализации «теневой» заработной платы и снижению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неформальной занятости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4077072"/>
            <a:ext cx="9144000" cy="792088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Проведение работы с физическими лицами, имеющими задолженность  в бюджет по  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имущественным налогам, информирование работодателей о сотрудниках, имеющих  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задолженность по имущественным налогам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4941168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Дальнейшее проведение мероприятий муниципального земельного контроля и  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государственного   надзора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0" y="5733256"/>
            <a:ext cx="9144000" cy="720080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Оптимизация ставок и налоговых льгот, установленных решениями органов местного 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самоуправления, оценка эффективности и </a:t>
            </a:r>
            <a:r>
              <a:rPr lang="ru-RU" sz="1400" dirty="0" err="1" smtClean="0">
                <a:solidFill>
                  <a:schemeClr val="bg1"/>
                </a:solidFill>
                <a:latin typeface="Bookman Old Style" pitchFamily="18" charset="0"/>
              </a:rPr>
              <a:t>востребованности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предоставляемых налоговых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льгот и их экономического эффекта</a:t>
            </a:r>
          </a:p>
        </p:txBody>
      </p:sp>
      <p:sp>
        <p:nvSpPr>
          <p:cNvPr id="22" name="object 37"/>
          <p:cNvSpPr/>
          <p:nvPr/>
        </p:nvSpPr>
        <p:spPr>
          <a:xfrm>
            <a:off x="0" y="62068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0" y="1268760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191683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0" y="263691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335699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37"/>
          <p:cNvSpPr/>
          <p:nvPr/>
        </p:nvSpPr>
        <p:spPr>
          <a:xfrm>
            <a:off x="0" y="4149080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37"/>
          <p:cNvSpPr/>
          <p:nvPr/>
        </p:nvSpPr>
        <p:spPr>
          <a:xfrm>
            <a:off x="0" y="494116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7"/>
          <p:cNvSpPr/>
          <p:nvPr/>
        </p:nvSpPr>
        <p:spPr>
          <a:xfrm>
            <a:off x="0" y="580526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48"/>
          <p:cNvSpPr/>
          <p:nvPr/>
        </p:nvSpPr>
        <p:spPr>
          <a:xfrm>
            <a:off x="0" y="1988840"/>
            <a:ext cx="543420" cy="359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48"/>
          <p:cNvSpPr/>
          <p:nvPr/>
        </p:nvSpPr>
        <p:spPr>
          <a:xfrm>
            <a:off x="0" y="2708920"/>
            <a:ext cx="543420" cy="359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50"/>
          <p:cNvSpPr/>
          <p:nvPr/>
        </p:nvSpPr>
        <p:spPr>
          <a:xfrm>
            <a:off x="0" y="4365104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50"/>
          <p:cNvSpPr/>
          <p:nvPr/>
        </p:nvSpPr>
        <p:spPr>
          <a:xfrm>
            <a:off x="0" y="6021288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1" name="Рисунок 40" descr="публичность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429000"/>
            <a:ext cx="576064" cy="432048"/>
          </a:xfrm>
          <a:prstGeom prst="rect">
            <a:avLst/>
          </a:prstGeom>
        </p:spPr>
      </p:pic>
      <p:pic>
        <p:nvPicPr>
          <p:cNvPr id="43" name="Рисунок 42" descr="з кк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108520" y="4797152"/>
            <a:ext cx="703829" cy="526992"/>
          </a:xfrm>
          <a:prstGeom prst="rect">
            <a:avLst/>
          </a:prstGeom>
        </p:spPr>
      </p:pic>
      <p:sp>
        <p:nvSpPr>
          <p:cNvPr id="44" name="object 50"/>
          <p:cNvSpPr/>
          <p:nvPr/>
        </p:nvSpPr>
        <p:spPr>
          <a:xfrm>
            <a:off x="0" y="5157192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6" name="Рисунок 45" descr="дом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4149080"/>
            <a:ext cx="323925" cy="293957"/>
          </a:xfrm>
          <a:prstGeom prst="rect">
            <a:avLst/>
          </a:prstGeom>
        </p:spPr>
      </p:pic>
      <p:sp>
        <p:nvSpPr>
          <p:cNvPr id="60418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9" name="Рисунок 48" descr="дом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5733256"/>
            <a:ext cx="323925" cy="293957"/>
          </a:xfrm>
          <a:prstGeom prst="rect">
            <a:avLst/>
          </a:prstGeom>
        </p:spPr>
      </p:pic>
      <p:pic>
        <p:nvPicPr>
          <p:cNvPr id="38" name="Рисунок 37" descr="инвестиции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692696"/>
            <a:ext cx="562108" cy="505971"/>
          </a:xfrm>
          <a:prstGeom prst="rect">
            <a:avLst/>
          </a:prstGeom>
        </p:spPr>
      </p:pic>
      <p:pic>
        <p:nvPicPr>
          <p:cNvPr id="45" name="Рисунок 44" descr="учет 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1268760"/>
            <a:ext cx="660335" cy="648072"/>
          </a:xfrm>
          <a:prstGeom prst="rect">
            <a:avLst/>
          </a:prstGeom>
        </p:spPr>
      </p:pic>
      <p:sp>
        <p:nvSpPr>
          <p:cNvPr id="4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0"/>
          <p:cNvSpPr/>
          <p:nvPr/>
        </p:nvSpPr>
        <p:spPr>
          <a:xfrm>
            <a:off x="0" y="0"/>
            <a:ext cx="8820472" cy="10835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НАПРАВЛЕНИЯ  НАЛОГОВОЙ  И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БЮДЖЕТНОЙ  ПОЛИТИКИ ХОЛМ-ЖИРКОВСКОГО РАЙОНА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284984"/>
            <a:ext cx="9144000" cy="576064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Проведение долговой политики муниципального образования с учетом сохранения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безопасного уровня долговой нагрузки на местный  бюджет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484784"/>
            <a:ext cx="9144000" cy="576064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Повышение реалистичности и минимизация рисков несбалансированности бюджета,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концентрация расходов на первоочередных  и приоритетных направлениях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692696"/>
            <a:ext cx="9144000" cy="720080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Повышение качества  и эффективности совместной работы органов власти всех уровней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по усилению администрирования доходов  в рамках деятельности Межведомственной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комиссии  по налоговой комиссии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2708920"/>
            <a:ext cx="9144000" cy="504056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Выполнение условий соглашения по реструктуризации бюджетных кредитов</a:t>
            </a:r>
            <a:endParaRPr lang="ru-RU" sz="1400" dirty="0" smtClean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2132856"/>
            <a:ext cx="9144000" cy="504056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Обеспечение реализации задач, поставленных в указах Президента Российской Федерации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6237312"/>
            <a:ext cx="9144000" cy="504056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Обеспечение прозрачности (открытости) и публичности процесса управления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общественными финансами</a:t>
            </a:r>
            <a:endParaRPr lang="ru-RU" sz="1400" dirty="0" smtClean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3933056"/>
            <a:ext cx="9144000" cy="720080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Повышение с 01.10.2020 г. оплаты труда отдельных категорий работников муниципальных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бюджетных учреждений, на которых не распространяется действие указов Президента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Российской Федерации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4725144"/>
            <a:ext cx="9144000" cy="720080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Повышение эффективности бюджетных расходов, формирование бюджетных параметров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исходя из необходимости безусловного исполнения действующих расходных обязательств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осуществления взвешенного подхода к принятию новых расходных обязательств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517232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Недопущение установления расходных обязательств, не связанных с решением вопросов,         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отнесенных Конституцией Российской Федерации и федеральными законами к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полномочиям органов местного самоуправления</a:t>
            </a:r>
          </a:p>
        </p:txBody>
      </p:sp>
      <p:sp>
        <p:nvSpPr>
          <p:cNvPr id="18" name="object 37"/>
          <p:cNvSpPr/>
          <p:nvPr/>
        </p:nvSpPr>
        <p:spPr>
          <a:xfrm>
            <a:off x="0" y="6926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37"/>
          <p:cNvSpPr/>
          <p:nvPr/>
        </p:nvSpPr>
        <p:spPr>
          <a:xfrm>
            <a:off x="0" y="141277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7"/>
          <p:cNvSpPr/>
          <p:nvPr/>
        </p:nvSpPr>
        <p:spPr>
          <a:xfrm>
            <a:off x="0" y="206084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37"/>
          <p:cNvSpPr/>
          <p:nvPr/>
        </p:nvSpPr>
        <p:spPr>
          <a:xfrm>
            <a:off x="0" y="6245860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7"/>
          <p:cNvSpPr/>
          <p:nvPr/>
        </p:nvSpPr>
        <p:spPr>
          <a:xfrm>
            <a:off x="0" y="263691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0" y="328498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400506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0" y="472514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551723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58"/>
          <p:cNvSpPr/>
          <p:nvPr/>
        </p:nvSpPr>
        <p:spPr>
          <a:xfrm>
            <a:off x="0" y="2636912"/>
            <a:ext cx="515010" cy="5150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50"/>
          <p:cNvSpPr/>
          <p:nvPr/>
        </p:nvSpPr>
        <p:spPr>
          <a:xfrm>
            <a:off x="0" y="4797152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58"/>
          <p:cNvSpPr/>
          <p:nvPr/>
        </p:nvSpPr>
        <p:spPr>
          <a:xfrm>
            <a:off x="0" y="3284984"/>
            <a:ext cx="515010" cy="5150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Рисунок 29" descr="учет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764704"/>
            <a:ext cx="576064" cy="439525"/>
          </a:xfrm>
          <a:prstGeom prst="rect">
            <a:avLst/>
          </a:prstGeom>
        </p:spPr>
      </p:pic>
      <p:pic>
        <p:nvPicPr>
          <p:cNvPr id="31" name="Рисунок 30" descr="указы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2132856"/>
            <a:ext cx="588999" cy="492614"/>
          </a:xfrm>
          <a:prstGeom prst="rect">
            <a:avLst/>
          </a:prstGeom>
        </p:spPr>
      </p:pic>
      <p:sp>
        <p:nvSpPr>
          <p:cNvPr id="32" name="object 59"/>
          <p:cNvSpPr/>
          <p:nvPr/>
        </p:nvSpPr>
        <p:spPr>
          <a:xfrm>
            <a:off x="107504" y="4077073"/>
            <a:ext cx="417945" cy="5040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Рисунок 32" descr="указы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5517232"/>
            <a:ext cx="588999" cy="492614"/>
          </a:xfrm>
          <a:prstGeom prst="rect">
            <a:avLst/>
          </a:prstGeom>
        </p:spPr>
      </p:pic>
      <p:pic>
        <p:nvPicPr>
          <p:cNvPr id="35" name="Рисунок 34" descr="финансы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1484784"/>
            <a:ext cx="523177" cy="476672"/>
          </a:xfrm>
          <a:prstGeom prst="rect">
            <a:avLst/>
          </a:prstGeom>
        </p:spPr>
      </p:pic>
      <p:pic>
        <p:nvPicPr>
          <p:cNvPr id="37" name="Рисунок 36" descr="публичность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6309320"/>
            <a:ext cx="576064" cy="432048"/>
          </a:xfrm>
          <a:prstGeom prst="rect">
            <a:avLst/>
          </a:prstGeom>
        </p:spPr>
      </p:pic>
      <p:sp>
        <p:nvSpPr>
          <p:cNvPr id="3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60432" y="0"/>
            <a:ext cx="683568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object 10"/>
          <p:cNvSpPr/>
          <p:nvPr/>
        </p:nvSpPr>
        <p:spPr>
          <a:xfrm>
            <a:off x="0" y="0"/>
            <a:ext cx="8820472" cy="10835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ПАРАМЕТРЫ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object 7"/>
          <p:cNvSpPr/>
          <p:nvPr/>
        </p:nvSpPr>
        <p:spPr>
          <a:xfrm>
            <a:off x="467544" y="3789040"/>
            <a:ext cx="1614423" cy="1944216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343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14" y="1772030"/>
                </a:lnTo>
                <a:lnTo>
                  <a:pt x="1538122" y="1329308"/>
                </a:lnTo>
                <a:lnTo>
                  <a:pt x="1541932" y="438403"/>
                </a:lnTo>
                <a:lnTo>
                  <a:pt x="766343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224 932,5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5" name="object 8"/>
          <p:cNvSpPr/>
          <p:nvPr/>
        </p:nvSpPr>
        <p:spPr>
          <a:xfrm>
            <a:off x="2195736" y="3861048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444" y="0"/>
                </a:moveTo>
                <a:lnTo>
                  <a:pt x="3937" y="442722"/>
                </a:lnTo>
                <a:lnTo>
                  <a:pt x="0" y="1333627"/>
                </a:lnTo>
                <a:lnTo>
                  <a:pt x="775588" y="1772030"/>
                </a:lnTo>
                <a:lnTo>
                  <a:pt x="1538097" y="1329308"/>
                </a:lnTo>
                <a:lnTo>
                  <a:pt x="1542034" y="438403"/>
                </a:lnTo>
                <a:lnTo>
                  <a:pt x="766444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224 932,5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6" name="object 29"/>
          <p:cNvSpPr/>
          <p:nvPr/>
        </p:nvSpPr>
        <p:spPr>
          <a:xfrm>
            <a:off x="1619672" y="5373216"/>
            <a:ext cx="1152128" cy="1296144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err="1" smtClean="0">
                <a:latin typeface="Bookman Old Style" pitchFamily="18" charset="0"/>
              </a:rPr>
              <a:t>Профицит</a:t>
            </a:r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0,0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7" name="object 5"/>
          <p:cNvSpPr/>
          <p:nvPr/>
        </p:nvSpPr>
        <p:spPr>
          <a:xfrm>
            <a:off x="0" y="3861048"/>
            <a:ext cx="395536" cy="1656184"/>
          </a:xfrm>
          <a:custGeom>
            <a:avLst/>
            <a:gdLst/>
            <a:ahLst/>
            <a:cxnLst/>
            <a:rect l="l" t="t" r="r" b="b"/>
            <a:pathLst>
              <a:path w="335280" h="1728470">
                <a:moveTo>
                  <a:pt x="0" y="1728216"/>
                </a:moveTo>
                <a:lnTo>
                  <a:pt x="334731" y="1728216"/>
                </a:lnTo>
                <a:lnTo>
                  <a:pt x="33473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1"/>
          <p:cNvSpPr/>
          <p:nvPr/>
        </p:nvSpPr>
        <p:spPr>
          <a:xfrm>
            <a:off x="5220072" y="76470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292" y="0"/>
                </a:moveTo>
                <a:lnTo>
                  <a:pt x="3848" y="442722"/>
                </a:lnTo>
                <a:lnTo>
                  <a:pt x="0" y="1333627"/>
                </a:lnTo>
                <a:lnTo>
                  <a:pt x="775563" y="1772031"/>
                </a:lnTo>
                <a:lnTo>
                  <a:pt x="1538071" y="1329309"/>
                </a:lnTo>
                <a:lnTo>
                  <a:pt x="1542008" y="438403"/>
                </a:lnTo>
                <a:lnTo>
                  <a:pt x="766292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283 828,3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9" name="object 12"/>
          <p:cNvSpPr/>
          <p:nvPr/>
        </p:nvSpPr>
        <p:spPr>
          <a:xfrm>
            <a:off x="6876256" y="764704"/>
            <a:ext cx="1728192" cy="1944216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10" y="442722"/>
                </a:lnTo>
                <a:lnTo>
                  <a:pt x="0" y="1333627"/>
                </a:lnTo>
                <a:lnTo>
                  <a:pt x="775589" y="1772031"/>
                </a:lnTo>
                <a:lnTo>
                  <a:pt x="1538096" y="1329309"/>
                </a:lnTo>
                <a:lnTo>
                  <a:pt x="1541907" y="438403"/>
                </a:lnTo>
                <a:lnTo>
                  <a:pt x="766318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283 828,3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0" name="object 30"/>
          <p:cNvSpPr/>
          <p:nvPr/>
        </p:nvSpPr>
        <p:spPr>
          <a:xfrm>
            <a:off x="6228184" y="2276872"/>
            <a:ext cx="1053718" cy="1224136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939"/>
                </a:lnTo>
                <a:lnTo>
                  <a:pt x="0" y="849121"/>
                </a:lnTo>
                <a:lnTo>
                  <a:pt x="493775" y="1128267"/>
                </a:lnTo>
                <a:lnTo>
                  <a:pt x="979297" y="846327"/>
                </a:lnTo>
                <a:lnTo>
                  <a:pt x="981710" y="279145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0,0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1" name="object 9"/>
          <p:cNvSpPr/>
          <p:nvPr/>
        </p:nvSpPr>
        <p:spPr>
          <a:xfrm>
            <a:off x="8676456" y="764704"/>
            <a:ext cx="349885" cy="1584176"/>
          </a:xfrm>
          <a:custGeom>
            <a:avLst/>
            <a:gdLst/>
            <a:ahLst/>
            <a:cxnLst/>
            <a:rect l="l" t="t" r="r" b="b"/>
            <a:pathLst>
              <a:path w="349885" h="1728470">
                <a:moveTo>
                  <a:pt x="0" y="1728215"/>
                </a:moveTo>
                <a:lnTo>
                  <a:pt x="349512" y="1728215"/>
                </a:lnTo>
                <a:lnTo>
                  <a:pt x="349512" y="0"/>
                </a:lnTo>
                <a:lnTo>
                  <a:pt x="0" y="0"/>
                </a:lnTo>
                <a:lnTo>
                  <a:pt x="0" y="1728215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8"/>
          <p:cNvSpPr/>
          <p:nvPr/>
        </p:nvSpPr>
        <p:spPr>
          <a:xfrm>
            <a:off x="467544" y="836712"/>
            <a:ext cx="1325245" cy="1523365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1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622" y="1522856"/>
                </a:lnTo>
                <a:lnTo>
                  <a:pt x="1321942" y="1142364"/>
                </a:lnTo>
                <a:lnTo>
                  <a:pt x="1325244" y="376681"/>
                </a:lnTo>
                <a:lnTo>
                  <a:pt x="658621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261 098,9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3" name="object 21"/>
          <p:cNvSpPr/>
          <p:nvPr/>
        </p:nvSpPr>
        <p:spPr>
          <a:xfrm>
            <a:off x="1979712" y="692696"/>
            <a:ext cx="1440160" cy="1728192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2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496" y="1522856"/>
                </a:lnTo>
                <a:lnTo>
                  <a:pt x="1321815" y="1142364"/>
                </a:lnTo>
                <a:lnTo>
                  <a:pt x="1325117" y="376681"/>
                </a:lnTo>
                <a:lnTo>
                  <a:pt x="658622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266 011,1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24" name="object 19"/>
          <p:cNvSpPr/>
          <p:nvPr/>
        </p:nvSpPr>
        <p:spPr>
          <a:xfrm>
            <a:off x="0" y="692696"/>
            <a:ext cx="360045" cy="1656184"/>
          </a:xfrm>
          <a:custGeom>
            <a:avLst/>
            <a:gdLst/>
            <a:ahLst/>
            <a:cxnLst/>
            <a:rect l="l" t="t" r="r" b="b"/>
            <a:pathLst>
              <a:path w="360045" h="1597660">
                <a:moveTo>
                  <a:pt x="0" y="1597405"/>
                </a:moveTo>
                <a:lnTo>
                  <a:pt x="359981" y="1597405"/>
                </a:lnTo>
                <a:lnTo>
                  <a:pt x="359981" y="0"/>
                </a:lnTo>
                <a:lnTo>
                  <a:pt x="0" y="0"/>
                </a:lnTo>
                <a:lnTo>
                  <a:pt x="0" y="1597405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5"/>
          <p:cNvSpPr/>
          <p:nvPr/>
        </p:nvSpPr>
        <p:spPr>
          <a:xfrm>
            <a:off x="5436096" y="364502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68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39" y="1772005"/>
                </a:lnTo>
                <a:lnTo>
                  <a:pt x="1538147" y="1329309"/>
                </a:lnTo>
                <a:lnTo>
                  <a:pt x="1541957" y="438404"/>
                </a:lnTo>
                <a:lnTo>
                  <a:pt x="766368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232 981,7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6" name="object 16"/>
          <p:cNvSpPr/>
          <p:nvPr/>
        </p:nvSpPr>
        <p:spPr>
          <a:xfrm>
            <a:off x="7092280" y="364502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09" y="442722"/>
                </a:lnTo>
                <a:lnTo>
                  <a:pt x="0" y="1333627"/>
                </a:lnTo>
                <a:lnTo>
                  <a:pt x="775588" y="1772005"/>
                </a:lnTo>
                <a:lnTo>
                  <a:pt x="1538097" y="1329309"/>
                </a:lnTo>
                <a:lnTo>
                  <a:pt x="1541906" y="438404"/>
                </a:lnTo>
                <a:lnTo>
                  <a:pt x="766318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232 981,7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7" name="object 31"/>
          <p:cNvSpPr/>
          <p:nvPr/>
        </p:nvSpPr>
        <p:spPr>
          <a:xfrm>
            <a:off x="6516216" y="5085184"/>
            <a:ext cx="1008112" cy="1152128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863"/>
                </a:lnTo>
                <a:lnTo>
                  <a:pt x="0" y="849109"/>
                </a:lnTo>
                <a:lnTo>
                  <a:pt x="493775" y="1128222"/>
                </a:lnTo>
                <a:lnTo>
                  <a:pt x="979297" y="846353"/>
                </a:lnTo>
                <a:lnTo>
                  <a:pt x="981710" y="279107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00,0</a:t>
            </a:r>
          </a:p>
          <a:p>
            <a:pPr algn="ctr"/>
            <a:endParaRPr sz="1600" dirty="0">
              <a:latin typeface="Bookman Old Style" pitchFamily="18" charset="0"/>
            </a:endParaRPr>
          </a:p>
        </p:txBody>
      </p:sp>
      <p:sp>
        <p:nvSpPr>
          <p:cNvPr id="28" name="object 13"/>
          <p:cNvSpPr/>
          <p:nvPr/>
        </p:nvSpPr>
        <p:spPr>
          <a:xfrm>
            <a:off x="8783955" y="3861048"/>
            <a:ext cx="360045" cy="1584176"/>
          </a:xfrm>
          <a:custGeom>
            <a:avLst/>
            <a:gdLst/>
            <a:ahLst/>
            <a:cxnLst/>
            <a:rect l="l" t="t" r="r" b="b"/>
            <a:pathLst>
              <a:path w="360045" h="1728470">
                <a:moveTo>
                  <a:pt x="0" y="1728216"/>
                </a:moveTo>
                <a:lnTo>
                  <a:pt x="359981" y="1728216"/>
                </a:lnTo>
                <a:lnTo>
                  <a:pt x="35998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403648" y="2132856"/>
            <a:ext cx="1080120" cy="1224136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4 912,2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58370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object 10"/>
          <p:cNvSpPr txBox="1"/>
          <p:nvPr/>
        </p:nvSpPr>
        <p:spPr>
          <a:xfrm>
            <a:off x="0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19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1" name="object 10"/>
          <p:cNvSpPr txBox="1"/>
          <p:nvPr/>
        </p:nvSpPr>
        <p:spPr>
          <a:xfrm>
            <a:off x="8651557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2" name="object 10"/>
          <p:cNvSpPr txBox="1"/>
          <p:nvPr/>
        </p:nvSpPr>
        <p:spPr>
          <a:xfrm>
            <a:off x="0" y="4221088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21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4" name="object 10"/>
          <p:cNvSpPr txBox="1"/>
          <p:nvPr/>
        </p:nvSpPr>
        <p:spPr>
          <a:xfrm>
            <a:off x="8682335" y="4077072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22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7" name="object 40"/>
          <p:cNvSpPr/>
          <p:nvPr/>
        </p:nvSpPr>
        <p:spPr>
          <a:xfrm>
            <a:off x="683568" y="620688"/>
            <a:ext cx="825728" cy="825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40"/>
          <p:cNvSpPr/>
          <p:nvPr/>
        </p:nvSpPr>
        <p:spPr>
          <a:xfrm>
            <a:off x="899592" y="3645024"/>
            <a:ext cx="825728" cy="825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40"/>
          <p:cNvSpPr/>
          <p:nvPr/>
        </p:nvSpPr>
        <p:spPr>
          <a:xfrm>
            <a:off x="5796136" y="3573016"/>
            <a:ext cx="825728" cy="825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508104" y="548680"/>
            <a:ext cx="825728" cy="825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699792" y="3861048"/>
            <a:ext cx="660615" cy="6606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1"/>
          <p:cNvSpPr/>
          <p:nvPr/>
        </p:nvSpPr>
        <p:spPr>
          <a:xfrm>
            <a:off x="7596336" y="3645024"/>
            <a:ext cx="660615" cy="6606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1"/>
          <p:cNvSpPr/>
          <p:nvPr/>
        </p:nvSpPr>
        <p:spPr>
          <a:xfrm>
            <a:off x="7452320" y="692696"/>
            <a:ext cx="660615" cy="6606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1"/>
          <p:cNvSpPr/>
          <p:nvPr/>
        </p:nvSpPr>
        <p:spPr>
          <a:xfrm>
            <a:off x="2411760" y="620688"/>
            <a:ext cx="660615" cy="6606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5" name="Диаграмма 44"/>
          <p:cNvGraphicFramePr/>
          <p:nvPr/>
        </p:nvGraphicFramePr>
        <p:xfrm>
          <a:off x="2771800" y="1772816"/>
          <a:ext cx="3168352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938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179512" y="908720"/>
            <a:ext cx="8784976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В процессе принятия и исполнения бюджета большое значение приобретает сбалансированность  доходов и расходов бюджета. Если доходы превышают расходы, то возникает </a:t>
            </a:r>
            <a:r>
              <a:rPr lang="ru-RU" b="1" u="sng" dirty="0" err="1" smtClean="0">
                <a:solidFill>
                  <a:srgbClr val="000099"/>
                </a:solidFill>
                <a:latin typeface="Book Antiqua" pitchFamily="18" charset="0"/>
              </a:rPr>
              <a:t>профицит</a:t>
            </a:r>
            <a:r>
              <a:rPr lang="ru-RU" b="1" u="sng" dirty="0" smtClean="0">
                <a:solidFill>
                  <a:srgbClr val="000099"/>
                </a:solidFill>
                <a:latin typeface="Book Antiqua" pitchFamily="18" charset="0"/>
              </a:rPr>
              <a:t>.</a:t>
            </a:r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Но чаще расходы превышают доходы. В таком случае возникает </a:t>
            </a:r>
            <a:r>
              <a:rPr lang="ru-RU" b="1" u="sng" dirty="0" smtClean="0">
                <a:solidFill>
                  <a:srgbClr val="000099"/>
                </a:solidFill>
                <a:latin typeface="Book Antiqua" pitchFamily="18" charset="0"/>
              </a:rPr>
              <a:t>дефицит.</a:t>
            </a:r>
            <a:endParaRPr lang="ru-RU" b="1" dirty="0">
              <a:solidFill>
                <a:srgbClr val="000099"/>
              </a:solidFill>
              <a:latin typeface="Book Antiqua" pitchFamily="18" charset="0"/>
            </a:endParaRPr>
          </a:p>
        </p:txBody>
      </p:sp>
      <p:graphicFrame>
        <p:nvGraphicFramePr>
          <p:cNvPr id="44" name="Схема 43"/>
          <p:cNvGraphicFramePr/>
          <p:nvPr/>
        </p:nvGraphicFramePr>
        <p:xfrm>
          <a:off x="107504" y="2060848"/>
          <a:ext cx="8928992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8" name="Рисунок 47" descr="бюджет калькулятор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59832" y="5445224"/>
            <a:ext cx="3106097" cy="1412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bject 10"/>
          <p:cNvSpPr/>
          <p:nvPr/>
        </p:nvSpPr>
        <p:spPr>
          <a:xfrm>
            <a:off x="0" y="0"/>
            <a:ext cx="8604448" cy="10835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 ФИНАНСИРОВАНИЯ  ДЕФИЦИТА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279904" y="0"/>
            <a:ext cx="86409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7956376" y="908720"/>
            <a:ext cx="1187624" cy="360040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4005064"/>
            <a:ext cx="273630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7308304" y="1772817"/>
            <a:ext cx="18356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</a:t>
            </a:r>
          </a:p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6296" y="4725144"/>
            <a:ext cx="1907704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 Antiqua" pitchFamily="18" charset="0"/>
              </a:rPr>
              <a:t>           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Стрелка влево 17"/>
          <p:cNvSpPr/>
          <p:nvPr/>
        </p:nvSpPr>
        <p:spPr>
          <a:xfrm>
            <a:off x="5364088" y="2132856"/>
            <a:ext cx="720080" cy="432048"/>
          </a:xfrm>
          <a:prstGeom prst="leftArrow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 descr="банк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1412776"/>
            <a:ext cx="2808312" cy="25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Стрелка влево 23"/>
          <p:cNvSpPr/>
          <p:nvPr/>
        </p:nvSpPr>
        <p:spPr>
          <a:xfrm>
            <a:off x="5508104" y="5301208"/>
            <a:ext cx="720080" cy="432048"/>
          </a:xfrm>
          <a:prstGeom prst="leftArrow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object 10"/>
          <p:cNvSpPr/>
          <p:nvPr/>
        </p:nvSpPr>
        <p:spPr>
          <a:xfrm>
            <a:off x="0" y="0"/>
            <a:ext cx="8604448" cy="10835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 ФИНАНСИРОВАНИЯ  ДЕФИЦИТА НА 2020-2022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гг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4" name="Рисунок 43" descr="деньг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55976" y="4509120"/>
            <a:ext cx="1102308" cy="1601416"/>
          </a:xfrm>
          <a:prstGeom prst="rect">
            <a:avLst/>
          </a:prstGeom>
        </p:spPr>
      </p:pic>
      <p:pic>
        <p:nvPicPr>
          <p:cNvPr id="45" name="Рисунок 44" descr="деньг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1960" y="1700808"/>
            <a:ext cx="1102308" cy="16014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1560" y="1124744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Кредиты кредитных организаций</a:t>
            </a:r>
            <a:endParaRPr lang="ru-RU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7544" y="3645024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Изменение остатков средств на счетах по учету средств бюджетов</a:t>
            </a:r>
            <a:endParaRPr lang="ru-RU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95536" y="4509120"/>
            <a:ext cx="388843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57200" indent="-457200" algn="ctr">
              <a:buAutoNum type="arabicPlain" startAt="2020"/>
            </a:pPr>
            <a:r>
              <a:rPr lang="ru-RU" sz="2400" b="1" dirty="0" smtClean="0">
                <a:ln w="11430"/>
                <a:solidFill>
                  <a:srgbClr val="00CC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     2021     2022</a:t>
            </a:r>
          </a:p>
          <a:p>
            <a:pPr marL="457200" indent="-457200" algn="just"/>
            <a:endParaRPr lang="ru-RU" sz="2400" b="1" dirty="0" smtClean="0">
              <a:ln w="11430"/>
              <a:solidFill>
                <a:srgbClr val="00CC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  <a:p>
            <a:pPr marL="457200" indent="-457200" algn="just"/>
            <a:r>
              <a:rPr lang="ru-RU" sz="2400" b="1" dirty="0" smtClean="0">
                <a:ln w="11430"/>
                <a:solidFill>
                  <a:srgbClr val="00CC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0,00       0,00      0,00  </a:t>
            </a:r>
          </a:p>
          <a:p>
            <a:pPr marL="457200" indent="-457200" algn="ctr">
              <a:buAutoNum type="arabicPlain" startAt="2020"/>
            </a:pPr>
            <a:endParaRPr lang="ru-RU" sz="2400" b="1" dirty="0">
              <a:ln w="11430"/>
              <a:solidFill>
                <a:srgbClr val="00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03920" y="1925216"/>
            <a:ext cx="388843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57200" indent="-457200" algn="ctr">
              <a:buAutoNum type="arabicPlain" startAt="2020"/>
            </a:pPr>
            <a:r>
              <a:rPr lang="ru-RU" sz="2400" b="1" dirty="0" smtClean="0">
                <a:ln w="11430"/>
                <a:solidFill>
                  <a:srgbClr val="00CC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     2021     2022</a:t>
            </a:r>
          </a:p>
          <a:p>
            <a:pPr marL="457200" indent="-457200" algn="just"/>
            <a:endParaRPr lang="ru-RU" sz="2400" b="1" dirty="0" smtClean="0">
              <a:ln w="11430"/>
              <a:solidFill>
                <a:srgbClr val="00CC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  <a:p>
            <a:pPr marL="457200" indent="-457200" algn="just"/>
            <a:r>
              <a:rPr lang="ru-RU" sz="2400" b="1" dirty="0" smtClean="0">
                <a:ln w="11430"/>
                <a:solidFill>
                  <a:srgbClr val="00CC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0,00       0,00      0,00  </a:t>
            </a:r>
          </a:p>
          <a:p>
            <a:pPr marL="457200" indent="-457200" algn="ctr">
              <a:buAutoNum type="arabicPlain" startAt="2020"/>
            </a:pPr>
            <a:endParaRPr lang="ru-RU" sz="2400" b="1" dirty="0">
              <a:ln w="11430"/>
              <a:solidFill>
                <a:srgbClr val="00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</p:nvPr>
        </p:nvGraphicFramePr>
        <p:xfrm>
          <a:off x="107504" y="908720"/>
          <a:ext cx="5904656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Прямоугольная выноска 13"/>
          <p:cNvSpPr/>
          <p:nvPr/>
        </p:nvSpPr>
        <p:spPr>
          <a:xfrm>
            <a:off x="1835696" y="2276872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7 312,2</a:t>
            </a:r>
          </a:p>
          <a:p>
            <a:pPr algn="ctr"/>
            <a:r>
              <a:rPr lang="ru-RU" sz="1000" dirty="0" smtClean="0">
                <a:solidFill>
                  <a:srgbClr val="0033CC"/>
                </a:solidFill>
                <a:latin typeface="Bookman Old Style" pitchFamily="18" charset="0"/>
              </a:rPr>
              <a:t>оценка</a:t>
            </a:r>
            <a:endParaRPr lang="ru-RU" sz="1000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4788024" y="2276872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rgbClr val="0066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33CC"/>
                </a:solidFill>
                <a:latin typeface="Bookman Old Style" pitchFamily="18" charset="0"/>
              </a:rPr>
              <a:t>7 312,2</a:t>
            </a:r>
          </a:p>
          <a:p>
            <a:pPr algn="ctr"/>
            <a:r>
              <a:rPr lang="ru-RU" dirty="0" smtClean="0">
                <a:solidFill>
                  <a:srgbClr val="0033CC"/>
                </a:solidFill>
                <a:latin typeface="Bookman Old Style" pitchFamily="18" charset="0"/>
              </a:rPr>
              <a:t>прогноз</a:t>
            </a:r>
            <a:endParaRPr lang="ru-RU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860032" y="105273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6228184" y="4077072"/>
            <a:ext cx="2915816" cy="2448272"/>
          </a:xfrm>
          <a:prstGeom prst="wedgeRoundRectCallout">
            <a:avLst/>
          </a:prstGeom>
          <a:solidFill>
            <a:srgbClr val="FFCC66"/>
          </a:solidFill>
          <a:ln>
            <a:solidFill>
              <a:srgbClr val="FF99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372200" y="4077072"/>
            <a:ext cx="2592288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В 2019-2022 годах  предусмотрена сумма на обслуживание долга в размере 7,3 тыс. рублей ежегодно,  что составляет </a:t>
            </a:r>
            <a:r>
              <a:rPr lang="ru-RU" sz="1300" b="1" dirty="0" smtClean="0">
                <a:solidFill>
                  <a:srgbClr val="000099"/>
                </a:solidFill>
                <a:latin typeface="Book Antiqua" pitchFamily="18" charset="0"/>
              </a:rPr>
              <a:t>0,01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 процента от объема расходов бюджета, за исключением расходов, которые осуществляются за счет субвенций из бюджетов бюджетной системы Российской Федерации. </a:t>
            </a:r>
            <a:endParaRPr lang="ru-RU" sz="13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084168" y="1340768"/>
            <a:ext cx="3059832" cy="2304256"/>
          </a:xfrm>
          <a:prstGeom prst="wedgeRoundRectCallout">
            <a:avLst/>
          </a:prstGeom>
          <a:solidFill>
            <a:srgbClr val="66FFC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300192" y="1556792"/>
            <a:ext cx="273630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В соответствии с Бюджетным кодексом  РФ объем доходов на обслуживание муниципального долга не должен превышать </a:t>
            </a:r>
            <a:r>
              <a:rPr lang="ru-RU" sz="1300" b="1" dirty="0" smtClean="0">
                <a:solidFill>
                  <a:srgbClr val="000099"/>
                </a:solidFill>
                <a:latin typeface="Book Antiqua" pitchFamily="18" charset="0"/>
              </a:rPr>
              <a:t>15 %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 объема расходов бюджета муниципального района , за исключением объема расходов , которые осуществляются за счет субвенций из бюджетов бюджетной системы  РФ . </a:t>
            </a:r>
            <a:endParaRPr lang="ru-RU" sz="13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133164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FFCC66"/>
          </a:solidFill>
          <a:ln w="952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241176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FFCC66"/>
          </a:solidFill>
          <a:ln w="952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341987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FFCC66"/>
          </a:solidFill>
          <a:ln w="952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449999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FFCC66"/>
          </a:solidFill>
          <a:ln w="952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5508104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FFCC66"/>
          </a:solidFill>
          <a:ln w="952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1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ДИНАМИКА  МУНИЦИПАЛЬНОГО ДОЛГА   В 2019-2022 ГОДАХ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5"/>
          <p:cNvGraphicFramePr>
            <a:graphicFrameLocks noGrp="1"/>
          </p:cNvGraphicFramePr>
          <p:nvPr>
            <p:ph idx="1"/>
          </p:nvPr>
        </p:nvGraphicFramePr>
        <p:xfrm>
          <a:off x="251520" y="764704"/>
          <a:ext cx="8784976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 descr="доходы все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16216" y="4621010"/>
            <a:ext cx="2627784" cy="22369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Выноска-облако 6"/>
          <p:cNvSpPr/>
          <p:nvPr/>
        </p:nvSpPr>
        <p:spPr>
          <a:xfrm>
            <a:off x="7020272" y="5517232"/>
            <a:ext cx="1440160" cy="864096"/>
          </a:xfrm>
          <a:prstGeom prst="cloudCallout">
            <a:avLst/>
          </a:prstGeom>
          <a:solidFill>
            <a:srgbClr val="CC9900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Book Antiqua" pitchFamily="18" charset="0"/>
              </a:rPr>
              <a:t>Доходы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Book Antiqua" pitchFamily="18" charset="0"/>
              </a:rPr>
              <a:t>района</a:t>
            </a:r>
            <a:endParaRPr lang="ru-RU" sz="1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9" name="object 10"/>
          <p:cNvSpPr/>
          <p:nvPr/>
        </p:nvSpPr>
        <p:spPr>
          <a:xfrm>
            <a:off x="2627784" y="0"/>
            <a:ext cx="4355976" cy="11967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ДОХОДЫ 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 ДОХОДОВ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9"/>
          <p:cNvSpPr/>
          <p:nvPr/>
        </p:nvSpPr>
        <p:spPr>
          <a:xfrm>
            <a:off x="0" y="76470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rgbClr val="33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19"/>
          <p:cNvSpPr/>
          <p:nvPr/>
        </p:nvSpPr>
        <p:spPr>
          <a:xfrm>
            <a:off x="0" y="220486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rgbClr val="33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9"/>
          <p:cNvSpPr/>
          <p:nvPr/>
        </p:nvSpPr>
        <p:spPr>
          <a:xfrm>
            <a:off x="0" y="364502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rgbClr val="33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9"/>
          <p:cNvSpPr/>
          <p:nvPr/>
        </p:nvSpPr>
        <p:spPr>
          <a:xfrm>
            <a:off x="0" y="508518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rgbClr val="33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7"/>
          <p:cNvSpPr/>
          <p:nvPr/>
        </p:nvSpPr>
        <p:spPr>
          <a:xfrm>
            <a:off x="467544" y="76470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CCEC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7"/>
          <p:cNvSpPr/>
          <p:nvPr/>
        </p:nvSpPr>
        <p:spPr>
          <a:xfrm>
            <a:off x="467544" y="220486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CCEC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7"/>
          <p:cNvSpPr/>
          <p:nvPr/>
        </p:nvSpPr>
        <p:spPr>
          <a:xfrm>
            <a:off x="467544" y="364502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CCEC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7"/>
          <p:cNvSpPr/>
          <p:nvPr/>
        </p:nvSpPr>
        <p:spPr>
          <a:xfrm>
            <a:off x="467544" y="508518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CCEC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4"/>
          <p:cNvSpPr/>
          <p:nvPr/>
        </p:nvSpPr>
        <p:spPr>
          <a:xfrm>
            <a:off x="8316416" y="76470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66CC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4"/>
          <p:cNvSpPr/>
          <p:nvPr/>
        </p:nvSpPr>
        <p:spPr>
          <a:xfrm>
            <a:off x="8316416" y="220486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66CC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4"/>
          <p:cNvSpPr/>
          <p:nvPr/>
        </p:nvSpPr>
        <p:spPr>
          <a:xfrm>
            <a:off x="8316416" y="364502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66CC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4"/>
          <p:cNvSpPr/>
          <p:nvPr/>
        </p:nvSpPr>
        <p:spPr>
          <a:xfrm>
            <a:off x="8316416" y="508518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66CC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0" name="Диаграмма 19"/>
          <p:cNvGraphicFramePr/>
          <p:nvPr/>
        </p:nvGraphicFramePr>
        <p:xfrm>
          <a:off x="539552" y="62068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Диаграмма 21"/>
          <p:cNvGraphicFramePr/>
          <p:nvPr/>
        </p:nvGraphicFramePr>
        <p:xfrm>
          <a:off x="3059832" y="62068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3" name="Диаграмма 22"/>
          <p:cNvGraphicFramePr/>
          <p:nvPr/>
        </p:nvGraphicFramePr>
        <p:xfrm>
          <a:off x="5436096" y="620688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8" name="TextBox 27"/>
          <p:cNvSpPr txBox="1"/>
          <p:nvPr/>
        </p:nvSpPr>
        <p:spPr>
          <a:xfrm rot="16200000">
            <a:off x="-312839" y="1221559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2019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-325941" y="267482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2020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-325941" y="411498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2021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-325941" y="555514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2022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8028385" y="1315505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261 098,9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51720" y="1268760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36 134,6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13,8 %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16016" y="1340768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1 999,9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0,8 %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36296" y="1340768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222 964,4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85,4 %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36" name="Диаграмма 35"/>
          <p:cNvGraphicFramePr/>
          <p:nvPr/>
        </p:nvGraphicFramePr>
        <p:xfrm>
          <a:off x="611560" y="206084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7" name="Диаграмма 36"/>
          <p:cNvGraphicFramePr/>
          <p:nvPr/>
        </p:nvGraphicFramePr>
        <p:xfrm>
          <a:off x="611560" y="350100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8" name="Диаграмма 37"/>
          <p:cNvGraphicFramePr/>
          <p:nvPr/>
        </p:nvGraphicFramePr>
        <p:xfrm>
          <a:off x="539552" y="494116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9" name="Диаграмма 38"/>
          <p:cNvGraphicFramePr/>
          <p:nvPr/>
        </p:nvGraphicFramePr>
        <p:xfrm>
          <a:off x="3059832" y="206084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40" name="Диаграмма 39"/>
          <p:cNvGraphicFramePr/>
          <p:nvPr/>
        </p:nvGraphicFramePr>
        <p:xfrm>
          <a:off x="3059832" y="350100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41" name="Диаграмма 40"/>
          <p:cNvGraphicFramePr/>
          <p:nvPr/>
        </p:nvGraphicFramePr>
        <p:xfrm>
          <a:off x="3059832" y="494116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42" name="Диаграмма 41"/>
          <p:cNvGraphicFramePr/>
          <p:nvPr/>
        </p:nvGraphicFramePr>
        <p:xfrm>
          <a:off x="5508104" y="2060848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43" name="Диаграмма 42"/>
          <p:cNvGraphicFramePr/>
          <p:nvPr/>
        </p:nvGraphicFramePr>
        <p:xfrm>
          <a:off x="5508104" y="3501008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44" name="Диаграмма 43"/>
          <p:cNvGraphicFramePr/>
          <p:nvPr/>
        </p:nvGraphicFramePr>
        <p:xfrm>
          <a:off x="5580112" y="4941168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46" name="TextBox 45"/>
          <p:cNvSpPr txBox="1"/>
          <p:nvPr/>
        </p:nvSpPr>
        <p:spPr>
          <a:xfrm rot="16200000">
            <a:off x="8053645" y="2755667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283 828,3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 rot="16200000">
            <a:off x="8053645" y="4195827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224 932,5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rot="16200000">
            <a:off x="8053645" y="5563979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232 981,7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195736" y="2708920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36 013,3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12,7 %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88024" y="2636912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867,9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0,3 %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308304" y="2708920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246 947,1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87,0 %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267744" y="4077072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35 781,7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15,9  %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267744" y="5661248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36 241,6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15,6 %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88024" y="4149080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902,5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0,4 %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236296" y="4149080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188 248,2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  83,7 %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932040" y="5661248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938,6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0,4 %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308304" y="5733256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195 801,5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  84,0 %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7164288" y="476672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5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2420888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5400" b="1" dirty="0">
              <a:solidFill>
                <a:srgbClr val="0000FF"/>
              </a:solidFill>
              <a:latin typeface="Bookman Old Style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144384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i="1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3635896" y="1124744"/>
            <a:ext cx="5310336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just"/>
            <a:r>
              <a:rPr lang="ru-RU" sz="2000" dirty="0" smtClean="0">
                <a:solidFill>
                  <a:srgbClr val="0000CC"/>
                </a:solidFill>
                <a:latin typeface="Bookman Old Style" pitchFamily="18" charset="0"/>
              </a:rPr>
              <a:t>«Бюджет для граждан» познакомит Вас с положениями проекта важнейшего финансового документа муниципального образования «Холм-Жирковский район» Смоленской области  - бюджетом  муниципального района. </a:t>
            </a:r>
          </a:p>
          <a:p>
            <a:pPr algn="just"/>
            <a:endParaRPr lang="ru-RU" sz="2000" dirty="0" smtClean="0">
              <a:solidFill>
                <a:srgbClr val="0000CC"/>
              </a:solidFill>
              <a:latin typeface="Bookman Old Style" pitchFamily="18" charset="0"/>
            </a:endParaRPr>
          </a:p>
          <a:p>
            <a:pPr algn="just"/>
            <a:r>
              <a:rPr lang="ru-RU" sz="2000" dirty="0" smtClean="0">
                <a:solidFill>
                  <a:srgbClr val="0000CC"/>
                </a:solidFill>
                <a:latin typeface="Bookman Old Style" pitchFamily="18" charset="0"/>
              </a:rPr>
              <a:t>Каждый житель Холм-Жирковского района является участником формирования бюджета с одной стороны, как налогоплательщик, наполняя доходы бюджета, с другой — он получает часть расходов как потребитель общественных услуг. </a:t>
            </a:r>
          </a:p>
        </p:txBody>
      </p:sp>
      <p:pic>
        <p:nvPicPr>
          <p:cNvPr id="8" name="Рисунок 7" descr="для введен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924944"/>
            <a:ext cx="3456384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фото холм для введен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908720"/>
            <a:ext cx="3569362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object 10"/>
          <p:cNvSpPr/>
          <p:nvPr/>
        </p:nvSpPr>
        <p:spPr>
          <a:xfrm>
            <a:off x="3203848" y="0"/>
            <a:ext cx="3563888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47864" y="188640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ВСТУПЛЕНИЕ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57200" y="6597352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НАЛОГОВЫХ  ДОХОДОВ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07502" y="692697"/>
          <a:ext cx="8928994" cy="3881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16449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2018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 на доходы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физических лиц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40 915,6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31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571,8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31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875,8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33 122,6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34 387,0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Единый налог на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вмененный доход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3 519,2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3 668,0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3 277,8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875,5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227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Единый 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сельскохозяйст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венный   налог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22,6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23,5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24,4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25,4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88100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Налог, взимаемый в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связи с применением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патентной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налогообложения       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349,2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472,8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465,0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1 373,3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1 428,2</a:t>
                      </a: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Государственная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пошлина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490,8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399,4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371,2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386,0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401,0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9324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Задолженность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перерасчеты 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0,5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object 42"/>
          <p:cNvSpPr/>
          <p:nvPr/>
        </p:nvSpPr>
        <p:spPr>
          <a:xfrm>
            <a:off x="179512" y="112474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2"/>
          <p:cNvSpPr/>
          <p:nvPr/>
        </p:nvSpPr>
        <p:spPr>
          <a:xfrm>
            <a:off x="179512" y="1700808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2"/>
          <p:cNvSpPr/>
          <p:nvPr/>
        </p:nvSpPr>
        <p:spPr>
          <a:xfrm>
            <a:off x="179512" y="2276872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2"/>
          <p:cNvSpPr/>
          <p:nvPr/>
        </p:nvSpPr>
        <p:spPr>
          <a:xfrm>
            <a:off x="179512" y="2852936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2"/>
          <p:cNvSpPr/>
          <p:nvPr/>
        </p:nvSpPr>
        <p:spPr>
          <a:xfrm>
            <a:off x="179512" y="3573016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4"/>
          <p:cNvSpPr/>
          <p:nvPr/>
        </p:nvSpPr>
        <p:spPr>
          <a:xfrm>
            <a:off x="251520" y="1196752"/>
            <a:ext cx="414450" cy="3600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1"/>
          <p:cNvSpPr/>
          <p:nvPr/>
        </p:nvSpPr>
        <p:spPr>
          <a:xfrm>
            <a:off x="251520" y="1772816"/>
            <a:ext cx="438746" cy="4387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2"/>
          <p:cNvSpPr/>
          <p:nvPr/>
        </p:nvSpPr>
        <p:spPr>
          <a:xfrm>
            <a:off x="179512" y="2924944"/>
            <a:ext cx="435076" cy="4350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52"/>
          <p:cNvSpPr/>
          <p:nvPr/>
        </p:nvSpPr>
        <p:spPr>
          <a:xfrm>
            <a:off x="179512" y="3645024"/>
            <a:ext cx="435076" cy="4350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1"/>
          <p:cNvSpPr/>
          <p:nvPr/>
        </p:nvSpPr>
        <p:spPr>
          <a:xfrm>
            <a:off x="251520" y="2348880"/>
            <a:ext cx="438746" cy="4387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9" name="Диаграмма 18"/>
          <p:cNvGraphicFramePr/>
          <p:nvPr/>
        </p:nvGraphicFramePr>
        <p:xfrm>
          <a:off x="2843808" y="4437112"/>
          <a:ext cx="6096000" cy="226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3131840" y="4437112"/>
            <a:ext cx="1080120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45 275,3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3968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36 134,6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36 013,3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35 781,8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36 241,6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/>
        </p:nvGraphicFramePr>
        <p:xfrm>
          <a:off x="3203848" y="4941168"/>
          <a:ext cx="5616624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4869160"/>
            <a:ext cx="2808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Налоговые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доходы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– часть доходов граждан и организаций, которые они обязаны заплатить государству.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251520" y="4653136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95536" y="4653136"/>
            <a:ext cx="449935" cy="74491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2195736" y="458112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2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40"/>
          <p:cNvSpPr/>
          <p:nvPr/>
        </p:nvSpPr>
        <p:spPr>
          <a:xfrm>
            <a:off x="107504" y="4293096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" name="object 10"/>
          <p:cNvSpPr/>
          <p:nvPr/>
        </p:nvSpPr>
        <p:spPr>
          <a:xfrm>
            <a:off x="0" y="0"/>
            <a:ext cx="7236296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18864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НАЛОГ  НА  ДОХОДЫ  ФИЗИЧЕСКИХ ЛИЦ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51520" y="692696"/>
          <a:ext cx="561662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692696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40 915,6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7664" y="1340768"/>
            <a:ext cx="855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31 571,8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7784" y="126876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31 875,8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07904" y="126876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33 122,6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8024" y="1124744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34 387,0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323528" y="1340768"/>
          <a:ext cx="5328592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012160" y="620688"/>
            <a:ext cx="295232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  -  основной вид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прямых налогов. Исчисляется в процентах от совокупного дохода физических лиц за вычетом документально подтвержденных расходов, в соответствии с действующим законодательством. 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object 40"/>
          <p:cNvSpPr/>
          <p:nvPr/>
        </p:nvSpPr>
        <p:spPr>
          <a:xfrm>
            <a:off x="6156176" y="620688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1"/>
          <p:cNvSpPr/>
          <p:nvPr/>
        </p:nvSpPr>
        <p:spPr>
          <a:xfrm>
            <a:off x="6300192" y="620688"/>
            <a:ext cx="449935" cy="7449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611560" y="4149081"/>
            <a:ext cx="403244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Налогооблагаемые доходы:</a:t>
            </a: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вознаграждение за исполнение трудовых и иных    обязанностей;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доходы от продажи имущества, находившегося   </a:t>
            </a:r>
          </a:p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в  собственности менее 5 лет;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доходы от сдачи имущества в аренду;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доходы от источников за пределами РФ;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доходы в виде разного рода выигрышей;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400" dirty="0"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88224" y="3068960"/>
            <a:ext cx="2370708" cy="35140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068960"/>
            <a:ext cx="746125" cy="3526403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140968"/>
            <a:ext cx="553998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поступлений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НДФЛ в</a:t>
            </a:r>
            <a:r>
              <a:rPr sz="12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2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200" dirty="0"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2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20-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1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</a:t>
            </a:r>
            <a:r>
              <a:rPr sz="11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sp>
        <p:nvSpPr>
          <p:cNvPr id="26" name="object 40"/>
          <p:cNvSpPr/>
          <p:nvPr/>
        </p:nvSpPr>
        <p:spPr>
          <a:xfrm>
            <a:off x="107504" y="4869160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" name="object 40"/>
          <p:cNvSpPr/>
          <p:nvPr/>
        </p:nvSpPr>
        <p:spPr>
          <a:xfrm>
            <a:off x="107504" y="544522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107504" y="6021288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9" name="object 48"/>
          <p:cNvSpPr/>
          <p:nvPr/>
        </p:nvSpPr>
        <p:spPr>
          <a:xfrm>
            <a:off x="179512" y="4941168"/>
            <a:ext cx="374179" cy="3600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8"/>
          <p:cNvSpPr/>
          <p:nvPr/>
        </p:nvSpPr>
        <p:spPr>
          <a:xfrm>
            <a:off x="179512" y="5517232"/>
            <a:ext cx="374179" cy="3600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1"/>
          <p:cNvSpPr/>
          <p:nvPr/>
        </p:nvSpPr>
        <p:spPr>
          <a:xfrm>
            <a:off x="179512" y="6093296"/>
            <a:ext cx="438746" cy="4387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54"/>
          <p:cNvSpPr/>
          <p:nvPr/>
        </p:nvSpPr>
        <p:spPr>
          <a:xfrm>
            <a:off x="179512" y="4293096"/>
            <a:ext cx="414450" cy="4320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21297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86,4%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90,3%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92,5%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812360" y="6926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4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bject 40"/>
          <p:cNvSpPr/>
          <p:nvPr/>
        </p:nvSpPr>
        <p:spPr>
          <a:xfrm>
            <a:off x="107504" y="635394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107504" y="5733256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" name="object 40"/>
          <p:cNvSpPr/>
          <p:nvPr/>
        </p:nvSpPr>
        <p:spPr>
          <a:xfrm>
            <a:off x="107504" y="5157192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6" name="object 40"/>
          <p:cNvSpPr/>
          <p:nvPr/>
        </p:nvSpPr>
        <p:spPr>
          <a:xfrm>
            <a:off x="107504" y="4581128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5" name="object 40"/>
          <p:cNvSpPr/>
          <p:nvPr/>
        </p:nvSpPr>
        <p:spPr>
          <a:xfrm>
            <a:off x="107504" y="400506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0" name="object 48"/>
          <p:cNvSpPr/>
          <p:nvPr/>
        </p:nvSpPr>
        <p:spPr>
          <a:xfrm>
            <a:off x="179512" y="6381328"/>
            <a:ext cx="374179" cy="3600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0"/>
          <p:cNvSpPr/>
          <p:nvPr/>
        </p:nvSpPr>
        <p:spPr>
          <a:xfrm>
            <a:off x="0" y="0"/>
            <a:ext cx="630019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18864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НАЛОГИ   НА  СОВОКУПНЫЙ   ДОХОД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51520" y="908720"/>
          <a:ext cx="5616624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484784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9672" y="692696"/>
            <a:ext cx="864096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4 163,4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07904" y="1772816"/>
            <a:ext cx="864096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2 273,2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8024" y="2132856"/>
            <a:ext cx="864096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1 453,6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395536" y="1916832"/>
          <a:ext cx="5328592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012160" y="476672"/>
            <a:ext cx="29523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  </a:t>
            </a:r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В бюджет от субъектов малого и среднего бизнеса поступают  платежи по единому налогу на вмененный доход для отдельных видов деятельности и налог, взимаемый с применением патентной системы налогообложения.</a:t>
            </a:r>
            <a:endParaRPr lang="ru-RU" sz="14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9" name="object 40"/>
          <p:cNvSpPr/>
          <p:nvPr/>
        </p:nvSpPr>
        <p:spPr>
          <a:xfrm>
            <a:off x="6156176" y="404664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1"/>
          <p:cNvSpPr/>
          <p:nvPr/>
        </p:nvSpPr>
        <p:spPr>
          <a:xfrm>
            <a:off x="6300192" y="404664"/>
            <a:ext cx="449935" cy="7449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611560" y="4005065"/>
            <a:ext cx="453650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Виды предпринимательской деятельности :</a:t>
            </a: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Оказание бытовых услуг и ветеринарных услуг;</a:t>
            </a:r>
          </a:p>
          <a:p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Ремонт, техническое обслуживание и мойка автотранспортных средств;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Перевозка грузов и пассажиров;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- Розничная торговля и общественное питание;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Ремонт жилья и построек;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 Сдача в аренду помещений и земельных участков.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400" dirty="0"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88224" y="3068960"/>
            <a:ext cx="2370708" cy="35140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068960"/>
            <a:ext cx="746125" cy="3526403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CC00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140968"/>
            <a:ext cx="738664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2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поступлений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налогов на совокупный доход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2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2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200" dirty="0"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2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20-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1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</a:t>
            </a:r>
            <a:r>
              <a:rPr sz="11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140968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10,2%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6,2%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 9,9%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39552" y="908720"/>
            <a:ext cx="864096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3 686,4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699792" y="908720"/>
            <a:ext cx="864096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3 766,3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pic>
        <p:nvPicPr>
          <p:cNvPr id="45" name="Рисунок 44" descr="парпикмахер 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9512" y="4005064"/>
            <a:ext cx="432048" cy="432047"/>
          </a:xfrm>
          <a:prstGeom prst="rect">
            <a:avLst/>
          </a:prstGeom>
        </p:spPr>
      </p:pic>
      <p:pic>
        <p:nvPicPr>
          <p:cNvPr id="46" name="Рисунок 45" descr="мойка машин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7504" y="4581128"/>
            <a:ext cx="502861" cy="476672"/>
          </a:xfrm>
          <a:prstGeom prst="rect">
            <a:avLst/>
          </a:prstGeom>
        </p:spPr>
      </p:pic>
      <p:pic>
        <p:nvPicPr>
          <p:cNvPr id="48" name="Рисунок 47" descr="грузы 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5229200"/>
            <a:ext cx="576064" cy="422484"/>
          </a:xfrm>
          <a:prstGeom prst="rect">
            <a:avLst/>
          </a:prstGeom>
        </p:spPr>
      </p:pic>
      <p:pic>
        <p:nvPicPr>
          <p:cNvPr id="51" name="Рисунок 50" descr="рем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07504" y="5733256"/>
            <a:ext cx="463657" cy="463657"/>
          </a:xfrm>
          <a:prstGeom prst="rect">
            <a:avLst/>
          </a:prstGeom>
        </p:spPr>
      </p:pic>
      <p:sp>
        <p:nvSpPr>
          <p:cNvPr id="52" name="Скругленный прямоугольник 51"/>
          <p:cNvSpPr/>
          <p:nvPr/>
        </p:nvSpPr>
        <p:spPr>
          <a:xfrm>
            <a:off x="7668344" y="26064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4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9" name="TextBox 1"/>
          <p:cNvSpPr txBox="1"/>
          <p:nvPr/>
        </p:nvSpPr>
        <p:spPr>
          <a:xfrm>
            <a:off x="5004048" y="1628800"/>
            <a:ext cx="792113" cy="270019"/>
          </a:xfrm>
          <a:prstGeom prst="rect">
            <a:avLst/>
          </a:prstGeom>
          <a:solidFill>
            <a:srgbClr val="FF3300"/>
          </a:solidFill>
          <a:ln>
            <a:solidFill>
              <a:srgbClr val="003300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rgbClr val="1C1C1C"/>
                </a:solidFill>
                <a:latin typeface="Bookman Old Style" pitchFamily="18" charset="0"/>
              </a:rPr>
              <a:t>ЕСХН</a:t>
            </a:r>
            <a:endParaRPr lang="ru-RU" sz="1200" dirty="0">
              <a:solidFill>
                <a:srgbClr val="1C1C1C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5364088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18864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ГОСУДАРСТВЕННАЯ    ПОШЛИНА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51520" y="692696"/>
          <a:ext cx="561662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052736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490,8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7664" y="1268760"/>
            <a:ext cx="855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399,4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7784" y="126876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371,2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07904" y="126876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386,0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8024" y="1124744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401,0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251520" y="1340768"/>
          <a:ext cx="5616624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object 40"/>
          <p:cNvSpPr/>
          <p:nvPr/>
        </p:nvSpPr>
        <p:spPr>
          <a:xfrm>
            <a:off x="1403648" y="4221088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FF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1"/>
          <p:cNvSpPr/>
          <p:nvPr/>
        </p:nvSpPr>
        <p:spPr>
          <a:xfrm>
            <a:off x="1547664" y="4221088"/>
            <a:ext cx="449935" cy="7449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"/>
          <p:cNvSpPr/>
          <p:nvPr/>
        </p:nvSpPr>
        <p:spPr>
          <a:xfrm>
            <a:off x="6588224" y="3068960"/>
            <a:ext cx="2370708" cy="35140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068960"/>
            <a:ext cx="746125" cy="3526403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FF3399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140968"/>
            <a:ext cx="738664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2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й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государственной пошлины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2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2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 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20-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1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</a:t>
            </a:r>
            <a:r>
              <a:rPr sz="11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212976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1,0%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365104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1,0%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1,1%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740352" y="26064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59632" y="4180344"/>
            <a:ext cx="39604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   -сбор, взимаемый с плательщиков при  их обращении в государственные органы, органы местного самоуправления, иные органы и (или) к должностным лицам, которые уполномочены,  за совершением в отношении этих лиц юридически значимых действий.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940152" y="1196752"/>
            <a:ext cx="28803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В бюджет муниципального района поступает государственная пошлина по делам, рассматриваемым  в судах общей юрисдикции.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НЕНАЛОГОВЫХ  ДОХОДОВ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07502" y="692697"/>
          <a:ext cx="8928994" cy="434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0654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2018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105779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использования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имущества, находящегося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 государственной и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муниципальной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собственности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420,7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383,3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397,5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413,3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429,9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Плата за негативное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воздействие на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окружающую среду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432,4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203,0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233,3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242,6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252,2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81034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оказания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платных услуг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компенсации затрат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государства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328,6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362,3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83,5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86,8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90,3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продажи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материальных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нематериальных активов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604,6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970,0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791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Штрафы, санкции,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возмещение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ущерба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396,2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81,3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153,6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159,8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166,2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/>
        </p:nvGraphicFramePr>
        <p:xfrm>
          <a:off x="3563888" y="5157192"/>
          <a:ext cx="5375920" cy="1700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/>
        </p:nvGraphicFramePr>
        <p:xfrm>
          <a:off x="3635896" y="5013176"/>
          <a:ext cx="5508104" cy="1512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5085184"/>
            <a:ext cx="324036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Неналоговые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доходы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–  платежи в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виде штрафов и санкций за нарушение законодательства, доходы от использования и продажи имущества, иные платежи.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179512" y="5085184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23528" y="5013176"/>
            <a:ext cx="449935" cy="7449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884368" y="494116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3" name="Рисунок 32" descr="аренда дом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1556792"/>
            <a:ext cx="548680" cy="548680"/>
          </a:xfrm>
          <a:prstGeom prst="rect">
            <a:avLst/>
          </a:prstGeom>
        </p:spPr>
      </p:pic>
      <p:pic>
        <p:nvPicPr>
          <p:cNvPr id="34" name="Рисунок 33" descr="продажа земли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3861048"/>
            <a:ext cx="576064" cy="550748"/>
          </a:xfrm>
          <a:prstGeom prst="rect">
            <a:avLst/>
          </a:prstGeom>
        </p:spPr>
      </p:pic>
      <p:pic>
        <p:nvPicPr>
          <p:cNvPr id="36" name="Рисунок 35" descr="негатив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2348880"/>
            <a:ext cx="548680" cy="548680"/>
          </a:xfrm>
          <a:prstGeom prst="rect">
            <a:avLst/>
          </a:prstGeom>
        </p:spPr>
      </p:pic>
      <p:pic>
        <p:nvPicPr>
          <p:cNvPr id="37" name="Рисунок 36" descr="кошелек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9512" y="3140968"/>
            <a:ext cx="561628" cy="515418"/>
          </a:xfrm>
          <a:prstGeom prst="rect">
            <a:avLst/>
          </a:prstGeom>
        </p:spPr>
      </p:pic>
      <p:pic>
        <p:nvPicPr>
          <p:cNvPr id="39" name="Рисунок 38" descr="портмане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9512" y="4581128"/>
            <a:ext cx="576064" cy="506304"/>
          </a:xfrm>
          <a:prstGeom prst="rect">
            <a:avLst/>
          </a:prstGeom>
        </p:spPr>
      </p:pic>
      <p:sp>
        <p:nvSpPr>
          <p:cNvPr id="2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 БЕЗВОЗМЕЗДНЫХ   ПОСТУПЛЕНИЙ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908720"/>
          <a:ext cx="8928994" cy="31805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0150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2018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Дотации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Федерации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70 029,2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82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769,0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135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248,0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67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130,0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67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365,0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Субсидии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642,5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124,2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70801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Субвенции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101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903,9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105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789,8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111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494,4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120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908,7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128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222,0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5593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Иные межбюджетные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трансферты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278,1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281,4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204,7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209,5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214,5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/>
        </p:nvGraphicFramePr>
        <p:xfrm>
          <a:off x="3563888" y="4221088"/>
          <a:ext cx="5375920" cy="2636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/>
        </p:nvGraphicFramePr>
        <p:xfrm>
          <a:off x="3707904" y="5085184"/>
          <a:ext cx="5436096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4365104"/>
            <a:ext cx="32403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Безвозмездные 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поступления –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средства, безвозмездно поступающие в бюджет из другого бюджета в форме дотаций, субсидий, субвенций, иных межбюджетных трансфертов, а также от физических и юридических лиц.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251520" y="4149080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95536" y="4149080"/>
            <a:ext cx="449935" cy="7449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740352" y="42930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26" name="Рисунок 25" descr="дитации кош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412776"/>
            <a:ext cx="582576" cy="706034"/>
          </a:xfrm>
          <a:prstGeom prst="rect">
            <a:avLst/>
          </a:prstGeom>
        </p:spPr>
      </p:pic>
      <p:pic>
        <p:nvPicPr>
          <p:cNvPr id="28" name="Рисунок 27" descr="иные мб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3501008"/>
            <a:ext cx="460859" cy="637962"/>
          </a:xfrm>
          <a:prstGeom prst="rect">
            <a:avLst/>
          </a:prstGeom>
        </p:spPr>
      </p:pic>
      <p:pic>
        <p:nvPicPr>
          <p:cNvPr id="32" name="Рисунок 31" descr="субсидии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204864"/>
            <a:ext cx="625004" cy="576064"/>
          </a:xfrm>
          <a:prstGeom prst="rect">
            <a:avLst/>
          </a:prstGeom>
        </p:spPr>
      </p:pic>
      <p:pic>
        <p:nvPicPr>
          <p:cNvPr id="35" name="Рисунок 34" descr="доходы вверх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2852936"/>
            <a:ext cx="617983" cy="591706"/>
          </a:xfrm>
          <a:prstGeom prst="rect">
            <a:avLst/>
          </a:prstGeom>
        </p:spPr>
      </p:pic>
      <p:sp>
        <p:nvSpPr>
          <p:cNvPr id="2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нутый угол 13"/>
          <p:cNvSpPr/>
          <p:nvPr/>
        </p:nvSpPr>
        <p:spPr>
          <a:xfrm>
            <a:off x="2987824" y="692696"/>
            <a:ext cx="6048672" cy="6165304"/>
          </a:xfrm>
          <a:prstGeom prst="foldedCorner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9050">
            <a:solidFill>
              <a:srgbClr val="3366FF"/>
            </a:solidFill>
          </a:ln>
          <a:effectLst>
            <a:outerShdw blurRad="50800" dist="50800" dir="5400000" algn="ctr" rotWithShape="0">
              <a:schemeClr val="bg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>
              <a:buNone/>
            </a:pPr>
            <a:endParaRPr lang="ru-RU" sz="1600" b="1" dirty="0" smtClean="0">
              <a:solidFill>
                <a:srgbClr val="660033"/>
              </a:solidFill>
              <a:latin typeface="Bookman Old Style" pitchFamily="18" charset="0"/>
            </a:endParaRPr>
          </a:p>
          <a:p>
            <a:pPr algn="ctr">
              <a:buNone/>
            </a:pPr>
            <a:endParaRPr lang="ru-RU" sz="160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None/>
            </a:pP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</a:p>
          <a:p>
            <a:pPr algn="just">
              <a:buNone/>
            </a:pP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            НАЛОГОВАЯ ЛЬГОТА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– предоставляемые 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        отдельным категориям налогоплательщиков  преимущества по сравнению с другими налогоплательщиками, включая возможность не уплачивать налоги, либо уплачивать их в меньшем размере</a:t>
            </a: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	На территории муниципального образования «Холм-Жирковский район» Смоленской области действует система налогообложения  в виде единого налога на вмененный доход для отдельных видов деятельности (ЕНВД). 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	Решением  Холм-Жирковского районного Совета депутатов от 27.10.2011 года « О введении в действие системы налогообложения в виде единого налога на вмененный доход для отдельных видов деятельности на территории муниципального образования «Холм-Жирковский район» Смоленской области  налоговые льготы налогоплательщикам не предусмотрены.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Стимулирование развития отдельных видов предпринимательской деятельности происходит через применение различных значений  корректирующего коэффициента базовой доходности (от 0,01 до 1,0</a:t>
            </a:r>
            <a:r>
              <a:rPr lang="ru-RU" dirty="0" smtClean="0">
                <a:solidFill>
                  <a:srgbClr val="000099"/>
                </a:solidFill>
                <a:latin typeface="Book Antiqua" pitchFamily="18" charset="0"/>
              </a:rPr>
              <a:t>)</a:t>
            </a:r>
            <a:endParaRPr lang="ru-RU" dirty="0">
              <a:solidFill>
                <a:srgbClr val="000099"/>
              </a:solidFill>
              <a:latin typeface="Book Antiqua" pitchFamily="18" charset="0"/>
            </a:endParaRPr>
          </a:p>
        </p:txBody>
      </p:sp>
      <p:pic>
        <p:nvPicPr>
          <p:cNvPr id="9" name="Рисунок 8" descr="налог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556792"/>
            <a:ext cx="2664296" cy="3817243"/>
          </a:xfrm>
          <a:prstGeom prst="rect">
            <a:avLst/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sp>
        <p:nvSpPr>
          <p:cNvPr id="5" name="object 10"/>
          <p:cNvSpPr/>
          <p:nvPr/>
        </p:nvSpPr>
        <p:spPr>
          <a:xfrm>
            <a:off x="467544" y="-27384"/>
            <a:ext cx="8676456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СВЕДЕНИЯ  О  НАЛОГОВЫХ  ЛЬГОТАХ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0"/>
          <p:cNvSpPr/>
          <p:nvPr/>
        </p:nvSpPr>
        <p:spPr>
          <a:xfrm>
            <a:off x="3059832" y="692696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1"/>
          <p:cNvSpPr/>
          <p:nvPr/>
        </p:nvSpPr>
        <p:spPr>
          <a:xfrm>
            <a:off x="3203848" y="692696"/>
            <a:ext cx="449935" cy="7449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79512" y="980728"/>
          <a:ext cx="8856984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object 10"/>
          <p:cNvSpPr/>
          <p:nvPr/>
        </p:nvSpPr>
        <p:spPr>
          <a:xfrm>
            <a:off x="467544" y="116632"/>
            <a:ext cx="8676456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НАПРАВЛЕНИЯ   РАСХОДОВАНИЯ   БЮДЖЕТНЫХ  СРЕДСТВ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БЮДЖЕТА  ПО РАЗДЕЛАМ  БЮДЖЕТНОЙ  КЛАССИФИКАЦИИ  РАСХОДОВ  БЮДЖЕТА</a:t>
            </a: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620689"/>
          <a:ext cx="9144001" cy="4711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7253"/>
                <a:gridCol w="1217264"/>
                <a:gridCol w="1253613"/>
                <a:gridCol w="1179871"/>
                <a:gridCol w="1179871"/>
                <a:gridCol w="1106129"/>
              </a:tblGrid>
              <a:tr h="504956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 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2018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</a:tr>
              <a:tr h="4752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Общегосударственные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вопросы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28 781,4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31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924,0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32 470,5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30 631,2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29 723,3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29703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Национальная экономика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1 620,0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1 721,7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1 880,0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895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Жилищно-коммунальное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хозяйство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29703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Образование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139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189,1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135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907,7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152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750,9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130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845,3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138 069,6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29703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Культура, кинематография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021,2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641,3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48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623,5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416,3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42 426,1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29703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Здравоохранение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29703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Социальная политика 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017,7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22 560,7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596,8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537,8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16 575,0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4752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Физическая культура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спорт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338,2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622,0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533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Обслуживание    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муниципального долга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66832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МБТ общего  характера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бюджетам      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бюджетной системы РФ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26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753,2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910,2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337,3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894,6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930,4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/>
        </p:nvGraphicFramePr>
        <p:xfrm>
          <a:off x="2483768" y="5085184"/>
          <a:ext cx="6660232" cy="1772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/>
        </p:nvGraphicFramePr>
        <p:xfrm>
          <a:off x="3131840" y="5085184"/>
          <a:ext cx="6012160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1" name="Скругленный прямоугольник 30"/>
          <p:cNvSpPr/>
          <p:nvPr/>
        </p:nvSpPr>
        <p:spPr>
          <a:xfrm>
            <a:off x="2123728" y="530120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20" name="Рисунок 19" descr="образование 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2420888"/>
            <a:ext cx="504056" cy="336037"/>
          </a:xfrm>
          <a:prstGeom prst="rect">
            <a:avLst/>
          </a:prstGeom>
        </p:spPr>
      </p:pic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2708920"/>
            <a:ext cx="539552" cy="404663"/>
          </a:xfrm>
          <a:prstGeom prst="rect">
            <a:avLst/>
          </a:prstGeom>
        </p:spPr>
      </p:pic>
      <p:pic>
        <p:nvPicPr>
          <p:cNvPr id="33" name="Рисунок 32" descr="экономика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1484784"/>
            <a:ext cx="432922" cy="476672"/>
          </a:xfrm>
          <a:prstGeom prst="rect">
            <a:avLst/>
          </a:prstGeom>
        </p:spPr>
      </p:pic>
      <p:pic>
        <p:nvPicPr>
          <p:cNvPr id="34" name="Рисунок 33" descr="спорт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3717032"/>
            <a:ext cx="683568" cy="456886"/>
          </a:xfrm>
          <a:prstGeom prst="rect">
            <a:avLst/>
          </a:prstGeom>
        </p:spPr>
      </p:pic>
      <p:pic>
        <p:nvPicPr>
          <p:cNvPr id="36" name="Рисунок 35" descr="власть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1052736"/>
            <a:ext cx="518458" cy="576063"/>
          </a:xfrm>
          <a:prstGeom prst="rect">
            <a:avLst/>
          </a:prstGeom>
        </p:spPr>
      </p:pic>
      <p:pic>
        <p:nvPicPr>
          <p:cNvPr id="37" name="Рисунок 36" descr="долг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4077072"/>
            <a:ext cx="581079" cy="648072"/>
          </a:xfrm>
          <a:prstGeom prst="rect">
            <a:avLst/>
          </a:prstGeom>
        </p:spPr>
      </p:pic>
      <p:pic>
        <p:nvPicPr>
          <p:cNvPr id="40" name="Рисунок 39" descr="иные мбт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4653136"/>
            <a:ext cx="468162" cy="648072"/>
          </a:xfrm>
          <a:prstGeom prst="rect">
            <a:avLst/>
          </a:prstGeom>
        </p:spPr>
      </p:pic>
      <p:pic>
        <p:nvPicPr>
          <p:cNvPr id="41" name="Рисунок 40" descr="дитации кош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07504" y="3284984"/>
            <a:ext cx="360040" cy="459744"/>
          </a:xfrm>
          <a:prstGeom prst="rect">
            <a:avLst/>
          </a:prstGeom>
        </p:spPr>
      </p:pic>
      <p:pic>
        <p:nvPicPr>
          <p:cNvPr id="42" name="Рисунок 41" descr="расходы все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83568" y="5490797"/>
            <a:ext cx="2160240" cy="1367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419872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7" name="Рисунок 26" descr="жкх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0" y="1916832"/>
            <a:ext cx="458978" cy="480246"/>
          </a:xfrm>
          <a:prstGeom prst="rect">
            <a:avLst/>
          </a:prstGeom>
        </p:spPr>
      </p:pic>
      <p:pic>
        <p:nvPicPr>
          <p:cNvPr id="29" name="Рисунок 28" descr="здрав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51520" y="2996952"/>
            <a:ext cx="432048" cy="5512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8460432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188640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ОБЩЕГОСУДАРСТВЕННЫЕ   ВОПРОСЫ 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51520" y="4509120"/>
          <a:ext cx="4104456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11560" y="4437112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36 470,5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35696" y="4725144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30 631,2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31840" y="4725144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29 723,3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tx2">
              <a:lumMod val="2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800219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3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общегосударственные вопросы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3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3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20-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3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</a:t>
            </a:r>
            <a:r>
              <a:rPr sz="13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3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3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12,8 %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13,6 %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12,8 %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876256" y="62068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4" name="Таблица 43"/>
          <p:cNvGraphicFramePr>
            <a:graphicFrameLocks noGrp="1"/>
          </p:cNvGraphicFramePr>
          <p:nvPr/>
        </p:nvGraphicFramePr>
        <p:xfrm>
          <a:off x="107503" y="692697"/>
          <a:ext cx="6624737" cy="3794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1"/>
                <a:gridCol w="1152128"/>
                <a:gridCol w="1152128"/>
                <a:gridCol w="1080120"/>
              </a:tblGrid>
              <a:tr h="534584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2020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</a:tr>
              <a:tr h="2057703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Руководство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и управление в сфере установленных функций:</a:t>
                      </a:r>
                    </a:p>
                    <a:p>
                      <a:pPr algn="just">
                        <a:buFont typeface="Wingdings" pitchFamily="2" charset="2"/>
                        <a:buChar char="Ø"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обеспечение деятельности Главы муниципального образования, представительного органа муниципального образования,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Администрации муниципального образования, органов финансового надзора;</a:t>
                      </a:r>
                    </a:p>
                    <a:p>
                      <a:pPr algn="just">
                        <a:buFont typeface="Wingdings" pitchFamily="2" charset="2"/>
                        <a:buChar char="Ø"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проведение выборов.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Bookman Old Style" pitchFamily="18" charset="0"/>
                        </a:rPr>
                        <a:t>32 209,4</a:t>
                      </a: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Bookman Old Style" pitchFamily="18" charset="0"/>
                        </a:rPr>
                        <a:t>1 017,9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</a:t>
                      </a:r>
                      <a:r>
                        <a:rPr kumimoji="0" lang="ru-RU" sz="140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897,8</a:t>
                      </a: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</a:t>
                      </a:r>
                      <a:r>
                        <a:rPr kumimoji="0" lang="ru-RU" sz="140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953,1</a:t>
                      </a: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  <a:tr h="32083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Резервные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фонды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1 900,0</a:t>
                      </a:r>
                      <a:endParaRPr lang="ru-RU" sz="1400" dirty="0">
                        <a:solidFill>
                          <a:srgbClr val="0033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  <a:tr h="53458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Другие общегосударственные вопросы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1</a:t>
                      </a:r>
                      <a:r>
                        <a:rPr lang="ru-RU" sz="14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 341,2</a:t>
                      </a:r>
                      <a:endParaRPr lang="ru-RU" sz="1400" dirty="0">
                        <a:solidFill>
                          <a:srgbClr val="0033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733,4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770,2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  <a:tr h="34687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36</a:t>
                      </a:r>
                      <a:r>
                        <a:rPr lang="ru-RU" sz="1400" b="1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 470,5</a:t>
                      </a:r>
                      <a:endParaRPr lang="ru-RU" sz="1400" b="1" dirty="0">
                        <a:solidFill>
                          <a:srgbClr val="0033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30</a:t>
                      </a:r>
                      <a:r>
                        <a:rPr kumimoji="0" lang="ru-RU" sz="1400" b="1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631,2</a:t>
                      </a:r>
                      <a:endParaRPr kumimoji="0" lang="ru-RU" sz="1400" b="1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</a:t>
                      </a:r>
                      <a:r>
                        <a:rPr kumimoji="0" lang="ru-RU" sz="1400" b="1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723,3</a:t>
                      </a:r>
                      <a:endParaRPr kumimoji="0" lang="ru-RU" sz="1400" b="1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</a:tbl>
          </a:graphicData>
        </a:graphic>
      </p:graphicFrame>
      <p:pic>
        <p:nvPicPr>
          <p:cNvPr id="45" name="Рисунок 44" descr="команда 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39952" y="4941168"/>
            <a:ext cx="2481326" cy="1623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Рисунок 45" descr="наше здание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732240" y="1049989"/>
            <a:ext cx="2411760" cy="1802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7" name="Диаграмма 46"/>
          <p:cNvGraphicFramePr/>
          <p:nvPr/>
        </p:nvGraphicFramePr>
        <p:xfrm>
          <a:off x="251520" y="5085184"/>
          <a:ext cx="3816424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2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836712"/>
            <a:ext cx="8147248" cy="2520280"/>
          </a:xfrm>
        </p:spPr>
        <p:txBody>
          <a:bodyPr>
            <a:noAutofit/>
          </a:bodyPr>
          <a:lstStyle/>
          <a:p>
            <a:pPr marL="0" algn="just"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0099"/>
                </a:solidFill>
                <a:latin typeface="Book Antiqua" pitchFamily="18" charset="0"/>
              </a:rPr>
              <a:t>«</a:t>
            </a: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Бюджет  для граждан» – аналитический документ, разрабатываемый в целях предоставления гражданам актуальной информации о проекте бюджета муниципального образования «Холм-Жирковский район» Смоленской области в формате, доступном для широкого круга пользователей.</a:t>
            </a:r>
          </a:p>
          <a:p>
            <a:pPr marL="0" algn="just">
              <a:buFont typeface="Wingdings" pitchFamily="2" charset="2"/>
              <a:buChar char="Ø"/>
            </a:pP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В представленной информации отражены положения проекта бюджета муниципального образования «Холм-Жирковский район» Смоленской области на предстоящий 2020 год и на плановый период 2021 и 2022 годов. </a:t>
            </a:r>
            <a:endParaRPr lang="ru-RU" sz="1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6" name="Рисунок 5" descr="чел и комп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3429000"/>
            <a:ext cx="4386064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bject 10"/>
          <p:cNvSpPr/>
          <p:nvPr/>
        </p:nvSpPr>
        <p:spPr>
          <a:xfrm>
            <a:off x="1907704" y="0"/>
            <a:ext cx="5472608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23728" y="188640"/>
            <a:ext cx="4752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ЧТО   ТАКОЕ  БЮДЖЕТ  ДЛЯ  ГРАЖДАН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57200" y="6597352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755576" y="0"/>
            <a:ext cx="5364088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188640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ОБРАЗОВАНИЕ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51520" y="4293096"/>
          <a:ext cx="4104456" cy="2564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39552" y="436510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128 989,8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35696" y="5301208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109 021,6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31840" y="4869160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111 784,9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660066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образование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2019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2021</a:t>
            </a:r>
            <a:r>
              <a:rPr sz="1400" spc="-7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53,8 %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58,2 %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59,3 %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051720" y="42930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4" name="Таблица 43"/>
          <p:cNvGraphicFramePr>
            <a:graphicFrameLocks noGrp="1"/>
          </p:cNvGraphicFramePr>
          <p:nvPr/>
        </p:nvGraphicFramePr>
        <p:xfrm>
          <a:off x="0" y="620688"/>
          <a:ext cx="6768753" cy="35034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2"/>
                <a:gridCol w="1152128"/>
                <a:gridCol w="1152128"/>
                <a:gridCol w="1224135"/>
              </a:tblGrid>
              <a:tr h="51124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2020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</a:tr>
              <a:tr h="489951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Дошкольное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образование</a:t>
                      </a:r>
                    </a:p>
                    <a:p>
                      <a:pPr algn="just"/>
                      <a:endParaRPr lang="ru-RU" sz="14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30</a:t>
                      </a:r>
                      <a:r>
                        <a:rPr lang="ru-RU" sz="14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 858,4</a:t>
                      </a:r>
                      <a:endParaRPr lang="ru-RU" sz="1400" dirty="0" smtClean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109,5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0093,8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37127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Общее образование</a:t>
                      </a:r>
                      <a:endParaRPr lang="ru-RU" sz="1400" baseline="0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102</a:t>
                      </a:r>
                      <a:r>
                        <a:rPr lang="ru-RU" sz="14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 421,1</a:t>
                      </a:r>
                      <a:endParaRPr lang="ru-RU" sz="1400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89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434,8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96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117,0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5112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Дополнительное   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образование детей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11</a:t>
                      </a:r>
                      <a:r>
                        <a:rPr lang="ru-RU" sz="14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 188,4</a:t>
                      </a:r>
                      <a:endParaRPr lang="ru-RU" sz="1400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10 968,3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10 244,4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5112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Молодежная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политика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373,3</a:t>
                      </a:r>
                      <a:endParaRPr lang="ru-RU" sz="1400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272,1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272,4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5112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Другие вопросы в области    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образования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7</a:t>
                      </a:r>
                      <a:r>
                        <a:rPr lang="ru-RU" sz="14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 909,7</a:t>
                      </a:r>
                      <a:endParaRPr lang="ru-RU" sz="1400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059,6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342,0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40140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152</a:t>
                      </a:r>
                      <a:r>
                        <a:rPr lang="ru-RU" sz="1400" b="1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 750,9</a:t>
                      </a:r>
                      <a:endParaRPr lang="ru-RU" sz="1400" b="1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130 845,3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138 068,6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" name="Диаграмма 46"/>
          <p:cNvGraphicFramePr/>
          <p:nvPr/>
        </p:nvGraphicFramePr>
        <p:xfrm>
          <a:off x="251520" y="5085184"/>
          <a:ext cx="3888432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26" name="Рисунок 25" descr="детсад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08520" y="1124744"/>
            <a:ext cx="838442" cy="575610"/>
          </a:xfrm>
          <a:prstGeom prst="rect">
            <a:avLst/>
          </a:prstGeom>
        </p:spPr>
      </p:pic>
      <p:pic>
        <p:nvPicPr>
          <p:cNvPr id="27" name="Рисунок 26" descr="школа 7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1628800"/>
            <a:ext cx="612576" cy="612576"/>
          </a:xfrm>
          <a:prstGeom prst="rect">
            <a:avLst/>
          </a:prstGeom>
        </p:spPr>
      </p:pic>
      <p:pic>
        <p:nvPicPr>
          <p:cNvPr id="28" name="Рисунок 27" descr="художка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2060848"/>
            <a:ext cx="648072" cy="696341"/>
          </a:xfrm>
          <a:prstGeom prst="rect">
            <a:avLst/>
          </a:prstGeom>
        </p:spPr>
      </p:pic>
      <p:pic>
        <p:nvPicPr>
          <p:cNvPr id="30" name="Рисунок 29" descr="другие вопросы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3212976"/>
            <a:ext cx="720080" cy="540060"/>
          </a:xfrm>
          <a:prstGeom prst="rect">
            <a:avLst/>
          </a:prstGeom>
        </p:spPr>
      </p:pic>
      <p:pic>
        <p:nvPicPr>
          <p:cNvPr id="32" name="Рисунок 31" descr="молодые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2708920"/>
            <a:ext cx="611560" cy="434887"/>
          </a:xfrm>
          <a:prstGeom prst="rect">
            <a:avLst/>
          </a:prstGeom>
        </p:spPr>
      </p:pic>
      <p:pic>
        <p:nvPicPr>
          <p:cNvPr id="33" name="Рисунок 32" descr="дети школа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967045" y="4221088"/>
            <a:ext cx="2760066" cy="1969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8" name="Рисунок 47" descr="наша школа1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948265" y="404664"/>
            <a:ext cx="2195736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Рисунок 48" descr="наша школа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948264" y="1700808"/>
            <a:ext cx="2195736" cy="1462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755576" y="0"/>
            <a:ext cx="5364088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188640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КУЛЬТУРУ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827584" y="692696"/>
            <a:ext cx="2088232" cy="37890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0" y="692696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107505" y="908720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культуру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827584" y="764704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827584" y="198884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827584" y="3212976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2051720" y="134076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51720" y="2708920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51720" y="393305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35696" y="83671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17,1 %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35696" y="206084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19,3 %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35696" y="321297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18,2%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092280" y="6926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8" name="object 17"/>
          <p:cNvSpPr/>
          <p:nvPr/>
        </p:nvSpPr>
        <p:spPr>
          <a:xfrm>
            <a:off x="3131840" y="908720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2020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49" name="object 17"/>
          <p:cNvSpPr/>
          <p:nvPr/>
        </p:nvSpPr>
        <p:spPr>
          <a:xfrm>
            <a:off x="3131840" y="2924944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2021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0" name="object 17"/>
          <p:cNvSpPr/>
          <p:nvPr/>
        </p:nvSpPr>
        <p:spPr>
          <a:xfrm>
            <a:off x="3131840" y="4941168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2022</a:t>
            </a:r>
            <a:endParaRPr dirty="0">
              <a:latin typeface="Bookman Old Style" pitchFamily="18" charset="0"/>
            </a:endParaRPr>
          </a:p>
        </p:txBody>
      </p:sp>
      <p:graphicFrame>
        <p:nvGraphicFramePr>
          <p:cNvPr id="51" name="Диаграмма 50"/>
          <p:cNvGraphicFramePr/>
          <p:nvPr/>
        </p:nvGraphicFramePr>
        <p:xfrm>
          <a:off x="3239344" y="4509120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3" name="Диаграмма 52"/>
          <p:cNvGraphicFramePr/>
          <p:nvPr/>
        </p:nvGraphicFramePr>
        <p:xfrm>
          <a:off x="3239344" y="2492896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54" name="Диаграмма 53"/>
          <p:cNvGraphicFramePr/>
          <p:nvPr/>
        </p:nvGraphicFramePr>
        <p:xfrm>
          <a:off x="3239344" y="548680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55" name="object 19"/>
          <p:cNvSpPr/>
          <p:nvPr/>
        </p:nvSpPr>
        <p:spPr>
          <a:xfrm>
            <a:off x="8604447" y="5013176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99FF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32 426,1</a:t>
            </a:r>
            <a:endParaRPr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6" name="object 19"/>
          <p:cNvSpPr/>
          <p:nvPr/>
        </p:nvSpPr>
        <p:spPr>
          <a:xfrm>
            <a:off x="8604447" y="3068960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99FF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43 416,3</a:t>
            </a:r>
            <a:endParaRPr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7" name="object 19"/>
          <p:cNvSpPr/>
          <p:nvPr/>
        </p:nvSpPr>
        <p:spPr>
          <a:xfrm>
            <a:off x="8604447" y="1052736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99FF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48 623,5</a:t>
            </a:r>
            <a:endParaRPr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58" name="Рисунок 57" descr="Ира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4653136"/>
            <a:ext cx="302433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0" name="object 77"/>
          <p:cNvSpPr/>
          <p:nvPr/>
        </p:nvSpPr>
        <p:spPr>
          <a:xfrm>
            <a:off x="7308304" y="285293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77"/>
          <p:cNvSpPr/>
          <p:nvPr/>
        </p:nvSpPr>
        <p:spPr>
          <a:xfrm>
            <a:off x="7308304" y="393305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rgbClr val="33CC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77"/>
          <p:cNvSpPr/>
          <p:nvPr/>
        </p:nvSpPr>
        <p:spPr>
          <a:xfrm>
            <a:off x="7236296" y="177281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rgbClr val="66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5" name="Рисунок 64" descr="дом культуры 2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308304" y="1844824"/>
            <a:ext cx="720080" cy="739665"/>
          </a:xfrm>
          <a:prstGeom prst="rect">
            <a:avLst/>
          </a:prstGeom>
        </p:spPr>
      </p:pic>
      <p:pic>
        <p:nvPicPr>
          <p:cNvPr id="66" name="Рисунок 65" descr="библиотека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452320" y="2996952"/>
            <a:ext cx="650787" cy="620688"/>
          </a:xfrm>
          <a:prstGeom prst="rect">
            <a:avLst/>
          </a:prstGeom>
        </p:spPr>
      </p:pic>
      <p:pic>
        <p:nvPicPr>
          <p:cNvPr id="69" name="Рисунок 68" descr="музей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452320" y="4274317"/>
            <a:ext cx="576064" cy="377450"/>
          </a:xfrm>
          <a:prstGeom prst="rect">
            <a:avLst/>
          </a:prstGeom>
        </p:spPr>
      </p:pic>
      <p:sp>
        <p:nvSpPr>
          <p:cNvPr id="70" name="object 81"/>
          <p:cNvSpPr/>
          <p:nvPr/>
        </p:nvSpPr>
        <p:spPr>
          <a:xfrm>
            <a:off x="7524328" y="3933056"/>
            <a:ext cx="378244" cy="37824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683568" y="0"/>
            <a:ext cx="6840760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188640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СОЦИАЛЬНУЮ  ПОЛИТИКУ   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51520" y="5013176"/>
          <a:ext cx="4104456" cy="1844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39552" y="450912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128 989,8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социальную политику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7,3 %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7,3 %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7,1 %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051720" y="42930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4" name="Таблица 43"/>
          <p:cNvGraphicFramePr>
            <a:graphicFrameLocks noGrp="1"/>
          </p:cNvGraphicFramePr>
          <p:nvPr/>
        </p:nvGraphicFramePr>
        <p:xfrm>
          <a:off x="0" y="620689"/>
          <a:ext cx="6768753" cy="4555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5856"/>
                <a:gridCol w="1116634"/>
                <a:gridCol w="1152128"/>
                <a:gridCol w="1224135"/>
              </a:tblGrid>
              <a:tr h="506904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2020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655993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Пенсионное обеспечение: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выплата муниципальных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пенсий за выслугу лет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400" baseline="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 696,8</a:t>
                      </a:r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0436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Социальное обеспечение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населения: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социальная поддержка   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педагогических работников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образовательных организаций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4 053,9</a:t>
                      </a:r>
                      <a:endParaRPr lang="ru-RU" sz="1400" dirty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4 053,9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4 053,9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65599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Охрана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семьи и детства: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семей с детьми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11</a:t>
                      </a:r>
                      <a:r>
                        <a:rPr lang="ru-RU" sz="1400" baseline="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 589,4</a:t>
                      </a:r>
                      <a:endParaRPr lang="ru-RU" sz="1400" dirty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ru-RU" sz="1400" kern="1200" baseline="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494,4</a:t>
                      </a:r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11 494,4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25235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Другие вопросы в области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социальной политики: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- 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некоммерческих организаций;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осуществление деятельности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по опеке и попечительству  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1 426,1</a:t>
                      </a:r>
                      <a:endParaRPr lang="ru-RU" sz="1400" dirty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989,5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400" kern="1200" baseline="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026,7</a:t>
                      </a:r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34962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1400" b="1" baseline="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 596,8</a:t>
                      </a:r>
                      <a:endParaRPr lang="ru-RU" sz="1400" b="1" dirty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00FF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16</a:t>
                      </a:r>
                      <a:r>
                        <a:rPr kumimoji="0" lang="ru-RU" sz="1400" b="1" kern="1200" baseline="0" dirty="0" smtClean="0">
                          <a:solidFill>
                            <a:srgbClr val="0000FF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 537,8</a:t>
                      </a:r>
                      <a:endParaRPr kumimoji="0" lang="ru-RU" sz="1400" b="1" kern="1200" dirty="0" smtClean="0">
                        <a:solidFill>
                          <a:srgbClr val="0000FF"/>
                        </a:solidFill>
                        <a:effectLst/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</a:t>
                      </a:r>
                      <a:r>
                        <a:rPr kumimoji="0" lang="ru-RU" sz="1400" b="1" kern="1200" baseline="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575,0</a:t>
                      </a:r>
                      <a:endParaRPr kumimoji="0" lang="ru-RU" sz="1400" b="1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" name="Диаграмма 46"/>
          <p:cNvGraphicFramePr/>
          <p:nvPr/>
        </p:nvGraphicFramePr>
        <p:xfrm>
          <a:off x="251520" y="5373216"/>
          <a:ext cx="3960440" cy="1152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9" name="object 50"/>
          <p:cNvSpPr/>
          <p:nvPr/>
        </p:nvSpPr>
        <p:spPr>
          <a:xfrm>
            <a:off x="0" y="11247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988840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0"/>
          <p:cNvSpPr/>
          <p:nvPr/>
        </p:nvSpPr>
        <p:spPr>
          <a:xfrm>
            <a:off x="0" y="29249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4"/>
          <p:cNvSpPr/>
          <p:nvPr/>
        </p:nvSpPr>
        <p:spPr>
          <a:xfrm>
            <a:off x="0" y="1052736"/>
            <a:ext cx="625932" cy="6259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8"/>
          <p:cNvSpPr/>
          <p:nvPr/>
        </p:nvSpPr>
        <p:spPr>
          <a:xfrm>
            <a:off x="0" y="2924944"/>
            <a:ext cx="568210" cy="5760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Рисунок 53" descr="поддержка семьи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804248" y="836712"/>
            <a:ext cx="225259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" name="Рисунок 55" descr="педагоги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7504" y="1916832"/>
            <a:ext cx="288032" cy="76383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4" cstate="print"/>
          <a:srcRect l="17308" t="-2831" r="17308"/>
          <a:stretch>
            <a:fillRect/>
          </a:stretch>
        </p:blipFill>
        <p:spPr>
          <a:xfrm>
            <a:off x="0" y="3789040"/>
            <a:ext cx="695555" cy="742975"/>
          </a:xfrm>
          <a:prstGeom prst="rect">
            <a:avLst/>
          </a:prstGeom>
        </p:spPr>
      </p:pic>
      <p:sp>
        <p:nvSpPr>
          <p:cNvPr id="59" name="Скругленный прямоугольник 58"/>
          <p:cNvSpPr/>
          <p:nvPr/>
        </p:nvSpPr>
        <p:spPr>
          <a:xfrm>
            <a:off x="7308304" y="33265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3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48880"/>
            <a:ext cx="2483768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Выноска-облако 5"/>
          <p:cNvSpPr/>
          <p:nvPr/>
        </p:nvSpPr>
        <p:spPr>
          <a:xfrm>
            <a:off x="899592" y="980728"/>
            <a:ext cx="1512168" cy="1080120"/>
          </a:xfrm>
          <a:prstGeom prst="cloudCallout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115616" y="1196752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0099"/>
                </a:solidFill>
                <a:latin typeface="Book Antiqua" pitchFamily="18" charset="0"/>
              </a:rPr>
              <a:t>Нужна помощь?</a:t>
            </a:r>
            <a:endParaRPr lang="ru-RU" sz="1400" b="1" i="1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4" name="Загнутый угол 13"/>
          <p:cNvSpPr/>
          <p:nvPr/>
        </p:nvSpPr>
        <p:spPr>
          <a:xfrm>
            <a:off x="2771800" y="1196752"/>
            <a:ext cx="6264696" cy="2520280"/>
          </a:xfrm>
          <a:prstGeom prst="foldedCorner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9050">
            <a:solidFill>
              <a:srgbClr val="3366FF"/>
            </a:solidFill>
          </a:ln>
          <a:effectLst>
            <a:outerShdw blurRad="50800" dist="50800" dir="5400000" algn="ctr" rotWithShape="0">
              <a:schemeClr val="bg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pPr algn="just"/>
            <a:r>
              <a:rPr lang="ru-RU" b="1" u="sng" dirty="0" smtClean="0">
                <a:solidFill>
                  <a:srgbClr val="000099"/>
                </a:solidFill>
                <a:latin typeface="Bookman Old Style" pitchFamily="18" charset="0"/>
              </a:rPr>
              <a:t>Межбюджетные отношения</a:t>
            </a:r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— взаимоотношения между федеральными органами государственной власти, органами государственной власти субъектов Российской Федерации, органами местного самоуправления по вопросам регулирования бюджетных правоотношений, организации и осуществления бюджетного процесса. </a:t>
            </a:r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Загнутый угол 14"/>
          <p:cNvSpPr/>
          <p:nvPr/>
        </p:nvSpPr>
        <p:spPr>
          <a:xfrm>
            <a:off x="2771800" y="4077072"/>
            <a:ext cx="6264696" cy="1872208"/>
          </a:xfrm>
          <a:prstGeom prst="foldedCorner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9050">
            <a:solidFill>
              <a:srgbClr val="3366FF"/>
            </a:solidFill>
          </a:ln>
          <a:effectLst>
            <a:outerShdw blurRad="50800" dist="50800" dir="5400000" algn="ctr" rotWithShape="0">
              <a:schemeClr val="bg2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pPr algn="just"/>
            <a:r>
              <a:rPr lang="ru-RU" b="1" u="sng" dirty="0" smtClean="0">
                <a:solidFill>
                  <a:srgbClr val="000099"/>
                </a:solidFill>
                <a:latin typeface="Bookman Old Style" pitchFamily="18" charset="0"/>
              </a:rPr>
              <a:t>Межбюджетные трансферты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— средства, предоставляемые одним бюджетом бюджетной системы Российской Федерации другому бюджету бюджетной системы Российской Федерации. </a:t>
            </a:r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" name="object 10"/>
          <p:cNvSpPr/>
          <p:nvPr/>
        </p:nvSpPr>
        <p:spPr>
          <a:xfrm>
            <a:off x="683568" y="0"/>
            <a:ext cx="6840760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  ОТНОШЕНИЯ</a:t>
            </a:r>
          </a:p>
        </p:txBody>
      </p:sp>
      <p:sp>
        <p:nvSpPr>
          <p:cNvPr id="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одержимое 8"/>
          <p:cNvGraphicFramePr>
            <a:graphicFrameLocks noGrp="1"/>
          </p:cNvGraphicFramePr>
          <p:nvPr>
            <p:ph sz="half" idx="1"/>
          </p:nvPr>
        </p:nvGraphicFramePr>
        <p:xfrm>
          <a:off x="395288" y="980728"/>
          <a:ext cx="8291512" cy="5543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object 10"/>
          <p:cNvSpPr/>
          <p:nvPr/>
        </p:nvSpPr>
        <p:spPr>
          <a:xfrm>
            <a:off x="683568" y="0"/>
            <a:ext cx="6840760" cy="10527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ВИДЫ   МЕЖБЮДЖЕТНЫХ  ТРАНСФЕРТОВ</a:t>
            </a:r>
          </a:p>
        </p:txBody>
      </p:sp>
      <p:sp>
        <p:nvSpPr>
          <p:cNvPr id="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8" name="Рисунок 7" descr="мб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13337" y="404664"/>
            <a:ext cx="1730663" cy="1728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5436096" cy="13407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0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 НА ПРЕДОСТАВЛЕНИЕ 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МЕЖБЮДЖЕТНЫХ  ТРАНСФЕРТОВ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827584" y="692696"/>
            <a:ext cx="2088232" cy="37890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0" y="692696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0" y="908720"/>
            <a:ext cx="1077218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 предоставление межбюджетных  трансфертов 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827584" y="764704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827584" y="198884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827584" y="3212976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2051720" y="1340768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51720" y="2708920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51720" y="3933056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35696" y="836712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7,9 %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35696" y="2060848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0,4 %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35696" y="3212976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0,4%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948264" y="188640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8" name="object 17"/>
          <p:cNvSpPr/>
          <p:nvPr/>
        </p:nvSpPr>
        <p:spPr>
          <a:xfrm>
            <a:off x="3131840" y="908720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2020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49" name="object 17"/>
          <p:cNvSpPr/>
          <p:nvPr/>
        </p:nvSpPr>
        <p:spPr>
          <a:xfrm>
            <a:off x="3131840" y="3212976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2021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0" name="object 17"/>
          <p:cNvSpPr/>
          <p:nvPr/>
        </p:nvSpPr>
        <p:spPr>
          <a:xfrm>
            <a:off x="3131840" y="5373216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2022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5" name="object 19"/>
          <p:cNvSpPr/>
          <p:nvPr/>
        </p:nvSpPr>
        <p:spPr>
          <a:xfrm>
            <a:off x="8460432" y="5085184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930,4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graphicFrame>
        <p:nvGraphicFramePr>
          <p:cNvPr id="44" name="Диаграмма 43"/>
          <p:cNvGraphicFramePr/>
          <p:nvPr/>
        </p:nvGraphicFramePr>
        <p:xfrm>
          <a:off x="3707904" y="260648"/>
          <a:ext cx="5256584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5" name="Диаграмма 24"/>
          <p:cNvGraphicFramePr/>
          <p:nvPr/>
        </p:nvGraphicFramePr>
        <p:xfrm>
          <a:off x="3707904" y="2348880"/>
          <a:ext cx="5436096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6" name="Диаграмма 25"/>
          <p:cNvGraphicFramePr/>
          <p:nvPr/>
        </p:nvGraphicFramePr>
        <p:xfrm>
          <a:off x="3887416" y="4509120"/>
          <a:ext cx="5256584" cy="234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57" name="object 19"/>
          <p:cNvSpPr/>
          <p:nvPr/>
        </p:nvSpPr>
        <p:spPr>
          <a:xfrm>
            <a:off x="8460432" y="908720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22 337,3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56" name="object 19"/>
          <p:cNvSpPr/>
          <p:nvPr/>
        </p:nvSpPr>
        <p:spPr>
          <a:xfrm>
            <a:off x="8460432" y="2996952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894,6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504" y="4725144"/>
            <a:ext cx="28083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	        В бюджете                       муниципального района предусмотрены расходы на предоставление  бюджетам поселений </a:t>
            </a:r>
            <a:r>
              <a:rPr lang="ru-RU" sz="1400" dirty="0" err="1" smtClean="0">
                <a:solidFill>
                  <a:srgbClr val="003300"/>
                </a:solidFill>
                <a:latin typeface="Bookman Old Style" pitchFamily="18" charset="0"/>
              </a:rPr>
              <a:t>трансфетров</a:t>
            </a:r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 в виде    дотации  на выравнивание бюджетной обеспеченности. </a:t>
            </a:r>
            <a:endParaRPr lang="ru-RU" sz="14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611560" y="4509120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41"/>
          <p:cNvSpPr/>
          <p:nvPr/>
        </p:nvSpPr>
        <p:spPr>
          <a:xfrm>
            <a:off x="755576" y="4509120"/>
            <a:ext cx="449935" cy="74491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0"/>
          <p:cNvSpPr/>
          <p:nvPr/>
        </p:nvSpPr>
        <p:spPr>
          <a:xfrm>
            <a:off x="0" y="0"/>
            <a:ext cx="853244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9512" y="188640"/>
            <a:ext cx="7776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ИНФОРМАЦИЯ  О  ДОХОДАХ  И  РАСХОДАХ  НА  ДУШУ  НАСЕЛЕНИЯ  2020 год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980728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             </a:t>
            </a:r>
            <a:endParaRPr lang="ru-RU" sz="2000" b="1" dirty="0">
              <a:solidFill>
                <a:srgbClr val="3333FF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0" y="1916832"/>
            <a:ext cx="1835696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4,0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7020272" y="1844824"/>
            <a:ext cx="2016224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16,8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6804248" y="2996952"/>
            <a:ext cx="2016224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5,3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6588224" y="4293096"/>
            <a:ext cx="2016224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</a:t>
            </a:r>
          </a:p>
          <a:p>
            <a:pPr algn="r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323528" y="4653136"/>
            <a:ext cx="1872208" cy="1152128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27,1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179512" y="3284984"/>
            <a:ext cx="1872208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  <a:p>
            <a:pPr algn="ctr"/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6372200" y="5589240"/>
            <a:ext cx="2016224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2,3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1907704" y="2564904"/>
            <a:ext cx="1872208" cy="576064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100064">
            <a:off x="2111663" y="2510577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налоговые доходы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>
            <a:off x="2123728" y="3789040"/>
            <a:ext cx="1656184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979712" y="3429000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доходы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41" name="Прямая со стрелкой 40"/>
          <p:cNvCxnSpPr/>
          <p:nvPr/>
        </p:nvCxnSpPr>
        <p:spPr>
          <a:xfrm flipV="1">
            <a:off x="2483768" y="4725144"/>
            <a:ext cx="1512168" cy="504056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 rot="20523885">
            <a:off x="1965049" y="4469161"/>
            <a:ext cx="2482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 </a:t>
            </a:r>
          </a:p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8" name="Рисунок 47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4725144"/>
            <a:ext cx="760084" cy="576064"/>
          </a:xfrm>
          <a:prstGeom prst="rect">
            <a:avLst/>
          </a:prstGeom>
        </p:spPr>
      </p:pic>
      <p:pic>
        <p:nvPicPr>
          <p:cNvPr id="49" name="Рисунок 48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3284984"/>
            <a:ext cx="792088" cy="600320"/>
          </a:xfrm>
          <a:prstGeom prst="rect">
            <a:avLst/>
          </a:prstGeom>
        </p:spPr>
      </p:pic>
      <p:pic>
        <p:nvPicPr>
          <p:cNvPr id="50" name="Рисунок 49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1988840"/>
            <a:ext cx="760084" cy="576064"/>
          </a:xfrm>
          <a:prstGeom prst="rect">
            <a:avLst/>
          </a:prstGeom>
        </p:spPr>
      </p:pic>
      <p:cxnSp>
        <p:nvCxnSpPr>
          <p:cNvPr id="55" name="Прямая со стрелкой 54"/>
          <p:cNvCxnSpPr/>
          <p:nvPr/>
        </p:nvCxnSpPr>
        <p:spPr>
          <a:xfrm flipH="1">
            <a:off x="5220072" y="2420888"/>
            <a:ext cx="1728192" cy="72008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flipH="1">
            <a:off x="5148064" y="3645024"/>
            <a:ext cx="1584176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flipH="1" flipV="1">
            <a:off x="5004048" y="4005064"/>
            <a:ext cx="1512168" cy="792088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 flipH="1" flipV="1">
            <a:off x="4716016" y="4653136"/>
            <a:ext cx="1512168" cy="1224136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 rot="20299148">
            <a:off x="4675583" y="2463301"/>
            <a:ext cx="2299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 расходы на образование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004048" y="3284984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культуру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 rot="2342055">
            <a:off x="4591535" y="4722739"/>
            <a:ext cx="2036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социальную политику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 rot="1718331">
            <a:off x="4997860" y="4064089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спорт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02" name="Рисунок 101" descr="образование 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20272" y="1700808"/>
            <a:ext cx="1007241" cy="881336"/>
          </a:xfrm>
          <a:prstGeom prst="rect">
            <a:avLst/>
          </a:prstGeom>
        </p:spPr>
      </p:pic>
      <p:pic>
        <p:nvPicPr>
          <p:cNvPr id="103" name="Рисунок 102" descr="культура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92280" y="2852936"/>
            <a:ext cx="876039" cy="959517"/>
          </a:xfrm>
          <a:prstGeom prst="rect">
            <a:avLst/>
          </a:prstGeom>
        </p:spPr>
      </p:pic>
      <p:pic>
        <p:nvPicPr>
          <p:cNvPr id="104" name="Рисунок 103" descr="мяч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32240" y="4293096"/>
            <a:ext cx="719703" cy="719703"/>
          </a:xfrm>
          <a:prstGeom prst="rect">
            <a:avLst/>
          </a:prstGeom>
        </p:spPr>
      </p:pic>
      <p:pic>
        <p:nvPicPr>
          <p:cNvPr id="106" name="Рисунок 105" descr="соц политик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00192" y="5445224"/>
            <a:ext cx="1314655" cy="941842"/>
          </a:xfrm>
          <a:prstGeom prst="rect">
            <a:avLst/>
          </a:prstGeom>
        </p:spPr>
      </p:pic>
      <p:sp>
        <p:nvSpPr>
          <p:cNvPr id="37" name="Прямоугольник с двумя скругленными противолежащими углами 36"/>
          <p:cNvSpPr/>
          <p:nvPr/>
        </p:nvSpPr>
        <p:spPr>
          <a:xfrm>
            <a:off x="3347864" y="836712"/>
            <a:ext cx="2448272" cy="93610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2700">
            <a:solidFill>
              <a:srgbClr val="0099FF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 – </a:t>
            </a: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9 110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человек</a:t>
            </a:r>
          </a:p>
        </p:txBody>
      </p:sp>
      <p:sp>
        <p:nvSpPr>
          <p:cNvPr id="38" name="Блок-схема: процесс 37"/>
          <p:cNvSpPr/>
          <p:nvPr/>
        </p:nvSpPr>
        <p:spPr>
          <a:xfrm>
            <a:off x="251520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ДОХОДЫ в 2020 г.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283 828,3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40" name="Блок-схема: процесс 39"/>
          <p:cNvSpPr/>
          <p:nvPr/>
        </p:nvSpPr>
        <p:spPr>
          <a:xfrm>
            <a:off x="6300192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РАСХОДЫ в 2020 г.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283 828,3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pic>
        <p:nvPicPr>
          <p:cNvPr id="42" name="Рисунок 41" descr="человечек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419872" y="2564904"/>
            <a:ext cx="1988840" cy="1988840"/>
          </a:xfrm>
          <a:prstGeom prst="rect">
            <a:avLst/>
          </a:prstGeom>
        </p:spPr>
      </p:pic>
      <p:sp>
        <p:nvSpPr>
          <p:cNvPr id="4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0"/>
          <p:cNvSpPr/>
          <p:nvPr/>
        </p:nvSpPr>
        <p:spPr>
          <a:xfrm>
            <a:off x="0" y="0"/>
            <a:ext cx="853244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9512" y="188640"/>
            <a:ext cx="7776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ИНФОРМАЦИЯ  О  ДОХОДАХ  И  РАСХОДАХ  НА  ДУШУ  НАСЕЛЕНИЯ  2021 год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980728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             </a:t>
            </a:r>
            <a:endParaRPr lang="ru-RU" sz="2000" b="1" dirty="0">
              <a:solidFill>
                <a:srgbClr val="3333FF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0" y="1916832"/>
            <a:ext cx="1835696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3,9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7020272" y="1844824"/>
            <a:ext cx="2016224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14,4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6804248" y="2996952"/>
            <a:ext cx="2016224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4.8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6588224" y="4293096"/>
            <a:ext cx="2016224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0,0</a:t>
            </a:r>
          </a:p>
          <a:p>
            <a:pPr algn="r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323528" y="4653136"/>
            <a:ext cx="1872208" cy="1152128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20,7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179512" y="3284984"/>
            <a:ext cx="1872208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  <a:p>
            <a:pPr algn="ctr"/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6372200" y="5589240"/>
            <a:ext cx="2016224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1,8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1907704" y="2564904"/>
            <a:ext cx="1872208" cy="576064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100064">
            <a:off x="2111663" y="2510577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налоговые доходы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>
            <a:off x="2123728" y="3789040"/>
            <a:ext cx="1656184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979712" y="3429000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доходы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41" name="Прямая со стрелкой 40"/>
          <p:cNvCxnSpPr/>
          <p:nvPr/>
        </p:nvCxnSpPr>
        <p:spPr>
          <a:xfrm flipV="1">
            <a:off x="2483768" y="4725144"/>
            <a:ext cx="1512168" cy="504056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 rot="20523885">
            <a:off x="1965049" y="4469161"/>
            <a:ext cx="2482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 </a:t>
            </a:r>
          </a:p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8" name="Рисунок 47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4725144"/>
            <a:ext cx="760084" cy="576064"/>
          </a:xfrm>
          <a:prstGeom prst="rect">
            <a:avLst/>
          </a:prstGeom>
        </p:spPr>
      </p:pic>
      <p:pic>
        <p:nvPicPr>
          <p:cNvPr id="49" name="Рисунок 48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3284984"/>
            <a:ext cx="792088" cy="600320"/>
          </a:xfrm>
          <a:prstGeom prst="rect">
            <a:avLst/>
          </a:prstGeom>
        </p:spPr>
      </p:pic>
      <p:pic>
        <p:nvPicPr>
          <p:cNvPr id="50" name="Рисунок 49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1988840"/>
            <a:ext cx="760084" cy="576064"/>
          </a:xfrm>
          <a:prstGeom prst="rect">
            <a:avLst/>
          </a:prstGeom>
        </p:spPr>
      </p:pic>
      <p:cxnSp>
        <p:nvCxnSpPr>
          <p:cNvPr id="55" name="Прямая со стрелкой 54"/>
          <p:cNvCxnSpPr/>
          <p:nvPr/>
        </p:nvCxnSpPr>
        <p:spPr>
          <a:xfrm flipH="1">
            <a:off x="5220072" y="2420888"/>
            <a:ext cx="1728192" cy="72008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flipH="1">
            <a:off x="5148064" y="3645024"/>
            <a:ext cx="1584176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flipH="1" flipV="1">
            <a:off x="5004048" y="4005064"/>
            <a:ext cx="1512168" cy="792088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 flipH="1" flipV="1">
            <a:off x="4716016" y="4653136"/>
            <a:ext cx="1512168" cy="1224136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 rot="20299148">
            <a:off x="4675583" y="2463301"/>
            <a:ext cx="2299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 расходы на образование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004048" y="3284984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культуру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 rot="2342055">
            <a:off x="4591535" y="4722739"/>
            <a:ext cx="2036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социальную политику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 rot="1718331">
            <a:off x="4997860" y="4064089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спорт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02" name="Рисунок 101" descr="образование 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20272" y="1700808"/>
            <a:ext cx="1007241" cy="881336"/>
          </a:xfrm>
          <a:prstGeom prst="rect">
            <a:avLst/>
          </a:prstGeom>
        </p:spPr>
      </p:pic>
      <p:pic>
        <p:nvPicPr>
          <p:cNvPr id="103" name="Рисунок 102" descr="культура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92280" y="2852936"/>
            <a:ext cx="876039" cy="959517"/>
          </a:xfrm>
          <a:prstGeom prst="rect">
            <a:avLst/>
          </a:prstGeom>
        </p:spPr>
      </p:pic>
      <p:pic>
        <p:nvPicPr>
          <p:cNvPr id="104" name="Рисунок 103" descr="мяч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32240" y="4293096"/>
            <a:ext cx="719703" cy="719703"/>
          </a:xfrm>
          <a:prstGeom prst="rect">
            <a:avLst/>
          </a:prstGeom>
        </p:spPr>
      </p:pic>
      <p:pic>
        <p:nvPicPr>
          <p:cNvPr id="106" name="Рисунок 105" descr="соц политик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00192" y="5445224"/>
            <a:ext cx="1314655" cy="941842"/>
          </a:xfrm>
          <a:prstGeom prst="rect">
            <a:avLst/>
          </a:prstGeom>
        </p:spPr>
      </p:pic>
      <p:sp>
        <p:nvSpPr>
          <p:cNvPr id="37" name="Прямоугольник с двумя скругленными противолежащими углами 36"/>
          <p:cNvSpPr/>
          <p:nvPr/>
        </p:nvSpPr>
        <p:spPr>
          <a:xfrm>
            <a:off x="3419872" y="836712"/>
            <a:ext cx="2376264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2700">
            <a:solidFill>
              <a:srgbClr val="0099FF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  – </a:t>
            </a: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9 110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человек</a:t>
            </a:r>
          </a:p>
        </p:txBody>
      </p:sp>
      <p:sp>
        <p:nvSpPr>
          <p:cNvPr id="38" name="Блок-схема: процесс 37"/>
          <p:cNvSpPr/>
          <p:nvPr/>
        </p:nvSpPr>
        <p:spPr>
          <a:xfrm>
            <a:off x="251520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ДОХОДЫ в 2021 г.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224 932,5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40" name="Блок-схема: процесс 39"/>
          <p:cNvSpPr/>
          <p:nvPr/>
        </p:nvSpPr>
        <p:spPr>
          <a:xfrm>
            <a:off x="6300192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РАСХОДЫ в 2021 г.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224 932,5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pic>
        <p:nvPicPr>
          <p:cNvPr id="42" name="Рисунок 41" descr="человечек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419872" y="2564904"/>
            <a:ext cx="1988840" cy="1988840"/>
          </a:xfrm>
          <a:prstGeom prst="rect">
            <a:avLst/>
          </a:prstGeom>
        </p:spPr>
      </p:pic>
      <p:sp>
        <p:nvSpPr>
          <p:cNvPr id="4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0"/>
          <p:cNvSpPr/>
          <p:nvPr/>
        </p:nvSpPr>
        <p:spPr>
          <a:xfrm>
            <a:off x="0" y="0"/>
            <a:ext cx="853244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9512" y="188640"/>
            <a:ext cx="7776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ИНФОРМАЦИЯ  О  ДОХОДАХ  И  РАСХОДАХ  НА  ДУШУ  НАСЕЛЕНИЯ  2022 год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980728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             </a:t>
            </a:r>
            <a:endParaRPr lang="ru-RU" sz="2000" b="1" dirty="0">
              <a:solidFill>
                <a:srgbClr val="3333FF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0" y="1916832"/>
            <a:ext cx="1835696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4,0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7020272" y="1844824"/>
            <a:ext cx="2016224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15,2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6804248" y="2996952"/>
            <a:ext cx="2016224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4,7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6588224" y="4293096"/>
            <a:ext cx="2016224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0,0</a:t>
            </a:r>
          </a:p>
          <a:p>
            <a:pPr algn="r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323528" y="4653136"/>
            <a:ext cx="1872208" cy="1152128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21,5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179512" y="3284984"/>
            <a:ext cx="1872208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  <a:p>
            <a:pPr algn="ctr"/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6372200" y="5589240"/>
            <a:ext cx="2016224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1,8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1907704" y="2564904"/>
            <a:ext cx="1872208" cy="576064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100064">
            <a:off x="2111663" y="2510577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налоговые доходы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>
            <a:off x="2123728" y="3789040"/>
            <a:ext cx="1656184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979712" y="3429000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доходы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41" name="Прямая со стрелкой 40"/>
          <p:cNvCxnSpPr/>
          <p:nvPr/>
        </p:nvCxnSpPr>
        <p:spPr>
          <a:xfrm flipV="1">
            <a:off x="2483768" y="4725144"/>
            <a:ext cx="1512168" cy="504056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 rot="20523885">
            <a:off x="1965049" y="4469161"/>
            <a:ext cx="2482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 </a:t>
            </a:r>
          </a:p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8" name="Рисунок 47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4725144"/>
            <a:ext cx="760084" cy="576064"/>
          </a:xfrm>
          <a:prstGeom prst="rect">
            <a:avLst/>
          </a:prstGeom>
        </p:spPr>
      </p:pic>
      <p:pic>
        <p:nvPicPr>
          <p:cNvPr id="49" name="Рисунок 48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3284984"/>
            <a:ext cx="792088" cy="600320"/>
          </a:xfrm>
          <a:prstGeom prst="rect">
            <a:avLst/>
          </a:prstGeom>
        </p:spPr>
      </p:pic>
      <p:pic>
        <p:nvPicPr>
          <p:cNvPr id="50" name="Рисунок 49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1988840"/>
            <a:ext cx="760084" cy="576064"/>
          </a:xfrm>
          <a:prstGeom prst="rect">
            <a:avLst/>
          </a:prstGeom>
        </p:spPr>
      </p:pic>
      <p:cxnSp>
        <p:nvCxnSpPr>
          <p:cNvPr id="55" name="Прямая со стрелкой 54"/>
          <p:cNvCxnSpPr/>
          <p:nvPr/>
        </p:nvCxnSpPr>
        <p:spPr>
          <a:xfrm flipH="1">
            <a:off x="5220072" y="2420888"/>
            <a:ext cx="1728192" cy="72008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flipH="1">
            <a:off x="5148064" y="3645024"/>
            <a:ext cx="1584176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flipH="1" flipV="1">
            <a:off x="5004048" y="4005064"/>
            <a:ext cx="1512168" cy="792088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 flipH="1" flipV="1">
            <a:off x="4716016" y="4653136"/>
            <a:ext cx="1512168" cy="1224136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 rot="20299148">
            <a:off x="4675583" y="2463301"/>
            <a:ext cx="2299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 расходы на образование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004048" y="3284984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культуру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 rot="2342055">
            <a:off x="4591535" y="4722739"/>
            <a:ext cx="2036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социальную политику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 rot="1718331">
            <a:off x="4997860" y="4064089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спорт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02" name="Рисунок 101" descr="образование 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20272" y="1700808"/>
            <a:ext cx="1007241" cy="881336"/>
          </a:xfrm>
          <a:prstGeom prst="rect">
            <a:avLst/>
          </a:prstGeom>
        </p:spPr>
      </p:pic>
      <p:pic>
        <p:nvPicPr>
          <p:cNvPr id="103" name="Рисунок 102" descr="культура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92280" y="2852936"/>
            <a:ext cx="876039" cy="959517"/>
          </a:xfrm>
          <a:prstGeom prst="rect">
            <a:avLst/>
          </a:prstGeom>
        </p:spPr>
      </p:pic>
      <p:pic>
        <p:nvPicPr>
          <p:cNvPr id="104" name="Рисунок 103" descr="мяч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32240" y="4293096"/>
            <a:ext cx="719703" cy="719703"/>
          </a:xfrm>
          <a:prstGeom prst="rect">
            <a:avLst/>
          </a:prstGeom>
        </p:spPr>
      </p:pic>
      <p:pic>
        <p:nvPicPr>
          <p:cNvPr id="106" name="Рисунок 105" descr="соц политик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00192" y="5445224"/>
            <a:ext cx="1314655" cy="941842"/>
          </a:xfrm>
          <a:prstGeom prst="rect">
            <a:avLst/>
          </a:prstGeom>
        </p:spPr>
      </p:pic>
      <p:sp>
        <p:nvSpPr>
          <p:cNvPr id="37" name="Прямоугольник с двумя скругленными противолежащими углами 36"/>
          <p:cNvSpPr/>
          <p:nvPr/>
        </p:nvSpPr>
        <p:spPr>
          <a:xfrm>
            <a:off x="3275856" y="836712"/>
            <a:ext cx="2448272" cy="93610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2700">
            <a:solidFill>
              <a:srgbClr val="0099FF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 – </a:t>
            </a: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9 110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человек</a:t>
            </a:r>
          </a:p>
        </p:txBody>
      </p:sp>
      <p:sp>
        <p:nvSpPr>
          <p:cNvPr id="38" name="Блок-схема: процесс 37"/>
          <p:cNvSpPr/>
          <p:nvPr/>
        </p:nvSpPr>
        <p:spPr>
          <a:xfrm>
            <a:off x="251520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ДОХОДЫ в 2022 г.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232 981,7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40" name="Блок-схема: процесс 39"/>
          <p:cNvSpPr/>
          <p:nvPr/>
        </p:nvSpPr>
        <p:spPr>
          <a:xfrm>
            <a:off x="6300192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РАСХОДЫ в 2022 г.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232 981,7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pic>
        <p:nvPicPr>
          <p:cNvPr id="42" name="Рисунок 41" descr="человечек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419872" y="2564904"/>
            <a:ext cx="1988840" cy="1988840"/>
          </a:xfrm>
          <a:prstGeom prst="rect">
            <a:avLst/>
          </a:prstGeom>
        </p:spPr>
      </p:pic>
      <p:sp>
        <p:nvSpPr>
          <p:cNvPr id="4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sz="half" idx="1"/>
          </p:nvPr>
        </p:nvGraphicFramePr>
        <p:xfrm>
          <a:off x="179512" y="692696"/>
          <a:ext cx="7776864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Содержимое 8"/>
          <p:cNvGraphicFramePr>
            <a:graphicFrameLocks noGrp="1"/>
          </p:cNvGraphicFramePr>
          <p:nvPr>
            <p:ph sz="half" idx="2"/>
          </p:nvPr>
        </p:nvGraphicFramePr>
        <p:xfrm>
          <a:off x="0" y="3501008"/>
          <a:ext cx="8964613" cy="33569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495928" y="0"/>
            <a:ext cx="648072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7668344" y="1124744"/>
            <a:ext cx="1187553" cy="359977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2" name="object 10"/>
          <p:cNvSpPr/>
          <p:nvPr/>
        </p:nvSpPr>
        <p:spPr>
          <a:xfrm>
            <a:off x="0" y="0"/>
            <a:ext cx="7956376" cy="11247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18864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ПУБЛИЧНЫЕ   ОБЯЗАТЕЛЬСТВА  БЮДЖЕТА НА 2020  ГОД</a:t>
            </a:r>
            <a:endParaRPr lang="ru-RU" b="1" dirty="0"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2420888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5400" b="1" dirty="0">
              <a:solidFill>
                <a:srgbClr val="0000FF"/>
              </a:solidFill>
              <a:latin typeface="Bookman Old Style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144384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i="1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2267744" y="764704"/>
            <a:ext cx="6768752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ru-RU" sz="1900" dirty="0" smtClean="0">
                <a:solidFill>
                  <a:srgbClr val="0000CC"/>
                </a:solidFill>
                <a:latin typeface="Bookman Old Style" pitchFamily="18" charset="0"/>
              </a:rPr>
              <a:t>повышение финансовой грамотности населения;</a:t>
            </a:r>
          </a:p>
          <a:p>
            <a:pPr algn="just">
              <a:buFontTx/>
              <a:buChar char="-"/>
            </a:pPr>
            <a:r>
              <a:rPr lang="ru-RU" sz="1900" dirty="0" smtClean="0">
                <a:solidFill>
                  <a:srgbClr val="0000CC"/>
                </a:solidFill>
                <a:latin typeface="Bookman Old Style" pitchFamily="18" charset="0"/>
              </a:rPr>
              <a:t> раскрытие информации о бюджете муниципального района и деятельности органов власти;</a:t>
            </a:r>
          </a:p>
          <a:p>
            <a:pPr algn="just">
              <a:buFontTx/>
              <a:buChar char="-"/>
            </a:pPr>
            <a:r>
              <a:rPr lang="ru-RU" sz="1900" dirty="0" smtClean="0">
                <a:solidFill>
                  <a:srgbClr val="0000CC"/>
                </a:solidFill>
                <a:latin typeface="Bookman Old Style" pitchFamily="18" charset="0"/>
              </a:rPr>
              <a:t>расширение возможностей  взаимодействия органов власти и граждан</a:t>
            </a:r>
            <a:r>
              <a:rPr lang="ru-RU" sz="2000" dirty="0" smtClean="0">
                <a:solidFill>
                  <a:srgbClr val="0000CC"/>
                </a:solidFill>
                <a:latin typeface="Bookman Old Style" pitchFamily="18" charset="0"/>
              </a:rPr>
              <a:t>.</a:t>
            </a:r>
          </a:p>
        </p:txBody>
      </p:sp>
      <p:sp>
        <p:nvSpPr>
          <p:cNvPr id="10" name="Овал 9"/>
          <p:cNvSpPr/>
          <p:nvPr/>
        </p:nvSpPr>
        <p:spPr>
          <a:xfrm>
            <a:off x="0" y="1340768"/>
            <a:ext cx="2016224" cy="576064"/>
          </a:xfrm>
          <a:prstGeom prst="ellipse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0033CC"/>
            </a:solidFill>
          </a:ln>
          <a:effectLst>
            <a:outerShdw blurRad="50800" dist="50800" dir="5400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51520" y="1340768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Monotype Corsiva" pitchFamily="66" charset="0"/>
              </a:rPr>
              <a:t>Цели:</a:t>
            </a:r>
            <a:endParaRPr lang="ru-RU" sz="2800" dirty="0">
              <a:latin typeface="Monotype Corsiva" pitchFamily="66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23528" y="2996952"/>
            <a:ext cx="2232248" cy="576064"/>
          </a:xfrm>
          <a:prstGeom prst="ellipse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0033CC"/>
            </a:solidFill>
          </a:ln>
          <a:effectLst>
            <a:outerShdw blurRad="50800" dist="50800" dir="5400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11560" y="2996952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Monotype Corsiva" pitchFamily="66" charset="0"/>
              </a:rPr>
              <a:t>Задачи :</a:t>
            </a:r>
            <a:endParaRPr lang="ru-RU" sz="2800" dirty="0">
              <a:latin typeface="Monotype Corsiva" pitchFamily="66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411760" y="16288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i="1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3059832" y="2708920"/>
            <a:ext cx="583264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1900" dirty="0" smtClean="0">
                <a:solidFill>
                  <a:srgbClr val="0000CC"/>
                </a:solidFill>
                <a:latin typeface="Bookman Old Style" pitchFamily="18" charset="0"/>
              </a:rPr>
              <a:t>доступность и понятность информации для широкого круга граждан;</a:t>
            </a:r>
          </a:p>
          <a:p>
            <a:pPr>
              <a:buFontTx/>
              <a:buChar char="-"/>
            </a:pPr>
            <a:r>
              <a:rPr lang="ru-RU" sz="1900" dirty="0" smtClean="0">
                <a:solidFill>
                  <a:srgbClr val="0000CC"/>
                </a:solidFill>
                <a:latin typeface="Bookman Old Style" pitchFamily="18" charset="0"/>
              </a:rPr>
              <a:t> визуализация данных о бюджете;</a:t>
            </a:r>
          </a:p>
          <a:p>
            <a:pPr>
              <a:buFontTx/>
              <a:buChar char="-"/>
            </a:pPr>
            <a:r>
              <a:rPr lang="ru-RU" sz="1900" dirty="0" smtClean="0">
                <a:solidFill>
                  <a:srgbClr val="0000CC"/>
                </a:solidFill>
                <a:latin typeface="Bookman Old Style" pitchFamily="18" charset="0"/>
              </a:rPr>
              <a:t> консолидация в брошюре общих сведений о бюджете. </a:t>
            </a:r>
          </a:p>
        </p:txBody>
      </p:sp>
      <p:sp>
        <p:nvSpPr>
          <p:cNvPr id="17" name="Овал 16"/>
          <p:cNvSpPr/>
          <p:nvPr/>
        </p:nvSpPr>
        <p:spPr>
          <a:xfrm>
            <a:off x="683568" y="4293096"/>
            <a:ext cx="4464496" cy="720080"/>
          </a:xfrm>
          <a:prstGeom prst="ellipse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0033CC"/>
            </a:solidFill>
          </a:ln>
          <a:effectLst>
            <a:outerShdw blurRad="50800" dist="50800" dir="5400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043608" y="4437112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Monotype Corsiva" pitchFamily="66" charset="0"/>
              </a:rPr>
              <a:t>Ожидаемые результаты </a:t>
            </a:r>
            <a:r>
              <a:rPr lang="ru-RU" sz="2800" b="1" dirty="0" smtClean="0">
                <a:latin typeface="Monotype Corsiva" pitchFamily="66" charset="0"/>
              </a:rPr>
              <a:t>:</a:t>
            </a:r>
            <a:endParaRPr lang="ru-RU" sz="2800" b="1" dirty="0">
              <a:latin typeface="Monotype Corsiva" pitchFamily="66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95536" y="5013176"/>
            <a:ext cx="8496944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1900" b="1" i="1" dirty="0" smtClean="0">
                <a:solidFill>
                  <a:srgbClr val="0000CC"/>
                </a:solidFill>
                <a:latin typeface="Book Antiqua" pitchFamily="18" charset="0"/>
              </a:rPr>
              <a:t> </a:t>
            </a:r>
            <a:r>
              <a:rPr lang="ru-RU" sz="1900" dirty="0" smtClean="0">
                <a:solidFill>
                  <a:srgbClr val="0000CC"/>
                </a:solidFill>
                <a:latin typeface="Bookman Old Style" pitchFamily="18" charset="0"/>
              </a:rPr>
              <a:t>свободный доступ к информации о бюджете  и деятельности органов власти;</a:t>
            </a:r>
          </a:p>
          <a:p>
            <a:pPr>
              <a:buFontTx/>
              <a:buChar char="-"/>
            </a:pPr>
            <a:r>
              <a:rPr lang="ru-RU" sz="1900" dirty="0" smtClean="0">
                <a:solidFill>
                  <a:srgbClr val="0000CC"/>
                </a:solidFill>
                <a:latin typeface="Bookman Old Style" pitchFamily="18" charset="0"/>
              </a:rPr>
              <a:t>вовлечение граждан в диалог с органами власти;</a:t>
            </a:r>
          </a:p>
          <a:p>
            <a:pPr>
              <a:buFontTx/>
              <a:buChar char="-"/>
            </a:pPr>
            <a:r>
              <a:rPr lang="ru-RU" sz="1900" dirty="0" smtClean="0">
                <a:solidFill>
                  <a:srgbClr val="0000CC"/>
                </a:solidFill>
                <a:latin typeface="Bookman Old Style" pitchFamily="18" charset="0"/>
              </a:rPr>
              <a:t>прозрачность формирования  и  расходования бюджетных средств.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1475656" y="-459432"/>
            <a:ext cx="2039998" cy="2201468"/>
            <a:chOff x="1041328" y="714356"/>
            <a:chExt cx="2039998" cy="2201468"/>
          </a:xfrm>
        </p:grpSpPr>
        <p:pic>
          <p:nvPicPr>
            <p:cNvPr id="25" name="Picture 13" descr="M:\Переписка (04-09...04-14)\ПЕРЕПИСКА из отдела БП\!Брошюра БдГ\2017-2019\картинки\прочие\pencil-icon-512-17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41328" y="1987130"/>
              <a:ext cx="928694" cy="928694"/>
            </a:xfrm>
            <a:prstGeom prst="rect">
              <a:avLst/>
            </a:prstGeom>
            <a:noFill/>
          </p:spPr>
        </p:pic>
        <p:sp>
          <p:nvSpPr>
            <p:cNvPr id="26" name="TextBox 25"/>
            <p:cNvSpPr txBox="1"/>
            <p:nvPr/>
          </p:nvSpPr>
          <p:spPr>
            <a:xfrm>
              <a:off x="1071538" y="714356"/>
              <a:ext cx="200978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500" b="1" dirty="0" smtClean="0">
                  <a:solidFill>
                    <a:srgbClr val="455624"/>
                  </a:solidFill>
                  <a:latin typeface="Monotype Corsiva" pitchFamily="66" charset="0"/>
                </a:rPr>
                <a:t>                        </a:t>
              </a:r>
              <a:endParaRPr lang="ru-RU" sz="29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endParaRPr>
            </a:p>
          </p:txBody>
        </p:sp>
      </p:grpSp>
      <p:pic>
        <p:nvPicPr>
          <p:cNvPr id="29" name="Picture 15" descr="M:\Переписка (04-09...04-14)\ПЕРЕПИСКА из отдела БП\!Брошюра БдГ\2017-2019\картинки\прочие\0_91200_4885a18f_or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861048"/>
            <a:ext cx="3252802" cy="1296144"/>
          </a:xfrm>
          <a:prstGeom prst="rect">
            <a:avLst/>
          </a:prstGeom>
          <a:noFill/>
        </p:spPr>
      </p:pic>
      <p:grpSp>
        <p:nvGrpSpPr>
          <p:cNvPr id="30" name="Группа 29"/>
          <p:cNvGrpSpPr/>
          <p:nvPr/>
        </p:nvGrpSpPr>
        <p:grpSpPr>
          <a:xfrm>
            <a:off x="2195736" y="1196752"/>
            <a:ext cx="2039998" cy="2201468"/>
            <a:chOff x="1041328" y="714356"/>
            <a:chExt cx="2039998" cy="2201468"/>
          </a:xfrm>
        </p:grpSpPr>
        <p:pic>
          <p:nvPicPr>
            <p:cNvPr id="31" name="Picture 13" descr="M:\Переписка (04-09...04-14)\ПЕРЕПИСКА из отдела БП\!Брошюра БдГ\2017-2019\картинки\прочие\pencil-icon-512-17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41328" y="1987130"/>
              <a:ext cx="928694" cy="928694"/>
            </a:xfrm>
            <a:prstGeom prst="rect">
              <a:avLst/>
            </a:prstGeom>
            <a:noFill/>
          </p:spPr>
        </p:pic>
        <p:sp>
          <p:nvSpPr>
            <p:cNvPr id="32" name="TextBox 31"/>
            <p:cNvSpPr txBox="1"/>
            <p:nvPr/>
          </p:nvSpPr>
          <p:spPr>
            <a:xfrm>
              <a:off x="1071538" y="714356"/>
              <a:ext cx="200978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500" b="1" dirty="0" smtClean="0">
                  <a:solidFill>
                    <a:srgbClr val="455624"/>
                  </a:solidFill>
                  <a:latin typeface="Monotype Corsiva" pitchFamily="66" charset="0"/>
                </a:rPr>
                <a:t>                        </a:t>
              </a:r>
              <a:endParaRPr lang="ru-RU" sz="29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endParaRPr>
            </a:p>
          </p:txBody>
        </p:sp>
      </p:grpSp>
      <p:sp>
        <p:nvSpPr>
          <p:cNvPr id="24" name="object 10"/>
          <p:cNvSpPr/>
          <p:nvPr/>
        </p:nvSpPr>
        <p:spPr>
          <a:xfrm>
            <a:off x="1907704" y="0"/>
            <a:ext cx="612068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23728" y="188640"/>
            <a:ext cx="53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ЗНАЧЕНИЕ   БРОШЮРЫ  «БЮДЖЕТ  ДЛЯ  ГРАЖДАН»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57200" y="6597352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067944" y="548680"/>
            <a:ext cx="4716016" cy="62068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НА ОХРАНУ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СЕМЬИ  И ДЕТСТВА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8864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object 11"/>
          <p:cNvSpPr/>
          <p:nvPr/>
        </p:nvSpPr>
        <p:spPr>
          <a:xfrm>
            <a:off x="7812360" y="476672"/>
            <a:ext cx="792088" cy="8640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15003" y="2060847"/>
          <a:ext cx="8928997" cy="45365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6"/>
                <a:gridCol w="1080120"/>
                <a:gridCol w="1008112"/>
                <a:gridCol w="1080120"/>
                <a:gridCol w="1080120"/>
                <a:gridCol w="1080120"/>
                <a:gridCol w="1080119"/>
              </a:tblGrid>
              <a:tr h="479562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4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14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endParaRPr sz="14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sz="14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1400" b="0" kern="1200" spc="5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endParaRPr kumimoji="0" sz="14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2955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1622777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Компенсация платы, взимаемой с родителей (законных</a:t>
                      </a:r>
                      <a:r>
                        <a:rPr lang="ru-RU" sz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 представителей) за присмотр и уход за детьми в образовательных организациях, реализующих образовательную программу  дошкольного образования</a:t>
                      </a:r>
                      <a:endParaRPr lang="ru-RU" sz="12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68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483,7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68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483,7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68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483,7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668203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находящегося по опекой (попечительством)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10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949,4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10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949,4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10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949,4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668203">
                <a:tc>
                  <a:txBody>
                    <a:bodyPr/>
                    <a:lstStyle/>
                    <a:p>
                      <a:r>
                        <a:rPr kumimoji="0" lang="ru-RU" sz="120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переданного  на воспитание в приемную семью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</a:t>
                      </a: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1 708,9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1 708,9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1 708,9</a:t>
                      </a:r>
                    </a:p>
                  </a:txBody>
                  <a:tcPr/>
                </a:tc>
              </a:tr>
              <a:tr h="668203">
                <a:tc>
                  <a:txBody>
                    <a:bodyPr/>
                    <a:lstStyle/>
                    <a:p>
                      <a:r>
                        <a:rPr kumimoji="0" lang="ru-RU" sz="120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Выплата вознаграждения, причитающегося приемным родителям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821,1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821,1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821,1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" name="Рисунок 9" descr="охране семьи и детств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548680"/>
            <a:ext cx="1512669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067944" y="332656"/>
            <a:ext cx="4716016" cy="62068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ОТДЕЛЬНЫМ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КАТЕГОРИЯМ   ГРАЖДАН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8864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07498" y="2780927"/>
          <a:ext cx="8928997" cy="3816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6"/>
                <a:gridCol w="1080120"/>
                <a:gridCol w="1008112"/>
                <a:gridCol w="1080120"/>
                <a:gridCol w="1080120"/>
                <a:gridCol w="1080120"/>
                <a:gridCol w="1080119"/>
              </a:tblGrid>
              <a:tr h="555876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4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14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endParaRPr sz="14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sz="14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endParaRPr kumimoji="0" sz="14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56012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1254071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Компенсация расходов  на оплату жилых помещений, отопления и освещения педагогическим работникам образовательных учреждений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276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4</a:t>
                      </a:r>
                      <a:r>
                        <a:rPr lang="ru-RU" sz="16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 053,9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276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4 053,9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276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4 053,9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446351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Пенсии за выслугу лет лицам, замещавшим муниципальные должности, должности муниципальной службы (муниципальные должности муниципальной службы)</a:t>
                      </a: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55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6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 527,4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0,0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0,0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object 6"/>
          <p:cNvSpPr/>
          <p:nvPr/>
        </p:nvSpPr>
        <p:spPr>
          <a:xfrm>
            <a:off x="7812360" y="260648"/>
            <a:ext cx="792088" cy="792088"/>
          </a:xfrm>
          <a:custGeom>
            <a:avLst/>
            <a:gdLst/>
            <a:ahLst/>
            <a:cxnLst/>
            <a:rect l="l" t="t" r="r" b="b"/>
            <a:pathLst>
              <a:path w="935990" h="935990">
                <a:moveTo>
                  <a:pt x="467868" y="0"/>
                </a:moveTo>
                <a:lnTo>
                  <a:pt x="420023" y="2416"/>
                </a:lnTo>
                <a:lnTo>
                  <a:pt x="373562" y="9508"/>
                </a:lnTo>
                <a:lnTo>
                  <a:pt x="328720" y="21041"/>
                </a:lnTo>
                <a:lnTo>
                  <a:pt x="285732" y="36778"/>
                </a:lnTo>
                <a:lnTo>
                  <a:pt x="244832" y="56484"/>
                </a:lnTo>
                <a:lnTo>
                  <a:pt x="206257" y="79925"/>
                </a:lnTo>
                <a:lnTo>
                  <a:pt x="170240" y="106863"/>
                </a:lnTo>
                <a:lnTo>
                  <a:pt x="137017" y="137064"/>
                </a:lnTo>
                <a:lnTo>
                  <a:pt x="106822" y="170293"/>
                </a:lnTo>
                <a:lnTo>
                  <a:pt x="79891" y="206312"/>
                </a:lnTo>
                <a:lnTo>
                  <a:pt x="56459" y="244889"/>
                </a:lnTo>
                <a:lnTo>
                  <a:pt x="36760" y="285785"/>
                </a:lnTo>
                <a:lnTo>
                  <a:pt x="21030" y="328767"/>
                </a:lnTo>
                <a:lnTo>
                  <a:pt x="9503" y="373598"/>
                </a:lnTo>
                <a:lnTo>
                  <a:pt x="2415" y="420044"/>
                </a:lnTo>
                <a:lnTo>
                  <a:pt x="0" y="467868"/>
                </a:lnTo>
                <a:lnTo>
                  <a:pt x="2415" y="515712"/>
                </a:lnTo>
                <a:lnTo>
                  <a:pt x="9503" y="562173"/>
                </a:lnTo>
                <a:lnTo>
                  <a:pt x="21030" y="607015"/>
                </a:lnTo>
                <a:lnTo>
                  <a:pt x="36760" y="650003"/>
                </a:lnTo>
                <a:lnTo>
                  <a:pt x="56459" y="690903"/>
                </a:lnTo>
                <a:lnTo>
                  <a:pt x="79891" y="729478"/>
                </a:lnTo>
                <a:lnTo>
                  <a:pt x="106822" y="765495"/>
                </a:lnTo>
                <a:lnTo>
                  <a:pt x="137017" y="798718"/>
                </a:lnTo>
                <a:lnTo>
                  <a:pt x="170240" y="828913"/>
                </a:lnTo>
                <a:lnTo>
                  <a:pt x="206257" y="855844"/>
                </a:lnTo>
                <a:lnTo>
                  <a:pt x="244832" y="879276"/>
                </a:lnTo>
                <a:lnTo>
                  <a:pt x="285732" y="898975"/>
                </a:lnTo>
                <a:lnTo>
                  <a:pt x="328720" y="914705"/>
                </a:lnTo>
                <a:lnTo>
                  <a:pt x="373562" y="926232"/>
                </a:lnTo>
                <a:lnTo>
                  <a:pt x="420023" y="933320"/>
                </a:lnTo>
                <a:lnTo>
                  <a:pt x="467868" y="935735"/>
                </a:lnTo>
                <a:lnTo>
                  <a:pt x="515690" y="933320"/>
                </a:lnTo>
                <a:lnTo>
                  <a:pt x="562131" y="926232"/>
                </a:lnTo>
                <a:lnTo>
                  <a:pt x="606956" y="914705"/>
                </a:lnTo>
                <a:lnTo>
                  <a:pt x="649930" y="898975"/>
                </a:lnTo>
                <a:lnTo>
                  <a:pt x="690817" y="879276"/>
                </a:lnTo>
                <a:lnTo>
                  <a:pt x="729382" y="855844"/>
                </a:lnTo>
                <a:lnTo>
                  <a:pt x="765391" y="828913"/>
                </a:lnTo>
                <a:lnTo>
                  <a:pt x="798607" y="798718"/>
                </a:lnTo>
                <a:lnTo>
                  <a:pt x="828797" y="765495"/>
                </a:lnTo>
                <a:lnTo>
                  <a:pt x="855724" y="729478"/>
                </a:lnTo>
                <a:lnTo>
                  <a:pt x="879153" y="690903"/>
                </a:lnTo>
                <a:lnTo>
                  <a:pt x="898850" y="650003"/>
                </a:lnTo>
                <a:lnTo>
                  <a:pt x="914579" y="607015"/>
                </a:lnTo>
                <a:lnTo>
                  <a:pt x="926105" y="562173"/>
                </a:lnTo>
                <a:lnTo>
                  <a:pt x="933194" y="515712"/>
                </a:lnTo>
                <a:lnTo>
                  <a:pt x="935608" y="467868"/>
                </a:lnTo>
                <a:lnTo>
                  <a:pt x="933194" y="420044"/>
                </a:lnTo>
                <a:lnTo>
                  <a:pt x="926105" y="373598"/>
                </a:lnTo>
                <a:lnTo>
                  <a:pt x="914579" y="328767"/>
                </a:lnTo>
                <a:lnTo>
                  <a:pt x="898850" y="285785"/>
                </a:lnTo>
                <a:lnTo>
                  <a:pt x="879153" y="244889"/>
                </a:lnTo>
                <a:lnTo>
                  <a:pt x="855724" y="206312"/>
                </a:lnTo>
                <a:lnTo>
                  <a:pt x="828797" y="170293"/>
                </a:lnTo>
                <a:lnTo>
                  <a:pt x="798607" y="137064"/>
                </a:lnTo>
                <a:lnTo>
                  <a:pt x="765391" y="106863"/>
                </a:lnTo>
                <a:lnTo>
                  <a:pt x="729382" y="79925"/>
                </a:lnTo>
                <a:lnTo>
                  <a:pt x="690817" y="56484"/>
                </a:lnTo>
                <a:lnTo>
                  <a:pt x="649930" y="36778"/>
                </a:lnTo>
                <a:lnTo>
                  <a:pt x="606956" y="21041"/>
                </a:lnTo>
                <a:lnTo>
                  <a:pt x="562131" y="9508"/>
                </a:lnTo>
                <a:lnTo>
                  <a:pt x="515690" y="2416"/>
                </a:lnTo>
                <a:lnTo>
                  <a:pt x="467868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/>
        </p:nvSpPr>
        <p:spPr>
          <a:xfrm>
            <a:off x="7884368" y="260648"/>
            <a:ext cx="659371" cy="7566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 descr="педагогам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692696"/>
            <a:ext cx="2514146" cy="2067224"/>
          </a:xfrm>
          <a:prstGeom prst="rect">
            <a:avLst/>
          </a:prstGeom>
        </p:spPr>
      </p:pic>
      <p:sp>
        <p:nvSpPr>
          <p:cNvPr id="1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81" name="Прямоугольник 80"/>
          <p:cNvSpPr/>
          <p:nvPr/>
        </p:nvSpPr>
        <p:spPr>
          <a:xfrm>
            <a:off x="395536" y="908721"/>
            <a:ext cx="84969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Бюджет формируется в новом «программном» формате на основе муниципальных программ. Это связано со вступившими в силу изменениями в Бюджетный кодекс РФ в 2014 году. </a:t>
            </a:r>
          </a:p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	Каждая муниципальная программа увязывает бюджетные ассигнования с результатами их использования для достижения заявленных целей. Таким образом, программный бюджет призван повысить качество формирования и исполнения главного финансового документа. 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3491880" y="2924944"/>
            <a:ext cx="5472608" cy="1202432"/>
          </a:xfrm>
          <a:prstGeom prst="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0066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Повышение эффективности деятельности всех участников программы за счет полномасштабного охвата всех сфер деятельности органов местного самоуправления и, как следствие, бюджетных ассигнований, находящихся в их распоряжении. 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3491880" y="4293096"/>
            <a:ext cx="5472608" cy="1058416"/>
          </a:xfrm>
          <a:prstGeom prst="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0066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Обеспечение прозрачности расходования бюджетных средств, что позволяет увязать результаты, достигнутые в ходе реализации программ с бюджетными ресурсами, направленными на их достижение. 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3491880" y="5517232"/>
            <a:ext cx="5472608" cy="1058416"/>
          </a:xfrm>
          <a:prstGeom prst="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0066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Четкая определенная ответственность за достижение результатов. Вытекает из необходимости назначения исполнителя и соисполнителей, ответственных за реализацию муниципальной программы. 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8" name="Овал 87"/>
          <p:cNvSpPr/>
          <p:nvPr/>
        </p:nvSpPr>
        <p:spPr>
          <a:xfrm>
            <a:off x="107504" y="4365104"/>
            <a:ext cx="2376264" cy="1512168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rgbClr val="0066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Bookman Old Style" pitchFamily="18" charset="0"/>
              </a:rPr>
              <a:t>Программный бюджет , это</a:t>
            </a:r>
            <a:endParaRPr lang="ru-RU" sz="1600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89" name="Левая фигурная скобка 88"/>
          <p:cNvSpPr/>
          <p:nvPr/>
        </p:nvSpPr>
        <p:spPr>
          <a:xfrm>
            <a:off x="2843808" y="3717032"/>
            <a:ext cx="371472" cy="2664296"/>
          </a:xfrm>
          <a:prstGeom prst="leftBrace">
            <a:avLst/>
          </a:prstGeom>
          <a:ln w="38100"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object 10"/>
          <p:cNvSpPr/>
          <p:nvPr/>
        </p:nvSpPr>
        <p:spPr>
          <a:xfrm>
            <a:off x="539552" y="0"/>
            <a:ext cx="8496944" cy="968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ЗАЧЕМ   НУЖЕН  ПРОГРАММНЫЙ  БЮДЖЕТ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" name="Рисунок 13" descr="программы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2492896"/>
            <a:ext cx="2448272" cy="208823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Прямая соединительная линия 40"/>
          <p:cNvCxnSpPr/>
          <p:nvPr/>
        </p:nvCxnSpPr>
        <p:spPr>
          <a:xfrm>
            <a:off x="7452320" y="4797152"/>
            <a:ext cx="0" cy="720080"/>
          </a:xfrm>
          <a:prstGeom prst="line">
            <a:avLst/>
          </a:prstGeom>
          <a:ln w="2857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81" name="Прямоугольник 80"/>
          <p:cNvSpPr/>
          <p:nvPr/>
        </p:nvSpPr>
        <p:spPr>
          <a:xfrm>
            <a:off x="395536" y="908721"/>
            <a:ext cx="8496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	</a:t>
            </a:r>
            <a:endParaRPr lang="ru-RU" sz="16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2843808" y="908720"/>
            <a:ext cx="6120680" cy="1296144"/>
          </a:xfrm>
          <a:prstGeom prst="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0800000" scaled="1"/>
            <a:tileRect/>
          </a:gradFill>
          <a:ln w="12700"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- это совокупность мер, направленных на достижение единой цели, задач и ожидаемого результата, определение и реализацию которых осуществляет распорядитель бюджетных средств соответственно возложенных на него функций. 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8697" r="7227"/>
          <a:stretch>
            <a:fillRect/>
          </a:stretch>
        </p:blipFill>
        <p:spPr bwMode="auto">
          <a:xfrm>
            <a:off x="179512" y="620688"/>
            <a:ext cx="2088232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5436096" y="3212976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 smtClean="0">
                <a:solidFill>
                  <a:srgbClr val="000099"/>
                </a:solidFill>
                <a:latin typeface="Book Antiqua" pitchFamily="18" charset="0"/>
              </a:rPr>
              <a:t>БЮДЖЕТ</a:t>
            </a:r>
            <a:endParaRPr lang="ru-RU" sz="1600" u="sng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83968" y="3789040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u="sng" dirty="0" smtClean="0">
                <a:solidFill>
                  <a:srgbClr val="000099"/>
                </a:solidFill>
                <a:latin typeface="Book Antiqua" pitchFamily="18" charset="0"/>
              </a:rPr>
              <a:t>Программные расходы</a:t>
            </a:r>
            <a:endParaRPr lang="ru-RU" sz="1400" u="sng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56176" y="3789040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u="sng" dirty="0" err="1" smtClean="0">
                <a:solidFill>
                  <a:srgbClr val="000099"/>
                </a:solidFill>
                <a:latin typeface="Book Antiqua" pitchFamily="18" charset="0"/>
              </a:rPr>
              <a:t>Непрограммные</a:t>
            </a:r>
            <a:r>
              <a:rPr lang="ru-RU" sz="1400" u="sng" dirty="0" smtClean="0">
                <a:solidFill>
                  <a:srgbClr val="000099"/>
                </a:solidFill>
                <a:latin typeface="Book Antiqua" pitchFamily="18" charset="0"/>
              </a:rPr>
              <a:t> расходы</a:t>
            </a:r>
            <a:endParaRPr lang="ru-RU" sz="1400" u="sng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23" name="Левая фигурная скобка 22"/>
          <p:cNvSpPr/>
          <p:nvPr/>
        </p:nvSpPr>
        <p:spPr>
          <a:xfrm rot="5400000">
            <a:off x="5851576" y="3013520"/>
            <a:ext cx="299464" cy="1274440"/>
          </a:xfrm>
          <a:prstGeom prst="leftBrace">
            <a:avLst>
              <a:gd name="adj1" fmla="val 0"/>
              <a:gd name="adj2" fmla="val 50000"/>
            </a:avLst>
          </a:prstGeom>
          <a:ln w="2857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24" name="Левая фигурная скобка 23"/>
          <p:cNvSpPr/>
          <p:nvPr/>
        </p:nvSpPr>
        <p:spPr>
          <a:xfrm>
            <a:off x="2699792" y="5589240"/>
            <a:ext cx="72008" cy="4571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Левая фигурная скобка 26"/>
          <p:cNvSpPr/>
          <p:nvPr/>
        </p:nvSpPr>
        <p:spPr>
          <a:xfrm rot="5400000">
            <a:off x="4644008" y="2276872"/>
            <a:ext cx="792088" cy="4824536"/>
          </a:xfrm>
          <a:prstGeom prst="leftBrace">
            <a:avLst>
              <a:gd name="adj1" fmla="val 0"/>
              <a:gd name="adj2" fmla="val 50165"/>
            </a:avLst>
          </a:prstGeom>
          <a:ln w="2857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0099"/>
              </a:solidFill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3635896" y="4725144"/>
            <a:ext cx="0" cy="504056"/>
          </a:xfrm>
          <a:prstGeom prst="line">
            <a:avLst/>
          </a:prstGeom>
          <a:ln w="2857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6084168" y="4725144"/>
            <a:ext cx="0" cy="792088"/>
          </a:xfrm>
          <a:prstGeom prst="line">
            <a:avLst/>
          </a:prstGeom>
          <a:ln w="2857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с одним скругленным углом 33"/>
          <p:cNvSpPr/>
          <p:nvPr/>
        </p:nvSpPr>
        <p:spPr>
          <a:xfrm>
            <a:off x="1475656" y="5013176"/>
            <a:ext cx="1656184" cy="792088"/>
          </a:xfrm>
          <a:prstGeom prst="round1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6200000" scaled="1"/>
            <a:tileRect/>
          </a:gradFill>
          <a:ln w="19050">
            <a:solidFill>
              <a:srgbClr val="0033C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 Antiqua" pitchFamily="18" charset="0"/>
              </a:rPr>
              <a:t>Социальной направленности</a:t>
            </a:r>
            <a:endParaRPr lang="ru-RU" sz="14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35" name="Прямоугольник с одним скругленным углом 34"/>
          <p:cNvSpPr/>
          <p:nvPr/>
        </p:nvSpPr>
        <p:spPr>
          <a:xfrm>
            <a:off x="3203848" y="5157192"/>
            <a:ext cx="1656184" cy="864096"/>
          </a:xfrm>
          <a:prstGeom prst="round1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>
            <a:solidFill>
              <a:srgbClr val="0033C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 Antiqua" pitchFamily="18" charset="0"/>
              </a:rPr>
              <a:t>Общего характера</a:t>
            </a:r>
            <a:r>
              <a:rPr lang="ru-RU" sz="1600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36" name="Прямоугольник с одним скругленным углом 35"/>
          <p:cNvSpPr/>
          <p:nvPr/>
        </p:nvSpPr>
        <p:spPr>
          <a:xfrm>
            <a:off x="4932040" y="5301208"/>
            <a:ext cx="1656184" cy="864096"/>
          </a:xfrm>
          <a:prstGeom prst="round1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6200000" scaled="1"/>
            <a:tileRect/>
          </a:gradFill>
          <a:ln w="19050">
            <a:solidFill>
              <a:srgbClr val="0033C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 Antiqua" pitchFamily="18" charset="0"/>
              </a:rPr>
              <a:t>На поддержку отраслей экономики</a:t>
            </a:r>
            <a:endParaRPr lang="ru-RU" sz="14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37" name="Прямоугольник с одним скругленным углом 36"/>
          <p:cNvSpPr/>
          <p:nvPr/>
        </p:nvSpPr>
        <p:spPr>
          <a:xfrm>
            <a:off x="6660232" y="5445224"/>
            <a:ext cx="1728192" cy="864096"/>
          </a:xfrm>
          <a:prstGeom prst="round1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>
            <a:solidFill>
              <a:srgbClr val="0033C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 Antiqua" pitchFamily="18" charset="0"/>
              </a:rPr>
              <a:t>На развитие образования, культуры и спорта</a:t>
            </a:r>
            <a:endParaRPr lang="ru-RU" sz="14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2708920"/>
            <a:ext cx="2555776" cy="2232248"/>
          </a:xfrm>
          <a:prstGeom prst="rect">
            <a:avLst/>
          </a:prstGeom>
          <a:solidFill>
            <a:srgbClr val="66CCFF"/>
          </a:solidFill>
          <a:ln w="12700"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Бюджет муниципального образования «Холм-Жирковский район» является </a:t>
            </a:r>
            <a:r>
              <a:rPr lang="ru-RU" sz="1300" b="1" dirty="0" smtClean="0">
                <a:solidFill>
                  <a:srgbClr val="000099"/>
                </a:solidFill>
                <a:latin typeface="Bookman Old Style" pitchFamily="18" charset="0"/>
              </a:rPr>
              <a:t>программным бюджетом.</a:t>
            </a: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 Формирование и исполнение расходной части бюджета происходит через реализацию муниципальных программ.</a:t>
            </a:r>
            <a:endParaRPr lang="ru-RU" sz="13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9" name="Рисунок 48" descr="соц полити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5696" y="5733256"/>
            <a:ext cx="841940" cy="781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Рисунок 50" descr="образование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84368" y="6069052"/>
            <a:ext cx="720080" cy="788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" name="Рисунок 51" descr="менеджмент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7904" y="5949280"/>
            <a:ext cx="864096" cy="648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Рисунок 29" descr="калькулятор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64088" y="2060848"/>
            <a:ext cx="1358280" cy="1358280"/>
          </a:xfrm>
          <a:prstGeom prst="rect">
            <a:avLst/>
          </a:prstGeom>
        </p:spPr>
      </p:pic>
      <p:sp>
        <p:nvSpPr>
          <p:cNvPr id="31" name="object 10"/>
          <p:cNvSpPr/>
          <p:nvPr/>
        </p:nvSpPr>
        <p:spPr>
          <a:xfrm>
            <a:off x="539552" y="0"/>
            <a:ext cx="8496944" cy="96853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МУНИЦИПАЛЬНЫЕ   ПРОГРАММЫ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2" name="Рисунок 31" descr="экономика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1484784"/>
            <a:ext cx="432922" cy="476672"/>
          </a:xfrm>
          <a:prstGeom prst="rect">
            <a:avLst/>
          </a:prstGeom>
        </p:spPr>
      </p:pic>
      <p:pic>
        <p:nvPicPr>
          <p:cNvPr id="39" name="Рисунок 38" descr="с х корова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>
          <a:xfrm>
            <a:off x="5292080" y="6077532"/>
            <a:ext cx="785114" cy="780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Рисунок 43" descr="дела.jpg"/>
          <p:cNvPicPr>
            <a:picLocks noChangeAspect="1"/>
          </p:cNvPicPr>
          <p:nvPr/>
        </p:nvPicPr>
        <p:blipFill>
          <a:blip r:embed="rId11" cstate="print"/>
          <a:srcRect l="4003" t="2371" r="4003" b="2371"/>
          <a:stretch>
            <a:fillRect/>
          </a:stretch>
        </p:blipFill>
        <p:spPr>
          <a:xfrm>
            <a:off x="2771800" y="2420888"/>
            <a:ext cx="1584176" cy="1446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 descr="недела.jpg"/>
          <p:cNvPicPr>
            <a:picLocks noChangeAspect="1"/>
          </p:cNvPicPr>
          <p:nvPr/>
        </p:nvPicPr>
        <p:blipFill>
          <a:blip r:embed="rId12" cstate="print"/>
          <a:srcRect l="5533" r="5945" b="3159"/>
          <a:stretch>
            <a:fillRect/>
          </a:stretch>
        </p:blipFill>
        <p:spPr>
          <a:xfrm>
            <a:off x="7740352" y="2492896"/>
            <a:ext cx="1152128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07504" y="836712"/>
          <a:ext cx="9036496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2440" y="0"/>
            <a:ext cx="6115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ject 10"/>
          <p:cNvSpPr/>
          <p:nvPr/>
        </p:nvSpPr>
        <p:spPr>
          <a:xfrm>
            <a:off x="0" y="0"/>
            <a:ext cx="8892480" cy="14847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СТРУКТУРА БЮДЖЕТА ПО  ПРОГРАММНЫМ И НЕПОГРАММНЫМ  НАПРАВЛЕНИЯМ   РАСХОДОВ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-1" y="4797152"/>
          <a:ext cx="9144002" cy="17281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0905"/>
                <a:gridCol w="1253613"/>
                <a:gridCol w="1253613"/>
                <a:gridCol w="1179871"/>
                <a:gridCol w="1179871"/>
                <a:gridCol w="1106129"/>
              </a:tblGrid>
              <a:tr h="541959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2018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6251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Непрограммные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расходы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9 997,1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9 266,8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9 495,4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8 567,0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11 470,5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</a:tr>
              <a:tr h="36251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Программные расходы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251</a:t>
                      </a:r>
                      <a:r>
                        <a:rPr kumimoji="0" lang="ru-RU" sz="1400" b="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592,8</a:t>
                      </a:r>
                      <a:endParaRPr kumimoji="0" lang="ru-RU" sz="1400" b="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256 744,3</a:t>
                      </a:r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274</a:t>
                      </a:r>
                      <a:r>
                        <a:rPr kumimoji="0" lang="ru-RU" sz="1400" b="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332,9</a:t>
                      </a:r>
                      <a:endParaRPr kumimoji="0" lang="ru-RU" sz="1400" b="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216</a:t>
                      </a:r>
                      <a:r>
                        <a:rPr kumimoji="0" lang="ru-RU" sz="1400" b="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365,5</a:t>
                      </a:r>
                      <a:endParaRPr kumimoji="0" lang="ru-RU" sz="1400" b="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221</a:t>
                      </a:r>
                      <a:r>
                        <a:rPr kumimoji="0" lang="ru-RU" sz="1400" b="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511,2</a:t>
                      </a:r>
                      <a:endParaRPr kumimoji="0" lang="ru-RU" sz="1400" b="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99"/>
                    </a:solidFill>
                  </a:tcPr>
                </a:tc>
              </a:tr>
              <a:tr h="46120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ВСЕГО РАСХОДЫ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261589,9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266</a:t>
                      </a:r>
                      <a:r>
                        <a:rPr kumimoji="0" lang="ru-RU" sz="1400" b="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011,1</a:t>
                      </a:r>
                      <a:endParaRPr kumimoji="0" lang="ru-RU" sz="1400" b="0" kern="1200" dirty="0" smtClean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283</a:t>
                      </a:r>
                      <a:r>
                        <a:rPr kumimoji="0" lang="ru-RU" sz="1400" b="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828,3</a:t>
                      </a:r>
                      <a:endParaRPr kumimoji="0" lang="ru-RU" sz="1400" b="0" kern="1200" dirty="0" smtClean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224</a:t>
                      </a:r>
                      <a:r>
                        <a:rPr kumimoji="0" lang="ru-RU" sz="1400" b="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932,5</a:t>
                      </a:r>
                      <a:endParaRPr kumimoji="0" lang="ru-RU" sz="1400" b="0" kern="1200" dirty="0" smtClean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232</a:t>
                      </a:r>
                      <a:r>
                        <a:rPr kumimoji="0" lang="ru-RU" sz="1400" b="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981,7</a:t>
                      </a:r>
                      <a:endParaRPr kumimoji="0" lang="ru-RU" sz="1400" b="0" kern="1200" dirty="0" smtClean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532440" cy="8367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2440" y="0"/>
            <a:ext cx="6115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116632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НАПРАВЛЕНИЯ  МУНИЦИПАЛЬНЫХ  ПРОГРАММ</a:t>
            </a:r>
            <a:r>
              <a:rPr lang="ru-RU" dirty="0" smtClean="0">
                <a:latin typeface="Bookman Old Style" pitchFamily="18" charset="0"/>
              </a:rPr>
              <a:t> </a:t>
            </a:r>
            <a:endParaRPr lang="ru-RU" dirty="0">
              <a:latin typeface="Bookman Old Style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699792" y="476673"/>
          <a:ext cx="6444208" cy="6396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44208"/>
              </a:tblGrid>
              <a:tr h="2882327">
                <a:tc>
                  <a:txBody>
                    <a:bodyPr/>
                    <a:lstStyle/>
                    <a:p>
                      <a:r>
                        <a:rPr lang="ru-RU" sz="1000" b="0" u="sng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СОЦИАЛЬНАЯ  НАПРАВЛЕННОСТЬ</a:t>
                      </a:r>
                      <a:r>
                        <a:rPr lang="ru-RU" sz="1000" b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: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b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 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</a:t>
                      </a:r>
                      <a:r>
                        <a:rPr lang="ru-RU" sz="10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Развитие системы образования  и молодежной политики в муниципальном образовании «Холм-Жирковский район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 «Развитие культуры, спорта и туризма на территории муниципального образования «Холм-Жирковский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«Демографическое развитие муниципального образования «Холм-Жирковский  район» Смоленской области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«Обеспечение жильем молодых семей на территории муниципального образования «Холм-Жирковский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«Доступная среда на территории муниципального образования «Холм-Жирковский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«Гражданско-патриотическое воспитание граждан муниципального образования «Холм-Жирковский район» Смоленской области»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ru-RU" sz="10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</a:t>
                      </a:r>
                      <a:r>
                        <a:rPr kumimoji="0" lang="ru-RU" sz="1000" b="0" kern="12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Сохранение, охрана  объектов культурного наследия , расположенных на территории муниципального образования « Холм-Жирковский  район» Смоленской области» 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1000" b="0" kern="12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добровольчества (</a:t>
                      </a:r>
                      <a:r>
                        <a:rPr kumimoji="0" lang="ru-RU" sz="1000" b="0" kern="1200" baseline="0" dirty="0" err="1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волонтерства</a:t>
                      </a:r>
                      <a:r>
                        <a:rPr kumimoji="0" lang="ru-RU" sz="1000" b="0" kern="12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) в   муниципальном образовании «Холм-Жирковский район» Смоленской области»</a:t>
                      </a:r>
                    </a:p>
                    <a:p>
                      <a:r>
                        <a:rPr kumimoji="0" lang="ru-RU" sz="1000" b="0" kern="12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«Кадровая политика в здравоохранении муниципального образования«Холм-Жирковский район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3399FF"/>
                    </a:solidFill>
                  </a:tcPr>
                </a:tc>
              </a:tr>
              <a:tr h="1171427">
                <a:tc>
                  <a:txBody>
                    <a:bodyPr/>
                    <a:lstStyle/>
                    <a:p>
                      <a:pPr algn="just"/>
                      <a:r>
                        <a:rPr lang="ru-RU" sz="1000" u="sng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ПОДДЕРЖКА  ОТРАСЛЕЙ  ЭКОНОМИКИ: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«Газификация</a:t>
                      </a: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  населенных пунктов Холм-Жирковского района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«Энергосбережение и повышение энергетической эффективности на территории муниципального образования «Холм-Жирковский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«Поддержка пассажирского транспорта  общего пользования в муниципальном образовании «Холм-Жирковский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«Развитие  сельского хозяйства в муниципальном образовании «Холм-Жирковский район»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</a:tr>
              <a:tr h="1171427">
                <a:tc>
                  <a:txBody>
                    <a:bodyPr/>
                    <a:lstStyle/>
                    <a:p>
                      <a:pPr algn="just"/>
                      <a:r>
                        <a:rPr lang="ru-RU" sz="1000" u="sng" dirty="0" smtClean="0">
                          <a:solidFill>
                            <a:srgbClr val="FF99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ОБЩЕГО ХАРАКТЕРА: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«Создание условий для эффективного управления  муниципальным образованием «Холм-Жирковский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«Создание условий для эффективного управления  муниципальными финансами в муниципальном образовании «Холм-Жирковский</a:t>
                      </a: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«Управление муниципальным имуществом и земельными ресурсами муниципального образования «Холм-Жирковский район» Смоленской области»</a:t>
                      </a:r>
                      <a:endParaRPr lang="ru-RU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</a:tr>
              <a:tr h="1171427">
                <a:tc>
                  <a:txBody>
                    <a:bodyPr/>
                    <a:lstStyle/>
                    <a:p>
                      <a:r>
                        <a:rPr lang="ru-RU" sz="1000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ОБЕСПЕЧЕНИЕ БЕЗОПАСНЫХ УСЛОВИЙ ЖИЗНЕДЕЯТЕЛЬНОСТИ: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«Создание условий для обеспечения безопасности жизнедеятельности  населения муниципального образования «Холм-Жирковский</a:t>
                      </a: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«Построение и развитие аппаратно-программного комплекса «Безопасный город» на территории муниципального образования «Холм-Жирковский район» Смоленской области»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1000" kern="12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«Обращение с твердыми коммунальными отходами на территории муниципального образования «Холм-Жирковский район» Смоленской области»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Диаграмма 12"/>
          <p:cNvGraphicFramePr/>
          <p:nvPr/>
        </p:nvGraphicFramePr>
        <p:xfrm>
          <a:off x="0" y="548680"/>
          <a:ext cx="2699792" cy="604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0" y="764704"/>
            <a:ext cx="11156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245 240,8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5576" y="1772816"/>
            <a:ext cx="9361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213 784,7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91680" y="1700808"/>
            <a:ext cx="12241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216 845,2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619672" y="548680"/>
            <a:ext cx="1042825" cy="312613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2699792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9512" y="836712"/>
            <a:ext cx="8964488" cy="648072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80728"/>
            <a:ext cx="9036496" cy="504056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создание условий для функционирования органов местного самоуправления    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муниципального образования «Холм-Жирковский  район» Смоленской области</a:t>
            </a:r>
          </a:p>
          <a:p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131840" y="2708920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55976" y="1556792"/>
            <a:ext cx="4788024" cy="151216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5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-повышение эффективности местного самоуправления;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-увеличение количества субъектов малого и среднего предпринимательства;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-улучшение условий хранения и сохранность документов;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-повышение информированности населения  о работе органов местного самоуправления.</a:t>
            </a:r>
            <a:endParaRPr lang="ru-RU" sz="12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1556792"/>
          <a:ext cx="3995936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355975" y="3140967"/>
          <a:ext cx="4788025" cy="371823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1872209"/>
                <a:gridCol w="1008112"/>
                <a:gridCol w="936104"/>
                <a:gridCol w="971600"/>
              </a:tblGrid>
              <a:tr h="306262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428767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областного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658,6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683,0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709,0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428767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местного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23</a:t>
                      </a:r>
                      <a:r>
                        <a:rPr lang="ru-RU" sz="13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857,5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18 299,7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16 888,9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597212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«Информационная политика и работа с общественностью»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765655">
                <a:tc>
                  <a:txBody>
                    <a:bodyPr/>
                    <a:lstStyle/>
                    <a:p>
                      <a:pPr algn="just"/>
                      <a:r>
                        <a:rPr lang="ru-RU" sz="11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«Обеспечение</a:t>
                      </a:r>
                      <a:r>
                        <a:rPr lang="ru-RU" sz="11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 сохранности документов Архивного фонда РФ»</a:t>
                      </a:r>
                      <a:endParaRPr lang="ru-RU" sz="11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30,0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97212">
                <a:tc>
                  <a:txBody>
                    <a:bodyPr/>
                    <a:lstStyle/>
                    <a:p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 малого и среднего предпринимательства»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931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Обеспечивающая подпрограмма и основные мероприятия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24</a:t>
                      </a:r>
                      <a:r>
                        <a:rPr lang="ru-RU" sz="13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306,1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18 982,7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17 597,9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16632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«Создание условий для эффективного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управления муниципальным образованием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админ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5085184"/>
            <a:ext cx="2825388" cy="1943867"/>
          </a:xfrm>
          <a:prstGeom prst="rect">
            <a:avLst/>
          </a:prstGeom>
        </p:spPr>
      </p:pic>
      <p:pic>
        <p:nvPicPr>
          <p:cNvPr id="22" name="Рисунок 21" descr="ОМУ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0"/>
            <a:ext cx="920231" cy="576064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908720"/>
            <a:ext cx="9144000" cy="72008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80728"/>
            <a:ext cx="8928992" cy="648072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создание условий для эффективного исполнения полномочий органов местного самоуправления Холм-Жирковского района, обеспечение долгосрочной сбалансированности  и устойчивости бюджетной системы, повышение качества управления муниципальными финансами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131840" y="2708920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99992" y="1700808"/>
            <a:ext cx="4644008" cy="180020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25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2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Повышение обоснованности, эффективности и прозрачности бюджетных расходов;</a:t>
            </a:r>
          </a:p>
          <a:p>
            <a:pPr algn="just">
              <a:buFontTx/>
              <a:buChar char="-"/>
            </a:pPr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Качественная организация исполнения местного бюджета;</a:t>
            </a:r>
          </a:p>
          <a:p>
            <a:pPr algn="just">
              <a:buFontTx/>
              <a:buChar char="-"/>
            </a:pPr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Оптимизация расходов на обслуживание муниципального долга;</a:t>
            </a:r>
          </a:p>
          <a:p>
            <a:pPr algn="just">
              <a:buFontTx/>
              <a:buChar char="-"/>
            </a:pPr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Создание условий для устойчивого исполнения бюджетов поселений.</a:t>
            </a:r>
          </a:p>
          <a:p>
            <a:pPr algn="just"/>
            <a:endParaRPr lang="ru-RU" sz="12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endParaRPr lang="ru-RU" sz="12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1628800"/>
          <a:ext cx="4211960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211960" y="3601927"/>
          <a:ext cx="4932041" cy="31394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1944216"/>
                <a:gridCol w="1008112"/>
                <a:gridCol w="1008112"/>
                <a:gridCol w="971601"/>
              </a:tblGrid>
              <a:tr h="300616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2020 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2022 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450924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областного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860,2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894,6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930,4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450924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местного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27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431,8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603,8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5 827,2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450924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бюджетов поселений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85,0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85,0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85,0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450924"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Обеспечивающая подпрограмма 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032,4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5 688,8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5 912,2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99203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Подпрограмма «Обеспечение устойчивости</a:t>
                      </a:r>
                      <a:r>
                        <a:rPr kumimoji="0" lang="ru-RU" sz="120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и сбалансированности  бюджетов поселений»</a:t>
                      </a:r>
                      <a:endParaRPr kumimoji="0" lang="ru-RU" sz="120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22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337,3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894,6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930,4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pic>
        <p:nvPicPr>
          <p:cNvPr id="14" name="Рисунок 13" descr="финансы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60" y="5157192"/>
            <a:ext cx="1866741" cy="1700808"/>
          </a:xfrm>
          <a:prstGeom prst="rect">
            <a:avLst/>
          </a:prstGeom>
        </p:spPr>
      </p:pic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«Создание условий для эффективного  управления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муниципальными финансами в   муниципальным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образованием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долг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332656"/>
            <a:ext cx="645644" cy="720080"/>
          </a:xfrm>
          <a:prstGeom prst="rect">
            <a:avLst/>
          </a:prstGeom>
        </p:spPr>
      </p:pic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764704"/>
            <a:ext cx="9144000" cy="864096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836712"/>
            <a:ext cx="9036496" cy="792088"/>
          </a:xfrm>
          <a:ln w="19050">
            <a:noFill/>
          </a:ln>
        </p:spPr>
        <p:txBody>
          <a:bodyPr>
            <a:no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3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: Обеспечение общедоступного бесплатного дошкольного, начального общего, основного общего, среднего общего образования. Повышение доступности качества образования, соответствующего требованиям инновационного развития экономики. Создание условий для развития творческого потенциала молодежи.</a:t>
            </a:r>
            <a:endParaRPr lang="ru-RU" sz="13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1772816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1628800"/>
            <a:ext cx="5220072" cy="864096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5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- Повышение удовлетворенности населения качеством образовательных услуг;</a:t>
            </a: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- Повышение образовательного уровня учащихся, формирование здорового образа жизни. </a:t>
            </a:r>
            <a:endParaRPr lang="ru-RU" sz="11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79512" y="2420888"/>
          <a:ext cx="3816424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3923929" y="2492896"/>
          <a:ext cx="5220072" cy="432742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1872207"/>
                <a:gridCol w="1080120"/>
                <a:gridCol w="1152128"/>
                <a:gridCol w="1115617"/>
              </a:tblGrid>
              <a:tr h="313569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2022 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438996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областного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109 124,0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118 452,2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125 659,6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438996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местного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55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820,1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24 720,6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24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774,7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611459">
                <a:tc>
                  <a:txBody>
                    <a:bodyPr/>
                    <a:lstStyle/>
                    <a:p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системы дошкольного образования»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31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342,1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23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553,2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23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577,5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43899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Развитие системы</a:t>
                      </a:r>
                      <a:r>
                        <a:rPr kumimoji="0" lang="ru-RU" sz="11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общего образования»</a:t>
                      </a:r>
                      <a:endParaRPr kumimoji="0" lang="ru-RU" sz="11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102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274,5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89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707,9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96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389,4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6114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системы дополнительного образования»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6 962,4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6 902,0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178,1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43899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«Совершенствование системы воспитания»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150,0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959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«Защита прав детей  и профилактика социального сиротства»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11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020,7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11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020,7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11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020,7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43899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Обеспечивающая подпрограмма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741,5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059,6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342,0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«Развитие системы образования и молодежной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политики в    муниципальном образовании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«Холм-Жирковский район»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25152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2" name="Рисунок 21" descr="образование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1556792"/>
            <a:ext cx="2088232" cy="2088232"/>
          </a:xfrm>
          <a:prstGeom prst="rect">
            <a:avLst/>
          </a:prstGeom>
        </p:spPr>
      </p:pic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47940" y="116632"/>
            <a:ext cx="589783" cy="6139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764704"/>
            <a:ext cx="9144000" cy="72008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836712"/>
            <a:ext cx="8928992" cy="576064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Реализация стратегической роли культуры  как духовно-нравственного основания развития личности, а также развитие туризма  для приобщения граждан к культурному и природному наследию.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1628800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91880" y="1556792"/>
            <a:ext cx="5652120" cy="93610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15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</a:p>
          <a:p>
            <a:pPr algn="just">
              <a:buFontTx/>
              <a:buChar char="-"/>
            </a:pPr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Укрепление единого культурного пространства, сохранение традиционной народной культуры;</a:t>
            </a:r>
          </a:p>
          <a:p>
            <a:pPr algn="just">
              <a:buFontTx/>
              <a:buChar char="-"/>
            </a:pPr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Превращение культуры и туризма в наиболее привлекательные сферы общественной жизни.</a:t>
            </a:r>
          </a:p>
          <a:p>
            <a:pPr algn="just"/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4" y="1700808"/>
          <a:ext cx="3960440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103441" y="2492899"/>
          <a:ext cx="5040559" cy="43651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2016223"/>
                <a:gridCol w="1044624"/>
                <a:gridCol w="1008112"/>
                <a:gridCol w="971600"/>
              </a:tblGrid>
              <a:tr h="311793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436510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областного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144,0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144,0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144,0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436510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местного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53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221,7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47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482,6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46 492,4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436510">
                <a:tc>
                  <a:txBody>
                    <a:bodyPr/>
                    <a:lstStyle/>
                    <a:p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</a:t>
                      </a:r>
                      <a:r>
                        <a:rPr kumimoji="0" lang="ru-RU" sz="1100" b="0" kern="1200" dirty="0" err="1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культурно-досуговой</a:t>
                      </a:r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деятельности»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23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469,0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19 475,2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17 429,4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60799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«Организация</a:t>
                      </a:r>
                      <a:r>
                        <a:rPr kumimoji="0" lang="ru-RU" sz="11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ru-RU" sz="1100" b="0" kern="1200" baseline="0" dirty="0" err="1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библио-течного</a:t>
                      </a:r>
                      <a:r>
                        <a:rPr kumimoji="0" lang="ru-RU" sz="11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обслуживания населения»</a:t>
                      </a:r>
                      <a:endParaRPr kumimoji="0" lang="ru-RU" sz="11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098,1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9 295,8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9 667,6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31179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«Музейная деятельность»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887,8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867,7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895,2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95096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дополнительного образования детей в сфере культуры и искусства»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592,2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4 210,3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4 210,3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4365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физической</a:t>
                      </a:r>
                      <a:r>
                        <a:rPr kumimoji="0" lang="ru-RU" sz="11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культуры и спорта»</a:t>
                      </a:r>
                      <a:endParaRPr kumimoji="0" lang="ru-RU" sz="11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300,0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43651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Обеспечивающая подпрограмма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14 018,6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13 782,6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14 333,9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pic>
        <p:nvPicPr>
          <p:cNvPr id="18" name="Рисунок 17" descr="спорт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5517232"/>
            <a:ext cx="1671829" cy="1008112"/>
          </a:xfrm>
          <a:prstGeom prst="rect">
            <a:avLst/>
          </a:prstGeom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«Развитие культуры, спорта и туризма на         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территории    муниципального образования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«Холм-Жирковский район»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9952" y="0"/>
            <a:ext cx="576064" cy="432047"/>
          </a:xfrm>
          <a:prstGeom prst="rect">
            <a:avLst/>
          </a:prstGeom>
        </p:spPr>
      </p:pic>
      <p:pic>
        <p:nvPicPr>
          <p:cNvPr id="23" name="Рисунок 22" descr="культура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67744" y="1556792"/>
            <a:ext cx="1132675" cy="1240608"/>
          </a:xfrm>
          <a:prstGeom prst="rect">
            <a:avLst/>
          </a:prstGeom>
        </p:spPr>
      </p:pic>
      <p:sp>
        <p:nvSpPr>
          <p:cNvPr id="1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395536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муниципальный бюджет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908720"/>
            <a:ext cx="2448272" cy="1872208"/>
          </a:xfrm>
          <a:prstGeom prst="rect">
            <a:avLst/>
          </a:prstGeom>
          <a:ln>
            <a:solidFill>
              <a:srgbClr val="008000"/>
            </a:solidFill>
          </a:ln>
          <a:effectLst>
            <a:softEdge rad="112500"/>
          </a:effectLst>
        </p:spPr>
      </p:pic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251520" y="2924944"/>
            <a:ext cx="8712968" cy="936104"/>
          </a:xfrm>
          <a:prstGeom prst="round2DiagRect">
            <a:avLst/>
          </a:prstGeom>
          <a:solidFill>
            <a:srgbClr val="0099FF"/>
          </a:solidFill>
          <a:ln w="12700"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i="1" dirty="0" smtClean="0">
                <a:solidFill>
                  <a:srgbClr val="0000CC"/>
                </a:solidFill>
                <a:latin typeface="Book Antiqua" pitchFamily="18" charset="0"/>
              </a:rPr>
              <a:t>БЮДЖЕТ –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 .</a:t>
            </a:r>
            <a:endParaRPr lang="ru-RU" b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79512" y="908720"/>
            <a:ext cx="3096344" cy="1872208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0" scaled="1"/>
            <a:tileRect/>
          </a:gradFill>
          <a:ln w="12700">
            <a:solidFill>
              <a:srgbClr val="0000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rgbClr val="0000CC"/>
                </a:solidFill>
                <a:latin typeface="Book Antiqua" pitchFamily="18" charset="0"/>
              </a:rPr>
              <a:t>ДОХОДЫ БЮДЖЕТА</a:t>
            </a:r>
          </a:p>
          <a:p>
            <a:pPr algn="ctr"/>
            <a:r>
              <a:rPr lang="ru-RU" sz="1600" b="1" dirty="0" smtClean="0">
                <a:solidFill>
                  <a:srgbClr val="0000CC"/>
                </a:solidFill>
                <a:latin typeface="Book Antiqua" pitchFamily="18" charset="0"/>
              </a:rPr>
              <a:t> это поступающие в бюджет денежные средства (налоговые, неналоговые доходы и безвозмездные поступления) </a:t>
            </a:r>
            <a:endParaRPr lang="ru-RU" sz="1600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28" name="Содержимое 27"/>
          <p:cNvSpPr>
            <a:spLocks noGrp="1"/>
          </p:cNvSpPr>
          <p:nvPr>
            <p:ph idx="1"/>
          </p:nvPr>
        </p:nvSpPr>
        <p:spPr>
          <a:xfrm>
            <a:off x="6012160" y="980728"/>
            <a:ext cx="2952327" cy="1871414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>
            <a:solidFill>
              <a:srgbClr val="0000FF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7500" lnSpcReduction="20000"/>
          </a:bodyPr>
          <a:lstStyle/>
          <a:p>
            <a:pPr marL="0" algn="ctr">
              <a:buNone/>
            </a:pPr>
            <a:r>
              <a:rPr lang="ru-RU" sz="3400" b="1" i="1" dirty="0" smtClean="0">
                <a:solidFill>
                  <a:srgbClr val="0000CC"/>
                </a:solidFill>
                <a:latin typeface="Book Antiqua" pitchFamily="18" charset="0"/>
              </a:rPr>
              <a:t>РАСХОДЫ БЮДЖЕТА</a:t>
            </a:r>
          </a:p>
          <a:p>
            <a:pPr marL="0" algn="ctr">
              <a:buNone/>
            </a:pPr>
            <a:r>
              <a:rPr lang="ru-RU" sz="3400" b="1" dirty="0" smtClean="0">
                <a:solidFill>
                  <a:srgbClr val="0000CC"/>
                </a:solidFill>
                <a:latin typeface="Book Antiqua" pitchFamily="18" charset="0"/>
              </a:rPr>
              <a:t>это выплачиваемые из бюджета денежные средства (социальные выплаты населению, оказание муниципальных услуг, благоустройство, и другие)</a:t>
            </a:r>
          </a:p>
        </p:txBody>
      </p:sp>
      <p:pic>
        <p:nvPicPr>
          <p:cNvPr id="29" name="Рисунок 28" descr="новые весы1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7784" y="4121696"/>
            <a:ext cx="3744416" cy="2736304"/>
          </a:xfrm>
          <a:prstGeom prst="rect">
            <a:avLst/>
          </a:prstGeom>
        </p:spPr>
      </p:pic>
      <p:sp>
        <p:nvSpPr>
          <p:cNvPr id="30" name="Блок-схема: магнитный диск 29"/>
          <p:cNvSpPr/>
          <p:nvPr/>
        </p:nvSpPr>
        <p:spPr>
          <a:xfrm>
            <a:off x="323528" y="4005064"/>
            <a:ext cx="2376264" cy="2592288"/>
          </a:xfrm>
          <a:prstGeom prst="flowChartMagneticDisk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Превышение </a:t>
            </a:r>
          </a:p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доходов над расходами образует положительный остаток бюджета </a:t>
            </a:r>
          </a:p>
          <a:p>
            <a:pPr algn="ctr"/>
            <a:r>
              <a:rPr lang="ru-RU" sz="1600" b="1" i="1" dirty="0" smtClean="0">
                <a:solidFill>
                  <a:srgbClr val="003300"/>
                </a:solidFill>
                <a:latin typeface="Book Antiqua" pitchFamily="18" charset="0"/>
              </a:rPr>
              <a:t>ПРОФИЦИТ .</a:t>
            </a:r>
          </a:p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При </a:t>
            </a:r>
            <a:r>
              <a:rPr lang="ru-RU" sz="1600" b="1" dirty="0" err="1" smtClean="0">
                <a:solidFill>
                  <a:srgbClr val="003300"/>
                </a:solidFill>
                <a:latin typeface="Book Antiqua" pitchFamily="18" charset="0"/>
              </a:rPr>
              <a:t>профиците</a:t>
            </a:r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 снижается долг и (или) растут</a:t>
            </a:r>
          </a:p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 остатки.</a:t>
            </a:r>
          </a:p>
          <a:p>
            <a:pPr algn="ctr"/>
            <a:endParaRPr lang="ru-RU" sz="1600" b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i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i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i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i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31" name="Блок-схема: магнитный диск 30"/>
          <p:cNvSpPr/>
          <p:nvPr/>
        </p:nvSpPr>
        <p:spPr>
          <a:xfrm>
            <a:off x="6516216" y="4005064"/>
            <a:ext cx="2376264" cy="2736304"/>
          </a:xfrm>
          <a:prstGeom prst="flowChartMagneticDisk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Если расходная </a:t>
            </a:r>
          </a:p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часть бюджета превышает доходную, то бюджет формируется с </a:t>
            </a:r>
            <a:r>
              <a:rPr lang="ru-RU" sz="1600" b="1" i="1" dirty="0" smtClean="0">
                <a:solidFill>
                  <a:srgbClr val="003300"/>
                </a:solidFill>
                <a:latin typeface="Book Antiqua" pitchFamily="18" charset="0"/>
              </a:rPr>
              <a:t>ДЕФИЦИТОМ . </a:t>
            </a:r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При дефиците растет долг и (или) снижаются остатки.</a:t>
            </a:r>
          </a:p>
          <a:p>
            <a:pPr algn="ctr"/>
            <a:endParaRPr lang="ru-RU" sz="1600" b="1" i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i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07704" y="0"/>
            <a:ext cx="612068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23728" y="188640"/>
            <a:ext cx="53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ЧТО   ТАКОЕ  БЮДЖЕТ?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57200" y="6597352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764704"/>
            <a:ext cx="9144000" cy="648072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08720"/>
            <a:ext cx="8928992" cy="50405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: Улучшение условий жизни  населения  Холм-Жирковского района Смоленской области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7544" y="1412776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99992" y="1556792"/>
            <a:ext cx="4644008" cy="72008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 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– повысить уровень газификации  Холм-Жирковского района.</a:t>
            </a:r>
          </a:p>
          <a:p>
            <a:pPr algn="just"/>
            <a:endParaRPr lang="ru-RU" sz="1400" b="1" dirty="0">
              <a:solidFill>
                <a:srgbClr val="000099"/>
              </a:solidFill>
              <a:latin typeface="Book Antiqua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1484784"/>
          <a:ext cx="4572000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499992" y="2420888"/>
            <a:ext cx="33123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местного бюджета.</a:t>
            </a:r>
          </a:p>
        </p:txBody>
      </p:sp>
      <p:pic>
        <p:nvPicPr>
          <p:cNvPr id="17" name="Рисунок 16" descr="газ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4895484"/>
            <a:ext cx="2626072" cy="1962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4499992" y="0"/>
            <a:ext cx="4644008" cy="692696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«Газификация населенных пунктов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Холм-Жирковского района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0" name="Рисунок 19" descr="газификаци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6216" y="3140968"/>
            <a:ext cx="2627784" cy="1865727"/>
          </a:xfrm>
          <a:prstGeom prst="rect">
            <a:avLst/>
          </a:prstGeom>
        </p:spPr>
      </p:pic>
      <p:pic>
        <p:nvPicPr>
          <p:cNvPr id="22" name="Рисунок 21" descr="газ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4008" y="0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1052736"/>
            <a:ext cx="9144000" cy="93610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196752"/>
            <a:ext cx="8928992" cy="504056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Повышение энергетической эффективности  потребления ресурсов  и экономии бюджетных средств  в муниципальном образовании «Холм-Жирковский район» Смоленской области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3528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99384" y="2060848"/>
            <a:ext cx="5544616" cy="79208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экономия топливно-энергетических ресурсов муниципального образования не менее 2 % ежегодно.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276872"/>
          <a:ext cx="4572000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644008" y="2924944"/>
            <a:ext cx="39604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средств  местного бюджета.</a:t>
            </a:r>
          </a:p>
        </p:txBody>
      </p:sp>
      <p:pic>
        <p:nvPicPr>
          <p:cNvPr id="15" name="Рисунок 14" descr="энергосбережени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4005064"/>
            <a:ext cx="3851920" cy="2567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«Энергосбережение и повышение энергетической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эффективности  на территории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лампочки 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1920" y="332656"/>
            <a:ext cx="731783" cy="620688"/>
          </a:xfrm>
          <a:prstGeom prst="rect">
            <a:avLst/>
          </a:prstGeom>
        </p:spPr>
      </p:pic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980728"/>
            <a:ext cx="9144000" cy="648072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15008" y="1124744"/>
            <a:ext cx="8928992" cy="504056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: Обеспечение безопасности  жизнедеятельности населения муниципального образования «Холм-Жирковский район» Смоленской области .</a:t>
            </a:r>
            <a:endParaRPr lang="ru-RU" sz="15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170080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39952" y="1700808"/>
            <a:ext cx="5004048" cy="151216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3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3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3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повышение степени оборудованности и защищенности  в целом потенциально опасных объектов и мест массового пребывания людей;</a:t>
            </a:r>
          </a:p>
          <a:p>
            <a:pPr algn="just">
              <a:buFontTx/>
              <a:buChar char="-"/>
            </a:pP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снижение роста преступности, в т.ч. среди несовершеннолетних;</a:t>
            </a:r>
          </a:p>
          <a:p>
            <a:pPr algn="just">
              <a:buFontTx/>
              <a:buChar char="-"/>
            </a:pP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снижение дорожно-транспортных проишествий.</a:t>
            </a:r>
          </a:p>
          <a:p>
            <a:pPr algn="just">
              <a:buFontTx/>
              <a:buChar char="-"/>
            </a:pPr>
            <a:endParaRPr lang="ru-RU" sz="1400" u="sng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79512" y="2060848"/>
          <a:ext cx="417646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572000" y="3320467"/>
          <a:ext cx="4427984" cy="34137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1686166"/>
                <a:gridCol w="947041"/>
                <a:gridCol w="913939"/>
                <a:gridCol w="880838"/>
              </a:tblGrid>
              <a:tr h="28868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433020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местного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606229">
                <a:tc>
                  <a:txBody>
                    <a:bodyPr/>
                    <a:lstStyle/>
                    <a:p>
                      <a:r>
                        <a:rPr kumimoji="0"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«Противодействие терроризму и экстремизму»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25,0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11258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«Комплексные меры по профилактике правонарушений  и усилению борьбы с преступностью»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779437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«Обеспечение безопасности  дорожного движения»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25,0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«Создание условий для обеспечения безопасности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жизнедеятельности населения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0" name="Рисунок 19" descr="безопасность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4509120"/>
            <a:ext cx="1836871" cy="2132856"/>
          </a:xfrm>
          <a:prstGeom prst="rect">
            <a:avLst/>
          </a:prstGeom>
        </p:spPr>
      </p:pic>
      <p:pic>
        <p:nvPicPr>
          <p:cNvPr id="21" name="Рисунок 20" descr="безопасность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260648"/>
            <a:ext cx="952550" cy="596838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1052736"/>
            <a:ext cx="9036496" cy="648072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124744"/>
            <a:ext cx="8892480" cy="576064"/>
          </a:xfrm>
        </p:spPr>
        <p:txBody>
          <a:bodyPr>
            <a:no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: Удовлетворение потребности населения  в качественных услугах  пассажирского транспорта общего пользования.</a:t>
            </a:r>
            <a:endParaRPr lang="ru-RU" sz="15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1772816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39952" y="1772816"/>
            <a:ext cx="5004048" cy="151216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 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сохранение действующей маршрутной сети  и ее совершенствование  с учетом транспортных потребностей населения;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содержание автобусного парка в технически исправном состоянии.</a:t>
            </a:r>
          </a:p>
          <a:p>
            <a:pPr algn="just"/>
            <a:endParaRPr lang="ru-RU" sz="1400" u="sng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4" y="1916832"/>
          <a:ext cx="410445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27984" y="2996952"/>
            <a:ext cx="4176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</a:t>
            </a:r>
            <a:r>
              <a:rPr lang="ru-RU" sz="1400" b="1" dirty="0" smtClean="0">
                <a:solidFill>
                  <a:srgbClr val="000099"/>
                </a:solidFill>
                <a:latin typeface="Book Antiqua" pitchFamily="18" charset="0"/>
              </a:rPr>
              <a:t>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«Поддержка пассажирского транспорта общего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пользования  в муниципальном  образовании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«Холм-Жирковский район»Смоленской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автобус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116632"/>
            <a:ext cx="766806" cy="435322"/>
          </a:xfrm>
          <a:prstGeom prst="rect">
            <a:avLst/>
          </a:prstGeom>
        </p:spPr>
      </p:pic>
      <p:pic>
        <p:nvPicPr>
          <p:cNvPr id="24" name="Рисунок 23" descr="автобус 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67200" y="2996952"/>
            <a:ext cx="4876800" cy="4876800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836712"/>
            <a:ext cx="7272808" cy="504056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980728"/>
            <a:ext cx="8928992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Поддержка сельскохозяйственных товаропроизводителей.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1484784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67944" y="1412776"/>
            <a:ext cx="4968552" cy="108012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улучшение финансовой устойчивости отрасли;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повышение занятости и уровня жизни сельского населения. </a:t>
            </a:r>
            <a:endParaRPr lang="ru-RU" sz="1400" u="sng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4" y="1916833"/>
          <a:ext cx="4104456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99992" y="2708920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8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«Развитие сельского хозяйства  в  муниципальном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образовании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сельское хоз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260648"/>
            <a:ext cx="749665" cy="604418"/>
          </a:xfrm>
          <a:prstGeom prst="rect">
            <a:avLst/>
          </a:prstGeom>
        </p:spPr>
      </p:pic>
      <p:pic>
        <p:nvPicPr>
          <p:cNvPr id="24" name="Рисунок 23" descr="сельское хоз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86519" y="3263817"/>
            <a:ext cx="5057481" cy="3594183"/>
          </a:xfrm>
          <a:prstGeom prst="rect">
            <a:avLst/>
          </a:prstGeom>
        </p:spPr>
      </p:pic>
      <p:pic>
        <p:nvPicPr>
          <p:cNvPr id="25" name="Рисунок 24" descr="сельское хоз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7904" y="3861048"/>
            <a:ext cx="4283968" cy="2009895"/>
          </a:xfrm>
          <a:prstGeom prst="rect">
            <a:avLst/>
          </a:prstGeom>
        </p:spPr>
      </p:pic>
      <p:sp>
        <p:nvSpPr>
          <p:cNvPr id="1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836712"/>
            <a:ext cx="8856984" cy="57606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08720"/>
            <a:ext cx="8712968" cy="50405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Стабилизация демографической ситуации, поддержка материнства и формирование предпосылок к последующему демографическому росту</a:t>
            </a:r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.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067944" y="1484784"/>
            <a:ext cx="5076056" cy="144016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 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-увеличение рождаемости, снижение смертности населения;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-снижение количества заболеваний социального характера;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-улучшение жилищных условий молодых семей.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572000" y="2708920"/>
            <a:ext cx="43924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«Демографическое развитие   муниципального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24" name="Диаграмма 23"/>
          <p:cNvGraphicFramePr/>
          <p:nvPr/>
        </p:nvGraphicFramePr>
        <p:xfrm>
          <a:off x="107504" y="1916833"/>
          <a:ext cx="410445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Скругленный прямоугольник 24"/>
          <p:cNvSpPr/>
          <p:nvPr/>
        </p:nvSpPr>
        <p:spPr>
          <a:xfrm>
            <a:off x="179512" y="1484784"/>
            <a:ext cx="1080120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pic>
        <p:nvPicPr>
          <p:cNvPr id="21" name="Рисунок 20" descr="дети 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356992"/>
            <a:ext cx="4464496" cy="3501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 descr="демография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4" y="188640"/>
            <a:ext cx="956411" cy="673074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836712"/>
            <a:ext cx="5472608" cy="57606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08720"/>
            <a:ext cx="5400600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Повышение качества жизни молодых семей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1484784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652120" y="1052736"/>
            <a:ext cx="3491880" cy="93610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улучшение к 2021 году жилищных условий двух молодых семей.</a:t>
            </a:r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1556792"/>
          <a:ext cx="5004048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788024" y="2060848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pic>
        <p:nvPicPr>
          <p:cNvPr id="15" name="Рисунок 14" descr="жилье семье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4797152"/>
            <a:ext cx="2736304" cy="1700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8" name="Рисунок 17" descr="жилье семье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2780928"/>
            <a:ext cx="2631765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«Обеспечение жильем молодых семей на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территории  муниципального  образования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«Холм-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жилье м.jpg"/>
          <p:cNvPicPr>
            <a:picLocks noChangeAspect="1"/>
          </p:cNvPicPr>
          <p:nvPr/>
        </p:nvPicPr>
        <p:blipFill>
          <a:blip r:embed="rId6" cstate="print"/>
          <a:srcRect l="15848" t="7924" r="12835" b="20759"/>
          <a:stretch>
            <a:fillRect/>
          </a:stretch>
        </p:blipFill>
        <p:spPr>
          <a:xfrm>
            <a:off x="3707904" y="0"/>
            <a:ext cx="648072" cy="648072"/>
          </a:xfrm>
          <a:prstGeom prst="rect">
            <a:avLst/>
          </a:prstGeom>
        </p:spPr>
      </p:pic>
      <p:sp>
        <p:nvSpPr>
          <p:cNvPr id="2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836712"/>
            <a:ext cx="8928992" cy="648072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08720"/>
            <a:ext cx="8856984" cy="432048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Повышение доступности социально значимых объектов, информационных ресурсов, услуг для лиц с ограниченными возможностями и других </a:t>
            </a:r>
            <a:r>
              <a:rPr lang="ru-RU" dirty="0" err="1" smtClean="0">
                <a:solidFill>
                  <a:srgbClr val="000099"/>
                </a:solidFill>
                <a:latin typeface="Bookman Old Style" pitchFamily="18" charset="0"/>
              </a:rPr>
              <a:t>маломобильных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групп населения. 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1520" y="170080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39952" y="1556792"/>
            <a:ext cx="5004048" cy="2304256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создание для инвалидов и других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маломобильных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групп населения необходимой доступной среды для получения равных условий жизни;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повышение уровня доступности объектов и услуг для инвалидов и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маломобильных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групп;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формирование позитивного отношения к проблемам инвалидов, к проблеме обеспечения доступной среды на территории муниципального образования.</a:t>
            </a:r>
          </a:p>
          <a:p>
            <a:pPr algn="just">
              <a:buFontTx/>
              <a:buChar char="-"/>
            </a:pP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00" u="sng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4" y="1556792"/>
          <a:ext cx="4032448" cy="5157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788024" y="3861048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pic>
        <p:nvPicPr>
          <p:cNvPr id="16" name="Рисунок 15" descr="дост ср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4491525"/>
            <a:ext cx="3635896" cy="2366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«Доступная среда на территории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муниципального 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9" name="Рисунок 18" descr="дост сред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1920" y="0"/>
            <a:ext cx="1071786" cy="844864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1124744"/>
            <a:ext cx="9036496" cy="79208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96752"/>
            <a:ext cx="8856984" cy="648072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Создание комплексной системы безопасности на территории муниципального образования «Холм-Жирковский район» Смоленской области  для повышения  общественной и личной безопасности граждан за счет применения  новых информационных технологий. 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1988840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72000" y="2132856"/>
            <a:ext cx="4464496" cy="1944216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 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повышение уровня комплексной безопасности жизнедеятельности населения;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координация действий по поддержанию в необходимой готовности сил и средств реагирования, объектов ГО, обучению оперативных служб действиям в ЧС;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обеспечение эффективного взаимодействия специализированных служб.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79512" y="2132856"/>
          <a:ext cx="4032448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967536" y="4149080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3707904" y="0"/>
            <a:ext cx="5436096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«Построение и развитие  аппаратно- программного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комплекса «Безопасный город на территории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муниципального 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" name="Рисунок 13" descr="камер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260648"/>
            <a:ext cx="1259632" cy="707913"/>
          </a:xfrm>
          <a:prstGeom prst="rect">
            <a:avLst/>
          </a:prstGeom>
        </p:spPr>
      </p:pic>
      <p:pic>
        <p:nvPicPr>
          <p:cNvPr id="22" name="Рисунок 21" descr="без город.jpg"/>
          <p:cNvPicPr>
            <a:picLocks noChangeAspect="1"/>
          </p:cNvPicPr>
          <p:nvPr/>
        </p:nvPicPr>
        <p:blipFill>
          <a:blip r:embed="rId5" cstate="print"/>
          <a:srcRect l="15749" t="1679" r="15739"/>
          <a:stretch>
            <a:fillRect/>
          </a:stretch>
        </p:blipFill>
        <p:spPr>
          <a:xfrm>
            <a:off x="5580112" y="4797152"/>
            <a:ext cx="2880320" cy="1938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15008" y="1052736"/>
            <a:ext cx="8928992" cy="57606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95536" y="1124744"/>
            <a:ext cx="8461448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Эффективное и  рациональное  использование имущества и земельных ресурсов  муниципального образования «Холм-Жирковский район» Смоленской области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1628800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51512" y="1772816"/>
            <a:ext cx="4392488" cy="165618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4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-повышение эффективность управления муниципальной собственностью;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-своевременная регистрация права на объекты недвижимости и земельные участки, находящиеся в муниципальной собственности;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4" y="1772816"/>
          <a:ext cx="3816424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788024" y="3645024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3707904" y="0"/>
            <a:ext cx="5436096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«Управление муниципальным имуществом и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земельными ресурсами 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образования «Холм-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управление имущ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116632"/>
            <a:ext cx="1128664" cy="720080"/>
          </a:xfrm>
          <a:prstGeom prst="rect">
            <a:avLst/>
          </a:prstGeom>
        </p:spPr>
      </p:pic>
      <p:pic>
        <p:nvPicPr>
          <p:cNvPr id="24" name="Рисунок 23" descr="имущ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84465" y="4221088"/>
            <a:ext cx="5521628" cy="2232248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Прямая соединительная линия 44"/>
          <p:cNvCxnSpPr/>
          <p:nvPr/>
        </p:nvCxnSpPr>
        <p:spPr>
          <a:xfrm>
            <a:off x="5364088" y="4869160"/>
            <a:ext cx="1008112" cy="144016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H="1">
            <a:off x="4067944" y="4869160"/>
            <a:ext cx="1224136" cy="216024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6012160" y="3284984"/>
            <a:ext cx="1872208" cy="216024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>
            <a:off x="5796136" y="3284984"/>
            <a:ext cx="216024" cy="216024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>
            <a:off x="3275856" y="3212976"/>
            <a:ext cx="2520280" cy="360040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3059832" y="2060848"/>
            <a:ext cx="864096" cy="144016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>
            <a:off x="2339752" y="2060848"/>
            <a:ext cx="576064" cy="504056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0" y="0"/>
            <a:ext cx="9144000" cy="1124744"/>
          </a:xfrm>
          <a:prstGeom prst="round2DiagRect">
            <a:avLst/>
          </a:prstGeom>
          <a:solidFill>
            <a:srgbClr val="33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900" b="1" dirty="0" smtClean="0">
                <a:solidFill>
                  <a:srgbClr val="0000CC"/>
                </a:solidFill>
                <a:latin typeface="Bookman Old Style" pitchFamily="18" charset="0"/>
              </a:rPr>
              <a:t>Консолидированный бюджет </a:t>
            </a:r>
            <a:r>
              <a:rPr lang="ru-RU" sz="1900" dirty="0" smtClean="0">
                <a:solidFill>
                  <a:srgbClr val="0000CC"/>
                </a:solidFill>
                <a:latin typeface="Bookman Old Style" pitchFamily="18" charset="0"/>
              </a:rPr>
              <a:t>– это свод бюджетов всех уровней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бюджетами.</a:t>
            </a:r>
            <a:endParaRPr lang="ru-RU" sz="1900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graphicFrame>
        <p:nvGraphicFramePr>
          <p:cNvPr id="28" name="Содержимое 27"/>
          <p:cNvGraphicFramePr>
            <a:graphicFrameLocks noGrp="1"/>
          </p:cNvGraphicFramePr>
          <p:nvPr>
            <p:ph idx="1"/>
          </p:nvPr>
        </p:nvGraphicFramePr>
        <p:xfrm>
          <a:off x="323528" y="1196975"/>
          <a:ext cx="8568952" cy="5400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6" name="Рисунок 45" descr="основ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5085184"/>
            <a:ext cx="2448272" cy="1507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" name="Рисунок 47" descr="система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144756" y="5229200"/>
            <a:ext cx="1999244" cy="1507430"/>
          </a:xfrm>
          <a:prstGeom prst="rect">
            <a:avLst/>
          </a:prstGeom>
        </p:spPr>
      </p:pic>
      <p:sp>
        <p:nvSpPr>
          <p:cNvPr id="1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57200" y="6597352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980728"/>
            <a:ext cx="9036496" cy="1008112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24744"/>
            <a:ext cx="8784976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Развитие  и совершенствование  системы  гражданско-патриотического воспитания  граждан  Холм-Жирковского района,  укрепление чувства сопричастности граждан к истории и культуре  родного края и России  в целом,  сплочение общества  для противодействия экстремизму  и терроризму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51512" y="2060848"/>
            <a:ext cx="4392488" cy="2088232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-повышение качества патриотического воспитания в образовательных учреждениях;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-повышение интереса граждан к изучению истории Отечества;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-формирование позитивного отношения у молодых людей к военной службе;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-возрождение духовности и укрепление  национальной безопасности.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716016" y="4149080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«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Гражданско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- патриотическое воспитание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граждан  муниципального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патриотизм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0"/>
            <a:ext cx="1512970" cy="1068535"/>
          </a:xfrm>
          <a:prstGeom prst="rect">
            <a:avLst/>
          </a:prstGeom>
        </p:spPr>
      </p:pic>
      <p:pic>
        <p:nvPicPr>
          <p:cNvPr id="22" name="Рисунок 21" descr="патриотизм 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4675030"/>
            <a:ext cx="3744416" cy="2182970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980728"/>
            <a:ext cx="9036496" cy="864096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24744"/>
            <a:ext cx="8784976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Создание условий для сохранения объектов культурного наследия (па­мятников истории и культуры), расположенных на территории муниципального образования «Холм-Жирковский район» Смоленской области</a:t>
            </a:r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1988840"/>
            <a:ext cx="5220072" cy="2088232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-Привести в удовлетворительное состояние объекты культурного наследия, являющиеся муниципальной собственностью;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-Расширить доступ к объектам культурного наследия путем использования информационных ресурсов, проведения на их территории или в непосредственной близости от них массовых  мероприятий, посвященных объектам культурного наследия.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716016" y="4221088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«Сохранение, охрана объектов культурного наследия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(памятников истории и культуры)расположенных на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территории  муниципального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79512" y="6668806"/>
            <a:ext cx="367240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5" name="Рисунок 14" descr="братское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0232" y="4673716"/>
            <a:ext cx="2483768" cy="17796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Рисунок 22" descr="смоленск 18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3888" y="0"/>
            <a:ext cx="614210" cy="969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памятники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67944" y="5013176"/>
            <a:ext cx="2510408" cy="18448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980728"/>
            <a:ext cx="9036496" cy="864096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24744"/>
            <a:ext cx="8784976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вовлечение в добровольческую (волонтерскую) деятельность граждан всех возрастов, проживающих на территории муниципального образования «Холм-Жирковский район» Смоленской области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1988840"/>
            <a:ext cx="5220072" cy="1944216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</a:t>
            </a:r>
            <a:r>
              <a:rPr lang="ru-RU" sz="1400" dirty="0" smtClean="0"/>
              <a:t>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увеличение доли граждан, вовлеченных в добровольческую деятельность, в Смоленской области к 2024 году до 15 %;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</a:t>
            </a:r>
            <a:r>
              <a:rPr lang="ru-RU" sz="1400" dirty="0" smtClean="0"/>
              <a:t>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увеличение количества добровольцев Смоленской области, зарегистрированных в единой информационной системе «Добровольцы России», к 2024 году до 400 человек.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55976" y="4077072"/>
            <a:ext cx="4536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32859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«Развитие добровольчества (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волонтерства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) в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муниципальном образовании «Холм-                     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79512" y="6668806"/>
            <a:ext cx="367240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1" name="Рисунок 20" descr="волонтер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0"/>
            <a:ext cx="836712" cy="836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 descr="волонтеры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4533504"/>
            <a:ext cx="3019808" cy="2324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980728"/>
            <a:ext cx="9036496" cy="864096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24744"/>
            <a:ext cx="8784976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Предотвращение вредного воздействия отходов на здоровье человека и окружающую среду на территории муниципального образования "Холм-Жирковский район" Смоленской области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1916832"/>
            <a:ext cx="5220072" cy="1944216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</a:t>
            </a:r>
            <a:r>
              <a:rPr lang="ru-RU" sz="1400" dirty="0" smtClean="0"/>
              <a:t>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уменьшение  мест несанкционированных свалок;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обеспечение благоприятных экологических условий для жизни населения;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повышение экологической культуры жителей и общественного экологического сознания, что в дальнейшем будет способствовать повышению уровня экологической безопасности, снижения факторов экологического риска населения района.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55976" y="4077072"/>
            <a:ext cx="4536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32859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«Обращение с твердыми коммунальными отходами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на территории  муниципального образования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79512" y="6668806"/>
            <a:ext cx="367240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6" name="Рисунок 25" descr="тбо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4511398"/>
            <a:ext cx="4175448" cy="2346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 descr="мусор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3888" y="188640"/>
            <a:ext cx="648072" cy="648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980728"/>
            <a:ext cx="9036496" cy="720080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24744"/>
            <a:ext cx="8784976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Улучшение качества и обеспечение доступности медицинской помощи населению муниципального образования «Холм-Жирковский район» Смоленской области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1916832"/>
            <a:ext cx="5220072" cy="1944216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-повышение доступности квалифицированной медицинской помощи жителям района;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улучшение качества медицинской помощи населению муниципального образования «Холм-Жирковский  район» Смоленской области;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обеспечение квалифицированными медицинскими кадрами ОГБУЗ «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Холм-Жирковская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ЦРБ» Смоленской области.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55976" y="3933056"/>
            <a:ext cx="4536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4175448" y="0"/>
            <a:ext cx="496855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«Кадровая политика в здравоохранении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муниципального образования Холм-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79512" y="6668806"/>
            <a:ext cx="367240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5" name="Рисунок 14" descr="вра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0"/>
            <a:ext cx="868412" cy="868412"/>
          </a:xfrm>
          <a:prstGeom prst="rect">
            <a:avLst/>
          </a:prstGeom>
        </p:spPr>
      </p:pic>
      <p:pic>
        <p:nvPicPr>
          <p:cNvPr id="21" name="Рисунок 20" descr="врач 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4482144"/>
            <a:ext cx="3348992" cy="2375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67544" y="1196752"/>
            <a:ext cx="8352928" cy="540060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2400" dirty="0">
              <a:solidFill>
                <a:schemeClr val="tx2">
                  <a:lumMod val="1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8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ИДК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908720"/>
            <a:ext cx="3816424" cy="25692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0" name="Рисунок 9" descr="ИДК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3501008"/>
            <a:ext cx="3816424" cy="165618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1" name="Рисунок 10" descr="ИДК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504" y="5230368"/>
            <a:ext cx="3816424" cy="16276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2" name="Прямоугольник 11"/>
          <p:cNvSpPr/>
          <p:nvPr/>
        </p:nvSpPr>
        <p:spPr>
          <a:xfrm>
            <a:off x="4067944" y="764704"/>
            <a:ext cx="4716016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 smtClean="0">
                <a:solidFill>
                  <a:srgbClr val="000099"/>
                </a:solidFill>
                <a:latin typeface="Bookman Old Style" pitchFamily="18" charset="0"/>
              </a:rPr>
              <a:t>На территории Холм-Жирковского района Смоленской области реализуется инвестиционный проект «Реконструкция и расширение ООО «</a:t>
            </a:r>
            <a:r>
              <a:rPr lang="ru-RU" sz="1300" b="1" dirty="0" err="1" smtClean="0">
                <a:solidFill>
                  <a:srgbClr val="000099"/>
                </a:solidFill>
                <a:latin typeface="Bookman Old Style" pitchFamily="18" charset="0"/>
              </a:rPr>
              <a:t>Игоревский</a:t>
            </a:r>
            <a:r>
              <a:rPr lang="ru-RU" sz="1300" b="1" dirty="0" smtClean="0">
                <a:solidFill>
                  <a:srgbClr val="000099"/>
                </a:solidFill>
                <a:latin typeface="Bookman Old Style" pitchFamily="18" charset="0"/>
              </a:rPr>
              <a:t> деревообрабатывающий комбинат». Строительство завода древесноволокнистых плит (MDF). Развитие инфраструктуры в муниципальном образовании «Холм-Жирковский район» Смоленской области» ООО «</a:t>
            </a:r>
            <a:r>
              <a:rPr lang="ru-RU" sz="1300" b="1" dirty="0" err="1" smtClean="0">
                <a:solidFill>
                  <a:srgbClr val="000099"/>
                </a:solidFill>
                <a:latin typeface="Bookman Old Style" pitchFamily="18" charset="0"/>
              </a:rPr>
              <a:t>Игоревский</a:t>
            </a:r>
            <a:r>
              <a:rPr lang="ru-RU" sz="1300" b="1" dirty="0" smtClean="0">
                <a:solidFill>
                  <a:srgbClr val="000099"/>
                </a:solidFill>
                <a:latin typeface="Bookman Old Style" pitchFamily="18" charset="0"/>
              </a:rPr>
              <a:t> деревообрабатывающий комбинат»</a:t>
            </a: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 (ст. </a:t>
            </a:r>
            <a:r>
              <a:rPr lang="ru-RU" sz="1300" dirty="0" err="1" smtClean="0">
                <a:solidFill>
                  <a:srgbClr val="000099"/>
                </a:solidFill>
                <a:latin typeface="Bookman Old Style" pitchFamily="18" charset="0"/>
              </a:rPr>
              <a:t>Игоревская</a:t>
            </a: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, Холм-Жирковский район) </a:t>
            </a:r>
          </a:p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	Срок реализации проекта: 2009-2021 гг.</a:t>
            </a:r>
            <a:b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</a:b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Общая стоимость инвестиционного проекта составляет 9,7 млрд. рублей. Социальный эффект – создание 207 рабочих мест. </a:t>
            </a:r>
          </a:p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	В результате реализации инвестиционного проекта будет построен завод древесноволокнистых плит, созданы объекты социальной и инженерной инфраструктуры, необходимые для его стабильной работы. На ООО «</a:t>
            </a:r>
            <a:r>
              <a:rPr lang="ru-RU" sz="1300" dirty="0" err="1" smtClean="0">
                <a:solidFill>
                  <a:srgbClr val="000099"/>
                </a:solidFill>
                <a:latin typeface="Bookman Old Style" pitchFamily="18" charset="0"/>
              </a:rPr>
              <a:t>Игоревский</a:t>
            </a: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 деревообрабатывающий комбинат» будет установлено современное, высокотехнологическое, ресурсосберегающее оборудование немецкой фирмы «</a:t>
            </a:r>
            <a:r>
              <a:rPr lang="ru-RU" sz="1300" dirty="0" err="1" smtClean="0">
                <a:solidFill>
                  <a:srgbClr val="000099"/>
                </a:solidFill>
                <a:latin typeface="Bookman Old Style" pitchFamily="18" charset="0"/>
              </a:rPr>
              <a:t>Siempelkamp</a:t>
            </a: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», мощностью 396 тыс. м3 МДФ плит в год, в результате предприятие станет одним из крупнейших производителей МДФ плит в России. </a:t>
            </a:r>
          </a:p>
          <a:p>
            <a:pPr algn="just"/>
            <a:endParaRPr lang="ru-RU" sz="1300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Использованы данные сайта: </a:t>
            </a:r>
            <a:r>
              <a:rPr lang="en-US" sz="1300" b="1" dirty="0" smtClean="0">
                <a:solidFill>
                  <a:srgbClr val="000099"/>
                </a:solidFill>
                <a:latin typeface="Book Antiqua" pitchFamily="18" charset="0"/>
                <a:hlinkClick r:id="rId7"/>
              </a:rPr>
              <a:t>https://smolinvest.com/projects/ooo-igorevskiy-derevoobrabatyvayushchiy-kombinat/</a:t>
            </a:r>
            <a:r>
              <a:rPr lang="en-US" sz="1300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endParaRPr lang="ru-RU" sz="1300" b="1" u="sng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3" name="object 10"/>
          <p:cNvSpPr/>
          <p:nvPr/>
        </p:nvSpPr>
        <p:spPr>
          <a:xfrm>
            <a:off x="0" y="0"/>
            <a:ext cx="8532440" cy="11247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9512" y="188640"/>
            <a:ext cx="7776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ЗНАЧИМЫЕ      ИНВЕСТИЦИОННЫЕ  ПРОЕКТЫ   В   РЕГИОНЕ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79512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215516" y="692696"/>
            <a:ext cx="5652628" cy="3108543"/>
          </a:xfrm>
          <a:prstGeom prst="rect">
            <a:avLst/>
          </a:prstGeom>
          <a:gradFill flip="none" rotWithShape="1">
            <a:gsLst>
              <a:gs pos="0">
                <a:srgbClr val="33CCFF">
                  <a:shade val="30000"/>
                  <a:satMod val="115000"/>
                </a:srgbClr>
              </a:gs>
              <a:gs pos="50000">
                <a:srgbClr val="33CCFF">
                  <a:shade val="67500"/>
                  <a:satMod val="115000"/>
                </a:srgbClr>
              </a:gs>
              <a:gs pos="100000">
                <a:srgbClr val="33CCFF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chemeClr val="bg1"/>
                </a:solidFill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Инвестиционный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проект «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Реконструкция и расширение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ООО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«</a:t>
            </a:r>
            <a:r>
              <a:rPr lang="ru-RU" sz="1400" dirty="0" err="1">
                <a:solidFill>
                  <a:schemeClr val="bg1"/>
                </a:solidFill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Игоревский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 деревообрабатывающий комбинат». Строительство завода древесноволокнистых плит (MDF). Развитие инфраструктуры в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муниципальном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образовании «Холм-Жирковский район» Смоленской области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» (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ст. </a:t>
            </a:r>
            <a:r>
              <a:rPr lang="ru-RU" sz="1400" dirty="0" err="1">
                <a:solidFill>
                  <a:schemeClr val="bg1"/>
                </a:solidFill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Игоревская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, Холм-Жирковский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  <a:ea typeface="Times New Roman" pitchFamily="18" charset="0"/>
                <a:cs typeface="Calibri" pitchFamily="34" charset="0"/>
              </a:rPr>
              <a:t>район):</a:t>
            </a:r>
            <a:endParaRPr lang="ru-RU" sz="1400" dirty="0">
              <a:solidFill>
                <a:schemeClr val="bg1"/>
              </a:solidFill>
              <a:latin typeface="Bookman Old Style" pitchFamily="18" charset="0"/>
              <a:cs typeface="Calibri" pitchFamily="34" charset="0"/>
            </a:endParaRP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  <a:cs typeface="Calibri" pitchFamily="34" charset="0"/>
              </a:rPr>
              <a:t>ориентировочный объем инвестиций в проект - 200 млн.евро</a:t>
            </a: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около 300 новых высокопроизводительных рабочих мест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развитие малого и среднего предпринимательства (более 1000 рабочих мест в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смежных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отраслях -  лесозаготовки, транспорт, мебельная и строительная отрасли и прочее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)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увеличение объема налоговых поступлений в бюджеты всех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уровней.</a:t>
            </a:r>
            <a:endParaRPr lang="ru-RU" sz="1400" b="1" dirty="0" smtClean="0">
              <a:solidFill>
                <a:schemeClr val="tx1">
                  <a:lumMod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8" name="object 10"/>
          <p:cNvSpPr/>
          <p:nvPr/>
        </p:nvSpPr>
        <p:spPr>
          <a:xfrm>
            <a:off x="0" y="0"/>
            <a:ext cx="853244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88640"/>
            <a:ext cx="7776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ОСНОВНЫЕ   ХАРАКТЕРИСТИКИ   ИНВЕСТИЦИОННОГО   ПРОЕКТА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2" name="Рисунок 11" descr="\\172.16.5.1\Personal-Documents\Бухгалтерия\Инвестиционные проекты\МДФ\Отчёт в Департамент лесного хозяйства\2019.3\Фото\ГПК 62-102, пресс.JP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1048"/>
            <a:ext cx="3240360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\\172.16.5.1\Personal-Documents\Бухгалтерия\Инвестиционные проекты\МДФ\Отчёт в Департамент лесного хозяйства\2019.3\Фото\ГПК, блок Б линия лам.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 b="10765"/>
          <a:stretch/>
        </p:blipFill>
        <p:spPr bwMode="auto">
          <a:xfrm>
            <a:off x="3131840" y="4149080"/>
            <a:ext cx="3024336" cy="23042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/>
            </a:ext>
          </a:extLst>
        </p:spPr>
      </p:pic>
      <p:pic>
        <p:nvPicPr>
          <p:cNvPr id="15" name="Рисунок 14" descr="\\172.16.5.1\Personal-Documents\Бухгалтерия\Инвестиционные проекты\МДФ\Отчёт в Департамент лесного хозяйства\2019.3\Фото\ГПК, 62-102 Выпар пресса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 t="15890" b="30227"/>
          <a:stretch/>
        </p:blipFill>
        <p:spPr bwMode="auto">
          <a:xfrm>
            <a:off x="5868144" y="4509120"/>
            <a:ext cx="3096344" cy="21670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/>
            </a:ext>
          </a:extLst>
        </p:spPr>
      </p:pic>
      <p:graphicFrame>
        <p:nvGraphicFramePr>
          <p:cNvPr id="19" name="Диаграмма 18"/>
          <p:cNvGraphicFramePr/>
          <p:nvPr/>
        </p:nvGraphicFramePr>
        <p:xfrm>
          <a:off x="5940152" y="620688"/>
          <a:ext cx="4032448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67544" y="1196752"/>
            <a:ext cx="8352928" cy="540060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2400" dirty="0">
              <a:solidFill>
                <a:schemeClr val="tx2">
                  <a:lumMod val="1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14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51520" y="1124744"/>
            <a:ext cx="889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sz="20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pic>
        <p:nvPicPr>
          <p:cNvPr id="12" name="Рисунок 11" descr="ИДК инвес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5157192"/>
            <a:ext cx="3132856" cy="1505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object 10"/>
          <p:cNvSpPr/>
          <p:nvPr/>
        </p:nvSpPr>
        <p:spPr>
          <a:xfrm>
            <a:off x="0" y="0"/>
            <a:ext cx="853244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7776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ОСНОВНЫЕ   ХАРАКТЕРИСТИКИ   ИНВЕСТИЦИОННОГО   ПРОЕКТА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8" name="Диаграмма 17"/>
          <p:cNvGraphicFramePr/>
          <p:nvPr/>
        </p:nvGraphicFramePr>
        <p:xfrm>
          <a:off x="179512" y="692696"/>
          <a:ext cx="460851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Диаграмма 18"/>
          <p:cNvGraphicFramePr/>
          <p:nvPr/>
        </p:nvGraphicFramePr>
        <p:xfrm>
          <a:off x="4788024" y="2780928"/>
          <a:ext cx="4355976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20" name="Рисунок 19" descr="рабочие идк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68144" y="836712"/>
            <a:ext cx="2987824" cy="1992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51520" y="1124744"/>
            <a:ext cx="889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sz="20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8748464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НАЦИОНАЛЬНЫЕ  ПРОЕКТЫ  НА  ТЕРРИТОРИИ  ХОЛМ-ЖИРКОВСКОГО 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75656" y="620688"/>
            <a:ext cx="7668344" cy="144016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bg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Национальные проекты, направленные на обеспечение прорывного научно-технологического и социально-экономического развития России, повышения уровня жизни, создания условий и возможностей для самореализации и раскрытия таланта каждого человека, установлены Указом Президента  Российской Федерации  от 07 мая 2018 года </a:t>
            </a:r>
            <a:r>
              <a:rPr lang="ru-RU" sz="1400" i="1" dirty="0" smtClean="0">
                <a:solidFill>
                  <a:srgbClr val="000099"/>
                </a:solidFill>
                <a:latin typeface="Bookman Old Style" pitchFamily="18" charset="0"/>
              </a:rPr>
              <a:t>204 «О национальных целях и стратегических задачах развития Российской Федерации на период до 2024 года».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2204864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территории  Холм-Жирковского района Смоленской области в 2019-2020 годах  предусмотрена реализация  4 национальных проектов: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2" name="Блок-схема: узел 11"/>
          <p:cNvSpPr/>
          <p:nvPr/>
        </p:nvSpPr>
        <p:spPr>
          <a:xfrm>
            <a:off x="467544" y="3068960"/>
            <a:ext cx="1512168" cy="1512168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rgbClr val="0066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7380312" y="3068960"/>
            <a:ext cx="1512168" cy="1512168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rgbClr val="0066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узел 18"/>
          <p:cNvSpPr/>
          <p:nvPr/>
        </p:nvSpPr>
        <p:spPr>
          <a:xfrm>
            <a:off x="5148064" y="3068960"/>
            <a:ext cx="1512168" cy="1512168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rgbClr val="0066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/>
          <p:cNvSpPr/>
          <p:nvPr/>
        </p:nvSpPr>
        <p:spPr>
          <a:xfrm>
            <a:off x="2771800" y="3068960"/>
            <a:ext cx="1512168" cy="1512168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rgbClr val="0066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 descr="здравоохране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7824" y="3429000"/>
            <a:ext cx="1156498" cy="952048"/>
          </a:xfrm>
          <a:prstGeom prst="rect">
            <a:avLst/>
          </a:prstGeom>
        </p:spPr>
      </p:pic>
      <p:pic>
        <p:nvPicPr>
          <p:cNvPr id="24" name="Рисунок 23" descr="городская среда 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24328" y="3356992"/>
            <a:ext cx="1246344" cy="1134627"/>
          </a:xfrm>
          <a:prstGeom prst="rect">
            <a:avLst/>
          </a:prstGeom>
        </p:spPr>
      </p:pic>
      <p:pic>
        <p:nvPicPr>
          <p:cNvPr id="25" name="Рисунок 24" descr="образование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60032" y="3068960"/>
            <a:ext cx="2053832" cy="1368152"/>
          </a:xfrm>
          <a:prstGeom prst="rect">
            <a:avLst/>
          </a:prstGeom>
        </p:spPr>
      </p:pic>
      <p:pic>
        <p:nvPicPr>
          <p:cNvPr id="26" name="Рисунок 25" descr="дороги 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544" y="2924944"/>
            <a:ext cx="1501470" cy="187220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79512" y="5085184"/>
            <a:ext cx="2016224" cy="95410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Безопасные и качественные автомобильные </a:t>
            </a:r>
          </a:p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дороги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11760" y="5085184"/>
            <a:ext cx="216024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Здравоохранение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716016" y="5085184"/>
            <a:ext cx="208823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Образование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055768" y="5085184"/>
            <a:ext cx="2088232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Жилье и городская среда</a:t>
            </a:r>
          </a:p>
        </p:txBody>
      </p:sp>
      <p:pic>
        <p:nvPicPr>
          <p:cNvPr id="22" name="Рисунок 21" descr="projectzdrav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620688"/>
            <a:ext cx="1430341" cy="1440160"/>
          </a:xfrm>
          <a:prstGeom prst="rect">
            <a:avLst/>
          </a:prstGeom>
          <a:ln>
            <a:solidFill>
              <a:srgbClr val="0033CC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bject 10"/>
          <p:cNvSpPr/>
          <p:nvPr/>
        </p:nvSpPr>
        <p:spPr>
          <a:xfrm>
            <a:off x="0" y="0"/>
            <a:ext cx="817240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ФИНАНСОВОЕ  ОБЕСПЕЧЕНИЕ    НАЦИОНАЛЬНЫХ  ПРОЕКТОВ  В 2019-2020 гг.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692696"/>
            <a:ext cx="5328592" cy="432048"/>
          </a:xfrm>
          <a:prstGeom prst="rect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Национальный проект </a:t>
            </a:r>
            <a:r>
              <a:rPr lang="ru-RU" sz="1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«ОБРАЗОВАНИЕ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»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1124744"/>
            <a:ext cx="5328592" cy="504056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Региональный проект «Современная школа»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7544" y="1628800"/>
            <a:ext cx="5256584" cy="504056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Региональный проект « Успех каждого ребенка»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7504" y="4149080"/>
            <a:ext cx="5328592" cy="432048"/>
          </a:xfrm>
          <a:prstGeom prst="rect">
            <a:avLst/>
          </a:prstGeom>
          <a:solidFill>
            <a:srgbClr val="00CC99"/>
          </a:solidFill>
          <a:ln>
            <a:solidFill>
              <a:srgbClr val="00CC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Национальный проект </a:t>
            </a: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«Жилье и городская среда»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51520" y="4581128"/>
            <a:ext cx="5472608" cy="504056"/>
          </a:xfrm>
          <a:prstGeom prst="rect">
            <a:avLst/>
          </a:prstGeom>
          <a:gradFill flip="none" rotWithShape="1">
            <a:gsLst>
              <a:gs pos="0">
                <a:srgbClr val="00FF99">
                  <a:tint val="66000"/>
                  <a:satMod val="160000"/>
                </a:srgbClr>
              </a:gs>
              <a:gs pos="50000">
                <a:srgbClr val="00FF99">
                  <a:tint val="44500"/>
                  <a:satMod val="160000"/>
                </a:srgbClr>
              </a:gs>
              <a:gs pos="100000">
                <a:srgbClr val="00FF99">
                  <a:tint val="23500"/>
                  <a:satMod val="160000"/>
                </a:srgbClr>
              </a:gs>
            </a:gsLst>
            <a:lin ang="2700000" scaled="1"/>
            <a:tileRect/>
          </a:gra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Региональный проект «Формирование комфортной городской среды»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868144" y="692696"/>
            <a:ext cx="1152128" cy="432048"/>
          </a:xfrm>
          <a:prstGeom prst="rect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2019 г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868144" y="1124744"/>
            <a:ext cx="1152128" cy="504056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0,0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868144" y="1628800"/>
            <a:ext cx="1152128" cy="504056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1 755,3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020272" y="692696"/>
            <a:ext cx="1152128" cy="432048"/>
          </a:xfrm>
          <a:prstGeom prst="rect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2020 г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020272" y="1124744"/>
            <a:ext cx="1152128" cy="504056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369,9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020272" y="1628800"/>
            <a:ext cx="1152128" cy="504056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199,8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940152" y="4149080"/>
            <a:ext cx="1152128" cy="432048"/>
          </a:xfrm>
          <a:prstGeom prst="rect">
            <a:avLst/>
          </a:prstGeom>
          <a:gradFill flip="none" rotWithShape="1">
            <a:gsLst>
              <a:gs pos="0">
                <a:srgbClr val="00CC99">
                  <a:shade val="30000"/>
                  <a:satMod val="115000"/>
                </a:srgbClr>
              </a:gs>
              <a:gs pos="50000">
                <a:srgbClr val="00CC99">
                  <a:shade val="67500"/>
                  <a:satMod val="115000"/>
                </a:srgbClr>
              </a:gs>
              <a:gs pos="100000">
                <a:srgbClr val="00CC99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00CC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2019 г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092280" y="4149080"/>
            <a:ext cx="1152128" cy="432048"/>
          </a:xfrm>
          <a:prstGeom prst="rect">
            <a:avLst/>
          </a:prstGeom>
          <a:gradFill flip="none" rotWithShape="1">
            <a:gsLst>
              <a:gs pos="0">
                <a:srgbClr val="00CC99">
                  <a:shade val="30000"/>
                  <a:satMod val="115000"/>
                </a:srgbClr>
              </a:gs>
              <a:gs pos="50000">
                <a:srgbClr val="00CC99">
                  <a:shade val="67500"/>
                  <a:satMod val="115000"/>
                </a:srgbClr>
              </a:gs>
              <a:gs pos="100000">
                <a:srgbClr val="00CC99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solidFill>
              <a:srgbClr val="00CC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2020 г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940152" y="4581128"/>
            <a:ext cx="1152128" cy="504056"/>
          </a:xfrm>
          <a:prstGeom prst="rect">
            <a:avLst/>
          </a:prstGeom>
          <a:gradFill flip="none" rotWithShape="1">
            <a:gsLst>
              <a:gs pos="0">
                <a:srgbClr val="00FF99">
                  <a:tint val="66000"/>
                  <a:satMod val="160000"/>
                </a:srgbClr>
              </a:gs>
              <a:gs pos="50000">
                <a:srgbClr val="00FF99">
                  <a:tint val="44500"/>
                  <a:satMod val="160000"/>
                </a:srgbClr>
              </a:gs>
              <a:gs pos="100000">
                <a:srgbClr val="00FF99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CC99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2 327,3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092280" y="4581128"/>
            <a:ext cx="1152128" cy="504056"/>
          </a:xfrm>
          <a:prstGeom prst="rect">
            <a:avLst/>
          </a:prstGeom>
          <a:gradFill flip="none" rotWithShape="1">
            <a:gsLst>
              <a:gs pos="0">
                <a:srgbClr val="00FF99">
                  <a:tint val="66000"/>
                  <a:satMod val="160000"/>
                </a:srgbClr>
              </a:gs>
              <a:gs pos="50000">
                <a:srgbClr val="00FF99">
                  <a:tint val="44500"/>
                  <a:satMod val="160000"/>
                </a:srgbClr>
              </a:gs>
              <a:gs pos="100000">
                <a:srgbClr val="00FF99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0CC99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0,0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2348880"/>
            <a:ext cx="53640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Проводимые мероприятия в рамках реализации проекта в 2019 году:</a:t>
            </a:r>
          </a:p>
          <a:p>
            <a:pPr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Ремонт спортивного зала МБОУ «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Агибаловская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средняя школа» </a:t>
            </a:r>
          </a:p>
          <a:p>
            <a:pPr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Приобретение спортивного инвентаря для МБОУ «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Игоревская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средняя школа»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7504" y="5229200"/>
            <a:ext cx="5400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Проводимые мероприятия в рамках реализации проекта в 2019 году:</a:t>
            </a:r>
          </a:p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-Благоустройство общественной территории  спортивного комплекса «Здоровье», расположенного в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пгт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.  Холм-Жирковский Смоленской области</a:t>
            </a:r>
          </a:p>
        </p:txBody>
      </p:sp>
      <p:pic>
        <p:nvPicPr>
          <p:cNvPr id="33" name="Рисунок 32" descr="стадион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51801" y="5157192"/>
            <a:ext cx="1792199" cy="1152128"/>
          </a:xfrm>
          <a:prstGeom prst="rect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</p:pic>
      <p:pic>
        <p:nvPicPr>
          <p:cNvPr id="34" name="Рисунок 33" descr="стад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6096" y="5517232"/>
            <a:ext cx="1859698" cy="1224136"/>
          </a:xfrm>
          <a:prstGeom prst="rect">
            <a:avLst/>
          </a:prstGeom>
          <a:ln>
            <a:solidFill>
              <a:srgbClr val="003300"/>
            </a:solidFill>
          </a:ln>
        </p:spPr>
      </p:pic>
      <p:pic>
        <p:nvPicPr>
          <p:cNvPr id="35" name="Рисунок 34" descr="агиб зал 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36296" y="2204864"/>
            <a:ext cx="1907704" cy="1175792"/>
          </a:xfrm>
          <a:prstGeom prst="rect">
            <a:avLst/>
          </a:prstGeom>
          <a:ln>
            <a:solidFill>
              <a:srgbClr val="0033CC"/>
            </a:solidFill>
          </a:ln>
        </p:spPr>
      </p:pic>
      <p:pic>
        <p:nvPicPr>
          <p:cNvPr id="36" name="Рисунок 35" descr="инвентарь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64088" y="2708920"/>
            <a:ext cx="1823864" cy="1256635"/>
          </a:xfrm>
          <a:prstGeom prst="rect">
            <a:avLst/>
          </a:prstGeom>
          <a:ln>
            <a:solidFill>
              <a:srgbClr val="0033CC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bject 19"/>
          <p:cNvSpPr/>
          <p:nvPr/>
        </p:nvSpPr>
        <p:spPr>
          <a:xfrm>
            <a:off x="1979712" y="1196752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319024" y="0"/>
                </a:moveTo>
                <a:lnTo>
                  <a:pt x="271862" y="3457"/>
                </a:lnTo>
                <a:lnTo>
                  <a:pt x="226855" y="13500"/>
                </a:lnTo>
                <a:lnTo>
                  <a:pt x="184495" y="29637"/>
                </a:lnTo>
                <a:lnTo>
                  <a:pt x="145275" y="51375"/>
                </a:lnTo>
                <a:lnTo>
                  <a:pt x="109686" y="78222"/>
                </a:lnTo>
                <a:lnTo>
                  <a:pt x="78222" y="109686"/>
                </a:lnTo>
                <a:lnTo>
                  <a:pt x="51375" y="145275"/>
                </a:lnTo>
                <a:lnTo>
                  <a:pt x="29637" y="184495"/>
                </a:lnTo>
                <a:lnTo>
                  <a:pt x="13500" y="226855"/>
                </a:lnTo>
                <a:lnTo>
                  <a:pt x="3457" y="271862"/>
                </a:lnTo>
                <a:lnTo>
                  <a:pt x="0" y="319024"/>
                </a:lnTo>
                <a:lnTo>
                  <a:pt x="3457" y="366157"/>
                </a:lnTo>
                <a:lnTo>
                  <a:pt x="13500" y="411146"/>
                </a:lnTo>
                <a:lnTo>
                  <a:pt x="29637" y="453497"/>
                </a:lnTo>
                <a:lnTo>
                  <a:pt x="51375" y="492716"/>
                </a:lnTo>
                <a:lnTo>
                  <a:pt x="78222" y="528309"/>
                </a:lnTo>
                <a:lnTo>
                  <a:pt x="109686" y="559782"/>
                </a:lnTo>
                <a:lnTo>
                  <a:pt x="145275" y="586640"/>
                </a:lnTo>
                <a:lnTo>
                  <a:pt x="184495" y="608390"/>
                </a:lnTo>
                <a:lnTo>
                  <a:pt x="226855" y="624537"/>
                </a:lnTo>
                <a:lnTo>
                  <a:pt x="271862" y="634587"/>
                </a:lnTo>
                <a:lnTo>
                  <a:pt x="319024" y="638048"/>
                </a:lnTo>
                <a:lnTo>
                  <a:pt x="366157" y="634587"/>
                </a:lnTo>
                <a:lnTo>
                  <a:pt x="411146" y="624537"/>
                </a:lnTo>
                <a:lnTo>
                  <a:pt x="453497" y="608390"/>
                </a:lnTo>
                <a:lnTo>
                  <a:pt x="492716" y="586640"/>
                </a:lnTo>
                <a:lnTo>
                  <a:pt x="528309" y="559782"/>
                </a:lnTo>
                <a:lnTo>
                  <a:pt x="559782" y="528309"/>
                </a:lnTo>
                <a:lnTo>
                  <a:pt x="586640" y="492716"/>
                </a:lnTo>
                <a:lnTo>
                  <a:pt x="608390" y="453497"/>
                </a:lnTo>
                <a:lnTo>
                  <a:pt x="624537" y="411146"/>
                </a:lnTo>
                <a:lnTo>
                  <a:pt x="634587" y="366157"/>
                </a:lnTo>
                <a:lnTo>
                  <a:pt x="638048" y="319024"/>
                </a:lnTo>
                <a:lnTo>
                  <a:pt x="634587" y="271862"/>
                </a:lnTo>
                <a:lnTo>
                  <a:pt x="624537" y="226855"/>
                </a:lnTo>
                <a:lnTo>
                  <a:pt x="608390" y="184495"/>
                </a:lnTo>
                <a:lnTo>
                  <a:pt x="586640" y="145275"/>
                </a:lnTo>
                <a:lnTo>
                  <a:pt x="559782" y="109686"/>
                </a:lnTo>
                <a:lnTo>
                  <a:pt x="528309" y="78222"/>
                </a:lnTo>
                <a:lnTo>
                  <a:pt x="492716" y="51375"/>
                </a:lnTo>
                <a:lnTo>
                  <a:pt x="453497" y="29637"/>
                </a:lnTo>
                <a:lnTo>
                  <a:pt x="411146" y="13500"/>
                </a:lnTo>
                <a:lnTo>
                  <a:pt x="366157" y="3457"/>
                </a:lnTo>
                <a:lnTo>
                  <a:pt x="319024" y="0"/>
                </a:lnTo>
                <a:close/>
              </a:path>
            </a:pathLst>
          </a:custGeom>
          <a:solidFill>
            <a:srgbClr val="00FFCC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19"/>
          <p:cNvSpPr/>
          <p:nvPr/>
        </p:nvSpPr>
        <p:spPr>
          <a:xfrm>
            <a:off x="1979712" y="2708920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319024" y="0"/>
                </a:moveTo>
                <a:lnTo>
                  <a:pt x="271862" y="3457"/>
                </a:lnTo>
                <a:lnTo>
                  <a:pt x="226855" y="13500"/>
                </a:lnTo>
                <a:lnTo>
                  <a:pt x="184495" y="29637"/>
                </a:lnTo>
                <a:lnTo>
                  <a:pt x="145275" y="51375"/>
                </a:lnTo>
                <a:lnTo>
                  <a:pt x="109686" y="78222"/>
                </a:lnTo>
                <a:lnTo>
                  <a:pt x="78222" y="109686"/>
                </a:lnTo>
                <a:lnTo>
                  <a:pt x="51375" y="145275"/>
                </a:lnTo>
                <a:lnTo>
                  <a:pt x="29637" y="184495"/>
                </a:lnTo>
                <a:lnTo>
                  <a:pt x="13500" y="226855"/>
                </a:lnTo>
                <a:lnTo>
                  <a:pt x="3457" y="271862"/>
                </a:lnTo>
                <a:lnTo>
                  <a:pt x="0" y="319024"/>
                </a:lnTo>
                <a:lnTo>
                  <a:pt x="3457" y="366157"/>
                </a:lnTo>
                <a:lnTo>
                  <a:pt x="13500" y="411146"/>
                </a:lnTo>
                <a:lnTo>
                  <a:pt x="29637" y="453497"/>
                </a:lnTo>
                <a:lnTo>
                  <a:pt x="51375" y="492716"/>
                </a:lnTo>
                <a:lnTo>
                  <a:pt x="78222" y="528309"/>
                </a:lnTo>
                <a:lnTo>
                  <a:pt x="109686" y="559782"/>
                </a:lnTo>
                <a:lnTo>
                  <a:pt x="145275" y="586640"/>
                </a:lnTo>
                <a:lnTo>
                  <a:pt x="184495" y="608390"/>
                </a:lnTo>
                <a:lnTo>
                  <a:pt x="226855" y="624537"/>
                </a:lnTo>
                <a:lnTo>
                  <a:pt x="271862" y="634587"/>
                </a:lnTo>
                <a:lnTo>
                  <a:pt x="319024" y="638048"/>
                </a:lnTo>
                <a:lnTo>
                  <a:pt x="366157" y="634587"/>
                </a:lnTo>
                <a:lnTo>
                  <a:pt x="411146" y="624537"/>
                </a:lnTo>
                <a:lnTo>
                  <a:pt x="453497" y="608390"/>
                </a:lnTo>
                <a:lnTo>
                  <a:pt x="492716" y="586640"/>
                </a:lnTo>
                <a:lnTo>
                  <a:pt x="528309" y="559782"/>
                </a:lnTo>
                <a:lnTo>
                  <a:pt x="559782" y="528309"/>
                </a:lnTo>
                <a:lnTo>
                  <a:pt x="586640" y="492716"/>
                </a:lnTo>
                <a:lnTo>
                  <a:pt x="608390" y="453497"/>
                </a:lnTo>
                <a:lnTo>
                  <a:pt x="624537" y="411146"/>
                </a:lnTo>
                <a:lnTo>
                  <a:pt x="634587" y="366157"/>
                </a:lnTo>
                <a:lnTo>
                  <a:pt x="638048" y="319024"/>
                </a:lnTo>
                <a:lnTo>
                  <a:pt x="634587" y="271862"/>
                </a:lnTo>
                <a:lnTo>
                  <a:pt x="624537" y="226855"/>
                </a:lnTo>
                <a:lnTo>
                  <a:pt x="608390" y="184495"/>
                </a:lnTo>
                <a:lnTo>
                  <a:pt x="586640" y="145275"/>
                </a:lnTo>
                <a:lnTo>
                  <a:pt x="559782" y="109686"/>
                </a:lnTo>
                <a:lnTo>
                  <a:pt x="528309" y="78222"/>
                </a:lnTo>
                <a:lnTo>
                  <a:pt x="492716" y="51375"/>
                </a:lnTo>
                <a:lnTo>
                  <a:pt x="453497" y="29637"/>
                </a:lnTo>
                <a:lnTo>
                  <a:pt x="411146" y="13500"/>
                </a:lnTo>
                <a:lnTo>
                  <a:pt x="366157" y="3457"/>
                </a:lnTo>
                <a:lnTo>
                  <a:pt x="319024" y="0"/>
                </a:lnTo>
                <a:close/>
              </a:path>
            </a:pathLst>
          </a:custGeom>
          <a:solidFill>
            <a:srgbClr val="00FFCC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9"/>
          <p:cNvSpPr/>
          <p:nvPr/>
        </p:nvSpPr>
        <p:spPr>
          <a:xfrm>
            <a:off x="1979712" y="5373216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319024" y="0"/>
                </a:moveTo>
                <a:lnTo>
                  <a:pt x="271862" y="3457"/>
                </a:lnTo>
                <a:lnTo>
                  <a:pt x="226855" y="13500"/>
                </a:lnTo>
                <a:lnTo>
                  <a:pt x="184495" y="29637"/>
                </a:lnTo>
                <a:lnTo>
                  <a:pt x="145275" y="51375"/>
                </a:lnTo>
                <a:lnTo>
                  <a:pt x="109686" y="78222"/>
                </a:lnTo>
                <a:lnTo>
                  <a:pt x="78222" y="109686"/>
                </a:lnTo>
                <a:lnTo>
                  <a:pt x="51375" y="145275"/>
                </a:lnTo>
                <a:lnTo>
                  <a:pt x="29637" y="184495"/>
                </a:lnTo>
                <a:lnTo>
                  <a:pt x="13500" y="226855"/>
                </a:lnTo>
                <a:lnTo>
                  <a:pt x="3457" y="271862"/>
                </a:lnTo>
                <a:lnTo>
                  <a:pt x="0" y="319024"/>
                </a:lnTo>
                <a:lnTo>
                  <a:pt x="3457" y="366157"/>
                </a:lnTo>
                <a:lnTo>
                  <a:pt x="13500" y="411146"/>
                </a:lnTo>
                <a:lnTo>
                  <a:pt x="29637" y="453497"/>
                </a:lnTo>
                <a:lnTo>
                  <a:pt x="51375" y="492716"/>
                </a:lnTo>
                <a:lnTo>
                  <a:pt x="78222" y="528309"/>
                </a:lnTo>
                <a:lnTo>
                  <a:pt x="109686" y="559782"/>
                </a:lnTo>
                <a:lnTo>
                  <a:pt x="145275" y="586640"/>
                </a:lnTo>
                <a:lnTo>
                  <a:pt x="184495" y="608390"/>
                </a:lnTo>
                <a:lnTo>
                  <a:pt x="226855" y="624537"/>
                </a:lnTo>
                <a:lnTo>
                  <a:pt x="271862" y="634587"/>
                </a:lnTo>
                <a:lnTo>
                  <a:pt x="319024" y="638048"/>
                </a:lnTo>
                <a:lnTo>
                  <a:pt x="366157" y="634587"/>
                </a:lnTo>
                <a:lnTo>
                  <a:pt x="411146" y="624537"/>
                </a:lnTo>
                <a:lnTo>
                  <a:pt x="453497" y="608390"/>
                </a:lnTo>
                <a:lnTo>
                  <a:pt x="492716" y="586640"/>
                </a:lnTo>
                <a:lnTo>
                  <a:pt x="528309" y="559782"/>
                </a:lnTo>
                <a:lnTo>
                  <a:pt x="559782" y="528309"/>
                </a:lnTo>
                <a:lnTo>
                  <a:pt x="586640" y="492716"/>
                </a:lnTo>
                <a:lnTo>
                  <a:pt x="608390" y="453497"/>
                </a:lnTo>
                <a:lnTo>
                  <a:pt x="624537" y="411146"/>
                </a:lnTo>
                <a:lnTo>
                  <a:pt x="634587" y="366157"/>
                </a:lnTo>
                <a:lnTo>
                  <a:pt x="638048" y="319024"/>
                </a:lnTo>
                <a:lnTo>
                  <a:pt x="634587" y="271862"/>
                </a:lnTo>
                <a:lnTo>
                  <a:pt x="624537" y="226855"/>
                </a:lnTo>
                <a:lnTo>
                  <a:pt x="608390" y="184495"/>
                </a:lnTo>
                <a:lnTo>
                  <a:pt x="586640" y="145275"/>
                </a:lnTo>
                <a:lnTo>
                  <a:pt x="559782" y="109686"/>
                </a:lnTo>
                <a:lnTo>
                  <a:pt x="528309" y="78222"/>
                </a:lnTo>
                <a:lnTo>
                  <a:pt x="492716" y="51375"/>
                </a:lnTo>
                <a:lnTo>
                  <a:pt x="453497" y="29637"/>
                </a:lnTo>
                <a:lnTo>
                  <a:pt x="411146" y="13500"/>
                </a:lnTo>
                <a:lnTo>
                  <a:pt x="366157" y="3457"/>
                </a:lnTo>
                <a:lnTo>
                  <a:pt x="319024" y="0"/>
                </a:lnTo>
                <a:close/>
              </a:path>
            </a:pathLst>
          </a:custGeom>
          <a:solidFill>
            <a:srgbClr val="00FFCC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19"/>
          <p:cNvSpPr/>
          <p:nvPr/>
        </p:nvSpPr>
        <p:spPr>
          <a:xfrm>
            <a:off x="1979712" y="4005064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319024" y="0"/>
                </a:moveTo>
                <a:lnTo>
                  <a:pt x="271862" y="3457"/>
                </a:lnTo>
                <a:lnTo>
                  <a:pt x="226855" y="13500"/>
                </a:lnTo>
                <a:lnTo>
                  <a:pt x="184495" y="29637"/>
                </a:lnTo>
                <a:lnTo>
                  <a:pt x="145275" y="51375"/>
                </a:lnTo>
                <a:lnTo>
                  <a:pt x="109686" y="78222"/>
                </a:lnTo>
                <a:lnTo>
                  <a:pt x="78222" y="109686"/>
                </a:lnTo>
                <a:lnTo>
                  <a:pt x="51375" y="145275"/>
                </a:lnTo>
                <a:lnTo>
                  <a:pt x="29637" y="184495"/>
                </a:lnTo>
                <a:lnTo>
                  <a:pt x="13500" y="226855"/>
                </a:lnTo>
                <a:lnTo>
                  <a:pt x="3457" y="271862"/>
                </a:lnTo>
                <a:lnTo>
                  <a:pt x="0" y="319024"/>
                </a:lnTo>
                <a:lnTo>
                  <a:pt x="3457" y="366157"/>
                </a:lnTo>
                <a:lnTo>
                  <a:pt x="13500" y="411146"/>
                </a:lnTo>
                <a:lnTo>
                  <a:pt x="29637" y="453497"/>
                </a:lnTo>
                <a:lnTo>
                  <a:pt x="51375" y="492716"/>
                </a:lnTo>
                <a:lnTo>
                  <a:pt x="78222" y="528309"/>
                </a:lnTo>
                <a:lnTo>
                  <a:pt x="109686" y="559782"/>
                </a:lnTo>
                <a:lnTo>
                  <a:pt x="145275" y="586640"/>
                </a:lnTo>
                <a:lnTo>
                  <a:pt x="184495" y="608390"/>
                </a:lnTo>
                <a:lnTo>
                  <a:pt x="226855" y="624537"/>
                </a:lnTo>
                <a:lnTo>
                  <a:pt x="271862" y="634587"/>
                </a:lnTo>
                <a:lnTo>
                  <a:pt x="319024" y="638048"/>
                </a:lnTo>
                <a:lnTo>
                  <a:pt x="366157" y="634587"/>
                </a:lnTo>
                <a:lnTo>
                  <a:pt x="411146" y="624537"/>
                </a:lnTo>
                <a:lnTo>
                  <a:pt x="453497" y="608390"/>
                </a:lnTo>
                <a:lnTo>
                  <a:pt x="492716" y="586640"/>
                </a:lnTo>
                <a:lnTo>
                  <a:pt x="528309" y="559782"/>
                </a:lnTo>
                <a:lnTo>
                  <a:pt x="559782" y="528309"/>
                </a:lnTo>
                <a:lnTo>
                  <a:pt x="586640" y="492716"/>
                </a:lnTo>
                <a:lnTo>
                  <a:pt x="608390" y="453497"/>
                </a:lnTo>
                <a:lnTo>
                  <a:pt x="624537" y="411146"/>
                </a:lnTo>
                <a:lnTo>
                  <a:pt x="634587" y="366157"/>
                </a:lnTo>
                <a:lnTo>
                  <a:pt x="638048" y="319024"/>
                </a:lnTo>
                <a:lnTo>
                  <a:pt x="634587" y="271862"/>
                </a:lnTo>
                <a:lnTo>
                  <a:pt x="624537" y="226855"/>
                </a:lnTo>
                <a:lnTo>
                  <a:pt x="608390" y="184495"/>
                </a:lnTo>
                <a:lnTo>
                  <a:pt x="586640" y="145275"/>
                </a:lnTo>
                <a:lnTo>
                  <a:pt x="559782" y="109686"/>
                </a:lnTo>
                <a:lnTo>
                  <a:pt x="528309" y="78222"/>
                </a:lnTo>
                <a:lnTo>
                  <a:pt x="492716" y="51375"/>
                </a:lnTo>
                <a:lnTo>
                  <a:pt x="453497" y="29637"/>
                </a:lnTo>
                <a:lnTo>
                  <a:pt x="411146" y="13500"/>
                </a:lnTo>
                <a:lnTo>
                  <a:pt x="366157" y="3457"/>
                </a:lnTo>
                <a:lnTo>
                  <a:pt x="319024" y="0"/>
                </a:lnTo>
                <a:close/>
              </a:path>
            </a:pathLst>
          </a:custGeom>
          <a:solidFill>
            <a:srgbClr val="00FFCC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Пятиугольник 17"/>
          <p:cNvSpPr/>
          <p:nvPr/>
        </p:nvSpPr>
        <p:spPr>
          <a:xfrm rot="10800000">
            <a:off x="2627784" y="1052736"/>
            <a:ext cx="6408712" cy="1080120"/>
          </a:xfrm>
          <a:prstGeom prst="homePlate">
            <a:avLst/>
          </a:prstGeom>
          <a:solidFill>
            <a:srgbClr val="00FFCC"/>
          </a:solidFill>
          <a:ln w="1270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3131840" y="1124744"/>
            <a:ext cx="5688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Основные направления налоговой и бюджетной политики  муниципального образования «Холм-Жирковский район» Смоленской области на 2020-2022 годы</a:t>
            </a:r>
          </a:p>
        </p:txBody>
      </p:sp>
      <p:sp>
        <p:nvSpPr>
          <p:cNvPr id="22" name="Пятиугольник 21"/>
          <p:cNvSpPr/>
          <p:nvPr/>
        </p:nvSpPr>
        <p:spPr>
          <a:xfrm rot="10800000">
            <a:off x="2627784" y="2492896"/>
            <a:ext cx="6408712" cy="1080120"/>
          </a:xfrm>
          <a:prstGeom prst="homePlate">
            <a:avLst/>
          </a:prstGeom>
          <a:solidFill>
            <a:srgbClr val="00FFCC"/>
          </a:solidFill>
          <a:ln w="1270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ятиугольник 22"/>
          <p:cNvSpPr/>
          <p:nvPr/>
        </p:nvSpPr>
        <p:spPr>
          <a:xfrm rot="10800000">
            <a:off x="2627784" y="3861048"/>
            <a:ext cx="6408712" cy="1008112"/>
          </a:xfrm>
          <a:prstGeom prst="homePlate">
            <a:avLst/>
          </a:prstGeom>
          <a:solidFill>
            <a:srgbClr val="00FFCC"/>
          </a:solidFill>
          <a:ln w="1270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ятиугольник 23"/>
          <p:cNvSpPr/>
          <p:nvPr/>
        </p:nvSpPr>
        <p:spPr>
          <a:xfrm rot="10800000">
            <a:off x="2627784" y="5229200"/>
            <a:ext cx="6408712" cy="1008112"/>
          </a:xfrm>
          <a:prstGeom prst="homePlate">
            <a:avLst/>
          </a:prstGeom>
          <a:solidFill>
            <a:srgbClr val="00FFCC"/>
          </a:solidFill>
          <a:ln w="1270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3275856" y="2564904"/>
            <a:ext cx="5688632" cy="107721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Основные параметры прогноза социально-экономического развития   муниципального образования «Холм-Жирковский район» Смоленской области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75856" y="4005064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Бюджетный прогноз муниципального образования «Холм-Жирковский район» Смоленской области до 2022 года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75856" y="5445224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Муниципальные программы Холм-Жирковского района Смоленской области</a:t>
            </a:r>
          </a:p>
        </p:txBody>
      </p:sp>
      <p:sp>
        <p:nvSpPr>
          <p:cNvPr id="34" name="object 24"/>
          <p:cNvSpPr/>
          <p:nvPr/>
        </p:nvSpPr>
        <p:spPr>
          <a:xfrm>
            <a:off x="1979712" y="4077072"/>
            <a:ext cx="534720" cy="3871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24"/>
          <p:cNvSpPr/>
          <p:nvPr/>
        </p:nvSpPr>
        <p:spPr>
          <a:xfrm>
            <a:off x="1979712" y="1340768"/>
            <a:ext cx="534720" cy="3871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24"/>
          <p:cNvSpPr/>
          <p:nvPr/>
        </p:nvSpPr>
        <p:spPr>
          <a:xfrm>
            <a:off x="1979712" y="2780928"/>
            <a:ext cx="534720" cy="3871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24"/>
          <p:cNvSpPr/>
          <p:nvPr/>
        </p:nvSpPr>
        <p:spPr>
          <a:xfrm>
            <a:off x="1979712" y="5517232"/>
            <a:ext cx="534720" cy="3871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10"/>
          <p:cNvSpPr/>
          <p:nvPr/>
        </p:nvSpPr>
        <p:spPr>
          <a:xfrm>
            <a:off x="-108520" y="0"/>
            <a:ext cx="9793088" cy="968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ДОКУМЕНТЫ  ДЛЯ  СОСТАВЛЕНИЕ  ПРОЕКТА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 rot="16200000">
            <a:off x="-1773195" y="2947303"/>
            <a:ext cx="56886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 smtClean="0">
                <a:solidFill>
                  <a:srgbClr val="0033CC"/>
                </a:solidFill>
                <a:latin typeface="Bookman Old Style" pitchFamily="18" charset="0"/>
              </a:rPr>
              <a:t>БЮДЖЕТ</a:t>
            </a:r>
            <a:r>
              <a:rPr lang="ru-RU" sz="2800" dirty="0" smtClean="0">
                <a:solidFill>
                  <a:srgbClr val="FFFF66"/>
                </a:solidFill>
                <a:latin typeface="Bookman Old Style" pitchFamily="18" charset="0"/>
              </a:rPr>
              <a:t> </a:t>
            </a:r>
            <a:r>
              <a:rPr lang="ru-RU" dirty="0" smtClean="0">
                <a:solidFill>
                  <a:srgbClr val="FFFF66"/>
                </a:solidFill>
                <a:latin typeface="Bookman Old Style" pitchFamily="18" charset="0"/>
              </a:rPr>
              <a:t>  </a:t>
            </a:r>
            <a:r>
              <a:rPr lang="ru-RU" sz="1600" b="1" dirty="0" smtClean="0">
                <a:solidFill>
                  <a:srgbClr val="0033CC"/>
                </a:solidFill>
                <a:latin typeface="Bookman Old Style" pitchFamily="18" charset="0"/>
              </a:rPr>
              <a:t>МУНИЦИПАЛЬНОГО ОБРАЗОВАНИЯ «ХОЛМ-ЖИРКОВСКИЙ РАЙОН  СМОЛЕНСКОЙ ОБЛАСТИ НА 2020 ГОД И НА ПЛАНОВЫЙ ПЕРИОД 2021 и 2022 годов</a:t>
            </a:r>
            <a:endParaRPr lang="ru-RU" sz="16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3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57200" y="6597352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79512" y="836712"/>
            <a:ext cx="8640960" cy="57606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Bookman Old Style" pitchFamily="18" charset="0"/>
              </a:rPr>
              <a:t>  Официальный сайт Администрации муниципального  образования «Холм-Жирковский район» Смоленской области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holm.admin-smolensk.ru</a:t>
            </a: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Font typeface="Wingdings" pitchFamily="2" charset="2"/>
              <a:buChar char="v"/>
            </a:pPr>
            <a:endParaRPr lang="ru-RU" sz="2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Bookman Old Style" pitchFamily="18" charset="0"/>
              </a:rPr>
              <a:t>Официальное печатное издание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   </a:t>
            </a:r>
            <a:r>
              <a:rPr lang="ru-RU" sz="3000" b="1" dirty="0" err="1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Холм-Жирковская</a:t>
            </a:r>
            <a:r>
              <a:rPr lang="ru-RU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районная газета «Вперед»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Bookman Old Style" pitchFamily="18" charset="0"/>
              </a:rPr>
              <a:t>Социальные сети</a:t>
            </a:r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2400" dirty="0">
              <a:solidFill>
                <a:schemeClr val="tx2">
                  <a:lumMod val="1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10" name="Рисунок 9" descr="холм-жирковски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556792"/>
            <a:ext cx="1047269" cy="1328990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sp>
        <p:nvSpPr>
          <p:cNvPr id="11" name="object 10"/>
          <p:cNvSpPr/>
          <p:nvPr/>
        </p:nvSpPr>
        <p:spPr>
          <a:xfrm>
            <a:off x="755576" y="0"/>
            <a:ext cx="7776864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7584" y="188640"/>
            <a:ext cx="7128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ИСТОЧНИКИ  РАЗМЕЩЕНИЯ  ИНФОРМАЦИИ   О   БЮДЖЕТЕ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4" name="Рисунок 13" descr="одноклассник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4725144"/>
            <a:ext cx="3096344" cy="1568608"/>
          </a:xfrm>
          <a:prstGeom prst="rect">
            <a:avLst/>
          </a:prstGeom>
        </p:spPr>
      </p:pic>
      <p:pic>
        <p:nvPicPr>
          <p:cNvPr id="15" name="Рисунок 14" descr="фейсбук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76256" y="4725144"/>
            <a:ext cx="1575866" cy="1700808"/>
          </a:xfrm>
          <a:prstGeom prst="rect">
            <a:avLst/>
          </a:prstGeom>
        </p:spPr>
      </p:pic>
      <p:pic>
        <p:nvPicPr>
          <p:cNvPr id="16" name="Рисунок 15" descr="вперед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80312" y="2636912"/>
            <a:ext cx="1619672" cy="9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в контакте 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584" y="4581128"/>
            <a:ext cx="1756048" cy="1756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88640"/>
            <a:ext cx="8856984" cy="6552728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sz="2000" dirty="0" smtClean="0">
                <a:latin typeface="Book Antiqua" pitchFamily="18" charset="0"/>
              </a:rPr>
              <a:t>   </a:t>
            </a:r>
            <a:r>
              <a:rPr lang="ru-RU" sz="2000" b="1" dirty="0" smtClean="0">
                <a:solidFill>
                  <a:srgbClr val="000099"/>
                </a:solidFill>
                <a:latin typeface="Book Antiqua" pitchFamily="18" charset="0"/>
              </a:rPr>
              <a:t> 		</a:t>
            </a: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Финансовым  управлением Администрации муниципального образования  «Холм-Жирковский район» Смоленской области </a:t>
            </a: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подготовлена брошюра «Бюджет для граждан к проекту  решения «О бюджете муниципального образования «Холм-Жирковский район» Смоленской области на 2020 год и плановый период 2021 и 2022 годов.</a:t>
            </a:r>
          </a:p>
          <a:p>
            <a:pPr algn="just">
              <a:buNone/>
            </a:pP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		В настоящем документе  мы постарались в доступной и понятной форме изложить принципы формирования бюджета нашего района, а также показать  на какие цели и в каких объемах  направляются бюджетные средства, что позволит всем заинтересованным жителям Холм-Жирковского района принять активное участие в обсуждении  проектов бюджета на последующие годы  и итогах их исполнения.</a:t>
            </a:r>
          </a:p>
          <a:p>
            <a:pPr algn="just">
              <a:buNone/>
            </a:pP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		Информация о проводимых публичных слушаниях по бюджету размещается на  официальном сайте Администрации муниципального образования «Холм-Жирковский район» Смоленской области.</a:t>
            </a:r>
          </a:p>
          <a:p>
            <a:pPr algn="ctr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Адрес:   215650, Смоленская область,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800" b="1" dirty="0" err="1" smtClean="0">
                <a:solidFill>
                  <a:srgbClr val="000099"/>
                </a:solidFill>
                <a:latin typeface="Bookman Old Style" pitchFamily="18" charset="0"/>
              </a:rPr>
              <a:t>пгт</a:t>
            </a: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. Холм-Жирковский, ул.       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      Нахимовская, д.9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Телефон: (48139) 2-11-73</a:t>
            </a:r>
          </a:p>
          <a:p>
            <a:pPr algn="ctr">
              <a:buNone/>
            </a:pPr>
            <a:r>
              <a:rPr lang="en-US" sz="1800" b="1" dirty="0" smtClean="0">
                <a:solidFill>
                  <a:srgbClr val="000099"/>
                </a:solidFill>
                <a:latin typeface="Bookman Old Style" pitchFamily="18" charset="0"/>
              </a:rPr>
              <a:t>E-mail</a:t>
            </a: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: </a:t>
            </a:r>
            <a:r>
              <a:rPr lang="en-US" sz="1800" dirty="0" smtClean="0">
                <a:solidFill>
                  <a:srgbClr val="000099"/>
                </a:solidFill>
                <a:latin typeface="Bookman Old Style" pitchFamily="18" charset="0"/>
              </a:rPr>
              <a:t>fin_holm19@mail.ru</a:t>
            </a: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Начальник Финансового управления</a:t>
            </a:r>
          </a:p>
          <a:p>
            <a:pPr algn="ctr">
              <a:buNone/>
            </a:pPr>
            <a:r>
              <a:rPr lang="ru-RU" sz="1800" b="1" dirty="0" err="1" smtClean="0">
                <a:solidFill>
                  <a:srgbClr val="000099"/>
                </a:solidFill>
                <a:latin typeface="Bookman Old Style" pitchFamily="18" charset="0"/>
              </a:rPr>
              <a:t>Станько</a:t>
            </a: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 Татьяна Михайловна</a:t>
            </a:r>
            <a:endParaRPr lang="en-US" sz="180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</p:txBody>
      </p:sp>
      <p:pic>
        <p:nvPicPr>
          <p:cNvPr id="8" name="Рисунок 7" descr="контакт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4248" y="4149080"/>
            <a:ext cx="2138951" cy="1969974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2500"/>
          </a:effectLst>
        </p:spPr>
      </p:pic>
      <p:pic>
        <p:nvPicPr>
          <p:cNvPr id="9" name="Рисунок 8" descr="конт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3429000"/>
            <a:ext cx="2264934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нахимов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077072"/>
            <a:ext cx="2483768" cy="1800200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/>
        </p:nvGraphicFramePr>
        <p:xfrm>
          <a:off x="323528" y="1268760"/>
          <a:ext cx="2520280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" name="Рисунок 19" descr="численность населения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87824" y="1124744"/>
            <a:ext cx="1885664" cy="1556792"/>
          </a:xfrm>
          <a:prstGeom prst="rect">
            <a:avLst/>
          </a:prstGeom>
        </p:spPr>
      </p:pic>
      <p:pic>
        <p:nvPicPr>
          <p:cNvPr id="22" name="Рисунок 21" descr="территория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1196752"/>
            <a:ext cx="1203798" cy="15833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403648" y="1268760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Общая площадь </a:t>
            </a:r>
          </a:p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2 033,4 кв.км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88024" y="1268760"/>
            <a:ext cx="1944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население на 01.01.2019</a:t>
            </a:r>
          </a:p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9 110 человек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92280" y="1772816"/>
            <a:ext cx="1800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Городские поселения:</a:t>
            </a:r>
          </a:p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</a:t>
            </a:r>
          </a:p>
          <a:p>
            <a:pPr algn="ctr"/>
            <a:r>
              <a:rPr lang="ru-RU" i="1" dirty="0" smtClean="0">
                <a:solidFill>
                  <a:srgbClr val="000099"/>
                </a:solidFill>
                <a:latin typeface="Bookman Old Style" pitchFamily="18" charset="0"/>
              </a:rPr>
              <a:t>Холм-Жирковское</a:t>
            </a:r>
            <a:endParaRPr lang="ru-RU" i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2280" y="4293096"/>
            <a:ext cx="1800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Сельские поселения:</a:t>
            </a:r>
          </a:p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5</a:t>
            </a:r>
          </a:p>
          <a:p>
            <a:pPr algn="ctr"/>
            <a:r>
              <a:rPr lang="ru-RU" i="1" dirty="0" err="1" smtClean="0">
                <a:solidFill>
                  <a:srgbClr val="000099"/>
                </a:solidFill>
                <a:latin typeface="Bookman Old Style" pitchFamily="18" charset="0"/>
              </a:rPr>
              <a:t>Агибаловское</a:t>
            </a:r>
            <a:endParaRPr lang="ru-RU" i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ctr"/>
            <a:r>
              <a:rPr lang="ru-RU" i="1" dirty="0" smtClean="0">
                <a:solidFill>
                  <a:srgbClr val="000099"/>
                </a:solidFill>
                <a:latin typeface="Bookman Old Style" pitchFamily="18" charset="0"/>
              </a:rPr>
              <a:t>Богдановское</a:t>
            </a:r>
          </a:p>
          <a:p>
            <a:pPr algn="ctr"/>
            <a:r>
              <a:rPr lang="ru-RU" i="1" dirty="0" smtClean="0">
                <a:solidFill>
                  <a:srgbClr val="000099"/>
                </a:solidFill>
                <a:latin typeface="Bookman Old Style" pitchFamily="18" charset="0"/>
              </a:rPr>
              <a:t>Игоревское</a:t>
            </a:r>
          </a:p>
          <a:p>
            <a:pPr algn="ctr"/>
            <a:r>
              <a:rPr lang="ru-RU" i="1" dirty="0" smtClean="0">
                <a:solidFill>
                  <a:srgbClr val="000099"/>
                </a:solidFill>
                <a:latin typeface="Bookman Old Style" pitchFamily="18" charset="0"/>
              </a:rPr>
              <a:t>Лехминское</a:t>
            </a:r>
          </a:p>
          <a:p>
            <a:pPr algn="ctr"/>
            <a:r>
              <a:rPr lang="ru-RU" i="1" dirty="0" err="1" smtClean="0">
                <a:solidFill>
                  <a:srgbClr val="000099"/>
                </a:solidFill>
                <a:latin typeface="Bookman Old Style" pitchFamily="18" charset="0"/>
              </a:rPr>
              <a:t>Тупиковское</a:t>
            </a:r>
            <a:endParaRPr lang="ru-RU" i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31" name="Рисунок 30" descr="город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52320" y="764704"/>
            <a:ext cx="948158" cy="980728"/>
          </a:xfrm>
          <a:prstGeom prst="rect">
            <a:avLst/>
          </a:prstGeom>
        </p:spPr>
      </p:pic>
      <p:pic>
        <p:nvPicPr>
          <p:cNvPr id="32" name="Рисунок 31" descr="село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452320" y="3284984"/>
            <a:ext cx="1157271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object 10"/>
          <p:cNvSpPr/>
          <p:nvPr/>
        </p:nvSpPr>
        <p:spPr>
          <a:xfrm>
            <a:off x="0" y="0"/>
            <a:ext cx="9468544" cy="108356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МУНИЦИПАЛЬНОЕ  ОБРАЗОВАНИЕ  «ХОЛМ-ЖИРКОВСКИЙ РАЙОН»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5" name="Рисунок 34" descr="флаг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476672"/>
            <a:ext cx="1043608" cy="758247"/>
          </a:xfrm>
          <a:prstGeom prst="rect">
            <a:avLst/>
          </a:prstGeom>
        </p:spPr>
      </p:pic>
      <p:sp>
        <p:nvSpPr>
          <p:cNvPr id="2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Рисунок 16" descr="карта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108520" y="2420888"/>
            <a:ext cx="7164288" cy="5441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Содержимое 14" descr="папка с лупой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23728" y="3284984"/>
            <a:ext cx="2016224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07504" y="116632"/>
            <a:ext cx="8856984" cy="1440160"/>
          </a:xfrm>
          <a:prstGeom prst="round2DiagRect">
            <a:avLst/>
          </a:prstGeom>
          <a:solidFill>
            <a:srgbClr val="3399FF">
              <a:alpha val="85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 smtClean="0">
                <a:solidFill>
                  <a:srgbClr val="0000CC"/>
                </a:solidFill>
                <a:latin typeface="Book Antiqua" pitchFamily="18" charset="0"/>
              </a:rPr>
              <a:t>	</a:t>
            </a:r>
            <a:r>
              <a:rPr lang="ru-RU" sz="1600" b="1" dirty="0" smtClean="0">
                <a:solidFill>
                  <a:srgbClr val="0000CC"/>
                </a:solidFill>
                <a:latin typeface="Bookman Old Style" pitchFamily="18" charset="0"/>
              </a:rPr>
              <a:t>Бюджетный процесс </a:t>
            </a:r>
            <a:r>
              <a:rPr lang="ru-RU" sz="1600" dirty="0" smtClean="0">
                <a:solidFill>
                  <a:srgbClr val="0000CC"/>
                </a:solidFill>
                <a:latin typeface="Bookman Old Style" pitchFamily="18" charset="0"/>
              </a:rPr>
              <a:t>– это деятельность органов государственной власти, 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внешней проверке, рассмотрению и утверждению бюджетной отчетности.</a:t>
            </a:r>
            <a:endParaRPr lang="ru-RU" sz="1600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107504" y="5589240"/>
            <a:ext cx="8928992" cy="936104"/>
          </a:xfrm>
          <a:prstGeom prst="round2DiagRect">
            <a:avLst/>
          </a:prstGeom>
          <a:solidFill>
            <a:srgbClr val="33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 smtClean="0">
                <a:solidFill>
                  <a:srgbClr val="0000CC"/>
                </a:solidFill>
                <a:latin typeface="Book Antiqua" pitchFamily="18" charset="0"/>
              </a:rPr>
              <a:t>	</a:t>
            </a:r>
            <a:r>
              <a:rPr lang="ru-RU" sz="1600" dirty="0" smtClean="0">
                <a:solidFill>
                  <a:srgbClr val="0000CC"/>
                </a:solidFill>
                <a:latin typeface="Bookman Old Style" pitchFamily="18" charset="0"/>
              </a:rPr>
              <a:t>Ежегодно решением Холм-Жирковского районного Совета депутатов Смоленской области утверждается бюджет муниципального образования «Холм-Жирковский район» Смоленской области.</a:t>
            </a:r>
            <a:endParaRPr lang="ru-RU" sz="1600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10" name="Блок-схема: узел 9"/>
          <p:cNvSpPr/>
          <p:nvPr/>
        </p:nvSpPr>
        <p:spPr>
          <a:xfrm>
            <a:off x="395536" y="3068960"/>
            <a:ext cx="648072" cy="673224"/>
          </a:xfrm>
          <a:prstGeom prst="flowChartConnector">
            <a:avLst/>
          </a:prstGeom>
          <a:solidFill>
            <a:srgbClr val="CCFF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000CC"/>
                </a:solidFill>
              </a:rPr>
              <a:t>1</a:t>
            </a:r>
            <a:endParaRPr lang="ru-RU" sz="3200" dirty="0">
              <a:solidFill>
                <a:srgbClr val="0000CC"/>
              </a:solidFill>
            </a:endParaRPr>
          </a:p>
        </p:txBody>
      </p:sp>
      <p:sp>
        <p:nvSpPr>
          <p:cNvPr id="11" name="Блок-схема: узел 10"/>
          <p:cNvSpPr/>
          <p:nvPr/>
        </p:nvSpPr>
        <p:spPr>
          <a:xfrm>
            <a:off x="2627784" y="2564904"/>
            <a:ext cx="648072" cy="673224"/>
          </a:xfrm>
          <a:prstGeom prst="flowChartConnector">
            <a:avLst/>
          </a:prstGeom>
          <a:solidFill>
            <a:srgbClr val="CCFF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000CC"/>
                </a:solidFill>
              </a:rPr>
              <a:t>2</a:t>
            </a:r>
            <a:endParaRPr lang="ru-RU" sz="3200" dirty="0">
              <a:solidFill>
                <a:srgbClr val="0000CC"/>
              </a:solidFill>
            </a:endParaRPr>
          </a:p>
        </p:txBody>
      </p:sp>
      <p:sp>
        <p:nvSpPr>
          <p:cNvPr id="13" name="Блок-схема: узел 12"/>
          <p:cNvSpPr/>
          <p:nvPr/>
        </p:nvSpPr>
        <p:spPr>
          <a:xfrm>
            <a:off x="5004048" y="2132856"/>
            <a:ext cx="648072" cy="673224"/>
          </a:xfrm>
          <a:prstGeom prst="flowChartConnector">
            <a:avLst/>
          </a:prstGeom>
          <a:solidFill>
            <a:srgbClr val="CCFF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000CC"/>
                </a:solidFill>
              </a:rPr>
              <a:t>3</a:t>
            </a:r>
            <a:endParaRPr lang="ru-RU" sz="3200" dirty="0">
              <a:solidFill>
                <a:srgbClr val="0000CC"/>
              </a:solidFill>
            </a:endParaRPr>
          </a:p>
        </p:txBody>
      </p:sp>
      <p:sp>
        <p:nvSpPr>
          <p:cNvPr id="14" name="Блок-схема: узел 13"/>
          <p:cNvSpPr/>
          <p:nvPr/>
        </p:nvSpPr>
        <p:spPr>
          <a:xfrm>
            <a:off x="7452320" y="1628800"/>
            <a:ext cx="648072" cy="673224"/>
          </a:xfrm>
          <a:prstGeom prst="flowChartConnector">
            <a:avLst/>
          </a:prstGeom>
          <a:solidFill>
            <a:srgbClr val="CCFF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000CC"/>
                </a:solidFill>
              </a:rPr>
              <a:t>4</a:t>
            </a:r>
            <a:endParaRPr lang="ru-RU" sz="3200" dirty="0">
              <a:solidFill>
                <a:srgbClr val="0000CC"/>
              </a:solidFill>
            </a:endParaRPr>
          </a:p>
        </p:txBody>
      </p:sp>
      <p:pic>
        <p:nvPicPr>
          <p:cNvPr id="16" name="Рисунок 15" descr="папк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3861048"/>
            <a:ext cx="1800200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исполнение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2996952"/>
            <a:ext cx="2160240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диаграмма с лупой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20272" y="2276872"/>
            <a:ext cx="2123728" cy="1608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0" y="5013176"/>
            <a:ext cx="2483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CC"/>
                </a:solidFill>
                <a:latin typeface="Book Antiqua" pitchFamily="18" charset="0"/>
              </a:rPr>
              <a:t>        Разработка и </a:t>
            </a:r>
          </a:p>
          <a:p>
            <a:r>
              <a:rPr lang="ru-RU" sz="1400" b="1" dirty="0" smtClean="0">
                <a:solidFill>
                  <a:srgbClr val="0000CC"/>
                </a:solidFill>
                <a:latin typeface="Book Antiqua" pitchFamily="18" charset="0"/>
              </a:rPr>
              <a:t>составление проекта</a:t>
            </a:r>
            <a:endParaRPr lang="ru-RU" sz="1400" b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23728" y="4725144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Book Antiqua" pitchFamily="18" charset="0"/>
              </a:rPr>
              <a:t>        </a:t>
            </a:r>
            <a:r>
              <a:rPr lang="ru-RU" sz="1400" b="1" dirty="0" smtClean="0">
                <a:solidFill>
                  <a:srgbClr val="0000CC"/>
                </a:solidFill>
                <a:latin typeface="Book Antiqua" pitchFamily="18" charset="0"/>
              </a:rPr>
              <a:t>Рассмотрение и утверждение бюджета </a:t>
            </a:r>
            <a:endParaRPr lang="ru-RU" sz="1400" b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pic>
        <p:nvPicPr>
          <p:cNvPr id="22" name="Рисунок 21" descr="ок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96136" y="2780928"/>
            <a:ext cx="659904" cy="659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TextBox 22"/>
          <p:cNvSpPr txBox="1"/>
          <p:nvPr/>
        </p:nvSpPr>
        <p:spPr>
          <a:xfrm>
            <a:off x="4716016" y="4293096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00CC"/>
                </a:solidFill>
                <a:latin typeface="Book Antiqua" pitchFamily="18" charset="0"/>
              </a:rPr>
              <a:t>Исполнение бюджета</a:t>
            </a:r>
            <a:endParaRPr lang="ru-RU" sz="1400" b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76256" y="3861048"/>
            <a:ext cx="2160240" cy="1025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1400" b="1" dirty="0" smtClean="0">
                <a:solidFill>
                  <a:srgbClr val="0000CC"/>
                </a:solidFill>
                <a:latin typeface="Book Antiqua" pitchFamily="18" charset="0"/>
              </a:rPr>
              <a:t>Контроль за исполнением бюджета  и утверждение отчета об исполнении бюджета</a:t>
            </a:r>
            <a:endParaRPr lang="ru-RU" sz="1400" b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2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57200" y="6597352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Другая 7">
      <a:dk1>
        <a:sysClr val="windowText" lastClr="000000"/>
      </a:dk1>
      <a:lt1>
        <a:sysClr val="window" lastClr="FFFFFF"/>
      </a:lt1>
      <a:dk2>
        <a:srgbClr val="0072E5"/>
      </a:dk2>
      <a:lt2>
        <a:srgbClr val="DBF5F9"/>
      </a:lt2>
      <a:accent1>
        <a:srgbClr val="009999"/>
      </a:accent1>
      <a:accent2>
        <a:srgbClr val="04617B"/>
      </a:accent2>
      <a:accent3>
        <a:srgbClr val="0BD0D9"/>
      </a:accent3>
      <a:accent4>
        <a:srgbClr val="008080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18375</TotalTime>
  <Words>7123</Words>
  <Application>Microsoft Office PowerPoint</Application>
  <PresentationFormat>Экран (4:3)</PresentationFormat>
  <Paragraphs>1976</Paragraphs>
  <Slides>71</Slides>
  <Notes>23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72" baseType="lpstr">
      <vt:lpstr>Изящная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 </vt:lpstr>
      <vt:lpstr> 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wizard</dc:creator>
  <cp:lastModifiedBy>f_jon</cp:lastModifiedBy>
  <cp:revision>2805</cp:revision>
  <dcterms:modified xsi:type="dcterms:W3CDTF">2019-11-27T14:30:40Z</dcterms:modified>
</cp:coreProperties>
</file>