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57.xml" ContentType="application/vnd.openxmlformats-officedocument.drawingml.chart+xml"/>
  <Override PartName="/ppt/charts/chart68.xml" ContentType="application/vnd.openxmlformats-officedocument.drawingml.chart+xml"/>
  <Override PartName="/ppt/slides/slide36.xml" ContentType="application/vnd.openxmlformats-officedocument.presentationml.slide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Override PartName="/ppt/charts/chart82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notesSlides/notesSlide16.xml" ContentType="application/vnd.openxmlformats-officedocument.presentationml.notesSlide+xml"/>
  <Override PartName="/ppt/charts/chart60.xml" ContentType="application/vnd.openxmlformats-officedocument.drawingml.chart+xml"/>
  <Override PartName="/ppt/charts/chart71.xml" ContentType="application/vnd.openxmlformats-officedocument.drawingml.chart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charts/chart76.xml" ContentType="application/vnd.openxmlformats-officedocument.drawingml.chart+xml"/>
  <Override PartName="/ppt/charts/chart87.xml" ContentType="application/vnd.openxmlformats-officedocument.drawingml.char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65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charts/chart54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diagrams/layout6.xml" ContentType="application/vnd.openxmlformats-officedocument.drawingml.diagramLayout+xml"/>
  <Override PartName="/ppt/charts/chart90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13.xml" ContentType="application/vnd.openxmlformats-officedocument.presentationml.notesSlide+xml"/>
  <Override PartName="/ppt/charts/chart50.xml" ContentType="application/vnd.openxmlformats-officedocument.drawingml.char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charts/chart59.xml" ContentType="application/vnd.openxmlformats-officedocument.drawingml.chart+xml"/>
  <Override PartName="/ppt/charts/chart88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rawings/drawing4.xml" ContentType="application/vnd.openxmlformats-officedocument.drawingml.chartshapes+xml"/>
  <Override PartName="/ppt/charts/chart48.xml" ContentType="application/vnd.openxmlformats-officedocument.drawingml.chart+xml"/>
  <Override PartName="/ppt/charts/chart77.xml" ContentType="application/vnd.openxmlformats-officedocument.drawingml.char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charts/chart55.xml" ContentType="application/vnd.openxmlformats-officedocument.drawingml.chart+xml"/>
  <Override PartName="/ppt/charts/chart66.xml" ContentType="application/vnd.openxmlformats-officedocument.drawingml.chart+xml"/>
  <Override PartName="/ppt/charts/chart84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Override PartName="/ppt/notesSlides/notesSlide18.xml" ContentType="application/vnd.openxmlformats-officedocument.presentationml.notesSlide+xml"/>
  <Override PartName="/ppt/charts/chart73.xml" ContentType="application/vnd.openxmlformats-officedocument.drawingml.chart+xml"/>
  <Override PartName="/ppt/charts/chart91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charts/chart51.xml" ContentType="application/vnd.openxmlformats-officedocument.drawingml.chart+xml"/>
  <Override PartName="/ppt/charts/chart62.xml" ContentType="application/vnd.openxmlformats-officedocument.drawingml.chart+xml"/>
  <Override PartName="/ppt/diagrams/layout7.xml" ContentType="application/vnd.openxmlformats-officedocument.drawingml.diagramLayout+xml"/>
  <Override PartName="/ppt/charts/chart80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14.xml" ContentType="application/vnd.openxmlformats-officedocument.presentationml.notesSlide+xml"/>
  <Override PartName="/ppt/charts/chart40.xml" ContentType="application/vnd.openxmlformats-officedocument.drawingml.char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rawings/drawing5.xml" ContentType="application/vnd.openxmlformats-officedocument.drawingml.chartshapes+xml"/>
  <Override PartName="/ppt/charts/chart78.xml" ContentType="application/vnd.openxmlformats-officedocument.drawingml.chart+xml"/>
  <Override PartName="/ppt/charts/chart89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charts/chart49.xml" ContentType="application/vnd.openxmlformats-officedocument.drawingml.chart+xml"/>
  <Override PartName="/ppt/diagrams/quickStyle5.xml" ContentType="application/vnd.openxmlformats-officedocument.drawingml.diagramStyle+xml"/>
  <Override PartName="/ppt/charts/chart67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notesSlides/notesSlide19.xml" ContentType="application/vnd.openxmlformats-officedocument.presentationml.notesSlide+xml"/>
  <Override PartName="/ppt/charts/chart74.xml" ContentType="application/vnd.openxmlformats-officedocument.drawingml.chart+xml"/>
  <Override PartName="/ppt/charts/chart85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charts/chart63.xml" ContentType="application/vnd.openxmlformats-officedocument.drawingml.chart+xml"/>
  <Override PartName="/ppt/charts/chart81.xml" ContentType="application/vnd.openxmlformats-officedocument.drawingml.chart+xml"/>
  <Override PartName="/ppt/charts/chart92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ppt/charts/chart52.xml" ContentType="application/vnd.openxmlformats-officedocument.drawingml.chart+xml"/>
  <Override PartName="/ppt/charts/chart70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rawings/drawing6.xml" ContentType="application/vnd.openxmlformats-officedocument.drawingml.chartshapes+xml"/>
  <Override PartName="/ppt/charts/chart79.xml" ContentType="application/vnd.openxmlformats-officedocument.drawingml.char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charts/chart39.xml" ContentType="application/vnd.openxmlformats-officedocument.drawingml.chart+xml"/>
  <Override PartName="/ppt/charts/chart86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charts/chart75.xml" ContentType="application/vnd.openxmlformats-officedocument.drawingml.char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charts/chart64.xml" ContentType="application/vnd.openxmlformats-officedocument.drawingml.chart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charts/chart31.xml" ContentType="application/vnd.openxmlformats-officedocument.drawingml.char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drawing7.xml" ContentType="application/vnd.ms-office.drawingml.diagramDrawing+xml"/>
  <Override PartName="/ppt/drawings/drawing7.xml" ContentType="application/vnd.openxmlformats-officedocument.drawingml.chartshape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charts/chart69.xml" ContentType="application/vnd.openxmlformats-officedocument.drawingml.chart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charts/chart58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charts/chart83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notesSlides/notesSlide17.xml" ContentType="application/vnd.openxmlformats-officedocument.presentationml.notesSlide+xml"/>
  <Override PartName="/ppt/charts/chart72.xml" ContentType="application/vnd.openxmlformats-officedocument.drawingml.chart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charts/chart6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6"/>
  </p:notesMasterIdLst>
  <p:handoutMasterIdLst>
    <p:handoutMasterId r:id="rId77"/>
  </p:handoutMasterIdLst>
  <p:sldIdLst>
    <p:sldId id="361" r:id="rId2"/>
    <p:sldId id="411" r:id="rId3"/>
    <p:sldId id="413" r:id="rId4"/>
    <p:sldId id="436" r:id="rId5"/>
    <p:sldId id="363" r:id="rId6"/>
    <p:sldId id="452" r:id="rId7"/>
    <p:sldId id="438" r:id="rId8"/>
    <p:sldId id="470" r:id="rId9"/>
    <p:sldId id="483" r:id="rId10"/>
    <p:sldId id="381" r:id="rId11"/>
    <p:sldId id="439" r:id="rId12"/>
    <p:sldId id="382" r:id="rId13"/>
    <p:sldId id="440" r:id="rId14"/>
    <p:sldId id="347" r:id="rId15"/>
    <p:sldId id="441" r:id="rId16"/>
    <p:sldId id="443" r:id="rId17"/>
    <p:sldId id="435" r:id="rId18"/>
    <p:sldId id="385" r:id="rId19"/>
    <p:sldId id="480" r:id="rId20"/>
    <p:sldId id="437" r:id="rId21"/>
    <p:sldId id="444" r:id="rId22"/>
    <p:sldId id="445" r:id="rId23"/>
    <p:sldId id="448" r:id="rId24"/>
    <p:sldId id="449" r:id="rId25"/>
    <p:sldId id="450" r:id="rId26"/>
    <p:sldId id="451" r:id="rId27"/>
    <p:sldId id="379" r:id="rId28"/>
    <p:sldId id="369" r:id="rId29"/>
    <p:sldId id="481" r:id="rId30"/>
    <p:sldId id="454" r:id="rId31"/>
    <p:sldId id="455" r:id="rId32"/>
    <p:sldId id="456" r:id="rId33"/>
    <p:sldId id="457" r:id="rId34"/>
    <p:sldId id="458" r:id="rId35"/>
    <p:sldId id="433" r:id="rId36"/>
    <p:sldId id="414" r:id="rId37"/>
    <p:sldId id="460" r:id="rId38"/>
    <p:sldId id="471" r:id="rId39"/>
    <p:sldId id="478" r:id="rId40"/>
    <p:sldId id="479" r:id="rId41"/>
    <p:sldId id="463" r:id="rId42"/>
    <p:sldId id="464" r:id="rId43"/>
    <p:sldId id="465" r:id="rId44"/>
    <p:sldId id="378" r:id="rId45"/>
    <p:sldId id="484" r:id="rId46"/>
    <p:sldId id="461" r:id="rId47"/>
    <p:sldId id="462" r:id="rId48"/>
    <p:sldId id="395" r:id="rId49"/>
    <p:sldId id="418" r:id="rId50"/>
    <p:sldId id="419" r:id="rId51"/>
    <p:sldId id="420" r:id="rId52"/>
    <p:sldId id="421" r:id="rId53"/>
    <p:sldId id="422" r:id="rId54"/>
    <p:sldId id="424" r:id="rId55"/>
    <p:sldId id="423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472" r:id="rId64"/>
    <p:sldId id="473" r:id="rId65"/>
    <p:sldId id="474" r:id="rId66"/>
    <p:sldId id="482" r:id="rId67"/>
    <p:sldId id="475" r:id="rId68"/>
    <p:sldId id="485" r:id="rId69"/>
    <p:sldId id="486" r:id="rId70"/>
    <p:sldId id="487" r:id="rId71"/>
    <p:sldId id="488" r:id="rId72"/>
    <p:sldId id="489" r:id="rId73"/>
    <p:sldId id="468" r:id="rId74"/>
    <p:sldId id="469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ECFF"/>
    <a:srgbClr val="3366FF"/>
    <a:srgbClr val="00CC99"/>
    <a:srgbClr val="FF0066"/>
    <a:srgbClr val="FFCC00"/>
    <a:srgbClr val="0000FF"/>
    <a:srgbClr val="0099CC"/>
    <a:srgbClr val="0066CC"/>
    <a:srgbClr val="003300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6667" autoAdjust="0"/>
  </p:normalViewPr>
  <p:slideViewPr>
    <p:cSldViewPr>
      <p:cViewPr>
        <p:scale>
          <a:sx n="100" d="100"/>
          <a:sy n="100" d="100"/>
        </p:scale>
        <p:origin x="-1968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6.xlsx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67.xlsx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2.xlsx"/></Relationships>
</file>

<file path=ppt/charts/_rels/chart7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1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ln>
          <a:solidFill>
            <a:srgbClr val="000099"/>
          </a:solidFill>
        </a:ln>
      </c:spPr>
    </c:floor>
    <c:plotArea>
      <c:layout>
        <c:manualLayout>
          <c:layoutTarget val="inner"/>
          <c:xMode val="edge"/>
          <c:yMode val="edge"/>
          <c:x val="0.15913336018220453"/>
          <c:y val="5.1988383707088796E-2"/>
          <c:w val="0.45368425499018628"/>
          <c:h val="0.869958405735630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Газпром охрана</c:v>
                </c:pt>
              </c:strCache>
            </c:strRef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Газпром трансгаз</c:v>
                </c:pt>
              </c:strCache>
            </c:strRef>
          </c:tx>
          <c:spPr>
            <a:solidFill>
              <a:srgbClr val="3366FF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CCECFF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69.400000000000006</c:v>
                </c:pt>
              </c:numCache>
            </c:numRef>
          </c:val>
        </c:ser>
        <c:shape val="box"/>
        <c:axId val="201886336"/>
        <c:axId val="201896320"/>
        <c:axId val="0"/>
      </c:bar3DChart>
      <c:catAx>
        <c:axId val="201886336"/>
        <c:scaling>
          <c:orientation val="minMax"/>
        </c:scaling>
        <c:delete val="1"/>
        <c:axPos val="b"/>
        <c:tickLblPos val="none"/>
        <c:crossAx val="201896320"/>
        <c:crosses val="autoZero"/>
        <c:auto val="1"/>
        <c:lblAlgn val="ctr"/>
        <c:lblOffset val="100"/>
      </c:catAx>
      <c:valAx>
        <c:axId val="201896320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201886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405288301299857"/>
          <c:y val="0.1723466553559457"/>
          <c:w val="0.46917861952960405"/>
          <c:h val="0.36859359393599417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867.9</c:v>
                </c:pt>
                <c:pt idx="1">
                  <c:v>282960.40000000002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00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902.5</c:v>
                </c:pt>
                <c:pt idx="1">
                  <c:v>224030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938.6</c:v>
                </c:pt>
                <c:pt idx="1">
                  <c:v>232043.1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255005.3</c:v>
                </c:pt>
                <c:pt idx="1">
                  <c:v>36881.199999999997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188248.2</c:v>
                </c:pt>
                <c:pt idx="1">
                  <c:v>36684.300000000003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195801.5</c:v>
                </c:pt>
                <c:pt idx="1">
                  <c:v>37180.199999999997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45275.3</c:v>
                </c:pt>
                <c:pt idx="1">
                  <c:v>36134.6</c:v>
                </c:pt>
                <c:pt idx="2">
                  <c:v>36013.300000000003</c:v>
                </c:pt>
                <c:pt idx="3">
                  <c:v>35781.800000000003</c:v>
                </c:pt>
                <c:pt idx="4">
                  <c:v>36241.599999999999</c:v>
                </c:pt>
              </c:numCache>
            </c:numRef>
          </c:val>
        </c:ser>
        <c:axId val="221122560"/>
        <c:axId val="221124096"/>
      </c:barChart>
      <c:catAx>
        <c:axId val="22112256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1124096"/>
        <c:crosses val="autoZero"/>
        <c:auto val="1"/>
        <c:lblAlgn val="ctr"/>
        <c:lblOffset val="100"/>
      </c:catAx>
      <c:valAx>
        <c:axId val="221124096"/>
        <c:scaling>
          <c:orientation val="minMax"/>
        </c:scaling>
        <c:delete val="1"/>
        <c:axPos val="l"/>
        <c:numFmt formatCode="General" sourceLinked="1"/>
        <c:tickLblPos val="none"/>
        <c:crossAx val="221122560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4.6009380600223165E-2"/>
          <c:w val="0.98829047484752408"/>
          <c:h val="0.83129893779918518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45275.3</c:v>
                </c:pt>
                <c:pt idx="1">
                  <c:v>38122.1</c:v>
                </c:pt>
                <c:pt idx="2">
                  <c:v>36013.300000000003</c:v>
                </c:pt>
                <c:pt idx="3">
                  <c:v>35781.800000000003</c:v>
                </c:pt>
                <c:pt idx="4">
                  <c:v>36241.599999999999</c:v>
                </c:pt>
              </c:numCache>
            </c:numRef>
          </c:val>
        </c:ser>
        <c:marker val="1"/>
        <c:axId val="221163520"/>
        <c:axId val="221165440"/>
      </c:lineChart>
      <c:catAx>
        <c:axId val="221163520"/>
        <c:scaling>
          <c:orientation val="minMax"/>
        </c:scaling>
        <c:delete val="1"/>
        <c:axPos val="b"/>
        <c:numFmt formatCode="General" sourceLinked="1"/>
        <c:tickLblPos val="none"/>
        <c:crossAx val="221165440"/>
        <c:crosses val="autoZero"/>
        <c:auto val="1"/>
        <c:lblAlgn val="ctr"/>
        <c:lblOffset val="100"/>
      </c:catAx>
      <c:valAx>
        <c:axId val="221165440"/>
        <c:scaling>
          <c:orientation val="minMax"/>
        </c:scaling>
        <c:delete val="1"/>
        <c:axPos val="l"/>
        <c:numFmt formatCode="General" sourceLinked="1"/>
        <c:tickLblPos val="none"/>
        <c:crossAx val="2211635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dPt>
            <c:idx val="1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40915.599999999999</c:v>
                </c:pt>
                <c:pt idx="1">
                  <c:v>33704.800000000003</c:v>
                </c:pt>
                <c:pt idx="2">
                  <c:v>31875.8</c:v>
                </c:pt>
                <c:pt idx="3">
                  <c:v>33122.6</c:v>
                </c:pt>
                <c:pt idx="4">
                  <c:v>34387</c:v>
                </c:pt>
              </c:numCache>
            </c:numRef>
          </c:val>
        </c:ser>
        <c:overlap val="100"/>
        <c:axId val="221400064"/>
        <c:axId val="221401856"/>
      </c:barChart>
      <c:catAx>
        <c:axId val="221400064"/>
        <c:scaling>
          <c:orientation val="minMax"/>
        </c:scaling>
        <c:axPos val="b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1401856"/>
        <c:crosses val="autoZero"/>
        <c:auto val="1"/>
        <c:lblAlgn val="ctr"/>
        <c:lblOffset val="100"/>
      </c:catAx>
      <c:valAx>
        <c:axId val="221401856"/>
        <c:scaling>
          <c:orientation val="minMax"/>
        </c:scaling>
        <c:delete val="1"/>
        <c:axPos val="l"/>
        <c:numFmt formatCode="General" sourceLinked="1"/>
        <c:tickLblPos val="none"/>
        <c:crossAx val="2214000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258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40915.599999999999</c:v>
                </c:pt>
                <c:pt idx="1">
                  <c:v>33704.800000000003</c:v>
                </c:pt>
                <c:pt idx="2">
                  <c:v>31875.8</c:v>
                </c:pt>
                <c:pt idx="3">
                  <c:v>33122.6</c:v>
                </c:pt>
                <c:pt idx="4">
                  <c:v>34387</c:v>
                </c:pt>
              </c:numCache>
            </c:numRef>
          </c:val>
        </c:ser>
        <c:marker val="1"/>
        <c:axId val="221408256"/>
        <c:axId val="221467776"/>
      </c:lineChart>
      <c:catAx>
        <c:axId val="221408256"/>
        <c:scaling>
          <c:orientation val="minMax"/>
        </c:scaling>
        <c:delete val="1"/>
        <c:axPos val="b"/>
        <c:tickLblPos val="none"/>
        <c:crossAx val="221467776"/>
        <c:crosses val="autoZero"/>
        <c:auto val="1"/>
        <c:lblAlgn val="ctr"/>
        <c:lblOffset val="100"/>
      </c:catAx>
      <c:valAx>
        <c:axId val="221467776"/>
        <c:scaling>
          <c:orientation val="minMax"/>
        </c:scaling>
        <c:delete val="1"/>
        <c:axPos val="l"/>
        <c:numFmt formatCode="General" sourceLinked="1"/>
        <c:tickLblPos val="none"/>
        <c:crossAx val="2214082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4271065841169163"/>
          <c:y val="3.3098472929531109E-2"/>
        </c:manualLayout>
      </c:layout>
    </c:title>
    <c:plotArea>
      <c:layout>
        <c:manualLayout>
          <c:layoutTarget val="inner"/>
          <c:xMode val="edge"/>
          <c:yMode val="edge"/>
          <c:x val="0.2460616749654079"/>
          <c:y val="0.18251692272287243"/>
          <c:w val="0.74992993202775771"/>
          <c:h val="0.67425707179489325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marker val="1"/>
        <c:axId val="219167744"/>
        <c:axId val="219194112"/>
      </c:lineChart>
      <c:catAx>
        <c:axId val="21916774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9194112"/>
        <c:crosses val="autoZero"/>
        <c:auto val="1"/>
        <c:lblAlgn val="ctr"/>
        <c:lblOffset val="100"/>
      </c:catAx>
      <c:valAx>
        <c:axId val="219194112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91677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31875.8</c:v>
                </c:pt>
                <c:pt idx="1">
                  <c:v>5005.4000000000005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33122.6</c:v>
                </c:pt>
                <c:pt idx="1">
                  <c:v>3561.7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34387</c:v>
                </c:pt>
                <c:pt idx="1">
                  <c:v>2793.2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4872592503966812E-2"/>
          <c:y val="3.9536116357441781E-2"/>
          <c:w val="0.95025481499206643"/>
          <c:h val="0.863355182757471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99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00CC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00FF99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66FF99"/>
              </a:solidFill>
              <a:ln>
                <a:solidFill>
                  <a:srgbClr val="003300"/>
                </a:solidFill>
              </a:ln>
            </c:spPr>
          </c:dPt>
          <c:dLbls>
            <c:dLbl>
              <c:idx val="0"/>
              <c:showVal val="1"/>
            </c:dLbl>
            <c:dLbl>
              <c:idx val="1"/>
              <c:showVal val="1"/>
            </c:dLbl>
            <c:dLbl>
              <c:idx val="2"/>
              <c:showVal val="1"/>
            </c:dLbl>
            <c:dLbl>
              <c:idx val="3"/>
              <c:showVal val="1"/>
            </c:dLbl>
            <c:dLbl>
              <c:idx val="4"/>
              <c:showVal val="1"/>
            </c:dLbl>
            <c:delete val="1"/>
            <c:txPr>
              <a:bodyPr rot="-5400000" vert="horz"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3519.2</c:v>
                </c:pt>
                <c:pt idx="1">
                  <c:v>3586.6</c:v>
                </c:pt>
                <c:pt idx="2">
                  <c:v>3277.8</c:v>
                </c:pt>
                <c:pt idx="3">
                  <c:v>875.5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99"/>
              </a:solidFill>
              <a:ln>
                <a:solidFill>
                  <a:srgbClr val="003300"/>
                </a:solidFill>
              </a:ln>
            </c:spPr>
          </c:dPt>
          <c:dPt>
            <c:idx val="2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dPt>
            <c:idx val="3"/>
            <c:spPr>
              <a:solidFill>
                <a:srgbClr val="CCFF33"/>
              </a:solidFill>
              <a:ln>
                <a:solidFill>
                  <a:srgbClr val="003300"/>
                </a:solidFill>
              </a:ln>
            </c:spPr>
          </c:dPt>
          <c:dPt>
            <c:idx val="4"/>
            <c:spPr>
              <a:solidFill>
                <a:srgbClr val="FFFF00"/>
              </a:solidFill>
              <a:ln>
                <a:solidFill>
                  <a:srgbClr val="003300"/>
                </a:solidFill>
              </a:ln>
            </c:spPr>
          </c:dPt>
          <c:dLbls>
            <c:txPr>
              <a:bodyPr/>
              <a:lstStyle/>
              <a:p>
                <a:pPr>
                  <a:defRPr sz="11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349.2</c:v>
                </c:pt>
                <c:pt idx="1">
                  <c:v>412.1</c:v>
                </c:pt>
                <c:pt idx="2">
                  <c:v>465</c:v>
                </c:pt>
                <c:pt idx="3">
                  <c:v>1373.3</c:v>
                </c:pt>
                <c:pt idx="4">
                  <c:v>1428.2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2.2611447730879089E-3"/>
                  <c:y val="-1.5677270426742707E-2"/>
                </c:manualLayout>
              </c:layout>
              <c:showVal val="1"/>
            </c:dLbl>
            <c:dLbl>
              <c:idx val="1"/>
              <c:layout>
                <c:manualLayout>
                  <c:x val="4.5222895461757675E-3"/>
                  <c:y val="-2.7435223246799877E-2"/>
                </c:manualLayout>
              </c:layout>
              <c:showVal val="1"/>
            </c:dLbl>
            <c:dLbl>
              <c:idx val="2"/>
              <c:layout>
                <c:manualLayout>
                  <c:x val="6.7834343192636924E-3"/>
                  <c:y val="-3.9193176066856801E-2"/>
                </c:manualLayout>
              </c:layout>
              <c:showVal val="1"/>
            </c:dLbl>
            <c:dLbl>
              <c:idx val="3"/>
              <c:layout>
                <c:manualLayout>
                  <c:x val="-2.2611447730879089E-3"/>
                  <c:y val="-2.2046161537606992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3.306924230641041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>
                    <a:solidFill>
                      <a:srgbClr val="00206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22.6</c:v>
                </c:pt>
                <c:pt idx="2">
                  <c:v>23.5</c:v>
                </c:pt>
                <c:pt idx="3">
                  <c:v>24.4</c:v>
                </c:pt>
                <c:pt idx="4">
                  <c:v>25.4</c:v>
                </c:pt>
              </c:numCache>
            </c:numRef>
          </c:val>
        </c:ser>
        <c:overlap val="100"/>
        <c:axId val="221782784"/>
        <c:axId val="221784320"/>
      </c:barChart>
      <c:catAx>
        <c:axId val="221782784"/>
        <c:scaling>
          <c:orientation val="minMax"/>
        </c:scaling>
        <c:axPos val="b"/>
        <c:tickLblPos val="nextTo"/>
        <c:spPr>
          <a:ln>
            <a:solidFill>
              <a:srgbClr val="0033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21784320"/>
        <c:crosses val="autoZero"/>
        <c:auto val="1"/>
        <c:lblAlgn val="ctr"/>
        <c:lblOffset val="100"/>
      </c:catAx>
      <c:valAx>
        <c:axId val="221784320"/>
        <c:scaling>
          <c:orientation val="minMax"/>
        </c:scaling>
        <c:delete val="1"/>
        <c:axPos val="l"/>
        <c:numFmt formatCode="General" sourceLinked="1"/>
        <c:tickLblPos val="none"/>
        <c:crossAx val="2217827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8695152490563864"/>
          <c:h val="0.95987380003044964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dPt>
            <c:idx val="1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2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3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dPt>
            <c:idx val="4"/>
            <c:marker>
              <c:spPr>
                <a:solidFill>
                  <a:srgbClr val="FF3300"/>
                </a:solidFill>
                <a:ln>
                  <a:solidFill>
                    <a:srgbClr val="FF9933"/>
                  </a:solidFill>
                </a:ln>
              </c:spPr>
            </c:marker>
            <c:spPr>
              <a:ln>
                <a:solidFill>
                  <a:srgbClr val="FF9933"/>
                </a:solidFill>
              </a:ln>
            </c:spPr>
          </c:dPt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3868.4</c:v>
                </c:pt>
                <c:pt idx="1">
                  <c:v>4021.3</c:v>
                </c:pt>
                <c:pt idx="2">
                  <c:v>3766.3</c:v>
                </c:pt>
                <c:pt idx="3">
                  <c:v>2273.1999999999998</c:v>
                </c:pt>
                <c:pt idx="4">
                  <c:v>1453.6</c:v>
                </c:pt>
              </c:numCache>
            </c:numRef>
          </c:val>
        </c:ser>
        <c:marker val="1"/>
        <c:axId val="221876608"/>
        <c:axId val="221878144"/>
      </c:lineChart>
      <c:catAx>
        <c:axId val="221876608"/>
        <c:scaling>
          <c:orientation val="minMax"/>
        </c:scaling>
        <c:delete val="1"/>
        <c:axPos val="b"/>
        <c:tickLblPos val="none"/>
        <c:crossAx val="221878144"/>
        <c:crosses val="autoZero"/>
        <c:auto val="1"/>
        <c:lblAlgn val="ctr"/>
        <c:lblOffset val="100"/>
      </c:catAx>
      <c:valAx>
        <c:axId val="221878144"/>
        <c:scaling>
          <c:orientation val="minMax"/>
        </c:scaling>
        <c:delete val="1"/>
        <c:axPos val="l"/>
        <c:numFmt formatCode="General" sourceLinked="1"/>
        <c:tickLblPos val="none"/>
        <c:crossAx val="2218766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3766.3</c:v>
                </c:pt>
                <c:pt idx="1">
                  <c:v>33114.9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2273.1999999999998</c:v>
                </c:pt>
                <c:pt idx="1">
                  <c:v>34411.1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33CC33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1453.6</c:v>
                </c:pt>
                <c:pt idx="1">
                  <c:v>35726.6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dPt>
            <c:idx val="0"/>
            <c:spPr>
              <a:solidFill>
                <a:srgbClr val="FF33CC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spPr>
              <a:solidFill>
                <a:srgbClr val="FF66FF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2018 (отчет)</c:v>
                </c:pt>
                <c:pt idx="1">
                  <c:v>2019 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490.8</c:v>
                </c:pt>
                <c:pt idx="1">
                  <c:v>396</c:v>
                </c:pt>
                <c:pt idx="2">
                  <c:v>371.2</c:v>
                </c:pt>
                <c:pt idx="3">
                  <c:v>386</c:v>
                </c:pt>
                <c:pt idx="4">
                  <c:v>401</c:v>
                </c:pt>
              </c:numCache>
            </c:numRef>
          </c:val>
        </c:ser>
        <c:overlap val="100"/>
        <c:axId val="222083712"/>
        <c:axId val="222097792"/>
      </c:barChart>
      <c:catAx>
        <c:axId val="222083712"/>
        <c:scaling>
          <c:orientation val="minMax"/>
        </c:scaling>
        <c:axPos val="b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2097792"/>
        <c:crosses val="autoZero"/>
        <c:auto val="1"/>
        <c:lblAlgn val="ctr"/>
        <c:lblOffset val="100"/>
      </c:catAx>
      <c:valAx>
        <c:axId val="222097792"/>
        <c:scaling>
          <c:orientation val="minMax"/>
        </c:scaling>
        <c:delete val="1"/>
        <c:axPos val="l"/>
        <c:numFmt formatCode="#,##0.0" sourceLinked="1"/>
        <c:tickLblPos val="none"/>
        <c:crossAx val="2220837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86749620412547E-2"/>
          <c:y val="0.14277514138640754"/>
          <c:w val="0.93587393423522769"/>
          <c:h val="0.8110329011062233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384.9</c:v>
                </c:pt>
                <c:pt idx="1">
                  <c:v>396</c:v>
                </c:pt>
                <c:pt idx="2">
                  <c:v>371.2</c:v>
                </c:pt>
                <c:pt idx="3">
                  <c:v>386</c:v>
                </c:pt>
                <c:pt idx="4">
                  <c:v>401</c:v>
                </c:pt>
              </c:numCache>
            </c:numRef>
          </c:val>
        </c:ser>
        <c:marker val="1"/>
        <c:axId val="222243456"/>
        <c:axId val="222249728"/>
      </c:lineChart>
      <c:catAx>
        <c:axId val="222243456"/>
        <c:scaling>
          <c:orientation val="minMax"/>
        </c:scaling>
        <c:delete val="1"/>
        <c:axPos val="b"/>
        <c:tickLblPos val="none"/>
        <c:crossAx val="222249728"/>
        <c:crosses val="autoZero"/>
        <c:auto val="1"/>
        <c:lblAlgn val="ctr"/>
        <c:lblOffset val="100"/>
      </c:catAx>
      <c:valAx>
        <c:axId val="222249728"/>
        <c:scaling>
          <c:orientation val="minMax"/>
        </c:scaling>
        <c:delete val="1"/>
        <c:axPos val="l"/>
        <c:numFmt formatCode="#,##0.0" sourceLinked="1"/>
        <c:tickLblPos val="none"/>
        <c:crossAx val="2222434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589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CC99"/>
            </a:solidFill>
            <a:ln w="19050" cap="flat" cmpd="sng" algn="ctr">
              <a:solidFill>
                <a:srgbClr val="009999"/>
              </a:solidFill>
              <a:prstDash val="solid"/>
            </a:ln>
            <a:effectLst/>
          </c:spPr>
          <c:cat>
            <c:strRef>
              <c:f>Лист1!$A$2:$A$6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  <c:pt idx="4">
                  <c:v>на 01.01.2023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CC66"/>
            </a:solidFill>
          </c:spPr>
          <c:cat>
            <c:strRef>
              <c:f>Лист1!$A$2:$A$6</c:f>
              <c:strCache>
                <c:ptCount val="5"/>
                <c:pt idx="0">
                  <c:v>на 01.01.2019</c:v>
                </c:pt>
                <c:pt idx="1">
                  <c:v>на 01.01.2020</c:v>
                </c:pt>
                <c:pt idx="2">
                  <c:v>на 01.01.2021</c:v>
                </c:pt>
                <c:pt idx="3">
                  <c:v>на 01.01.2022</c:v>
                </c:pt>
                <c:pt idx="4">
                  <c:v>на 01.01.2023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shape val="cylinder"/>
        <c:axId val="219563904"/>
        <c:axId val="219565440"/>
        <c:axId val="0"/>
      </c:bar3DChart>
      <c:catAx>
        <c:axId val="2195639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219565440"/>
        <c:crosses val="autoZero"/>
        <c:auto val="1"/>
        <c:lblAlgn val="ctr"/>
        <c:lblOffset val="100"/>
      </c:catAx>
      <c:valAx>
        <c:axId val="219565440"/>
        <c:scaling>
          <c:orientation val="minMax"/>
        </c:scaling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2195639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371.2</c:v>
                </c:pt>
                <c:pt idx="1">
                  <c:v>36510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F3399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386</c:v>
                </c:pt>
                <c:pt idx="1">
                  <c:v>36298.300000000003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401</c:v>
                </c:pt>
                <c:pt idx="1">
                  <c:v>36779.199999999997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2056,7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2182.1999999999998</c:v>
                </c:pt>
                <c:pt idx="1">
                  <c:v>1999.9</c:v>
                </c:pt>
                <c:pt idx="2">
                  <c:v>867.9</c:v>
                </c:pt>
                <c:pt idx="3">
                  <c:v>902.5</c:v>
                </c:pt>
                <c:pt idx="4">
                  <c:v>938.6</c:v>
                </c:pt>
              </c:numCache>
            </c:numRef>
          </c:val>
        </c:ser>
        <c:axId val="222499200"/>
        <c:axId val="222500736"/>
      </c:barChart>
      <c:catAx>
        <c:axId val="22249920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22500736"/>
        <c:crosses val="autoZero"/>
        <c:auto val="1"/>
        <c:lblAlgn val="ctr"/>
        <c:lblOffset val="100"/>
      </c:catAx>
      <c:valAx>
        <c:axId val="222500736"/>
        <c:scaling>
          <c:orientation val="minMax"/>
        </c:scaling>
        <c:delete val="1"/>
        <c:axPos val="l"/>
        <c:numFmt formatCode="General" sourceLinked="1"/>
        <c:tickLblPos val="none"/>
        <c:crossAx val="222499200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52E-4"/>
          <c:y val="0.33667158675491277"/>
          <c:w val="0.99974479747560563"/>
          <c:h val="0.6633284132450949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2182.1999999999998</c:v>
                </c:pt>
                <c:pt idx="1">
                  <c:v>2056.6999999999998</c:v>
                </c:pt>
                <c:pt idx="2">
                  <c:v>867.9</c:v>
                </c:pt>
                <c:pt idx="3">
                  <c:v>902.5</c:v>
                </c:pt>
                <c:pt idx="4">
                  <c:v>938.6</c:v>
                </c:pt>
              </c:numCache>
            </c:numRef>
          </c:val>
        </c:ser>
        <c:marker val="1"/>
        <c:axId val="222577024"/>
        <c:axId val="222578944"/>
      </c:lineChart>
      <c:catAx>
        <c:axId val="222577024"/>
        <c:scaling>
          <c:orientation val="minMax"/>
        </c:scaling>
        <c:delete val="1"/>
        <c:axPos val="b"/>
        <c:numFmt formatCode="General" sourceLinked="1"/>
        <c:tickLblPos val="none"/>
        <c:crossAx val="222578944"/>
        <c:crosses val="autoZero"/>
        <c:auto val="1"/>
        <c:lblAlgn val="ctr"/>
        <c:lblOffset val="100"/>
      </c:catAx>
      <c:valAx>
        <c:axId val="222578944"/>
        <c:scaling>
          <c:orientation val="minMax"/>
        </c:scaling>
        <c:delete val="1"/>
        <c:axPos val="l"/>
        <c:numFmt formatCode="General" sourceLinked="1"/>
        <c:tickLblPos val="none"/>
        <c:crossAx val="2225770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25</a:t>
                    </a:r>
                    <a:r>
                      <a:rPr lang="ru-RU" smtClean="0"/>
                      <a:t>5</a:t>
                    </a:r>
                    <a:r>
                      <a:rPr lang="ru-RU" baseline="0" smtClean="0"/>
                      <a:t> 005,3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215853.7</c:v>
                </c:pt>
                <c:pt idx="1">
                  <c:v>227451</c:v>
                </c:pt>
                <c:pt idx="2">
                  <c:v>255005.5</c:v>
                </c:pt>
                <c:pt idx="3">
                  <c:v>188271.5</c:v>
                </c:pt>
                <c:pt idx="4">
                  <c:v>196281</c:v>
                </c:pt>
              </c:numCache>
            </c:numRef>
          </c:val>
        </c:ser>
        <c:axId val="222857856"/>
        <c:axId val="222859648"/>
      </c:barChart>
      <c:catAx>
        <c:axId val="22285785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2859648"/>
        <c:crosses val="autoZero"/>
        <c:auto val="1"/>
        <c:lblAlgn val="ctr"/>
        <c:lblOffset val="100"/>
      </c:catAx>
      <c:valAx>
        <c:axId val="222859648"/>
        <c:scaling>
          <c:orientation val="minMax"/>
        </c:scaling>
        <c:delete val="1"/>
        <c:axPos val="l"/>
        <c:numFmt formatCode="#,##0.0" sourceLinked="1"/>
        <c:tickLblPos val="none"/>
        <c:crossAx val="222857856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5517998000222452E-4"/>
          <c:y val="5.4061354293967336E-2"/>
          <c:w val="0.98706041794442934"/>
          <c:h val="0.9459386457060325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215853.7</c:v>
                </c:pt>
                <c:pt idx="1">
                  <c:v>227451</c:v>
                </c:pt>
                <c:pt idx="2">
                  <c:v>255005.3</c:v>
                </c:pt>
                <c:pt idx="3">
                  <c:v>188271.5</c:v>
                </c:pt>
                <c:pt idx="4">
                  <c:v>196281</c:v>
                </c:pt>
              </c:numCache>
            </c:numRef>
          </c:val>
        </c:ser>
        <c:marker val="1"/>
        <c:axId val="222870144"/>
        <c:axId val="222974720"/>
      </c:lineChart>
      <c:catAx>
        <c:axId val="222870144"/>
        <c:scaling>
          <c:orientation val="minMax"/>
        </c:scaling>
        <c:delete val="1"/>
        <c:axPos val="b"/>
        <c:numFmt formatCode="General" sourceLinked="1"/>
        <c:tickLblPos val="none"/>
        <c:crossAx val="222974720"/>
        <c:crosses val="autoZero"/>
        <c:auto val="1"/>
        <c:lblAlgn val="ctr"/>
        <c:lblOffset val="100"/>
      </c:catAx>
      <c:valAx>
        <c:axId val="222974720"/>
        <c:scaling>
          <c:orientation val="minMax"/>
        </c:scaling>
        <c:delete val="1"/>
        <c:axPos val="l"/>
        <c:numFmt formatCode="#,##0.0" sourceLinked="1"/>
        <c:tickLblPos val="none"/>
        <c:crossAx val="22287014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1682"/>
          <c:y val="8.9980156916460732E-2"/>
          <c:w val="0.28049171676735385"/>
          <c:h val="0.7664006038710186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6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0066"/>
              </a:solidFill>
            </c:spPr>
          </c:dPt>
          <c:dPt>
            <c:idx val="1"/>
            <c:spPr>
              <a:solidFill>
                <a:srgbClr val="0000CC"/>
              </a:solidFill>
            </c:spPr>
          </c:dPt>
          <c:dPt>
            <c:idx val="2"/>
            <c:spPr>
              <a:solidFill>
                <a:srgbClr val="0033CC"/>
              </a:solidFill>
            </c:spPr>
          </c:dPt>
          <c:dPt>
            <c:idx val="3"/>
            <c:spPr>
              <a:solidFill>
                <a:srgbClr val="0066FF"/>
              </a:solidFill>
            </c:spPr>
          </c:dPt>
          <c:dPt>
            <c:idx val="4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2018(отчет)</c:v>
                </c:pt>
                <c:pt idx="1">
                  <c:v>2019(оценка)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261589.9</c:v>
                </c:pt>
                <c:pt idx="1">
                  <c:v>266958.8</c:v>
                </c:pt>
                <c:pt idx="2">
                  <c:v>291886.5</c:v>
                </c:pt>
                <c:pt idx="3">
                  <c:v>224955.8</c:v>
                </c:pt>
                <c:pt idx="4">
                  <c:v>233461.2</c:v>
                </c:pt>
              </c:numCache>
            </c:numRef>
          </c:val>
        </c:ser>
        <c:axId val="223440256"/>
        <c:axId val="223446144"/>
      </c:barChart>
      <c:catAx>
        <c:axId val="22344025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23446144"/>
        <c:crosses val="autoZero"/>
        <c:auto val="1"/>
        <c:lblAlgn val="ctr"/>
        <c:lblOffset val="100"/>
      </c:catAx>
      <c:valAx>
        <c:axId val="223446144"/>
        <c:scaling>
          <c:orientation val="minMax"/>
        </c:scaling>
        <c:delete val="1"/>
        <c:axPos val="l"/>
        <c:numFmt formatCode="#,##0.0" sourceLinked="1"/>
        <c:tickLblPos val="none"/>
        <c:crossAx val="223440256"/>
        <c:crosses val="autoZero"/>
        <c:crossBetween val="between"/>
      </c:valAx>
      <c:spPr>
        <a:noFill/>
        <a:ln w="25400">
          <a:noFill/>
        </a:ln>
      </c:spPr>
    </c:plotArea>
    <c:plotVisOnly val="1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3736028315946703E-2"/>
          <c:y val="0.2480675758249084"/>
          <c:w val="0.95565221151799062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261589.9</c:v>
                </c:pt>
                <c:pt idx="1">
                  <c:v>266958.8</c:v>
                </c:pt>
                <c:pt idx="2">
                  <c:v>291886.5</c:v>
                </c:pt>
                <c:pt idx="3">
                  <c:v>224955.8</c:v>
                </c:pt>
                <c:pt idx="4">
                  <c:v>233461.2</c:v>
                </c:pt>
              </c:numCache>
            </c:numRef>
          </c:val>
        </c:ser>
        <c:marker val="1"/>
        <c:axId val="223485952"/>
        <c:axId val="223487872"/>
      </c:lineChart>
      <c:catAx>
        <c:axId val="223485952"/>
        <c:scaling>
          <c:orientation val="minMax"/>
        </c:scaling>
        <c:delete val="1"/>
        <c:axPos val="b"/>
        <c:numFmt formatCode="General" sourceLinked="1"/>
        <c:tickLblPos val="none"/>
        <c:crossAx val="223487872"/>
        <c:crosses val="autoZero"/>
        <c:auto val="1"/>
        <c:lblAlgn val="ctr"/>
        <c:lblOffset val="100"/>
      </c:catAx>
      <c:valAx>
        <c:axId val="223487872"/>
        <c:scaling>
          <c:orientation val="minMax"/>
        </c:scaling>
        <c:delete val="1"/>
        <c:axPos val="l"/>
        <c:numFmt formatCode="#,##0.0" sourceLinked="1"/>
        <c:tickLblPos val="none"/>
        <c:crossAx val="2234859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0099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36134.6</c:v>
                </c:pt>
                <c:pt idx="1">
                  <c:v>224964.3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79933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dPt>
            <c:idx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36453.5</c:v>
                </c:pt>
                <c:pt idx="1">
                  <c:v>30631.200000000001</c:v>
                </c:pt>
                <c:pt idx="2">
                  <c:v>29723.3</c:v>
                </c:pt>
              </c:numCache>
            </c:numRef>
          </c:val>
        </c:ser>
        <c:overlap val="100"/>
        <c:axId val="223575424"/>
        <c:axId val="223577216"/>
      </c:barChart>
      <c:catAx>
        <c:axId val="22357542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23577216"/>
        <c:crosses val="autoZero"/>
        <c:auto val="1"/>
        <c:lblAlgn val="ctr"/>
        <c:lblOffset val="100"/>
      </c:catAx>
      <c:valAx>
        <c:axId val="223577216"/>
        <c:scaling>
          <c:orientation val="minMax"/>
        </c:scaling>
        <c:delete val="1"/>
        <c:axPos val="l"/>
        <c:numFmt formatCode="#,##0.00" sourceLinked="1"/>
        <c:tickLblPos val="none"/>
        <c:crossAx val="2235754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36523.1</c:v>
                </c:pt>
                <c:pt idx="1">
                  <c:v>255114.8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30631.200000000001</c:v>
                </c:pt>
                <c:pt idx="1">
                  <c:v>194301.3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29723.3</c:v>
                </c:pt>
                <c:pt idx="1">
                  <c:v>203258.4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233812404682376E-2"/>
          <c:y val="0.2480675758249084"/>
          <c:w val="0.88755034843622915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36453.5</c:v>
                </c:pt>
                <c:pt idx="1">
                  <c:v>30631.200000000001</c:v>
                </c:pt>
                <c:pt idx="2">
                  <c:v>29723.3</c:v>
                </c:pt>
              </c:numCache>
            </c:numRef>
          </c:val>
        </c:ser>
        <c:marker val="1"/>
        <c:axId val="224027776"/>
        <c:axId val="224029696"/>
      </c:lineChart>
      <c:catAx>
        <c:axId val="224027776"/>
        <c:scaling>
          <c:orientation val="minMax"/>
        </c:scaling>
        <c:delete val="1"/>
        <c:axPos val="b"/>
        <c:numFmt formatCode="General" sourceLinked="1"/>
        <c:tickLblPos val="none"/>
        <c:crossAx val="224029696"/>
        <c:crosses val="autoZero"/>
        <c:auto val="1"/>
        <c:lblAlgn val="ctr"/>
        <c:lblOffset val="100"/>
      </c:catAx>
      <c:valAx>
        <c:axId val="224029696"/>
        <c:scaling>
          <c:orientation val="minMax"/>
        </c:scaling>
        <c:delete val="1"/>
        <c:axPos val="l"/>
        <c:numFmt formatCode="#,##0.0" sourceLinked="1"/>
        <c:tickLblPos val="none"/>
        <c:crossAx val="2240277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571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dPt>
            <c:idx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156126.9</c:v>
                </c:pt>
                <c:pt idx="1">
                  <c:v>130868.4</c:v>
                </c:pt>
                <c:pt idx="2">
                  <c:v>137974.5</c:v>
                </c:pt>
              </c:numCache>
            </c:numRef>
          </c:val>
        </c:ser>
        <c:overlap val="100"/>
        <c:axId val="223802880"/>
        <c:axId val="223804416"/>
      </c:barChart>
      <c:catAx>
        <c:axId val="223802880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223804416"/>
        <c:crosses val="autoZero"/>
        <c:auto val="1"/>
        <c:lblAlgn val="ctr"/>
        <c:lblOffset val="100"/>
      </c:catAx>
      <c:valAx>
        <c:axId val="223804416"/>
        <c:scaling>
          <c:orientation val="minMax"/>
        </c:scaling>
        <c:delete val="1"/>
        <c:axPos val="l"/>
        <c:numFmt formatCode="#,##0.0" sourceLinked="1"/>
        <c:tickLblPos val="none"/>
        <c:crossAx val="22380288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156104.79999999999</c:v>
                </c:pt>
                <c:pt idx="1">
                  <c:v>135533.1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130845.3</c:v>
                </c:pt>
                <c:pt idx="1">
                  <c:v>94087.2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138069.6</c:v>
                </c:pt>
                <c:pt idx="1">
                  <c:v>94912.1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781E-2"/>
          <c:y val="0.2480675758249084"/>
          <c:w val="0.92760421797997372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156126.9</c:v>
                </c:pt>
                <c:pt idx="1">
                  <c:v>130868.4</c:v>
                </c:pt>
                <c:pt idx="2">
                  <c:v>137974.5</c:v>
                </c:pt>
              </c:numCache>
            </c:numRef>
          </c:val>
        </c:ser>
        <c:marker val="1"/>
        <c:axId val="230839424"/>
        <c:axId val="230840960"/>
      </c:lineChart>
      <c:catAx>
        <c:axId val="230839424"/>
        <c:scaling>
          <c:orientation val="minMax"/>
        </c:scaling>
        <c:delete val="1"/>
        <c:axPos val="b"/>
        <c:numFmt formatCode="General" sourceLinked="1"/>
        <c:tickLblPos val="none"/>
        <c:crossAx val="230840960"/>
        <c:crosses val="autoZero"/>
        <c:auto val="1"/>
        <c:lblAlgn val="ctr"/>
        <c:lblOffset val="100"/>
      </c:catAx>
      <c:valAx>
        <c:axId val="230840960"/>
        <c:scaling>
          <c:orientation val="minMax"/>
        </c:scaling>
        <c:delete val="1"/>
        <c:axPos val="l"/>
        <c:numFmt formatCode="#,##0.0" sourceLinked="1"/>
        <c:tickLblPos val="none"/>
        <c:crossAx val="2308394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3366"/>
                </a:solidFill>
              </a:defRPr>
            </a:pPr>
            <a:r>
              <a:rPr lang="ru-RU" sz="1000" b="0" dirty="0" smtClean="0">
                <a:solidFill>
                  <a:srgbClr val="003300"/>
                </a:solidFill>
                <a:latin typeface="Bookman Old Style" pitchFamily="18" charset="0"/>
              </a:rPr>
              <a:t>Неналоговые </a:t>
            </a:r>
            <a:r>
              <a:rPr lang="ru-RU" sz="1000" b="0" dirty="0">
                <a:solidFill>
                  <a:srgbClr val="003300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0066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1999.9</c:v>
                </c:pt>
                <c:pt idx="1">
                  <c:v>259099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48623.5</c:v>
                </c:pt>
                <c:pt idx="1">
                  <c:v>235204.8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43416.3</c:v>
                </c:pt>
                <c:pt idx="1">
                  <c:v>181516.2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42426.1</c:v>
                </c:pt>
                <c:pt idx="1">
                  <c:v>190555.6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17529.400000000001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9667.6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895.2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14333.9</c:v>
                </c:pt>
              </c:numCache>
            </c:numRef>
          </c:val>
        </c:ser>
        <c:shape val="box"/>
        <c:axId val="231969920"/>
        <c:axId val="231971456"/>
        <c:axId val="0"/>
      </c:bar3DChart>
      <c:catAx>
        <c:axId val="231969920"/>
        <c:scaling>
          <c:orientation val="minMax"/>
        </c:scaling>
        <c:delete val="1"/>
        <c:axPos val="b"/>
        <c:numFmt formatCode="General" sourceLinked="1"/>
        <c:tickLblPos val="none"/>
        <c:crossAx val="231971456"/>
        <c:crosses val="autoZero"/>
        <c:auto val="1"/>
        <c:lblAlgn val="ctr"/>
        <c:lblOffset val="100"/>
      </c:catAx>
      <c:valAx>
        <c:axId val="231971456"/>
        <c:scaling>
          <c:orientation val="minMax"/>
        </c:scaling>
        <c:delete val="1"/>
        <c:axPos val="l"/>
        <c:numFmt formatCode="#,##0.0" sourceLinked="1"/>
        <c:tickLblPos val="none"/>
        <c:crossAx val="231969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805"/>
          <c:y val="0.27091808175160315"/>
          <c:w val="0.30393235439965005"/>
          <c:h val="0.53914575730902148"/>
        </c:manualLayout>
      </c:layout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19475.2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9295.7999999999847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862.7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13782.6</c:v>
                </c:pt>
              </c:numCache>
            </c:numRef>
          </c:val>
        </c:ser>
        <c:shape val="box"/>
        <c:axId val="231811712"/>
        <c:axId val="231829888"/>
        <c:axId val="0"/>
      </c:bar3DChart>
      <c:catAx>
        <c:axId val="231811712"/>
        <c:scaling>
          <c:orientation val="minMax"/>
        </c:scaling>
        <c:delete val="1"/>
        <c:axPos val="b"/>
        <c:numFmt formatCode="General" sourceLinked="1"/>
        <c:tickLblPos val="none"/>
        <c:crossAx val="231829888"/>
        <c:crosses val="autoZero"/>
        <c:auto val="1"/>
        <c:lblAlgn val="ctr"/>
        <c:lblOffset val="100"/>
      </c:catAx>
      <c:valAx>
        <c:axId val="231829888"/>
        <c:scaling>
          <c:orientation val="minMax"/>
        </c:scaling>
        <c:delete val="1"/>
        <c:axPos val="l"/>
        <c:numFmt formatCode="#,##0.0" sourceLinked="1"/>
        <c:tickLblPos val="none"/>
        <c:crossAx val="231811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283"/>
          <c:y val="0.27091808175160337"/>
          <c:w val="6.9490246341192524E-2"/>
          <c:h val="0.52738769766322269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>
        <c:manualLayout>
          <c:layoutTarget val="inner"/>
          <c:xMode val="edge"/>
          <c:yMode val="edge"/>
          <c:x val="1.2905070168355383E-2"/>
          <c:y val="3.5273858460171448E-2"/>
          <c:w val="0.65841346218983865"/>
          <c:h val="0.870662518979372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27328.2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dPt>
            <c:idx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10484.9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887.8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2020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13990.6</c:v>
                </c:pt>
              </c:numCache>
            </c:numRef>
          </c:val>
        </c:ser>
        <c:shape val="box"/>
        <c:axId val="232121088"/>
        <c:axId val="232122624"/>
        <c:axId val="0"/>
      </c:bar3DChart>
      <c:catAx>
        <c:axId val="232121088"/>
        <c:scaling>
          <c:orientation val="minMax"/>
        </c:scaling>
        <c:delete val="1"/>
        <c:axPos val="b"/>
        <c:numFmt formatCode="General" sourceLinked="1"/>
        <c:tickLblPos val="none"/>
        <c:crossAx val="232122624"/>
        <c:crosses val="autoZero"/>
        <c:auto val="1"/>
        <c:lblAlgn val="ctr"/>
        <c:lblOffset val="100"/>
      </c:catAx>
      <c:valAx>
        <c:axId val="232122624"/>
        <c:scaling>
          <c:orientation val="minMax"/>
        </c:scaling>
        <c:delete val="1"/>
        <c:axPos val="l"/>
        <c:numFmt formatCode="#,##0.0" sourceLinked="1"/>
        <c:tickLblPos val="none"/>
        <c:crossAx val="232121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616"/>
          <c:y val="0.27091808175160348"/>
          <c:w val="7.8093626453429904E-2"/>
          <c:h val="0.56266155612339974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582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dPt>
            <c:idx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0996E-3"/>
                  <c:y val="-0.38828603816538981"/>
                </c:manualLayout>
              </c:layout>
              <c:showVal val="1"/>
            </c:dLbl>
            <c:dLbl>
              <c:idx val="1"/>
              <c:layout>
                <c:manualLayout>
                  <c:x val="-6.1883962210826883E-3"/>
                  <c:y val="-0.39575307736088139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0.35841788138344005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20620.599999999977</c:v>
                </c:pt>
                <c:pt idx="1">
                  <c:v>16537.900000000001</c:v>
                </c:pt>
                <c:pt idx="2">
                  <c:v>16575.099999999977</c:v>
                </c:pt>
              </c:numCache>
            </c:numRef>
          </c:val>
        </c:ser>
        <c:overlap val="100"/>
        <c:axId val="231726464"/>
        <c:axId val="232187008"/>
      </c:barChart>
      <c:catAx>
        <c:axId val="23172646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232187008"/>
        <c:crosses val="autoZero"/>
        <c:auto val="1"/>
        <c:lblAlgn val="ctr"/>
        <c:lblOffset val="100"/>
      </c:catAx>
      <c:valAx>
        <c:axId val="232187008"/>
        <c:scaling>
          <c:orientation val="minMax"/>
        </c:scaling>
        <c:delete val="1"/>
        <c:axPos val="l"/>
        <c:numFmt formatCode="#,##0.0" sourceLinked="1"/>
        <c:tickLblPos val="none"/>
        <c:crossAx val="2317264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20611.7</c:v>
                </c:pt>
                <c:pt idx="1">
                  <c:v>271026.2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16537.900000000001</c:v>
                </c:pt>
                <c:pt idx="1">
                  <c:v>208301.2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16575.099999999969</c:v>
                </c:pt>
                <c:pt idx="1">
                  <c:v>216676.1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0">
                <a:solidFill>
                  <a:srgbClr val="000099"/>
                </a:solidFill>
              </a:defRPr>
            </a:pPr>
            <a:r>
              <a:rPr lang="ru-RU" sz="1000" b="0" dirty="0" smtClean="0">
                <a:solidFill>
                  <a:schemeClr val="bg1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000" b="0" dirty="0">
              <a:solidFill>
                <a:schemeClr val="bg1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11413437722606012"/>
          <c:y val="8.4350531100409243E-2"/>
        </c:manualLayout>
      </c:layout>
    </c:title>
    <c:plotArea>
      <c:layout>
        <c:manualLayout>
          <c:layoutTarget val="inner"/>
          <c:xMode val="edge"/>
          <c:yMode val="edge"/>
          <c:x val="0.27261799342556708"/>
          <c:y val="0.24338962337518052"/>
          <c:w val="0.46513867740185738"/>
          <c:h val="0.68759630572448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660066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222964.4</c:v>
                </c:pt>
                <c:pt idx="1">
                  <c:v>38134.5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2338124046823802E-2"/>
          <c:y val="0.2480675758249084"/>
          <c:w val="0.91289578935673799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20620.599999999977</c:v>
                </c:pt>
                <c:pt idx="1">
                  <c:v>16537.900000000001</c:v>
                </c:pt>
                <c:pt idx="2">
                  <c:v>16575.099999999977</c:v>
                </c:pt>
              </c:numCache>
            </c:numRef>
          </c:val>
        </c:ser>
        <c:marker val="1"/>
        <c:axId val="232652800"/>
        <c:axId val="232654336"/>
      </c:lineChart>
      <c:catAx>
        <c:axId val="232652800"/>
        <c:scaling>
          <c:orientation val="minMax"/>
        </c:scaling>
        <c:delete val="1"/>
        <c:axPos val="b"/>
        <c:numFmt formatCode="General" sourceLinked="1"/>
        <c:tickLblPos val="none"/>
        <c:crossAx val="232654336"/>
        <c:crosses val="autoZero"/>
        <c:auto val="1"/>
        <c:lblAlgn val="ctr"/>
        <c:lblOffset val="100"/>
      </c:catAx>
      <c:valAx>
        <c:axId val="232654336"/>
        <c:scaling>
          <c:orientation val="minMax"/>
        </c:scaling>
        <c:delete val="1"/>
        <c:axPos val="l"/>
        <c:numFmt formatCode="#,##0.0" sourceLinked="1"/>
        <c:tickLblPos val="none"/>
        <c:crossAx val="2326528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22394.7</c:v>
                </c:pt>
                <c:pt idx="1">
                  <c:v>269491.8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894.6</c:v>
                </c:pt>
                <c:pt idx="1">
                  <c:v>224037.9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930.4</c:v>
                </c:pt>
                <c:pt idx="1">
                  <c:v>232051.3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22394.7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291886.5</c:v>
                </c:pt>
              </c:numCache>
            </c:numRef>
          </c:val>
        </c:ser>
        <c:shape val="box"/>
        <c:axId val="233171968"/>
        <c:axId val="233177856"/>
        <c:axId val="0"/>
      </c:bar3DChart>
      <c:catAx>
        <c:axId val="233171968"/>
        <c:scaling>
          <c:orientation val="minMax"/>
        </c:scaling>
        <c:axPos val="b"/>
        <c:numFmt formatCode="General" sourceLinked="1"/>
        <c:tickLblPos val="nextTo"/>
        <c:crossAx val="233177856"/>
        <c:crosses val="autoZero"/>
        <c:auto val="1"/>
        <c:lblAlgn val="ctr"/>
        <c:lblOffset val="100"/>
      </c:catAx>
      <c:valAx>
        <c:axId val="233177856"/>
        <c:scaling>
          <c:orientation val="minMax"/>
        </c:scaling>
        <c:delete val="1"/>
        <c:axPos val="l"/>
        <c:numFmt formatCode="#,##0.0" sourceLinked="1"/>
        <c:tickLblPos val="none"/>
        <c:crossAx val="233171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369"/>
          <c:w val="6.7431244321407194E-2"/>
          <c:h val="0.42311606954066378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894.6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224839.1</c:v>
                </c:pt>
              </c:numCache>
            </c:numRef>
          </c:val>
        </c:ser>
        <c:shape val="box"/>
        <c:axId val="233314176"/>
        <c:axId val="233315712"/>
        <c:axId val="0"/>
      </c:bar3DChart>
      <c:catAx>
        <c:axId val="233314176"/>
        <c:scaling>
          <c:orientation val="minMax"/>
        </c:scaling>
        <c:axPos val="b"/>
        <c:numFmt formatCode="General" sourceLinked="1"/>
        <c:tickLblPos val="nextTo"/>
        <c:crossAx val="233315712"/>
        <c:crosses val="autoZero"/>
        <c:auto val="1"/>
        <c:lblAlgn val="ctr"/>
        <c:lblOffset val="100"/>
      </c:catAx>
      <c:valAx>
        <c:axId val="233315712"/>
        <c:scaling>
          <c:orientation val="minMax"/>
        </c:scaling>
        <c:delete val="1"/>
        <c:axPos val="l"/>
        <c:numFmt formatCode="#,##0.0" sourceLinked="1"/>
        <c:tickLblPos val="none"/>
        <c:crossAx val="233314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5161"/>
          <c:y val="0.28844196522967369"/>
          <c:w val="9.7911810240290095E-2"/>
          <c:h val="0.42311606954066378"/>
        </c:manualLayout>
      </c:layout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3300"/>
          </a:solidFill>
        </a:ln>
      </c:spPr>
    </c:floor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200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930.4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showVal val="1"/>
            </c:dLbl>
            <c:delete val="1"/>
            <c:txPr>
              <a:bodyPr/>
              <a:lstStyle/>
              <a:p>
                <a:pPr>
                  <a:defRPr sz="1200">
                    <a:solidFill>
                      <a:srgbClr val="00FF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233251.20000000001</c:v>
                </c:pt>
              </c:numCache>
            </c:numRef>
          </c:val>
        </c:ser>
        <c:shape val="box"/>
        <c:axId val="233345792"/>
        <c:axId val="233347328"/>
        <c:axId val="0"/>
      </c:bar3DChart>
      <c:catAx>
        <c:axId val="233345792"/>
        <c:scaling>
          <c:orientation val="minMax"/>
        </c:scaling>
        <c:axPos val="b"/>
        <c:numFmt formatCode="General" sourceLinked="1"/>
        <c:tickLblPos val="nextTo"/>
        <c:crossAx val="233347328"/>
        <c:crosses val="autoZero"/>
        <c:auto val="1"/>
        <c:lblAlgn val="ctr"/>
        <c:lblOffset val="100"/>
      </c:catAx>
      <c:valAx>
        <c:axId val="233347328"/>
        <c:scaling>
          <c:orientation val="minMax"/>
        </c:scaling>
        <c:delete val="1"/>
        <c:axPos val="l"/>
        <c:numFmt formatCode="#,##0.0" sourceLinked="1"/>
        <c:tickLblPos val="none"/>
        <c:crossAx val="233345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075"/>
          <c:y val="0.29982062924908487"/>
          <c:w val="0.29936894378554979"/>
          <c:h val="0.42311606954066378"/>
        </c:manualLayout>
      </c:layout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3.8009922765783292E-2"/>
          <c:y val="9.4567144054701027E-2"/>
          <c:w val="0.61052539944121431"/>
          <c:h val="0.7868153538495761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9999FF"/>
            </a:solidFill>
          </c:spPr>
          <c:dPt>
            <c:idx val="0"/>
            <c:spPr>
              <a:gradFill flip="none" rotWithShape="1">
                <a:gsLst>
                  <a:gs pos="0">
                    <a:srgbClr val="00CC00">
                      <a:shade val="30000"/>
                      <a:satMod val="115000"/>
                    </a:srgbClr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CC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 w="25400" cap="flat" cmpd="sng" algn="ctr">
                <a:solidFill>
                  <a:srgbClr val="008000"/>
                </a:solidFill>
                <a:prstDash val="solid"/>
              </a:ln>
              <a:effectLst/>
            </c:spPr>
          </c:dPt>
          <c:dPt>
            <c:idx val="1"/>
            <c:explosion val="12"/>
            <c:spPr>
              <a:gradFill flip="none" rotWithShape="1">
                <a:gsLst>
                  <a:gs pos="0">
                    <a:srgbClr val="FF9900">
                      <a:shade val="30000"/>
                      <a:satMod val="115000"/>
                    </a:srgbClr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solidFill>
                  <a:srgbClr val="FF6600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6709923177260294"/>
                  <c:y val="-5.2531953813917433E-2"/>
                </c:manualLayout>
              </c:layout>
              <c:showVal val="1"/>
            </c:dLbl>
            <c:dLbl>
              <c:idx val="1"/>
              <c:layout>
                <c:manualLayout>
                  <c:x val="0.16602386257494023"/>
                  <c:y val="2.5597756405444441E-3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3527.4</c:v>
                </c:pt>
                <c:pt idx="1">
                  <c:v>2606.3000000000002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410464133823245"/>
          <c:y val="0.11488000041339075"/>
          <c:w val="0.30425424053733574"/>
          <c:h val="0.28226482587206325"/>
        </c:manualLayout>
      </c:layout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perspective val="30"/>
    </c:view3D>
    <c:floor>
      <c:spPr>
        <a:solidFill>
          <a:srgbClr val="008080"/>
        </a:solidFill>
        <a:ln>
          <a:solidFill>
            <a:srgbClr val="00CC99"/>
          </a:solidFill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6.5148371669726854E-2"/>
          <c:y val="1.6508986081649839E-2"/>
          <c:w val="0.89152399337088184"/>
          <c:h val="0.66399341514606913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Непрограммная часть расходов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00"/>
              </a:solidFill>
            </a:ln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layout>
                <c:manualLayout>
                  <c:x val="1.4054120092566861E-3"/>
                  <c:y val="-2.2558862968714212E-2"/>
                </c:manualLayout>
              </c:layout>
              <c:showVal val="1"/>
            </c:dLbl>
            <c:dLbl>
              <c:idx val="1"/>
              <c:layout>
                <c:manualLayout>
                  <c:x val="7.0270600462834284E-3"/>
                  <c:y val="-2.6660474417571252E-2"/>
                </c:manualLayout>
              </c:layout>
              <c:showVal val="1"/>
            </c:dLbl>
            <c:dLbl>
              <c:idx val="2"/>
              <c:layout>
                <c:manualLayout>
                  <c:x val="1.4053013468937521E-3"/>
                  <c:y val="-2.4609668693142621E-2"/>
                </c:manualLayout>
              </c:layout>
              <c:showVal val="1"/>
            </c:dLbl>
            <c:dLbl>
              <c:idx val="3"/>
              <c:layout>
                <c:manualLayout>
                  <c:x val="-4.2162360277700804E-3"/>
                  <c:y val="-2.2558862968714212E-2"/>
                </c:manualLayout>
              </c:layout>
              <c:showVal val="1"/>
            </c:dLbl>
            <c:dLbl>
              <c:idx val="4"/>
              <c:layout>
                <c:manualLayout>
                  <c:x val="4.2162360277700804E-3"/>
                  <c:y val="-1.84572515198571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2018 г (отчет)</c:v>
                </c:pt>
                <c:pt idx="1">
                  <c:v>2019 г (оценка)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3.8</c:v>
                </c:pt>
                <c:pt idx="1">
                  <c:v>3.5</c:v>
                </c:pt>
                <c:pt idx="2">
                  <c:v>3.2</c:v>
                </c:pt>
                <c:pt idx="3">
                  <c:v>3.7</c:v>
                </c:pt>
                <c:pt idx="4">
                  <c:v>4.9000000000000004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в рамках муниципальных программ</c:v>
                </c:pt>
              </c:strCache>
            </c:strRef>
          </c:tx>
          <c:spPr>
            <a:solidFill>
              <a:srgbClr val="00CC66"/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dPt>
            <c:idx val="0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spPr>
              <a:solidFill>
                <a:srgbClr val="00CC66"/>
              </a:solidFill>
              <a:ln w="9525" cap="flat" cmpd="sng" algn="ctr">
                <a:solidFill>
                  <a:srgbClr val="FFFF00"/>
                </a:solidFill>
                <a:prstDash val="solid"/>
              </a:ln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</c:spPr>
          </c:dPt>
          <c:dLbls>
            <c:txPr>
              <a:bodyPr/>
              <a:lstStyle/>
              <a:p>
                <a:pPr>
                  <a:defRPr sz="1200" b="0">
                    <a:solidFill>
                      <a:schemeClr val="bg1"/>
                    </a:solidFill>
                    <a:latin typeface="Bookman Old Style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5"/>
                <c:pt idx="0">
                  <c:v>2018 г (отчет)</c:v>
                </c:pt>
                <c:pt idx="1">
                  <c:v>2019 г (оценка)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96.2</c:v>
                </c:pt>
                <c:pt idx="1">
                  <c:v>96.5</c:v>
                </c:pt>
                <c:pt idx="2">
                  <c:v>96.8</c:v>
                </c:pt>
                <c:pt idx="3">
                  <c:v>96.3</c:v>
                </c:pt>
                <c:pt idx="4">
                  <c:v>95.1</c:v>
                </c:pt>
              </c:numCache>
            </c:numRef>
          </c:val>
        </c:ser>
        <c:gapWidth val="100"/>
        <c:shape val="box"/>
        <c:axId val="234656128"/>
        <c:axId val="234657664"/>
        <c:axId val="0"/>
      </c:bar3DChart>
      <c:catAx>
        <c:axId val="234656128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200" b="0">
                <a:solidFill>
                  <a:schemeClr val="bg1"/>
                </a:solidFill>
                <a:latin typeface="Bookman Old Style" pitchFamily="18" charset="0"/>
                <a:cs typeface="Times New Roman" pitchFamily="18" charset="0"/>
              </a:defRPr>
            </a:pPr>
            <a:endParaRPr lang="ru-RU"/>
          </a:p>
        </c:txPr>
        <c:crossAx val="234657664"/>
        <c:crosses val="autoZero"/>
        <c:auto val="1"/>
        <c:lblAlgn val="ctr"/>
        <c:lblOffset val="100"/>
      </c:catAx>
      <c:valAx>
        <c:axId val="2346576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95000"/>
                </a:schemeClr>
              </a:solidFill>
              <a:prstDash val="solid"/>
            </a:ln>
            <a:effectLst/>
          </c:spPr>
        </c:majorGridlines>
        <c:numFmt formatCode="0%" sourceLinked="1"/>
        <c:tickLblPos val="nextTo"/>
        <c:txPr>
          <a:bodyPr/>
          <a:lstStyle/>
          <a:p>
            <a:pPr>
              <a:defRPr sz="1400" b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4656128"/>
        <c:crosses val="autoZero"/>
        <c:crossBetween val="between"/>
      </c:valAx>
      <c:spPr>
        <a:noFill/>
        <a:ln w="25400"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75609993076962811"/>
          <c:y val="0.11484096703741745"/>
          <c:w val="0.21932406100771804"/>
          <c:h val="0.25014027977200848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398537728612174E-4"/>
          <c:y val="0"/>
          <c:w val="0.92674674945195357"/>
          <c:h val="0.955206747479828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</c:spPr>
          <c:dPt>
            <c:idx val="0"/>
            <c:spPr>
              <a:solidFill>
                <a:srgbClr val="0099FF"/>
              </a:solidFill>
              <a:ln>
                <a:noFill/>
              </a:ln>
            </c:spPr>
          </c:dPt>
          <c:dPt>
            <c:idx val="1"/>
            <c:spPr>
              <a:solidFill>
                <a:srgbClr val="0099FF"/>
              </a:solidFill>
              <a:ln>
                <a:noFill/>
              </a:ln>
            </c:spPr>
          </c:dPt>
          <c:dPt>
            <c:idx val="2"/>
            <c:spPr>
              <a:solidFill>
                <a:srgbClr val="0099FF"/>
              </a:solidFill>
              <a:ln>
                <a:noFill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z="1050" dirty="0" smtClean="0"/>
                      <a:t>79,8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050" dirty="0" smtClean="0"/>
                      <a:t>88,2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050" dirty="0" smtClean="0"/>
                      <a:t>89,0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218799.8</c:v>
                </c:pt>
                <c:pt idx="1">
                  <c:v>190799.4</c:v>
                </c:pt>
                <c:pt idx="2">
                  <c:v>197070.7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66FF33"/>
            </a:solidFill>
          </c:spPr>
          <c:dLbls>
            <c:dLbl>
              <c:idx val="0"/>
              <c:layout>
                <c:manualLayout>
                  <c:x val="-4.1992688643060824E-3"/>
                  <c:y val="1.318723440108892E-2"/>
                </c:manualLayout>
              </c:layout>
              <c:tx>
                <c:rich>
                  <a:bodyPr/>
                  <a:lstStyle/>
                  <a:p>
                    <a:r>
                      <a:rPr lang="ru-RU" sz="1050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delet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1900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sz="1050" dirty="0" smtClean="0"/>
                      <a:t>19,3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050" dirty="0" smtClean="0"/>
                      <a:t>11,8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050" dirty="0" smtClean="0"/>
                      <a:t>11,0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05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52993.1</c:v>
                </c:pt>
                <c:pt idx="1">
                  <c:v>25566.1</c:v>
                </c:pt>
                <c:pt idx="2">
                  <c:v>24440.5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rgbClr val="FF660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640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gapWidth val="24"/>
        <c:overlap val="100"/>
        <c:axId val="235222528"/>
        <c:axId val="235224064"/>
      </c:barChart>
      <c:catAx>
        <c:axId val="23522252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3366"/>
            </a:solidFill>
          </a:ln>
        </c:spPr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35224064"/>
        <c:crosses val="autoZero"/>
        <c:auto val="1"/>
        <c:lblAlgn val="ctr"/>
        <c:lblOffset val="100"/>
      </c:catAx>
      <c:valAx>
        <c:axId val="235224064"/>
        <c:scaling>
          <c:orientation val="minMax"/>
        </c:scaling>
        <c:delete val="1"/>
        <c:axPos val="l"/>
        <c:numFmt formatCode="General" sourceLinked="1"/>
        <c:tickLblPos val="none"/>
        <c:crossAx val="2352225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36013.300000000003</c:v>
                </c:pt>
                <c:pt idx="1">
                  <c:v>247815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651"/>
          <c:h val="0.837926850068306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24636.1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33CC"/>
            </a:solidFill>
          </c:spPr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18982.7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2247603565222509E-2"/>
                  <c:y val="0.24250777691367617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17597.900000000001</c:v>
                </c:pt>
              </c:numCache>
            </c:numRef>
          </c:val>
        </c:ser>
        <c:shape val="cylinder"/>
        <c:axId val="235321216"/>
        <c:axId val="235322752"/>
        <c:axId val="0"/>
      </c:bar3DChart>
      <c:catAx>
        <c:axId val="23532121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5322752"/>
        <c:crosses val="autoZero"/>
        <c:auto val="1"/>
        <c:lblAlgn val="ctr"/>
        <c:lblOffset val="100"/>
      </c:catAx>
      <c:valAx>
        <c:axId val="23532275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5321216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673"/>
          <c:h val="0.837926850068306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28289.200000000001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6583.4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7137009848146716E-2"/>
                  <c:y val="0.1620187042709540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6842.6</c:v>
                </c:pt>
              </c:numCache>
            </c:numRef>
          </c:val>
        </c:ser>
        <c:shape val="cylinder"/>
        <c:axId val="235537536"/>
        <c:axId val="235539072"/>
        <c:axId val="0"/>
      </c:bar3DChart>
      <c:catAx>
        <c:axId val="2355375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5539072"/>
        <c:crosses val="autoZero"/>
        <c:auto val="1"/>
        <c:lblAlgn val="ctr"/>
        <c:lblOffset val="100"/>
      </c:catAx>
      <c:valAx>
        <c:axId val="23553907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5537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637603396043661"/>
          <c:y val="0.39213749912561374"/>
          <c:w val="0.17824338312804641"/>
          <c:h val="0.2091928057376342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684"/>
          <c:h val="0.8296467059215643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168309.2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966334977455421E-2"/>
                  <c:y val="0.2410380328111710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143196.1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2.9949502466183189E-2"/>
                  <c:y val="0.238098544606154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150913.79999999999</c:v>
                </c:pt>
              </c:numCache>
            </c:numRef>
          </c:val>
        </c:ser>
        <c:shape val="cylinder"/>
        <c:axId val="235719296"/>
        <c:axId val="235733376"/>
        <c:axId val="0"/>
      </c:bar3DChart>
      <c:catAx>
        <c:axId val="23571929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5733376"/>
        <c:crosses val="autoZero"/>
        <c:auto val="1"/>
        <c:lblAlgn val="ctr"/>
        <c:lblOffset val="100"/>
      </c:catAx>
      <c:valAx>
        <c:axId val="23573337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5719296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8094327902960294"/>
          <c:y val="2.3576299671210582E-2"/>
          <c:w val="0.61280855799450695"/>
          <c:h val="0.8203172249733335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2.5653715243760828E-2"/>
                  <c:y val="0.2255193867348074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57569.9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47626.6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layout>
                <c:manualLayout>
                  <c:x val="1.9240286432820601E-2"/>
                  <c:y val="0.24029472915707797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46636.4</c:v>
                </c:pt>
              </c:numCache>
            </c:numRef>
          </c:val>
        </c:ser>
        <c:shape val="cylinder"/>
        <c:axId val="234026880"/>
        <c:axId val="234028416"/>
        <c:axId val="0"/>
      </c:bar3DChart>
      <c:catAx>
        <c:axId val="2340268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34028416"/>
        <c:crosses val="autoZero"/>
        <c:auto val="1"/>
        <c:lblAlgn val="ctr"/>
        <c:lblOffset val="100"/>
      </c:catAx>
      <c:valAx>
        <c:axId val="23402841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4026880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706"/>
          <c:h val="0.8233419240916425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A50021"/>
            </a:solidFill>
          </c:spPr>
          <c:dLbls>
            <c:dLbl>
              <c:idx val="0"/>
              <c:layout>
                <c:manualLayout>
                  <c:x val="2.2222222222222251E-2"/>
                  <c:y val="0.21075988511218538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3300"/>
            </a:solidFill>
          </c:spPr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8.3333333333333367E-3"/>
                  <c:y val="-1.6912123919260207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white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5733760"/>
        <c:axId val="255735296"/>
        <c:axId val="0"/>
      </c:bar3DChart>
      <c:catAx>
        <c:axId val="25573376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5735296"/>
        <c:crosses val="autoZero"/>
        <c:auto val="1"/>
        <c:lblAlgn val="ctr"/>
        <c:lblOffset val="100"/>
      </c:catAx>
      <c:valAx>
        <c:axId val="25573529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5733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746"/>
          <c:y val="0.41721605831591357"/>
          <c:w val="0.1642069116360455"/>
          <c:h val="0.15138643225956341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019"/>
          <c:h val="0.8037393208664198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1.9444444444444445E-2"/>
                  <c:y val="0.261709272446429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3.0555555555555582E-2"/>
                  <c:y val="-6.8343884729653692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FF"/>
            </a:solidFill>
          </c:spPr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5867136"/>
        <c:axId val="255881216"/>
        <c:axId val="0"/>
      </c:bar3DChart>
      <c:catAx>
        <c:axId val="25586713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5881216"/>
        <c:crosses val="autoZero"/>
        <c:auto val="1"/>
        <c:lblAlgn val="ctr"/>
        <c:lblOffset val="100"/>
      </c:catAx>
      <c:valAx>
        <c:axId val="25588121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5867136"/>
        <c:crosses val="autoZero"/>
        <c:crossBetween val="between"/>
      </c:valAx>
    </c:plotArea>
    <c:legend>
      <c:legendPos val="r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39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5050"/>
            </a:solidFill>
          </c:spPr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2.9717272468784233E-2"/>
                  <c:y val="-3.1530028409541805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5381888"/>
        <c:axId val="255383424"/>
        <c:axId val="0"/>
      </c:bar3DChart>
      <c:catAx>
        <c:axId val="2553818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5383424"/>
        <c:crosses val="autoZero"/>
        <c:auto val="1"/>
        <c:lblAlgn val="ctr"/>
        <c:lblOffset val="100"/>
      </c:catAx>
      <c:valAx>
        <c:axId val="25538342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5381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27381472395338852"/>
          <c:w val="0.20443098914935556"/>
          <c:h val="0.21889597438723679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75438560275627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FF"/>
            </a:solidFill>
          </c:spPr>
          <c:dLbls>
            <c:dLbl>
              <c:idx val="0"/>
              <c:layout>
                <c:manualLayout>
                  <c:x val="3.0794638338244598E-2"/>
                  <c:y val="0.32435243023115895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66FF"/>
            </a:solidFill>
          </c:spPr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CC33"/>
            </a:solidFill>
          </c:spPr>
          <c:dLbls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6272256"/>
        <c:axId val="256273792"/>
        <c:axId val="0"/>
      </c:bar3DChart>
      <c:catAx>
        <c:axId val="25627225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6273792"/>
        <c:crosses val="autoZero"/>
        <c:auto val="1"/>
        <c:lblAlgn val="ctr"/>
        <c:lblOffset val="100"/>
      </c:catAx>
      <c:valAx>
        <c:axId val="25627379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6272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147"/>
          <c:y val="0.26843915602846774"/>
          <c:w val="0.20443098914935554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1659386773789292E-2"/>
                  <c:y val="-7.6777793920334028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FF99"/>
            </a:solidFill>
          </c:spPr>
          <c:dLbls>
            <c:dLbl>
              <c:idx val="0"/>
              <c:layout>
                <c:manualLayout>
                  <c:x val="3.0941981105413359E-3"/>
                  <c:y val="-2.9847111004760292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6299008"/>
        <c:axId val="256300544"/>
        <c:axId val="0"/>
      </c:bar3DChart>
      <c:catAx>
        <c:axId val="2562990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6300544"/>
        <c:crosses val="autoZero"/>
        <c:auto val="1"/>
        <c:lblAlgn val="ctr"/>
        <c:lblOffset val="100"/>
      </c:catAx>
      <c:valAx>
        <c:axId val="25630054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6299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18"/>
          <c:y val="0.26843915602846774"/>
          <c:w val="0.20443098914935556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elete val="1"/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4.0224331799390708E-2"/>
                  <c:y val="-5.2602364248085419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6485632"/>
        <c:axId val="256503808"/>
        <c:axId val="0"/>
      </c:bar3DChart>
      <c:catAx>
        <c:axId val="25648563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6503808"/>
        <c:crosses val="autoZero"/>
        <c:auto val="1"/>
        <c:lblAlgn val="ctr"/>
        <c:lblOffset val="100"/>
      </c:catAx>
      <c:valAx>
        <c:axId val="25650380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6485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046"/>
          <c:y val="0.26843915602846774"/>
          <c:w val="0.21061938537043826"/>
          <c:h val="0.234135986043565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35781.699999999997</c:v>
                </c:pt>
                <c:pt idx="1">
                  <c:v>189150.8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1.3971796773065049E-2"/>
                  <c:y val="0.3238505551723832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FF66"/>
            </a:solidFill>
          </c:spPr>
          <c:dLbls>
            <c:dLbl>
              <c:idx val="0"/>
              <c:layout>
                <c:manualLayout>
                  <c:x val="2.9199560036194679E-2"/>
                  <c:y val="-6.1056680430569492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66"/>
            </a:solidFill>
          </c:spPr>
          <c:dLbls>
            <c:dLbl>
              <c:idx val="0"/>
              <c:layout>
                <c:manualLayout>
                  <c:x val="1.0151781118006863E-2"/>
                  <c:y val="-1.959658803342855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20360064"/>
        <c:axId val="220370048"/>
        <c:axId val="0"/>
      </c:bar3DChart>
      <c:catAx>
        <c:axId val="22036006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0370048"/>
        <c:crosses val="autoZero"/>
        <c:auto val="1"/>
        <c:lblAlgn val="ctr"/>
        <c:lblOffset val="100"/>
      </c:catAx>
      <c:valAx>
        <c:axId val="220370048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0360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173"/>
          <c:y val="0.26843915602846774"/>
          <c:w val="0.21458267386723809"/>
          <c:h val="0.22813411727753438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00FF"/>
            </a:solidFill>
          </c:spPr>
          <c:dLbls>
            <c:dLbl>
              <c:idx val="0"/>
              <c:layout>
                <c:manualLayout>
                  <c:x val="1.8896709889377437E-2"/>
                  <c:y val="0.1699180484263539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2.2046161537606992E-2"/>
                  <c:y val="-7.1414831947308105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99FF"/>
            </a:solidFill>
          </c:spPr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20710400"/>
        <c:axId val="220711936"/>
        <c:axId val="0"/>
      </c:bar3DChart>
      <c:catAx>
        <c:axId val="22071040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0711936"/>
        <c:crosses val="autoZero"/>
        <c:auto val="1"/>
        <c:lblAlgn val="ctr"/>
        <c:lblOffset val="100"/>
      </c:catAx>
      <c:valAx>
        <c:axId val="220711936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0710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224"/>
          <c:y val="0.26843915602846774"/>
          <c:w val="0.20443098914935562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47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66FF"/>
            </a:solidFill>
          </c:spPr>
          <c:dLbls>
            <c:dLbl>
              <c:idx val="0"/>
              <c:layout>
                <c:manualLayout>
                  <c:x val="9.4483549446886857E-3"/>
                  <c:y val="0.2162349534874392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FFCC"/>
            </a:solidFill>
          </c:spPr>
          <c:dLbls>
            <c:dLbl>
              <c:idx val="0"/>
              <c:layout>
                <c:manualLayout>
                  <c:x val="4.4092323075214108E-2"/>
                  <c:y val="-6.524419313321958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CC"/>
            </a:solidFill>
          </c:spPr>
          <c:dLbls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6839040"/>
        <c:axId val="256853120"/>
        <c:axId val="0"/>
      </c:bar3DChart>
      <c:catAx>
        <c:axId val="25683904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6853120"/>
        <c:crosses val="autoZero"/>
        <c:auto val="1"/>
        <c:lblAlgn val="ctr"/>
        <c:lblOffset val="100"/>
      </c:catAx>
      <c:valAx>
        <c:axId val="25685312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6839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247"/>
          <c:y val="0.26843915602846774"/>
          <c:w val="0.20443098914935567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2.0879011809145542E-2"/>
          <c:w val="0.65606887494680965"/>
          <c:h val="0.8810373193828134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2.0144512244970686E-2"/>
                  <c:y val="0.27797748779547543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660.4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3399FF"/>
            </a:solidFill>
          </c:spPr>
          <c:dLbls>
            <c:dLbl>
              <c:idx val="0"/>
              <c:layout>
                <c:manualLayout>
                  <c:x val="3.6604947458668352E-2"/>
                  <c:y val="-3.1123992758974657E-2"/>
                </c:manualLayout>
              </c:layout>
              <c:showVal val="1"/>
            </c:dLbl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7054208"/>
        <c:axId val="257055744"/>
        <c:axId val="0"/>
      </c:bar3DChart>
      <c:catAx>
        <c:axId val="25705420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7055744"/>
        <c:crosses val="autoZero"/>
        <c:auto val="1"/>
        <c:lblAlgn val="ctr"/>
        <c:lblOffset val="100"/>
      </c:catAx>
      <c:valAx>
        <c:axId val="25705574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7054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471"/>
          <c:y val="0.26843906551220392"/>
          <c:w val="0.20443098914935573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CC00"/>
            </a:solidFill>
          </c:spPr>
          <c:dLbls>
            <c:dLbl>
              <c:idx val="0"/>
              <c:layout>
                <c:manualLayout>
                  <c:x val="1.88967098893775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990000"/>
            </a:solidFill>
          </c:spPr>
          <c:dLbls>
            <c:dLbl>
              <c:idx val="0"/>
              <c:layout>
                <c:manualLayout>
                  <c:x val="1.8838890312557633E-2"/>
                  <c:y val="-5.9216201773886527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6.3564581614920981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6994304"/>
        <c:axId val="257008384"/>
        <c:axId val="0"/>
      </c:bar3DChart>
      <c:catAx>
        <c:axId val="2569943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7008384"/>
        <c:crosses val="autoZero"/>
        <c:auto val="1"/>
        <c:lblAlgn val="ctr"/>
        <c:lblOffset val="100"/>
      </c:catAx>
      <c:valAx>
        <c:axId val="257008384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6994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76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99CCFF"/>
            </a:solidFill>
          </c:spPr>
          <c:dLbls>
            <c:dLbl>
              <c:idx val="0"/>
              <c:layout>
                <c:manualLayout>
                  <c:x val="1.8896709889377507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1.883889031255764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9900"/>
            </a:solidFill>
          </c:spPr>
          <c:dLbls>
            <c:dLbl>
              <c:idx val="0"/>
              <c:layout>
                <c:manualLayout>
                  <c:x val="6.3564581614920998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7204992"/>
        <c:axId val="257206528"/>
        <c:axId val="0"/>
      </c:bar3DChart>
      <c:catAx>
        <c:axId val="25720499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7206528"/>
        <c:crosses val="autoZero"/>
        <c:auto val="1"/>
        <c:lblAlgn val="ctr"/>
        <c:lblOffset val="100"/>
      </c:catAx>
      <c:valAx>
        <c:axId val="25720652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7204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81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1.8896709889377514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1.8838890312557647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6.3564581614921024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7432576"/>
        <c:axId val="257454848"/>
        <c:axId val="0"/>
      </c:bar3DChart>
      <c:catAx>
        <c:axId val="25743257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7454848"/>
        <c:crosses val="autoZero"/>
        <c:auto val="1"/>
        <c:lblAlgn val="ctr"/>
        <c:lblOffset val="100"/>
      </c:catAx>
      <c:valAx>
        <c:axId val="25745484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7432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87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FCC66"/>
            </a:solidFill>
          </c:spPr>
          <c:dLbls>
            <c:dLbl>
              <c:idx val="0"/>
              <c:layout>
                <c:manualLayout>
                  <c:x val="1.889670988937752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669900"/>
            </a:solidFill>
          </c:spPr>
          <c:dLbls>
            <c:dLbl>
              <c:idx val="0"/>
              <c:layout>
                <c:manualLayout>
                  <c:x val="1.8838890312557654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6.3564581614921041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7496192"/>
        <c:axId val="257497728"/>
        <c:axId val="0"/>
      </c:bar3DChart>
      <c:catAx>
        <c:axId val="25749619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7497728"/>
        <c:crosses val="autoZero"/>
        <c:auto val="1"/>
        <c:lblAlgn val="ctr"/>
        <c:lblOffset val="100"/>
      </c:catAx>
      <c:valAx>
        <c:axId val="25749772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7496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595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F8F8F8"/>
            </a:solidFill>
          </c:spPr>
          <c:dLbls>
            <c:dLbl>
              <c:idx val="0"/>
              <c:layout>
                <c:manualLayout>
                  <c:x val="1.889670988937753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3300"/>
            </a:solidFill>
          </c:spPr>
          <c:dLbls>
            <c:dLbl>
              <c:idx val="0"/>
              <c:layout>
                <c:manualLayout>
                  <c:x val="1.8838890312557664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6.3564581614921093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7608704"/>
        <c:axId val="257618688"/>
        <c:axId val="0"/>
      </c:bar3DChart>
      <c:catAx>
        <c:axId val="2576087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57618688"/>
        <c:crosses val="autoZero"/>
        <c:auto val="1"/>
        <c:lblAlgn val="ctr"/>
        <c:lblOffset val="100"/>
      </c:catAx>
      <c:valAx>
        <c:axId val="25761868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7608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0443098914935603"/>
          <c:h val="0.2538366428102023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1.8896709889377528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Val val="1"/>
            </c:dLbl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0066"/>
            </a:solidFill>
          </c:spPr>
          <c:dLbls>
            <c:dLbl>
              <c:idx val="0"/>
              <c:layout>
                <c:manualLayout>
                  <c:x val="1.8838890312557661E-2"/>
                  <c:y val="-5.9216201773886534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00CC99"/>
            </a:solidFill>
          </c:spPr>
          <c:dLbls>
            <c:dLbl>
              <c:idx val="0"/>
              <c:layout>
                <c:manualLayout>
                  <c:x val="6.3564581614921076E-3"/>
                  <c:y val="-4.4355887894859003E-2"/>
                </c:manualLayout>
              </c:layout>
              <c:showVal val="1"/>
            </c:dLbl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hape val="cylinder"/>
        <c:axId val="257741568"/>
        <c:axId val="257743104"/>
        <c:axId val="0"/>
      </c:bar3DChart>
      <c:catAx>
        <c:axId val="257741568"/>
        <c:scaling>
          <c:orientation val="minMax"/>
        </c:scaling>
        <c:axPos val="b"/>
        <c:tickLblPos val="nextTo"/>
        <c:crossAx val="257743104"/>
        <c:crosses val="autoZero"/>
        <c:auto val="1"/>
        <c:lblAlgn val="ctr"/>
        <c:lblOffset val="100"/>
      </c:catAx>
      <c:valAx>
        <c:axId val="257743104"/>
        <c:scaling>
          <c:orientation val="minMax"/>
        </c:scaling>
        <c:axPos val="l"/>
        <c:majorGridlines/>
        <c:numFmt formatCode="#,##0.0" sourceLinked="1"/>
        <c:tickLblPos val="nextTo"/>
        <c:crossAx val="257741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23303501357379094"/>
          <c:h val="0.2538366428102023"/>
        </c:manualLayout>
      </c:layout>
    </c:legend>
    <c:plotVisOnly val="1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FF6600"/>
                </a:solidFill>
              </a:defRPr>
            </a:pPr>
            <a:r>
              <a:rPr lang="ru-RU" sz="1000" b="0" dirty="0">
                <a:solidFill>
                  <a:srgbClr val="FF66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36241.599999999999</c:v>
                </c:pt>
                <c:pt idx="1">
                  <c:v>196740.1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Pr>
        <a:bodyPr/>
        <a:lstStyle/>
        <a:p>
          <a:pPr>
            <a:defRPr sz="1400" b="1">
              <a:solidFill>
                <a:srgbClr val="000066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plotArea>
      <c:layout>
        <c:manualLayout>
          <c:layoutTarget val="inner"/>
          <c:xMode val="edge"/>
          <c:yMode val="edge"/>
          <c:x val="0.14996656555980176"/>
          <c:y val="0.16436284857238104"/>
          <c:w val="0.83171661482057624"/>
          <c:h val="0.7377934569770033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по проекту (тыс.руб.)</c:v>
                </c:pt>
              </c:strCache>
            </c:strRef>
          </c:tx>
          <c:dPt>
            <c:idx val="0"/>
            <c:spPr>
              <a:solidFill>
                <a:srgbClr val="339966"/>
              </a:solidFill>
            </c:spPr>
          </c:dPt>
          <c:dPt>
            <c:idx val="1"/>
            <c:spPr>
              <a:solidFill>
                <a:srgbClr val="FFCC00"/>
              </a:solidFill>
            </c:spPr>
          </c:dPt>
          <c:dPt>
            <c:idx val="2"/>
            <c:spPr>
              <a:solidFill>
                <a:srgbClr val="FF9966"/>
              </a:solidFill>
            </c:spPr>
          </c:dPt>
          <c:dLbls>
            <c:dLbl>
              <c:idx val="0"/>
              <c:layout>
                <c:manualLayout>
                  <c:x val="1.3778850961004337E-2"/>
                  <c:y val="-3.8580782690812131E-2"/>
                </c:manualLayout>
              </c:layout>
              <c:showVal val="1"/>
            </c:dLbl>
            <c:dLbl>
              <c:idx val="1"/>
              <c:layout>
                <c:manualLayout>
                  <c:x val="2.7557701922008692E-3"/>
                  <c:y val="-1.9290391345406156E-2"/>
                </c:manualLayout>
              </c:layout>
              <c:showVal val="1"/>
            </c:dLbl>
            <c:dLbl>
              <c:idx val="2"/>
              <c:layout>
                <c:manualLayout>
                  <c:x val="8.2673105766026267E-3"/>
                  <c:y val="-3.5825012498611468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0000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10522.9</c:v>
                </c:pt>
                <c:pt idx="1">
                  <c:v>1572.4</c:v>
                </c:pt>
                <c:pt idx="2">
                  <c:v>200</c:v>
                </c:pt>
              </c:numCache>
            </c:numRef>
          </c:val>
        </c:ser>
        <c:gapWidth val="113"/>
        <c:gapDepth val="112"/>
        <c:shape val="cylinder"/>
        <c:axId val="257816064"/>
        <c:axId val="257817600"/>
        <c:axId val="0"/>
      </c:bar3DChart>
      <c:catAx>
        <c:axId val="257816064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sz="10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257817600"/>
        <c:crosses val="autoZero"/>
        <c:auto val="1"/>
        <c:lblAlgn val="ctr"/>
        <c:lblOffset val="100"/>
      </c:catAx>
      <c:valAx>
        <c:axId val="25781760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0066"/>
                </a:solidFill>
                <a:latin typeface="Bookman Old Style" pitchFamily="18" charset="0"/>
              </a:defRPr>
            </a:pPr>
            <a:endParaRPr lang="ru-RU"/>
          </a:p>
        </c:txPr>
        <c:crossAx val="2578160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проекта, тыс. руб.</c:v>
                </c:pt>
              </c:strCache>
            </c:strRef>
          </c:tx>
          <c:spPr>
            <a:solidFill>
              <a:srgbClr val="33CC33"/>
            </a:solidFill>
          </c:spPr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00FFCC"/>
              </a:solidFill>
            </c:spPr>
          </c:dPt>
          <c:dPt>
            <c:idx val="2"/>
            <c:spPr>
              <a:solidFill>
                <a:srgbClr val="CCFF33"/>
              </a:solidFill>
            </c:spPr>
          </c:dPt>
          <c:dLbls>
            <c:dLbl>
              <c:idx val="0"/>
              <c:layout>
                <c:manualLayout>
                  <c:x val="0.12580728735058583"/>
                  <c:y val="7.1925341628707895E-2"/>
                </c:manualLayout>
              </c:layout>
              <c:showVal val="1"/>
            </c:dLbl>
            <c:dLbl>
              <c:idx val="1"/>
              <c:layout>
                <c:manualLayout>
                  <c:x val="7.2879872851593407E-3"/>
                  <c:y val="-0.11338025933626421"/>
                </c:manualLayout>
              </c:layout>
              <c:showVal val="1"/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Val val="1"/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1806.4</c:v>
                </c:pt>
                <c:pt idx="1">
                  <c:v>55.9</c:v>
                </c:pt>
                <c:pt idx="2">
                  <c:v>0.2</c:v>
                </c:pt>
              </c:numCache>
            </c:numRef>
          </c:val>
        </c:ser>
        <c:shape val="cylinder"/>
        <c:axId val="258207744"/>
        <c:axId val="258209280"/>
        <c:axId val="0"/>
      </c:bar3DChart>
      <c:catAx>
        <c:axId val="258207744"/>
        <c:scaling>
          <c:orientation val="minMax"/>
        </c:scaling>
        <c:delete val="1"/>
        <c:axPos val="b"/>
        <c:tickLblPos val="none"/>
        <c:crossAx val="258209280"/>
        <c:crosses val="autoZero"/>
        <c:auto val="1"/>
        <c:lblAlgn val="ctr"/>
        <c:lblOffset val="100"/>
      </c:catAx>
      <c:valAx>
        <c:axId val="258209280"/>
        <c:scaling>
          <c:orientation val="minMax"/>
        </c:scaling>
        <c:axPos val="l"/>
        <c:majorGridlines>
          <c:spPr>
            <a:ln>
              <a:solidFill>
                <a:schemeClr val="tx2">
                  <a:lumMod val="50000"/>
                </a:schemeClr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258207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02807702605063"/>
          <c:y val="0.17197890710555969"/>
          <c:w val="0.28862412373124346"/>
          <c:h val="0.69635516688621857"/>
        </c:manualLayout>
      </c:layout>
      <c:spPr>
        <a:ln>
          <a:noFill/>
        </a:ln>
      </c:spPr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Финансирование проекта, тыс. руб.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dPt>
            <c:idx val="0"/>
            <c:spPr>
              <a:solidFill>
                <a:srgbClr val="990099"/>
              </a:solidFill>
            </c:spPr>
          </c:dPt>
          <c:dPt>
            <c:idx val="1"/>
            <c:spPr>
              <a:solidFill>
                <a:srgbClr val="FF3399"/>
              </a:solidFill>
            </c:spPr>
          </c:dPt>
          <c:dPt>
            <c:idx val="2"/>
            <c:spPr>
              <a:solidFill>
                <a:srgbClr val="FFCCFF"/>
              </a:solidFill>
            </c:spPr>
          </c:dPt>
          <c:dLbls>
            <c:dLbl>
              <c:idx val="0"/>
              <c:layout>
                <c:manualLayout>
                  <c:x val="0.12580728735058583"/>
                  <c:y val="7.1925341628707895E-2"/>
                </c:manualLayout>
              </c:layout>
              <c:showVal val="1"/>
            </c:dLbl>
            <c:dLbl>
              <c:idx val="1"/>
              <c:layout>
                <c:manualLayout>
                  <c:x val="7.287987285159339E-3"/>
                  <c:y val="-0.11338025933626421"/>
                </c:manualLayout>
              </c:layout>
              <c:showVal val="1"/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Val val="1"/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933FF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3276.8</c:v>
                </c:pt>
                <c:pt idx="1">
                  <c:v>489.6</c:v>
                </c:pt>
                <c:pt idx="2">
                  <c:v>198.2</c:v>
                </c:pt>
              </c:numCache>
            </c:numRef>
          </c:val>
        </c:ser>
        <c:shape val="cylinder"/>
        <c:axId val="258266240"/>
        <c:axId val="258267776"/>
        <c:axId val="0"/>
      </c:bar3DChart>
      <c:catAx>
        <c:axId val="258266240"/>
        <c:scaling>
          <c:orientation val="minMax"/>
        </c:scaling>
        <c:delete val="1"/>
        <c:axPos val="b"/>
        <c:tickLblPos val="none"/>
        <c:crossAx val="258267776"/>
        <c:crosses val="autoZero"/>
        <c:auto val="1"/>
        <c:lblAlgn val="ctr"/>
        <c:lblOffset val="100"/>
      </c:catAx>
      <c:valAx>
        <c:axId val="258267776"/>
        <c:scaling>
          <c:orientation val="minMax"/>
        </c:scaling>
        <c:axPos val="l"/>
        <c:majorGridlines>
          <c:spPr>
            <a:ln>
              <a:solidFill>
                <a:srgbClr val="FF99CC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258266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02807702605052"/>
          <c:y val="0.25260486930023673"/>
          <c:w val="0.28862412373124335"/>
          <c:h val="0.61572920469154346"/>
        </c:manualLayout>
      </c:layout>
      <c:spPr>
        <a:ln>
          <a:noFill/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136E9B-E795-4000-9186-091CD5ACFE93}" type="doc">
      <dgm:prSet loTypeId="urn:microsoft.com/office/officeart/2005/8/layout/hierarchy4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7EF4DF-7B7E-4452-A1F3-2CC85F6D5D7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dirty="0">
            <a:latin typeface="Book Antiqua" pitchFamily="18" charset="0"/>
          </a:endParaRPr>
        </a:p>
      </dgm:t>
    </dgm:pt>
    <dgm:pt modelId="{54F43DD6-F0CB-4139-BECF-189AD2485C39}" type="parTrans" cxnId="{8FB4B279-91DE-40AA-A09E-22C4218D967F}">
      <dgm:prSet/>
      <dgm:spPr/>
      <dgm:t>
        <a:bodyPr/>
        <a:lstStyle/>
        <a:p>
          <a:endParaRPr lang="ru-RU"/>
        </a:p>
      </dgm:t>
    </dgm:pt>
    <dgm:pt modelId="{0EA32807-10B1-4E13-AD3F-A8CA454D4139}" type="sibTrans" cxnId="{8FB4B279-91DE-40AA-A09E-22C4218D967F}">
      <dgm:prSet/>
      <dgm:spPr/>
      <dgm:t>
        <a:bodyPr/>
        <a:lstStyle/>
        <a:p>
          <a:endParaRPr lang="ru-RU"/>
        </a:p>
      </dgm:t>
    </dgm:pt>
    <dgm:pt modelId="{8D332EC7-7926-459C-8373-35F8A3EA68D9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Федеральный бюджет</a:t>
          </a:r>
          <a:endParaRPr lang="ru-RU" sz="2000" dirty="0">
            <a:latin typeface="Book Antiqua" pitchFamily="18" charset="0"/>
          </a:endParaRPr>
        </a:p>
      </dgm:t>
    </dgm:pt>
    <dgm:pt modelId="{F616E851-136D-493C-98E8-3DFE4612A0E1}" type="parTrans" cxnId="{3EEE670B-C165-416A-988A-BD1FF65C8E4A}">
      <dgm:prSet/>
      <dgm:spPr/>
      <dgm:t>
        <a:bodyPr/>
        <a:lstStyle/>
        <a:p>
          <a:endParaRPr lang="ru-RU"/>
        </a:p>
      </dgm:t>
    </dgm:pt>
    <dgm:pt modelId="{CC72C422-CCE7-48DE-9D43-1EA8E31A100B}" type="sibTrans" cxnId="{3EEE670B-C165-416A-988A-BD1FF65C8E4A}">
      <dgm:prSet/>
      <dgm:spPr/>
      <dgm:t>
        <a:bodyPr/>
        <a:lstStyle/>
        <a:p>
          <a:endParaRPr lang="ru-RU"/>
        </a:p>
      </dgm:t>
    </dgm:pt>
    <dgm:pt modelId="{E09E7223-1A0F-4946-BDAD-6AD3E460DD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A42C5240-5DD4-4BD3-B98C-9D472C22E2C3}" type="parTrans" cxnId="{AD66275F-320A-4438-83EA-42DF4CA831ED}">
      <dgm:prSet/>
      <dgm:spPr/>
      <dgm:t>
        <a:bodyPr/>
        <a:lstStyle/>
        <a:p>
          <a:endParaRPr lang="ru-RU"/>
        </a:p>
      </dgm:t>
    </dgm:pt>
    <dgm:pt modelId="{C6BA20E2-9EEB-4E31-9FBC-A22D0C8B58E3}" type="sibTrans" cxnId="{AD66275F-320A-4438-83EA-42DF4CA831ED}">
      <dgm:prSet/>
      <dgm:spPr/>
      <dgm:t>
        <a:bodyPr/>
        <a:lstStyle/>
        <a:p>
          <a:endParaRPr lang="ru-RU"/>
        </a:p>
      </dgm:t>
    </dgm:pt>
    <dgm:pt modelId="{6CA30C98-427E-4973-88EA-2E3F09D1E783}">
      <dgm:prSet phldrT="[Текст]"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dirty="0">
            <a:latin typeface="Book Antiqua" pitchFamily="18" charset="0"/>
          </a:endParaRPr>
        </a:p>
      </dgm:t>
    </dgm:pt>
    <dgm:pt modelId="{752B6304-6D7A-4278-9C0B-2215544BF2BC}" type="parTrans" cxnId="{C64A90A4-CD14-413A-BFA5-0445E0B5FD6B}">
      <dgm:prSet/>
      <dgm:spPr/>
      <dgm:t>
        <a:bodyPr/>
        <a:lstStyle/>
        <a:p>
          <a:endParaRPr lang="ru-RU"/>
        </a:p>
      </dgm:t>
    </dgm:pt>
    <dgm:pt modelId="{96E07E79-72A5-4E9B-9AD7-7070FF03366D}" type="sibTrans" cxnId="{C64A90A4-CD14-413A-BFA5-0445E0B5FD6B}">
      <dgm:prSet/>
      <dgm:spPr/>
      <dgm:t>
        <a:bodyPr/>
        <a:lstStyle/>
        <a:p>
          <a:endParaRPr lang="ru-RU"/>
        </a:p>
      </dgm:t>
    </dgm:pt>
    <dgm:pt modelId="{CC27D48C-7A52-4A32-9A87-CA812D8CCADA}">
      <dgm:prSet custT="1"/>
      <dgm:spPr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CD28E13B-829D-40D9-85B0-FB6401E7D2B8}" type="parTrans" cxnId="{8685A64D-E07D-46F2-96F2-6367D6F8B4F8}">
      <dgm:prSet/>
      <dgm:spPr/>
      <dgm:t>
        <a:bodyPr/>
        <a:lstStyle/>
        <a:p>
          <a:endParaRPr lang="ru-RU"/>
        </a:p>
      </dgm:t>
    </dgm:pt>
    <dgm:pt modelId="{5D084FFB-E535-4C8E-AD6E-4497BA9BEDFD}" type="sibTrans" cxnId="{8685A64D-E07D-46F2-96F2-6367D6F8B4F8}">
      <dgm:prSet/>
      <dgm:spPr/>
      <dgm:t>
        <a:bodyPr/>
        <a:lstStyle/>
        <a:p>
          <a:endParaRPr lang="ru-RU"/>
        </a:p>
      </dgm:t>
    </dgm:pt>
    <dgm:pt modelId="{9379179C-FC87-4924-A7D0-159D7B41B92A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муниципальных районов</a:t>
          </a:r>
          <a:endParaRPr lang="ru-RU" sz="2000" dirty="0">
            <a:latin typeface="Book Antiqua" pitchFamily="18" charset="0"/>
          </a:endParaRPr>
        </a:p>
      </dgm:t>
    </dgm:pt>
    <dgm:pt modelId="{0F59CA8B-6A86-4EC4-86CF-605F95867019}" type="parTrans" cxnId="{761CB0A0-53C1-4C0A-9CAD-DB4284E69CAF}">
      <dgm:prSet/>
      <dgm:spPr/>
      <dgm:t>
        <a:bodyPr/>
        <a:lstStyle/>
        <a:p>
          <a:endParaRPr lang="ru-RU"/>
        </a:p>
      </dgm:t>
    </dgm:pt>
    <dgm:pt modelId="{D658CCE4-29A2-4F16-A07F-097B5395B816}" type="sibTrans" cxnId="{761CB0A0-53C1-4C0A-9CAD-DB4284E69CAF}">
      <dgm:prSet/>
      <dgm:spPr/>
      <dgm:t>
        <a:bodyPr/>
        <a:lstStyle/>
        <a:p>
          <a:endParaRPr lang="ru-RU"/>
        </a:p>
      </dgm:t>
    </dgm:pt>
    <dgm:pt modelId="{6000A9ED-D355-41ED-B622-EA546EB0705F}">
      <dgm:prSet custT="1"/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dirty="0">
            <a:latin typeface="Book Antiqua" pitchFamily="18" charset="0"/>
          </a:endParaRPr>
        </a:p>
      </dgm:t>
    </dgm:pt>
    <dgm:pt modelId="{D6AFF350-9EA9-4A66-88D4-89E02AAF5324}" type="parTrans" cxnId="{9AB86262-B912-47BA-86B7-81A4EADE0624}">
      <dgm:prSet/>
      <dgm:spPr/>
      <dgm:t>
        <a:bodyPr/>
        <a:lstStyle/>
        <a:p>
          <a:endParaRPr lang="ru-RU"/>
        </a:p>
      </dgm:t>
    </dgm:pt>
    <dgm:pt modelId="{5EA1A7C1-C1AC-4FDA-918E-ECEE0BFB41A2}" type="sibTrans" cxnId="{9AB86262-B912-47BA-86B7-81A4EADE0624}">
      <dgm:prSet/>
      <dgm:spPr/>
      <dgm:t>
        <a:bodyPr/>
        <a:lstStyle/>
        <a:p>
          <a:endParaRPr lang="ru-RU"/>
        </a:p>
      </dgm:t>
    </dgm:pt>
    <dgm:pt modelId="{D9AFB621-620B-4E39-994B-AC6E23327E70}">
      <dgm:prSet custT="1"/>
      <dgm:spPr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ru-RU" sz="2000" dirty="0" smtClean="0">
              <a:latin typeface="Book Antiqua" pitchFamily="18" charset="0"/>
            </a:rPr>
            <a:t>Бюджеты городских округов</a:t>
          </a:r>
          <a:endParaRPr lang="ru-RU" sz="2000" dirty="0">
            <a:latin typeface="Book Antiqua" pitchFamily="18" charset="0"/>
          </a:endParaRPr>
        </a:p>
      </dgm:t>
    </dgm:pt>
    <dgm:pt modelId="{1A187E53-64D8-450D-B622-C3E3DE2787B1}" type="parTrans" cxnId="{127B5448-DB53-4CD3-A71B-393BE4307FE7}">
      <dgm:prSet/>
      <dgm:spPr/>
      <dgm:t>
        <a:bodyPr/>
        <a:lstStyle/>
        <a:p>
          <a:endParaRPr lang="ru-RU"/>
        </a:p>
      </dgm:t>
    </dgm:pt>
    <dgm:pt modelId="{255025E0-8FB0-47A5-986D-40C126ADA5D9}" type="sibTrans" cxnId="{127B5448-DB53-4CD3-A71B-393BE4307FE7}">
      <dgm:prSet/>
      <dgm:spPr/>
      <dgm:t>
        <a:bodyPr/>
        <a:lstStyle/>
        <a:p>
          <a:endParaRPr lang="ru-RU"/>
        </a:p>
      </dgm:t>
    </dgm:pt>
    <dgm:pt modelId="{C6DEC220-FC8C-4A2C-AA26-ACB09DD750A9}" type="pres">
      <dgm:prSet presAssocID="{C6136E9B-E795-4000-9186-091CD5ACFE9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2449D9-CF25-45B4-A68C-6F7FB8D8A59E}" type="pres">
      <dgm:prSet presAssocID="{ED7EF4DF-7B7E-4452-A1F3-2CC85F6D5D74}" presName="vertOne" presStyleCnt="0"/>
      <dgm:spPr/>
    </dgm:pt>
    <dgm:pt modelId="{318A0855-F825-4BA9-876E-C283E8BD291F}" type="pres">
      <dgm:prSet presAssocID="{ED7EF4DF-7B7E-4452-A1F3-2CC85F6D5D74}" presName="txOne" presStyleLbl="node0" presStyleIdx="0" presStyleCnt="1" custScaleX="95074" custScaleY="59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984CA8-D904-43F3-9B2F-FC52A79F28C2}" type="pres">
      <dgm:prSet presAssocID="{ED7EF4DF-7B7E-4452-A1F3-2CC85F6D5D74}" presName="parTransOne" presStyleCnt="0"/>
      <dgm:spPr/>
    </dgm:pt>
    <dgm:pt modelId="{E330D71D-9642-4C33-A9EA-9EA8FA3BF3DC}" type="pres">
      <dgm:prSet presAssocID="{ED7EF4DF-7B7E-4452-A1F3-2CC85F6D5D74}" presName="horzOne" presStyleCnt="0"/>
      <dgm:spPr/>
    </dgm:pt>
    <dgm:pt modelId="{336FE233-F263-4486-BC5D-50FBAD2F045F}" type="pres">
      <dgm:prSet presAssocID="{8D332EC7-7926-459C-8373-35F8A3EA68D9}" presName="vertTwo" presStyleCnt="0"/>
      <dgm:spPr/>
    </dgm:pt>
    <dgm:pt modelId="{1D6D34B5-A555-407C-A694-5FBD1E80F5A7}" type="pres">
      <dgm:prSet presAssocID="{8D332EC7-7926-459C-8373-35F8A3EA68D9}" presName="txTwo" presStyleLbl="node2" presStyleIdx="0" presStyleCnt="2" custScaleX="667944" custScaleY="78260" custLinFactNeighborX="8081" custLinFactNeighborY="-14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5BEB11-7DF5-4D95-A0AB-F3ADA329A21D}" type="pres">
      <dgm:prSet presAssocID="{8D332EC7-7926-459C-8373-35F8A3EA68D9}" presName="horzTwo" presStyleCnt="0"/>
      <dgm:spPr/>
    </dgm:pt>
    <dgm:pt modelId="{69B833B0-F670-48EA-9CBF-6434F5CD1EF2}" type="pres">
      <dgm:prSet presAssocID="{CC72C422-CCE7-48DE-9D43-1EA8E31A100B}" presName="sibSpaceTwo" presStyleCnt="0"/>
      <dgm:spPr/>
    </dgm:pt>
    <dgm:pt modelId="{4B528794-1354-407A-9138-D88E03F10649}" type="pres">
      <dgm:prSet presAssocID="{E09E7223-1A0F-4946-BDAD-6AD3E460DD83}" presName="vertTwo" presStyleCnt="0"/>
      <dgm:spPr/>
    </dgm:pt>
    <dgm:pt modelId="{594C56E2-2B3B-4A69-AEA7-F30AA9C3F24C}" type="pres">
      <dgm:prSet presAssocID="{E09E7223-1A0F-4946-BDAD-6AD3E460DD83}" presName="txTwo" presStyleLbl="node2" presStyleIdx="1" presStyleCnt="2" custScaleX="79485" custScaleY="72834" custLinFactNeighborX="8978" custLinFactNeighborY="-160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FFECBE-5E6A-480D-AFAA-915C3748B180}" type="pres">
      <dgm:prSet presAssocID="{E09E7223-1A0F-4946-BDAD-6AD3E460DD83}" presName="parTransTwo" presStyleCnt="0"/>
      <dgm:spPr/>
    </dgm:pt>
    <dgm:pt modelId="{D47D5946-FEC0-4E4A-83FA-D9AA4C7071A5}" type="pres">
      <dgm:prSet presAssocID="{E09E7223-1A0F-4946-BDAD-6AD3E460DD83}" presName="horzTwo" presStyleCnt="0"/>
      <dgm:spPr/>
    </dgm:pt>
    <dgm:pt modelId="{3CD086DC-5B05-4BA8-BA11-000358C78BFA}" type="pres">
      <dgm:prSet presAssocID="{6CA30C98-427E-4973-88EA-2E3F09D1E783}" presName="vertThree" presStyleCnt="0"/>
      <dgm:spPr/>
    </dgm:pt>
    <dgm:pt modelId="{E7D38CE6-F736-41E4-B022-6236F7F86B5B}" type="pres">
      <dgm:prSet presAssocID="{6CA30C98-427E-4973-88EA-2E3F09D1E783}" presName="txThree" presStyleLbl="node3" presStyleIdx="0" presStyleCnt="3" custScaleX="170206" custLinFactX="-4935" custLinFactNeighborX="-100000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659764-5B11-45CC-BD55-5B28B88AD43C}" type="pres">
      <dgm:prSet presAssocID="{6CA30C98-427E-4973-88EA-2E3F09D1E783}" presName="parTransThree" presStyleCnt="0"/>
      <dgm:spPr/>
    </dgm:pt>
    <dgm:pt modelId="{EF67E24F-8A01-4ED2-A842-538561440B67}" type="pres">
      <dgm:prSet presAssocID="{6CA30C98-427E-4973-88EA-2E3F09D1E783}" presName="horzThree" presStyleCnt="0"/>
      <dgm:spPr/>
    </dgm:pt>
    <dgm:pt modelId="{D38697A7-CF1D-40D9-9664-BA2FEA7BCE65}" type="pres">
      <dgm:prSet presAssocID="{9379179C-FC87-4924-A7D0-159D7B41B92A}" presName="vertFour" presStyleCnt="0">
        <dgm:presLayoutVars>
          <dgm:chPref val="3"/>
        </dgm:presLayoutVars>
      </dgm:prSet>
      <dgm:spPr/>
    </dgm:pt>
    <dgm:pt modelId="{D204552F-F8FC-4B11-8441-6FE77F9A2FD7}" type="pres">
      <dgm:prSet presAssocID="{9379179C-FC87-4924-A7D0-159D7B41B92A}" presName="txFour" presStyleLbl="node4" presStyleIdx="0" presStyleCnt="2" custScaleX="533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D2D578-CBBA-4968-8A26-FEE5FB2A4B40}" type="pres">
      <dgm:prSet presAssocID="{9379179C-FC87-4924-A7D0-159D7B41B92A}" presName="horzFour" presStyleCnt="0"/>
      <dgm:spPr/>
    </dgm:pt>
    <dgm:pt modelId="{43C24C84-5738-42B0-AFF4-93529CC10601}" type="pres">
      <dgm:prSet presAssocID="{96E07E79-72A5-4E9B-9AD7-7070FF03366D}" presName="sibSpaceThree" presStyleCnt="0"/>
      <dgm:spPr/>
    </dgm:pt>
    <dgm:pt modelId="{DD93A9C7-D789-4211-B093-B8C9D2EC665D}" type="pres">
      <dgm:prSet presAssocID="{CC27D48C-7A52-4A32-9A87-CA812D8CCADA}" presName="vertThree" presStyleCnt="0"/>
      <dgm:spPr/>
    </dgm:pt>
    <dgm:pt modelId="{F432008C-24E2-459F-8821-5323402BE4C9}" type="pres">
      <dgm:prSet presAssocID="{CC27D48C-7A52-4A32-9A87-CA812D8CCADA}" presName="txThree" presStyleLbl="node3" presStyleIdx="1" presStyleCnt="3" custScaleX="149685" custScaleY="91623" custLinFactNeighborX="-55961" custLinFactNeighborY="3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4EC07A-8397-49B6-AE0A-E7721BF48658}" type="pres">
      <dgm:prSet presAssocID="{CC27D48C-7A52-4A32-9A87-CA812D8CCADA}" presName="parTransThree" presStyleCnt="0"/>
      <dgm:spPr/>
    </dgm:pt>
    <dgm:pt modelId="{35EA7037-47C1-41D5-9920-06EEACA79179}" type="pres">
      <dgm:prSet presAssocID="{CC27D48C-7A52-4A32-9A87-CA812D8CCADA}" presName="horzThree" presStyleCnt="0"/>
      <dgm:spPr/>
    </dgm:pt>
    <dgm:pt modelId="{305838C4-A0D9-4395-AA02-EA5056BBC805}" type="pres">
      <dgm:prSet presAssocID="{6000A9ED-D355-41ED-B622-EA546EB0705F}" presName="vertFour" presStyleCnt="0">
        <dgm:presLayoutVars>
          <dgm:chPref val="3"/>
        </dgm:presLayoutVars>
      </dgm:prSet>
      <dgm:spPr/>
    </dgm:pt>
    <dgm:pt modelId="{4D713F86-C37A-42AE-A992-476860598B30}" type="pres">
      <dgm:prSet presAssocID="{6000A9ED-D355-41ED-B622-EA546EB0705F}" presName="txFour" presStyleLbl="node4" presStyleIdx="1" presStyleCnt="2" custScaleX="521866" custLinFactNeighborX="57077" custLinFactNeighborY="32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04A49-D6D2-45AB-BA70-EBCD90CFE3BD}" type="pres">
      <dgm:prSet presAssocID="{6000A9ED-D355-41ED-B622-EA546EB0705F}" presName="horzFour" presStyleCnt="0"/>
      <dgm:spPr/>
    </dgm:pt>
    <dgm:pt modelId="{1AB721F1-7E58-4B79-BEEA-27A4BB21F208}" type="pres">
      <dgm:prSet presAssocID="{5D084FFB-E535-4C8E-AD6E-4497BA9BEDFD}" presName="sibSpaceThree" presStyleCnt="0"/>
      <dgm:spPr/>
    </dgm:pt>
    <dgm:pt modelId="{21173708-BB1E-4A1A-B95D-4B732495D8FA}" type="pres">
      <dgm:prSet presAssocID="{D9AFB621-620B-4E39-994B-AC6E23327E70}" presName="vertThree" presStyleCnt="0"/>
      <dgm:spPr/>
    </dgm:pt>
    <dgm:pt modelId="{EE8E03DF-55FB-413E-9423-9EA2E2C09707}" type="pres">
      <dgm:prSet presAssocID="{D9AFB621-620B-4E39-994B-AC6E23327E70}" presName="txThree" presStyleLbl="node3" presStyleIdx="2" presStyleCnt="3" custScaleX="521935" custScaleY="99235" custLinFactNeighborX="-24305" custLinFactNeighborY="41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DB6C6C-3EB7-4375-8051-3487440662BB}" type="pres">
      <dgm:prSet presAssocID="{D9AFB621-620B-4E39-994B-AC6E23327E70}" presName="horzThree" presStyleCnt="0"/>
      <dgm:spPr/>
    </dgm:pt>
  </dgm:ptLst>
  <dgm:cxnLst>
    <dgm:cxn modelId="{14BC33C3-2F15-4303-9F10-CFD8C2290F6C}" type="presOf" srcId="{8D332EC7-7926-459C-8373-35F8A3EA68D9}" destId="{1D6D34B5-A555-407C-A694-5FBD1E80F5A7}" srcOrd="0" destOrd="0" presId="urn:microsoft.com/office/officeart/2005/8/layout/hierarchy4"/>
    <dgm:cxn modelId="{EDC38BC7-AAF7-40F6-9978-F8462FF3F861}" type="presOf" srcId="{CC27D48C-7A52-4A32-9A87-CA812D8CCADA}" destId="{F432008C-24E2-459F-8821-5323402BE4C9}" srcOrd="0" destOrd="0" presId="urn:microsoft.com/office/officeart/2005/8/layout/hierarchy4"/>
    <dgm:cxn modelId="{761CB0A0-53C1-4C0A-9CAD-DB4284E69CAF}" srcId="{6CA30C98-427E-4973-88EA-2E3F09D1E783}" destId="{9379179C-FC87-4924-A7D0-159D7B41B92A}" srcOrd="0" destOrd="0" parTransId="{0F59CA8B-6A86-4EC4-86CF-605F95867019}" sibTransId="{D658CCE4-29A2-4F16-A07F-097B5395B816}"/>
    <dgm:cxn modelId="{B7AE7E4C-11AC-4190-8F47-513D64A2FAF7}" type="presOf" srcId="{ED7EF4DF-7B7E-4452-A1F3-2CC85F6D5D74}" destId="{318A0855-F825-4BA9-876E-C283E8BD291F}" srcOrd="0" destOrd="0" presId="urn:microsoft.com/office/officeart/2005/8/layout/hierarchy4"/>
    <dgm:cxn modelId="{127B5448-DB53-4CD3-A71B-393BE4307FE7}" srcId="{E09E7223-1A0F-4946-BDAD-6AD3E460DD83}" destId="{D9AFB621-620B-4E39-994B-AC6E23327E70}" srcOrd="2" destOrd="0" parTransId="{1A187E53-64D8-450D-B622-C3E3DE2787B1}" sibTransId="{255025E0-8FB0-47A5-986D-40C126ADA5D9}"/>
    <dgm:cxn modelId="{3EEE670B-C165-416A-988A-BD1FF65C8E4A}" srcId="{ED7EF4DF-7B7E-4452-A1F3-2CC85F6D5D74}" destId="{8D332EC7-7926-459C-8373-35F8A3EA68D9}" srcOrd="0" destOrd="0" parTransId="{F616E851-136D-493C-98E8-3DFE4612A0E1}" sibTransId="{CC72C422-CCE7-48DE-9D43-1EA8E31A100B}"/>
    <dgm:cxn modelId="{8FB4B279-91DE-40AA-A09E-22C4218D967F}" srcId="{C6136E9B-E795-4000-9186-091CD5ACFE93}" destId="{ED7EF4DF-7B7E-4452-A1F3-2CC85F6D5D74}" srcOrd="0" destOrd="0" parTransId="{54F43DD6-F0CB-4139-BECF-189AD2485C39}" sibTransId="{0EA32807-10B1-4E13-AD3F-A8CA454D4139}"/>
    <dgm:cxn modelId="{CD12D5A1-8ED0-4CC4-B8E8-99BCDD5B7EA0}" type="presOf" srcId="{6000A9ED-D355-41ED-B622-EA546EB0705F}" destId="{4D713F86-C37A-42AE-A992-476860598B30}" srcOrd="0" destOrd="0" presId="urn:microsoft.com/office/officeart/2005/8/layout/hierarchy4"/>
    <dgm:cxn modelId="{299D0A1C-5C8B-4E4B-AFDB-FFE36C327DB8}" type="presOf" srcId="{D9AFB621-620B-4E39-994B-AC6E23327E70}" destId="{EE8E03DF-55FB-413E-9423-9EA2E2C09707}" srcOrd="0" destOrd="0" presId="urn:microsoft.com/office/officeart/2005/8/layout/hierarchy4"/>
    <dgm:cxn modelId="{9AB86262-B912-47BA-86B7-81A4EADE0624}" srcId="{CC27D48C-7A52-4A32-9A87-CA812D8CCADA}" destId="{6000A9ED-D355-41ED-B622-EA546EB0705F}" srcOrd="0" destOrd="0" parTransId="{D6AFF350-9EA9-4A66-88D4-89E02AAF5324}" sibTransId="{5EA1A7C1-C1AC-4FDA-918E-ECEE0BFB41A2}"/>
    <dgm:cxn modelId="{CAAFB9A0-85C9-49B8-B2BB-FCE41E710C58}" type="presOf" srcId="{C6136E9B-E795-4000-9186-091CD5ACFE93}" destId="{C6DEC220-FC8C-4A2C-AA26-ACB09DD750A9}" srcOrd="0" destOrd="0" presId="urn:microsoft.com/office/officeart/2005/8/layout/hierarchy4"/>
    <dgm:cxn modelId="{88E65E34-E5EC-4F32-BE7D-2DF605A440A7}" type="presOf" srcId="{6CA30C98-427E-4973-88EA-2E3F09D1E783}" destId="{E7D38CE6-F736-41E4-B022-6236F7F86B5B}" srcOrd="0" destOrd="0" presId="urn:microsoft.com/office/officeart/2005/8/layout/hierarchy4"/>
    <dgm:cxn modelId="{C64A90A4-CD14-413A-BFA5-0445E0B5FD6B}" srcId="{E09E7223-1A0F-4946-BDAD-6AD3E460DD83}" destId="{6CA30C98-427E-4973-88EA-2E3F09D1E783}" srcOrd="0" destOrd="0" parTransId="{752B6304-6D7A-4278-9C0B-2215544BF2BC}" sibTransId="{96E07E79-72A5-4E9B-9AD7-7070FF03366D}"/>
    <dgm:cxn modelId="{8685A64D-E07D-46F2-96F2-6367D6F8B4F8}" srcId="{E09E7223-1A0F-4946-BDAD-6AD3E460DD83}" destId="{CC27D48C-7A52-4A32-9A87-CA812D8CCADA}" srcOrd="1" destOrd="0" parTransId="{CD28E13B-829D-40D9-85B0-FB6401E7D2B8}" sibTransId="{5D084FFB-E535-4C8E-AD6E-4497BA9BEDFD}"/>
    <dgm:cxn modelId="{D982702E-ECB1-4D30-886E-9E4A4822ABA1}" type="presOf" srcId="{E09E7223-1A0F-4946-BDAD-6AD3E460DD83}" destId="{594C56E2-2B3B-4A69-AEA7-F30AA9C3F24C}" srcOrd="0" destOrd="0" presId="urn:microsoft.com/office/officeart/2005/8/layout/hierarchy4"/>
    <dgm:cxn modelId="{AF0BBCA7-EF66-4683-A209-0966DA998C40}" type="presOf" srcId="{9379179C-FC87-4924-A7D0-159D7B41B92A}" destId="{D204552F-F8FC-4B11-8441-6FE77F9A2FD7}" srcOrd="0" destOrd="0" presId="urn:microsoft.com/office/officeart/2005/8/layout/hierarchy4"/>
    <dgm:cxn modelId="{AD66275F-320A-4438-83EA-42DF4CA831ED}" srcId="{ED7EF4DF-7B7E-4452-A1F3-2CC85F6D5D74}" destId="{E09E7223-1A0F-4946-BDAD-6AD3E460DD83}" srcOrd="1" destOrd="0" parTransId="{A42C5240-5DD4-4BD3-B98C-9D472C22E2C3}" sibTransId="{C6BA20E2-9EEB-4E31-9FBC-A22D0C8B58E3}"/>
    <dgm:cxn modelId="{FD2B9D0E-0941-4023-BF01-A4A4A01D2A0A}" type="presParOf" srcId="{C6DEC220-FC8C-4A2C-AA26-ACB09DD750A9}" destId="{822449D9-CF25-45B4-A68C-6F7FB8D8A59E}" srcOrd="0" destOrd="0" presId="urn:microsoft.com/office/officeart/2005/8/layout/hierarchy4"/>
    <dgm:cxn modelId="{CF46136B-AEF8-402E-8FED-825E951E7867}" type="presParOf" srcId="{822449D9-CF25-45B4-A68C-6F7FB8D8A59E}" destId="{318A0855-F825-4BA9-876E-C283E8BD291F}" srcOrd="0" destOrd="0" presId="urn:microsoft.com/office/officeart/2005/8/layout/hierarchy4"/>
    <dgm:cxn modelId="{BC749CAC-84DB-4423-A7CE-BD114E72B441}" type="presParOf" srcId="{822449D9-CF25-45B4-A68C-6F7FB8D8A59E}" destId="{75984CA8-D904-43F3-9B2F-FC52A79F28C2}" srcOrd="1" destOrd="0" presId="urn:microsoft.com/office/officeart/2005/8/layout/hierarchy4"/>
    <dgm:cxn modelId="{6734CA0B-CD50-483C-AE6D-1AEF51090C80}" type="presParOf" srcId="{822449D9-CF25-45B4-A68C-6F7FB8D8A59E}" destId="{E330D71D-9642-4C33-A9EA-9EA8FA3BF3DC}" srcOrd="2" destOrd="0" presId="urn:microsoft.com/office/officeart/2005/8/layout/hierarchy4"/>
    <dgm:cxn modelId="{92F42ADA-E6CE-431E-BD06-BC4B2F787C90}" type="presParOf" srcId="{E330D71D-9642-4C33-A9EA-9EA8FA3BF3DC}" destId="{336FE233-F263-4486-BC5D-50FBAD2F045F}" srcOrd="0" destOrd="0" presId="urn:microsoft.com/office/officeart/2005/8/layout/hierarchy4"/>
    <dgm:cxn modelId="{F341E0B7-CBA7-4BAE-9DDD-ECCA4A0D640A}" type="presParOf" srcId="{336FE233-F263-4486-BC5D-50FBAD2F045F}" destId="{1D6D34B5-A555-407C-A694-5FBD1E80F5A7}" srcOrd="0" destOrd="0" presId="urn:microsoft.com/office/officeart/2005/8/layout/hierarchy4"/>
    <dgm:cxn modelId="{7E200BC7-0A47-4C21-9980-AA8DFE174FFD}" type="presParOf" srcId="{336FE233-F263-4486-BC5D-50FBAD2F045F}" destId="{BA5BEB11-7DF5-4D95-A0AB-F3ADA329A21D}" srcOrd="1" destOrd="0" presId="urn:microsoft.com/office/officeart/2005/8/layout/hierarchy4"/>
    <dgm:cxn modelId="{60D9E5FE-6680-4EB4-9F63-24EDF34313F5}" type="presParOf" srcId="{E330D71D-9642-4C33-A9EA-9EA8FA3BF3DC}" destId="{69B833B0-F670-48EA-9CBF-6434F5CD1EF2}" srcOrd="1" destOrd="0" presId="urn:microsoft.com/office/officeart/2005/8/layout/hierarchy4"/>
    <dgm:cxn modelId="{3C4CFA66-32DA-4DE2-9B8E-45AE01464EEA}" type="presParOf" srcId="{E330D71D-9642-4C33-A9EA-9EA8FA3BF3DC}" destId="{4B528794-1354-407A-9138-D88E03F10649}" srcOrd="2" destOrd="0" presId="urn:microsoft.com/office/officeart/2005/8/layout/hierarchy4"/>
    <dgm:cxn modelId="{6ABBC4FB-04F6-42BC-B50D-C98043EAA64D}" type="presParOf" srcId="{4B528794-1354-407A-9138-D88E03F10649}" destId="{594C56E2-2B3B-4A69-AEA7-F30AA9C3F24C}" srcOrd="0" destOrd="0" presId="urn:microsoft.com/office/officeart/2005/8/layout/hierarchy4"/>
    <dgm:cxn modelId="{4F9671AD-363F-4F61-8369-15DF83332457}" type="presParOf" srcId="{4B528794-1354-407A-9138-D88E03F10649}" destId="{FDFFECBE-5E6A-480D-AFAA-915C3748B180}" srcOrd="1" destOrd="0" presId="urn:microsoft.com/office/officeart/2005/8/layout/hierarchy4"/>
    <dgm:cxn modelId="{FF2E7F2B-5698-4EC2-A45C-BB38159F051B}" type="presParOf" srcId="{4B528794-1354-407A-9138-D88E03F10649}" destId="{D47D5946-FEC0-4E4A-83FA-D9AA4C7071A5}" srcOrd="2" destOrd="0" presId="urn:microsoft.com/office/officeart/2005/8/layout/hierarchy4"/>
    <dgm:cxn modelId="{08C70687-4D4B-4304-8B45-5AE55F1EFAB1}" type="presParOf" srcId="{D47D5946-FEC0-4E4A-83FA-D9AA4C7071A5}" destId="{3CD086DC-5B05-4BA8-BA11-000358C78BFA}" srcOrd="0" destOrd="0" presId="urn:microsoft.com/office/officeart/2005/8/layout/hierarchy4"/>
    <dgm:cxn modelId="{40D701B5-0F1A-4751-94E7-F98B866D5319}" type="presParOf" srcId="{3CD086DC-5B05-4BA8-BA11-000358C78BFA}" destId="{E7D38CE6-F736-41E4-B022-6236F7F86B5B}" srcOrd="0" destOrd="0" presId="urn:microsoft.com/office/officeart/2005/8/layout/hierarchy4"/>
    <dgm:cxn modelId="{0E0CADE9-3E1B-41D6-A69D-79A207929E8D}" type="presParOf" srcId="{3CD086DC-5B05-4BA8-BA11-000358C78BFA}" destId="{24659764-5B11-45CC-BD55-5B28B88AD43C}" srcOrd="1" destOrd="0" presId="urn:microsoft.com/office/officeart/2005/8/layout/hierarchy4"/>
    <dgm:cxn modelId="{B0DFF337-3389-4B7C-88ED-8631A880A7F5}" type="presParOf" srcId="{3CD086DC-5B05-4BA8-BA11-000358C78BFA}" destId="{EF67E24F-8A01-4ED2-A842-538561440B67}" srcOrd="2" destOrd="0" presId="urn:microsoft.com/office/officeart/2005/8/layout/hierarchy4"/>
    <dgm:cxn modelId="{9EA230B7-FEEB-4CA4-B168-937027A6AA5F}" type="presParOf" srcId="{EF67E24F-8A01-4ED2-A842-538561440B67}" destId="{D38697A7-CF1D-40D9-9664-BA2FEA7BCE65}" srcOrd="0" destOrd="0" presId="urn:microsoft.com/office/officeart/2005/8/layout/hierarchy4"/>
    <dgm:cxn modelId="{B01B3DAA-B8BD-463C-8FDF-06CD8A2B467C}" type="presParOf" srcId="{D38697A7-CF1D-40D9-9664-BA2FEA7BCE65}" destId="{D204552F-F8FC-4B11-8441-6FE77F9A2FD7}" srcOrd="0" destOrd="0" presId="urn:microsoft.com/office/officeart/2005/8/layout/hierarchy4"/>
    <dgm:cxn modelId="{1F3937A0-0457-49C4-9E79-B64F14F6CBD3}" type="presParOf" srcId="{D38697A7-CF1D-40D9-9664-BA2FEA7BCE65}" destId="{80D2D578-CBBA-4968-8A26-FEE5FB2A4B40}" srcOrd="1" destOrd="0" presId="urn:microsoft.com/office/officeart/2005/8/layout/hierarchy4"/>
    <dgm:cxn modelId="{FF97ABB7-031A-4CE3-92BA-E1FCDF77E22C}" type="presParOf" srcId="{D47D5946-FEC0-4E4A-83FA-D9AA4C7071A5}" destId="{43C24C84-5738-42B0-AFF4-93529CC10601}" srcOrd="1" destOrd="0" presId="urn:microsoft.com/office/officeart/2005/8/layout/hierarchy4"/>
    <dgm:cxn modelId="{1CE0D3CF-6C9E-4F89-B0D6-028B65D286CE}" type="presParOf" srcId="{D47D5946-FEC0-4E4A-83FA-D9AA4C7071A5}" destId="{DD93A9C7-D789-4211-B093-B8C9D2EC665D}" srcOrd="2" destOrd="0" presId="urn:microsoft.com/office/officeart/2005/8/layout/hierarchy4"/>
    <dgm:cxn modelId="{D379A251-E73B-436F-A2FA-B2A777BABB3D}" type="presParOf" srcId="{DD93A9C7-D789-4211-B093-B8C9D2EC665D}" destId="{F432008C-24E2-459F-8821-5323402BE4C9}" srcOrd="0" destOrd="0" presId="urn:microsoft.com/office/officeart/2005/8/layout/hierarchy4"/>
    <dgm:cxn modelId="{548E8F42-EB7E-4DF8-9254-F0283699E742}" type="presParOf" srcId="{DD93A9C7-D789-4211-B093-B8C9D2EC665D}" destId="{A54EC07A-8397-49B6-AE0A-E7721BF48658}" srcOrd="1" destOrd="0" presId="urn:microsoft.com/office/officeart/2005/8/layout/hierarchy4"/>
    <dgm:cxn modelId="{D2D78419-70DF-4BFC-AB89-511CE5105B95}" type="presParOf" srcId="{DD93A9C7-D789-4211-B093-B8C9D2EC665D}" destId="{35EA7037-47C1-41D5-9920-06EEACA79179}" srcOrd="2" destOrd="0" presId="urn:microsoft.com/office/officeart/2005/8/layout/hierarchy4"/>
    <dgm:cxn modelId="{AC3EA31F-8430-4585-B6A0-5810807A7B4C}" type="presParOf" srcId="{35EA7037-47C1-41D5-9920-06EEACA79179}" destId="{305838C4-A0D9-4395-AA02-EA5056BBC805}" srcOrd="0" destOrd="0" presId="urn:microsoft.com/office/officeart/2005/8/layout/hierarchy4"/>
    <dgm:cxn modelId="{8980B9F6-1599-44CC-8BFE-922236A0C1C7}" type="presParOf" srcId="{305838C4-A0D9-4395-AA02-EA5056BBC805}" destId="{4D713F86-C37A-42AE-A992-476860598B30}" srcOrd="0" destOrd="0" presId="urn:microsoft.com/office/officeart/2005/8/layout/hierarchy4"/>
    <dgm:cxn modelId="{0FAED54B-AFE5-4472-AC46-5E8CA0230151}" type="presParOf" srcId="{305838C4-A0D9-4395-AA02-EA5056BBC805}" destId="{25D04A49-D6D2-45AB-BA70-EBCD90CFE3BD}" srcOrd="1" destOrd="0" presId="urn:microsoft.com/office/officeart/2005/8/layout/hierarchy4"/>
    <dgm:cxn modelId="{8688B86F-C271-4F28-8A44-B73999A2F47C}" type="presParOf" srcId="{D47D5946-FEC0-4E4A-83FA-D9AA4C7071A5}" destId="{1AB721F1-7E58-4B79-BEEA-27A4BB21F208}" srcOrd="3" destOrd="0" presId="urn:microsoft.com/office/officeart/2005/8/layout/hierarchy4"/>
    <dgm:cxn modelId="{FDB32F3D-38F4-4002-9450-E39E63BF3820}" type="presParOf" srcId="{D47D5946-FEC0-4E4A-83FA-D9AA4C7071A5}" destId="{21173708-BB1E-4A1A-B95D-4B732495D8FA}" srcOrd="4" destOrd="0" presId="urn:microsoft.com/office/officeart/2005/8/layout/hierarchy4"/>
    <dgm:cxn modelId="{DF552523-907A-40BA-990A-AE3C859F5D43}" type="presParOf" srcId="{21173708-BB1E-4A1A-B95D-4B732495D8FA}" destId="{EE8E03DF-55FB-413E-9423-9EA2E2C09707}" srcOrd="0" destOrd="0" presId="urn:microsoft.com/office/officeart/2005/8/layout/hierarchy4"/>
    <dgm:cxn modelId="{57821FAF-B5B6-49F1-A313-101411B33767}" type="presParOf" srcId="{21173708-BB1E-4A1A-B95D-4B732495D8FA}" destId="{35DB6C6C-3EB7-4375-8051-3487440662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8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Бюджетные кредиты от других бюджетов</a:t>
          </a:r>
          <a:endParaRPr lang="ru-RU" sz="18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Кредиты кредитных организаций</a:t>
          </a:r>
          <a:endParaRPr lang="ru-RU" sz="18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gradFill flip="none" rotWithShape="0">
          <a:gsLst>
            <a:gs pos="0">
              <a:srgbClr val="FFFF99">
                <a:shade val="30000"/>
                <a:satMod val="115000"/>
              </a:srgbClr>
            </a:gs>
            <a:gs pos="50000">
              <a:srgbClr val="FFFF99">
                <a:shade val="67500"/>
                <a:satMod val="115000"/>
              </a:srgbClr>
            </a:gs>
            <a:gs pos="100000">
              <a:srgbClr val="FFFF99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r>
            <a:rPr lang="ru-RU" sz="18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8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gradFill flip="none" rotWithShape="0">
          <a:gsLst>
            <a:gs pos="0">
              <a:srgbClr val="00FF00">
                <a:shade val="30000"/>
                <a:satMod val="115000"/>
              </a:srgbClr>
            </a:gs>
            <a:gs pos="50000">
              <a:srgbClr val="00FF00">
                <a:shade val="67500"/>
                <a:satMod val="115000"/>
              </a:srgbClr>
            </a:gs>
            <a:gs pos="100000">
              <a:srgbClr val="00FF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55C1F176-8B35-4D99-89AE-1B0A7C68BAA3}" type="pres">
      <dgm:prSet presAssocID="{F361F448-F39F-4BFD-84DB-7B8AFE965198}" presName="text2" presStyleLbl="fgAcc2" presStyleIdx="3" presStyleCnt="4" custScaleY="1458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FF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режимы: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- Другие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FF"/>
        </a:solidFill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Безвозмездные поступления-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FF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7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</a:t>
          </a:r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 </a:t>
          </a:r>
          <a:r>
            <a:rPr lang="ru-RU" sz="17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– доходы от использования имущества, находящегося в муниципальной собственности, плата за негативное воздействие на окружающую среду, доходы от продажи  материальных и нематериальных активов, штрафы, санкции, возмещения</a:t>
          </a:r>
          <a:endParaRPr lang="ru-RU" sz="17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99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108797" custScaleY="251843" custRadScaleRad="101667" custRadScaleInc="1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21497965" custScaleX="96563" custLinFactNeighborX="3373" custLinFactNeighborY="27879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58270" custRadScaleRad="122127" custRadScaleInc="74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21479065" custScaleX="95291" custLinFactNeighborX="-710" custLinFactNeighborY="31543"/>
      <dgm:spPr/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5321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Областные 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денежных средств на содержание ребенка, переданного на воспитание в приемную семью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CC00">
                <a:shade val="30000"/>
                <a:satMod val="115000"/>
              </a:srgbClr>
            </a:gs>
            <a:gs pos="50000">
              <a:srgbClr val="00CC00">
                <a:shade val="67500"/>
                <a:satMod val="115000"/>
              </a:srgbClr>
            </a:gs>
            <a:gs pos="100000">
              <a:srgbClr val="00CC00">
                <a:shade val="100000"/>
                <a:satMod val="115000"/>
              </a:srgbClr>
            </a:gs>
          </a:gsLst>
          <a:lin ang="8100000" scaled="1"/>
          <a:tileRect/>
        </a:gradFill>
        <a:ln w="19050">
          <a:solidFill>
            <a:srgbClr val="0080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Собственные средства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Выплаты почетным гражданам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/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/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/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Субвенция на выплату  ежемесячных денежных средств на содержание ребенка, находящегося под опекой (попечительством)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C92A03-7159-4281-B198-303F0B7FBC1B}" type="presOf" srcId="{2D78FB1E-2677-4182-BF88-E223488DB16D}" destId="{6EBA0CCF-2610-4CB9-B2AA-6683F0E170FF}" srcOrd="0" destOrd="0" presId="urn:microsoft.com/office/officeart/2005/8/layout/hierarchy3"/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0435AD0B-7272-490D-9768-B7D8C7888CAB}" type="presOf" srcId="{DA936E31-2B7B-4F61-8784-087F5BF1CCA2}" destId="{0F10B24C-6291-498B-B24B-6F32995626E1}" srcOrd="0" destOrd="0" presId="urn:microsoft.com/office/officeart/2005/8/layout/hierarchy3"/>
    <dgm:cxn modelId="{1734332B-33DF-4C36-8705-417653B4CA58}" type="presOf" srcId="{0FD87494-0FAD-49E2-A677-4C63C07CD278}" destId="{B94730D8-5D8F-426C-8831-7569625F9563}" srcOrd="0" destOrd="0" presId="urn:microsoft.com/office/officeart/2005/8/layout/hierarchy3"/>
    <dgm:cxn modelId="{6B082500-0426-479C-941D-1A9F566EEE32}" type="presOf" srcId="{F97B0179-6FFA-43F2-9B11-3C7B56B71EA7}" destId="{87A678DD-6040-425C-BD0F-D72D593AD7BF}" srcOrd="0" destOrd="0" presId="urn:microsoft.com/office/officeart/2005/8/layout/hierarchy3"/>
    <dgm:cxn modelId="{5524F9ED-EE44-4D1B-A7A5-5A1E4D55006E}" type="presOf" srcId="{ECC4F9D0-E93A-4739-8873-1B03FCE6503A}" destId="{C3A7FB03-348C-490A-BD89-81232A0929D7}" srcOrd="0" destOrd="0" presId="urn:microsoft.com/office/officeart/2005/8/layout/hierarchy3"/>
    <dgm:cxn modelId="{89FF40E1-962D-4067-8FB3-3EF8F55C8527}" type="presOf" srcId="{3B89B9B3-5619-46D4-93CA-40C0EF5EB128}" destId="{51570436-6222-48A4-BA2B-6408C85AF1C1}" srcOrd="0" destOrd="0" presId="urn:microsoft.com/office/officeart/2005/8/layout/hierarchy3"/>
    <dgm:cxn modelId="{5D864355-5783-48E4-8866-BFDBC58DA067}" type="presOf" srcId="{ECC4F9D0-E93A-4739-8873-1B03FCE6503A}" destId="{F3FA9309-D15C-4DE3-8542-192E36A1C004}" srcOrd="1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C3CA330E-5D7F-4D0C-AD54-4E0294451120}" type="presOf" srcId="{C7E3C235-D7CE-4F21-83E5-0230BF458F3B}" destId="{A8364C70-C324-4950-A3EA-89813D0E681B}" srcOrd="0" destOrd="0" presId="urn:microsoft.com/office/officeart/2005/8/layout/hierarchy3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C0EA5B20-929E-4038-A8D3-DB41F9D59131}" type="presOf" srcId="{CCE787AD-0C94-4790-AEE2-08FEBD4D1B85}" destId="{2A6BB132-36F5-4551-B534-1EA38833A873}" srcOrd="0" destOrd="0" presId="urn:microsoft.com/office/officeart/2005/8/layout/hierarchy3"/>
    <dgm:cxn modelId="{B991AD93-EB2D-4FDF-A21F-A7B7CD714F36}" type="presOf" srcId="{C7E3C235-D7CE-4F21-83E5-0230BF458F3B}" destId="{6A0D8410-35CB-4A00-B0EC-DB51D7EB0EF9}" srcOrd="1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8216D1E0-14FD-4E06-AE98-8E84AD193410}" type="presOf" srcId="{068889B5-7356-40A8-AAD8-C5014ADEEF6E}" destId="{C5FFE075-823E-4DA0-9121-22547C719149}" srcOrd="0" destOrd="0" presId="urn:microsoft.com/office/officeart/2005/8/layout/hierarchy3"/>
    <dgm:cxn modelId="{93FAD667-B778-437E-805E-CFC96E233C8A}" type="presOf" srcId="{68754719-21A2-4E04-8157-D49B2D923B36}" destId="{29983BB3-9FDC-412A-8584-11C5A8F9A525}" srcOrd="0" destOrd="0" presId="urn:microsoft.com/office/officeart/2005/8/layout/hierarchy3"/>
    <dgm:cxn modelId="{40302B10-400A-46A1-88B0-88CBDC9174F7}" type="presOf" srcId="{18FCBCEA-9E78-49E2-BECB-519648FE62F0}" destId="{DC8766AC-1DF5-4C8B-88E8-C0C7029582F8}" srcOrd="0" destOrd="0" presId="urn:microsoft.com/office/officeart/2005/8/layout/hierarchy3"/>
    <dgm:cxn modelId="{FE598173-65A0-4431-BF8A-9FEB0073AD9D}" type="presParOf" srcId="{87A678DD-6040-425C-BD0F-D72D593AD7BF}" destId="{B2318909-0E8B-49FF-955C-5F4D919573E8}" srcOrd="0" destOrd="0" presId="urn:microsoft.com/office/officeart/2005/8/layout/hierarchy3"/>
    <dgm:cxn modelId="{F48DB4CB-23AB-4867-8296-F30F84E5CCB8}" type="presParOf" srcId="{B2318909-0E8B-49FF-955C-5F4D919573E8}" destId="{C8BFB3E0-F637-4271-B518-A47EA05A3897}" srcOrd="0" destOrd="0" presId="urn:microsoft.com/office/officeart/2005/8/layout/hierarchy3"/>
    <dgm:cxn modelId="{6762F0C3-5E60-4596-96C7-99187EC39F8D}" type="presParOf" srcId="{C8BFB3E0-F637-4271-B518-A47EA05A3897}" destId="{A8364C70-C324-4950-A3EA-89813D0E681B}" srcOrd="0" destOrd="0" presId="urn:microsoft.com/office/officeart/2005/8/layout/hierarchy3"/>
    <dgm:cxn modelId="{F14AC6DA-FC22-430B-A71D-679CE9928FBE}" type="presParOf" srcId="{C8BFB3E0-F637-4271-B518-A47EA05A3897}" destId="{6A0D8410-35CB-4A00-B0EC-DB51D7EB0EF9}" srcOrd="1" destOrd="0" presId="urn:microsoft.com/office/officeart/2005/8/layout/hierarchy3"/>
    <dgm:cxn modelId="{C6A5515B-4169-4A46-BF6C-6617541C80D5}" type="presParOf" srcId="{B2318909-0E8B-49FF-955C-5F4D919573E8}" destId="{BA485956-92AB-46FE-9A87-FD4392A1087A}" srcOrd="1" destOrd="0" presId="urn:microsoft.com/office/officeart/2005/8/layout/hierarchy3"/>
    <dgm:cxn modelId="{49F66208-9EBA-4177-8892-575B944846B7}" type="presParOf" srcId="{BA485956-92AB-46FE-9A87-FD4392A1087A}" destId="{0F10B24C-6291-498B-B24B-6F32995626E1}" srcOrd="0" destOrd="0" presId="urn:microsoft.com/office/officeart/2005/8/layout/hierarchy3"/>
    <dgm:cxn modelId="{0A547EBB-76A8-423F-88ED-6417ED280733}" type="presParOf" srcId="{BA485956-92AB-46FE-9A87-FD4392A1087A}" destId="{B94730D8-5D8F-426C-8831-7569625F9563}" srcOrd="1" destOrd="0" presId="urn:microsoft.com/office/officeart/2005/8/layout/hierarchy3"/>
    <dgm:cxn modelId="{94364DD7-26CB-43D6-9270-13BDE4AB7910}" type="presParOf" srcId="{BA485956-92AB-46FE-9A87-FD4392A1087A}" destId="{DC8766AC-1DF5-4C8B-88E8-C0C7029582F8}" srcOrd="2" destOrd="0" presId="urn:microsoft.com/office/officeart/2005/8/layout/hierarchy3"/>
    <dgm:cxn modelId="{53A57BA7-B880-4827-8919-08C973782604}" type="presParOf" srcId="{BA485956-92AB-46FE-9A87-FD4392A1087A}" destId="{51570436-6222-48A4-BA2B-6408C85AF1C1}" srcOrd="3" destOrd="0" presId="urn:microsoft.com/office/officeart/2005/8/layout/hierarchy3"/>
    <dgm:cxn modelId="{7223675F-4626-49B3-A4FF-8DFC617E5AC5}" type="presParOf" srcId="{87A678DD-6040-425C-BD0F-D72D593AD7BF}" destId="{398552E6-FA89-479A-A5C0-9CCE53C51C9B}" srcOrd="1" destOrd="0" presId="urn:microsoft.com/office/officeart/2005/8/layout/hierarchy3"/>
    <dgm:cxn modelId="{EB487FE8-B3A3-4A2B-8086-52E6713E3AC1}" type="presParOf" srcId="{398552E6-FA89-479A-A5C0-9CCE53C51C9B}" destId="{B017799E-88CE-4846-9C9E-14C87B07A779}" srcOrd="0" destOrd="0" presId="urn:microsoft.com/office/officeart/2005/8/layout/hierarchy3"/>
    <dgm:cxn modelId="{7AF0EA6A-AAC9-40A6-885F-B549BC5CF4E8}" type="presParOf" srcId="{B017799E-88CE-4846-9C9E-14C87B07A779}" destId="{C3A7FB03-348C-490A-BD89-81232A0929D7}" srcOrd="0" destOrd="0" presId="urn:microsoft.com/office/officeart/2005/8/layout/hierarchy3"/>
    <dgm:cxn modelId="{0DDADB9D-3D7D-4BC1-B1DE-CFB4A040467E}" type="presParOf" srcId="{B017799E-88CE-4846-9C9E-14C87B07A779}" destId="{F3FA9309-D15C-4DE3-8542-192E36A1C004}" srcOrd="1" destOrd="0" presId="urn:microsoft.com/office/officeart/2005/8/layout/hierarchy3"/>
    <dgm:cxn modelId="{FB855DEC-15F2-4343-9914-6F397659E6ED}" type="presParOf" srcId="{398552E6-FA89-479A-A5C0-9CCE53C51C9B}" destId="{14EC64FA-847B-4CFE-9E9D-811F66FD9494}" srcOrd="1" destOrd="0" presId="urn:microsoft.com/office/officeart/2005/8/layout/hierarchy3"/>
    <dgm:cxn modelId="{CAF5CFEE-CBFC-4869-9B2B-B56E291CA71F}" type="presParOf" srcId="{14EC64FA-847B-4CFE-9E9D-811F66FD9494}" destId="{C5FFE075-823E-4DA0-9121-22547C719149}" srcOrd="0" destOrd="0" presId="urn:microsoft.com/office/officeart/2005/8/layout/hierarchy3"/>
    <dgm:cxn modelId="{6AF5A5F4-928B-439A-BC40-FBB82119C566}" type="presParOf" srcId="{14EC64FA-847B-4CFE-9E9D-811F66FD9494}" destId="{2A6BB132-36F5-4551-B534-1EA38833A873}" srcOrd="1" destOrd="0" presId="urn:microsoft.com/office/officeart/2005/8/layout/hierarchy3"/>
    <dgm:cxn modelId="{DE594173-7D0F-4582-89A2-34616259D0DE}" type="presParOf" srcId="{14EC64FA-847B-4CFE-9E9D-811F66FD9494}" destId="{6EBA0CCF-2610-4CB9-B2AA-6683F0E170FF}" srcOrd="2" destOrd="0" presId="urn:microsoft.com/office/officeart/2005/8/layout/hierarchy3"/>
    <dgm:cxn modelId="{8D890C57-0AA3-41A9-8A44-96400FA3AED8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общего характера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социального направления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Программы обеспечения безопасных условий жизни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2E5BCE27-22FC-4028-AAED-0EBAF97AD4AF}" type="presOf" srcId="{BA9060F2-9622-40A1-AE64-0F59EBED7368}" destId="{D5EC9A90-4CEF-4703-98CE-D9F30A7EB930}" srcOrd="0" destOrd="0" presId="urn:microsoft.com/office/officeart/2005/8/layout/hList7"/>
    <dgm:cxn modelId="{B9A2B973-A67F-4CDD-8B9F-28E16E15DAA0}" type="presOf" srcId="{58793128-8990-40D6-B4AB-D7F705820728}" destId="{EED77CB7-5145-4787-B7DF-270D58AA57A5}" srcOrd="0" destOrd="0" presId="urn:microsoft.com/office/officeart/2005/8/layout/hList7"/>
    <dgm:cxn modelId="{D41AF092-E786-4226-B6CA-85B5AB15A97B}" type="presOf" srcId="{EFA56402-B235-4628-B921-F4A58BF263FD}" destId="{C255A7CB-FA83-4C1B-9DA6-1B847729F468}" srcOrd="0" destOrd="0" presId="urn:microsoft.com/office/officeart/2005/8/layout/hList7"/>
    <dgm:cxn modelId="{E09847CF-6D40-4F2D-93F6-0FD1AE90655E}" type="presOf" srcId="{BA9060F2-9622-40A1-AE64-0F59EBED7368}" destId="{6CC42EB9-1067-462D-A17E-5C1F06D9A09D}" srcOrd="1" destOrd="0" presId="urn:microsoft.com/office/officeart/2005/8/layout/hList7"/>
    <dgm:cxn modelId="{2FB44E30-2918-4EF6-B22A-600B2BAE4CD1}" type="presOf" srcId="{DFB48E16-DEEA-4395-9217-8144F7843955}" destId="{5986307E-832D-44AA-AE1A-8A901CCB3D3A}" srcOrd="0" destOrd="0" presId="urn:microsoft.com/office/officeart/2005/8/layout/hList7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E45139D8-7627-457F-BC44-32434A14F55F}" type="presOf" srcId="{E829916C-D6F7-473C-9DA6-B0EA3BBF655E}" destId="{3F2378FF-1457-4F96-BDD6-206FDC326EB5}" srcOrd="0" destOrd="0" presId="urn:microsoft.com/office/officeart/2005/8/layout/hList7"/>
    <dgm:cxn modelId="{D3CD8030-0594-49DC-B677-C7BB59267435}" type="presOf" srcId="{31D42375-C54C-4168-B181-5D519291FD09}" destId="{AE805E46-41EB-4E2E-BB18-B6DDA4569B3B}" srcOrd="1" destOrd="0" presId="urn:microsoft.com/office/officeart/2005/8/layout/hList7"/>
    <dgm:cxn modelId="{8E14FF0F-1990-4ADD-A801-FF3973CB6DB2}" type="presOf" srcId="{EFA56402-B235-4628-B921-F4A58BF263FD}" destId="{16802BB8-969C-40DF-A150-CC71C648CD7A}" srcOrd="1" destOrd="0" presId="urn:microsoft.com/office/officeart/2005/8/layout/hList7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37326E40-1286-4F4F-AA47-638432FBF452}" type="presOf" srcId="{31D42375-C54C-4168-B181-5D519291FD09}" destId="{AD37F67C-D0F9-4FC6-8104-448637C00417}" srcOrd="0" destOrd="0" presId="urn:microsoft.com/office/officeart/2005/8/layout/hList7"/>
    <dgm:cxn modelId="{41B00527-1270-4A3F-A273-0318ADB10FD2}" type="presOf" srcId="{7036CC0B-6357-46AB-A13D-2D1C39EDFE38}" destId="{49570EE6-0EBA-4E3D-9ABA-41BA92625188}" srcOrd="0" destOrd="0" presId="urn:microsoft.com/office/officeart/2005/8/layout/hList7"/>
    <dgm:cxn modelId="{8B0FA051-FF34-4C90-B707-5F31982F6468}" type="presOf" srcId="{5055DFE0-BEDA-4F32-A6FC-AAE04D6B85CC}" destId="{F13C8193-3BEF-40FD-ABC8-E40EBBCB3B52}" srcOrd="0" destOrd="0" presId="urn:microsoft.com/office/officeart/2005/8/layout/hList7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358E1386-1227-4E88-B207-9C43D9686E6E}" type="presOf" srcId="{5055DFE0-BEDA-4F32-A6FC-AAE04D6B85CC}" destId="{06005192-9F8F-4998-8114-854CE5C5AEDF}" srcOrd="1" destOrd="0" presId="urn:microsoft.com/office/officeart/2005/8/layout/hList7"/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D2C42E18-31AE-4DDE-888C-DB00F1642AA7}" type="presParOf" srcId="{49570EE6-0EBA-4E3D-9ABA-41BA92625188}" destId="{C2700C4A-78A5-4458-AE4E-4BF650326AC9}" srcOrd="0" destOrd="0" presId="urn:microsoft.com/office/officeart/2005/8/layout/hList7"/>
    <dgm:cxn modelId="{8359CD6F-1183-4F9E-A3D1-877E8046E7A4}" type="presParOf" srcId="{49570EE6-0EBA-4E3D-9ABA-41BA92625188}" destId="{D91937DB-762E-415D-A23D-002C7C1631FA}" srcOrd="1" destOrd="0" presId="urn:microsoft.com/office/officeart/2005/8/layout/hList7"/>
    <dgm:cxn modelId="{9C4C3A52-27DD-4E1D-A64D-49A7C5054152}" type="presParOf" srcId="{D91937DB-762E-415D-A23D-002C7C1631FA}" destId="{2035ABE6-0284-477B-BB4E-394562904661}" srcOrd="0" destOrd="0" presId="urn:microsoft.com/office/officeart/2005/8/layout/hList7"/>
    <dgm:cxn modelId="{D6107A0B-87A4-4C0A-A032-FAE0B6FD6FE5}" type="presParOf" srcId="{2035ABE6-0284-477B-BB4E-394562904661}" destId="{F13C8193-3BEF-40FD-ABC8-E40EBBCB3B52}" srcOrd="0" destOrd="0" presId="urn:microsoft.com/office/officeart/2005/8/layout/hList7"/>
    <dgm:cxn modelId="{52369B0F-D3CE-481D-8D34-EF0B7B3E496B}" type="presParOf" srcId="{2035ABE6-0284-477B-BB4E-394562904661}" destId="{06005192-9F8F-4998-8114-854CE5C5AEDF}" srcOrd="1" destOrd="0" presId="urn:microsoft.com/office/officeart/2005/8/layout/hList7"/>
    <dgm:cxn modelId="{DC7E8896-1F3F-4D04-9A00-79F9A75C2885}" type="presParOf" srcId="{2035ABE6-0284-477B-BB4E-394562904661}" destId="{2823954B-05C9-46F8-8913-89945F021FCA}" srcOrd="2" destOrd="0" presId="urn:microsoft.com/office/officeart/2005/8/layout/hList7"/>
    <dgm:cxn modelId="{E90DFF7F-F68E-4FD7-8976-780CBBF750FE}" type="presParOf" srcId="{2035ABE6-0284-477B-BB4E-394562904661}" destId="{618E9A71-C7B6-49E6-AD40-F59AFA2FF54E}" srcOrd="3" destOrd="0" presId="urn:microsoft.com/office/officeart/2005/8/layout/hList7"/>
    <dgm:cxn modelId="{A1889445-0C01-47ED-938D-AC7D80A68C6D}" type="presParOf" srcId="{D91937DB-762E-415D-A23D-002C7C1631FA}" destId="{5986307E-832D-44AA-AE1A-8A901CCB3D3A}" srcOrd="1" destOrd="0" presId="urn:microsoft.com/office/officeart/2005/8/layout/hList7"/>
    <dgm:cxn modelId="{E9A2D795-455B-48E3-B92B-1DA6FCF280F2}" type="presParOf" srcId="{D91937DB-762E-415D-A23D-002C7C1631FA}" destId="{D664844A-CE3C-4D12-BC6D-567E2624BF0A}" srcOrd="2" destOrd="0" presId="urn:microsoft.com/office/officeart/2005/8/layout/hList7"/>
    <dgm:cxn modelId="{74F4408A-DA0D-41A1-BB39-FD016AA11C57}" type="presParOf" srcId="{D664844A-CE3C-4D12-BC6D-567E2624BF0A}" destId="{D5EC9A90-4CEF-4703-98CE-D9F30A7EB930}" srcOrd="0" destOrd="0" presId="urn:microsoft.com/office/officeart/2005/8/layout/hList7"/>
    <dgm:cxn modelId="{BA09B0B8-24AD-497B-8BA9-2F41B21FBC9C}" type="presParOf" srcId="{D664844A-CE3C-4D12-BC6D-567E2624BF0A}" destId="{6CC42EB9-1067-462D-A17E-5C1F06D9A09D}" srcOrd="1" destOrd="0" presId="urn:microsoft.com/office/officeart/2005/8/layout/hList7"/>
    <dgm:cxn modelId="{93E98899-1B5F-4A6A-887C-944482C226CE}" type="presParOf" srcId="{D664844A-CE3C-4D12-BC6D-567E2624BF0A}" destId="{67B937BA-C946-4CFC-9EF8-58693F3478F4}" srcOrd="2" destOrd="0" presId="urn:microsoft.com/office/officeart/2005/8/layout/hList7"/>
    <dgm:cxn modelId="{D6D642AD-5DBE-4332-9560-994C4FFC6725}" type="presParOf" srcId="{D664844A-CE3C-4D12-BC6D-567E2624BF0A}" destId="{0C4286C5-0555-4054-A647-3B434F87A041}" srcOrd="3" destOrd="0" presId="urn:microsoft.com/office/officeart/2005/8/layout/hList7"/>
    <dgm:cxn modelId="{D293563C-20B3-4B8A-96E8-CDF996494F48}" type="presParOf" srcId="{D91937DB-762E-415D-A23D-002C7C1631FA}" destId="{EED77CB7-5145-4787-B7DF-270D58AA57A5}" srcOrd="3" destOrd="0" presId="urn:microsoft.com/office/officeart/2005/8/layout/hList7"/>
    <dgm:cxn modelId="{C0E0B6A9-00F9-495B-98CC-3474EEFC8EC5}" type="presParOf" srcId="{D91937DB-762E-415D-A23D-002C7C1631FA}" destId="{C2988AD4-F417-44C8-863E-7EE42C9D38C9}" srcOrd="4" destOrd="0" presId="urn:microsoft.com/office/officeart/2005/8/layout/hList7"/>
    <dgm:cxn modelId="{EC313566-7C00-45DF-8ABA-B1E0722F4B83}" type="presParOf" srcId="{C2988AD4-F417-44C8-863E-7EE42C9D38C9}" destId="{AD37F67C-D0F9-4FC6-8104-448637C00417}" srcOrd="0" destOrd="0" presId="urn:microsoft.com/office/officeart/2005/8/layout/hList7"/>
    <dgm:cxn modelId="{1EC1A3D5-FBFB-40F6-8845-5EE64AEB813B}" type="presParOf" srcId="{C2988AD4-F417-44C8-863E-7EE42C9D38C9}" destId="{AE805E46-41EB-4E2E-BB18-B6DDA4569B3B}" srcOrd="1" destOrd="0" presId="urn:microsoft.com/office/officeart/2005/8/layout/hList7"/>
    <dgm:cxn modelId="{162A4568-7CC7-4200-B8BB-8DDBB41E06C4}" type="presParOf" srcId="{C2988AD4-F417-44C8-863E-7EE42C9D38C9}" destId="{E76A1EA5-1296-48EC-89B8-F79AC194A279}" srcOrd="2" destOrd="0" presId="urn:microsoft.com/office/officeart/2005/8/layout/hList7"/>
    <dgm:cxn modelId="{01FB1A91-820F-4E91-BAC8-246124D09A6F}" type="presParOf" srcId="{C2988AD4-F417-44C8-863E-7EE42C9D38C9}" destId="{BBEE444F-A7A9-4A63-9620-81A4A08103A6}" srcOrd="3" destOrd="0" presId="urn:microsoft.com/office/officeart/2005/8/layout/hList7"/>
    <dgm:cxn modelId="{69110DF6-3D05-4451-A0E0-A0F9BA1CF7B6}" type="presParOf" srcId="{D91937DB-762E-415D-A23D-002C7C1631FA}" destId="{3F2378FF-1457-4F96-BDD6-206FDC326EB5}" srcOrd="5" destOrd="0" presId="urn:microsoft.com/office/officeart/2005/8/layout/hList7"/>
    <dgm:cxn modelId="{B5ED5C33-2A2B-4F66-8D2E-8CE12D627046}" type="presParOf" srcId="{D91937DB-762E-415D-A23D-002C7C1631FA}" destId="{41062F4C-8778-4D66-97F7-7F42D3FA652F}" srcOrd="6" destOrd="0" presId="urn:microsoft.com/office/officeart/2005/8/layout/hList7"/>
    <dgm:cxn modelId="{C81C88D1-0689-4947-A00F-9452158EF11B}" type="presParOf" srcId="{41062F4C-8778-4D66-97F7-7F42D3FA652F}" destId="{C255A7CB-FA83-4C1B-9DA6-1B847729F468}" srcOrd="0" destOrd="0" presId="urn:microsoft.com/office/officeart/2005/8/layout/hList7"/>
    <dgm:cxn modelId="{58C3B2ED-4115-4A7F-AD79-724DE578C48E}" type="presParOf" srcId="{41062F4C-8778-4D66-97F7-7F42D3FA652F}" destId="{16802BB8-969C-40DF-A150-CC71C648CD7A}" srcOrd="1" destOrd="0" presId="urn:microsoft.com/office/officeart/2005/8/layout/hList7"/>
    <dgm:cxn modelId="{839CADBD-F201-4C25-9235-FB5A92AB32BA}" type="presParOf" srcId="{41062F4C-8778-4D66-97F7-7F42D3FA652F}" destId="{68A4D925-4B59-49AD-92F4-9BE448C0A17B}" srcOrd="2" destOrd="0" presId="urn:microsoft.com/office/officeart/2005/8/layout/hList7"/>
    <dgm:cxn modelId="{85563BE5-A7CC-40D6-ABB3-3BD42CBC2358}" type="presParOf" srcId="{41062F4C-8778-4D66-97F7-7F42D3FA652F}" destId="{A0713DDE-9676-4FDA-A941-FBD2D781089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8A0855-F825-4BA9-876E-C283E8BD291F}">
      <dsp:nvSpPr>
        <dsp:cNvPr id="0" name=""/>
        <dsp:cNvSpPr/>
      </dsp:nvSpPr>
      <dsp:spPr>
        <a:xfrm>
          <a:off x="205312" y="4265"/>
          <a:ext cx="8158326" cy="89046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Консолидированный бюджет Российской Федерации </a:t>
          </a:r>
          <a:endParaRPr lang="ru-RU" sz="2000" b="1" kern="1200" dirty="0">
            <a:latin typeface="Book Antiqua" pitchFamily="18" charset="0"/>
          </a:endParaRPr>
        </a:p>
      </dsp:txBody>
      <dsp:txXfrm>
        <a:off x="205312" y="4265"/>
        <a:ext cx="8158326" cy="890461"/>
      </dsp:txXfrm>
    </dsp:sp>
    <dsp:sp modelId="{1D6D34B5-A555-407C-A694-5FBD1E80F5A7}">
      <dsp:nvSpPr>
        <dsp:cNvPr id="0" name=""/>
        <dsp:cNvSpPr/>
      </dsp:nvSpPr>
      <dsp:spPr>
        <a:xfrm>
          <a:off x="35858" y="1006878"/>
          <a:ext cx="1976888" cy="1176339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0" scaled="1"/>
          <a:tileRect/>
        </a:gradFill>
        <a:ln>
          <a:solidFill>
            <a:srgbClr val="000099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Федеральный бюджет</a:t>
          </a:r>
          <a:endParaRPr lang="ru-RU" sz="2000" kern="1200" dirty="0">
            <a:latin typeface="Book Antiqua" pitchFamily="18" charset="0"/>
          </a:endParaRPr>
        </a:p>
      </dsp:txBody>
      <dsp:txXfrm>
        <a:off x="35858" y="1006878"/>
        <a:ext cx="1976888" cy="1176339"/>
      </dsp:txXfrm>
    </dsp:sp>
    <dsp:sp modelId="{594C56E2-2B3B-4A69-AEA7-F30AA9C3F24C}">
      <dsp:nvSpPr>
        <dsp:cNvPr id="0" name=""/>
        <dsp:cNvSpPr/>
      </dsp:nvSpPr>
      <dsp:spPr>
        <a:xfrm>
          <a:off x="3264429" y="1006883"/>
          <a:ext cx="5221342" cy="1094780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0099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264429" y="1006883"/>
        <a:ext cx="5221342" cy="1094780"/>
      </dsp:txXfrm>
    </dsp:sp>
    <dsp:sp modelId="{E7D38CE6-F736-41E4-B022-6236F7F86B5B}">
      <dsp:nvSpPr>
        <dsp:cNvPr id="0" name=""/>
        <dsp:cNvSpPr/>
      </dsp:nvSpPr>
      <dsp:spPr>
        <a:xfrm>
          <a:off x="363301" y="2304033"/>
          <a:ext cx="2676915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субъектов Российской федерации</a:t>
          </a:r>
          <a:endParaRPr lang="ru-RU" sz="2000" kern="1200" dirty="0">
            <a:latin typeface="Book Antiqua" pitchFamily="18" charset="0"/>
          </a:endParaRPr>
        </a:p>
      </dsp:txBody>
      <dsp:txXfrm>
        <a:off x="363301" y="2304033"/>
        <a:ext cx="2676915" cy="1503117"/>
      </dsp:txXfrm>
    </dsp:sp>
    <dsp:sp modelId="{D204552F-F8FC-4B11-8441-6FE77F9A2FD7}">
      <dsp:nvSpPr>
        <dsp:cNvPr id="0" name=""/>
        <dsp:cNvSpPr/>
      </dsp:nvSpPr>
      <dsp:spPr>
        <a:xfrm>
          <a:off x="2565749" y="3893291"/>
          <a:ext cx="1572750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2565749" y="3893291"/>
        <a:ext cx="1572750" cy="1503117"/>
      </dsp:txXfrm>
    </dsp:sp>
    <dsp:sp modelId="{F432008C-24E2-459F-8821-5323402BE4C9}">
      <dsp:nvSpPr>
        <dsp:cNvPr id="0" name=""/>
        <dsp:cNvSpPr/>
      </dsp:nvSpPr>
      <dsp:spPr>
        <a:xfrm>
          <a:off x="3841992" y="2304033"/>
          <a:ext cx="2302937" cy="1377201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Консолидированные бюджеты муниципальных районов</a:t>
          </a:r>
          <a:endParaRPr lang="ru-RU" sz="2000" kern="1200" dirty="0">
            <a:latin typeface="Book Antiqua" pitchFamily="18" charset="0"/>
          </a:endParaRPr>
        </a:p>
      </dsp:txBody>
      <dsp:txXfrm>
        <a:off x="3841992" y="2304033"/>
        <a:ext cx="2302937" cy="1377201"/>
      </dsp:txXfrm>
    </dsp:sp>
    <dsp:sp modelId="{4D713F86-C37A-42AE-A992-476860598B30}">
      <dsp:nvSpPr>
        <dsp:cNvPr id="0" name=""/>
        <dsp:cNvSpPr/>
      </dsp:nvSpPr>
      <dsp:spPr>
        <a:xfrm>
          <a:off x="5253441" y="3816196"/>
          <a:ext cx="1538522" cy="15031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и сельских поселений</a:t>
          </a:r>
          <a:endParaRPr lang="ru-RU" sz="2000" kern="1200" dirty="0">
            <a:latin typeface="Book Antiqua" pitchFamily="18" charset="0"/>
          </a:endParaRPr>
        </a:p>
      </dsp:txBody>
      <dsp:txXfrm>
        <a:off x="5253441" y="3816196"/>
        <a:ext cx="1538522" cy="1503117"/>
      </dsp:txXfrm>
    </dsp:sp>
    <dsp:sp modelId="{EE8E03DF-55FB-413E-9423-9EA2E2C09707}">
      <dsp:nvSpPr>
        <dsp:cNvPr id="0" name=""/>
        <dsp:cNvSpPr/>
      </dsp:nvSpPr>
      <dsp:spPr>
        <a:xfrm>
          <a:off x="6946630" y="2318832"/>
          <a:ext cx="1538726" cy="149161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000099"/>
          </a:solidFill>
        </a:ln>
        <a:effectLst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 Antiqua" pitchFamily="18" charset="0"/>
            </a:rPr>
            <a:t>Бюджеты городских округов</a:t>
          </a:r>
          <a:endParaRPr lang="ru-RU" sz="2000" kern="1200" dirty="0">
            <a:latin typeface="Book Antiqua" pitchFamily="18" charset="0"/>
          </a:endParaRPr>
        </a:p>
      </dsp:txBody>
      <dsp:txXfrm>
        <a:off x="6946630" y="2318832"/>
        <a:ext cx="1538726" cy="149161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0.56818</cdr:x>
      <cdr:y>0.64286</cdr:y>
    </cdr:from>
    <cdr:to>
      <cdr:x>0.86363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00200" y="1296144"/>
          <a:ext cx="936089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0.45122</cdr:x>
      <cdr:y>0.24051</cdr:y>
    </cdr:from>
    <cdr:to>
      <cdr:x>0.60342</cdr:x>
      <cdr:y>0.31627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4296" y="1368152"/>
          <a:ext cx="898688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0.84615</cdr:x>
      <cdr:y>0.02083</cdr:y>
    </cdr:from>
    <cdr:to>
      <cdr:x>0.98718</cdr:x>
      <cdr:y>0.10416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52528" y="7200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0.84615</cdr:x>
      <cdr:y>0.125</cdr:y>
    </cdr:from>
    <cdr:to>
      <cdr:x>0.98718</cdr:x>
      <cdr:y>0.20833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752528" y="432048"/>
          <a:ext cx="792112" cy="288020"/>
        </a:xfrm>
        <a:prstGeom xmlns:a="http://schemas.openxmlformats.org/drawingml/2006/main" prst="rect">
          <a:avLst/>
        </a:prstGeom>
        <a:solidFill xmlns:a="http://schemas.openxmlformats.org/drawingml/2006/main">
          <a:srgbClr val="00CC66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ЕНВД</a:t>
          </a:r>
          <a:endParaRPr lang="ru-RU" sz="1200" dirty="0"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0.06557</cdr:x>
      <cdr:y>0.8481</cdr:y>
    </cdr:from>
    <cdr:to>
      <cdr:x>0.92623</cdr:x>
      <cdr:y>0.94937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6064" y="4824536"/>
          <a:ext cx="7560840" cy="5760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8100000" scaled="1"/>
          <a:tileRect/>
        </a:gra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типам расходных обязательств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0.55556</cdr:x>
      <cdr:y>0.74419</cdr:y>
    </cdr:from>
    <cdr:to>
      <cdr:x>0.98149</cdr:x>
      <cdr:y>0.89684</cdr:y>
    </cdr:to>
    <cdr:sp macro="" textlink="">
      <cdr:nvSpPr>
        <cdr:cNvPr id="3" name="TextBox 18"/>
        <cdr:cNvSpPr txBox="1"/>
      </cdr:nvSpPr>
      <cdr:spPr>
        <a:xfrm xmlns:a="http://schemas.openxmlformats.org/drawingml/2006/main">
          <a:off x="4320515" y="2250681"/>
          <a:ext cx="3312399" cy="461665"/>
        </a:xfrm>
        <a:prstGeom xmlns:a="http://schemas.openxmlformats.org/drawingml/2006/main" prst="rect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Всего расходов</a:t>
          </a:r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6 133,7</a:t>
          </a:r>
          <a:endParaRPr lang="ru-RU" sz="2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0.86482</cdr:x>
      <cdr:y>0.64865</cdr:y>
    </cdr:from>
    <cdr:to>
      <cdr:x>1</cdr:x>
      <cdr:y>0.71193</cdr:y>
    </cdr:to>
    <cdr:sp macro="" textlink="">
      <cdr:nvSpPr>
        <cdr:cNvPr id="7" name="Скругленный прямоугольник 6"/>
        <cdr:cNvSpPr/>
      </cdr:nvSpPr>
      <cdr:spPr>
        <a:xfrm xmlns:a="http://schemas.openxmlformats.org/drawingml/2006/main">
          <a:off x="7814942" y="3456384"/>
          <a:ext cx="1221554" cy="337193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99FF"/>
        </a:solidFill>
        <a:ln xmlns:a="http://schemas.openxmlformats.org/drawingml/2006/main" w="9525" cap="flat" cmpd="sng" algn="ctr">
          <a:solidFill>
            <a:srgbClr val="3399FF"/>
          </a:solidFill>
          <a:prstDash val="solid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1">
          <a:schemeClr val="accent5"/>
        </a:lnRef>
        <a:fillRef xmlns:a="http://schemas.openxmlformats.org/drawingml/2006/main" idx="3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rgbClr val="DBF5F9">
                  <a:lumMod val="10000"/>
                </a:srgbClr>
              </a:solidFill>
              <a:latin typeface="Book Antiqua" pitchFamily="18" charset="0"/>
            </a:rPr>
            <a:t>тыс. руб.</a:t>
          </a:r>
          <a:endParaRPr lang="ru-RU" sz="1400" b="1" dirty="0">
            <a:solidFill>
              <a:srgbClr val="DBF5F9">
                <a:lumMod val="10000"/>
              </a:srgb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0.40164</cdr:x>
      <cdr:y>0.79747</cdr:y>
    </cdr:from>
    <cdr:to>
      <cdr:x>0.53279</cdr:x>
      <cdr:y>0.86076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528392" y="4536504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0.2623</cdr:x>
      <cdr:y>0.10127</cdr:y>
    </cdr:from>
    <cdr:to>
      <cdr:x>0.37705</cdr:x>
      <cdr:y>0.1519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304256" y="576064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0.70909</cdr:x>
      <cdr:y>0.58571</cdr:y>
    </cdr:from>
    <cdr:to>
      <cdr:x>0.98898</cdr:x>
      <cdr:y>0.72857</cdr:y>
    </cdr:to>
    <cdr:pic>
      <cdr:nvPicPr>
        <cdr:cNvPr id="2" name="Рисунок 1" descr="внесены изменения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2808312" y="2952328"/>
          <a:ext cx="1108476" cy="720080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reflection blurRad="12700" stA="38000" endPos="28000" dist="5000" dir="5400000" sy="-100000" algn="bl" rotWithShape="0"/>
        </a:effec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27.11.2020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70FFFF">
                <a:alpha val="80000"/>
              </a:srgb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10" Type="http://schemas.openxmlformats.org/officeDocument/2006/relationships/image" Target="../media/image3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chart" Target="../charts/chart13.xml"/><Relationship Id="rId3" Type="http://schemas.openxmlformats.org/officeDocument/2006/relationships/image" Target="../media/image3.png"/><Relationship Id="rId7" Type="http://schemas.openxmlformats.org/officeDocument/2006/relationships/chart" Target="../charts/chart7.xml"/><Relationship Id="rId12" Type="http://schemas.openxmlformats.org/officeDocument/2006/relationships/chart" Target="../charts/chart12.xml"/><Relationship Id="rId2" Type="http://schemas.openxmlformats.org/officeDocument/2006/relationships/image" Target="../media/image7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11" Type="http://schemas.openxmlformats.org/officeDocument/2006/relationships/chart" Target="../charts/chart11.xml"/><Relationship Id="rId5" Type="http://schemas.openxmlformats.org/officeDocument/2006/relationships/chart" Target="../charts/chart5.xml"/><Relationship Id="rId15" Type="http://schemas.openxmlformats.org/officeDocument/2006/relationships/chart" Target="../charts/chart15.xml"/><Relationship Id="rId10" Type="http://schemas.openxmlformats.org/officeDocument/2006/relationships/chart" Target="../charts/chart10.xml"/><Relationship Id="rId4" Type="http://schemas.openxmlformats.org/officeDocument/2006/relationships/chart" Target="../charts/chart4.xml"/><Relationship Id="rId9" Type="http://schemas.openxmlformats.org/officeDocument/2006/relationships/chart" Target="../charts/chart9.xml"/><Relationship Id="rId1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chart" Target="../charts/char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chart" Target="../charts/chart18.xml"/><Relationship Id="rId7" Type="http://schemas.openxmlformats.org/officeDocument/2006/relationships/image" Target="../media/image60.png"/><Relationship Id="rId12" Type="http://schemas.openxmlformats.org/officeDocument/2006/relationships/chart" Target="../charts/chart2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chart" Target="../charts/chart21.xml"/><Relationship Id="rId5" Type="http://schemas.openxmlformats.org/officeDocument/2006/relationships/image" Target="../media/image58.png"/><Relationship Id="rId10" Type="http://schemas.openxmlformats.org/officeDocument/2006/relationships/chart" Target="../charts/chart20.xml"/><Relationship Id="rId4" Type="http://schemas.openxmlformats.org/officeDocument/2006/relationships/chart" Target="../charts/chart19.xml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13" Type="http://schemas.openxmlformats.org/officeDocument/2006/relationships/image" Target="../media/image63.png"/><Relationship Id="rId3" Type="http://schemas.openxmlformats.org/officeDocument/2006/relationships/image" Target="../media/image7.png"/><Relationship Id="rId7" Type="http://schemas.openxmlformats.org/officeDocument/2006/relationships/image" Target="../media/image59.png"/><Relationship Id="rId12" Type="http://schemas.openxmlformats.org/officeDocument/2006/relationships/image" Target="../media/image62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chart" Target="../charts/chart24.xml"/><Relationship Id="rId10" Type="http://schemas.openxmlformats.org/officeDocument/2006/relationships/chart" Target="../charts/chart27.xml"/><Relationship Id="rId4" Type="http://schemas.openxmlformats.org/officeDocument/2006/relationships/chart" Target="../charts/chart23.xml"/><Relationship Id="rId9" Type="http://schemas.openxmlformats.org/officeDocument/2006/relationships/chart" Target="../charts/chart26.xml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chart" Target="../charts/chart28.xml"/><Relationship Id="rId7" Type="http://schemas.openxmlformats.org/officeDocument/2006/relationships/chart" Target="../charts/chart3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chart" Target="../charts/chart29.xml"/><Relationship Id="rId9" Type="http://schemas.openxmlformats.org/officeDocument/2006/relationships/chart" Target="../charts/chart3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4.xml"/><Relationship Id="rId11" Type="http://schemas.openxmlformats.org/officeDocument/2006/relationships/image" Target="../media/image68.jpeg"/><Relationship Id="rId5" Type="http://schemas.openxmlformats.org/officeDocument/2006/relationships/chart" Target="../charts/chart33.xml"/><Relationship Id="rId10" Type="http://schemas.openxmlformats.org/officeDocument/2006/relationships/image" Target="../media/image67.jpeg"/><Relationship Id="rId4" Type="http://schemas.openxmlformats.org/officeDocument/2006/relationships/image" Target="../media/image3.png"/><Relationship Id="rId9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3.jpeg"/><Relationship Id="rId5" Type="http://schemas.openxmlformats.org/officeDocument/2006/relationships/chart" Target="../charts/chart35.xml"/><Relationship Id="rId10" Type="http://schemas.openxmlformats.org/officeDocument/2006/relationships/image" Target="../media/image72.jpeg"/><Relationship Id="rId4" Type="http://schemas.openxmlformats.org/officeDocument/2006/relationships/image" Target="../media/image3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48.jpeg"/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9.xml"/><Relationship Id="rId11" Type="http://schemas.openxmlformats.org/officeDocument/2006/relationships/image" Target="../media/image81.png"/><Relationship Id="rId5" Type="http://schemas.openxmlformats.org/officeDocument/2006/relationships/chart" Target="../charts/chart38.xml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3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40.xml"/><Relationship Id="rId7" Type="http://schemas.openxmlformats.org/officeDocument/2006/relationships/chart" Target="../charts/chart43.xml"/><Relationship Id="rId12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11" Type="http://schemas.openxmlformats.org/officeDocument/2006/relationships/chart" Target="../charts/chart44.xml"/><Relationship Id="rId5" Type="http://schemas.openxmlformats.org/officeDocument/2006/relationships/chart" Target="../charts/chart41.xml"/><Relationship Id="rId10" Type="http://schemas.openxmlformats.org/officeDocument/2006/relationships/image" Target="../media/image89.jpeg"/><Relationship Id="rId4" Type="http://schemas.openxmlformats.org/officeDocument/2006/relationships/image" Target="../media/image59.png"/><Relationship Id="rId9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3.png"/><Relationship Id="rId18" Type="http://schemas.openxmlformats.org/officeDocument/2006/relationships/image" Target="../media/image48.jpeg"/><Relationship Id="rId3" Type="http://schemas.openxmlformats.org/officeDocument/2006/relationships/chart" Target="../charts/chart45.xml"/><Relationship Id="rId7" Type="http://schemas.openxmlformats.org/officeDocument/2006/relationships/chart" Target="../charts/chart48.xml"/><Relationship Id="rId12" Type="http://schemas.openxmlformats.org/officeDocument/2006/relationships/image" Target="../media/image92.png"/><Relationship Id="rId17" Type="http://schemas.openxmlformats.org/officeDocument/2006/relationships/image" Target="../media/image97.jpeg"/><Relationship Id="rId2" Type="http://schemas.openxmlformats.org/officeDocument/2006/relationships/image" Target="../media/image7.png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7.xml"/><Relationship Id="rId11" Type="http://schemas.openxmlformats.org/officeDocument/2006/relationships/image" Target="../media/image91.png"/><Relationship Id="rId5" Type="http://schemas.openxmlformats.org/officeDocument/2006/relationships/chart" Target="../charts/chart46.xml"/><Relationship Id="rId15" Type="http://schemas.openxmlformats.org/officeDocument/2006/relationships/image" Target="../media/image95.jpeg"/><Relationship Id="rId10" Type="http://schemas.openxmlformats.org/officeDocument/2006/relationships/image" Target="../media/image90.png"/><Relationship Id="rId4" Type="http://schemas.openxmlformats.org/officeDocument/2006/relationships/image" Target="../media/image59.png"/><Relationship Id="rId9" Type="http://schemas.openxmlformats.org/officeDocument/2006/relationships/chart" Target="../charts/chart49.xml"/><Relationship Id="rId1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13" Type="http://schemas.openxmlformats.org/officeDocument/2006/relationships/image" Target="../media/image100.png"/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12" Type="http://schemas.openxmlformats.org/officeDocument/2006/relationships/image" Target="../media/image99.gif"/><Relationship Id="rId2" Type="http://schemas.openxmlformats.org/officeDocument/2006/relationships/image" Target="../media/image7.pn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2.xml"/><Relationship Id="rId11" Type="http://schemas.openxmlformats.org/officeDocument/2006/relationships/image" Target="../media/image98.jpeg"/><Relationship Id="rId5" Type="http://schemas.openxmlformats.org/officeDocument/2006/relationships/chart" Target="../charts/chart51.xml"/><Relationship Id="rId15" Type="http://schemas.openxmlformats.org/officeDocument/2006/relationships/image" Target="../media/image102.png"/><Relationship Id="rId10" Type="http://schemas.openxmlformats.org/officeDocument/2006/relationships/chart" Target="../charts/chart55.xml"/><Relationship Id="rId4" Type="http://schemas.openxmlformats.org/officeDocument/2006/relationships/chart" Target="../charts/chart50.xml"/><Relationship Id="rId9" Type="http://schemas.openxmlformats.org/officeDocument/2006/relationships/chart" Target="../charts/chart54.xml"/><Relationship Id="rId1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6.png"/><Relationship Id="rId3" Type="http://schemas.openxmlformats.org/officeDocument/2006/relationships/chart" Target="../charts/chart56.xml"/><Relationship Id="rId7" Type="http://schemas.openxmlformats.org/officeDocument/2006/relationships/chart" Target="../charts/chart59.xml"/><Relationship Id="rId12" Type="http://schemas.openxmlformats.org/officeDocument/2006/relationships/image" Target="../media/image10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8.xml"/><Relationship Id="rId11" Type="http://schemas.openxmlformats.org/officeDocument/2006/relationships/image" Target="../media/image104.png"/><Relationship Id="rId5" Type="http://schemas.openxmlformats.org/officeDocument/2006/relationships/chart" Target="../charts/chart57.xml"/><Relationship Id="rId15" Type="http://schemas.openxmlformats.org/officeDocument/2006/relationships/image" Target="../media/image48.jpeg"/><Relationship Id="rId10" Type="http://schemas.openxmlformats.org/officeDocument/2006/relationships/image" Target="../media/image103.png"/><Relationship Id="rId4" Type="http://schemas.openxmlformats.org/officeDocument/2006/relationships/image" Target="../media/image59.png"/><Relationship Id="rId9" Type="http://schemas.openxmlformats.org/officeDocument/2006/relationships/chart" Target="../charts/chart60.xml"/><Relationship Id="rId1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4.xml"/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12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3.xml"/><Relationship Id="rId11" Type="http://schemas.openxmlformats.org/officeDocument/2006/relationships/image" Target="../media/image58.png"/><Relationship Id="rId5" Type="http://schemas.openxmlformats.org/officeDocument/2006/relationships/chart" Target="../charts/chart62.xml"/><Relationship Id="rId10" Type="http://schemas.openxmlformats.org/officeDocument/2006/relationships/chart" Target="../charts/chart66.xml"/><Relationship Id="rId4" Type="http://schemas.openxmlformats.org/officeDocument/2006/relationships/chart" Target="../charts/chart61.xml"/><Relationship Id="rId9" Type="http://schemas.openxmlformats.org/officeDocument/2006/relationships/chart" Target="../charts/chart6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.png"/><Relationship Id="rId7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76.png"/><Relationship Id="rId9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.png"/><Relationship Id="rId7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76.png"/><Relationship Id="rId9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3.png"/><Relationship Id="rId7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76.png"/><Relationship Id="rId9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123.jpeg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21.png"/><Relationship Id="rId5" Type="http://schemas.openxmlformats.org/officeDocument/2006/relationships/diagramData" Target="../diagrams/data7.xml"/><Relationship Id="rId10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microsoft.com/office/2007/relationships/diagramDrawing" Target="../diagrams/drawing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chart" Target="../charts/chart6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125.gif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9.png"/><Relationship Id="rId5" Type="http://schemas.openxmlformats.org/officeDocument/2006/relationships/image" Target="../media/image78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134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6.jpeg"/><Relationship Id="rId5" Type="http://schemas.openxmlformats.org/officeDocument/2006/relationships/image" Target="../media/image7.png"/><Relationship Id="rId4" Type="http://schemas.openxmlformats.org/officeDocument/2006/relationships/image" Target="../media/image1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5.jpeg"/><Relationship Id="rId4" Type="http://schemas.openxmlformats.org/officeDocument/2006/relationships/image" Target="../media/image16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0.xml"/><Relationship Id="rId3" Type="http://schemas.openxmlformats.org/officeDocument/2006/relationships/image" Target="../media/image3.pn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7.png"/><Relationship Id="rId7" Type="http://schemas.openxmlformats.org/officeDocument/2006/relationships/image" Target="../media/image17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9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9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0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12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1846" y="0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9592" y="4077072"/>
            <a:ext cx="7344816" cy="2677656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к   решению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Смоленской области 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на 2020 год  и на плановый период</a:t>
            </a:r>
          </a:p>
          <a:p>
            <a:pPr algn="ctr"/>
            <a:r>
              <a:rPr lang="ru-RU" sz="2400" dirty="0" smtClean="0">
                <a:solidFill>
                  <a:srgbClr val="0000FF"/>
                </a:solidFill>
                <a:latin typeface="Bookman Old Style" pitchFamily="18" charset="0"/>
              </a:rPr>
              <a:t> 2021 и 2022 годов» от 25.12.2019 №83 </a:t>
            </a:r>
            <a:r>
              <a:rPr lang="ru-RU" sz="2400" b="1" dirty="0" smtClean="0">
                <a:solidFill>
                  <a:srgbClr val="0000FF"/>
                </a:solidFill>
                <a:latin typeface="Bookman Old Style" pitchFamily="18" charset="0"/>
              </a:rPr>
              <a:t>(в редакции решения от 24.07.2020 №49)</a:t>
            </a: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7812360" y="54868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188641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ДЛЯ 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07502" y="692696"/>
          <a:ext cx="8928994" cy="60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Среднегодовая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человек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9 242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9 012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8 842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8 734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8 672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млн.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764,66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797,54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827,85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895,40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4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заработная плата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работников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организаций,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32 004,8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4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381,0</a:t>
                      </a:r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34 649,5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36 035,0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37 477,0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производства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продукции сельского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хозяйства,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100,53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объема платных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услуг населению 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цен, %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капитал,</a:t>
                      </a:r>
                      <a:r>
                        <a:rPr kumimoji="0" lang="ru-RU" sz="14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735,28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450,54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780,37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2 987,2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82,67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населению, млн. руб.</a:t>
                      </a:r>
                    </a:p>
                  </a:txBody>
                  <a:tcP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46,46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" name="Рисунок 21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861048"/>
            <a:ext cx="504056" cy="504056"/>
          </a:xfrm>
          <a:prstGeom prst="rect">
            <a:avLst/>
          </a:prstGeom>
        </p:spPr>
      </p:pic>
      <p:pic>
        <p:nvPicPr>
          <p:cNvPr id="23" name="Рисунок 22" descr="proze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09120"/>
            <a:ext cx="504056" cy="504056"/>
          </a:xfrm>
          <a:prstGeom prst="rect">
            <a:avLst/>
          </a:prstGeom>
        </p:spPr>
      </p:pic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76064" cy="52866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924944"/>
            <a:ext cx="576064" cy="52866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08518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340768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3" y="5661248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237312"/>
            <a:ext cx="536609" cy="504056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75557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охрана 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97152"/>
            <a:ext cx="2698949" cy="1800199"/>
          </a:xfrm>
          <a:prstGeom prst="rect">
            <a:avLst/>
          </a:prstGeom>
        </p:spPr>
      </p:pic>
      <p:pic>
        <p:nvPicPr>
          <p:cNvPr id="16" name="Рисунок 15" descr="газ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5013176"/>
            <a:ext cx="2699792" cy="184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1520" y="692696"/>
            <a:ext cx="43204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     Филиал ПАО «Газпром»                                                                                                                «Главное управление </a:t>
            </a:r>
          </a:p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охраны ПАО «Газпром»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охрана продукции, охрана  объектов и  имущества, необходимых для ее транспортировки и хранения, охрана персонала.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составляет более 40 человек.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 предприятия в общий объем налоговых доходов бюджета муниципального района  оценивается на уровне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4,8 %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692696"/>
            <a:ext cx="39604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 составляет более 350  человек.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предприятия в общий объем налоговых доходов бюджета муниципального района  в текущем году оценивается на уровне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25,8 процента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71097" y="548680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1" name="Диаграмма 20"/>
          <p:cNvGraphicFramePr/>
          <p:nvPr/>
        </p:nvGraphicFramePr>
        <p:xfrm>
          <a:off x="2555776" y="4149080"/>
          <a:ext cx="4104456" cy="2923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11663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80528" y="404664"/>
            <a:ext cx="1451992" cy="1451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Поддержка малого и среднего бизнеса, стимулирование инвестиционной деятельности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268760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Контроль за использованием муниципальной собственности, качественный учет  и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обеспечение сохранности имущества в составе казны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9168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Оптимизация ставок арендной платы  и проведение мероприятий по сокращению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задолженности по арендной плате за арендуемое имущество и земельные участки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63691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оценки эффективности налоговых расходов муниципальных образований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Холм-Жирковского района  Смоленской  области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35699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Осуществление мероприятий по легализации «теневой» заработной платы и снижению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неформальной занятости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077072"/>
            <a:ext cx="9144000" cy="792088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работы с физическими лицами, имеющими задолженность  в бюджет по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имущественным налогам, информирование работодателей о сотрудниках, имеющих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задолженность по имущественным налогам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941168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Дальнейшее проведение мероприятий муниципального земельного контроля и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государственного   надзора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7332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Оптимизация ставок и налоговых льгот, установленных решениями органов местного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самоуправления, оценка эффективности и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востребованности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предоставляемых налоговых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льгот и их экономического эффекта</a:t>
            </a:r>
          </a:p>
        </p:txBody>
      </p:sp>
      <p:sp>
        <p:nvSpPr>
          <p:cNvPr id="22" name="object 37"/>
          <p:cNvSpPr/>
          <p:nvPr/>
        </p:nvSpPr>
        <p:spPr>
          <a:xfrm>
            <a:off x="0" y="62068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2687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19168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35699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14908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494116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8052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0" y="198884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708920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0"/>
          <p:cNvSpPr/>
          <p:nvPr/>
        </p:nvSpPr>
        <p:spPr>
          <a:xfrm>
            <a:off x="0" y="4365104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50"/>
          <p:cNvSpPr/>
          <p:nvPr/>
        </p:nvSpPr>
        <p:spPr>
          <a:xfrm>
            <a:off x="0" y="6021288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9000"/>
            <a:ext cx="576064" cy="432048"/>
          </a:xfrm>
          <a:prstGeom prst="rect">
            <a:avLst/>
          </a:prstGeom>
        </p:spPr>
      </p:pic>
      <p:pic>
        <p:nvPicPr>
          <p:cNvPr id="43" name="Рисунок 42" descr="з к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8520" y="4797152"/>
            <a:ext cx="703829" cy="526992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0" y="515719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Рисунок 45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149080"/>
            <a:ext cx="323925" cy="293957"/>
          </a:xfrm>
          <a:prstGeom prst="rect">
            <a:avLst/>
          </a:prstGeom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" name="Рисунок 48" descr="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33256"/>
            <a:ext cx="323925" cy="293957"/>
          </a:xfrm>
          <a:prstGeom prst="rect">
            <a:avLst/>
          </a:prstGeom>
        </p:spPr>
      </p:pic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92696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268760"/>
            <a:ext cx="660335" cy="648072"/>
          </a:xfrm>
          <a:prstGeom prst="rect">
            <a:avLst/>
          </a:prstGeom>
        </p:spPr>
      </p:pic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2849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Проведение долговой политики муниципального образования с учетом сохранения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безопасного уровня долговой нагрузки на местный  бюджет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84784"/>
            <a:ext cx="9144000" cy="576064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реалистичности и минимизация рисков несбалансированности бюджета,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концентрация расходов на первоочередных  и приоритетных направлениях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качества  и эффективности совместной работы органов власти всех уровней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по усилению администрирования доходов  в рамках деятельности Межведомственной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комиссии  по налоговой комиссии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Выполнение условий соглашения по реструктуризации бюджетных кредитов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реализации задач, поставленных в указах Президента Российской Федерации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37312"/>
            <a:ext cx="9144000" cy="504056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прозрачности (открытости) и публичности процесса управления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общественными финансами</a:t>
            </a:r>
            <a:endParaRPr lang="ru-RU" sz="14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933056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с 01.10.2020 г. оплаты труда отдельных категорий работников муниципальных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бюджетных учреждений, на которых не распространяется действие указов Президента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Российской Федерации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25144"/>
            <a:ext cx="9144000" cy="720080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эффективности бюджетных расходов, формирование бюджетных параметров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исходя из необходимости безусловного исполнения действующих расходных обязательств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осуществления взвешенного подхода к принятию новых расходных обязательств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17232"/>
            <a:ext cx="9144000" cy="648072"/>
          </a:xfrm>
          <a:prstGeom prst="rect">
            <a:avLst/>
          </a:prstGeom>
          <a:solidFill>
            <a:srgbClr val="CCFFFF"/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Недопущение установления расходных обязательств, не связанных с решением вопросов,          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отнесенных Конституцией Российской Федерации и федеральными законами к 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полномочиям органов местного самоуправления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32849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00506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1723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0" y="2636912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0" y="479715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0" y="3284984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уче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64704"/>
            <a:ext cx="576064" cy="439525"/>
          </a:xfrm>
          <a:prstGeom prst="rect">
            <a:avLst/>
          </a:prstGeom>
        </p:spPr>
      </p:pic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132856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107504" y="4077073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517232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6309320"/>
            <a:ext cx="576064" cy="432048"/>
          </a:xfrm>
          <a:prstGeom prst="rect">
            <a:avLst/>
          </a:prstGeom>
        </p:spPr>
      </p:pic>
      <p:sp>
        <p:nvSpPr>
          <p:cNvPr id="3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88204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224 955,8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224 955,8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291 886,5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291 886,5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267 629,8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266 958,8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233 461,2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Расходы*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233 461,2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516216" y="5085184"/>
            <a:ext cx="1008112" cy="1152128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00,0</a:t>
            </a:r>
          </a:p>
          <a:p>
            <a:pPr algn="ctr"/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03648" y="2132856"/>
            <a:ext cx="1080120" cy="1224136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Профицит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671,0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19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7" name="object 40"/>
          <p:cNvSpPr/>
          <p:nvPr/>
        </p:nvSpPr>
        <p:spPr>
          <a:xfrm>
            <a:off x="683568" y="620688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40"/>
          <p:cNvSpPr/>
          <p:nvPr/>
        </p:nvSpPr>
        <p:spPr>
          <a:xfrm>
            <a:off x="899592" y="3645024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0"/>
          <p:cNvSpPr/>
          <p:nvPr/>
        </p:nvSpPr>
        <p:spPr>
          <a:xfrm>
            <a:off x="5796136" y="3573016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08104" y="548680"/>
            <a:ext cx="825728" cy="825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99792" y="386104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645024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692696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/>
        </p:nvGraphicFramePr>
        <p:xfrm>
          <a:off x="2915816" y="1484784"/>
          <a:ext cx="31683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5" name="Рисунок 34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1920" y="3933056"/>
            <a:ext cx="1409097" cy="915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Прямоугольник 35"/>
          <p:cNvSpPr/>
          <p:nvPr/>
        </p:nvSpPr>
        <p:spPr>
          <a:xfrm>
            <a:off x="3275856" y="6309320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u="sng" dirty="0" err="1" smtClean="0">
                <a:solidFill>
                  <a:srgbClr val="000099"/>
                </a:solidFill>
                <a:latin typeface="Book Antiqua" pitchFamily="18" charset="0"/>
              </a:rPr>
              <a:t>профицит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Но чаще расходы превышают доходы. В таком случае возникает </a:t>
            </a:r>
            <a:r>
              <a:rPr lang="ru-RU" b="1" u="sng" dirty="0" smtClean="0">
                <a:solidFill>
                  <a:srgbClr val="000099"/>
                </a:solidFill>
                <a:latin typeface="Book Antiqua" pitchFamily="18" charset="0"/>
              </a:rPr>
              <a:t>дефицит.</a:t>
            </a:r>
            <a:endParaRPr lang="ru-RU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/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445224"/>
            <a:ext cx="3106097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2020-2022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112474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5536" y="4509120"/>
            <a:ext cx="38884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AutoNum type="arabicPlain" startAt="2020"/>
            </a:pPr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2021     2022</a:t>
            </a:r>
          </a:p>
          <a:p>
            <a:pPr marL="457200" indent="-457200" algn="just"/>
            <a:endParaRPr lang="ru-RU" sz="2400" b="1" dirty="0" smtClean="0">
              <a:ln w="11430"/>
              <a:solidFill>
                <a:srgbClr val="00CC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marL="457200" indent="-457200" algn="just"/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0,00       0,00      0,00  </a:t>
            </a:r>
          </a:p>
          <a:p>
            <a:pPr marL="457200" indent="-457200" algn="ctr">
              <a:buAutoNum type="arabicPlain" startAt="2020"/>
            </a:pPr>
            <a:endParaRPr lang="ru-RU" sz="2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03920" y="1925216"/>
            <a:ext cx="38884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 algn="ctr">
              <a:buAutoNum type="arabicPlain" startAt="2020"/>
            </a:pPr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2021     2022</a:t>
            </a:r>
          </a:p>
          <a:p>
            <a:pPr marL="457200" indent="-457200" algn="just"/>
            <a:endParaRPr lang="ru-RU" sz="2400" b="1" dirty="0" smtClean="0">
              <a:ln w="11430"/>
              <a:solidFill>
                <a:srgbClr val="00CC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marL="457200" indent="-457200" algn="just"/>
            <a:r>
              <a:rPr lang="ru-RU" sz="2400" b="1" dirty="0" smtClean="0">
                <a:ln w="11430"/>
                <a:solidFill>
                  <a:srgbClr val="00CC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0,00       0,00      0,00  </a:t>
            </a:r>
          </a:p>
          <a:p>
            <a:pPr marL="457200" indent="-457200" algn="ctr">
              <a:buAutoNum type="arabicPlain" startAt="2020"/>
            </a:pPr>
            <a:endParaRPr lang="ru-RU" sz="2400" b="1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60032" y="105273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FFCC66"/>
          </a:solidFill>
          <a:ln>
            <a:solidFill>
              <a:srgbClr val="FF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2019-2022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66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доходов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15 %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FFCC66"/>
          </a:solidFill>
          <a:ln w="952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2019-2022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5"/>
          <p:cNvGraphicFramePr>
            <a:graphicFrameLocks noGrp="1"/>
          </p:cNvGraphicFramePr>
          <p:nvPr>
            <p:ph idx="1"/>
          </p:nvPr>
        </p:nvGraphicFramePr>
        <p:xfrm>
          <a:off x="251520" y="764704"/>
          <a:ext cx="878497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доходы вс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6216" y="4621010"/>
            <a:ext cx="2627784" cy="2236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7020272" y="5517232"/>
            <a:ext cx="1440160" cy="864096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395536" y="188640"/>
            <a:ext cx="8640960" cy="6408712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7" name="Рисунок 6" descr="доходы сви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0"/>
            <a:ext cx="2880320" cy="2880320"/>
          </a:xfrm>
          <a:prstGeom prst="rect">
            <a:avLst/>
          </a:prstGeom>
        </p:spPr>
      </p:pic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5904656"/>
          </a:xfrm>
          <a:noFill/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Общий годовой объем доходов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бюджета  с учетом изменений в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июле 2020 года ( + 248,6 тыс.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рублей) составит 291 886,5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тыс. рублей.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</a:p>
          <a:p>
            <a:pPr>
              <a:buNone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Увеличение на  248,6 тыс. рублей за счет:</a:t>
            </a:r>
          </a:p>
          <a:p>
            <a:pPr algn="just">
              <a:buFontTx/>
              <a:buChar char="-"/>
            </a:pPr>
            <a:endParaRPr lang="ru-RU" sz="28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-субвенции бюджетам муниципальных районов на государственную регистрацию актов гражданского состояния в сумме 10,4 тыс. рублей;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-субсидии бюджетам муниципальных районов на обеспечение условий для функционирования центров цифрового и гуманитарного профилей в сумме 23,3 тыс. рублей;</a:t>
            </a:r>
          </a:p>
          <a:p>
            <a:pPr algn="just"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субсидии бюджетам муниципальных районов на поддержку отрасли культуры в сумме 214,9 тыс. рублей.</a:t>
            </a: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«Данная брошюра «Бюджет для граждан» познакомит с основными параметрами и  изменениями, произошедшими в бюджете муниципального образования «Холм-Жирковский район» Смоленской области в 2020 году, закрепленными   решением Холм-Жирковского районного Совета депутатов от 2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4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.0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7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.20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20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 г. № 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49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  <a:endParaRPr lang="ru-RU" sz="2000" i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924944"/>
            <a:ext cx="345638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3203848" y="0"/>
            <a:ext cx="356388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88640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ВСТУПЛЕНИЕ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4509120"/>
            <a:ext cx="2351732" cy="1527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rgbClr val="33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CCEC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rgbClr val="66CC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/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436096" y="62068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221559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2019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2020*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2021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2022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267 629,8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1720" y="126876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38 122,1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14,2 %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6016" y="134076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2 056,7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0,8 %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34076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227 451,0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85,0 %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/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/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/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/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/>
        </p:nvGraphicFramePr>
        <p:xfrm>
          <a:off x="5508104" y="206084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/>
        </p:nvGraphicFramePr>
        <p:xfrm>
          <a:off x="5508104" y="350100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/>
        </p:nvGraphicFramePr>
        <p:xfrm>
          <a:off x="5580112" y="4941168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17641" y="2791671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291 886,5*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17642" y="4231830"/>
            <a:ext cx="13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224 955,8*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17642" y="5599982"/>
            <a:ext cx="13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233 461,2*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95736" y="270892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36 013,3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12,4 %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63691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867,9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08304" y="270892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255 005,3*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87,4 %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67744" y="407707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35 781,8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15,9  %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44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36 241,6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15,6 %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14908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902,5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6296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188 271,5*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83,7 %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938,6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0,4 %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8304" y="573325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196 281,0*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  84,0 %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164288" y="476672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5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0" name="Рисунок 59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16016" y="3284984"/>
            <a:ext cx="1066322" cy="69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" name="Прямоугольник 60"/>
          <p:cNvSpPr/>
          <p:nvPr/>
        </p:nvSpPr>
        <p:spPr>
          <a:xfrm>
            <a:off x="4463480" y="6519446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38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40 915,6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704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33 122,6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34 387,0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3 519,2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3 586,6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3 277,8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875,5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22,6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25,4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8100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связи с применением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патентной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налогообложения      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472,1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465,0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1 373,3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1 428,2</a:t>
                      </a: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396,0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371,2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386,0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401,0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Задолженность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перерасчеты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57301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364502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843808" y="4437112"/>
          <a:ext cx="6096000" cy="22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131840" y="4437112"/>
            <a:ext cx="1080120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45 275,3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3968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38 122,1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36 013,3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35 781,8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36 241,6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203848" y="4941168"/>
          <a:ext cx="5616624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869160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65313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653136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195736" y="458112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723629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НАЛОГ  НА  ДОХОДЫ  ФИЗИЧЕСКИХ ЛИЦ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69269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40 915,6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340768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33 704,8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31 875,8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33 122,6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34 387,0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23528" y="1340768"/>
          <a:ext cx="547260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620688"/>
            <a:ext cx="2952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6206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6206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5539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86,4%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90,3%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92,5%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81236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73325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15719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58112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050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630019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НАЛОГИ   НА  СОВОКУПНЫЙ   ДОХОД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908720"/>
          <a:ext cx="561662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69269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4 021,3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77281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2 273,2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2132856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1 453,6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395536" y="1916832"/>
          <a:ext cx="5328592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 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В бюджет от субъектов малого и среднего бизнеса поступают  платежи по единому налогу на вмененный доход для отдельных видов деятельности и налог, взимаемый с применением патентной системы налогообложения.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56176" y="40466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00192" y="40466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005065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2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2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10,2%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6,2%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9,9%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9552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3 686,4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99792" y="908720"/>
            <a:ext cx="864096" cy="276999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3 766,3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005064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4581128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5229200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5733256"/>
            <a:ext cx="463657" cy="463657"/>
          </a:xfrm>
          <a:prstGeom prst="rect">
            <a:avLst/>
          </a:prstGeom>
        </p:spPr>
      </p:pic>
      <p:sp>
        <p:nvSpPr>
          <p:cNvPr id="52" name="Скругленный прямоугольник 51"/>
          <p:cNvSpPr/>
          <p:nvPr/>
        </p:nvSpPr>
        <p:spPr>
          <a:xfrm>
            <a:off x="7668344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5004048" y="1628800"/>
            <a:ext cx="792113" cy="270019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ГОСУДАРСТВЕННАЯ    ПОШЛИНА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05273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490,8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1268760"/>
            <a:ext cx="85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396,0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371,2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6876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386,0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11247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401,0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51520" y="1340768"/>
          <a:ext cx="568863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514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3399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73866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2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государственной пошлины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2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2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2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2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1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1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740352" y="26064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2" y="692697"/>
          <a:ext cx="8928994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420,7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392,8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397,5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413,3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429,9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432,4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233,3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242,6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252,2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328,6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90,3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604,6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960,1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132,9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153,6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159,8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166,2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491880" y="5157192"/>
          <a:ext cx="5544616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884368" y="494116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08720"/>
          <a:ext cx="8928994" cy="3180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70 029,2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248,0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130,0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365,0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642,5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976,6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062,1*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666,7*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784,5*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903,9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348,0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490,5*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265,3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917,0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278,1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204,8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209,5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214,5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707904" y="5085184"/>
          <a:ext cx="525658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3789040"/>
            <a:ext cx="1066322" cy="69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Прямоугольник 32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2987824" y="692696"/>
            <a:ext cx="6048672" cy="6165304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660033"/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ru-RU" sz="16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           НАЛОГОВАЯ ЛЬГОТА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– предоставляемые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        отдельным категориям налогоплательщиков  преимущества по сравнению с другими налогоплательщиками, включая возможность не уплачивать налоги, либо уплачивать их в меньшем размере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На территории муниципального образования «Холм-Жирковский район» Смоленской области действует система налогообложения  в виде единого налога на вмененный доход для отдельных видов деятельности (ЕНВД).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Решением  Холм-Жирковского районного Совета депутатов от 27.10.2011 года « О введении в действие системы налогообложения в виде единого налога на вмененный доход для отдельных видов деятельности на территории муниципального образования «Холм-Жирковский район» Смоленской области  налоговые льготы налогоплательщикам не предусмотрены.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Стимулирование развития отдельных видов предпринимательской деятельности происходит через применение различных значений  корректирующего коэффициента базовой доходности (от 0,01 до 1,0</a:t>
            </a:r>
            <a:r>
              <a:rPr lang="ru-RU" dirty="0" smtClean="0">
                <a:solidFill>
                  <a:srgbClr val="000099"/>
                </a:solidFill>
                <a:latin typeface="Book Antiqua" pitchFamily="18" charset="0"/>
              </a:rPr>
              <a:t>)</a:t>
            </a:r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9" name="Рисунок 8" descr="налог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2664296" cy="3817243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object 10"/>
          <p:cNvSpPr/>
          <p:nvPr/>
        </p:nvSpPr>
        <p:spPr>
          <a:xfrm>
            <a:off x="467544" y="-27384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СВЕДЕНИЯ  О  НАЛОГОВЫХ  ЛЬГОТАХ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0"/>
          <p:cNvSpPr/>
          <p:nvPr/>
        </p:nvSpPr>
        <p:spPr>
          <a:xfrm>
            <a:off x="3059832" y="692696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1"/>
          <p:cNvSpPr/>
          <p:nvPr/>
        </p:nvSpPr>
        <p:spPr>
          <a:xfrm>
            <a:off x="3203848" y="692696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нутый угол 4"/>
          <p:cNvSpPr/>
          <p:nvPr/>
        </p:nvSpPr>
        <p:spPr>
          <a:xfrm>
            <a:off x="395536" y="188640"/>
            <a:ext cx="8640960" cy="6408712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мешок с деньгам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332656"/>
            <a:ext cx="3135348" cy="2376264"/>
          </a:xfrm>
          <a:prstGeom prst="rect">
            <a:avLst/>
          </a:prstGeom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5904656"/>
          </a:xfrm>
          <a:noFill/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Общий годовой объем расходов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бюджета  с учетом изменений в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июле 2020 года ( + 248,6 тыс.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рублей) составит 291 886,5 </a:t>
            </a:r>
          </a:p>
          <a:p>
            <a:pPr>
              <a:buNone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тыс. рублей. </a:t>
            </a:r>
          </a:p>
          <a:p>
            <a:pPr>
              <a:buNone/>
            </a:pP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	</a:t>
            </a:r>
          </a:p>
          <a:p>
            <a:pPr>
              <a:buNone/>
            </a:pPr>
            <a:endParaRPr lang="ru-RU" sz="2400" dirty="0" smtClean="0">
              <a:solidFill>
                <a:srgbClr val="000066"/>
              </a:solidFill>
              <a:latin typeface="Bookman Old Style" pitchFamily="18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Увеличение на  248,6 тыс. рублей за счет: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Bookman Old Style" pitchFamily="18" charset="0"/>
              </a:rPr>
              <a:t>-   увеличения безвозмездных поступлений (248,6 тыс.рублей).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0066"/>
                </a:solidFill>
                <a:latin typeface="Bookman Old Style" pitchFamily="18" charset="0"/>
              </a:rPr>
              <a:t>На:</a:t>
            </a:r>
          </a:p>
          <a:p>
            <a:pPr>
              <a:buFontTx/>
              <a:buChar char="-"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-функционирования центров цифрового и   </a:t>
            </a:r>
          </a:p>
          <a:p>
            <a:pPr>
              <a:buFontTx/>
              <a:buChar char="-"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 гуманитарного профилей;</a:t>
            </a:r>
          </a:p>
          <a:p>
            <a:pPr>
              <a:buFontTx/>
              <a:buChar char="-"/>
            </a:pPr>
            <a:r>
              <a:rPr lang="ru-RU" sz="3100" dirty="0" smtClean="0">
                <a:solidFill>
                  <a:srgbClr val="000066"/>
                </a:solidFill>
                <a:latin typeface="Bookman Old Style" pitchFamily="18" charset="0"/>
              </a:rPr>
              <a:t>-поддержку отрасли культуры.</a:t>
            </a:r>
            <a:r>
              <a:rPr lang="ru-RU" sz="2400" dirty="0" smtClean="0">
                <a:solidFill>
                  <a:srgbClr val="000066"/>
                </a:solidFill>
                <a:latin typeface="Bookman Old Style" pitchFamily="18" charset="0"/>
              </a:rPr>
              <a:t>	</a:t>
            </a: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147248" cy="2520280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Бюджет  для граждан» 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В представленной информации отражены положения решения о бюджете муниципального образования «Холм-Жирковский район» Смоленской области на предстоящий 2020 год и на плановый период 2021 и 2022 годов. </a:t>
            </a: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чел и ком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429000"/>
            <a:ext cx="438606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10"/>
          <p:cNvSpPr/>
          <p:nvPr/>
        </p:nvSpPr>
        <p:spPr>
          <a:xfrm>
            <a:off x="1907704" y="0"/>
            <a:ext cx="5472608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3728" y="18864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0689"/>
          <a:ext cx="9144001" cy="471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253"/>
                <a:gridCol w="1217264"/>
                <a:gridCol w="1253613"/>
                <a:gridCol w="1179871"/>
                <a:gridCol w="1179871"/>
                <a:gridCol w="1106129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28 781,4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079.6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453,5*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30 631,2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29 723,3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1 620,0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595,2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280*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95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189,1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754,6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126,9*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868,4*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137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974,4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021,2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841,5*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416,3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42 426,1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2970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017,7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22 246,4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620,6*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537,8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16 575,1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331,2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622,0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533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solidFill>
                      <a:srgbClr val="6699FF"/>
                    </a:solidFill>
                  </a:tcPr>
                </a:tc>
              </a:tr>
              <a:tr h="6683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МБТ общего  характера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бюджетам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бюджетной системы РФ</a:t>
                      </a:r>
                    </a:p>
                  </a:txBody>
                  <a:tcP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753,2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915,8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394,7*</a:t>
                      </a:r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894,6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930,4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2483768" y="5085184"/>
          <a:ext cx="6660232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131840" y="5085184"/>
          <a:ext cx="601216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Скругленный прямоугольник 30"/>
          <p:cNvSpPr/>
          <p:nvPr/>
        </p:nvSpPr>
        <p:spPr>
          <a:xfrm>
            <a:off x="2123728" y="530120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420888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70892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717032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37" name="Рисунок 36" descr="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077072"/>
            <a:ext cx="581079" cy="648072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4653136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504" y="3284984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41987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51520" y="2996952"/>
            <a:ext cx="432048" cy="551257"/>
          </a:xfrm>
          <a:prstGeom prst="rect">
            <a:avLst/>
          </a:prstGeom>
        </p:spPr>
      </p:pic>
      <p:pic>
        <p:nvPicPr>
          <p:cNvPr id="28" name="Рисунок 27" descr="внесены изменения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123728" y="5805264"/>
            <a:ext cx="1219324" cy="79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509120"/>
          <a:ext cx="388843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1560" y="443711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36 453,5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47251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30 631,2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72514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29 723,3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12,5 %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13,6 %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876256" y="620688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107503" y="692697"/>
          <a:ext cx="6624737" cy="367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49708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1913354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проведение выборов.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31</a:t>
                      </a:r>
                      <a:r>
                        <a:rPr lang="ru-RU" sz="1400" baseline="0" dirty="0" smtClean="0">
                          <a:latin typeface="Bookman Old Style" pitchFamily="18" charset="0"/>
                        </a:rPr>
                        <a:t> 947,9*</a:t>
                      </a:r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1 017,9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897,8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953,1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29833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1 776,0*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4970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711,7*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733,4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770,2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225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36</a:t>
                      </a:r>
                      <a:r>
                        <a:rPr lang="ru-RU" sz="1400" b="1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 453,5*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631,2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400" b="1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723,3</a:t>
                      </a:r>
                      <a:endParaRPr kumimoji="0" lang="ru-RU" sz="1400" b="1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509120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7" name="Диаграмма 46"/>
          <p:cNvGraphicFramePr/>
          <p:nvPr/>
        </p:nvGraphicFramePr>
        <p:xfrm>
          <a:off x="251520" y="5085184"/>
          <a:ext cx="367240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8" name="Рисунок 27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7864" y="2132856"/>
            <a:ext cx="1219324" cy="79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4293096"/>
          <a:ext cx="4104456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422108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156 126,9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5696" y="530120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130 868,4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486916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137 94,5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2019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2021</a:t>
            </a:r>
            <a:r>
              <a:rPr sz="1400" spc="-7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53,5 %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58,1 %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59,1 %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3848"/>
                <a:gridCol w="1188642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30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858,4</a:t>
                      </a:r>
                      <a:endParaRPr lang="ru-RU" sz="1400" dirty="0" smtClean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109,5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093,8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105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914,8*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464,1*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032,9*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123,7*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10 962,1*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233,3*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373,3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273,1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272,4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4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856,7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059,6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400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342,0</a:t>
                      </a:r>
                      <a:endParaRPr kumimoji="0" lang="ru-RU" sz="1400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156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126,9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130 868,4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137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764,5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251520" y="5085184"/>
          <a:ext cx="396044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7045" y="4221088"/>
            <a:ext cx="2760066" cy="196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48265" y="404664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48264" y="1700808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внесены изменения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47864" y="4149080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" name="Прямоугольник 49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19,3 %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18,2%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92280" y="6926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292494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4941168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/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/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/>
        </p:nvGraphicFramePr>
        <p:xfrm>
          <a:off x="3239344" y="54868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42 426,1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43 416,3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604447" y="105273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52 841,5*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5" name="Рисунок 44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128" y="548680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Прямоугольник 45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18864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51520" y="5013176"/>
          <a:ext cx="4104456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7,1 %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7,1 %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527,4</a:t>
                      </a:r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4 060,4*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4 053,9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4 053,9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591,8*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494,4</a:t>
                      </a:r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11 494,4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1 441,0</a:t>
                      </a:r>
                      <a:endParaRPr lang="ru-RU" sz="1400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989,6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400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026,8</a:t>
                      </a:r>
                      <a:endParaRPr kumimoji="0" lang="ru-RU" sz="1400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1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</a:rPr>
                        <a:t> 620,6*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537,9</a:t>
                      </a:r>
                      <a:endParaRPr kumimoji="0" lang="ru-RU" sz="1400" b="1" kern="1200" dirty="0" smtClean="0">
                        <a:solidFill>
                          <a:srgbClr val="0000FF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400" b="1" kern="1200" baseline="0" dirty="0" smtClean="0">
                          <a:solidFill>
                            <a:srgbClr val="0000FF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575,1</a:t>
                      </a:r>
                      <a:endParaRPr kumimoji="0" lang="ru-RU" sz="1400" b="1" kern="1200" dirty="0" smtClean="0">
                        <a:solidFill>
                          <a:srgbClr val="0000FF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179512" y="5373216"/>
          <a:ext cx="3960440" cy="115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04248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59" name="Скругленный прямоугольник 58"/>
          <p:cNvSpPr/>
          <p:nvPr/>
        </p:nvSpPr>
        <p:spPr>
          <a:xfrm>
            <a:off x="7308304" y="33265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3" name="Рисунок 32" descr="внесены изменения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572000" y="5229200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Прямоугольник 44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683568" y="0"/>
            <a:ext cx="6840760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436096" cy="134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2020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2021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948264" y="188640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2020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2021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930,4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/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3887416" y="4509120"/>
          <a:ext cx="525658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22 394,7*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894,6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3" name="Рисунок 32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48264" y="1124744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Прямоугольник 44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2020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17,1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28,0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2,3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836712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2020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291 886,5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92288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2020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291 886,5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2021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3,9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14,4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20,7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419872" y="836712"/>
            <a:ext cx="237626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2021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224 955,8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92288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2021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224 955,8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267744" y="764704"/>
            <a:ext cx="676875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повышение финансовой грамотности населения;</a:t>
            </a:r>
          </a:p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раскрытие информации о бюджете муниципального района и деятельности органов власти;</a:t>
            </a:r>
          </a:p>
          <a:p>
            <a:pPr algn="just"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расширение возможностей  взаимодействия органов власти и граждан</a:t>
            </a:r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0" name="Овал 9"/>
          <p:cNvSpPr/>
          <p:nvPr/>
        </p:nvSpPr>
        <p:spPr>
          <a:xfrm>
            <a:off x="0" y="1340768"/>
            <a:ext cx="2016224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134076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Цели: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23528" y="2996952"/>
            <a:ext cx="2232248" cy="576064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299695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Задачи :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1760" y="1628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059832" y="2708920"/>
            <a:ext cx="583264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доступность и понятность информации для широкого круга граждан;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визуализация данных о бюджете;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 консолидация в брошюре общих сведений о бюджете.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83568" y="4293096"/>
            <a:ext cx="4464496" cy="720080"/>
          </a:xfrm>
          <a:prstGeom prst="ellipse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0033CC"/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43608" y="443711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Ожидаемые результаты </a:t>
            </a:r>
            <a:r>
              <a:rPr lang="ru-RU" sz="2800" b="1" dirty="0" smtClean="0">
                <a:latin typeface="Monotype Corsiva" pitchFamily="66" charset="0"/>
              </a:rPr>
              <a:t>: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5013176"/>
            <a:ext cx="849694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900" b="1" i="1" dirty="0" smtClean="0">
                <a:solidFill>
                  <a:srgbClr val="0000CC"/>
                </a:solidFill>
                <a:latin typeface="Book Antiqua" pitchFamily="18" charset="0"/>
              </a:rPr>
              <a:t>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свободный доступ к информации о бюджете  и деятельности органов власти;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вовлечение граждан в диалог с органами власти;</a:t>
            </a:r>
          </a:p>
          <a:p>
            <a:pPr>
              <a:buFontTx/>
              <a:buChar char="-"/>
            </a:pP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прозрачность формирования  и  расходования бюджетных средств.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475656" y="-459432"/>
            <a:ext cx="2039998" cy="2201468"/>
            <a:chOff x="1041328" y="714356"/>
            <a:chExt cx="2039998" cy="2201468"/>
          </a:xfrm>
        </p:grpSpPr>
        <p:pic>
          <p:nvPicPr>
            <p:cNvPr id="25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pic>
        <p:nvPicPr>
          <p:cNvPr id="29" name="Picture 15" descr="M:\Переписка (04-09...04-14)\ПЕРЕПИСКА из отдела БП\!Брошюра БдГ\2017-2019\картинки\прочие\0_91200_4885a18f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861048"/>
            <a:ext cx="3252802" cy="1296144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/>
        </p:nvGrpSpPr>
        <p:grpSpPr>
          <a:xfrm>
            <a:off x="2195736" y="1196752"/>
            <a:ext cx="2039998" cy="2201468"/>
            <a:chOff x="1041328" y="714356"/>
            <a:chExt cx="2039998" cy="2201468"/>
          </a:xfrm>
        </p:grpSpPr>
        <p:pic>
          <p:nvPicPr>
            <p:cNvPr id="31" name="Picture 13" descr="M:\Переписка (04-09...04-14)\ПЕРЕПИСКА из отдела БП\!Брошюра БдГ\2017-2019\картинки\прочие\pencil-icon-512-17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1328" y="1987130"/>
              <a:ext cx="928694" cy="928694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1071538" y="714356"/>
              <a:ext cx="20097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500" b="1" dirty="0" smtClean="0">
                  <a:solidFill>
                    <a:srgbClr val="455624"/>
                  </a:solidFill>
                  <a:latin typeface="Monotype Corsiva" pitchFamily="66" charset="0"/>
                </a:rPr>
                <a:t>                        </a:t>
              </a:r>
              <a:endParaRPr lang="ru-RU" sz="2900" b="1" dirty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endParaRPr>
            </a:p>
          </p:txBody>
        </p:sp>
      </p:grpSp>
      <p:sp>
        <p:nvSpPr>
          <p:cNvPr id="24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ЗНАЧЕНИЕ   БРОШЮРЫ  «БЮДЖЕТ  ДЛЯ  ГРАЖДАН»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2022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1916832"/>
            <a:ext cx="1835696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4,0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15,1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804248" y="2996952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588224" y="4293096"/>
            <a:ext cx="2016224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23528" y="4653136"/>
            <a:ext cx="1872208" cy="1152128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21,5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1872208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016224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907704" y="2564904"/>
            <a:ext cx="1872208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100064">
            <a:off x="2111663" y="2510577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123728" y="3789040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79712" y="342900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2483768" y="4725144"/>
            <a:ext cx="1512168" cy="50405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20523885">
            <a:off x="1965049" y="4469161"/>
            <a:ext cx="248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</a:t>
            </a:r>
          </a:p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25144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284984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988840"/>
            <a:ext cx="760084" cy="576064"/>
          </a:xfrm>
          <a:prstGeom prst="rect">
            <a:avLst/>
          </a:prstGeom>
        </p:spPr>
      </p:pic>
      <p:cxnSp>
        <p:nvCxnSpPr>
          <p:cNvPr id="55" name="Прямая со стрелкой 54"/>
          <p:cNvCxnSpPr/>
          <p:nvPr/>
        </p:nvCxnSpPr>
        <p:spPr>
          <a:xfrm flipH="1">
            <a:off x="5220072" y="2420888"/>
            <a:ext cx="1728192" cy="72008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48064" y="3645024"/>
            <a:ext cx="1584176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5004048" y="4005064"/>
            <a:ext cx="1512168" cy="79208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4716016" y="4653136"/>
            <a:ext cx="1512168" cy="122413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 rot="20299148">
            <a:off x="4675583" y="2463301"/>
            <a:ext cx="229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 расходы на образование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004048" y="328498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2342055">
            <a:off x="4591535" y="4722739"/>
            <a:ext cx="20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18331">
            <a:off x="4997860" y="406408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85293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293096"/>
            <a:ext cx="719703" cy="719703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5445224"/>
            <a:ext cx="1314655" cy="941842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275856" y="836712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9 110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2022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233 461,2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92288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2022 г.*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233 461,2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человече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19872" y="2564904"/>
            <a:ext cx="1988840" cy="1988840"/>
          </a:xfrm>
          <a:prstGeom prst="rect">
            <a:avLst/>
          </a:prstGeom>
        </p:spPr>
      </p:pic>
      <p:sp>
        <p:nvSpPr>
          <p:cNvPr id="4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179512" y="692696"/>
          <a:ext cx="777686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0" y="3501008"/>
          <a:ext cx="8964613" cy="3356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7668344" y="1124744"/>
            <a:ext cx="1187553" cy="359977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0" y="0"/>
            <a:ext cx="7956376" cy="11247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НА 2020  ГОД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548680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НА ОХРАНУ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7812360" y="476672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5003" y="2060847"/>
          <a:ext cx="8928997" cy="4536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47956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95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622777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организациях, реализующих образовательную программу  дошкольного образования</a:t>
                      </a:r>
                      <a:endParaRPr lang="ru-RU" sz="12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68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483,7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949,4</a:t>
                      </a:r>
                      <a:endParaRPr lang="ru-RU" sz="16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1 708,9</a:t>
                      </a:r>
                    </a:p>
                  </a:txBody>
                  <a:tcPr/>
                </a:tc>
              </a:tr>
              <a:tr h="668203">
                <a:tc>
                  <a:txBody>
                    <a:bodyPr/>
                    <a:lstStyle/>
                    <a:p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821,1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 descr="охране семьи и детст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548680"/>
            <a:ext cx="1512669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067944" y="332656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07498" y="2780927"/>
          <a:ext cx="8928997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6"/>
                <a:gridCol w="1080120"/>
                <a:gridCol w="1008112"/>
                <a:gridCol w="1080120"/>
                <a:gridCol w="1080120"/>
                <a:gridCol w="1080120"/>
                <a:gridCol w="1080119"/>
              </a:tblGrid>
              <a:tr h="55587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endParaRPr sz="14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14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sz="14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6012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254071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276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4 053,9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46351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55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 527,4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600" dirty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7812360" y="260648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7884368" y="260648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692696"/>
            <a:ext cx="2514146" cy="2067224"/>
          </a:xfrm>
          <a:prstGeom prst="rect">
            <a:avLst/>
          </a:prstGeom>
        </p:spPr>
      </p:pic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	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491880" y="2924944"/>
            <a:ext cx="5472608" cy="1202432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3491880" y="4293096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3491880" y="5517232"/>
            <a:ext cx="5472608" cy="1058416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107504" y="4365104"/>
            <a:ext cx="2376264" cy="151216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rgbClr val="0066F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Bookman Old Style" pitchFamily="18" charset="0"/>
              </a:rPr>
              <a:t>Программный бюджет , это</a:t>
            </a:r>
            <a:endParaRPr lang="ru-RU" sz="16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89" name="Левая фигурная скобка 88"/>
          <p:cNvSpPr/>
          <p:nvPr/>
        </p:nvSpPr>
        <p:spPr>
          <a:xfrm>
            <a:off x="2843808" y="3717032"/>
            <a:ext cx="371472" cy="2664296"/>
          </a:xfrm>
          <a:prstGeom prst="leftBrace">
            <a:avLst/>
          </a:prstGeom>
          <a:ln w="38100"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ЗАЧЕМ   НУЖЕН  ПРОГРАММНЫЙ  БЮДЖЕТ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программы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92896"/>
            <a:ext cx="2448272" cy="20882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539552" y="0"/>
            <a:ext cx="8496944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/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Программы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поддержки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07504" y="836712"/>
          <a:ext cx="903649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10"/>
          <p:cNvSpPr/>
          <p:nvPr/>
        </p:nvSpPr>
        <p:spPr>
          <a:xfrm>
            <a:off x="0" y="0"/>
            <a:ext cx="8892480" cy="1484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БЮДЖЕТА ПО  ПРОГРАММНЫМ И НЕПОГРАММНЫМ  НАПРАВЛЕНИЯМ   РАСХОДОВ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4797152"/>
          <a:ext cx="9143998" cy="1759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832"/>
                <a:gridCol w="1296144"/>
                <a:gridCol w="1224136"/>
                <a:gridCol w="1224136"/>
                <a:gridCol w="1152128"/>
                <a:gridCol w="1187622"/>
              </a:tblGrid>
              <a:tr h="54195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2022*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9414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Непрограммные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расходы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9 997,1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8 065,1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9 441,8*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267,1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470,5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6251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Программные расходы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592,8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258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893,7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282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444,7*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216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688,7*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221</a:t>
                      </a:r>
                      <a:r>
                        <a:rPr kumimoji="0" lang="ru-RU" sz="1400" b="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990,7*</a:t>
                      </a:r>
                      <a:endParaRPr kumimoji="0" lang="ru-RU" sz="1400" b="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99"/>
                    </a:solidFill>
                  </a:tcPr>
                </a:tc>
              </a:tr>
              <a:tr h="46120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ВСЕГО РАСХОДЫ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261589,9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266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958,8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291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886,5*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224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995,8*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233</a:t>
                      </a:r>
                      <a:r>
                        <a:rPr kumimoji="0" lang="ru-RU" sz="1400" b="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461,2*</a:t>
                      </a:r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0352" y="3284984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139952" y="6519446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8532440" cy="83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НАПРАВЛЕНИЯ  МУНИЦИПАЛЬНЫХ  ПРОГРАММ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699792" y="476673"/>
          <a:ext cx="6444208" cy="6396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4208"/>
              </a:tblGrid>
              <a:tr h="2882327">
                <a:tc>
                  <a:txBody>
                    <a:bodyPr/>
                    <a:lstStyle/>
                    <a:p>
                      <a:r>
                        <a:rPr lang="ru-RU" sz="10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СОЦИАЛЬНАЯ  НАПРАВЛЕННОСТЬ</a:t>
                      </a:r>
                      <a:r>
                        <a:rPr lang="ru-RU" sz="10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 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«Демографическое развитие муниципального образования «Холм-Жирковский  район» Смоленской области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«Обеспечение жильем молодых семей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«Доступная среда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</a:t>
                      </a: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Сохранение, охрана  объектов культурного наследия , расположенных на территории муниципального образования « Холм-Жирковский  район» Смоленской области» 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добровольчества (</a:t>
                      </a:r>
                      <a:r>
                        <a:rPr kumimoji="0" lang="ru-RU" sz="1000" b="0" kern="1200" baseline="0" dirty="0" err="1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волонтерства</a:t>
                      </a:r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) в   муниципальном образовании «Холм-Жирковский район» Смоленской области»</a:t>
                      </a:r>
                    </a:p>
                    <a:p>
                      <a:r>
                        <a:rPr kumimoji="0" lang="ru-RU" sz="1000" b="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«Кадровая политика в здравоохранении муниципального образования«Холм-Жирковский район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99FF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pPr algn="just"/>
                      <a:r>
                        <a:rPr lang="ru-RU" sz="10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ПОДДЕРЖКА  ОТРАСЛЕЙ  ЭКОНОМИКИ: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«Газификация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 населенных пунктов Холм-Жирковского района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«Развитие  сельского хозяйства в муниципальном образовании «Холм-Жирковский район»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pPr algn="just"/>
                      <a:r>
                        <a:rPr lang="ru-RU" sz="1000" u="sng" dirty="0" smtClean="0">
                          <a:solidFill>
                            <a:srgbClr val="FF99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ОБЩЕГО ХАРАКТЕРА: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endParaRPr lang="ru-RU" sz="1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1171427">
                <a:tc>
                  <a:txBody>
                    <a:bodyPr/>
                    <a:lstStyle/>
                    <a:p>
                      <a:r>
                        <a:rPr lang="ru-RU" sz="10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ОБЕСПЕЧЕНИЕ БЕЗОПАСНЫХ УСЛОВИЙ ЖИЗНЕДЕЯТЕЛЬНОСТИ: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«Построение и развитие аппаратно-программного комплекса «Безопасный город» на территории муниципального образования «Холм-Жирковский район» Смоленской области»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1000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«Обращение с твердыми коммунальными отходами на территории муниципального образования «Холм-Жирковский район» Смоленской области»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0" y="548680"/>
          <a:ext cx="2699792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282 444,7*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216 688,7*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221 990,7*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19672" y="548680"/>
            <a:ext cx="1042825" cy="312613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2699792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5013176"/>
            <a:ext cx="223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- бюджет с учетом внесенных изменений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внесены измен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068960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836712"/>
            <a:ext cx="8964488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9036496" cy="50405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   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муниципального образования «Холм-Жирковский  район» Смоленской области</a:t>
            </a:r>
          </a:p>
          <a:p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1556792"/>
            <a:ext cx="4788024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эффективности местного самоуправления;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количества субъектов малого и среднего предпринимательства;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-улучшение условий хранения и сохранность документов;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информированности населения  о работе органов местного самоуправления.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3995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355975" y="3140967"/>
          <a:ext cx="4788025" cy="37182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9"/>
                <a:gridCol w="1008112"/>
                <a:gridCol w="936104"/>
                <a:gridCol w="971600"/>
              </a:tblGrid>
              <a:tr h="30626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658,6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683,0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709,0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28767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977,5*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18 982,7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17 597,9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«Информационная политика и работа с общественностью»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355,8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65655"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«Обеспечение</a:t>
                      </a:r>
                      <a:r>
                        <a:rPr lang="ru-RU" sz="11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сохранности документов Архивного фонда РФ»</a:t>
                      </a:r>
                      <a:endParaRPr lang="ru-RU" sz="11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7212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 малого и среднего предпринимательства»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3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и основные мероприятия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ru-RU" sz="13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487,7*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18 299,7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16 888,9</a:t>
                      </a:r>
                      <a:endParaRPr lang="ru-RU" sz="13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админ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85184"/>
            <a:ext cx="2825388" cy="1943867"/>
          </a:xfrm>
          <a:prstGeom prst="rect">
            <a:avLst/>
          </a:prstGeom>
        </p:spPr>
      </p:pic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1772816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8072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1840" y="27089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Повышение обоснованности, эффективности и прозрачности бюджетных расходов;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Качественная организация исполнения местного бюджета;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Оптимизация расходов на обслуживание муниципального долга;</a:t>
            </a:r>
          </a:p>
          <a:p>
            <a:pPr algn="just">
              <a:buFontTx/>
              <a:buChar char="-"/>
            </a:pPr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устойчивого исполнения бюджетов поселений.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628800"/>
          <a:ext cx="421196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211960" y="3601927"/>
          <a:ext cx="4932041" cy="313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944216"/>
                <a:gridCol w="1008112"/>
                <a:gridCol w="1008112"/>
                <a:gridCol w="971601"/>
              </a:tblGrid>
              <a:tr h="30061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 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860,2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930,4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603,8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5 827,2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бюджетов поселений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50924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 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944,6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5 688,8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5 912,2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92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Подпрограмма «Обеспечение устойчивости</a:t>
                      </a:r>
                      <a:r>
                        <a:rPr kumimoji="0" lang="ru-RU" sz="120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сбалансированности  бюджетов поселений»</a:t>
                      </a:r>
                      <a:endParaRPr kumimoji="0" lang="ru-RU" sz="120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ru-RU" sz="1400" b="0" baseline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337,3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930,4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5157192"/>
            <a:ext cx="1866741" cy="1700808"/>
          </a:xfrm>
          <a:prstGeom prst="rect">
            <a:avLst/>
          </a:prstGeom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дол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муниципальный бюдже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908720"/>
            <a:ext cx="2448272" cy="1872208"/>
          </a:xfrm>
          <a:prstGeom prst="rect">
            <a:avLst/>
          </a:prstGeom>
          <a:ln>
            <a:solidFill>
              <a:srgbClr val="008000"/>
            </a:solidFill>
          </a:ln>
          <a:effectLst>
            <a:softEdge rad="112500"/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924944"/>
            <a:ext cx="8712968" cy="936104"/>
          </a:xfrm>
          <a:prstGeom prst="round2DiagRect">
            <a:avLst/>
          </a:prstGeom>
          <a:solidFill>
            <a:srgbClr val="0099FF"/>
          </a:solidFill>
          <a:ln w="127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i="1" dirty="0" smtClean="0">
                <a:solidFill>
                  <a:srgbClr val="0000CC"/>
                </a:solidFill>
                <a:latin typeface="Book Antiqua" pitchFamily="18" charset="0"/>
              </a:rPr>
              <a:t>БЮДЖЕТ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.</a:t>
            </a:r>
            <a:endParaRPr lang="ru-RU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9512" y="908720"/>
            <a:ext cx="3096344" cy="187220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0000CC"/>
                </a:solidFill>
                <a:latin typeface="Book Antiqua" pitchFamily="18" charset="0"/>
              </a:rPr>
              <a:t>ДОХОДЫ БЮДЖЕТА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latin typeface="Book Antiqua" pitchFamily="18" charset="0"/>
              </a:rPr>
              <a:t> это поступающие в бюджет денежные средства (налоговые, неналоговые доходы и безвозмездные поступления) </a:t>
            </a:r>
            <a:endParaRPr lang="ru-RU" sz="1600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6012160" y="980728"/>
            <a:ext cx="2952327" cy="187141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algn="ctr">
              <a:buNone/>
            </a:pPr>
            <a:r>
              <a:rPr lang="ru-RU" sz="3400" b="1" i="1" dirty="0" smtClean="0">
                <a:solidFill>
                  <a:srgbClr val="0000CC"/>
                </a:solidFill>
                <a:latin typeface="Book Antiqua" pitchFamily="18" charset="0"/>
              </a:rPr>
              <a:t>РАСХОДЫ БЮДЖЕТА</a:t>
            </a:r>
          </a:p>
          <a:p>
            <a:pPr marL="0" algn="ctr">
              <a:buNone/>
            </a:pPr>
            <a:r>
              <a:rPr lang="ru-RU" sz="3400" b="1" dirty="0" smtClean="0">
                <a:solidFill>
                  <a:srgbClr val="0000CC"/>
                </a:solidFill>
                <a:latin typeface="Book Antiqua" pitchFamily="18" charset="0"/>
              </a:rPr>
              <a:t>это выплачиваемые из бюджета денежные средства (социальные выплаты населению, оказание муниципальных услуг, благоустройство, и другие)</a:t>
            </a:r>
          </a:p>
        </p:txBody>
      </p:sp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121696"/>
            <a:ext cx="3744416" cy="2736304"/>
          </a:xfrm>
          <a:prstGeom prst="rect">
            <a:avLst/>
          </a:prstGeom>
        </p:spPr>
      </p:pic>
      <p:sp>
        <p:nvSpPr>
          <p:cNvPr id="30" name="Блок-схема: магнитный диск 29"/>
          <p:cNvSpPr/>
          <p:nvPr/>
        </p:nvSpPr>
        <p:spPr>
          <a:xfrm>
            <a:off x="323528" y="4005064"/>
            <a:ext cx="2376264" cy="2592288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Превышение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доходов над расходами образует положительный остаток бюджета </a:t>
            </a:r>
          </a:p>
          <a:p>
            <a:pPr algn="ctr"/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ПРОФИЦИТ .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</a:t>
            </a:r>
            <a:r>
              <a:rPr lang="ru-RU" sz="1600" b="1" dirty="0" err="1" smtClean="0">
                <a:solidFill>
                  <a:srgbClr val="003300"/>
                </a:solidFill>
                <a:latin typeface="Book Antiqua" pitchFamily="18" charset="0"/>
              </a:rPr>
              <a:t>профиците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снижается долг и (или) растут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 остатки.</a:t>
            </a:r>
          </a:p>
          <a:p>
            <a:pPr algn="ctr"/>
            <a:endParaRPr lang="ru-RU" sz="1600" b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b="1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31" name="Блок-схема: магнитный диск 30"/>
          <p:cNvSpPr/>
          <p:nvPr/>
        </p:nvSpPr>
        <p:spPr>
          <a:xfrm>
            <a:off x="6516216" y="4005064"/>
            <a:ext cx="2376264" cy="2736304"/>
          </a:xfrm>
          <a:prstGeom prst="flowChartMagneticDisk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Если расходная </a:t>
            </a:r>
          </a:p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часть бюджета превышает доходную, то бюджет формируется с </a:t>
            </a:r>
            <a:r>
              <a:rPr lang="ru-RU" sz="1600" b="1" i="1" dirty="0" smtClean="0">
                <a:solidFill>
                  <a:srgbClr val="003300"/>
                </a:solidFill>
                <a:latin typeface="Book Antiqua" pitchFamily="18" charset="0"/>
              </a:rPr>
              <a:t>ДЕФИЦИТОМ . </a:t>
            </a:r>
            <a:r>
              <a:rPr lang="ru-RU" sz="1600" b="1" dirty="0" smtClean="0">
                <a:solidFill>
                  <a:srgbClr val="003300"/>
                </a:solidFill>
                <a:latin typeface="Book Antiqua" pitchFamily="18" charset="0"/>
              </a:rPr>
              <a:t>При дефиците растет долг и (или) снижаются остатки.</a:t>
            </a:r>
          </a:p>
          <a:p>
            <a:pPr algn="ctr"/>
            <a:endParaRPr lang="ru-RU" sz="1600" b="1" i="1" dirty="0" smtClean="0">
              <a:solidFill>
                <a:srgbClr val="0000CC"/>
              </a:solidFill>
              <a:latin typeface="Book Antiqua" pitchFamily="18" charset="0"/>
            </a:endParaRPr>
          </a:p>
          <a:p>
            <a:pPr algn="ctr"/>
            <a:endParaRPr lang="ru-RU" sz="1600" i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07704" y="0"/>
            <a:ext cx="612068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188640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836712"/>
            <a:ext cx="9036496" cy="792088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628800"/>
            <a:ext cx="5220072" cy="86409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удовлетворенности населения качеством образовательных услуг;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- Повышение образовательного уровня учащихся, формирование здорового образа жизни. </a:t>
            </a:r>
            <a:endParaRPr lang="ru-RU" sz="11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420888"/>
          <a:ext cx="3816424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923929" y="2492896"/>
          <a:ext cx="5220072" cy="448279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872207"/>
                <a:gridCol w="1080120"/>
                <a:gridCol w="1152128"/>
                <a:gridCol w="1115617"/>
              </a:tblGrid>
              <a:tr h="31356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 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областного и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федеральн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. бюджетов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112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534,0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118 475,5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125 564,6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775,1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24 720,6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25 349,2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дошкольного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342,1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593,2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577,5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системы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общего образования»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105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704,7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731,2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96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305,4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114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системы дополнительного образования»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6 962,4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6 895,7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741,5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«Совершенствование системы воспитания»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150,0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595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«Защита прав детей  и профилактика социального сиротства»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020,7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010,7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010,7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8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661,5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059,6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342,0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25152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556792"/>
            <a:ext cx="2088232" cy="2088232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pic>
        <p:nvPicPr>
          <p:cNvPr id="17" name="Рисунок 16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5805264"/>
            <a:ext cx="110847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36712"/>
            <a:ext cx="8928992" cy="576064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556792"/>
            <a:ext cx="565212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Укрепление единого культурного пространства, сохранение традиционной народной культуры;</a:t>
            </a:r>
          </a:p>
          <a:p>
            <a:pPr algn="just">
              <a:buFontTx/>
              <a:buChar char="-"/>
            </a:pPr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Превращение культуры и туризма в наиболее привлекательные сферы общественной жизни.</a:t>
            </a: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00808"/>
          <a:ext cx="396044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103441" y="2492899"/>
          <a:ext cx="5040559" cy="43651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2016223"/>
                <a:gridCol w="1044624"/>
                <a:gridCol w="1008112"/>
                <a:gridCol w="971600"/>
              </a:tblGrid>
              <a:tr h="311793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2020*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федер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 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областного бюджетов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4 391,2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144,0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178,7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482,6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46 492,4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</a:t>
                      </a:r>
                      <a:r>
                        <a:rPr kumimoji="0" lang="ru-RU" sz="1100" b="0" kern="120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культурно-досуговой</a:t>
                      </a: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деятельности»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354,2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19 475,2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17 529,4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60799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«Организация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ru-RU" sz="1100" b="0" kern="1200" baseline="0" dirty="0" err="1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библио-течного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обслуживания населения»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485,6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9 295,8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9 667,6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3117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«Музейная деятельность»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877,8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862,7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895,2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95096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дополнительного образования детей в сфере культуры и искусства»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592,2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4 210,3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4 210,3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«Развитие физической</a:t>
                      </a:r>
                      <a:r>
                        <a:rPr kumimoji="0" lang="ru-RU" sz="11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культуры и спорта»</a:t>
                      </a:r>
                      <a:endParaRPr kumimoji="0" lang="ru-RU" sz="11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300,0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43651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1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ru-RU" sz="1400" b="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 975,6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13 782,6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14 333,9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pic>
        <p:nvPicPr>
          <p:cNvPr id="18" name="Рисунок 17" descr="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5517232"/>
            <a:ext cx="1671829" cy="1008112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3" name="Рисунок 2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1556792"/>
            <a:ext cx="1132675" cy="1240608"/>
          </a:xfrm>
          <a:prstGeom prst="rect">
            <a:avLst/>
          </a:prstGeom>
        </p:spPr>
      </p:pic>
      <p:sp>
        <p:nvSpPr>
          <p:cNvPr id="1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395536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764704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141277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1556792"/>
            <a:ext cx="4644008" cy="72008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 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– повысить уровень газификации  Холм-Жирковского района.</a:t>
            </a:r>
          </a:p>
          <a:p>
            <a:pPr algn="just"/>
            <a:endParaRPr lang="ru-RU" sz="14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484784"/>
          <a:ext cx="457200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99992" y="2420888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895484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499992" y="0"/>
            <a:ext cx="4644008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0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14400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96752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99384" y="2060848"/>
            <a:ext cx="554461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экономия топливно-энергетических ресурсов муниципального образования не менее 2 % ежегодно.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276872"/>
          <a:ext cx="457200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44008" y="2924944"/>
            <a:ext cx="3960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05064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5085184"/>
            <a:ext cx="1620560" cy="1052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980728"/>
            <a:ext cx="9144000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5008" y="1124744"/>
            <a:ext cx="8928992" cy="504056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00808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3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3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степени оборудованности и защищенности  в целом потенциально опасных объектов и мест массового пребывания людей;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роста преступности, в т.ч. среди несовершеннолетних;</a:t>
            </a:r>
          </a:p>
          <a:p>
            <a:pPr algn="just">
              <a:buFontTx/>
              <a:buChar char="-"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снижение дорожно-транспортных проишествий.</a:t>
            </a:r>
          </a:p>
          <a:p>
            <a:pPr algn="just">
              <a:buFontTx/>
              <a:buChar char="-"/>
            </a:pP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572000" y="3320467"/>
          <a:ext cx="4427984" cy="34137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{284E427A-3D55-4303-BF80-6455036E1DE7}</a:tableStyleId>
              </a:tblPr>
              <a:tblGrid>
                <a:gridCol w="1686166"/>
                <a:gridCol w="947041"/>
                <a:gridCol w="913939"/>
                <a:gridCol w="880838"/>
              </a:tblGrid>
              <a:tr h="28868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2021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433020"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за счет средств местного бюджета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606229">
                <a:tc>
                  <a:txBody>
                    <a:bodyPr/>
                    <a:lstStyle/>
                    <a:p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«Противодействие терроризму и экстремизму»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11258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«Комплексные меры по профилактике правонарушений  и усилению борьбы с преступностью»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50,0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  <a:tr h="7794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«Обеспечение безопасности  дорожного движения»</a:t>
                      </a: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25,0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cs typeface="Times New Roman" pitchFamily="18" charset="0"/>
                        </a:rPr>
                        <a:t>0,0</a:t>
                      </a:r>
                      <a:endParaRPr lang="ru-RU" sz="1400" b="0" dirty="0">
                        <a:solidFill>
                          <a:srgbClr val="000099"/>
                        </a:solidFill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66CCFF"/>
                    </a:solidFill>
                  </a:tcPr>
                </a:tc>
              </a:tr>
            </a:tbl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безопас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509120"/>
            <a:ext cx="1836871" cy="2132856"/>
          </a:xfrm>
          <a:prstGeom prst="rect">
            <a:avLst/>
          </a:prstGeom>
        </p:spPr>
      </p:pic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052736"/>
            <a:ext cx="9036496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124744"/>
            <a:ext cx="8892480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1772816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772816"/>
            <a:ext cx="5004048" cy="151216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сохранение действующей маршрутной сети  и ее совершенствование  с учетом транспортных потребностей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содержание автобусного парка в технически исправном состоянии.</a:t>
            </a:r>
          </a:p>
          <a:p>
            <a:pPr algn="just"/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27984" y="2996952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2996952"/>
            <a:ext cx="4876800" cy="487680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7272808" cy="5040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12776"/>
            <a:ext cx="4968552" cy="108012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финансовой устойчивости отрасли;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занятости и уровня жизни сельского населения. </a:t>
            </a:r>
            <a:endParaRPr lang="ru-RU" sz="1400" u="sng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992" y="270892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60648"/>
            <a:ext cx="749665" cy="604418"/>
          </a:xfrm>
          <a:prstGeom prst="rect">
            <a:avLst/>
          </a:prstGeom>
        </p:spPr>
      </p:pic>
      <p:pic>
        <p:nvPicPr>
          <p:cNvPr id="24" name="Рисунок 23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6519" y="3263817"/>
            <a:ext cx="5057481" cy="3594183"/>
          </a:xfrm>
          <a:prstGeom prst="rect">
            <a:avLst/>
          </a:prstGeom>
        </p:spPr>
      </p:pic>
      <p:pic>
        <p:nvPicPr>
          <p:cNvPr id="25" name="Рисунок 24" descr="сельское хо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3861048"/>
            <a:ext cx="4283968" cy="2009895"/>
          </a:xfrm>
          <a:prstGeom prst="rect">
            <a:avLst/>
          </a:prstGeom>
        </p:spPr>
      </p:pic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856984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712968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67944" y="1484784"/>
            <a:ext cx="5076056" cy="144016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-увеличение рождаемости, снижение смертности населения;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-снижение количества заболеваний социального характера;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-улучшение жилищных условий молодых семей.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2708920"/>
            <a:ext cx="4392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179512" y="1484784"/>
            <a:ext cx="1080120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21" name="Рисунок 20" descr="дети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56992"/>
            <a:ext cx="4464496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5472608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540060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484784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1052736"/>
            <a:ext cx="3491880" cy="93610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 2021 году жилищных условий двух молодых семей.</a:t>
            </a:r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1556792"/>
          <a:ext cx="500404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20608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797152"/>
            <a:ext cx="2736304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780928"/>
            <a:ext cx="263176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6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836712"/>
            <a:ext cx="8928992" cy="648072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08720"/>
            <a:ext cx="8856984" cy="432048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70080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1556792"/>
            <a:ext cx="5004048" cy="230425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для инвалидов и других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 необходимой доступной среды для получения равных условий жизни;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повышение уровня доступности объектов и услуг для инвалидов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групп;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формирование позитивного отношения к проблемам инвалидов, к проблеме обеспечения доступной среды на территории муниципального образования.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u="sng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556792"/>
          <a:ext cx="4032448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86104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6" name="Рисунок 15" descr="дост ср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491525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0"/>
            <a:ext cx="1071786" cy="844864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Прямая соединительная линия 44"/>
          <p:cNvCxnSpPr/>
          <p:nvPr/>
        </p:nvCxnSpPr>
        <p:spPr>
          <a:xfrm>
            <a:off x="5364088" y="4869160"/>
            <a:ext cx="1008112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4067944" y="4869160"/>
            <a:ext cx="1224136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12160" y="3284984"/>
            <a:ext cx="1872208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5796136" y="3284984"/>
            <a:ext cx="216024" cy="216024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3275856" y="3212976"/>
            <a:ext cx="2520280" cy="360040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059832" y="2060848"/>
            <a:ext cx="864096" cy="14401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339752" y="2060848"/>
            <a:ext cx="576064" cy="504056"/>
          </a:xfrm>
          <a:prstGeom prst="line">
            <a:avLst/>
          </a:prstGeom>
          <a:ln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9144000" cy="1124744"/>
          </a:xfrm>
          <a:prstGeom prst="round2DiagRect">
            <a:avLst/>
          </a:prstGeom>
          <a:solidFill>
            <a:srgbClr val="3399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 smtClean="0">
                <a:solidFill>
                  <a:srgbClr val="0000CC"/>
                </a:solidFill>
                <a:latin typeface="Bookman Old Style" pitchFamily="18" charset="0"/>
              </a:rPr>
              <a:t>Консолидированный бюджет </a:t>
            </a:r>
            <a:r>
              <a:rPr lang="ru-RU" sz="1900" dirty="0" smtClean="0">
                <a:solidFill>
                  <a:srgbClr val="0000CC"/>
                </a:solidFill>
                <a:latin typeface="Bookman Old Style" pitchFamily="18" charset="0"/>
              </a:rPr>
              <a:t>– это свод бюджетов всех уровней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19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28" name="Содержимое 27"/>
          <p:cNvGraphicFramePr>
            <a:graphicFrameLocks noGrp="1"/>
          </p:cNvGraphicFramePr>
          <p:nvPr>
            <p:ph idx="1"/>
          </p:nvPr>
        </p:nvGraphicFramePr>
        <p:xfrm>
          <a:off x="323528" y="1196975"/>
          <a:ext cx="856895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Рисунок 45" descr="основ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5085184"/>
            <a:ext cx="2448272" cy="150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система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4756" y="5229200"/>
            <a:ext cx="1999244" cy="1507430"/>
          </a:xfrm>
          <a:prstGeom prst="rect">
            <a:avLst/>
          </a:prstGeom>
        </p:spPr>
      </p:pic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1124744"/>
            <a:ext cx="9036496" cy="79208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96752"/>
            <a:ext cx="8856984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98884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2132856"/>
            <a:ext cx="4464496" cy="1944216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 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уровня комплексной безопасности жизнедеятельности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координация действий по поддержанию в необходимой готовности сил и средств реагирования, объектов ГО, обучению оперативных служб действиям в ЧС;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обеспечение эффективного взаимодействия специализированных служб.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79512" y="2132856"/>
          <a:ext cx="4032448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96753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pic>
        <p:nvPicPr>
          <p:cNvPr id="22" name="Рисунок 21" descr="без город.jpg"/>
          <p:cNvPicPr>
            <a:picLocks noChangeAspect="1"/>
          </p:cNvPicPr>
          <p:nvPr/>
        </p:nvPicPr>
        <p:blipFill>
          <a:blip r:embed="rId5" cstate="print"/>
          <a:srcRect l="15749" t="1679" r="15739"/>
          <a:stretch>
            <a:fillRect/>
          </a:stretch>
        </p:blipFill>
        <p:spPr>
          <a:xfrm>
            <a:off x="5580112" y="4797152"/>
            <a:ext cx="2880320" cy="193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5301208"/>
            <a:ext cx="1551866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15008" y="1052736"/>
            <a:ext cx="8928992" cy="57606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124744"/>
            <a:ext cx="84614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9512" y="162880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1772816"/>
            <a:ext cx="4392488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эффективность управления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-своевременная регистрация права на объекты недвижимости и земельные участки, находящиеся в муниципальной собственности;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88024" y="3645024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24" name="Рисунок 23" descr="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465" y="4221088"/>
            <a:ext cx="5521628" cy="2232248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100811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51512" y="2060848"/>
            <a:ext cx="4392488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качества патриотического воспитания в образовательных учреждениях;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интереса граждан к изучению истории Отечества;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-формирование позитивного отношения у молодых людей к военной службе;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-возрождение духовности и укрепление  национальной безопасности.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414908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1512970" cy="1068535"/>
          </a:xfrm>
          <a:prstGeom prst="rect">
            <a:avLst/>
          </a:prstGeom>
        </p:spPr>
      </p:pic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675030"/>
            <a:ext cx="3744416" cy="2182970"/>
          </a:xfrm>
          <a:prstGeom prst="rect">
            <a:avLst/>
          </a:prstGeom>
        </p:spPr>
      </p:pic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88840"/>
            <a:ext cx="5220072" cy="2088232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-Привести в удовлетворительное состояние объекты культурного наследия, являющиеся муниципальной собственностью;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-Расширить доступ к объектам культурного наследия путем использования информационных ресурсов, проведения на их территории или в непосредственной близости от них массовых  мероприятий, посвященных объектам культурного наследия.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422108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673716"/>
            <a:ext cx="2483768" cy="1779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памятники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5013176"/>
            <a:ext cx="2510408" cy="18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88840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вовлеченных в добровольческую деятельность, в Смоленской области к 2024 году до 15 %;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количества добровольцев Смоленской области, зарегистрированных в единой информационной системе «Добровольцы России», к 2024 году до 400 человек.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407707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волонтеры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533504"/>
            <a:ext cx="3019808" cy="232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86409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уменьшение  мест несанкционированных свалок;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благоприятных экологических условий для жизни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повышение экологической культуры жителей и общественного экологического сознания, что в дальнейшем будет способствовать повышению уровня экологической безопасности, снижения факторов экологического риска населения района.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4077072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тбо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511398"/>
            <a:ext cx="4175448" cy="234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24744"/>
            <a:ext cx="878497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94421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-повышение доступности квалифицированной медицинской помощи жителям района;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медицинской помощи населению муниципального образования «Холм-Жирковский  район» Смоленской области;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квалифицированными медицинскими кадрами ОГБУЗ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Холм-Жирковская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ЦРБ» Смоленской области.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933056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482144"/>
            <a:ext cx="3348992" cy="237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504" y="980728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124744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охвата населения профилактическими мероприятиями, направленными на снижение распространенности неинфекционных и инфекционных заболеваний.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060848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1916832"/>
            <a:ext cx="5220072" cy="1584176"/>
          </a:xfrm>
          <a:prstGeom prst="rect">
            <a:avLst/>
          </a:prstGeom>
          <a:solidFill>
            <a:srgbClr val="99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Ожидаемые результаты:</a:t>
            </a:r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систематически занимающихся физической культурой и спортом, в общей численности населения;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Охват горячим питанием учащихся в общеобразовательных организациях.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645024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 здоровья»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7240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0"/>
            <a:ext cx="1066588" cy="1124744"/>
          </a:xfrm>
          <a:prstGeom prst="rect">
            <a:avLst/>
          </a:prstGeom>
        </p:spPr>
      </p:pic>
      <p:pic>
        <p:nvPicPr>
          <p:cNvPr id="24" name="Рисунок 23" descr="спорт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149080"/>
            <a:ext cx="3851920" cy="2567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1196752"/>
            <a:ext cx="8352928" cy="54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ject 10"/>
          <p:cNvSpPr/>
          <p:nvPr/>
        </p:nvSpPr>
        <p:spPr>
          <a:xfrm>
            <a:off x="0" y="0"/>
            <a:ext cx="853244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88640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ЗНАЧИМЫЕ      ИНВЕСТИЦИОННЫЕ  ПРОЕКТЫ   В   РЕГИОНЕ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79512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836713"/>
            <a:ext cx="84969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В 2020 году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Канютинского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сельского поселения Холм-Жирковского района  в рамках проекта «Комплексное развитие станции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Канютино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Холм-Жирковского района Смоленской области» запланировано проведение  мероприятий, направленные на комплексное развитие сельских территорий.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Объем бюджетных инвестиций в объекты капитального строительства  на 2020 год запланирован в сумме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12 295,3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тыс. рублей. Проект включает  газификацию жилой зоны станции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Канютино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протяженностью 9,4 км.</a:t>
            </a:r>
          </a:p>
        </p:txBody>
      </p:sp>
      <p:pic>
        <p:nvPicPr>
          <p:cNvPr id="17" name="Рисунок 16" descr="Газ Канютино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2564904"/>
            <a:ext cx="2844315" cy="1896211"/>
          </a:xfrm>
          <a:prstGeom prst="rect">
            <a:avLst/>
          </a:prstGeom>
        </p:spPr>
      </p:pic>
      <p:pic>
        <p:nvPicPr>
          <p:cNvPr id="18" name="Рисунок 17" descr="Газ Канютин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5010135"/>
            <a:ext cx="2771800" cy="1847866"/>
          </a:xfrm>
          <a:prstGeom prst="rect">
            <a:avLst/>
          </a:prstGeom>
        </p:spPr>
      </p:pic>
      <p:pic>
        <p:nvPicPr>
          <p:cNvPr id="19" name="Рисунок 18" descr="Газ Канютино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3789040"/>
            <a:ext cx="2942107" cy="1952823"/>
          </a:xfrm>
          <a:prstGeom prst="rect">
            <a:avLst/>
          </a:prstGeom>
        </p:spPr>
      </p:pic>
      <p:graphicFrame>
        <p:nvGraphicFramePr>
          <p:cNvPr id="20" name="Диаграмма 19"/>
          <p:cNvGraphicFramePr/>
          <p:nvPr/>
        </p:nvGraphicFramePr>
        <p:xfrm>
          <a:off x="107504" y="2420888"/>
          <a:ext cx="410445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312368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132857"/>
            <a:ext cx="8352928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2019-2020 годах  предусмотрена реализация  7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8356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0" y="5661248"/>
            <a:ext cx="165618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4365104"/>
            <a:ext cx="20517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11760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7904" y="6237312"/>
            <a:ext cx="20882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4380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148064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524328" y="306896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356992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140968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1691680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4067944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6444208" y="494116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08304" y="6165304"/>
            <a:ext cx="183569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88024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55768" y="436510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5085184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3068960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8344" y="3212976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465313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63688" y="5157192"/>
            <a:ext cx="1082278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19"/>
          <p:cNvSpPr/>
          <p:nvPr/>
        </p:nvSpPr>
        <p:spPr>
          <a:xfrm>
            <a:off x="1979712" y="1196752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/>
          <p:cNvSpPr/>
          <p:nvPr/>
        </p:nvSpPr>
        <p:spPr>
          <a:xfrm>
            <a:off x="1979712" y="2708920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/>
          <p:nvPr/>
        </p:nvSpPr>
        <p:spPr>
          <a:xfrm>
            <a:off x="1979712" y="5373216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9"/>
          <p:cNvSpPr/>
          <p:nvPr/>
        </p:nvSpPr>
        <p:spPr>
          <a:xfrm>
            <a:off x="1979712" y="4005064"/>
            <a:ext cx="638175" cy="638175"/>
          </a:xfrm>
          <a:custGeom>
            <a:avLst/>
            <a:gdLst/>
            <a:ahLst/>
            <a:cxnLst/>
            <a:rect l="l" t="t" r="r" b="b"/>
            <a:pathLst>
              <a:path w="638175" h="638175">
                <a:moveTo>
                  <a:pt x="319024" y="0"/>
                </a:moveTo>
                <a:lnTo>
                  <a:pt x="271862" y="3457"/>
                </a:lnTo>
                <a:lnTo>
                  <a:pt x="226855" y="13500"/>
                </a:lnTo>
                <a:lnTo>
                  <a:pt x="184495" y="29637"/>
                </a:lnTo>
                <a:lnTo>
                  <a:pt x="145275" y="51375"/>
                </a:lnTo>
                <a:lnTo>
                  <a:pt x="109686" y="78222"/>
                </a:lnTo>
                <a:lnTo>
                  <a:pt x="78222" y="109686"/>
                </a:lnTo>
                <a:lnTo>
                  <a:pt x="51375" y="145275"/>
                </a:lnTo>
                <a:lnTo>
                  <a:pt x="29637" y="184495"/>
                </a:lnTo>
                <a:lnTo>
                  <a:pt x="13500" y="226855"/>
                </a:lnTo>
                <a:lnTo>
                  <a:pt x="3457" y="271862"/>
                </a:lnTo>
                <a:lnTo>
                  <a:pt x="0" y="319024"/>
                </a:lnTo>
                <a:lnTo>
                  <a:pt x="3457" y="366157"/>
                </a:lnTo>
                <a:lnTo>
                  <a:pt x="13500" y="411146"/>
                </a:lnTo>
                <a:lnTo>
                  <a:pt x="29637" y="453497"/>
                </a:lnTo>
                <a:lnTo>
                  <a:pt x="51375" y="492716"/>
                </a:lnTo>
                <a:lnTo>
                  <a:pt x="78222" y="528309"/>
                </a:lnTo>
                <a:lnTo>
                  <a:pt x="109686" y="559782"/>
                </a:lnTo>
                <a:lnTo>
                  <a:pt x="145275" y="586640"/>
                </a:lnTo>
                <a:lnTo>
                  <a:pt x="184495" y="608390"/>
                </a:lnTo>
                <a:lnTo>
                  <a:pt x="226855" y="624537"/>
                </a:lnTo>
                <a:lnTo>
                  <a:pt x="271862" y="634587"/>
                </a:lnTo>
                <a:lnTo>
                  <a:pt x="319024" y="638048"/>
                </a:lnTo>
                <a:lnTo>
                  <a:pt x="366157" y="634587"/>
                </a:lnTo>
                <a:lnTo>
                  <a:pt x="411146" y="624537"/>
                </a:lnTo>
                <a:lnTo>
                  <a:pt x="453497" y="608390"/>
                </a:lnTo>
                <a:lnTo>
                  <a:pt x="492716" y="586640"/>
                </a:lnTo>
                <a:lnTo>
                  <a:pt x="528309" y="559782"/>
                </a:lnTo>
                <a:lnTo>
                  <a:pt x="559782" y="528309"/>
                </a:lnTo>
                <a:lnTo>
                  <a:pt x="586640" y="492716"/>
                </a:lnTo>
                <a:lnTo>
                  <a:pt x="608390" y="453497"/>
                </a:lnTo>
                <a:lnTo>
                  <a:pt x="624537" y="411146"/>
                </a:lnTo>
                <a:lnTo>
                  <a:pt x="634587" y="366157"/>
                </a:lnTo>
                <a:lnTo>
                  <a:pt x="638048" y="319024"/>
                </a:lnTo>
                <a:lnTo>
                  <a:pt x="634587" y="271862"/>
                </a:lnTo>
                <a:lnTo>
                  <a:pt x="624537" y="226855"/>
                </a:lnTo>
                <a:lnTo>
                  <a:pt x="608390" y="184495"/>
                </a:lnTo>
                <a:lnTo>
                  <a:pt x="586640" y="145275"/>
                </a:lnTo>
                <a:lnTo>
                  <a:pt x="559782" y="109686"/>
                </a:lnTo>
                <a:lnTo>
                  <a:pt x="528309" y="78222"/>
                </a:lnTo>
                <a:lnTo>
                  <a:pt x="492716" y="51375"/>
                </a:lnTo>
                <a:lnTo>
                  <a:pt x="453497" y="29637"/>
                </a:lnTo>
                <a:lnTo>
                  <a:pt x="411146" y="13500"/>
                </a:lnTo>
                <a:lnTo>
                  <a:pt x="366157" y="3457"/>
                </a:lnTo>
                <a:lnTo>
                  <a:pt x="319024" y="0"/>
                </a:lnTo>
                <a:close/>
              </a:path>
            </a:pathLst>
          </a:custGeom>
          <a:solidFill>
            <a:srgbClr val="00FFCC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627784" y="1052736"/>
            <a:ext cx="6408712" cy="1080120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131840" y="1124744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направления налоговой и бюджетной политики  муниципального образования «Холм-Жирковский район» Смоленской области на 2020-2022 годы</a:t>
            </a:r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2627784" y="2492896"/>
            <a:ext cx="6408712" cy="1080120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ятиугольник 22"/>
          <p:cNvSpPr/>
          <p:nvPr/>
        </p:nvSpPr>
        <p:spPr>
          <a:xfrm rot="10800000">
            <a:off x="2627784" y="3861048"/>
            <a:ext cx="6408712" cy="1008112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2627784" y="5229200"/>
            <a:ext cx="6408712" cy="1008112"/>
          </a:xfrm>
          <a:prstGeom prst="homePlate">
            <a:avLst/>
          </a:prstGeom>
          <a:solidFill>
            <a:srgbClr val="00FFCC"/>
          </a:solidFill>
          <a:ln w="12700"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275856" y="2564904"/>
            <a:ext cx="5688632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Основные параметры прогноза социально-экономического развития   муниципального образования «Холм-Жирковский район» Смоленской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5856" y="400506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Бюджетный прогноз муниципального образования «Холм-Жирковский район» Смоленской области до 2022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5856" y="5445224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Муниципальные программы Холм-Жирковского района Смоленской области</a:t>
            </a:r>
          </a:p>
        </p:txBody>
      </p:sp>
      <p:sp>
        <p:nvSpPr>
          <p:cNvPr id="34" name="object 24"/>
          <p:cNvSpPr/>
          <p:nvPr/>
        </p:nvSpPr>
        <p:spPr>
          <a:xfrm>
            <a:off x="1979712" y="407707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4"/>
          <p:cNvSpPr/>
          <p:nvPr/>
        </p:nvSpPr>
        <p:spPr>
          <a:xfrm>
            <a:off x="1979712" y="134076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1979712" y="2780928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979712" y="5517232"/>
            <a:ext cx="534720" cy="38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0"/>
          <p:cNvSpPr/>
          <p:nvPr/>
        </p:nvSpPr>
        <p:spPr>
          <a:xfrm>
            <a:off x="-108520" y="0"/>
            <a:ext cx="9793088" cy="968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773195" y="2947303"/>
            <a:ext cx="5688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33CC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2020 ГОД И НА ПЛАНОВЫЙ ПЕРИОД 2021 и 2022 годов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57200" y="6597352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10"/>
          <p:cNvSpPr/>
          <p:nvPr/>
        </p:nvSpPr>
        <p:spPr>
          <a:xfrm>
            <a:off x="0" y="0"/>
            <a:ext cx="817240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ФИНАНСОВОЕ  ОБЕСПЕЧЕНИЕ    НАЦИОНАЛЬНЫХ  ПРОЕКТОВ  В 2019-2020 гг.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688"/>
            <a:ext cx="522007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«ОБРАЗОВАНИЕ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052736"/>
            <a:ext cx="522007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Федеральный проект «Современная школа»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484784"/>
            <a:ext cx="522007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Федеральный проект « Успех каждого ребенка»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08104" y="620688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8104" y="1052736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08104" y="1484784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1 755,3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16216" y="620688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2020 г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16216" y="1052736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931,7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16216" y="1484784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38" name="Рисунок 37" descr="точка рост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64904"/>
            <a:ext cx="2987824" cy="2240867"/>
          </a:xfrm>
          <a:prstGeom prst="rect">
            <a:avLst/>
          </a:prstGeom>
        </p:spPr>
      </p:pic>
      <p:pic>
        <p:nvPicPr>
          <p:cNvPr id="39" name="Рисунок 38" descr="точка рост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669" y="4625752"/>
            <a:ext cx="2976331" cy="2232248"/>
          </a:xfrm>
          <a:prstGeom prst="rect">
            <a:avLst/>
          </a:prstGeom>
        </p:spPr>
      </p:pic>
      <p:pic>
        <p:nvPicPr>
          <p:cNvPr id="40" name="Рисунок 39" descr="точка роста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3717032"/>
            <a:ext cx="3168353" cy="2376264"/>
          </a:xfrm>
          <a:prstGeom prst="rect">
            <a:avLst/>
          </a:prstGeom>
        </p:spPr>
      </p:pic>
      <p:sp>
        <p:nvSpPr>
          <p:cNvPr id="43" name="Скругленный прямоугольник 42"/>
          <p:cNvSpPr/>
          <p:nvPr/>
        </p:nvSpPr>
        <p:spPr>
          <a:xfrm>
            <a:off x="7668344" y="1556792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059832" y="1988840"/>
            <a:ext cx="60841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       «Точка Роста» - это федеральная сеть центров образования цифрового, естественнонаучного, технического и гуманитарного профилей, организованная в рамках проекта «Современная школа».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        В 2020 году центр «Точка Роста» был открыт на базе </a:t>
            </a:r>
            <a:r>
              <a:rPr lang="ru-RU" sz="1600" dirty="0" err="1" smtClean="0">
                <a:solidFill>
                  <a:schemeClr val="bg1"/>
                </a:solidFill>
                <a:latin typeface="Bookman Old Style" pitchFamily="18" charset="0"/>
              </a:rPr>
              <a:t>Холмовской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 средней школы.	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10"/>
          <p:cNvSpPr/>
          <p:nvPr/>
        </p:nvSpPr>
        <p:spPr>
          <a:xfrm>
            <a:off x="0" y="0"/>
            <a:ext cx="817240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ФИНАНСОВОЕ  ОБЕСПЕЧЕНИЕ    НАЦИОНАЛЬНЫХ  ПРОЕКТОВ  В 2019-2020 гг.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692696"/>
            <a:ext cx="5076056" cy="432048"/>
          </a:xfrm>
          <a:prstGeom prst="rect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«Жилье и городская среда»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1124744"/>
            <a:ext cx="5076056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Федеральный проект «Формирование комфортной городской среды»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64088" y="692696"/>
            <a:ext cx="1080120" cy="432048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444208" y="692696"/>
            <a:ext cx="1008112" cy="432048"/>
          </a:xfrm>
          <a:prstGeom prst="rect">
            <a:avLst/>
          </a:prstGeom>
          <a:gradFill flip="none" rotWithShape="1">
            <a:gsLst>
              <a:gs pos="0">
                <a:srgbClr val="00CC99">
                  <a:shade val="30000"/>
                  <a:satMod val="115000"/>
                </a:srgbClr>
              </a:gs>
              <a:gs pos="50000">
                <a:srgbClr val="00CC99">
                  <a:shade val="67500"/>
                  <a:satMod val="115000"/>
                </a:srgbClr>
              </a:gs>
              <a:gs pos="100000">
                <a:srgbClr val="00CC99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2020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364088" y="1124744"/>
            <a:ext cx="1080120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2 327,3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444208" y="1124744"/>
            <a:ext cx="1008112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CC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1 862,5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37" name="Рисунок 36" descr="площадк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509120"/>
            <a:ext cx="2880320" cy="2088232"/>
          </a:xfrm>
          <a:prstGeom prst="rect">
            <a:avLst/>
          </a:prstGeom>
          <a:solidFill>
            <a:srgbClr val="339966"/>
          </a:solidFill>
          <a:ln w="9525">
            <a:noFill/>
          </a:ln>
        </p:spPr>
      </p:pic>
      <p:pic>
        <p:nvPicPr>
          <p:cNvPr id="41" name="Рисунок 40" descr="площад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0811" y="4509120"/>
            <a:ext cx="2983189" cy="2088232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7668344" y="126876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32" name="Рисунок 31" descr="город в начал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4509120"/>
            <a:ext cx="2987824" cy="2088232"/>
          </a:xfrm>
          <a:prstGeom prst="rect">
            <a:avLst/>
          </a:prstGeom>
        </p:spPr>
      </p:pic>
      <p:graphicFrame>
        <p:nvGraphicFramePr>
          <p:cNvPr id="35" name="Диаграмма 34"/>
          <p:cNvGraphicFramePr/>
          <p:nvPr/>
        </p:nvGraphicFramePr>
        <p:xfrm>
          <a:off x="107504" y="1772816"/>
          <a:ext cx="482453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255568" y="2132856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Обустроена многофункциональная детская площадка «Город детства».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Были установлены современные игровые комплексы, качели, карусели.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 территории площадки уложено безопасное прорезиненное покрытие.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10"/>
          <p:cNvSpPr/>
          <p:nvPr/>
        </p:nvSpPr>
        <p:spPr>
          <a:xfrm>
            <a:off x="0" y="0"/>
            <a:ext cx="817240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ФИНАНСОВОЕ  ОБЕСПЕЧЕНИЕ    НАЦИОНАЛЬНЫХ  ПРОЕКТОВ  В 2019-2020 гг.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504" y="692696"/>
            <a:ext cx="5076056" cy="432048"/>
          </a:xfrm>
          <a:prstGeom prst="rect">
            <a:avLst/>
          </a:prstGeom>
          <a:solidFill>
            <a:srgbClr val="CC99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«КУЛЬТУРА»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1124744"/>
            <a:ext cx="5076056" cy="504056"/>
          </a:xfrm>
          <a:prstGeom prst="rect">
            <a:avLst/>
          </a:prstGeom>
          <a:solidFill>
            <a:srgbClr val="CCCC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Федеральный проект «Культурная среда»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64088" y="692696"/>
            <a:ext cx="1080120" cy="432048"/>
          </a:xfrm>
          <a:prstGeom prst="rect">
            <a:avLst/>
          </a:prstGeom>
          <a:solidFill>
            <a:srgbClr val="CC99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2019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444208" y="692696"/>
            <a:ext cx="1008112" cy="432048"/>
          </a:xfrm>
          <a:prstGeom prst="rect">
            <a:avLst/>
          </a:prstGeom>
          <a:solidFill>
            <a:srgbClr val="CC99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2020 г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364088" y="1124744"/>
            <a:ext cx="1080120" cy="504056"/>
          </a:xfrm>
          <a:prstGeom prst="rect">
            <a:avLst/>
          </a:prstGeom>
          <a:solidFill>
            <a:srgbClr val="CCCC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0,0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444208" y="1124744"/>
            <a:ext cx="1008112" cy="504056"/>
          </a:xfrm>
          <a:prstGeom prst="rect">
            <a:avLst/>
          </a:prstGeom>
          <a:solidFill>
            <a:srgbClr val="CCCCFF"/>
          </a:solidFill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3 964,6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5" name="Рисунок 14" descr="кан сд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149080"/>
            <a:ext cx="3672408" cy="2398767"/>
          </a:xfrm>
          <a:prstGeom prst="rect">
            <a:avLst/>
          </a:prstGeom>
        </p:spPr>
      </p:pic>
      <p:pic>
        <p:nvPicPr>
          <p:cNvPr id="19" name="Рисунок 18" descr="ремонт сд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700808"/>
            <a:ext cx="3675900" cy="2304256"/>
          </a:xfrm>
          <a:prstGeom prst="rect">
            <a:avLst/>
          </a:prstGeom>
        </p:spPr>
      </p:pic>
      <p:pic>
        <p:nvPicPr>
          <p:cNvPr id="22" name="Рисунок 21" descr="сдк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1700808"/>
            <a:ext cx="3528392" cy="23042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23928" y="3933056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В рамках национального проекта «Культура» проведен капитальный ремонт </a:t>
            </a:r>
            <a:r>
              <a:rPr lang="ru-RU" sz="1600" dirty="0" err="1" smtClean="0">
                <a:solidFill>
                  <a:schemeClr val="bg1"/>
                </a:solidFill>
                <a:latin typeface="Bookman Old Style" pitchFamily="18" charset="0"/>
              </a:rPr>
              <a:t>Канютинского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 сельского дома культуры.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3851920" y="4509120"/>
          <a:ext cx="4752528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7668344" y="908720"/>
            <a:ext cx="1187576" cy="359991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0066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556792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46754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725144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725144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2636912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4581128"/>
            <a:ext cx="1756048" cy="175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55272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000" dirty="0" smtClean="0">
                <a:latin typeface="Book Antiqua" pitchFamily="18" charset="0"/>
              </a:rPr>
              <a:t>   </a:t>
            </a:r>
            <a:r>
              <a:rPr lang="ru-RU" sz="2000" b="1" dirty="0" smtClean="0">
                <a:solidFill>
                  <a:srgbClr val="000099"/>
                </a:solidFill>
                <a:latin typeface="Book Antiqua" pitchFamily="18" charset="0"/>
              </a:rPr>
              <a:t> 		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подготовлена брошюра «Бюджет для граждан к   решению от 25.12.2019 №83 «О бюджете муниципального образования «Холм-Жирковский район» Смоленской области на 2020 год и плановый период 2021 и 2022 годов.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algn="just">
              <a:buNone/>
            </a:pP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		Информация о проводимых 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публичных слушаниях</a:t>
            </a:r>
            <a:r>
              <a:rPr lang="ru-RU" sz="1800" dirty="0" smtClean="0">
                <a:solidFill>
                  <a:srgbClr val="000099"/>
                </a:solidFill>
                <a:latin typeface="Bookman Old Style" pitchFamily="18" charset="0"/>
              </a:rPr>
              <a:t> по бюджету размещается на  официальном сайте Администрации муниципального образования «Холм-Жирковский район» Смоленской области.</a:t>
            </a: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Адрес:   215650, Смоленская область,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Холм-Жирковский, ул.      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     Нахимовская, д.9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Телефон: (48139) 2-11-73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000099"/>
                </a:solidFill>
                <a:latin typeface="Bookman Old Style" pitchFamily="18" charset="0"/>
              </a:rPr>
              <a:t>E-mail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en-US" sz="1800" dirty="0" smtClean="0">
                <a:solidFill>
                  <a:srgbClr val="000099"/>
                </a:solidFill>
                <a:latin typeface="Bookman Old Style" pitchFamily="18" charset="0"/>
              </a:rPr>
              <a:t>fin_holm19@mail.ru</a:t>
            </a: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Начальник Финансового управления</a:t>
            </a:r>
          </a:p>
          <a:p>
            <a:pPr algn="ctr">
              <a:buNone/>
            </a:pPr>
            <a:r>
              <a:rPr lang="ru-RU" sz="1800" b="1" dirty="0" err="1" smtClean="0">
                <a:solidFill>
                  <a:srgbClr val="000099"/>
                </a:solidFill>
                <a:latin typeface="Bookman Old Style" pitchFamily="18" charset="0"/>
              </a:rPr>
              <a:t>Станько</a:t>
            </a:r>
            <a:r>
              <a:rPr lang="ru-RU" sz="1800" b="1" dirty="0" smtClean="0">
                <a:solidFill>
                  <a:srgbClr val="000099"/>
                </a:solidFill>
                <a:latin typeface="Bookman Old Style" pitchFamily="18" charset="0"/>
              </a:rPr>
              <a:t> Татьяна Михайловна</a:t>
            </a:r>
            <a:endParaRPr lang="en-US" sz="18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1800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149080"/>
            <a:ext cx="2138951" cy="196997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429000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ахим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77072"/>
            <a:ext cx="2483768" cy="18002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1124744"/>
            <a:ext cx="1885664" cy="1556792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196752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03648" y="126876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2 033,4 кв.км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8024" y="1268760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на 01.01.2019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9 110 человек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2280" y="1772816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Городские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Холм-Жирковское</a:t>
            </a:r>
            <a:endParaRPr lang="ru-RU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2280" y="4293096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Сельские поселения:</a:t>
            </a:r>
          </a:p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ookman Old Style" pitchFamily="18" charset="0"/>
              </a:rPr>
              <a:t>Агибаловское</a:t>
            </a:r>
            <a:endParaRPr lang="ru-RU" i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Богдановское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Игоревское</a:t>
            </a:r>
          </a:p>
          <a:p>
            <a:pPr algn="ctr"/>
            <a:r>
              <a:rPr lang="ru-RU" i="1" dirty="0" smtClean="0">
                <a:solidFill>
                  <a:srgbClr val="000099"/>
                </a:solidFill>
                <a:latin typeface="Bookman Old Style" pitchFamily="18" charset="0"/>
              </a:rPr>
              <a:t>Лехминское</a:t>
            </a:r>
          </a:p>
          <a:p>
            <a:pPr algn="ctr"/>
            <a:r>
              <a:rPr lang="ru-RU" i="1" dirty="0" err="1" smtClean="0">
                <a:solidFill>
                  <a:srgbClr val="000099"/>
                </a:solidFill>
                <a:latin typeface="Bookman Old Style" pitchFamily="18" charset="0"/>
              </a:rPr>
              <a:t>Тупиковское</a:t>
            </a:r>
            <a:endParaRPr lang="ru-RU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31" name="Рисунок 30" descr="город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764704"/>
            <a:ext cx="948158" cy="980728"/>
          </a:xfrm>
          <a:prstGeom prst="rect">
            <a:avLst/>
          </a:prstGeom>
        </p:spPr>
      </p:pic>
      <p:pic>
        <p:nvPicPr>
          <p:cNvPr id="32" name="Рисунок 31" descr="село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3284984"/>
            <a:ext cx="1157271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sp>
        <p:nvSpPr>
          <p:cNvPr id="2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08520" y="2420888"/>
            <a:ext cx="7164288" cy="5441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"/>
          <p:cNvPicPr>
            <a:picLocks noChangeAspect="1"/>
          </p:cNvPicPr>
          <p:nvPr/>
        </p:nvPicPr>
        <p:blipFill>
          <a:blip r:embed="rId3" cstate="print"/>
          <a:srcRect l="2542" t="12222"/>
          <a:stretch>
            <a:fillRect/>
          </a:stretch>
        </p:blipFill>
        <p:spPr>
          <a:xfrm>
            <a:off x="539552" y="908720"/>
            <a:ext cx="8280920" cy="5949280"/>
          </a:xfrm>
          <a:prstGeom prst="rect">
            <a:avLst/>
          </a:prstGeom>
          <a:solidFill>
            <a:srgbClr val="3399FF"/>
          </a:solidFill>
          <a:ln w="57150">
            <a:solidFill>
              <a:srgbClr val="0066CC"/>
            </a:solidFill>
          </a:ln>
          <a:effectLst/>
        </p:spPr>
      </p:pic>
      <p:pic>
        <p:nvPicPr>
          <p:cNvPr id="6" name="Рисунок 5" descr="бюджетный процесс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5949280"/>
            <a:ext cx="1872208" cy="792088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2267744" y="594928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403648" y="530120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1115616" y="0"/>
            <a:ext cx="7416824" cy="968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39552" y="458112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23528" y="38610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228600" y="3124200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683568" y="1916832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899592" y="1340768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Социальные выплаты населения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1547664" y="764704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труда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0800000" flipV="1">
            <a:off x="6300192" y="1052736"/>
            <a:ext cx="2209800" cy="533400"/>
          </a:xfrm>
          <a:prstGeom prst="homePlate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0066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Оплата иных расходов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2852936"/>
            <a:ext cx="2133600" cy="6096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81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Подготовка и 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934200" y="364502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08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732240" y="4509120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6300192" y="5301208"/>
            <a:ext cx="23622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и 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19384</TotalTime>
  <Words>7343</Words>
  <Application>Microsoft Office PowerPoint</Application>
  <PresentationFormat>Экран (4:3)</PresentationFormat>
  <Paragraphs>1942</Paragraphs>
  <Slides>74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 </vt:lpstr>
      <vt:lpstr> 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USER</cp:lastModifiedBy>
  <cp:revision>2925</cp:revision>
  <dcterms:modified xsi:type="dcterms:W3CDTF">2020-11-27T06:34:46Z</dcterms:modified>
</cp:coreProperties>
</file>