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charts/chart82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charts/chart87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charts/chart61.xml" ContentType="application/vnd.openxmlformats-officedocument.drawingml.chart+xml"/>
  <Override PartName="/ppt/diagrams/layout6.xml" ContentType="application/vnd.openxmlformats-officedocument.drawingml.diagramLayout+xml"/>
  <Override PartName="/ppt/charts/chart90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ppt/charts/chart88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charts/chart77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84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Override PartName="/ppt/charts/chart91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charts/chart62.xml" ContentType="application/vnd.openxmlformats-officedocument.drawingml.chart+xml"/>
  <Override PartName="/ppt/diagrams/layout7.xml" ContentType="application/vnd.openxmlformats-officedocument.drawingml.diagramLayout+xml"/>
  <Override PartName="/ppt/charts/chart80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rawings/drawing5.xml" ContentType="application/vnd.openxmlformats-officedocument.drawingml.chartshapes+xml"/>
  <Override PartName="/ppt/charts/chart78.xml" ContentType="application/vnd.openxmlformats-officedocument.drawingml.chart+xml"/>
  <Override PartName="/ppt/charts/chart89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chart49.xml" ContentType="application/vnd.openxmlformats-officedocument.drawingml.chart+xml"/>
  <Override PartName="/ppt/diagrams/quickStyle5.xml" ContentType="application/vnd.openxmlformats-officedocument.drawingml.diagramStyle+xml"/>
  <Override PartName="/ppt/charts/chart67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52.xml" ContentType="application/vnd.openxmlformats-officedocument.drawingml.chart+xml"/>
  <Override PartName="/ppt/charts/chart70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charts/chart79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charts/chart69.xml" ContentType="application/vnd.openxmlformats-officedocument.drawingml.chart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3"/>
  </p:notesMasterIdLst>
  <p:handoutMasterIdLst>
    <p:handoutMasterId r:id="rId74"/>
  </p:handoutMasterIdLst>
  <p:sldIdLst>
    <p:sldId id="361" r:id="rId2"/>
    <p:sldId id="411" r:id="rId3"/>
    <p:sldId id="413" r:id="rId4"/>
    <p:sldId id="436" r:id="rId5"/>
    <p:sldId id="363" r:id="rId6"/>
    <p:sldId id="452" r:id="rId7"/>
    <p:sldId id="438" r:id="rId8"/>
    <p:sldId id="470" r:id="rId9"/>
    <p:sldId id="480" r:id="rId10"/>
    <p:sldId id="381" r:id="rId11"/>
    <p:sldId id="439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37" r:id="rId20"/>
    <p:sldId id="444" r:id="rId21"/>
    <p:sldId id="445" r:id="rId22"/>
    <p:sldId id="448" r:id="rId23"/>
    <p:sldId id="449" r:id="rId24"/>
    <p:sldId id="450" r:id="rId25"/>
    <p:sldId id="451" r:id="rId26"/>
    <p:sldId id="379" r:id="rId27"/>
    <p:sldId id="369" r:id="rId28"/>
    <p:sldId id="454" r:id="rId29"/>
    <p:sldId id="455" r:id="rId30"/>
    <p:sldId id="456" r:id="rId31"/>
    <p:sldId id="457" r:id="rId32"/>
    <p:sldId id="458" r:id="rId33"/>
    <p:sldId id="433" r:id="rId34"/>
    <p:sldId id="414" r:id="rId35"/>
    <p:sldId id="460" r:id="rId36"/>
    <p:sldId id="471" r:id="rId37"/>
    <p:sldId id="478" r:id="rId38"/>
    <p:sldId id="479" r:id="rId39"/>
    <p:sldId id="463" r:id="rId40"/>
    <p:sldId id="464" r:id="rId41"/>
    <p:sldId id="465" r:id="rId42"/>
    <p:sldId id="378" r:id="rId43"/>
    <p:sldId id="481" r:id="rId44"/>
    <p:sldId id="461" r:id="rId45"/>
    <p:sldId id="462" r:id="rId46"/>
    <p:sldId id="395" r:id="rId47"/>
    <p:sldId id="418" r:id="rId48"/>
    <p:sldId id="419" r:id="rId49"/>
    <p:sldId id="420" r:id="rId50"/>
    <p:sldId id="421" r:id="rId51"/>
    <p:sldId id="422" r:id="rId52"/>
    <p:sldId id="424" r:id="rId53"/>
    <p:sldId id="423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72" r:id="rId62"/>
    <p:sldId id="473" r:id="rId63"/>
    <p:sldId id="474" r:id="rId64"/>
    <p:sldId id="475" r:id="rId65"/>
    <p:sldId id="371" r:id="rId66"/>
    <p:sldId id="466" r:id="rId67"/>
    <p:sldId id="467" r:id="rId68"/>
    <p:sldId id="482" r:id="rId69"/>
    <p:sldId id="477" r:id="rId70"/>
    <p:sldId id="468" r:id="rId71"/>
    <p:sldId id="469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66CC"/>
    <a:srgbClr val="003300"/>
    <a:srgbClr val="0033CC"/>
    <a:srgbClr val="000099"/>
    <a:srgbClr val="3399FF"/>
    <a:srgbClr val="003366"/>
    <a:srgbClr val="00CC99"/>
    <a:srgbClr val="00FF99"/>
    <a:srgbClr val="00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667" autoAdjust="0"/>
  </p:normalViewPr>
  <p:slideViewPr>
    <p:cSldViewPr>
      <p:cViewPr>
        <p:scale>
          <a:sx n="100" d="100"/>
          <a:sy n="100" d="100"/>
        </p:scale>
        <p:origin x="-196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6.xlsx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7.xlsx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448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ООО"ИЗ ДПС"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34.300000000000004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ЛПУ МГ</c:v>
                </c:pt>
              </c:strCache>
            </c:strRef>
          </c:tx>
          <c:spPr>
            <a:solidFill>
              <a:srgbClr val="3399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44.1</c:v>
                </c:pt>
              </c:numCache>
            </c:numRef>
          </c:val>
        </c:ser>
        <c:shape val="box"/>
        <c:axId val="131816064"/>
        <c:axId val="131821952"/>
        <c:axId val="0"/>
      </c:bar3DChart>
      <c:catAx>
        <c:axId val="131816064"/>
        <c:scaling>
          <c:orientation val="minMax"/>
        </c:scaling>
        <c:delete val="1"/>
        <c:axPos val="b"/>
        <c:tickLblPos val="none"/>
        <c:crossAx val="131821952"/>
        <c:crosses val="autoZero"/>
        <c:auto val="1"/>
        <c:lblAlgn val="ctr"/>
        <c:lblOffset val="100"/>
      </c:catAx>
      <c:valAx>
        <c:axId val="131821952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131816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665425089220101"/>
          <c:y val="0.1723466553559457"/>
          <c:w val="0.41657726687775815"/>
          <c:h val="0.65530668928810865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867.9</c:v>
                </c:pt>
                <c:pt idx="1">
                  <c:v>282960.40000000002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902.5</c:v>
                </c:pt>
                <c:pt idx="1">
                  <c:v>224030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938.6</c:v>
                </c:pt>
                <c:pt idx="1">
                  <c:v>232043.1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246947.1</c:v>
                </c:pt>
                <c:pt idx="1">
                  <c:v>36881.199999999997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188248.2</c:v>
                </c:pt>
                <c:pt idx="1">
                  <c:v>36684.300000000003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195801.5</c:v>
                </c:pt>
                <c:pt idx="1">
                  <c:v>37180.199999999997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36134.6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axId val="156804992"/>
        <c:axId val="156806528"/>
      </c:barChart>
      <c:catAx>
        <c:axId val="15680499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6806528"/>
        <c:crosses val="autoZero"/>
        <c:auto val="1"/>
        <c:lblAlgn val="ctr"/>
        <c:lblOffset val="100"/>
      </c:catAx>
      <c:valAx>
        <c:axId val="156806528"/>
        <c:scaling>
          <c:orientation val="minMax"/>
        </c:scaling>
        <c:delete val="1"/>
        <c:axPos val="l"/>
        <c:numFmt formatCode="General" sourceLinked="1"/>
        <c:tickLblPos val="none"/>
        <c:crossAx val="156804992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4.6009380600223165E-2"/>
          <c:w val="0.98829047484752408"/>
          <c:h val="0.8312989377991849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38122.1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marker val="1"/>
        <c:axId val="183641984"/>
        <c:axId val="183644160"/>
      </c:lineChart>
      <c:catAx>
        <c:axId val="183641984"/>
        <c:scaling>
          <c:orientation val="minMax"/>
        </c:scaling>
        <c:delete val="1"/>
        <c:axPos val="b"/>
        <c:numFmt formatCode="General" sourceLinked="1"/>
        <c:tickLblPos val="none"/>
        <c:crossAx val="183644160"/>
        <c:crosses val="autoZero"/>
        <c:auto val="1"/>
        <c:lblAlgn val="ctr"/>
        <c:lblOffset val="100"/>
      </c:catAx>
      <c:valAx>
        <c:axId val="183644160"/>
        <c:scaling>
          <c:orientation val="minMax"/>
        </c:scaling>
        <c:delete val="1"/>
        <c:axPos val="l"/>
        <c:numFmt formatCode="General" sourceLinked="1"/>
        <c:tickLblPos val="none"/>
        <c:crossAx val="1836419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dPt>
            <c:idx val="1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33704.800000000003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overlap val="100"/>
        <c:axId val="183788672"/>
        <c:axId val="183790208"/>
      </c:barChart>
      <c:catAx>
        <c:axId val="183788672"/>
        <c:scaling>
          <c:orientation val="minMax"/>
        </c:scaling>
        <c:axPos val="b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3790208"/>
        <c:crosses val="autoZero"/>
        <c:auto val="1"/>
        <c:lblAlgn val="ctr"/>
        <c:lblOffset val="100"/>
      </c:catAx>
      <c:valAx>
        <c:axId val="183790208"/>
        <c:scaling>
          <c:orientation val="minMax"/>
        </c:scaling>
        <c:delete val="1"/>
        <c:axPos val="l"/>
        <c:numFmt formatCode="General" sourceLinked="1"/>
        <c:tickLblPos val="none"/>
        <c:crossAx val="1837886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28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33704.800000000003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marker val="1"/>
        <c:axId val="184521856"/>
        <c:axId val="184523776"/>
      </c:lineChart>
      <c:catAx>
        <c:axId val="184521856"/>
        <c:scaling>
          <c:orientation val="minMax"/>
        </c:scaling>
        <c:delete val="1"/>
        <c:axPos val="b"/>
        <c:tickLblPos val="none"/>
        <c:crossAx val="184523776"/>
        <c:crosses val="autoZero"/>
        <c:auto val="1"/>
        <c:lblAlgn val="ctr"/>
        <c:lblOffset val="100"/>
      </c:catAx>
      <c:valAx>
        <c:axId val="184523776"/>
        <c:scaling>
          <c:orientation val="minMax"/>
        </c:scaling>
        <c:delete val="1"/>
        <c:axPos val="l"/>
        <c:numFmt formatCode="General" sourceLinked="1"/>
        <c:tickLblPos val="none"/>
        <c:crossAx val="1845218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3.3098472929531109E-2"/>
        </c:manualLayout>
      </c:layout>
    </c:title>
    <c:plotArea>
      <c:layout>
        <c:manualLayout>
          <c:layoutTarget val="inner"/>
          <c:xMode val="edge"/>
          <c:yMode val="edge"/>
          <c:x val="0.2460616749654079"/>
          <c:y val="0.18251692272287237"/>
          <c:w val="0.74992993202775748"/>
          <c:h val="0.67425707179489314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marker val="1"/>
        <c:axId val="132427776"/>
        <c:axId val="132429312"/>
      </c:lineChart>
      <c:catAx>
        <c:axId val="13242777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2429312"/>
        <c:crosses val="autoZero"/>
        <c:auto val="1"/>
        <c:lblAlgn val="ctr"/>
        <c:lblOffset val="100"/>
      </c:catAx>
      <c:valAx>
        <c:axId val="132429312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24277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31875.8</c:v>
                </c:pt>
                <c:pt idx="1">
                  <c:v>5005.4000000000005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33122.6</c:v>
                </c:pt>
                <c:pt idx="1">
                  <c:v>3561.7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34387</c:v>
                </c:pt>
                <c:pt idx="1">
                  <c:v>2793.2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2.4872592503966812E-2"/>
          <c:y val="3.9536116357441781E-2"/>
          <c:w val="0.95025481499206643"/>
          <c:h val="0.86335518275747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99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00CC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66FF99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showVal val="1"/>
            </c:dLbl>
            <c:dLbl>
              <c:idx val="1"/>
              <c:showVal val="1"/>
            </c:dLbl>
            <c:dLbl>
              <c:idx val="2"/>
              <c:showVal val="1"/>
            </c:dLbl>
            <c:dLbl>
              <c:idx val="3"/>
              <c:showVal val="1"/>
            </c:dLbl>
            <c:dLbl>
              <c:idx val="4"/>
              <c:showVal val="1"/>
            </c:dLbl>
            <c:delete val="1"/>
            <c:txPr>
              <a:bodyPr rot="-5400000" vert="horz"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3519.2</c:v>
                </c:pt>
                <c:pt idx="1">
                  <c:v>3586.6</c:v>
                </c:pt>
                <c:pt idx="2">
                  <c:v>3277.8</c:v>
                </c:pt>
                <c:pt idx="3">
                  <c:v>875.5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CCFF33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349.2</c:v>
                </c:pt>
                <c:pt idx="1">
                  <c:v>412.1</c:v>
                </c:pt>
                <c:pt idx="2">
                  <c:v>465</c:v>
                </c:pt>
                <c:pt idx="3">
                  <c:v>1373.3</c:v>
                </c:pt>
                <c:pt idx="4">
                  <c:v>1428.2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261144773087908E-3"/>
                  <c:y val="-1.5677270426742707E-2"/>
                </c:manualLayout>
              </c:layout>
              <c:showVal val="1"/>
            </c:dLbl>
            <c:dLbl>
              <c:idx val="1"/>
              <c:layout>
                <c:manualLayout>
                  <c:x val="4.5222895461757675E-3"/>
                  <c:y val="-2.7435223246799867E-2"/>
                </c:manualLayout>
              </c:layout>
              <c:showVal val="1"/>
            </c:dLbl>
            <c:dLbl>
              <c:idx val="2"/>
              <c:layout>
                <c:manualLayout>
                  <c:x val="6.7834343192636924E-3"/>
                  <c:y val="-3.9193176066856801E-2"/>
                </c:manualLayout>
              </c:layout>
              <c:showVal val="1"/>
            </c:dLbl>
            <c:dLbl>
              <c:idx val="3"/>
              <c:layout>
                <c:manualLayout>
                  <c:x val="-2.261144773087908E-3"/>
                  <c:y val="-2.2046161537606992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30692423064104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solidFill>
                      <a:srgbClr val="00206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22.6</c:v>
                </c:pt>
                <c:pt idx="2">
                  <c:v>23.5</c:v>
                </c:pt>
                <c:pt idx="3">
                  <c:v>24.4</c:v>
                </c:pt>
                <c:pt idx="4">
                  <c:v>25.4</c:v>
                </c:pt>
              </c:numCache>
            </c:numRef>
          </c:val>
        </c:ser>
        <c:overlap val="100"/>
        <c:axId val="184830592"/>
        <c:axId val="184877440"/>
      </c:barChart>
      <c:catAx>
        <c:axId val="184830592"/>
        <c:scaling>
          <c:orientation val="minMax"/>
        </c:scaling>
        <c:axPos val="b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4877440"/>
        <c:crosses val="autoZero"/>
        <c:auto val="1"/>
        <c:lblAlgn val="ctr"/>
        <c:lblOffset val="100"/>
      </c:catAx>
      <c:valAx>
        <c:axId val="184877440"/>
        <c:scaling>
          <c:orientation val="minMax"/>
        </c:scaling>
        <c:delete val="1"/>
        <c:axPos val="l"/>
        <c:numFmt formatCode="General" sourceLinked="1"/>
        <c:tickLblPos val="none"/>
        <c:crossAx val="1848305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695152490563876"/>
          <c:h val="0.95987380003044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dPt>
            <c:idx val="1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2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4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3868.4</c:v>
                </c:pt>
                <c:pt idx="1">
                  <c:v>4021.3</c:v>
                </c:pt>
                <c:pt idx="2">
                  <c:v>3766.3</c:v>
                </c:pt>
                <c:pt idx="3">
                  <c:v>2273.1999999999998</c:v>
                </c:pt>
                <c:pt idx="4">
                  <c:v>1453.6</c:v>
                </c:pt>
              </c:numCache>
            </c:numRef>
          </c:val>
        </c:ser>
        <c:marker val="1"/>
        <c:axId val="184953088"/>
        <c:axId val="184954880"/>
      </c:lineChart>
      <c:catAx>
        <c:axId val="184953088"/>
        <c:scaling>
          <c:orientation val="minMax"/>
        </c:scaling>
        <c:delete val="1"/>
        <c:axPos val="b"/>
        <c:tickLblPos val="none"/>
        <c:crossAx val="184954880"/>
        <c:crosses val="autoZero"/>
        <c:auto val="1"/>
        <c:lblAlgn val="ctr"/>
        <c:lblOffset val="100"/>
      </c:catAx>
      <c:valAx>
        <c:axId val="184954880"/>
        <c:scaling>
          <c:orientation val="minMax"/>
        </c:scaling>
        <c:delete val="1"/>
        <c:axPos val="l"/>
        <c:numFmt formatCode="General" sourceLinked="1"/>
        <c:tickLblPos val="none"/>
        <c:crossAx val="1849530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3766.3</c:v>
                </c:pt>
                <c:pt idx="1">
                  <c:v>33114.9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2273.1999999999998</c:v>
                </c:pt>
                <c:pt idx="1">
                  <c:v>34411.1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1453.6</c:v>
                </c:pt>
                <c:pt idx="1">
                  <c:v>35726.6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490.8</c:v>
                </c:pt>
                <c:pt idx="1">
                  <c:v>396</c:v>
                </c:pt>
                <c:pt idx="2">
                  <c:v>371.2</c:v>
                </c:pt>
                <c:pt idx="3">
                  <c:v>386</c:v>
                </c:pt>
                <c:pt idx="4">
                  <c:v>401</c:v>
                </c:pt>
              </c:numCache>
            </c:numRef>
          </c:val>
        </c:ser>
        <c:overlap val="100"/>
        <c:axId val="185234176"/>
        <c:axId val="185235712"/>
      </c:barChart>
      <c:catAx>
        <c:axId val="185234176"/>
        <c:scaling>
          <c:orientation val="minMax"/>
        </c:scaling>
        <c:axPos val="b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5235712"/>
        <c:crosses val="autoZero"/>
        <c:auto val="1"/>
        <c:lblAlgn val="ctr"/>
        <c:lblOffset val="100"/>
      </c:catAx>
      <c:valAx>
        <c:axId val="185235712"/>
        <c:scaling>
          <c:orientation val="minMax"/>
        </c:scaling>
        <c:delete val="1"/>
        <c:axPos val="l"/>
        <c:numFmt formatCode="#,##0.0" sourceLinked="1"/>
        <c:tickLblPos val="none"/>
        <c:crossAx val="1852341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51"/>
          <c:w val="0.93587393423522769"/>
          <c:h val="0.811032901106223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384.9</c:v>
                </c:pt>
                <c:pt idx="1">
                  <c:v>396</c:v>
                </c:pt>
                <c:pt idx="2">
                  <c:v>371.2</c:v>
                </c:pt>
                <c:pt idx="3">
                  <c:v>386</c:v>
                </c:pt>
                <c:pt idx="4">
                  <c:v>401</c:v>
                </c:pt>
              </c:numCache>
            </c:numRef>
          </c:val>
        </c:ser>
        <c:marker val="1"/>
        <c:axId val="185389824"/>
        <c:axId val="185391744"/>
      </c:lineChart>
      <c:catAx>
        <c:axId val="185389824"/>
        <c:scaling>
          <c:orientation val="minMax"/>
        </c:scaling>
        <c:delete val="1"/>
        <c:axPos val="b"/>
        <c:tickLblPos val="none"/>
        <c:crossAx val="185391744"/>
        <c:crosses val="autoZero"/>
        <c:auto val="1"/>
        <c:lblAlgn val="ctr"/>
        <c:lblOffset val="100"/>
      </c:catAx>
      <c:valAx>
        <c:axId val="185391744"/>
        <c:scaling>
          <c:orientation val="minMax"/>
        </c:scaling>
        <c:delete val="1"/>
        <c:axPos val="l"/>
        <c:numFmt formatCode="#,##0.0" sourceLinked="1"/>
        <c:tickLblPos val="none"/>
        <c:crossAx val="1853898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58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CC99"/>
            </a:solidFill>
            <a:ln w="19050" cap="flat" cmpd="sng" algn="ctr">
              <a:solidFill>
                <a:srgbClr val="009999"/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shape val="cylinder"/>
        <c:axId val="146159488"/>
        <c:axId val="146161024"/>
        <c:axId val="0"/>
      </c:bar3DChart>
      <c:catAx>
        <c:axId val="1461594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46161024"/>
        <c:crosses val="autoZero"/>
        <c:auto val="1"/>
        <c:lblAlgn val="ctr"/>
        <c:lblOffset val="100"/>
      </c:catAx>
      <c:valAx>
        <c:axId val="146161024"/>
        <c:scaling>
          <c:orientation val="minMax"/>
        </c:scaling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461594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371.2</c:v>
                </c:pt>
                <c:pt idx="1">
                  <c:v>36510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386</c:v>
                </c:pt>
                <c:pt idx="1">
                  <c:v>36298.300000000003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401</c:v>
                </c:pt>
                <c:pt idx="1">
                  <c:v>36779.199999999997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2056,7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1999.9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axId val="185772288"/>
        <c:axId val="185778176"/>
      </c:barChart>
      <c:catAx>
        <c:axId val="18577228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5778176"/>
        <c:crosses val="autoZero"/>
        <c:auto val="1"/>
        <c:lblAlgn val="ctr"/>
        <c:lblOffset val="100"/>
      </c:catAx>
      <c:valAx>
        <c:axId val="185778176"/>
        <c:scaling>
          <c:orientation val="minMax"/>
        </c:scaling>
        <c:delete val="1"/>
        <c:axPos val="l"/>
        <c:numFmt formatCode="General" sourceLinked="1"/>
        <c:tickLblPos val="none"/>
        <c:crossAx val="185772288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0.33667158675491266"/>
          <c:w val="0.99974479747560563"/>
          <c:h val="0.6633284132450947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2056.6999999999998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marker val="1"/>
        <c:axId val="185829632"/>
        <c:axId val="185831808"/>
      </c:lineChart>
      <c:catAx>
        <c:axId val="185829632"/>
        <c:scaling>
          <c:orientation val="minMax"/>
        </c:scaling>
        <c:delete val="1"/>
        <c:axPos val="b"/>
        <c:numFmt formatCode="General" sourceLinked="1"/>
        <c:tickLblPos val="none"/>
        <c:crossAx val="185831808"/>
        <c:crosses val="autoZero"/>
        <c:auto val="1"/>
        <c:lblAlgn val="ctr"/>
        <c:lblOffset val="100"/>
      </c:catAx>
      <c:valAx>
        <c:axId val="185831808"/>
        <c:scaling>
          <c:orientation val="minMax"/>
        </c:scaling>
        <c:delete val="1"/>
        <c:axPos val="l"/>
        <c:numFmt formatCode="General" sourceLinked="1"/>
        <c:tickLblPos val="none"/>
        <c:crossAx val="1858296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227451</c:v>
                </c:pt>
                <c:pt idx="2">
                  <c:v>254756.7</c:v>
                </c:pt>
                <c:pt idx="3">
                  <c:v>188154.8</c:v>
                </c:pt>
                <c:pt idx="4">
                  <c:v>196071</c:v>
                </c:pt>
              </c:numCache>
            </c:numRef>
          </c:val>
        </c:ser>
        <c:axId val="186131200"/>
        <c:axId val="186132736"/>
      </c:barChart>
      <c:catAx>
        <c:axId val="18613120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6132736"/>
        <c:crosses val="autoZero"/>
        <c:auto val="1"/>
        <c:lblAlgn val="ctr"/>
        <c:lblOffset val="100"/>
      </c:catAx>
      <c:valAx>
        <c:axId val="186132736"/>
        <c:scaling>
          <c:orientation val="minMax"/>
        </c:scaling>
        <c:delete val="1"/>
        <c:axPos val="l"/>
        <c:numFmt formatCode="#,##0.0" sourceLinked="1"/>
        <c:tickLblPos val="none"/>
        <c:crossAx val="186131200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5.4061354293967336E-2"/>
          <c:w val="0.98706041794442934"/>
          <c:h val="0.9459386457060325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227451</c:v>
                </c:pt>
                <c:pt idx="2">
                  <c:v>254756.7</c:v>
                </c:pt>
                <c:pt idx="3">
                  <c:v>188154.8</c:v>
                </c:pt>
                <c:pt idx="4">
                  <c:v>196071</c:v>
                </c:pt>
              </c:numCache>
            </c:numRef>
          </c:val>
        </c:ser>
        <c:marker val="1"/>
        <c:axId val="186102528"/>
        <c:axId val="186104448"/>
      </c:lineChart>
      <c:catAx>
        <c:axId val="186102528"/>
        <c:scaling>
          <c:orientation val="minMax"/>
        </c:scaling>
        <c:delete val="1"/>
        <c:axPos val="b"/>
        <c:numFmt formatCode="General" sourceLinked="1"/>
        <c:tickLblPos val="none"/>
        <c:crossAx val="186104448"/>
        <c:crosses val="autoZero"/>
        <c:auto val="1"/>
        <c:lblAlgn val="ctr"/>
        <c:lblOffset val="100"/>
      </c:catAx>
      <c:valAx>
        <c:axId val="186104448"/>
        <c:scaling>
          <c:orientation val="minMax"/>
        </c:scaling>
        <c:delete val="1"/>
        <c:axPos val="l"/>
        <c:numFmt formatCode="#,##0.0" sourceLinked="1"/>
        <c:tickLblPos val="none"/>
        <c:crossAx val="1861025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66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59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0066"/>
              </a:solidFill>
            </c:spPr>
          </c:dPt>
          <c:dPt>
            <c:idx val="1"/>
            <c:spPr>
              <a:solidFill>
                <a:srgbClr val="0000CC"/>
              </a:solidFill>
            </c:spPr>
          </c:dPt>
          <c:dPt>
            <c:idx val="2"/>
            <c:spPr>
              <a:solidFill>
                <a:srgbClr val="0033CC"/>
              </a:solidFill>
            </c:spPr>
          </c:dPt>
          <c:dPt>
            <c:idx val="3"/>
            <c:spPr>
              <a:solidFill>
                <a:srgbClr val="0066FF"/>
              </a:solidFill>
            </c:spPr>
          </c:dPt>
          <c:dPt>
            <c:idx val="4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266958.8</c:v>
                </c:pt>
                <c:pt idx="2">
                  <c:v>291637.90000000002</c:v>
                </c:pt>
                <c:pt idx="3">
                  <c:v>224839.1</c:v>
                </c:pt>
                <c:pt idx="4">
                  <c:v>233251.20000000001</c:v>
                </c:pt>
              </c:numCache>
            </c:numRef>
          </c:val>
        </c:ser>
        <c:axId val="186753408"/>
        <c:axId val="186754944"/>
      </c:barChart>
      <c:catAx>
        <c:axId val="18675340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6754944"/>
        <c:crosses val="autoZero"/>
        <c:auto val="1"/>
        <c:lblAlgn val="ctr"/>
        <c:lblOffset val="100"/>
      </c:catAx>
      <c:valAx>
        <c:axId val="186754944"/>
        <c:scaling>
          <c:orientation val="minMax"/>
        </c:scaling>
        <c:delete val="1"/>
        <c:axPos val="l"/>
        <c:numFmt formatCode="#,##0.0" sourceLinked="1"/>
        <c:tickLblPos val="none"/>
        <c:crossAx val="186753408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3736028315946675E-2"/>
          <c:y val="0.2480675758249084"/>
          <c:w val="0.95565221151799062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266958.8</c:v>
                </c:pt>
                <c:pt idx="2">
                  <c:v>291637.90000000002</c:v>
                </c:pt>
                <c:pt idx="3">
                  <c:v>224839.1</c:v>
                </c:pt>
                <c:pt idx="4">
                  <c:v>233251.20000000001</c:v>
                </c:pt>
              </c:numCache>
            </c:numRef>
          </c:val>
        </c:ser>
        <c:marker val="1"/>
        <c:axId val="186774272"/>
        <c:axId val="186776192"/>
      </c:lineChart>
      <c:catAx>
        <c:axId val="186774272"/>
        <c:scaling>
          <c:orientation val="minMax"/>
        </c:scaling>
        <c:delete val="1"/>
        <c:axPos val="b"/>
        <c:numFmt formatCode="General" sourceLinked="1"/>
        <c:tickLblPos val="none"/>
        <c:crossAx val="186776192"/>
        <c:crosses val="autoZero"/>
        <c:auto val="1"/>
        <c:lblAlgn val="ctr"/>
        <c:lblOffset val="100"/>
      </c:catAx>
      <c:valAx>
        <c:axId val="186776192"/>
        <c:scaling>
          <c:orientation val="minMax"/>
        </c:scaling>
        <c:delete val="1"/>
        <c:axPos val="l"/>
        <c:numFmt formatCode="#,##0.0" sourceLinked="1"/>
        <c:tickLblPos val="none"/>
        <c:crossAx val="1867742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36134.6</c:v>
                </c:pt>
                <c:pt idx="1">
                  <c:v>224964.3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79911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36523.1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overlap val="100"/>
        <c:axId val="186904576"/>
        <c:axId val="186906112"/>
      </c:barChart>
      <c:catAx>
        <c:axId val="18690457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6906112"/>
        <c:crosses val="autoZero"/>
        <c:auto val="1"/>
        <c:lblAlgn val="ctr"/>
        <c:lblOffset val="100"/>
      </c:catAx>
      <c:valAx>
        <c:axId val="186906112"/>
        <c:scaling>
          <c:orientation val="minMax"/>
        </c:scaling>
        <c:delete val="1"/>
        <c:axPos val="l"/>
        <c:numFmt formatCode="#,##0.00" sourceLinked="1"/>
        <c:tickLblPos val="none"/>
        <c:crossAx val="1869045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36523.1</c:v>
                </c:pt>
                <c:pt idx="1">
                  <c:v>255114.8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30631.200000000001</c:v>
                </c:pt>
                <c:pt idx="1">
                  <c:v>194301.3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29723.3</c:v>
                </c:pt>
                <c:pt idx="1">
                  <c:v>203258.4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739E-2"/>
          <c:y val="0.2480675758249084"/>
          <c:w val="0.88755034843622926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36523.1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marker val="1"/>
        <c:axId val="187352576"/>
        <c:axId val="187354496"/>
      </c:lineChart>
      <c:catAx>
        <c:axId val="187352576"/>
        <c:scaling>
          <c:orientation val="minMax"/>
        </c:scaling>
        <c:delete val="1"/>
        <c:axPos val="b"/>
        <c:numFmt formatCode="General" sourceLinked="1"/>
        <c:tickLblPos val="none"/>
        <c:crossAx val="187354496"/>
        <c:crosses val="autoZero"/>
        <c:auto val="1"/>
        <c:lblAlgn val="ctr"/>
        <c:lblOffset val="100"/>
      </c:catAx>
      <c:valAx>
        <c:axId val="187354496"/>
        <c:scaling>
          <c:orientation val="minMax"/>
        </c:scaling>
        <c:delete val="1"/>
        <c:axPos val="l"/>
        <c:numFmt formatCode="#,##0.0" sourceLinked="1"/>
        <c:tickLblPos val="none"/>
        <c:crossAx val="1873525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56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156104.79999999999</c:v>
                </c:pt>
                <c:pt idx="1">
                  <c:v>130751.7</c:v>
                </c:pt>
                <c:pt idx="2">
                  <c:v>137764.5</c:v>
                </c:pt>
              </c:numCache>
            </c:numRef>
          </c:val>
        </c:ser>
        <c:overlap val="100"/>
        <c:axId val="187475456"/>
        <c:axId val="187476992"/>
      </c:barChart>
      <c:catAx>
        <c:axId val="18747545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187476992"/>
        <c:crosses val="autoZero"/>
        <c:auto val="1"/>
        <c:lblAlgn val="ctr"/>
        <c:lblOffset val="100"/>
      </c:catAx>
      <c:valAx>
        <c:axId val="187476992"/>
        <c:scaling>
          <c:orientation val="minMax"/>
        </c:scaling>
        <c:delete val="1"/>
        <c:axPos val="l"/>
        <c:numFmt formatCode="#,##0.0" sourceLinked="1"/>
        <c:tickLblPos val="none"/>
        <c:crossAx val="187475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156104.79999999999</c:v>
                </c:pt>
                <c:pt idx="1">
                  <c:v>135533.1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130845.3</c:v>
                </c:pt>
                <c:pt idx="1">
                  <c:v>94087.2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138069.6</c:v>
                </c:pt>
                <c:pt idx="1">
                  <c:v>94912.1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76E-2"/>
          <c:y val="0.2480675758249084"/>
          <c:w val="0.91096565402198093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156104.79999999999</c:v>
                </c:pt>
                <c:pt idx="1">
                  <c:v>130751.7</c:v>
                </c:pt>
                <c:pt idx="2">
                  <c:v>137764.5</c:v>
                </c:pt>
              </c:numCache>
            </c:numRef>
          </c:val>
        </c:ser>
        <c:marker val="1"/>
        <c:axId val="187782272"/>
        <c:axId val="187783808"/>
      </c:lineChart>
      <c:catAx>
        <c:axId val="187782272"/>
        <c:scaling>
          <c:orientation val="minMax"/>
        </c:scaling>
        <c:delete val="1"/>
        <c:axPos val="b"/>
        <c:numFmt formatCode="General" sourceLinked="1"/>
        <c:tickLblPos val="none"/>
        <c:crossAx val="187783808"/>
        <c:crosses val="autoZero"/>
        <c:auto val="1"/>
        <c:lblAlgn val="ctr"/>
        <c:lblOffset val="100"/>
      </c:catAx>
      <c:valAx>
        <c:axId val="187783808"/>
        <c:scaling>
          <c:orientation val="minMax"/>
        </c:scaling>
        <c:delete val="1"/>
        <c:axPos val="l"/>
        <c:numFmt formatCode="#,##0.0" sourceLinked="1"/>
        <c:tickLblPos val="none"/>
        <c:crossAx val="1877822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66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1999.9</c:v>
                </c:pt>
                <c:pt idx="1">
                  <c:v>259099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48623.5</c:v>
                </c:pt>
                <c:pt idx="1">
                  <c:v>235204.8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43416.3</c:v>
                </c:pt>
                <c:pt idx="1">
                  <c:v>181516.2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42426.1</c:v>
                </c:pt>
                <c:pt idx="1">
                  <c:v>190555.6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17529.400000000001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9667.6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895.2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14333.9</c:v>
                </c:pt>
              </c:numCache>
            </c:numRef>
          </c:val>
        </c:ser>
        <c:shape val="box"/>
        <c:axId val="188130048"/>
        <c:axId val="188131584"/>
        <c:axId val="0"/>
      </c:bar3DChart>
      <c:catAx>
        <c:axId val="188130048"/>
        <c:scaling>
          <c:orientation val="minMax"/>
        </c:scaling>
        <c:delete val="1"/>
        <c:axPos val="b"/>
        <c:numFmt formatCode="General" sourceLinked="1"/>
        <c:tickLblPos val="none"/>
        <c:crossAx val="188131584"/>
        <c:crosses val="autoZero"/>
        <c:auto val="1"/>
        <c:lblAlgn val="ctr"/>
        <c:lblOffset val="100"/>
      </c:catAx>
      <c:valAx>
        <c:axId val="188131584"/>
        <c:scaling>
          <c:orientation val="minMax"/>
        </c:scaling>
        <c:delete val="1"/>
        <c:axPos val="l"/>
        <c:numFmt formatCode="#,##0.0" sourceLinked="1"/>
        <c:tickLblPos val="none"/>
        <c:crossAx val="188130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794"/>
          <c:y val="0.27091808175160303"/>
          <c:w val="0.30393235439964994"/>
          <c:h val="0.53914575730902126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19475.2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9295.7999999999865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13782.6</c:v>
                </c:pt>
              </c:numCache>
            </c:numRef>
          </c:val>
        </c:ser>
        <c:shape val="box"/>
        <c:axId val="188041472"/>
        <c:axId val="188063744"/>
        <c:axId val="0"/>
      </c:bar3DChart>
      <c:catAx>
        <c:axId val="188041472"/>
        <c:scaling>
          <c:orientation val="minMax"/>
        </c:scaling>
        <c:delete val="1"/>
        <c:axPos val="b"/>
        <c:numFmt formatCode="General" sourceLinked="1"/>
        <c:tickLblPos val="none"/>
        <c:crossAx val="188063744"/>
        <c:crosses val="autoZero"/>
        <c:auto val="1"/>
        <c:lblAlgn val="ctr"/>
        <c:lblOffset val="100"/>
      </c:catAx>
      <c:valAx>
        <c:axId val="188063744"/>
        <c:scaling>
          <c:orientation val="minMax"/>
        </c:scaling>
        <c:delete val="1"/>
        <c:axPos val="l"/>
        <c:numFmt formatCode="#,##0.0" sourceLinked="1"/>
        <c:tickLblPos val="none"/>
        <c:crossAx val="188041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272"/>
          <c:y val="0.27091808175160326"/>
          <c:w val="6.9490246341192524E-2"/>
          <c:h val="0.5273876976632226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1.2905070168355381E-2"/>
          <c:y val="3.5273858460171434E-2"/>
          <c:w val="0.65841346218983865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27235.4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10364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887.8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14140.6</c:v>
                </c:pt>
              </c:numCache>
            </c:numRef>
          </c:val>
        </c:ser>
        <c:shape val="box"/>
        <c:axId val="188203392"/>
        <c:axId val="188204928"/>
        <c:axId val="0"/>
      </c:bar3DChart>
      <c:catAx>
        <c:axId val="188203392"/>
        <c:scaling>
          <c:orientation val="minMax"/>
        </c:scaling>
        <c:delete val="1"/>
        <c:axPos val="b"/>
        <c:numFmt formatCode="General" sourceLinked="1"/>
        <c:tickLblPos val="none"/>
        <c:crossAx val="188204928"/>
        <c:crosses val="autoZero"/>
        <c:auto val="1"/>
        <c:lblAlgn val="ctr"/>
        <c:lblOffset val="100"/>
      </c:catAx>
      <c:valAx>
        <c:axId val="188204928"/>
        <c:scaling>
          <c:orientation val="minMax"/>
        </c:scaling>
        <c:delete val="1"/>
        <c:axPos val="l"/>
        <c:numFmt formatCode="#,##0.0" sourceLinked="1"/>
        <c:tickLblPos val="none"/>
        <c:crossAx val="188203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605"/>
          <c:y val="0.27091808175160342"/>
          <c:w val="7.8093626453429876E-2"/>
          <c:h val="0.56266155612339963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571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0962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865E-3"/>
                  <c:y val="-0.39575307736088128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399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20611.7</c:v>
                </c:pt>
                <c:pt idx="1">
                  <c:v>16537.900000000001</c:v>
                </c:pt>
                <c:pt idx="2">
                  <c:v>16575.099999999973</c:v>
                </c:pt>
              </c:numCache>
            </c:numRef>
          </c:val>
        </c:ser>
        <c:overlap val="100"/>
        <c:axId val="187947648"/>
        <c:axId val="187986304"/>
      </c:barChart>
      <c:catAx>
        <c:axId val="18794764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87986304"/>
        <c:crosses val="autoZero"/>
        <c:auto val="1"/>
        <c:lblAlgn val="ctr"/>
        <c:lblOffset val="100"/>
      </c:catAx>
      <c:valAx>
        <c:axId val="187986304"/>
        <c:scaling>
          <c:orientation val="minMax"/>
        </c:scaling>
        <c:delete val="1"/>
        <c:axPos val="l"/>
        <c:numFmt formatCode="#,##0.0" sourceLinked="1"/>
        <c:tickLblPos val="none"/>
        <c:crossAx val="1879476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20611.7</c:v>
                </c:pt>
                <c:pt idx="1">
                  <c:v>271026.2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16537.900000000001</c:v>
                </c:pt>
                <c:pt idx="1">
                  <c:v>208301.2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16575.099999999973</c:v>
                </c:pt>
                <c:pt idx="1">
                  <c:v>216676.1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chemeClr val="bg1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chemeClr val="bg1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222964.4</c:v>
                </c:pt>
                <c:pt idx="1">
                  <c:v>38134.5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781E-2"/>
          <c:y val="0.2480675758249084"/>
          <c:w val="0.9128957893567379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20611.7</c:v>
                </c:pt>
                <c:pt idx="1">
                  <c:v>16537.900000000001</c:v>
                </c:pt>
                <c:pt idx="2">
                  <c:v>16575.099999999973</c:v>
                </c:pt>
              </c:numCache>
            </c:numRef>
          </c:val>
        </c:ser>
        <c:marker val="1"/>
        <c:axId val="188603392"/>
        <c:axId val="188678912"/>
      </c:lineChart>
      <c:catAx>
        <c:axId val="188603392"/>
        <c:scaling>
          <c:orientation val="minMax"/>
        </c:scaling>
        <c:delete val="1"/>
        <c:axPos val="b"/>
        <c:numFmt formatCode="General" sourceLinked="1"/>
        <c:tickLblPos val="none"/>
        <c:crossAx val="188678912"/>
        <c:crosses val="autoZero"/>
        <c:auto val="1"/>
        <c:lblAlgn val="ctr"/>
        <c:lblOffset val="100"/>
      </c:catAx>
      <c:valAx>
        <c:axId val="188678912"/>
        <c:scaling>
          <c:orientation val="minMax"/>
        </c:scaling>
        <c:delete val="1"/>
        <c:axPos val="l"/>
        <c:numFmt formatCode="#,##0.0" sourceLinked="1"/>
        <c:tickLblPos val="none"/>
        <c:crossAx val="1886033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22337.3</c:v>
                </c:pt>
                <c:pt idx="1">
                  <c:v>269300.59999999998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894.6</c:v>
                </c:pt>
                <c:pt idx="1">
                  <c:v>224037.9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930.4</c:v>
                </c:pt>
                <c:pt idx="1">
                  <c:v>232051.3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22337.3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291637.90000000002</c:v>
                </c:pt>
              </c:numCache>
            </c:numRef>
          </c:val>
        </c:ser>
        <c:shape val="box"/>
        <c:axId val="189572992"/>
        <c:axId val="189574528"/>
        <c:axId val="0"/>
      </c:bar3DChart>
      <c:catAx>
        <c:axId val="189572992"/>
        <c:scaling>
          <c:orientation val="minMax"/>
        </c:scaling>
        <c:axPos val="b"/>
        <c:numFmt formatCode="General" sourceLinked="1"/>
        <c:tickLblPos val="nextTo"/>
        <c:crossAx val="189574528"/>
        <c:crosses val="autoZero"/>
        <c:auto val="1"/>
        <c:lblAlgn val="ctr"/>
        <c:lblOffset val="100"/>
      </c:catAx>
      <c:valAx>
        <c:axId val="189574528"/>
        <c:scaling>
          <c:orientation val="minMax"/>
        </c:scaling>
        <c:delete val="1"/>
        <c:axPos val="l"/>
        <c:numFmt formatCode="#,##0.0" sourceLinked="1"/>
        <c:tickLblPos val="none"/>
        <c:crossAx val="18957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358"/>
          <c:w val="6.7431244321407194E-2"/>
          <c:h val="0.42311606954066366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224839.1</c:v>
                </c:pt>
              </c:numCache>
            </c:numRef>
          </c:val>
        </c:ser>
        <c:shape val="box"/>
        <c:axId val="189661952"/>
        <c:axId val="189663488"/>
        <c:axId val="0"/>
      </c:bar3DChart>
      <c:catAx>
        <c:axId val="189661952"/>
        <c:scaling>
          <c:orientation val="minMax"/>
        </c:scaling>
        <c:axPos val="b"/>
        <c:numFmt formatCode="General" sourceLinked="1"/>
        <c:tickLblPos val="nextTo"/>
        <c:crossAx val="189663488"/>
        <c:crosses val="autoZero"/>
        <c:auto val="1"/>
        <c:lblAlgn val="ctr"/>
        <c:lblOffset val="100"/>
      </c:catAx>
      <c:valAx>
        <c:axId val="189663488"/>
        <c:scaling>
          <c:orientation val="minMax"/>
        </c:scaling>
        <c:delete val="1"/>
        <c:axPos val="l"/>
        <c:numFmt formatCode="#,##0.0" sourceLinked="1"/>
        <c:tickLblPos val="none"/>
        <c:crossAx val="189661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183"/>
          <c:y val="0.28844196522967358"/>
          <c:w val="9.7911810240290095E-2"/>
          <c:h val="0.42311606954066366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930.4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233251.20000000001</c:v>
                </c:pt>
              </c:numCache>
            </c:numRef>
          </c:val>
        </c:ser>
        <c:shape val="box"/>
        <c:axId val="189705600"/>
        <c:axId val="189707392"/>
        <c:axId val="0"/>
      </c:bar3DChart>
      <c:catAx>
        <c:axId val="189705600"/>
        <c:scaling>
          <c:orientation val="minMax"/>
        </c:scaling>
        <c:axPos val="b"/>
        <c:numFmt formatCode="General" sourceLinked="1"/>
        <c:tickLblPos val="nextTo"/>
        <c:crossAx val="189707392"/>
        <c:crosses val="autoZero"/>
        <c:auto val="1"/>
        <c:lblAlgn val="ctr"/>
        <c:lblOffset val="100"/>
      </c:catAx>
      <c:valAx>
        <c:axId val="189707392"/>
        <c:scaling>
          <c:orientation val="minMax"/>
        </c:scaling>
        <c:delete val="1"/>
        <c:axPos val="l"/>
        <c:numFmt formatCode="#,##0.0" sourceLinked="1"/>
        <c:tickLblPos val="none"/>
        <c:crossAx val="189705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053"/>
          <c:y val="0.2998206292490847"/>
          <c:w val="0.29936894378554968"/>
          <c:h val="0.42311606954066366"/>
        </c:manualLayout>
      </c:layout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8009922765783292E-2"/>
          <c:y val="9.4567144054701027E-2"/>
          <c:w val="0.61052539944121431"/>
          <c:h val="0.786815353849576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explosion val="12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291"/>
                  <c:y val="-5.2531953813917433E-2"/>
                </c:manualLayout>
              </c:layout>
              <c:showVal val="1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3527.4</c:v>
                </c:pt>
                <c:pt idx="1">
                  <c:v>2606.3000000000002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10464133823234"/>
          <c:y val="0.11488000041339075"/>
          <c:w val="0.30425424053733574"/>
          <c:h val="0.28226482587206314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perspective val="30"/>
    </c:view3D>
    <c:floor>
      <c:spPr>
        <a:solidFill>
          <a:srgbClr val="008080"/>
        </a:solidFill>
        <a:ln>
          <a:solidFill>
            <a:srgbClr val="00CC99"/>
          </a:solidFill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6.5148371669726854E-2"/>
          <c:y val="1.6508986081649839E-2"/>
          <c:w val="0.89152399337088184"/>
          <c:h val="0.66399341514606902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00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1.4054120092566861E-3"/>
                  <c:y val="-2.2558862968714212E-2"/>
                </c:manualLayout>
              </c:layout>
              <c:showVal val="1"/>
            </c:dLbl>
            <c:dLbl>
              <c:idx val="1"/>
              <c:layout>
                <c:manualLayout>
                  <c:x val="7.0270600462834284E-3"/>
                  <c:y val="-2.6660474417571252E-2"/>
                </c:manualLayout>
              </c:layout>
              <c:showVal val="1"/>
            </c:dLbl>
            <c:dLbl>
              <c:idx val="2"/>
              <c:layout>
                <c:manualLayout>
                  <c:x val="1.4053013468937521E-3"/>
                  <c:y val="-2.4609668693142621E-2"/>
                </c:manualLayout>
              </c:layout>
              <c:showVal val="1"/>
            </c:dLbl>
            <c:dLbl>
              <c:idx val="3"/>
              <c:layout>
                <c:manualLayout>
                  <c:x val="-4.2162360277700804E-3"/>
                  <c:y val="-2.2558862968714212E-2"/>
                </c:manualLayout>
              </c:layout>
              <c:showVal val="1"/>
            </c:dLbl>
            <c:dLbl>
              <c:idx val="4"/>
              <c:layout>
                <c:manualLayout>
                  <c:x val="4.2162360277700804E-3"/>
                  <c:y val="-1.845725151985714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3.8</c:v>
                </c:pt>
                <c:pt idx="1">
                  <c:v>3.5</c:v>
                </c:pt>
                <c:pt idx="2">
                  <c:v>3.2</c:v>
                </c:pt>
                <c:pt idx="3">
                  <c:v>3.7</c:v>
                </c:pt>
                <c:pt idx="4">
                  <c:v>4.9000000000000004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в рамках муниципальных программ</c:v>
                </c:pt>
              </c:strCache>
            </c:strRef>
          </c:tx>
          <c:spPr>
            <a:solidFill>
              <a:srgbClr val="00CC66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96.2</c:v>
                </c:pt>
                <c:pt idx="1">
                  <c:v>96.5</c:v>
                </c:pt>
                <c:pt idx="2">
                  <c:v>96.8</c:v>
                </c:pt>
                <c:pt idx="3">
                  <c:v>96.3</c:v>
                </c:pt>
                <c:pt idx="4">
                  <c:v>95.1</c:v>
                </c:pt>
              </c:numCache>
            </c:numRef>
          </c:val>
        </c:ser>
        <c:gapWidth val="100"/>
        <c:shape val="box"/>
        <c:axId val="123460992"/>
        <c:axId val="123610240"/>
        <c:axId val="0"/>
      </c:bar3DChart>
      <c:catAx>
        <c:axId val="123460992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defRPr>
            </a:pPr>
            <a:endParaRPr lang="ru-RU"/>
          </a:p>
        </c:txPr>
        <c:crossAx val="123610240"/>
        <c:crosses val="autoZero"/>
        <c:auto val="1"/>
        <c:lblAlgn val="ctr"/>
        <c:lblOffset val="100"/>
      </c:catAx>
      <c:valAx>
        <c:axId val="1236102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95000"/>
                </a:schemeClr>
              </a:solidFill>
              <a:prstDash val="solid"/>
            </a:ln>
            <a:effectLst/>
          </c:spPr>
        </c:majorGridlines>
        <c:numFmt formatCode="0%" sourceLinked="1"/>
        <c:tickLblPos val="nextTo"/>
        <c:txPr>
          <a:bodyPr/>
          <a:lstStyle/>
          <a:p>
            <a:pPr>
              <a:defRPr sz="1400" b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460992"/>
        <c:crosses val="autoZero"/>
        <c:crossBetween val="between"/>
      </c:valAx>
      <c:spPr>
        <a:noFill/>
        <a:ln w="25400"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756099930769628"/>
          <c:y val="0.11484096703741745"/>
          <c:w val="0.21932406100771804"/>
          <c:h val="0.25014027977200848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98537728612174E-4"/>
          <c:y val="0"/>
          <c:w val="0.92674674945195357"/>
          <c:h val="0.955206747479828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</c:spPr>
          <c:dPt>
            <c:idx val="0"/>
            <c:spPr>
              <a:solidFill>
                <a:srgbClr val="0099FF"/>
              </a:solidFill>
              <a:ln>
                <a:noFill/>
              </a:ln>
            </c:spPr>
          </c:dPt>
          <c:dPt>
            <c:idx val="1"/>
            <c:spPr>
              <a:solidFill>
                <a:srgbClr val="0099FF"/>
              </a:solidFill>
              <a:ln>
                <a:noFill/>
              </a:ln>
            </c:spPr>
          </c:dPt>
          <c:dPt>
            <c:idx val="2"/>
            <c:spPr>
              <a:solidFill>
                <a:srgbClr val="0099FF"/>
              </a:solidFill>
              <a:ln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50" dirty="0" smtClean="0"/>
                      <a:t>79,8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50" dirty="0" smtClean="0"/>
                      <a:t>88,2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dirty="0" smtClean="0"/>
                      <a:t>89,0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218799.8</c:v>
                </c:pt>
                <c:pt idx="1">
                  <c:v>190799.4</c:v>
                </c:pt>
                <c:pt idx="2">
                  <c:v>197070.7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66FF33"/>
            </a:solidFill>
          </c:spPr>
          <c:dLbls>
            <c:dLbl>
              <c:idx val="0"/>
              <c:layout>
                <c:manualLayout>
                  <c:x val="-4.1992688643060824E-3"/>
                  <c:y val="1.318723440108892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50" dirty="0" smtClean="0"/>
                      <a:t>19,3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50" dirty="0" smtClean="0"/>
                      <a:t>11,8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dirty="0" smtClean="0"/>
                      <a:t>11,0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52993.1</c:v>
                </c:pt>
                <c:pt idx="1">
                  <c:v>25566.1</c:v>
                </c:pt>
                <c:pt idx="2">
                  <c:v>24440.5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640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gapWidth val="24"/>
        <c:overlap val="100"/>
        <c:axId val="124043648"/>
        <c:axId val="124045184"/>
      </c:barChart>
      <c:catAx>
        <c:axId val="12404364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3366"/>
            </a:solidFill>
          </a:ln>
        </c:spPr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24045184"/>
        <c:crosses val="autoZero"/>
        <c:auto val="1"/>
        <c:lblAlgn val="ctr"/>
        <c:lblOffset val="100"/>
      </c:catAx>
      <c:valAx>
        <c:axId val="124045184"/>
        <c:scaling>
          <c:orientation val="minMax"/>
        </c:scaling>
        <c:delete val="1"/>
        <c:axPos val="l"/>
        <c:numFmt formatCode="General" sourceLinked="1"/>
        <c:tickLblPos val="none"/>
        <c:crossAx val="1240436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36013.300000000003</c:v>
                </c:pt>
                <c:pt idx="1">
                  <c:v>247815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29"/>
          <c:h val="0.8379268500683063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24586.1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18982.7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2247603565222502E-2"/>
                  <c:y val="0.242507776913676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17597.900000000001</c:v>
                </c:pt>
              </c:numCache>
            </c:numRef>
          </c:val>
        </c:ser>
        <c:shape val="cylinder"/>
        <c:axId val="124191104"/>
        <c:axId val="124192640"/>
        <c:axId val="0"/>
      </c:bar3DChart>
      <c:catAx>
        <c:axId val="1241911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4192640"/>
        <c:crosses val="autoZero"/>
        <c:auto val="1"/>
        <c:lblAlgn val="ctr"/>
        <c:lblOffset val="100"/>
      </c:catAx>
      <c:valAx>
        <c:axId val="12419264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19110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51"/>
          <c:h val="0.8379268500683063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28289.200000000001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6583.4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6842.6</c:v>
                </c:pt>
              </c:numCache>
            </c:numRef>
          </c:val>
        </c:ser>
        <c:shape val="cylinder"/>
        <c:axId val="124533760"/>
        <c:axId val="124547840"/>
        <c:axId val="0"/>
      </c:bar3DChart>
      <c:catAx>
        <c:axId val="1245337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4547840"/>
        <c:crosses val="autoZero"/>
        <c:auto val="1"/>
        <c:lblAlgn val="ctr"/>
        <c:lblOffset val="100"/>
      </c:catAx>
      <c:valAx>
        <c:axId val="12454784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533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363"/>
          <c:w val="0.17824338312804636"/>
          <c:h val="0.2091928057376342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73"/>
          <c:h val="0.829646705921564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168285.8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966334977455421E-2"/>
                  <c:y val="0.2410380328111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143079.4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9949502466183182E-2"/>
                  <c:y val="0.23809854460615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150703.79999999999</c:v>
                </c:pt>
              </c:numCache>
            </c:numRef>
          </c:val>
        </c:ser>
        <c:shape val="cylinder"/>
        <c:axId val="124707584"/>
        <c:axId val="124709120"/>
        <c:axId val="0"/>
      </c:bar3DChart>
      <c:catAx>
        <c:axId val="1247075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4709120"/>
        <c:crosses val="autoZero"/>
        <c:auto val="1"/>
        <c:lblAlgn val="ctr"/>
        <c:lblOffset val="100"/>
      </c:catAx>
      <c:valAx>
        <c:axId val="12470912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70758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684"/>
          <c:h val="0.82031722497333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5653715243760821E-2"/>
                  <c:y val="0.2255193867348074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57355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47626.6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1.9240286432820601E-2"/>
                  <c:y val="0.2402947291570779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46636.4</c:v>
                </c:pt>
              </c:numCache>
            </c:numRef>
          </c:val>
        </c:ser>
        <c:shape val="cylinder"/>
        <c:axId val="124943744"/>
        <c:axId val="124966016"/>
        <c:axId val="0"/>
      </c:bar3DChart>
      <c:catAx>
        <c:axId val="1249437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4966016"/>
        <c:crosses val="autoZero"/>
        <c:auto val="1"/>
        <c:lblAlgn val="ctr"/>
        <c:lblOffset val="100"/>
      </c:catAx>
      <c:valAx>
        <c:axId val="12496601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94374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695"/>
          <c:h val="0.82334192409164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A50021"/>
            </a:solidFill>
          </c:spPr>
          <c:dLbls>
            <c:dLbl>
              <c:idx val="0"/>
              <c:layout>
                <c:manualLayout>
                  <c:x val="2.2222222222222251E-2"/>
                  <c:y val="0.2107598851121853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3300"/>
            </a:solidFill>
          </c:spPr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8.3333333333333367E-3"/>
                  <c:y val="-1.691212391926020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white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5179008"/>
        <c:axId val="125180544"/>
        <c:axId val="0"/>
      </c:bar3DChart>
      <c:catAx>
        <c:axId val="1251790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5180544"/>
        <c:crosses val="autoZero"/>
        <c:auto val="1"/>
        <c:lblAlgn val="ctr"/>
        <c:lblOffset val="100"/>
      </c:catAx>
      <c:valAx>
        <c:axId val="1251805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179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735"/>
          <c:y val="0.41721605831591357"/>
          <c:w val="0.1642069116360455"/>
          <c:h val="0.1513864322595634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8997"/>
          <c:h val="0.803739320866419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9444444444444445E-2"/>
                  <c:y val="0.2617092724464290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3.0555555555555582E-2"/>
                  <c:y val="-6.834388472965369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5304192"/>
        <c:axId val="125314176"/>
        <c:axId val="0"/>
      </c:bar3DChart>
      <c:catAx>
        <c:axId val="1253041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5314176"/>
        <c:crosses val="autoZero"/>
        <c:auto val="1"/>
        <c:lblAlgn val="ctr"/>
        <c:lblOffset val="100"/>
      </c:catAx>
      <c:valAx>
        <c:axId val="12531417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304192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5050"/>
            </a:solidFill>
          </c:spPr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9717272468784226E-2"/>
                  <c:y val="-3.1530028409541805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3708544"/>
        <c:axId val="123710080"/>
        <c:axId val="0"/>
      </c:bar3DChart>
      <c:catAx>
        <c:axId val="1237085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3710080"/>
        <c:crosses val="autoZero"/>
        <c:auto val="1"/>
        <c:lblAlgn val="ctr"/>
        <c:lblOffset val="100"/>
      </c:catAx>
      <c:valAx>
        <c:axId val="12371008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708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27381472395338846"/>
          <c:w val="0.20443098914935554"/>
          <c:h val="0.21889597438723676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3.0794638338244598E-2"/>
                  <c:y val="0.3243524302311588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5639296"/>
        <c:axId val="125669760"/>
        <c:axId val="0"/>
      </c:bar3DChart>
      <c:catAx>
        <c:axId val="125639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5669760"/>
        <c:crosses val="autoZero"/>
        <c:auto val="1"/>
        <c:lblAlgn val="ctr"/>
        <c:lblOffset val="100"/>
      </c:catAx>
      <c:valAx>
        <c:axId val="12566976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639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125"/>
          <c:y val="0.26843915602846774"/>
          <c:w val="0.20443098914935551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1659386773789292E-2"/>
                  <c:y val="-7.677779392033401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FF99"/>
            </a:solidFill>
          </c:spPr>
          <c:dLbls>
            <c:dLbl>
              <c:idx val="0"/>
              <c:layout>
                <c:manualLayout>
                  <c:x val="3.094198110541335E-3"/>
                  <c:y val="-2.9847111004760285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5756160"/>
        <c:axId val="125757696"/>
        <c:axId val="0"/>
      </c:bar3DChart>
      <c:catAx>
        <c:axId val="1257561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5757696"/>
        <c:crosses val="autoZero"/>
        <c:auto val="1"/>
        <c:lblAlgn val="ctr"/>
        <c:lblOffset val="100"/>
      </c:catAx>
      <c:valAx>
        <c:axId val="12575769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756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147"/>
          <c:y val="0.26843915602846774"/>
          <c:w val="0.20443098914935554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4.0224331799390708E-2"/>
                  <c:y val="-5.2602364248085405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5877248"/>
        <c:axId val="125895424"/>
        <c:axId val="0"/>
      </c:bar3DChart>
      <c:catAx>
        <c:axId val="1258772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5895424"/>
        <c:crosses val="autoZero"/>
        <c:auto val="1"/>
        <c:lblAlgn val="ctr"/>
        <c:lblOffset val="100"/>
      </c:catAx>
      <c:valAx>
        <c:axId val="12589542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877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035"/>
          <c:y val="0.26843915602846774"/>
          <c:w val="0.2106193853704382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35781.699999999997</c:v>
                </c:pt>
                <c:pt idx="1">
                  <c:v>189150.8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3971796773065049E-2"/>
                  <c:y val="0.3238505551723831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2.9199560036194679E-2"/>
                  <c:y val="-6.10566804305694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66"/>
            </a:solidFill>
          </c:spPr>
          <c:dLbls>
            <c:dLbl>
              <c:idx val="0"/>
              <c:layout>
                <c:manualLayout>
                  <c:x val="1.0151781118006863E-2"/>
                  <c:y val="-1.9596588033428546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124416"/>
        <c:axId val="126125952"/>
        <c:axId val="0"/>
      </c:bar3DChart>
      <c:catAx>
        <c:axId val="1261244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125952"/>
        <c:crosses val="autoZero"/>
        <c:auto val="1"/>
        <c:lblAlgn val="ctr"/>
        <c:lblOffset val="100"/>
      </c:catAx>
      <c:valAx>
        <c:axId val="126125952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124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162"/>
          <c:y val="0.26843915602846774"/>
          <c:w val="0.21458267386723806"/>
          <c:h val="0.2281341172775343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1.8896709889377434E-2"/>
                  <c:y val="0.1699180484263538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2.2046161537606992E-2"/>
                  <c:y val="-7.1414831947308077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236928"/>
        <c:axId val="126263296"/>
        <c:axId val="0"/>
      </c:bar3DChart>
      <c:catAx>
        <c:axId val="1262369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263296"/>
        <c:crosses val="autoZero"/>
        <c:auto val="1"/>
        <c:lblAlgn val="ctr"/>
        <c:lblOffset val="100"/>
      </c:catAx>
      <c:valAx>
        <c:axId val="12626329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236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202"/>
          <c:y val="0.26843915602846774"/>
          <c:w val="0.20443098914935559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4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9.4483549446886857E-3"/>
                  <c:y val="0.21623495348743918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4.4092323075214102E-2"/>
                  <c:y val="-6.524419313321958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CC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5432192"/>
        <c:axId val="125433728"/>
        <c:axId val="0"/>
      </c:bar3DChart>
      <c:catAx>
        <c:axId val="1254321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5433728"/>
        <c:crosses val="autoZero"/>
        <c:auto val="1"/>
        <c:lblAlgn val="ctr"/>
        <c:lblOffset val="100"/>
      </c:catAx>
      <c:valAx>
        <c:axId val="12543372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432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224"/>
          <c:y val="0.26843915602846774"/>
          <c:w val="0.20443098914935562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0879011809145535E-2"/>
          <c:w val="0.65606887494680965"/>
          <c:h val="0.88103731938281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2.0144512244970686E-2"/>
                  <c:y val="0.27797748779547538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660.4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3.6604947458668338E-2"/>
                  <c:y val="-3.112399275897465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416768"/>
        <c:axId val="126418304"/>
        <c:axId val="0"/>
      </c:bar3DChart>
      <c:catAx>
        <c:axId val="12641676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418304"/>
        <c:crosses val="autoZero"/>
        <c:auto val="1"/>
        <c:lblAlgn val="ctr"/>
        <c:lblOffset val="100"/>
      </c:catAx>
      <c:valAx>
        <c:axId val="12641830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416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46"/>
          <c:y val="0.26843906551220392"/>
          <c:w val="0.20443098914935567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1.8896709889377496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0000"/>
            </a:solidFill>
          </c:spPr>
          <c:dLbls>
            <c:dLbl>
              <c:idx val="0"/>
              <c:layout>
                <c:manualLayout>
                  <c:x val="1.883889031255763E-2"/>
                  <c:y val="-5.92162017738865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6.3564581614920972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578048"/>
        <c:axId val="126588032"/>
        <c:axId val="0"/>
      </c:bar3DChart>
      <c:catAx>
        <c:axId val="1265780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588032"/>
        <c:crosses val="autoZero"/>
        <c:auto val="1"/>
        <c:lblAlgn val="ctr"/>
        <c:lblOffset val="100"/>
      </c:catAx>
      <c:valAx>
        <c:axId val="12658803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578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73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CCFF"/>
            </a:solidFill>
          </c:spPr>
          <c:dLbls>
            <c:dLbl>
              <c:idx val="0"/>
              <c:layout>
                <c:manualLayout>
                  <c:x val="1.8896709889377503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1.8838890312557637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6.3564581614920989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706816"/>
        <c:axId val="126708352"/>
        <c:axId val="0"/>
      </c:bar3DChart>
      <c:catAx>
        <c:axId val="1267068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708352"/>
        <c:crosses val="autoZero"/>
        <c:auto val="1"/>
        <c:lblAlgn val="ctr"/>
        <c:lblOffset val="100"/>
      </c:catAx>
      <c:valAx>
        <c:axId val="12670835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706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79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88967098893775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8838890312557643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1007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819712"/>
        <c:axId val="126825600"/>
        <c:axId val="0"/>
      </c:bar3DChart>
      <c:catAx>
        <c:axId val="126819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825600"/>
        <c:crosses val="autoZero"/>
        <c:auto val="1"/>
        <c:lblAlgn val="ctr"/>
        <c:lblOffset val="100"/>
      </c:catAx>
      <c:valAx>
        <c:axId val="12682560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819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84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66"/>
            </a:solidFill>
          </c:spPr>
          <c:dLbls>
            <c:dLbl>
              <c:idx val="0"/>
              <c:layout>
                <c:manualLayout>
                  <c:x val="1.8896709889377517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9900"/>
            </a:solidFill>
          </c:spPr>
          <c:dLbls>
            <c:dLbl>
              <c:idx val="0"/>
              <c:layout>
                <c:manualLayout>
                  <c:x val="1.883889031255765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1033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957056"/>
        <c:axId val="126958592"/>
        <c:axId val="0"/>
      </c:bar3DChart>
      <c:catAx>
        <c:axId val="126957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958592"/>
        <c:crosses val="autoZero"/>
        <c:auto val="1"/>
        <c:lblAlgn val="ctr"/>
        <c:lblOffset val="100"/>
      </c:catAx>
      <c:valAx>
        <c:axId val="12695859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957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92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8F8F8"/>
            </a:solidFill>
          </c:spPr>
          <c:dLbls>
            <c:dLbl>
              <c:idx val="0"/>
              <c:layout>
                <c:manualLayout>
                  <c:x val="1.8896709889377524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3300"/>
            </a:solidFill>
          </c:spPr>
          <c:dLbls>
            <c:dLbl>
              <c:idx val="0"/>
              <c:layout>
                <c:manualLayout>
                  <c:x val="1.8838890312557657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6.3564581614921059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26197120"/>
        <c:axId val="126211200"/>
        <c:axId val="0"/>
      </c:bar3DChart>
      <c:catAx>
        <c:axId val="1261971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26211200"/>
        <c:crosses val="autoZero"/>
        <c:auto val="1"/>
        <c:lblAlgn val="ctr"/>
        <c:lblOffset val="100"/>
      </c:catAx>
      <c:valAx>
        <c:axId val="12621120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197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98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66"/>
          </a:solidFill>
        </a:ln>
      </c:spPr>
    </c:floor>
    <c:plotArea>
      <c:layout>
        <c:manualLayout>
          <c:layoutTarget val="inner"/>
          <c:xMode val="edge"/>
          <c:yMode val="edge"/>
          <c:x val="0.15767990064595988"/>
          <c:y val="3.9613790188889692E-2"/>
          <c:w val="0.53768951267320053"/>
          <c:h val="0.6473594437219394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Lbls>
            <c:dLbl>
              <c:idx val="0"/>
              <c:layout>
                <c:manualLayout>
                  <c:x val="2.5195613185836494E-2"/>
                  <c:y val="-1.037466425299149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Налоговые отчисления  с начала реализации проекта (тыс. руб.)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40307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Региональный бюджет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</c:spPr>
          <c:dLbls>
            <c:dLbl>
              <c:idx val="0"/>
              <c:layout>
                <c:manualLayout>
                  <c:x val="3.1494516482295745E-2"/>
                  <c:y val="3.458221417663833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Налоговые отчисления  с начала реализации проекта (тыс. руб.)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2628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1">
                <a:lumMod val="95000"/>
              </a:schemeClr>
            </a:solidFill>
          </c:spPr>
          <c:dLbls>
            <c:dLbl>
              <c:idx val="0"/>
              <c:layout>
                <c:manualLayout>
                  <c:x val="1.889670988937743E-2"/>
                  <c:y val="-1.037466425299149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Налоговые отчисления  с начала реализации проекта (тыс. руб.)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464</c:v>
                </c:pt>
              </c:numCache>
            </c:numRef>
          </c:val>
        </c:ser>
        <c:shape val="cylinder"/>
        <c:axId val="127306752"/>
        <c:axId val="127312640"/>
        <c:axId val="0"/>
      </c:bar3DChart>
      <c:catAx>
        <c:axId val="12730675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27312640"/>
        <c:crosses val="autoZero"/>
        <c:auto val="1"/>
        <c:lblAlgn val="ctr"/>
        <c:lblOffset val="100"/>
      </c:catAx>
      <c:valAx>
        <c:axId val="127312640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#,##0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27306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695395948069282"/>
          <c:y val="0.1769599129508487"/>
          <c:w val="0.29518223173615632"/>
          <c:h val="0.33484024650855787"/>
        </c:manualLayout>
      </c:layout>
      <c:txPr>
        <a:bodyPr/>
        <a:lstStyle/>
        <a:p>
          <a:pPr>
            <a:defRPr sz="1000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36241.599999999999</c:v>
                </c:pt>
                <c:pt idx="1">
                  <c:v>196740.1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400" b="1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по проекту (млн.руб.)</c:v>
                </c:pt>
              </c:strCache>
            </c:strRef>
          </c:tx>
          <c:dPt>
            <c:idx val="0"/>
            <c:spPr>
              <a:solidFill>
                <a:srgbClr val="339966"/>
              </a:solidFill>
            </c:spPr>
          </c:dPt>
          <c:dPt>
            <c:idx val="1"/>
            <c:spPr>
              <a:solidFill>
                <a:srgbClr val="FFCC00"/>
              </a:solidFill>
            </c:spPr>
          </c:dPt>
          <c:dPt>
            <c:idx val="2"/>
            <c:spPr>
              <a:solidFill>
                <a:srgbClr val="33CCFF"/>
              </a:solidFill>
            </c:spPr>
          </c:dPt>
          <c:dLbls>
            <c:dLbl>
              <c:idx val="0"/>
              <c:layout>
                <c:manualLayout>
                  <c:x val="1.3778850961004337E-2"/>
                  <c:y val="-3.8580782690812131E-2"/>
                </c:manualLayout>
              </c:layout>
              <c:showVal val="1"/>
            </c:dLbl>
            <c:dLbl>
              <c:idx val="1"/>
              <c:layout>
                <c:manualLayout>
                  <c:x val="2.7557701922008692E-3"/>
                  <c:y val="-1.9290391345406131E-2"/>
                </c:manualLayout>
              </c:layout>
              <c:showVal val="1"/>
            </c:dLbl>
            <c:dLbl>
              <c:idx val="2"/>
              <c:layout>
                <c:manualLayout>
                  <c:x val="8.2673105766026267E-3"/>
                  <c:y val="-3.5825012498611426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Бизнес-план 2012 г</c:v>
                </c:pt>
                <c:pt idx="1">
                  <c:v>План на 01.10.2019</c:v>
                </c:pt>
                <c:pt idx="2">
                  <c:v>Факт на 01.10.2019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7729</c:v>
                </c:pt>
                <c:pt idx="1">
                  <c:v>9722</c:v>
                </c:pt>
                <c:pt idx="2">
                  <c:v>7047</c:v>
                </c:pt>
              </c:numCache>
            </c:numRef>
          </c:val>
        </c:ser>
        <c:gapWidth val="113"/>
        <c:gapDepth val="112"/>
        <c:shape val="cylinder"/>
        <c:axId val="127053824"/>
        <c:axId val="127055360"/>
        <c:axId val="0"/>
      </c:bar3DChart>
      <c:catAx>
        <c:axId val="127053824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2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27055360"/>
        <c:crosses val="autoZero"/>
        <c:auto val="1"/>
        <c:lblAlgn val="ctr"/>
        <c:lblOffset val="100"/>
      </c:catAx>
      <c:valAx>
        <c:axId val="1270553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270538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400" b="1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Создание рабочих мест (человек)</c:v>
                </c:pt>
              </c:strCache>
            </c:strRef>
          </c:tx>
          <c:dPt>
            <c:idx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FF9900"/>
              </a:solidFill>
            </c:spPr>
          </c:dPt>
          <c:dLbls>
            <c:dLbl>
              <c:idx val="0"/>
              <c:layout>
                <c:manualLayout>
                  <c:x val="1.4391034294036521E-2"/>
                  <c:y val="-3.2660980055714002E-2"/>
                </c:manualLayout>
              </c:layout>
              <c:showVal val="1"/>
            </c:dLbl>
            <c:dLbl>
              <c:idx val="1"/>
              <c:layout>
                <c:manualLayout>
                  <c:x val="8.4666817185453484E-3"/>
                  <c:y val="-3.2660980055714002E-2"/>
                </c:manualLayout>
              </c:layout>
              <c:showVal val="1"/>
            </c:dLbl>
            <c:dLbl>
              <c:idx val="2"/>
              <c:layout>
                <c:manualLayout>
                  <c:x val="1.411113619757536E-2"/>
                  <c:y val="-4.572537207799954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Бизнес-план 2012 г</c:v>
                </c:pt>
                <c:pt idx="1">
                  <c:v>План на 01.10.2019</c:v>
                </c:pt>
                <c:pt idx="2">
                  <c:v>Факт на 01.10.2019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276</c:v>
                </c:pt>
                <c:pt idx="1">
                  <c:v>207</c:v>
                </c:pt>
                <c:pt idx="2">
                  <c:v>61</c:v>
                </c:pt>
              </c:numCache>
            </c:numRef>
          </c:val>
        </c:ser>
        <c:gapWidth val="115"/>
        <c:gapDepth val="116"/>
        <c:shape val="cylinder"/>
        <c:axId val="127462016"/>
        <c:axId val="186384768"/>
        <c:axId val="0"/>
      </c:bar3DChart>
      <c:catAx>
        <c:axId val="127462016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2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86384768"/>
        <c:crosses val="autoZero"/>
        <c:auto val="1"/>
        <c:lblAlgn val="ctr"/>
        <c:lblOffset val="100"/>
      </c:catAx>
      <c:valAx>
        <c:axId val="1863847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274620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FF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FF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99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51843" custRadScaleRad="101667" custRadScaleInc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21497965" custScaleX="96563" custLinFactNeighborX="3373" custLinFactNeighborY="27879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22127" custRadScaleInc="74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21479065" custScaleX="95291" custLinFactNeighborX="-710" custLinFactNeighborY="31543"/>
      <dgm:spPr/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92A03-7159-4281-B198-303F0B7FBC1B}" type="presOf" srcId="{2D78FB1E-2677-4182-BF88-E223488DB16D}" destId="{6EBA0CCF-2610-4CB9-B2AA-6683F0E170FF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0435AD0B-7272-490D-9768-B7D8C7888CAB}" type="presOf" srcId="{DA936E31-2B7B-4F61-8784-087F5BF1CCA2}" destId="{0F10B24C-6291-498B-B24B-6F32995626E1}" srcOrd="0" destOrd="0" presId="urn:microsoft.com/office/officeart/2005/8/layout/hierarchy3"/>
    <dgm:cxn modelId="{1734332B-33DF-4C36-8705-417653B4CA58}" type="presOf" srcId="{0FD87494-0FAD-49E2-A677-4C63C07CD278}" destId="{B94730D8-5D8F-426C-8831-7569625F9563}" srcOrd="0" destOrd="0" presId="urn:microsoft.com/office/officeart/2005/8/layout/hierarchy3"/>
    <dgm:cxn modelId="{6B082500-0426-479C-941D-1A9F566EEE32}" type="presOf" srcId="{F97B0179-6FFA-43F2-9B11-3C7B56B71EA7}" destId="{87A678DD-6040-425C-BD0F-D72D593AD7BF}" srcOrd="0" destOrd="0" presId="urn:microsoft.com/office/officeart/2005/8/layout/hierarchy3"/>
    <dgm:cxn modelId="{5524F9ED-EE44-4D1B-A7A5-5A1E4D55006E}" type="presOf" srcId="{ECC4F9D0-E93A-4739-8873-1B03FCE6503A}" destId="{C3A7FB03-348C-490A-BD89-81232A0929D7}" srcOrd="0" destOrd="0" presId="urn:microsoft.com/office/officeart/2005/8/layout/hierarchy3"/>
    <dgm:cxn modelId="{89FF40E1-962D-4067-8FB3-3EF8F55C8527}" type="presOf" srcId="{3B89B9B3-5619-46D4-93CA-40C0EF5EB128}" destId="{51570436-6222-48A4-BA2B-6408C85AF1C1}" srcOrd="0" destOrd="0" presId="urn:microsoft.com/office/officeart/2005/8/layout/hierarchy3"/>
    <dgm:cxn modelId="{5D864355-5783-48E4-8866-BFDBC58DA067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3CA330E-5D7F-4D0C-AD54-4E0294451120}" type="presOf" srcId="{C7E3C235-D7CE-4F21-83E5-0230BF458F3B}" destId="{A8364C70-C324-4950-A3EA-89813D0E681B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C0EA5B20-929E-4038-A8D3-DB41F9D59131}" type="presOf" srcId="{CCE787AD-0C94-4790-AEE2-08FEBD4D1B85}" destId="{2A6BB132-36F5-4551-B534-1EA38833A873}" srcOrd="0" destOrd="0" presId="urn:microsoft.com/office/officeart/2005/8/layout/hierarchy3"/>
    <dgm:cxn modelId="{B991AD93-EB2D-4FDF-A21F-A7B7CD714F36}" type="presOf" srcId="{C7E3C235-D7CE-4F21-83E5-0230BF458F3B}" destId="{6A0D8410-35CB-4A00-B0EC-DB51D7EB0EF9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216D1E0-14FD-4E06-AE98-8E84AD193410}" type="presOf" srcId="{068889B5-7356-40A8-AAD8-C5014ADEEF6E}" destId="{C5FFE075-823E-4DA0-9121-22547C719149}" srcOrd="0" destOrd="0" presId="urn:microsoft.com/office/officeart/2005/8/layout/hierarchy3"/>
    <dgm:cxn modelId="{93FAD667-B778-437E-805E-CFC96E233C8A}" type="presOf" srcId="{68754719-21A2-4E04-8157-D49B2D923B36}" destId="{29983BB3-9FDC-412A-8584-11C5A8F9A525}" srcOrd="0" destOrd="0" presId="urn:microsoft.com/office/officeart/2005/8/layout/hierarchy3"/>
    <dgm:cxn modelId="{40302B10-400A-46A1-88B0-88CBDC9174F7}" type="presOf" srcId="{18FCBCEA-9E78-49E2-BECB-519648FE62F0}" destId="{DC8766AC-1DF5-4C8B-88E8-C0C7029582F8}" srcOrd="0" destOrd="0" presId="urn:microsoft.com/office/officeart/2005/8/layout/hierarchy3"/>
    <dgm:cxn modelId="{FE598173-65A0-4431-BF8A-9FEB0073AD9D}" type="presParOf" srcId="{87A678DD-6040-425C-BD0F-D72D593AD7BF}" destId="{B2318909-0E8B-49FF-955C-5F4D919573E8}" srcOrd="0" destOrd="0" presId="urn:microsoft.com/office/officeart/2005/8/layout/hierarchy3"/>
    <dgm:cxn modelId="{F48DB4CB-23AB-4867-8296-F30F84E5CCB8}" type="presParOf" srcId="{B2318909-0E8B-49FF-955C-5F4D919573E8}" destId="{C8BFB3E0-F637-4271-B518-A47EA05A3897}" srcOrd="0" destOrd="0" presId="urn:microsoft.com/office/officeart/2005/8/layout/hierarchy3"/>
    <dgm:cxn modelId="{6762F0C3-5E60-4596-96C7-99187EC39F8D}" type="presParOf" srcId="{C8BFB3E0-F637-4271-B518-A47EA05A3897}" destId="{A8364C70-C324-4950-A3EA-89813D0E681B}" srcOrd="0" destOrd="0" presId="urn:microsoft.com/office/officeart/2005/8/layout/hierarchy3"/>
    <dgm:cxn modelId="{F14AC6DA-FC22-430B-A71D-679CE9928FBE}" type="presParOf" srcId="{C8BFB3E0-F637-4271-B518-A47EA05A3897}" destId="{6A0D8410-35CB-4A00-B0EC-DB51D7EB0EF9}" srcOrd="1" destOrd="0" presId="urn:microsoft.com/office/officeart/2005/8/layout/hierarchy3"/>
    <dgm:cxn modelId="{C6A5515B-4169-4A46-BF6C-6617541C80D5}" type="presParOf" srcId="{B2318909-0E8B-49FF-955C-5F4D919573E8}" destId="{BA485956-92AB-46FE-9A87-FD4392A1087A}" srcOrd="1" destOrd="0" presId="urn:microsoft.com/office/officeart/2005/8/layout/hierarchy3"/>
    <dgm:cxn modelId="{49F66208-9EBA-4177-8892-575B944846B7}" type="presParOf" srcId="{BA485956-92AB-46FE-9A87-FD4392A1087A}" destId="{0F10B24C-6291-498B-B24B-6F32995626E1}" srcOrd="0" destOrd="0" presId="urn:microsoft.com/office/officeart/2005/8/layout/hierarchy3"/>
    <dgm:cxn modelId="{0A547EBB-76A8-423F-88ED-6417ED280733}" type="presParOf" srcId="{BA485956-92AB-46FE-9A87-FD4392A1087A}" destId="{B94730D8-5D8F-426C-8831-7569625F9563}" srcOrd="1" destOrd="0" presId="urn:microsoft.com/office/officeart/2005/8/layout/hierarchy3"/>
    <dgm:cxn modelId="{94364DD7-26CB-43D6-9270-13BDE4AB7910}" type="presParOf" srcId="{BA485956-92AB-46FE-9A87-FD4392A1087A}" destId="{DC8766AC-1DF5-4C8B-88E8-C0C7029582F8}" srcOrd="2" destOrd="0" presId="urn:microsoft.com/office/officeart/2005/8/layout/hierarchy3"/>
    <dgm:cxn modelId="{53A57BA7-B880-4827-8919-08C973782604}" type="presParOf" srcId="{BA485956-92AB-46FE-9A87-FD4392A1087A}" destId="{51570436-6222-48A4-BA2B-6408C85AF1C1}" srcOrd="3" destOrd="0" presId="urn:microsoft.com/office/officeart/2005/8/layout/hierarchy3"/>
    <dgm:cxn modelId="{7223675F-4626-49B3-A4FF-8DFC617E5AC5}" type="presParOf" srcId="{87A678DD-6040-425C-BD0F-D72D593AD7BF}" destId="{398552E6-FA89-479A-A5C0-9CCE53C51C9B}" srcOrd="1" destOrd="0" presId="urn:microsoft.com/office/officeart/2005/8/layout/hierarchy3"/>
    <dgm:cxn modelId="{EB487FE8-B3A3-4A2B-8086-52E6713E3AC1}" type="presParOf" srcId="{398552E6-FA89-479A-A5C0-9CCE53C51C9B}" destId="{B017799E-88CE-4846-9C9E-14C87B07A779}" srcOrd="0" destOrd="0" presId="urn:microsoft.com/office/officeart/2005/8/layout/hierarchy3"/>
    <dgm:cxn modelId="{7AF0EA6A-AAC9-40A6-885F-B549BC5CF4E8}" type="presParOf" srcId="{B017799E-88CE-4846-9C9E-14C87B07A779}" destId="{C3A7FB03-348C-490A-BD89-81232A0929D7}" srcOrd="0" destOrd="0" presId="urn:microsoft.com/office/officeart/2005/8/layout/hierarchy3"/>
    <dgm:cxn modelId="{0DDADB9D-3D7D-4BC1-B1DE-CFB4A040467E}" type="presParOf" srcId="{B017799E-88CE-4846-9C9E-14C87B07A779}" destId="{F3FA9309-D15C-4DE3-8542-192E36A1C004}" srcOrd="1" destOrd="0" presId="urn:microsoft.com/office/officeart/2005/8/layout/hierarchy3"/>
    <dgm:cxn modelId="{FB855DEC-15F2-4343-9914-6F397659E6ED}" type="presParOf" srcId="{398552E6-FA89-479A-A5C0-9CCE53C51C9B}" destId="{14EC64FA-847B-4CFE-9E9D-811F66FD9494}" srcOrd="1" destOrd="0" presId="urn:microsoft.com/office/officeart/2005/8/layout/hierarchy3"/>
    <dgm:cxn modelId="{CAF5CFEE-CBFC-4869-9B2B-B56E291CA71F}" type="presParOf" srcId="{14EC64FA-847B-4CFE-9E9D-811F66FD9494}" destId="{C5FFE075-823E-4DA0-9121-22547C719149}" srcOrd="0" destOrd="0" presId="urn:microsoft.com/office/officeart/2005/8/layout/hierarchy3"/>
    <dgm:cxn modelId="{6AF5A5F4-928B-439A-BC40-FBB82119C566}" type="presParOf" srcId="{14EC64FA-847B-4CFE-9E9D-811F66FD9494}" destId="{2A6BB132-36F5-4551-B534-1EA38833A873}" srcOrd="1" destOrd="0" presId="urn:microsoft.com/office/officeart/2005/8/layout/hierarchy3"/>
    <dgm:cxn modelId="{DE594173-7D0F-4582-89A2-34616259D0DE}" type="presParOf" srcId="{14EC64FA-847B-4CFE-9E9D-811F66FD9494}" destId="{6EBA0CCF-2610-4CB9-B2AA-6683F0E170FF}" srcOrd="2" destOrd="0" presId="urn:microsoft.com/office/officeart/2005/8/layout/hierarchy3"/>
    <dgm:cxn modelId="{8D890C57-0AA3-41A9-8A44-96400FA3AED8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3B7C198F-BB68-4683-A3C4-38B99C03E7EC}" type="presOf" srcId="{E829916C-D6F7-473C-9DA6-B0EA3BBF655E}" destId="{3F2378FF-1457-4F96-BDD6-206FDC326EB5}" srcOrd="0" destOrd="0" presId="urn:microsoft.com/office/officeart/2005/8/layout/hList7"/>
    <dgm:cxn modelId="{23DFFBD9-CCA5-44D9-8F15-F2D5A9D32544}" type="presOf" srcId="{7036CC0B-6357-46AB-A13D-2D1C39EDFE38}" destId="{49570EE6-0EBA-4E3D-9ABA-41BA92625188}" srcOrd="0" destOrd="0" presId="urn:microsoft.com/office/officeart/2005/8/layout/hList7"/>
    <dgm:cxn modelId="{B1B9F0DC-7BF2-4EC9-A538-1C96C71F5428}" type="presOf" srcId="{5055DFE0-BEDA-4F32-A6FC-AAE04D6B85CC}" destId="{F13C8193-3BEF-40FD-ABC8-E40EBBCB3B52}" srcOrd="0" destOrd="0" presId="urn:microsoft.com/office/officeart/2005/8/layout/hList7"/>
    <dgm:cxn modelId="{D276955E-2206-4A8D-867B-BDA947A904DB}" type="presOf" srcId="{31D42375-C54C-4168-B181-5D519291FD09}" destId="{AD37F67C-D0F9-4FC6-8104-448637C00417}" srcOrd="0" destOrd="0" presId="urn:microsoft.com/office/officeart/2005/8/layout/hList7"/>
    <dgm:cxn modelId="{8EE089FF-CEB3-4958-A7EA-68E71C5DA1F6}" type="presOf" srcId="{EFA56402-B235-4628-B921-F4A58BF263FD}" destId="{C255A7CB-FA83-4C1B-9DA6-1B847729F468}" srcOrd="0" destOrd="0" presId="urn:microsoft.com/office/officeart/2005/8/layout/hList7"/>
    <dgm:cxn modelId="{3DB9CF77-B838-4A02-B209-DD1F291AEB63}" type="presOf" srcId="{BA9060F2-9622-40A1-AE64-0F59EBED7368}" destId="{D5EC9A90-4CEF-4703-98CE-D9F30A7EB930}" srcOrd="0" destOrd="0" presId="urn:microsoft.com/office/officeart/2005/8/layout/hList7"/>
    <dgm:cxn modelId="{6D25BF03-037E-4B61-9B22-B7D45E2BE11A}" type="presOf" srcId="{5055DFE0-BEDA-4F32-A6FC-AAE04D6B85CC}" destId="{06005192-9F8F-4998-8114-854CE5C5AEDF}" srcOrd="1" destOrd="0" presId="urn:microsoft.com/office/officeart/2005/8/layout/hList7"/>
    <dgm:cxn modelId="{F20BAE74-C9E7-46EC-9B31-06D1CDBC2EB7}" type="presOf" srcId="{EFA56402-B235-4628-B921-F4A58BF263FD}" destId="{16802BB8-969C-40DF-A150-CC71C648CD7A}" srcOrd="1" destOrd="0" presId="urn:microsoft.com/office/officeart/2005/8/layout/hList7"/>
    <dgm:cxn modelId="{49A249AB-0BD4-4C98-8C5E-C65097C27B41}" type="presOf" srcId="{31D42375-C54C-4168-B181-5D519291FD09}" destId="{AE805E46-41EB-4E2E-BB18-B6DDA4569B3B}" srcOrd="1" destOrd="0" presId="urn:microsoft.com/office/officeart/2005/8/layout/hList7"/>
    <dgm:cxn modelId="{5FF52DCF-EEF8-430C-A20D-0C35ED438459}" type="presOf" srcId="{DFB48E16-DEEA-4395-9217-8144F7843955}" destId="{5986307E-832D-44AA-AE1A-8A901CCB3D3A}" srcOrd="0" destOrd="0" presId="urn:microsoft.com/office/officeart/2005/8/layout/hList7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112FEB56-AAF0-4440-8DF9-23F135A863E8}" type="presOf" srcId="{BA9060F2-9622-40A1-AE64-0F59EBED7368}" destId="{6CC42EB9-1067-462D-A17E-5C1F06D9A09D}" srcOrd="1" destOrd="0" presId="urn:microsoft.com/office/officeart/2005/8/layout/hList7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53AEE71B-3C22-4FCC-96D3-BE332BB147CE}" type="presOf" srcId="{58793128-8990-40D6-B4AB-D7F705820728}" destId="{EED77CB7-5145-4787-B7DF-270D58AA57A5}" srcOrd="0" destOrd="0" presId="urn:microsoft.com/office/officeart/2005/8/layout/hList7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41109AFE-E8CD-4245-B08D-C2E8ED58B391}" type="presParOf" srcId="{49570EE6-0EBA-4E3D-9ABA-41BA92625188}" destId="{C2700C4A-78A5-4458-AE4E-4BF650326AC9}" srcOrd="0" destOrd="0" presId="urn:microsoft.com/office/officeart/2005/8/layout/hList7"/>
    <dgm:cxn modelId="{92E725D6-190A-4DE9-8E17-87B325313A18}" type="presParOf" srcId="{49570EE6-0EBA-4E3D-9ABA-41BA92625188}" destId="{D91937DB-762E-415D-A23D-002C7C1631FA}" srcOrd="1" destOrd="0" presId="urn:microsoft.com/office/officeart/2005/8/layout/hList7"/>
    <dgm:cxn modelId="{A6C9BF13-4F2D-4FE4-8D6E-1EEC7EA3446B}" type="presParOf" srcId="{D91937DB-762E-415D-A23D-002C7C1631FA}" destId="{2035ABE6-0284-477B-BB4E-394562904661}" srcOrd="0" destOrd="0" presId="urn:microsoft.com/office/officeart/2005/8/layout/hList7"/>
    <dgm:cxn modelId="{E7A081A5-AE37-4688-8334-41A01CD413E7}" type="presParOf" srcId="{2035ABE6-0284-477B-BB4E-394562904661}" destId="{F13C8193-3BEF-40FD-ABC8-E40EBBCB3B52}" srcOrd="0" destOrd="0" presId="urn:microsoft.com/office/officeart/2005/8/layout/hList7"/>
    <dgm:cxn modelId="{16DD8BB0-90CB-4DCE-8C62-9F2B222C7A13}" type="presParOf" srcId="{2035ABE6-0284-477B-BB4E-394562904661}" destId="{06005192-9F8F-4998-8114-854CE5C5AEDF}" srcOrd="1" destOrd="0" presId="urn:microsoft.com/office/officeart/2005/8/layout/hList7"/>
    <dgm:cxn modelId="{9E04A900-6BBC-40FE-8D00-F16747F282CC}" type="presParOf" srcId="{2035ABE6-0284-477B-BB4E-394562904661}" destId="{2823954B-05C9-46F8-8913-89945F021FCA}" srcOrd="2" destOrd="0" presId="urn:microsoft.com/office/officeart/2005/8/layout/hList7"/>
    <dgm:cxn modelId="{2793A6FF-6681-4995-95C2-22998601917C}" type="presParOf" srcId="{2035ABE6-0284-477B-BB4E-394562904661}" destId="{618E9A71-C7B6-49E6-AD40-F59AFA2FF54E}" srcOrd="3" destOrd="0" presId="urn:microsoft.com/office/officeart/2005/8/layout/hList7"/>
    <dgm:cxn modelId="{BB23B35F-23A6-43BF-80C3-C25BC0F0B111}" type="presParOf" srcId="{D91937DB-762E-415D-A23D-002C7C1631FA}" destId="{5986307E-832D-44AA-AE1A-8A901CCB3D3A}" srcOrd="1" destOrd="0" presId="urn:microsoft.com/office/officeart/2005/8/layout/hList7"/>
    <dgm:cxn modelId="{97AF1AD8-58ED-4BAE-AEC8-1812FDFA72FB}" type="presParOf" srcId="{D91937DB-762E-415D-A23D-002C7C1631FA}" destId="{D664844A-CE3C-4D12-BC6D-567E2624BF0A}" srcOrd="2" destOrd="0" presId="urn:microsoft.com/office/officeart/2005/8/layout/hList7"/>
    <dgm:cxn modelId="{3D8A31D6-A001-4C7A-8283-9E8EF866A7E8}" type="presParOf" srcId="{D664844A-CE3C-4D12-BC6D-567E2624BF0A}" destId="{D5EC9A90-4CEF-4703-98CE-D9F30A7EB930}" srcOrd="0" destOrd="0" presId="urn:microsoft.com/office/officeart/2005/8/layout/hList7"/>
    <dgm:cxn modelId="{B5E7EEA2-4435-4470-B8C7-A3B497F4F014}" type="presParOf" srcId="{D664844A-CE3C-4D12-BC6D-567E2624BF0A}" destId="{6CC42EB9-1067-462D-A17E-5C1F06D9A09D}" srcOrd="1" destOrd="0" presId="urn:microsoft.com/office/officeart/2005/8/layout/hList7"/>
    <dgm:cxn modelId="{5C0C0DBF-05B4-4BF8-B9CC-5B2AB7F88553}" type="presParOf" srcId="{D664844A-CE3C-4D12-BC6D-567E2624BF0A}" destId="{67B937BA-C946-4CFC-9EF8-58693F3478F4}" srcOrd="2" destOrd="0" presId="urn:microsoft.com/office/officeart/2005/8/layout/hList7"/>
    <dgm:cxn modelId="{8EFFAB93-3E56-47D0-8C1B-95AA93161E76}" type="presParOf" srcId="{D664844A-CE3C-4D12-BC6D-567E2624BF0A}" destId="{0C4286C5-0555-4054-A647-3B434F87A041}" srcOrd="3" destOrd="0" presId="urn:microsoft.com/office/officeart/2005/8/layout/hList7"/>
    <dgm:cxn modelId="{1E34E01B-6CAE-4348-BB41-52DBEA68F620}" type="presParOf" srcId="{D91937DB-762E-415D-A23D-002C7C1631FA}" destId="{EED77CB7-5145-4787-B7DF-270D58AA57A5}" srcOrd="3" destOrd="0" presId="urn:microsoft.com/office/officeart/2005/8/layout/hList7"/>
    <dgm:cxn modelId="{62F1ADC9-3A92-4B3B-A9AE-AA6C18C4C441}" type="presParOf" srcId="{D91937DB-762E-415D-A23D-002C7C1631FA}" destId="{C2988AD4-F417-44C8-863E-7EE42C9D38C9}" srcOrd="4" destOrd="0" presId="urn:microsoft.com/office/officeart/2005/8/layout/hList7"/>
    <dgm:cxn modelId="{04898AF8-BCA9-42A5-993D-DA561C66F2BE}" type="presParOf" srcId="{C2988AD4-F417-44C8-863E-7EE42C9D38C9}" destId="{AD37F67C-D0F9-4FC6-8104-448637C00417}" srcOrd="0" destOrd="0" presId="urn:microsoft.com/office/officeart/2005/8/layout/hList7"/>
    <dgm:cxn modelId="{1143125C-25C2-4B3F-A672-E8CCF8D90D2D}" type="presParOf" srcId="{C2988AD4-F417-44C8-863E-7EE42C9D38C9}" destId="{AE805E46-41EB-4E2E-BB18-B6DDA4569B3B}" srcOrd="1" destOrd="0" presId="urn:microsoft.com/office/officeart/2005/8/layout/hList7"/>
    <dgm:cxn modelId="{BA90AC7B-CFE1-4692-BB8B-49D43FDF35DE}" type="presParOf" srcId="{C2988AD4-F417-44C8-863E-7EE42C9D38C9}" destId="{E76A1EA5-1296-48EC-89B8-F79AC194A279}" srcOrd="2" destOrd="0" presId="urn:microsoft.com/office/officeart/2005/8/layout/hList7"/>
    <dgm:cxn modelId="{AE65FED4-1C3F-4ED2-BDF6-1098C152F056}" type="presParOf" srcId="{C2988AD4-F417-44C8-863E-7EE42C9D38C9}" destId="{BBEE444F-A7A9-4A63-9620-81A4A08103A6}" srcOrd="3" destOrd="0" presId="urn:microsoft.com/office/officeart/2005/8/layout/hList7"/>
    <dgm:cxn modelId="{3BA1707A-F6EF-464B-8968-C8E6C5876137}" type="presParOf" srcId="{D91937DB-762E-415D-A23D-002C7C1631FA}" destId="{3F2378FF-1457-4F96-BDD6-206FDC326EB5}" srcOrd="5" destOrd="0" presId="urn:microsoft.com/office/officeart/2005/8/layout/hList7"/>
    <dgm:cxn modelId="{7AC87E85-F236-4AD3-B3D6-170C79CAB680}" type="presParOf" srcId="{D91937DB-762E-415D-A23D-002C7C1631FA}" destId="{41062F4C-8778-4D66-97F7-7F42D3FA652F}" srcOrd="6" destOrd="0" presId="urn:microsoft.com/office/officeart/2005/8/layout/hList7"/>
    <dgm:cxn modelId="{9744F60C-E571-479A-ADED-5796C80771EE}" type="presParOf" srcId="{41062F4C-8778-4D66-97F7-7F42D3FA652F}" destId="{C255A7CB-FA83-4C1B-9DA6-1B847729F468}" srcOrd="0" destOrd="0" presId="urn:microsoft.com/office/officeart/2005/8/layout/hList7"/>
    <dgm:cxn modelId="{E37644E2-B4F3-490E-89EE-3329B44D0132}" type="presParOf" srcId="{41062F4C-8778-4D66-97F7-7F42D3FA652F}" destId="{16802BB8-969C-40DF-A150-CC71C648CD7A}" srcOrd="1" destOrd="0" presId="urn:microsoft.com/office/officeart/2005/8/layout/hList7"/>
    <dgm:cxn modelId="{B62658E0-C3C0-4B93-B0FF-06F220913B09}" type="presParOf" srcId="{41062F4C-8778-4D66-97F7-7F42D3FA652F}" destId="{68A4D925-4B59-49AD-92F4-9BE448C0A17B}" srcOrd="2" destOrd="0" presId="urn:microsoft.com/office/officeart/2005/8/layout/hList7"/>
    <dgm:cxn modelId="{F4F4F676-D729-4B5E-B9BB-FB7817C64A31}" type="presParOf" srcId="{41062F4C-8778-4D66-97F7-7F42D3FA652F}" destId="{A0713DDE-9676-4FDA-A941-FBD2D781089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05312" y="4265"/>
        <a:ext cx="8158326" cy="890461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35858" y="1006878"/>
        <a:ext cx="1976888" cy="1176339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64429" y="1006883"/>
        <a:ext cx="5221342" cy="109478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63301" y="2304033"/>
        <a:ext cx="2676915" cy="150311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565749" y="3893291"/>
        <a:ext cx="1572750" cy="150311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41992" y="2304033"/>
        <a:ext cx="2302937" cy="1377201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53441" y="3816196"/>
        <a:ext cx="1538522" cy="150311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46630" y="2318832"/>
        <a:ext cx="1538726" cy="1491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0.56818</cdr:x>
      <cdr:y>0.64286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00" y="1296144"/>
          <a:ext cx="936089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0.45122</cdr:x>
      <cdr:y>0.24051</cdr:y>
    </cdr:from>
    <cdr:to>
      <cdr:x>0.60342</cdr:x>
      <cdr:y>0.31627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4296" y="1368152"/>
          <a:ext cx="898688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0.84615</cdr:x>
      <cdr:y>0.02083</cdr:y>
    </cdr:from>
    <cdr:to>
      <cdr:x>0.98718</cdr:x>
      <cdr:y>0.10416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0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0.84615</cdr:x>
      <cdr:y>0.125</cdr:y>
    </cdr:from>
    <cdr:to>
      <cdr:x>0.98718</cdr:x>
      <cdr:y>0.20833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2528" y="43204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00CC66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ЕНВД</a:t>
          </a:r>
          <a:endParaRPr lang="ru-RU" sz="1200" dirty="0"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0.06557</cdr:x>
      <cdr:y>0.8481</cdr:y>
    </cdr:from>
    <cdr:to>
      <cdr:x>0.92623</cdr:x>
      <cdr:y>0.94937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6064" y="4824536"/>
          <a:ext cx="7560840" cy="5760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0.55556</cdr:x>
      <cdr:y>0.74419</cdr:y>
    </cdr:from>
    <cdr:to>
      <cdr:x>0.98149</cdr:x>
      <cdr:y>0.89684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320515" y="2250681"/>
          <a:ext cx="3312399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Всего расходов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6 133,7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0.86482</cdr:x>
      <cdr:y>0.64865</cdr:y>
    </cdr:from>
    <cdr:to>
      <cdr:x>1</cdr:x>
      <cdr:y>0.71193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7814942" y="3456384"/>
          <a:ext cx="1221554" cy="33719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99FF"/>
        </a:solidFill>
        <a:ln xmlns:a="http://schemas.openxmlformats.org/drawingml/2006/main" w="9525" cap="flat" cmpd="sng" algn="ctr">
          <a:solidFill>
            <a:srgbClr val="3399FF"/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DBF5F9">
                  <a:lumMod val="10000"/>
                </a:srgbClr>
              </a:solidFill>
              <a:latin typeface="Book Antiqua" pitchFamily="18" charset="0"/>
            </a:rPr>
            <a:t>тыс. руб.</a:t>
          </a:r>
          <a:endParaRPr lang="ru-RU" sz="1400" b="1" dirty="0">
            <a:solidFill>
              <a:srgbClr val="DBF5F9">
                <a:lumMod val="10000"/>
              </a:srgb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0.40164</cdr:x>
      <cdr:y>0.79747</cdr:y>
    </cdr:from>
    <cdr:to>
      <cdr:x>0.53279</cdr:x>
      <cdr:y>0.86076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28392" y="453650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0.2623</cdr:x>
      <cdr:y>0.10127</cdr:y>
    </cdr:from>
    <cdr:to>
      <cdr:x>0.37705</cdr:x>
      <cdr:y>0.1519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0425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chart" Target="../charts/chart13.xml"/><Relationship Id="rId3" Type="http://schemas.openxmlformats.org/officeDocument/2006/relationships/image" Target="../media/image3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openxmlformats.org/officeDocument/2006/relationships/chart" Target="../charts/chart5.xml"/><Relationship Id="rId15" Type="http://schemas.openxmlformats.org/officeDocument/2006/relationships/chart" Target="../charts/chart1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Relationship Id="rId1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hart" Target="../charts/chart18.xml"/><Relationship Id="rId7" Type="http://schemas.openxmlformats.org/officeDocument/2006/relationships/image" Target="../media/image57.png"/><Relationship Id="rId12" Type="http://schemas.openxmlformats.org/officeDocument/2006/relationships/chart" Target="../charts/chart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chart" Target="../charts/chart21.xml"/><Relationship Id="rId5" Type="http://schemas.openxmlformats.org/officeDocument/2006/relationships/image" Target="../media/image55.png"/><Relationship Id="rId10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12" Type="http://schemas.openxmlformats.org/officeDocument/2006/relationships/image" Target="../media/image5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chart" Target="../charts/chart24.xml"/><Relationship Id="rId10" Type="http://schemas.openxmlformats.org/officeDocument/2006/relationships/chart" Target="../charts/chart27.xml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8.xml"/><Relationship Id="rId7" Type="http://schemas.openxmlformats.org/officeDocument/2006/relationships/chart" Target="../charts/chart3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chart" Target="../charts/chart29.xml"/><Relationship Id="rId9" Type="http://schemas.openxmlformats.org/officeDocument/2006/relationships/chart" Target="../charts/char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65.jpeg"/><Relationship Id="rId5" Type="http://schemas.openxmlformats.org/officeDocument/2006/relationships/chart" Target="../charts/chart33.xml"/><Relationship Id="rId10" Type="http://schemas.openxmlformats.org/officeDocument/2006/relationships/image" Target="../media/image64.jpeg"/><Relationship Id="rId4" Type="http://schemas.openxmlformats.org/officeDocument/2006/relationships/image" Target="../media/image3.pn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0.jpeg"/><Relationship Id="rId5" Type="http://schemas.openxmlformats.org/officeDocument/2006/relationships/chart" Target="../charts/chart35.xml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77.png"/><Relationship Id="rId5" Type="http://schemas.openxmlformats.org/officeDocument/2006/relationships/chart" Target="../charts/chart38.xml"/><Relationship Id="rId15" Type="http://schemas.openxmlformats.org/officeDocument/2006/relationships/image" Target="../media/image81.jpeg"/><Relationship Id="rId10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0.xml"/><Relationship Id="rId7" Type="http://schemas.openxmlformats.org/officeDocument/2006/relationships/chart" Target="../charts/chart4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chart" Target="../charts/chart44.xml"/><Relationship Id="rId5" Type="http://schemas.openxmlformats.org/officeDocument/2006/relationships/chart" Target="../charts/chart41.xml"/><Relationship Id="rId10" Type="http://schemas.openxmlformats.org/officeDocument/2006/relationships/image" Target="../media/image85.jpeg"/><Relationship Id="rId4" Type="http://schemas.openxmlformats.org/officeDocument/2006/relationships/image" Target="../media/image56.pn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9.png"/><Relationship Id="rId3" Type="http://schemas.openxmlformats.org/officeDocument/2006/relationships/chart" Target="../charts/chart45.xml"/><Relationship Id="rId7" Type="http://schemas.openxmlformats.org/officeDocument/2006/relationships/chart" Target="../charts/chart48.xml"/><Relationship Id="rId12" Type="http://schemas.openxmlformats.org/officeDocument/2006/relationships/image" Target="../media/image88.png"/><Relationship Id="rId17" Type="http://schemas.openxmlformats.org/officeDocument/2006/relationships/image" Target="../media/image93.jpeg"/><Relationship Id="rId2" Type="http://schemas.openxmlformats.org/officeDocument/2006/relationships/image" Target="../media/image7.pn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11" Type="http://schemas.openxmlformats.org/officeDocument/2006/relationships/image" Target="../media/image87.png"/><Relationship Id="rId5" Type="http://schemas.openxmlformats.org/officeDocument/2006/relationships/chart" Target="../charts/chart46.xml"/><Relationship Id="rId15" Type="http://schemas.openxmlformats.org/officeDocument/2006/relationships/image" Target="../media/image91.jpeg"/><Relationship Id="rId10" Type="http://schemas.openxmlformats.org/officeDocument/2006/relationships/image" Target="../media/image86.png"/><Relationship Id="rId4" Type="http://schemas.openxmlformats.org/officeDocument/2006/relationships/image" Target="../media/image56.png"/><Relationship Id="rId9" Type="http://schemas.openxmlformats.org/officeDocument/2006/relationships/chart" Target="../charts/chart49.xml"/><Relationship Id="rId1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image" Target="../media/image96.png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12" Type="http://schemas.openxmlformats.org/officeDocument/2006/relationships/image" Target="../media/image9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2.xml"/><Relationship Id="rId11" Type="http://schemas.openxmlformats.org/officeDocument/2006/relationships/image" Target="../media/image94.jpeg"/><Relationship Id="rId5" Type="http://schemas.openxmlformats.org/officeDocument/2006/relationships/chart" Target="../charts/chart51.xml"/><Relationship Id="rId15" Type="http://schemas.openxmlformats.org/officeDocument/2006/relationships/image" Target="../media/image98.png"/><Relationship Id="rId10" Type="http://schemas.openxmlformats.org/officeDocument/2006/relationships/chart" Target="../charts/chart55.xml"/><Relationship Id="rId4" Type="http://schemas.openxmlformats.org/officeDocument/2006/relationships/chart" Target="../charts/chart50.xml"/><Relationship Id="rId9" Type="http://schemas.openxmlformats.org/officeDocument/2006/relationships/chart" Target="../charts/chart54.xml"/><Relationship Id="rId1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2.png"/><Relationship Id="rId3" Type="http://schemas.openxmlformats.org/officeDocument/2006/relationships/chart" Target="../charts/chart56.xml"/><Relationship Id="rId7" Type="http://schemas.openxmlformats.org/officeDocument/2006/relationships/chart" Target="../charts/chart59.xml"/><Relationship Id="rId12" Type="http://schemas.openxmlformats.org/officeDocument/2006/relationships/image" Target="../media/image10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11" Type="http://schemas.openxmlformats.org/officeDocument/2006/relationships/image" Target="../media/image100.png"/><Relationship Id="rId5" Type="http://schemas.openxmlformats.org/officeDocument/2006/relationships/chart" Target="../charts/chart57.xml"/><Relationship Id="rId10" Type="http://schemas.openxmlformats.org/officeDocument/2006/relationships/image" Target="../media/image99.png"/><Relationship Id="rId4" Type="http://schemas.openxmlformats.org/officeDocument/2006/relationships/image" Target="../media/image56.png"/><Relationship Id="rId9" Type="http://schemas.openxmlformats.org/officeDocument/2006/relationships/chart" Target="../charts/chart60.xml"/><Relationship Id="rId1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11" Type="http://schemas.openxmlformats.org/officeDocument/2006/relationships/image" Target="../media/image55.png"/><Relationship Id="rId5" Type="http://schemas.openxmlformats.org/officeDocument/2006/relationships/chart" Target="../charts/chart62.xml"/><Relationship Id="rId10" Type="http://schemas.openxmlformats.org/officeDocument/2006/relationships/chart" Target="../charts/chart66.xml"/><Relationship Id="rId4" Type="http://schemas.openxmlformats.org/officeDocument/2006/relationships/chart" Target="../charts/chart61.xml"/><Relationship Id="rId9" Type="http://schemas.openxmlformats.org/officeDocument/2006/relationships/chart" Target="../charts/chart6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.png"/><Relationship Id="rId7" Type="http://schemas.openxmlformats.org/officeDocument/2006/relationships/image" Target="../media/image10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.png"/><Relationship Id="rId7" Type="http://schemas.openxmlformats.org/officeDocument/2006/relationships/image" Target="../media/image10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.png"/><Relationship Id="rId7" Type="http://schemas.openxmlformats.org/officeDocument/2006/relationships/image" Target="../media/image10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20.jpeg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18.png"/><Relationship Id="rId5" Type="http://schemas.openxmlformats.org/officeDocument/2006/relationships/diagramData" Target="../diagrams/data7.xml"/><Relationship Id="rId10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microsoft.com/office/2007/relationships/diagramDrawing" Target="../diagrams/drawing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2.gif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png"/><Relationship Id="rId5" Type="http://schemas.openxmlformats.org/officeDocument/2006/relationships/image" Target="../media/image7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jpeg"/><Relationship Id="rId5" Type="http://schemas.openxmlformats.org/officeDocument/2006/relationships/image" Target="../media/image7.png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smolinvest.com/projects/ooo-igorevskiy-derevoobrabatyvayushchiy-kombina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8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1.xml"/><Relationship Id="rId5" Type="http://schemas.openxmlformats.org/officeDocument/2006/relationships/chart" Target="../charts/chart90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7.png"/><Relationship Id="rId7" Type="http://schemas.openxmlformats.org/officeDocument/2006/relationships/image" Target="../media/image17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5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к   решению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2020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2021 и 2022 годов» от 25.12.2019 №83</a:t>
            </a: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692696"/>
          <a:ext cx="8928994" cy="60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Среднегодовая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человек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9 012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8 842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8 734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8 672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млн.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764,66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797,54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827,85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895,40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4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заработная плата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работников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организаций,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32 004,8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381,0</a:t>
                      </a:r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34 649,5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36 035,0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37 477,0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производства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продукции сельского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хозяйства,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100,53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объема платных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услуг населению 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цен,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капитал,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735,28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450,54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2 987,2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82,67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населению, млн.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46,46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Рисунок 21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504056" cy="504056"/>
          </a:xfrm>
          <a:prstGeom prst="rect">
            <a:avLst/>
          </a:prstGeom>
        </p:spPr>
      </p:pic>
      <p:pic>
        <p:nvPicPr>
          <p:cNvPr id="23" name="Рисунок 22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504056" cy="504056"/>
          </a:xfrm>
          <a:prstGeom prst="rect">
            <a:avLst/>
          </a:prstGeom>
        </p:spPr>
      </p:pic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76064" cy="52866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576064" cy="52866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08518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340768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3" y="5661248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237312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Д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4941168"/>
            <a:ext cx="2736149" cy="1916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320480" cy="558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Общество с ограниченной ответственностью «Игоревский завод древесностружечных плит»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производство фанеры, деревянных панелей и аналогичных слоистых материалов, древесных плит из древесины и других одревесневших материалов.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600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34,2 %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92696"/>
            <a:ext cx="3960440" cy="40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21,6 %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1097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ламина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463715"/>
            <a:ext cx="682275" cy="80504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1" name="Диаграмма 20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Поддержка малого и среднего бизнеса, стимулирование инвестиционной деятельности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Контроль за использованием муниципальной собственности, качественный учет 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обеспечение сохранности имущества в составе казны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168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Оптимизация ставок арендной платы  и проведение мероприятий по сокращению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задолженности по арендной плате за арендуемое имущество и земельные участки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3691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оценки эффективности налоговых расходов муниципальных образований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5699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Осуществление мероприятий по легализации «теневой» заработной платы и снижению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077072"/>
            <a:ext cx="9144000" cy="792088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работы с физическими лицами, имеющими задолженность  в бюджет по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налогам, информирование работодателей о сотрудниках, имеющих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задолженность по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941168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мероприятий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7332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Оптимизация ставок и налоговых льгот, установленных решениями органов местного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самоуправления, оценка эффективности 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льгот и их экономического эффекта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206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2687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19168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3569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14908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494116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8052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198884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70892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365104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0"/>
          <p:cNvSpPr/>
          <p:nvPr/>
        </p:nvSpPr>
        <p:spPr>
          <a:xfrm>
            <a:off x="0" y="6021288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797152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15719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149080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" name="Рисунок 48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33256"/>
            <a:ext cx="323925" cy="293957"/>
          </a:xfrm>
          <a:prstGeom prst="rect">
            <a:avLst/>
          </a:prstGeom>
        </p:spPr>
      </p:pic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92696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268760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долговой политики муниципального образования с учетом сохранения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безопасного уровня долговой нагрузки на местный  бюджет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реалистичности и минимизация рисков несбалансированности бюджета,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концентрация расходов на первоочередных  и приоритетных направлениях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качества  и эффективности совместной работы органов власти всех уровней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 усилению администрирования доходов  в рамках деятельности Межведомственной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комиссии  по налоговой комиссии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Выполнение условий соглашения по реструктуризации бюджетных кредитов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реализации задач, поставленных в указах Президента Российской Федерации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с 01.10.2020 г. оплаты труда отдельных категорий работников муниципальных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учреждений, на которых не распространяется действие указов Президента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Российской Федерации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формирование бюджетных параметров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исходя из необходимости безусловного исполнения действующих расходных обязательств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осуществления взвешенного подхода к принятию новых расходных обязательств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установления расходных обязательств, не связанных с решением вопросов,     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отнесенных Конституцией Российской Федерации и федеральными законами к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полномочиям органов местного самоуправления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47971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224 839,1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224 839,1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291 637,9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291 637,9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267 629,8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266 958,8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233 251,2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smtClean="0">
                <a:latin typeface="Bookman Old Style" pitchFamily="18" charset="0"/>
              </a:rPr>
              <a:t>233 </a:t>
            </a:r>
            <a:r>
              <a:rPr lang="ru-RU" sz="1600" b="1" dirty="0" smtClean="0">
                <a:latin typeface="Bookman Old Style" pitchFamily="18" charset="0"/>
              </a:rPr>
              <a:t>251,2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671,0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19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7" name="object 40"/>
          <p:cNvSpPr/>
          <p:nvPr/>
        </p:nvSpPr>
        <p:spPr>
          <a:xfrm>
            <a:off x="683568" y="620688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899592" y="3645024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/>
          <p:cNvSpPr/>
          <p:nvPr/>
        </p:nvSpPr>
        <p:spPr>
          <a:xfrm>
            <a:off x="5796136" y="3573016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08104" y="548680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9792" y="386104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645024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692696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915816" y="1484784"/>
          <a:ext cx="31683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u="sng" dirty="0" err="1" smtClean="0">
                <a:solidFill>
                  <a:srgbClr val="000099"/>
                </a:solidFill>
                <a:latin typeface="Book Antiqua" pitchFamily="18" charset="0"/>
              </a:rPr>
              <a:t>профицит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Но чаще расходы превышают доходы. В таком случае возникает 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дефицит.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445224"/>
            <a:ext cx="310609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2020-2022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112474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4509120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3920" y="1925216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2019-2022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66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доходов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15 %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4621010"/>
            <a:ext cx="2627784" cy="22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7020272" y="5517232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267 629,8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38 122,1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14,2 %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2 056,7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227 451,0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85,0 %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94116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291 637,9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224 839,1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53645" y="556397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233 251,2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36 013,3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867,9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254 756,7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87,4 %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35 781,8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15,9  %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36 241,6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902,5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188 154,8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83,7 %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938,6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196 071,0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84,0 %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«Бюджет для граждан» познакомит Вас с положениями проекта важнейшего финансового документа муниципального образования «Холм-Жирковский район» Смоленской области  - бюджетом  муниципального района. </a:t>
            </a:r>
          </a:p>
          <a:p>
            <a:pPr algn="just"/>
            <a:endParaRPr lang="ru-RU" sz="20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Каждый житель Холм-Жирковского района является участником формирования бюджета с одной стороны, как налогоплательщик, наполняя доходы бюджета, с другой — он получает часть расходов как потребитель общественных услуг. 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3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40 915,6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33 122,6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34 387,0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3 519,2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3 586,6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3 277,8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875,5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8100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связи с применением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патентной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налогообложения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472,1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1 373,3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1 428,2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386,0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401,0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Задолженность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перерасчеты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57301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364502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4437112"/>
          <a:ext cx="6096000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131840" y="4437112"/>
            <a:ext cx="108012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45 275,3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38 122,1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36 013,3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35 781,8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36 241,6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203848" y="4941168"/>
          <a:ext cx="5616624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869160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65313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653136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95736" y="458112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40 915,6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340768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33 704,8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31 875,8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33 122,6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34 387,0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23528" y="1340768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86,4%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90,3%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92,5%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73325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15719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58112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050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908720"/>
          <a:ext cx="561662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4 021,3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77281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2 273,2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213285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1 453,6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95536" y="1916832"/>
          <a:ext cx="532859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В бюджет от субъектов малого и среднего бизнеса поступают  платежи по единому налогу на вмененный доход для отдельных видов деятельности и налог, взимаемый с применением патентной системы налогообложения.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40466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40466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005065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10,2%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6,2%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9,9%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3 686,4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3 766,3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005064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581128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229200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733256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004048" y="1628800"/>
            <a:ext cx="792113" cy="270019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490,8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26876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396,0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371,2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386,0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401,0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6886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420,7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397,5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413,3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429,9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242,6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252,2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604,6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132,9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153,6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491880" y="5157192"/>
          <a:ext cx="5544616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494116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28994" cy="318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70 029,2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130,0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365,0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642,5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976,6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574,5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903,9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480,1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265,3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917,0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278,1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25658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2987824" y="692696"/>
            <a:ext cx="6048672" cy="616530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 НАЛОГОВАЯ ЛЬГОТА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– предоставляемые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        отдельным категориям налогоплательщиков  преимущества по сравнению с другими налогоплательщиками, включая возможность не уплачивать налоги, либо уплачивать их в меньшем размере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На территории муниципального образования «Холм-Жирковский район» Смоленской области действует система налогообложения  в виде единого налога на вмененный доход для отдельных видов деятельности (ЕНВД).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Решением  Холм-Жирковского районного Совета депутатов от 27.10.2011 года « О введении в действие системы налогообложения в виде единого налога на вмененный доход для отдельных видов деятельности на территории муниципального образования «Холм-Жирковский район» Смоленской области  налоговые льготы налогоплательщикам не предусмотрены.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Стимулирование развития отдельных видов предпринимательской деятельности происходит через применение различных значений  корректирующего коэффициента базовой доходности (от 0,01 до 1,0</a:t>
            </a:r>
            <a:r>
              <a:rPr lang="ru-RU" dirty="0" smtClean="0">
                <a:solidFill>
                  <a:srgbClr val="000099"/>
                </a:solidFill>
                <a:latin typeface="Book Antiqua" pitchFamily="18" charset="0"/>
              </a:rPr>
              <a:t>)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нало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664296" cy="3817243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467544" y="-27384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СВЕДЕНИЯ  О  НАЛОГОВЫХ  ЛЬГОТАХ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0"/>
          <p:cNvSpPr/>
          <p:nvPr/>
        </p:nvSpPr>
        <p:spPr>
          <a:xfrm>
            <a:off x="3059832" y="69269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1"/>
          <p:cNvSpPr/>
          <p:nvPr/>
        </p:nvSpPr>
        <p:spPr>
          <a:xfrm>
            <a:off x="3203848" y="692696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1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28 781,4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079.6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523,1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30 631,2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29 723,3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1 620,0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595,2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264,0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189,1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754,6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104,7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751,7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764,5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021,2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627,8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416,3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42 426,1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017,7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611,7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16 575,1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753,2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915,8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337,3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085184"/>
          <a:ext cx="601216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509120"/>
          <a:ext cx="388843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4371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36 523,1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30 631,2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29 723,3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367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49708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913354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проведение выборов.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31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912,8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1 017,9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897,8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953,1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2983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1 861,0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97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731,4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733,4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770,2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2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36</a:t>
                      </a:r>
                      <a:r>
                        <a:rPr lang="ru-RU" sz="1400" b="1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523,1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631,2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723,3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367240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2520280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бюджете муниципального образования «Холм-Жирковский район» Смоленской области на предстоящий 2020 год и на плановый период 2021 и 2022 годов. </a:t>
            </a: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чел и ком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429000"/>
            <a:ext cx="438606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156 104,8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30120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130 751,7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86916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137 764,5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53,5 %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58,1 %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858,4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109,5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093,8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105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828,0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341,3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95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811,9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188,4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10 968,3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244,3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373,3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272,4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856,7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059,6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342,0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156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104,8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130 751,1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764,5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085184"/>
          <a:ext cx="381642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19,3 %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18,2%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39344" y="54868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42 426,1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43 416,3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52 627,8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13176"/>
          <a:ext cx="410445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527,4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589,4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494,4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11 494,4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1 441,0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989,6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026,8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611,7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537,9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575,1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373216"/>
          <a:ext cx="4392488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930,4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25658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22 337,3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894,6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28,0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2020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291 637,9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2020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291 637,9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3,9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14,4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20,7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419872" y="836712"/>
            <a:ext cx="237626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224 839,1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224 839,1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2022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15,1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21,5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275856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233 251,2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233 251,2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79512" y="692696"/>
          <a:ext cx="777686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3501008"/>
          <a:ext cx="8964613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НА 2020  ГОД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764704"/>
            <a:ext cx="67687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</a:t>
            </a: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1340768"/>
            <a:ext cx="2016224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Цели: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528" y="2996952"/>
            <a:ext cx="2232248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299695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Задачи 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162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2708920"/>
            <a:ext cx="58326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83568" y="4293096"/>
            <a:ext cx="4464496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43711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Ожидаемые результаты 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013176"/>
            <a:ext cx="84969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900" b="1" i="1" dirty="0" smtClean="0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75656" y="-459432"/>
            <a:ext cx="2039998" cy="2201468"/>
            <a:chOff x="1041328" y="714356"/>
            <a:chExt cx="2039998" cy="2201468"/>
          </a:xfrm>
        </p:grpSpPr>
        <p:pic>
          <p:nvPicPr>
            <p:cNvPr id="2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pic>
        <p:nvPicPr>
          <p:cNvPr id="2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61048"/>
            <a:ext cx="3252802" cy="1296144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195736" y="1196752"/>
            <a:ext cx="2039998" cy="2201468"/>
            <a:chOff x="1041328" y="714356"/>
            <a:chExt cx="2039998" cy="2201468"/>
          </a:xfrm>
        </p:grpSpPr>
        <p:pic>
          <p:nvPicPr>
            <p:cNvPr id="31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ЗНАЧЕНИЕ   БРОШЮРЫ  «БЮДЖЕТ  ДЛЯ  ГРАЖДАН»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54868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47667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5003" y="2060847"/>
          <a:ext cx="8928997" cy="4536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47956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5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622777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организациях, реализующих образовательную программу  дошкольного образования</a:t>
                      </a:r>
                      <a:endParaRPr lang="ru-RU" sz="12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охране семьи и дет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15126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498" y="2780927"/>
          <a:ext cx="8928997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5558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01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254071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6351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527,4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91880" y="2924944"/>
            <a:ext cx="5472608" cy="1202432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91880" y="4293096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91880" y="5517232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843808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программы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448272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Программы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поддержки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90364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10"/>
          <p:cNvSpPr/>
          <p:nvPr/>
        </p:nvSpPr>
        <p:spPr>
          <a:xfrm>
            <a:off x="0" y="0"/>
            <a:ext cx="8892480" cy="14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БЮДЖЕТА ПО  ПРОГРАММНЫМ И НЕПОГРАММНЫМ  НАПРАВЛЕНИЯМ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-1" y="4797152"/>
          <a:ext cx="9144002" cy="172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905"/>
                <a:gridCol w="1253613"/>
                <a:gridCol w="1253613"/>
                <a:gridCol w="1179871"/>
                <a:gridCol w="1179871"/>
                <a:gridCol w="1106129"/>
              </a:tblGrid>
              <a:tr h="54195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251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Непрограммные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расходы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9 997,1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8 065,1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9 431,4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267,1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470,5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6251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Программные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592,8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258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893,7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282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206,5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216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272,0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780,7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</a:tr>
              <a:tr h="46120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ВСЕГО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261589,9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266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958,8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291637,9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224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839,1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251,2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НАПРАВЛЕНИЯ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699792" y="476673"/>
          <a:ext cx="6444208" cy="639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4208"/>
              </a:tblGrid>
              <a:tr h="2882327">
                <a:tc>
                  <a:txBody>
                    <a:bodyPr/>
                    <a:lstStyle/>
                    <a:p>
                      <a:r>
                        <a:rPr lang="ru-RU" sz="10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0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«Обеспечение жильем молодых семей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Сохранение, охрана  объектов культурного наследия , расположенных на территории муниципального образования « Холм-Жирковский  район» Смоленской области»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добровольчества (</a:t>
                      </a:r>
                      <a:r>
                        <a:rPr kumimoji="0" lang="ru-RU" sz="1000" b="0" kern="1200" baseline="0" dirty="0" err="1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волонтерства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) в   муниципальном образовании «Холм-Жирковский район» Смоленской области»</a:t>
                      </a:r>
                    </a:p>
                    <a:p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«Кадровая политика в здравоохранении муниципального образования«Холм-Жирковский район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«Газификация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 населенных пунктов Холм-Жирковского района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ОБЩЕГО ХАРАКТЕРА: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r>
                        <a:rPr lang="ru-RU" sz="10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«Обращение с твердыми коммунальными отходами на территории муниципального образования «Холм-Жирковский район» Смоленской области»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548680"/>
          <a:ext cx="2699792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19672" y="548680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  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3995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140967"/>
          <a:ext cx="4788025" cy="3718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30626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658,6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683,0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709,0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586,1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18 982,7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17 597,9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355,8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6565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3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452,7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18 299,7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16 888,9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админ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85184"/>
            <a:ext cx="2825388" cy="1943867"/>
          </a:xfrm>
          <a:prstGeom prst="rect">
            <a:avLst/>
          </a:prstGeom>
        </p:spPr>
      </p:pic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Оптимизация расходов на обслуживание муниципального долга;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628800"/>
          <a:ext cx="421196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860,2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603,8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5 827,2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944,6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5 688,8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5 912,2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337,3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157192"/>
            <a:ext cx="1866741" cy="1700808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дол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923929" y="2492896"/>
          <a:ext cx="5220072" cy="44827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1356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и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федеральн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 бюджетов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112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510,7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118 358,8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125 354,6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775,1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24 720,6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25 349,2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342,1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681,4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614,4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084,3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6 962,4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6 902,0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752,6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5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020,7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661,5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059,6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556792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396044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3651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федер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областного бюджетов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4 176,3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178,7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46 492,4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23 260,8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19 475,2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17 529,4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364,0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9 295,8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9 667,6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887,8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862,7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979,6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13 782,6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14 333,9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 descr="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5517232"/>
            <a:ext cx="1671829" cy="1008112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3" name="Рисунок 2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1556792"/>
            <a:ext cx="1132675" cy="1240608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08720"/>
            <a:ext cx="2448272" cy="1872208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924944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00CC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80728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b="1" dirty="0" smtClean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121696"/>
            <a:ext cx="3744416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1600" b="1" dirty="0" err="1" smtClean="0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9992" y="2420888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безопас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509120"/>
            <a:ext cx="1836871" cy="2132856"/>
          </a:xfrm>
          <a:prstGeom prst="rect">
            <a:avLst/>
          </a:prstGeom>
        </p:spPr>
      </p:pic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299695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2996952"/>
            <a:ext cx="4876800" cy="487680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749665" cy="604418"/>
          </a:xfrm>
          <a:prstGeom prst="rect">
            <a:avLst/>
          </a:prstGeom>
        </p:spPr>
      </p:pic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pic>
        <p:nvPicPr>
          <p:cNvPr id="25" name="Рисунок 24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861048"/>
            <a:ext cx="4283968" cy="2009895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708920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1" name="Рисунок 20" descr="дети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6992"/>
            <a:ext cx="4464496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2021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97152"/>
            <a:ext cx="273630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263176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6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856984" cy="4320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556792"/>
            <a:ext cx="5004048" cy="23042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8610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1071786" cy="8448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132856"/>
            <a:ext cx="4464496" cy="194421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403244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96753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pic>
        <p:nvPicPr>
          <p:cNvPr id="22" name="Рисунок 21" descr="без город.jpg"/>
          <p:cNvPicPr>
            <a:picLocks noChangeAspect="1"/>
          </p:cNvPicPr>
          <p:nvPr/>
        </p:nvPicPr>
        <p:blipFill>
          <a:blip r:embed="rId5" cstate="print"/>
          <a:srcRect l="15749" t="1679" r="15739"/>
          <a:stretch>
            <a:fillRect/>
          </a:stretch>
        </p:blipFill>
        <p:spPr>
          <a:xfrm>
            <a:off x="5580112" y="4797152"/>
            <a:ext cx="2880320" cy="193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64502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24" name="Рисунок 23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465" y="4221088"/>
            <a:ext cx="5521628" cy="223224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осно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085184"/>
            <a:ext cx="2448272" cy="150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система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4756" y="5229200"/>
            <a:ext cx="1999244" cy="1507430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1512970" cy="1068535"/>
          </a:xfrm>
          <a:prstGeom prst="rect">
            <a:avLst/>
          </a:prstGeom>
        </p:spPr>
      </p:pic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675030"/>
            <a:ext cx="3744416" cy="218297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-Привести в удовлетворительное состояние объекты культурного наследия, являющиеся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-Расширить доступ к объектам культурного наследия путем использования информационных ресурсов, проведения на их территории или в непосредственной близости от них массовых  мероприятий, посвященных объектам культурного наследия.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22108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673716"/>
            <a:ext cx="2483768" cy="1779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памятники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5013176"/>
            <a:ext cx="2510408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вовлеченных в добровольческую деятельность, в Смоленской области к 2024 году до 15 %;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количества добровольцев Смоленской области, зарегистрированных в единой информационной системе «Добровольцы России», к 2024 году до 400 человек.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533504"/>
            <a:ext cx="3019808" cy="232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экологической культуры жителей и общественного экологического сознания, что в дальнейшем будет способствовать повышению уровня экологической безопасности, снижения факторов экологического риска населения района.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511398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доступности квалифицированной медицинской помощи жителям района;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медицинской помощи населению муниципального образования «Холм-Жирковский  район» Смоленской области;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квалифицированными медицинскими кадрами ОГБУЗ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Холм-Жирковская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ЦРБ» Смоленской области.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933056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482144"/>
            <a:ext cx="3348992" cy="237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ИД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908720"/>
            <a:ext cx="3816424" cy="2569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ИДК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501008"/>
            <a:ext cx="3816424" cy="1656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ИД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5230368"/>
            <a:ext cx="3816424" cy="1627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Прямоугольник 11"/>
          <p:cNvSpPr/>
          <p:nvPr/>
        </p:nvSpPr>
        <p:spPr>
          <a:xfrm>
            <a:off x="4067944" y="764704"/>
            <a:ext cx="471601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Холм-Жирковского района Смоленской области реализуется инвестиционный проект «Реконструкция и расширение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 деревообрабатывающий комбинат». Строительство завода древесноволокнистых плит (MDF). Развитие инфраструктуры в муниципальном образовании «Холм-Жирковский район» Смоленской области»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 деревообрабатывающий комбинат»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(ст. </a:t>
            </a:r>
            <a:r>
              <a:rPr lang="ru-RU" sz="13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Игоревская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, Холм-Жирковский район)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	Срок реализации проекта: 2009-2021 гг.</a:t>
            </a:r>
            <a:b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Общая стоимость инвестиционного проекта составляет 9,7 млрд. рублей. Социальный эффект – создание 207 рабочих мест.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	В результате реализации инвестиционного проекта будет построен завод древесноволокнистых плит, созданы объекты социальной и инженерной инфраструктуры, необходимые для его стабильной работы. На ООО «</a:t>
            </a:r>
            <a:r>
              <a:rPr lang="ru-RU" sz="13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Игоревский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деревообрабатывающий комбинат» будет установлено современное, высокотехнологическое, ресурсосберегающее оборудование немецкой фирмы «</a:t>
            </a:r>
            <a:r>
              <a:rPr lang="ru-RU" sz="1300" dirty="0" err="1" smtClean="0">
                <a:solidFill>
                  <a:srgbClr val="000099"/>
                </a:solidFill>
                <a:latin typeface="Bookman Old Style" pitchFamily="18" charset="0"/>
              </a:rPr>
              <a:t>Siempelkamp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», мощностью 396 тыс. м3 МДФ плит в год, в результате предприятие станет одним из крупнейших производителей МДФ плит в России. </a:t>
            </a: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Использованы данные сайта: 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  <a:hlinkClick r:id="rId7"/>
              </a:rPr>
              <a:t>https://smolinvest.com/projects/ooo-igorevskiy-derevoobrabatyvayushchiy-kombinat/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300" b="1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ЗНАЧИМЫЕ      ИНВЕСТИЦИОННЫЕ  ПРОЕКТЫ   В   РЕГИОНЕ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5516" y="692696"/>
            <a:ext cx="5652628" cy="3108543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Инвестиционный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проект «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Реконструкция и расширение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ООО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Игоревский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деревообрабатывающий комбинат». Строительство завода древесноволокнистых плит (MDF). Развитие инфраструктуры 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муниципальном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образовании «Холм-Жирковский район» Смоленской области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» (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ст. </a:t>
            </a:r>
            <a:r>
              <a:rPr lang="ru-RU" sz="1400" dirty="0" err="1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Игоревская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, Холм-Жирковский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район):</a:t>
            </a:r>
            <a:endParaRPr lang="ru-RU" sz="1400" dirty="0">
              <a:solidFill>
                <a:schemeClr val="bg1"/>
              </a:solidFill>
              <a:latin typeface="Bookman Old Style" pitchFamily="18" charset="0"/>
              <a:cs typeface="Calibri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ориентировочный объем инвестиций в проект - 200 млн.евро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около 300 новых высокопроизводительных рабочих мест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развитие малого и среднего предпринимательства (более 1000 рабочих мест 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смежных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отраслях -  лесозаготовки, транспорт, мебельная и строительная отрасли и прочее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)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увеличение объема налоговых поступлений в бюджеты всех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уровней.</a:t>
            </a:r>
            <a:endParaRPr lang="ru-RU" sz="1400" b="1" dirty="0" smtClean="0">
              <a:solidFill>
                <a:schemeClr val="tx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\\172.16.5.1\Personal-Documents\Бухгалтерия\Инвестиционные проекты\МДФ\Отчёт в Департамент лесного хозяйства\2019.3\Фото\ГПК 62-102, пресс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24036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\\172.16.5.1\Personal-Documents\Бухгалтерия\Инвестиционные проекты\МДФ\Отчёт в Департамент лесного хозяйства\2019.3\Фото\ГПК, блок Б линия лам.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b="10765"/>
          <a:stretch/>
        </p:blipFill>
        <p:spPr bwMode="auto">
          <a:xfrm>
            <a:off x="3131840" y="4149080"/>
            <a:ext cx="3024336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15" name="Рисунок 14" descr="\\172.16.5.1\Personal-Documents\Бухгалтерия\Инвестиционные проекты\МДФ\Отчёт в Департамент лесного хозяйства\2019.3\Фото\ГПК, 62-102 Выпар пресса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15890" b="30227"/>
          <a:stretch/>
        </p:blipFill>
        <p:spPr bwMode="auto">
          <a:xfrm>
            <a:off x="5868144" y="4509120"/>
            <a:ext cx="3096344" cy="2167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graphicFrame>
        <p:nvGraphicFramePr>
          <p:cNvPr id="19" name="Диаграмма 18"/>
          <p:cNvGraphicFramePr/>
          <p:nvPr/>
        </p:nvGraphicFramePr>
        <p:xfrm>
          <a:off x="5940152" y="620688"/>
          <a:ext cx="403244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2" name="Рисунок 11" descr="ИДК инве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5157192"/>
            <a:ext cx="3132856" cy="15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179512" y="692696"/>
          <a:ext cx="460851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4788024" y="2780928"/>
          <a:ext cx="43559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Рисунок 19" descr="рабочие ид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836712"/>
            <a:ext cx="2987824" cy="199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132857"/>
            <a:ext cx="8352928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предусмотрена реализация 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4380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148064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52432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1691680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068960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8344" y="3212976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157192"/>
            <a:ext cx="108227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2696"/>
            <a:ext cx="532859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24744"/>
            <a:ext cx="5328592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«Современная школа»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1628800"/>
            <a:ext cx="5256584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 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4149080"/>
            <a:ext cx="5328592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4581128"/>
            <a:ext cx="547260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Региональный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692696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68144" y="1124744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68144" y="1628800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1 755,3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20272" y="692696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20272" y="1124744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369,9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20272" y="1628800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199,8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0152" y="4149080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4149080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40152" y="4581128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2 327,3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092280" y="4581128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2348880"/>
            <a:ext cx="5364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Ремонт спортивного зала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средняя школа» 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Приобретение спортивного инвентаря для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средняя школа»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5229200"/>
            <a:ext cx="54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-Благоустройство общественной территории  спортивного комплекса «Здоровье», расположенного в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 Холм-Жирковский Смоленской области</a:t>
            </a:r>
          </a:p>
        </p:txBody>
      </p:sp>
      <p:pic>
        <p:nvPicPr>
          <p:cNvPr id="33" name="Рисунок 32" descr="стади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1801" y="5157192"/>
            <a:ext cx="1792199" cy="1152128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</p:pic>
      <p:pic>
        <p:nvPicPr>
          <p:cNvPr id="34" name="Рисунок 33" descr="стад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5517232"/>
            <a:ext cx="1859698" cy="1224136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5" name="Рисунок 34" descr="агиб зал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204864"/>
            <a:ext cx="1907704" cy="1175792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6" name="Рисунок 35" descr="инвентарь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708920"/>
            <a:ext cx="1823864" cy="1256635"/>
          </a:xfrm>
          <a:prstGeom prst="rect">
            <a:avLst/>
          </a:prstGeom>
          <a:ln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политики  муниципального образования «Холм-Жирковский район» Смоленской области на 2020-2022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2022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773195" y="2947303"/>
            <a:ext cx="5688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CC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2020 ГОД И НА ПЛАНОВЫЙ ПЕРИОД 2021 и 2022 годов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  решению от 25.12.2019 №83 «О бюджете муниципального образования «Холм-Жирковский район» Смоленской области на 2020 год и плановый период 2021 и 2022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публичных слушаниях по бюджету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размещается на  официальном сайте Администрации муниципального образования «Холм-Жирковский район» Смоленской области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429000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1124744"/>
            <a:ext cx="1885664" cy="1556792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01.01.2019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9 110 человек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764704"/>
            <a:ext cx="948158" cy="980728"/>
          </a:xfrm>
          <a:prstGeom prst="rect">
            <a:avLst/>
          </a:prstGeom>
        </p:spPr>
      </p:pic>
      <p:pic>
        <p:nvPicPr>
          <p:cNvPr id="32" name="Рисунок 31" descr="село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3284984"/>
            <a:ext cx="1157271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8520" y="2420888"/>
            <a:ext cx="7164288" cy="544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542" t="12222"/>
          <a:stretch>
            <a:fillRect/>
          </a:stretch>
        </p:blipFill>
        <p:spPr>
          <a:xfrm>
            <a:off x="539552" y="908720"/>
            <a:ext cx="8280920" cy="5949280"/>
          </a:xfrm>
          <a:prstGeom prst="rect">
            <a:avLst/>
          </a:prstGeom>
          <a:solidFill>
            <a:srgbClr val="3399FF"/>
          </a:solidFill>
          <a:ln w="57150">
            <a:solidFill>
              <a:srgbClr val="0066CC"/>
            </a:solidFill>
          </a:ln>
          <a:effectLst/>
        </p:spPr>
      </p:pic>
      <p:pic>
        <p:nvPicPr>
          <p:cNvPr id="6" name="Рисунок 5" descr="бюджетный процес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949280"/>
            <a:ext cx="1872208" cy="79208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2267744" y="594928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3648" y="530120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1115616" y="0"/>
            <a:ext cx="7416824" cy="96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458112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3528" y="38610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28600" y="312420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83568" y="1916832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899592" y="1340768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Социальные выплаты населения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547664" y="764704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труда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6300192" y="1052736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иных расходов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2852936"/>
            <a:ext cx="2133600" cy="6096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Подготовка и 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934200" y="364502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732240" y="4509120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6300192" y="5301208"/>
            <a:ext cx="23622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и 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18999</TotalTime>
  <Words>7082</Words>
  <Application>Microsoft Office PowerPoint</Application>
  <PresentationFormat>Экран (4:3)</PresentationFormat>
  <Paragraphs>1904</Paragraphs>
  <Slides>71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 </vt:lpstr>
      <vt:lpstr> 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USER</cp:lastModifiedBy>
  <cp:revision>2863</cp:revision>
  <dcterms:modified xsi:type="dcterms:W3CDTF">2020-11-27T06:34:27Z</dcterms:modified>
</cp:coreProperties>
</file>