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charts/chart17.xml" ContentType="application/vnd.openxmlformats-officedocument.drawingml.char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rawings/drawing7.xml" ContentType="application/vnd.openxmlformats-officedocument.drawingml.chartshapes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rawings/drawing3.xml" ContentType="application/vnd.openxmlformats-officedocument.drawingml.chartshapes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charts/chart4.xml" ContentType="application/vnd.openxmlformats-officedocument.drawingml.chart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rawings/drawing8.xml" ContentType="application/vnd.openxmlformats-officedocument.drawingml.chartshapes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rawings/drawing4.xml" ContentType="application/vnd.openxmlformats-officedocument.drawingml.chartshapes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rawings/drawing9.xml" ContentType="application/vnd.openxmlformats-officedocument.drawingml.chartshapes+xml"/>
  <Override PartName="/ppt/notesSlides/notesSlide21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diagrams/quickStyle11.xml" ContentType="application/vnd.openxmlformats-officedocument.drawingml.diagramStyle+xml"/>
  <Override PartName="/ppt/drawings/drawing11.xml" ContentType="application/vnd.openxmlformats-officedocument.drawingml.chartshape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charts/chart16.xml" ContentType="application/vnd.openxmlformats-officedocument.drawingml.char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rawings/drawing12.xml" ContentType="application/vnd.openxmlformats-officedocument.drawingml.chartshape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iagrams/layout12.xml" ContentType="application/vnd.openxmlformats-officedocument.drawingml.diagramLayout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52"/>
  </p:notesMasterIdLst>
  <p:handoutMasterIdLst>
    <p:handoutMasterId r:id="rId53"/>
  </p:handoutMasterIdLst>
  <p:sldIdLst>
    <p:sldId id="361" r:id="rId2"/>
    <p:sldId id="411" r:id="rId3"/>
    <p:sldId id="447" r:id="rId4"/>
    <p:sldId id="413" r:id="rId5"/>
    <p:sldId id="363" r:id="rId6"/>
    <p:sldId id="448" r:id="rId7"/>
    <p:sldId id="384" r:id="rId8"/>
    <p:sldId id="364" r:id="rId9"/>
    <p:sldId id="381" r:id="rId10"/>
    <p:sldId id="449" r:id="rId11"/>
    <p:sldId id="454" r:id="rId12"/>
    <p:sldId id="347" r:id="rId13"/>
    <p:sldId id="450" r:id="rId14"/>
    <p:sldId id="417" r:id="rId15"/>
    <p:sldId id="386" r:id="rId16"/>
    <p:sldId id="385" r:id="rId17"/>
    <p:sldId id="436" r:id="rId18"/>
    <p:sldId id="388" r:id="rId19"/>
    <p:sldId id="374" r:id="rId20"/>
    <p:sldId id="437" r:id="rId21"/>
    <p:sldId id="438" r:id="rId22"/>
    <p:sldId id="433" r:id="rId23"/>
    <p:sldId id="414" r:id="rId24"/>
    <p:sldId id="439" r:id="rId25"/>
    <p:sldId id="375" r:id="rId26"/>
    <p:sldId id="369" r:id="rId27"/>
    <p:sldId id="415" r:id="rId28"/>
    <p:sldId id="442" r:id="rId29"/>
    <p:sldId id="443" r:id="rId30"/>
    <p:sldId id="444" r:id="rId31"/>
    <p:sldId id="446" r:id="rId32"/>
    <p:sldId id="461" r:id="rId33"/>
    <p:sldId id="372" r:id="rId34"/>
    <p:sldId id="455" r:id="rId35"/>
    <p:sldId id="416" r:id="rId36"/>
    <p:sldId id="456" r:id="rId37"/>
    <p:sldId id="395" r:id="rId38"/>
    <p:sldId id="418" r:id="rId39"/>
    <p:sldId id="419" r:id="rId40"/>
    <p:sldId id="420" r:id="rId41"/>
    <p:sldId id="458" r:id="rId42"/>
    <p:sldId id="424" r:id="rId43"/>
    <p:sldId id="423" r:id="rId44"/>
    <p:sldId id="425" r:id="rId45"/>
    <p:sldId id="426" r:id="rId46"/>
    <p:sldId id="428" r:id="rId47"/>
    <p:sldId id="459" r:id="rId48"/>
    <p:sldId id="430" r:id="rId49"/>
    <p:sldId id="460" r:id="rId50"/>
    <p:sldId id="452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99"/>
    <a:srgbClr val="003366"/>
    <a:srgbClr val="FF7C80"/>
    <a:srgbClr val="0066CC"/>
    <a:srgbClr val="006666"/>
    <a:srgbClr val="FF5050"/>
    <a:srgbClr val="FF3300"/>
    <a:srgbClr val="FFCC66"/>
    <a:srgbClr val="0066FF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6625" autoAdjust="0"/>
  </p:normalViewPr>
  <p:slideViewPr>
    <p:cSldViewPr>
      <p:cViewPr>
        <p:scale>
          <a:sx n="100" d="100"/>
          <a:sy n="100" d="100"/>
        </p:scale>
        <p:origin x="-1968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ln>
          <a:solidFill>
            <a:srgbClr val="000099"/>
          </a:solidFill>
        </a:ln>
      </c:spPr>
    </c:floor>
    <c:plotArea>
      <c:layout>
        <c:manualLayout>
          <c:layoutTarget val="inner"/>
          <c:xMode val="edge"/>
          <c:yMode val="edge"/>
          <c:x val="0.15913336018220342"/>
          <c:y val="5.1988383707088796E-2"/>
          <c:w val="0.45368425499018628"/>
          <c:h val="0.8699584057356301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ООО"ИЗ ДПС"</c:v>
                </c:pt>
              </c:strCache>
            </c:strRef>
          </c:tx>
          <c:spPr>
            <a:solidFill>
              <a:srgbClr val="FF9900"/>
            </a:solidFill>
          </c:spPr>
          <c:dLbls>
            <c:txPr>
              <a:bodyPr/>
              <a:lstStyle/>
              <a:p>
                <a:pPr>
                  <a:defRPr sz="1600">
                    <a:solidFill>
                      <a:srgbClr val="000099"/>
                    </a:solidFill>
                    <a:latin typeface="Book Antiqu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ЛПУ МГ</c:v>
                </c:pt>
              </c:strCache>
            </c:strRef>
          </c:tx>
          <c:spPr>
            <a:solidFill>
              <a:srgbClr val="3399FF"/>
            </a:solidFill>
          </c:spPr>
          <c:dLbls>
            <c:txPr>
              <a:bodyPr/>
              <a:lstStyle/>
              <a:p>
                <a:pPr>
                  <a:defRPr sz="1600">
                    <a:solidFill>
                      <a:srgbClr val="000099"/>
                    </a:solidFill>
                    <a:latin typeface="Book Antiqu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28.1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Другие плательщики</c:v>
                </c:pt>
              </c:strCache>
            </c:strRef>
          </c:tx>
          <c:spPr>
            <a:solidFill>
              <a:srgbClr val="00FF00"/>
            </a:solidFill>
          </c:spPr>
          <c:dLbls>
            <c:txPr>
              <a:bodyPr/>
              <a:lstStyle/>
              <a:p>
                <a:pPr>
                  <a:defRPr sz="1600">
                    <a:solidFill>
                      <a:srgbClr val="000099"/>
                    </a:solidFill>
                    <a:latin typeface="Book Antiqu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58.1</c:v>
                </c:pt>
              </c:numCache>
            </c:numRef>
          </c:val>
        </c:ser>
        <c:shape val="box"/>
        <c:axId val="154705920"/>
        <c:axId val="154707456"/>
        <c:axId val="0"/>
      </c:bar3DChart>
      <c:catAx>
        <c:axId val="154705920"/>
        <c:scaling>
          <c:orientation val="minMax"/>
        </c:scaling>
        <c:delete val="1"/>
        <c:axPos val="b"/>
        <c:tickLblPos val="none"/>
        <c:crossAx val="154707456"/>
        <c:crosses val="autoZero"/>
        <c:auto val="1"/>
        <c:lblAlgn val="ctr"/>
        <c:lblOffset val="100"/>
      </c:catAx>
      <c:valAx>
        <c:axId val="154707456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0%" sourceLinked="1"/>
        <c:tickLblPos val="nextTo"/>
        <c:txPr>
          <a:bodyPr/>
          <a:lstStyle/>
          <a:p>
            <a:pPr>
              <a:defRPr sz="1200">
                <a:solidFill>
                  <a:srgbClr val="0000FF"/>
                </a:solidFill>
              </a:defRPr>
            </a:pPr>
            <a:endParaRPr lang="ru-RU"/>
          </a:p>
        </c:txPr>
        <c:crossAx val="154705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7974837286598102"/>
          <c:y val="0.1723466553559457"/>
          <c:w val="0.41657726687775654"/>
          <c:h val="0.65530668928810865"/>
        </c:manualLayout>
      </c:layout>
      <c:txPr>
        <a:bodyPr/>
        <a:lstStyle/>
        <a:p>
          <a:pPr>
            <a:defRPr sz="1200">
              <a:solidFill>
                <a:srgbClr val="0000FF"/>
              </a:solidFill>
              <a:latin typeface="Book Antiqua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 rtl="0">
              <a:defRPr lang="ru-RU" sz="1400" b="1" i="0" u="sng" strike="noStrike" kern="1200" baseline="0" dirty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defRPr>
            </a:pPr>
            <a:r>
              <a:rPr dirty="0" smtClean="0"/>
              <a:t>2020 </a:t>
            </a:r>
            <a:r>
              <a:rPr dirty="0" err="1"/>
              <a:t>год</a:t>
            </a:r>
            <a:endParaRPr dirty="0"/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2510375276557187"/>
          <c:w val="0.71892435680404665"/>
          <c:h val="0.85803467024848312"/>
        </c:manualLayout>
      </c:layout>
      <c:pie3DChart>
        <c:varyColors val="1"/>
      </c:pie3DChart>
    </c:plotArea>
    <c:legend>
      <c:legendPos val="r"/>
      <c:layout>
        <c:manualLayout>
          <c:xMode val="edge"/>
          <c:yMode val="edge"/>
          <c:x val="0.69291487149012065"/>
          <c:y val="5.448532222539091E-2"/>
          <c:w val="0.29765116624572885"/>
          <c:h val="0.88307535480895838"/>
        </c:manualLayout>
      </c:layout>
      <c:txPr>
        <a:bodyPr/>
        <a:lstStyle/>
        <a:p>
          <a:pPr>
            <a:defRPr sz="1000">
              <a:solidFill>
                <a:schemeClr val="bg1"/>
              </a:solidFill>
              <a:latin typeface="Book Antiqua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10"/>
    </c:view3D>
    <c:plotArea>
      <c:layout>
        <c:manualLayout>
          <c:layoutTarget val="inner"/>
          <c:xMode val="edge"/>
          <c:yMode val="edge"/>
          <c:x val="1.6355195506510243E-2"/>
          <c:y val="1.3881219080232976E-3"/>
          <c:w val="0.67225613365364056"/>
          <c:h val="0.924053168928939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поступило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34"/>
          <c:dPt>
            <c:idx val="0"/>
            <c:spPr>
              <a:solidFill>
                <a:srgbClr val="66006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FFCC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6699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00CC6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FF33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spPr>
              <a:solidFill>
                <a:srgbClr val="FF99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1.9280416929995027E-2"/>
                  <c:y val="-9.17398066881457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19,3 %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5.7741193601439554E-2"/>
                  <c:y val="0.13830465596415187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aseline="0" dirty="0" smtClean="0"/>
                      <a:t>19,8 %</a:t>
                    </a:r>
                    <a:endParaRPr lang="en-US" sz="1400" dirty="0"/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-0.11587783506750599"/>
                  <c:y val="3.9670939340073402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aseline="0" dirty="0" smtClean="0"/>
                      <a:t>15,1 %</a:t>
                    </a:r>
                    <a:endParaRPr lang="en-US" sz="1400" dirty="0"/>
                  </a:p>
                </c:rich>
              </c:tx>
              <c:spPr/>
              <c:showVal val="1"/>
            </c:dLbl>
            <c:dLbl>
              <c:idx val="3"/>
              <c:layout>
                <c:manualLayout>
                  <c:x val="0"/>
                  <c:y val="7.360428316606786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1" baseline="0" dirty="0" smtClean="0"/>
                      <a:t> 27,6</a:t>
                    </a:r>
                    <a:r>
                      <a:rPr lang="ru-RU" sz="1400" baseline="0" dirty="0" smtClean="0"/>
                      <a:t> % </a:t>
                    </a:r>
                    <a:endParaRPr lang="en-US" sz="1400" dirty="0"/>
                  </a:p>
                </c:rich>
              </c:tx>
              <c:spPr/>
              <c:showVal val="1"/>
            </c:dLbl>
            <c:dLbl>
              <c:idx val="4"/>
              <c:layout>
                <c:manualLayout>
                  <c:x val="-6.5480002688776883E-3"/>
                  <c:y val="-4.6525263532810078E-2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 smtClean="0"/>
                      <a:t>18,2 %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1600" b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12700">
                  <a:solidFill>
                    <a:srgbClr val="000099"/>
                  </a:solidFill>
                </a:ln>
              </c:spPr>
            </c:leaderLines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 -  420,7</c:v>
                </c:pt>
                <c:pt idx="1">
                  <c:v>Платежи при использовании природными ресурсами - 432,4</c:v>
                </c:pt>
                <c:pt idx="2">
                  <c:v>Доходы от компенсации затрат государства - 328,6</c:v>
                </c:pt>
                <c:pt idx="3">
                  <c:v>Доходы от продажи имущества -  604,6</c:v>
                </c:pt>
                <c:pt idx="4">
                  <c:v>Штрафы - 396,2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420.7</c:v>
                </c:pt>
                <c:pt idx="1">
                  <c:v>432.4</c:v>
                </c:pt>
                <c:pt idx="2">
                  <c:v>328.6</c:v>
                </c:pt>
                <c:pt idx="3">
                  <c:v>604.6</c:v>
                </c:pt>
                <c:pt idx="4">
                  <c:v>396.2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035368110282828"/>
          <c:y val="2.733878334506042E-2"/>
          <c:w val="0.29479882720780987"/>
          <c:h val="0.97266121665494198"/>
        </c:manualLayout>
      </c:layout>
      <c:txPr>
        <a:bodyPr/>
        <a:lstStyle/>
        <a:p>
          <a:pPr>
            <a:defRPr lang="ru-RU" sz="1500" b="0" i="0" u="none" strike="noStrike" kern="1200" baseline="0">
              <a:solidFill>
                <a:srgbClr val="000099"/>
              </a:solidFill>
              <a:latin typeface="Bookman Old Style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u="sng"/>
            </a:pPr>
            <a:r>
              <a:rPr lang="en-US" u="sng" dirty="0"/>
              <a:t>2015 </a:t>
            </a:r>
            <a:r>
              <a:rPr lang="en-US" u="sng" dirty="0" smtClean="0"/>
              <a:t>  </a:t>
            </a:r>
            <a:endParaRPr lang="ru-RU" u="sng" dirty="0" smtClean="0"/>
          </a:p>
          <a:p>
            <a:pPr>
              <a:defRPr u="sng"/>
            </a:pPr>
            <a:r>
              <a:rPr lang="en-US" sz="1800" u="none" dirty="0" smtClean="0"/>
              <a:t>31 </a:t>
            </a:r>
            <a:r>
              <a:rPr lang="en-US" sz="1800" u="none" dirty="0"/>
              <a:t>679,1</a:t>
            </a:r>
          </a:p>
        </c:rich>
      </c:tx>
      <c:layout>
        <c:manualLayout>
          <c:xMode val="edge"/>
          <c:yMode val="edge"/>
          <c:x val="0.57198936708181869"/>
          <c:y val="2.4609676641121486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3805736144259837E-2"/>
          <c:y val="0.24360544035334591"/>
          <c:w val="0.55586759517141759"/>
          <c:h val="0.73167184643305183"/>
        </c:manualLayout>
      </c:layout>
      <c:pie3DChart>
        <c:varyColors val="1"/>
      </c:pie3DChart>
    </c:plotArea>
    <c:legend>
      <c:legendPos val="r"/>
      <c:layout>
        <c:manualLayout>
          <c:xMode val="edge"/>
          <c:yMode val="edge"/>
          <c:x val="0.64570291998207163"/>
          <c:y val="0.3505021891954555"/>
          <c:w val="0.33605198081439691"/>
          <c:h val="0.5095720984399984"/>
        </c:manualLayout>
      </c:layout>
      <c:txPr>
        <a:bodyPr/>
        <a:lstStyle/>
        <a:p>
          <a:pPr>
            <a:defRPr sz="900">
              <a:latin typeface="Bookman Old Style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0"/>
      <c:rotY val="0"/>
      <c:perspective val="30"/>
    </c:view3D>
    <c:floor>
      <c:spPr>
        <a:solidFill>
          <a:srgbClr val="CCECFF"/>
        </a:solidFill>
      </c:spPr>
    </c:floor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.11609964747397691"/>
          <c:y val="8.1583527756175209E-2"/>
          <c:w val="0.78645660884484436"/>
          <c:h val="0.8757958649313326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/>
          </c:spPr>
          <c:dPt>
            <c:idx val="0"/>
            <c:explosion val="23"/>
            <c:spPr>
              <a:solidFill>
                <a:srgbClr val="FF6699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spPr>
              <a:solidFill>
                <a:srgbClr val="FF6699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/>
            </c:spPr>
          </c:dPt>
          <c:dPt>
            <c:idx val="2"/>
            <c:spPr>
              <a:solidFill>
                <a:srgbClr val="FF669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/>
            </c:spPr>
          </c:dPt>
          <c:dPt>
            <c:idx val="4"/>
            <c:spPr>
              <a:solidFill>
                <a:srgbClr val="FF6699"/>
              </a:soli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2"/>
              <c:layout>
                <c:manualLayout>
                  <c:x val="1.4054120092566861E-3"/>
                  <c:y val="0.14806310958590388"/>
                </c:manualLayout>
              </c:layout>
              <c:showVal val="1"/>
            </c:dLbl>
            <c:dLbl>
              <c:idx val="4"/>
              <c:layout>
                <c:manualLayout>
                  <c:x val="-1.0306235676035149E-16"/>
                  <c:y val="-1.5241790692666643E-2"/>
                </c:manualLayout>
              </c:layout>
              <c:showVal val="1"/>
            </c:dLbl>
            <c:spPr>
              <a:solidFill>
                <a:srgbClr val="CCECFF"/>
              </a:solidFill>
            </c:spPr>
            <c:txPr>
              <a:bodyPr/>
              <a:lstStyle/>
              <a:p>
                <a:pPr>
                  <a:defRPr sz="1200">
                    <a:solidFill>
                      <a:srgbClr val="000066"/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</c:v>
                </c:pt>
                <c:pt idx="1">
                  <c:v>Платежи при использовании природнвыми ресурсами</c:v>
                </c:pt>
                <c:pt idx="2">
                  <c:v>Продажа имущества</c:v>
                </c:pt>
                <c:pt idx="3">
                  <c:v>Доходы от компенсации затрат государства</c:v>
                </c:pt>
                <c:pt idx="4">
                  <c:v>Штрафы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494.2</c:v>
                </c:pt>
                <c:pt idx="1">
                  <c:v>886</c:v>
                </c:pt>
                <c:pt idx="2">
                  <c:v>1346.4</c:v>
                </c:pt>
                <c:pt idx="3">
                  <c:v>0</c:v>
                </c:pt>
                <c:pt idx="4">
                  <c:v>336.1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gradFill flip="none" rotWithShape="1">
              <a:gsLst>
                <a:gs pos="0">
                  <a:srgbClr val="0099FF">
                    <a:shade val="30000"/>
                    <a:satMod val="115000"/>
                  </a:srgbClr>
                </a:gs>
                <a:gs pos="50000">
                  <a:srgbClr val="0099FF">
                    <a:shade val="67500"/>
                    <a:satMod val="115000"/>
                  </a:srgbClr>
                </a:gs>
                <a:gs pos="100000">
                  <a:srgbClr val="0099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-1.4054120092566861E-3"/>
                  <c:y val="5.0080169418761415E-2"/>
                </c:manualLayout>
              </c:layout>
              <c:showVal val="1"/>
            </c:dLbl>
            <c:dLbl>
              <c:idx val="2"/>
              <c:layout>
                <c:manualLayout>
                  <c:x val="8.4324720555401488E-3"/>
                  <c:y val="6.5321960111427962E-2"/>
                </c:manualLayout>
              </c:layout>
              <c:showVal val="1"/>
            </c:dLbl>
            <c:dLbl>
              <c:idx val="4"/>
              <c:layout>
                <c:manualLayout>
                  <c:x val="2.8108240185133787E-3"/>
                  <c:y val="5.2257568089142364E-2"/>
                </c:manualLayout>
              </c:layout>
              <c:showVal val="1"/>
            </c:dLbl>
            <c:spPr>
              <a:solidFill>
                <a:srgbClr val="CCECFF"/>
              </a:solidFill>
            </c:spPr>
            <c:txPr>
              <a:bodyPr/>
              <a:lstStyle/>
              <a:p>
                <a:pPr>
                  <a:defRPr sz="1200">
                    <a:solidFill>
                      <a:srgbClr val="000066"/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</c:v>
                </c:pt>
                <c:pt idx="1">
                  <c:v>Платежи при использовании природнвыми ресурсами</c:v>
                </c:pt>
                <c:pt idx="2">
                  <c:v>Продажа имущества</c:v>
                </c:pt>
                <c:pt idx="3">
                  <c:v>Доходы от компенсации затрат государства</c:v>
                </c:pt>
                <c:pt idx="4">
                  <c:v>Штрафы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468.6</c:v>
                </c:pt>
                <c:pt idx="1">
                  <c:v>24.7</c:v>
                </c:pt>
                <c:pt idx="2">
                  <c:v>1390.9</c:v>
                </c:pt>
                <c:pt idx="3" formatCode="#,##0.0">
                  <c:v>0</c:v>
                </c:pt>
                <c:pt idx="4" formatCode="#,##0.0">
                  <c:v>309.8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gradFill flip="none" rotWithShape="1">
              <a:gsLst>
                <a:gs pos="0">
                  <a:srgbClr val="00CC66">
                    <a:shade val="30000"/>
                    <a:satMod val="115000"/>
                  </a:srgbClr>
                </a:gs>
                <a:gs pos="50000">
                  <a:srgbClr val="00CC66">
                    <a:shade val="67500"/>
                    <a:satMod val="115000"/>
                  </a:srgbClr>
                </a:gs>
                <a:gs pos="100000">
                  <a:srgbClr val="00CC66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1.5459421439460644E-2"/>
                  <c:y val="6.9676757452189819E-2"/>
                </c:manualLayout>
              </c:layout>
              <c:showVal val="1"/>
            </c:dLbl>
            <c:dLbl>
              <c:idx val="4"/>
              <c:layout>
                <c:manualLayout>
                  <c:x val="1.9675768129593495E-2"/>
                  <c:y val="-1.7419189363047465E-2"/>
                </c:manualLayout>
              </c:layout>
              <c:showVal val="1"/>
            </c:dLbl>
            <c:spPr>
              <a:solidFill>
                <a:srgbClr val="CCECFF"/>
              </a:solidFill>
            </c:spPr>
            <c:txPr>
              <a:bodyPr/>
              <a:lstStyle/>
              <a:p>
                <a:pPr>
                  <a:defRPr sz="1200">
                    <a:solidFill>
                      <a:srgbClr val="000066"/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</c:v>
                </c:pt>
                <c:pt idx="1">
                  <c:v>Платежи при использовании природнвыми ресурсами</c:v>
                </c:pt>
                <c:pt idx="2">
                  <c:v>Продажа имущества</c:v>
                </c:pt>
                <c:pt idx="3">
                  <c:v>Доходы от компенсации затрат государства</c:v>
                </c:pt>
                <c:pt idx="4">
                  <c:v>Штрафы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420.7</c:v>
                </c:pt>
                <c:pt idx="1">
                  <c:v>432.4</c:v>
                </c:pt>
                <c:pt idx="2">
                  <c:v>604.6</c:v>
                </c:pt>
                <c:pt idx="3">
                  <c:v>328.6</c:v>
                </c:pt>
                <c:pt idx="4" formatCode="#,##0.0">
                  <c:v>396.2</c:v>
                </c:pt>
              </c:numCache>
            </c:numRef>
          </c:val>
        </c:ser>
        <c:gapWidth val="100"/>
        <c:gapDepth val="131"/>
        <c:shape val="cylinder"/>
        <c:axId val="175247744"/>
        <c:axId val="175249280"/>
        <c:axId val="0"/>
      </c:bar3DChart>
      <c:catAx>
        <c:axId val="175247744"/>
        <c:scaling>
          <c:orientation val="minMax"/>
        </c:scaling>
        <c:delete val="1"/>
        <c:axPos val="b"/>
        <c:tickLblPos val="none"/>
        <c:crossAx val="175249280"/>
        <c:crosses val="autoZero"/>
        <c:auto val="1"/>
        <c:lblAlgn val="ctr"/>
        <c:lblOffset val="50"/>
      </c:catAx>
      <c:valAx>
        <c:axId val="175249280"/>
        <c:scaling>
          <c:orientation val="minMax"/>
        </c:scaling>
        <c:axPos val="l"/>
        <c:majorGridlines>
          <c:spPr>
            <a:ln>
              <a:solidFill>
                <a:srgbClr val="006600"/>
              </a:solidFill>
            </a:ln>
            <a:effectLst>
              <a:outerShdw blurRad="50800" dist="50800" dir="5400000" algn="ctr" rotWithShape="0">
                <a:schemeClr val="accent1"/>
              </a:outerShdw>
            </a:effectLst>
          </c:spPr>
        </c:majorGridlines>
        <c:numFmt formatCode="#,##0.0" sourceLinked="1"/>
        <c:tickLblPos val="nextTo"/>
        <c:txPr>
          <a:bodyPr/>
          <a:lstStyle/>
          <a:p>
            <a:pPr>
              <a:defRPr sz="140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defRPr>
            </a:pPr>
            <a:endParaRPr lang="ru-RU"/>
          </a:p>
        </c:txPr>
        <c:crossAx val="175247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700798185490517"/>
          <c:y val="0.11484114282660576"/>
          <c:w val="9.1718515672446502E-2"/>
          <c:h val="0.17200145834710542"/>
        </c:manualLayout>
      </c:layout>
      <c:txPr>
        <a:bodyPr/>
        <a:lstStyle/>
        <a:p>
          <a:pPr>
            <a:defRPr sz="1600">
              <a:solidFill>
                <a:schemeClr val="tx2">
                  <a:lumMod val="10000"/>
                </a:schemeClr>
              </a:solidFill>
              <a:latin typeface="Book Antiqua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 rtl="0">
              <a:defRPr lang="ru-RU" sz="1400" b="1" i="0" u="sng" strike="noStrike" kern="1200" baseline="0" dirty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defRPr>
            </a:pPr>
            <a:r>
              <a:rPr dirty="0" smtClean="0"/>
              <a:t>2020 </a:t>
            </a:r>
            <a:r>
              <a:rPr dirty="0" err="1"/>
              <a:t>год</a:t>
            </a:r>
            <a:endParaRPr dirty="0"/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2510375276557187"/>
          <c:w val="0.71892435680404665"/>
          <c:h val="0.85803467024848334"/>
        </c:manualLayout>
      </c:layout>
      <c:pie3DChart>
        <c:varyColors val="1"/>
      </c:pie3DChart>
    </c:plotArea>
    <c:legend>
      <c:legendPos val="r"/>
      <c:layout>
        <c:manualLayout>
          <c:xMode val="edge"/>
          <c:yMode val="edge"/>
          <c:x val="0.69291487149012065"/>
          <c:y val="5.448532222539091E-2"/>
          <c:w val="0.29765116624572885"/>
          <c:h val="0.88307535480895838"/>
        </c:manualLayout>
      </c:layout>
      <c:txPr>
        <a:bodyPr/>
        <a:lstStyle/>
        <a:p>
          <a:pPr>
            <a:defRPr sz="1000">
              <a:solidFill>
                <a:schemeClr val="bg1"/>
              </a:solidFill>
              <a:latin typeface="Book Antiqua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10"/>
    </c:view3D>
    <c:plotArea>
      <c:layout>
        <c:manualLayout>
          <c:layoutTarget val="inner"/>
          <c:xMode val="edge"/>
          <c:yMode val="edge"/>
          <c:x val="1.6355195506510243E-2"/>
          <c:y val="1.388121908023298E-3"/>
          <c:w val="0.61876708598862418"/>
          <c:h val="0.850346644734332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поступило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dPt>
            <c:idx val="0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spPr>
              <a:solidFill>
                <a:srgbClr val="FFCC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2"/>
            <c:spPr>
              <a:solidFill>
                <a:srgbClr val="3366FF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3"/>
            <c:spPr>
              <a:solidFill>
                <a:srgbClr val="00CC66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4"/>
            <c:spPr>
              <a:solidFill>
                <a:srgbClr val="FF33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5"/>
            <c:spPr>
              <a:solidFill>
                <a:srgbClr val="FF99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Lbl>
              <c:idx val="0"/>
              <c:layout>
                <c:manualLayout>
                  <c:x val="1.7834736383165642E-2"/>
                  <c:y val="-5.00969663501445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32,5 %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1650003369388906E-2"/>
                  <c:y val="7.0581209930922803E-2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 smtClean="0"/>
                      <a:t>20,2 %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3249948548522021E-2"/>
                  <c:y val="0.38506056516596376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 smtClean="0"/>
                      <a:t>47,2 %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4.2301083121912032E-2"/>
                  <c:y val="-5.0703108151382023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baseline="0" dirty="0" smtClean="0"/>
                      <a:t>0,1</a:t>
                    </a:r>
                    <a:r>
                      <a:rPr lang="ru-RU" sz="1400" baseline="0" dirty="0" smtClean="0"/>
                      <a:t> % 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4.6941050265817345E-2"/>
                  <c:y val="-3.6150599279818584E-2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 smtClean="0"/>
                      <a:t>-1,4 %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9.260945795938634E-2"/>
                  <c:y val="-2.9666434121698768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baseline="0" dirty="0" smtClean="0"/>
                      <a:t>0</a:t>
                    </a:r>
                    <a:r>
                      <a:rPr lang="ru-RU" sz="1400" baseline="0" dirty="0" smtClean="0"/>
                      <a:t>,1 %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12700">
                  <a:solidFill>
                    <a:srgbClr val="000099"/>
                  </a:solidFill>
                </a:ln>
              </c:spPr>
            </c:leaderLines>
          </c:dLbls>
          <c:cat>
            <c:strRef>
              <c:f>Лист1!$A$2:$A$5</c:f>
              <c:strCache>
                <c:ptCount val="4"/>
                <c:pt idx="0">
                  <c:v>Дотации - 70 029,2</c:v>
                </c:pt>
                <c:pt idx="1">
                  <c:v>Субсидии - 43 642,5</c:v>
                </c:pt>
                <c:pt idx="2">
                  <c:v>Субвенции - 101 903,9</c:v>
                </c:pt>
                <c:pt idx="3">
                  <c:v>Иные МБТ - 278,1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70029.2</c:v>
                </c:pt>
                <c:pt idx="1">
                  <c:v>43642.5</c:v>
                </c:pt>
                <c:pt idx="2">
                  <c:v>101903.9</c:v>
                </c:pt>
                <c:pt idx="3">
                  <c:v>278.10000000000002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035368110282828"/>
          <c:y val="8.9612555487201262E-2"/>
          <c:w val="0.29479882720780992"/>
          <c:h val="0.77563749135668325"/>
        </c:manualLayout>
      </c:layout>
      <c:txPr>
        <a:bodyPr/>
        <a:lstStyle/>
        <a:p>
          <a:pPr>
            <a:defRPr lang="ru-RU" sz="1600" b="0" i="0" u="none" strike="noStrike" kern="1200" baseline="0">
              <a:solidFill>
                <a:srgbClr val="000099"/>
              </a:solidFill>
              <a:latin typeface="Bookman Old Style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u="sng"/>
            </a:pPr>
            <a:r>
              <a:rPr lang="en-US" u="sng" dirty="0"/>
              <a:t>2015 </a:t>
            </a:r>
            <a:r>
              <a:rPr lang="en-US" u="sng" dirty="0" smtClean="0"/>
              <a:t>  </a:t>
            </a:r>
            <a:endParaRPr lang="ru-RU" u="sng" dirty="0" smtClean="0"/>
          </a:p>
          <a:p>
            <a:pPr>
              <a:defRPr u="sng"/>
            </a:pPr>
            <a:r>
              <a:rPr lang="en-US" sz="1800" u="none" dirty="0" smtClean="0"/>
              <a:t>31 </a:t>
            </a:r>
            <a:r>
              <a:rPr lang="en-US" sz="1800" u="none" dirty="0"/>
              <a:t>679,1</a:t>
            </a:r>
          </a:p>
        </c:rich>
      </c:tx>
      <c:layout>
        <c:manualLayout>
          <c:xMode val="edge"/>
          <c:yMode val="edge"/>
          <c:x val="0.57198936708181869"/>
          <c:y val="2.4609676641121486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3805736144259837E-2"/>
          <c:y val="0.24360544035334591"/>
          <c:w val="0.55586759517141759"/>
          <c:h val="0.73167184643305183"/>
        </c:manualLayout>
      </c:layout>
      <c:pie3DChart>
        <c:varyColors val="1"/>
      </c:pie3DChart>
    </c:plotArea>
    <c:legend>
      <c:legendPos val="r"/>
      <c:layout>
        <c:manualLayout>
          <c:xMode val="edge"/>
          <c:yMode val="edge"/>
          <c:x val="0.64570291998207163"/>
          <c:y val="0.3505021891954555"/>
          <c:w val="0.33605198081439691"/>
          <c:h val="0.5095720984399984"/>
        </c:manualLayout>
      </c:layout>
      <c:txPr>
        <a:bodyPr/>
        <a:lstStyle/>
        <a:p>
          <a:pPr>
            <a:defRPr sz="900">
              <a:latin typeface="Bookman Old Style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0"/>
      <c:rotY val="0"/>
      <c:perspective val="30"/>
    </c:view3D>
    <c:floor>
      <c:spPr>
        <a:solidFill>
          <a:schemeClr val="bg2">
            <a:lumMod val="60000"/>
            <a:lumOff val="40000"/>
          </a:schemeClr>
        </a:solidFill>
        <a:ln>
          <a:solidFill>
            <a:srgbClr val="0033CC"/>
          </a:solidFill>
        </a:ln>
      </c:spPr>
    </c:floor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.11753947547810584"/>
          <c:y val="5.3568912397267486E-2"/>
          <c:w val="0.77343514043239403"/>
          <c:h val="0.8635818919849014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gradFill flip="none" rotWithShape="1">
              <a:gsLst>
                <a:gs pos="0">
                  <a:srgbClr val="0066FF">
                    <a:shade val="30000"/>
                    <a:satMod val="115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scene3d>
              <a:camera prst="orthographicFront"/>
              <a:lightRig rig="threePt" dir="t"/>
            </a:scene3d>
            <a:sp3d/>
          </c:spPr>
          <c:dPt>
            <c:idx val="0"/>
            <c:explosion val="23"/>
            <c:spPr>
              <a:gradFill flip="none" rotWithShape="1">
                <a:gsLst>
                  <a:gs pos="0">
                    <a:srgbClr val="0066FF">
                      <a:shade val="30000"/>
                      <a:satMod val="115000"/>
                    </a:srgbClr>
                  </a:gs>
                  <a:gs pos="50000">
                    <a:srgbClr val="0066FF">
                      <a:shade val="67500"/>
                      <a:satMod val="115000"/>
                    </a:srgbClr>
                  </a:gs>
                  <a:gs pos="100000">
                    <a:srgbClr val="0066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spPr>
              <a:gradFill flip="none" rotWithShape="1">
                <a:gsLst>
                  <a:gs pos="0">
                    <a:srgbClr val="0066FF">
                      <a:shade val="30000"/>
                      <a:satMod val="115000"/>
                    </a:srgbClr>
                  </a:gs>
                  <a:gs pos="50000">
                    <a:srgbClr val="0066FF">
                      <a:shade val="67500"/>
                      <a:satMod val="115000"/>
                    </a:srgbClr>
                  </a:gs>
                  <a:gs pos="100000">
                    <a:srgbClr val="0066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Pt>
            <c:idx val="4"/>
            <c:spPr>
              <a:gradFill flip="none" rotWithShape="1">
                <a:gsLst>
                  <a:gs pos="0">
                    <a:srgbClr val="0066FF">
                      <a:shade val="30000"/>
                      <a:satMod val="115000"/>
                    </a:srgbClr>
                  </a:gs>
                  <a:gs pos="50000">
                    <a:srgbClr val="0066FF">
                      <a:shade val="67500"/>
                      <a:satMod val="115000"/>
                    </a:srgbClr>
                  </a:gs>
                  <a:gs pos="100000">
                    <a:srgbClr val="0066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0"/>
              <c:layout>
                <c:manualLayout>
                  <c:x val="8.4324720555401453E-3"/>
                  <c:y val="0.12948631586645126"/>
                </c:manualLayout>
              </c:layout>
              <c:showVal val="1"/>
            </c:dLbl>
            <c:dLbl>
              <c:idx val="2"/>
              <c:layout>
                <c:manualLayout>
                  <c:x val="2.8108240185133779E-3"/>
                  <c:y val="0.15850911080203525"/>
                </c:manualLayout>
              </c:layout>
              <c:showVal val="1"/>
            </c:dLbl>
            <c:dLbl>
              <c:idx val="3"/>
              <c:layout>
                <c:manualLayout>
                  <c:x val="-1.4054120092566865E-2"/>
                  <c:y val="-4.241793105969964E-2"/>
                </c:manualLayout>
              </c:layout>
              <c:showVal val="1"/>
            </c:dLbl>
            <c:dLbl>
              <c:idx val="4"/>
              <c:layout>
                <c:manualLayout>
                  <c:x val="-2.2486592148106992E-2"/>
                  <c:y val="4.4650453747052017E-3"/>
                </c:manualLayout>
              </c:layout>
              <c:showVal val="1"/>
            </c:dLbl>
            <c:spPr>
              <a:solidFill>
                <a:srgbClr val="CCECFF"/>
              </a:solidFill>
            </c:spPr>
            <c:txPr>
              <a:bodyPr/>
              <a:lstStyle/>
              <a:p>
                <a:pPr>
                  <a:defRPr sz="1200">
                    <a:solidFill>
                      <a:srgbClr val="000066"/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Возврат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61468.7</c:v>
                </c:pt>
                <c:pt idx="1">
                  <c:v>27758.7</c:v>
                </c:pt>
                <c:pt idx="2">
                  <c:v>90906.6</c:v>
                </c:pt>
                <c:pt idx="3">
                  <c:v>406.9</c:v>
                </c:pt>
                <c:pt idx="4">
                  <c:v>-23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gradFill flip="none" rotWithShape="1">
              <a:gsLst>
                <a:gs pos="0">
                  <a:srgbClr val="FFCC00">
                    <a:shade val="30000"/>
                    <a:satMod val="115000"/>
                  </a:srgbClr>
                </a:gs>
                <a:gs pos="50000">
                  <a:srgbClr val="FFCC00">
                    <a:shade val="67500"/>
                    <a:satMod val="115000"/>
                  </a:srgbClr>
                </a:gs>
                <a:gs pos="100000">
                  <a:srgbClr val="FFCC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1.4054120092566861E-3"/>
                  <c:y val="6.0278112558520218E-2"/>
                </c:manualLayout>
              </c:layout>
              <c:showVal val="1"/>
            </c:dLbl>
            <c:dLbl>
              <c:idx val="1"/>
              <c:layout>
                <c:manualLayout>
                  <c:x val="4.2162360277700683E-3"/>
                  <c:y val="6.2510635245872886E-2"/>
                </c:manualLayout>
              </c:layout>
              <c:showVal val="1"/>
            </c:dLbl>
            <c:dLbl>
              <c:idx val="2"/>
              <c:layout>
                <c:manualLayout>
                  <c:x val="5.621648037026741E-3"/>
                  <c:y val="0.10492856630557224"/>
                </c:manualLayout>
              </c:layout>
              <c:showVal val="1"/>
            </c:dLbl>
            <c:dLbl>
              <c:idx val="4"/>
              <c:layout>
                <c:manualLayout>
                  <c:x val="8.4323613931772817E-3"/>
                  <c:y val="-2.2323468981646204E-3"/>
                </c:manualLayout>
              </c:layout>
              <c:showVal val="1"/>
            </c:dLbl>
            <c:spPr>
              <a:solidFill>
                <a:srgbClr val="CCECFF"/>
              </a:solidFill>
            </c:spPr>
            <c:txPr>
              <a:bodyPr/>
              <a:lstStyle/>
              <a:p>
                <a:pPr>
                  <a:defRPr sz="1200">
                    <a:solidFill>
                      <a:srgbClr val="000066"/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Возврат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62531</c:v>
                </c:pt>
                <c:pt idx="1">
                  <c:v>25716.400000000001</c:v>
                </c:pt>
                <c:pt idx="2">
                  <c:v>96485.6</c:v>
                </c:pt>
                <c:pt idx="3">
                  <c:v>253.9</c:v>
                </c:pt>
                <c:pt idx="4">
                  <c:v>-2542.4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gradFill flip="none" rotWithShape="1">
              <a:gsLst>
                <a:gs pos="0">
                  <a:srgbClr val="009900">
                    <a:shade val="30000"/>
                    <a:satMod val="115000"/>
                  </a:srgbClr>
                </a:gs>
                <a:gs pos="50000">
                  <a:srgbClr val="009900">
                    <a:shade val="67500"/>
                    <a:satMod val="115000"/>
                  </a:srgbClr>
                </a:gs>
                <a:gs pos="100000">
                  <a:srgbClr val="0099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scene3d>
              <a:camera prst="orthographicFront"/>
              <a:lightRig rig="threePt" dir="t"/>
            </a:scene3d>
            <a:sp3d/>
          </c:spPr>
          <c:dLbls>
            <c:dLbl>
              <c:idx val="3"/>
              <c:layout>
                <c:manualLayout>
                  <c:x val="-1.4054120092566861E-3"/>
                  <c:y val="-4.241793105969964E-2"/>
                </c:manualLayout>
              </c:layout>
              <c:showVal val="1"/>
            </c:dLbl>
            <c:spPr>
              <a:solidFill>
                <a:srgbClr val="CCECFF"/>
              </a:solidFill>
            </c:spPr>
            <c:txPr>
              <a:bodyPr/>
              <a:lstStyle/>
              <a:p>
                <a:pPr>
                  <a:defRPr sz="1200">
                    <a:solidFill>
                      <a:srgbClr val="000066"/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Возврат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70029.2</c:v>
                </c:pt>
                <c:pt idx="1">
                  <c:v>43642.5</c:v>
                </c:pt>
                <c:pt idx="2">
                  <c:v>101903.9</c:v>
                </c:pt>
                <c:pt idx="3">
                  <c:v>278.10000000000002</c:v>
                </c:pt>
                <c:pt idx="4">
                  <c:v>0</c:v>
                </c:pt>
              </c:numCache>
            </c:numRef>
          </c:val>
        </c:ser>
        <c:gapWidth val="100"/>
        <c:shape val="cylinder"/>
        <c:axId val="176449024"/>
        <c:axId val="176450560"/>
        <c:axId val="0"/>
      </c:bar3DChart>
      <c:catAx>
        <c:axId val="176449024"/>
        <c:scaling>
          <c:orientation val="minMax"/>
        </c:scaling>
        <c:delete val="1"/>
        <c:axPos val="b"/>
        <c:tickLblPos val="none"/>
        <c:crossAx val="176450560"/>
        <c:crosses val="autoZero"/>
        <c:auto val="1"/>
        <c:lblAlgn val="ctr"/>
        <c:lblOffset val="50"/>
      </c:catAx>
      <c:valAx>
        <c:axId val="176450560"/>
        <c:scaling>
          <c:orientation val="minMax"/>
        </c:scaling>
        <c:axPos val="l"/>
        <c:majorGridlines>
          <c:spPr>
            <a:ln w="19050">
              <a:solidFill>
                <a:srgbClr val="6699FF"/>
              </a:solidFill>
            </a:ln>
            <a:effectLst>
              <a:outerShdw blurRad="50800" dist="50800" dir="5400000" algn="ctr" rotWithShape="0">
                <a:srgbClr val="009900"/>
              </a:outerShdw>
            </a:effectLst>
          </c:spPr>
        </c:majorGridlines>
        <c:numFmt formatCode="#,##0.0" sourceLinked="1"/>
        <c:tickLblPos val="nextTo"/>
        <c:spPr>
          <a:noFill/>
          <a:ln>
            <a:solidFill>
              <a:srgbClr val="009999"/>
            </a:solidFill>
          </a:ln>
          <a:effectLst>
            <a:outerShdw blurRad="50800" dist="50800" dir="5400000" algn="ctr" rotWithShape="0">
              <a:srgbClr val="009900"/>
            </a:outerShdw>
          </a:effectLst>
        </c:spPr>
        <c:txPr>
          <a:bodyPr/>
          <a:lstStyle/>
          <a:p>
            <a:pPr>
              <a:defRPr sz="1400">
                <a:solidFill>
                  <a:srgbClr val="000099"/>
                </a:solidFill>
                <a:latin typeface="Bookman Old Style" pitchFamily="18" charset="0"/>
              </a:defRPr>
            </a:pPr>
            <a:endParaRPr lang="ru-RU"/>
          </a:p>
        </c:txPr>
        <c:crossAx val="176449024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88064935754005513"/>
          <c:y val="0.11484114282660576"/>
          <c:w val="0.10639215225670536"/>
          <c:h val="0.17200145834710542"/>
        </c:manualLayout>
      </c:layout>
      <c:txPr>
        <a:bodyPr/>
        <a:lstStyle/>
        <a:p>
          <a:pPr>
            <a:defRPr sz="1600">
              <a:solidFill>
                <a:schemeClr val="tx2">
                  <a:lumMod val="10000"/>
                </a:schemeClr>
              </a:solidFill>
              <a:latin typeface="Book Antiqua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4788912343073052E-2"/>
          <c:y val="2.5273387345147402E-2"/>
          <c:w val="0.71190993486925269"/>
          <c:h val="0.96101611072749948"/>
        </c:manualLayout>
      </c:layout>
      <c:pie3DChart>
        <c:varyColors val="1"/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169471606981227"/>
          <c:y val="8.9980156916460732E-2"/>
          <c:w val="0.28049171676735385"/>
          <c:h val="0.7664006038710186"/>
        </c:manualLayout>
      </c:layout>
      <c:txPr>
        <a:bodyPr/>
        <a:lstStyle/>
        <a:p>
          <a:pPr>
            <a:defRPr sz="1200" b="0" baseline="0">
              <a:solidFill>
                <a:schemeClr val="bg1"/>
              </a:solidFill>
              <a:latin typeface="Book Antiqua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4788912343073052E-2"/>
          <c:y val="3.6436000781910553E-2"/>
          <c:w val="0.71190993486925269"/>
          <c:h val="0.961016110727499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34"/>
          <c:dPt>
            <c:idx val="0"/>
            <c:spPr>
              <a:solidFill>
                <a:srgbClr val="0000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FF33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3399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CC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00CC9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spPr>
              <a:solidFill>
                <a:srgbClr val="A5002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spPr>
              <a:solidFill>
                <a:srgbClr val="FF33C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spPr>
              <a:solidFill>
                <a:srgbClr val="33CC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1.7301583977008022E-2"/>
                  <c:y val="-2.8711296494482331E-2"/>
                </c:manualLayout>
              </c:layout>
              <c:showVal val="1"/>
            </c:dLbl>
            <c:dLbl>
              <c:idx val="1"/>
              <c:layout>
                <c:manualLayout>
                  <c:x val="-2.2420436891347227E-2"/>
                  <c:y val="-3.2077659444309577E-2"/>
                </c:manualLayout>
              </c:layout>
              <c:showVal val="1"/>
            </c:dLbl>
            <c:dLbl>
              <c:idx val="2"/>
              <c:layout>
                <c:manualLayout>
                  <c:x val="-0.13523190046279232"/>
                  <c:y val="-0.17558562410083831"/>
                </c:manualLayout>
              </c:layout>
              <c:showVal val="1"/>
            </c:dLbl>
            <c:dLbl>
              <c:idx val="3"/>
              <c:layout>
                <c:manualLayout>
                  <c:x val="1.5186723333108741E-2"/>
                  <c:y val="0.12235331798576488"/>
                </c:manualLayout>
              </c:layout>
              <c:showVal val="1"/>
            </c:dLbl>
            <c:dLbl>
              <c:idx val="4"/>
              <c:layout>
                <c:manualLayout>
                  <c:x val="7.3991095707034394E-3"/>
                  <c:y val="-8.2666623539719708E-3"/>
                </c:manualLayout>
              </c:layout>
              <c:showVal val="1"/>
            </c:dLbl>
            <c:dLbl>
              <c:idx val="5"/>
              <c:layout>
                <c:manualLayout>
                  <c:x val="-1.6908185065047626E-2"/>
                  <c:y val="-2.4493410718077816E-2"/>
                </c:manualLayout>
              </c:layout>
              <c:showVal val="1"/>
            </c:dLbl>
            <c:dLbl>
              <c:idx val="6"/>
              <c:layout>
                <c:manualLayout>
                  <c:x val="1.9111492165715661E-2"/>
                  <c:y val="-4.8077639755920533E-2"/>
                </c:manualLayout>
              </c:layout>
              <c:showVal val="1"/>
            </c:dLbl>
            <c:dLbl>
              <c:idx val="7"/>
              <c:layout>
                <c:manualLayout>
                  <c:x val="5.9291397039673344E-2"/>
                  <c:y val="-1.4124837043422747E-2"/>
                </c:manualLayout>
              </c:layout>
              <c:showVal val="1"/>
            </c:dLbl>
            <c:dLbl>
              <c:idx val="8"/>
              <c:layout>
                <c:manualLayout>
                  <c:x val="0.10603546327275112"/>
                  <c:y val="-7.7203095577284664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</c:dLbls>
          <c:cat>
            <c:strRef>
              <c:f>Лист1!$A$2:$A$9</c:f>
              <c:strCache>
                <c:ptCount val="8"/>
                <c:pt idx="0">
                  <c:v>Общегосударстивенные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</c:v>
                </c:pt>
                <c:pt idx="5">
                  <c:v>Физическая культура и спорт</c:v>
                </c:pt>
                <c:pt idx="6">
                  <c:v>Обслуживанеие государственного и муниципального долга</c:v>
                </c:pt>
                <c:pt idx="7">
                  <c:v>Межбюджетные трансферты 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28781.4</c:v>
                </c:pt>
                <c:pt idx="1">
                  <c:v>1620</c:v>
                </c:pt>
                <c:pt idx="2">
                  <c:v>139189.1</c:v>
                </c:pt>
                <c:pt idx="3">
                  <c:v>43021.2</c:v>
                </c:pt>
                <c:pt idx="4">
                  <c:v>22017.7</c:v>
                </c:pt>
                <c:pt idx="5">
                  <c:v>200</c:v>
                </c:pt>
                <c:pt idx="6">
                  <c:v>7.3</c:v>
                </c:pt>
                <c:pt idx="7">
                  <c:v>26753.200000000001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1169471606981261"/>
          <c:y val="8.9980156916460732E-2"/>
          <c:w val="0.28049171676735385"/>
          <c:h val="0.78426078536983856"/>
        </c:manualLayout>
      </c:layout>
      <c:txPr>
        <a:bodyPr/>
        <a:lstStyle/>
        <a:p>
          <a:pPr>
            <a:defRPr sz="1200" b="0" baseline="0">
              <a:solidFill>
                <a:schemeClr val="bg1"/>
              </a:solidFill>
              <a:latin typeface="Bookman Old Style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solidFill>
          <a:schemeClr val="bg2">
            <a:lumMod val="20000"/>
            <a:lumOff val="80000"/>
          </a:schemeClr>
        </a:solidFill>
      </c:spPr>
    </c:sideWall>
    <c:backWall>
      <c:spPr>
        <a:solidFill>
          <a:schemeClr val="bg2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0964530111897576"/>
          <c:y val="3.6133291800207856E-2"/>
          <c:w val="0.83630262385905652"/>
          <c:h val="0.7174134355442000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8080"/>
            </a:solidFill>
          </c:spPr>
          <c:dPt>
            <c:idx val="0"/>
            <c:spPr>
              <a:solidFill>
                <a:srgbClr val="00808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solidFill>
                <a:srgbClr val="00808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solidFill>
                <a:srgbClr val="00808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Лист1!$A$2:$A$4</c:f>
              <c:strCache>
                <c:ptCount val="3"/>
                <c:pt idx="0">
                  <c:v>Объем доходов</c:v>
                </c:pt>
                <c:pt idx="1">
                  <c:v>Объем расходов</c:v>
                </c:pt>
                <c:pt idx="2">
                  <c:v>Дефицит (профицит)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219790.9</c:v>
                </c:pt>
                <c:pt idx="1">
                  <c:v>219356.5</c:v>
                </c:pt>
                <c:pt idx="2">
                  <c:v>709.6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Объем доходов</c:v>
                </c:pt>
                <c:pt idx="1">
                  <c:v>Объем расходов</c:v>
                </c:pt>
                <c:pt idx="2">
                  <c:v>Дефицит (профицит)</c:v>
                </c:pt>
              </c:strCache>
            </c:strRef>
          </c:cat>
          <c:val>
            <c:numRef>
              <c:f>Лист1!$C$2:$C$4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Объем доходов</c:v>
                </c:pt>
                <c:pt idx="1">
                  <c:v>Объем расходов</c:v>
                </c:pt>
                <c:pt idx="2">
                  <c:v>Дефицит (профицит)</c:v>
                </c:pt>
              </c:strCache>
            </c:strRef>
          </c:cat>
          <c:val>
            <c:numRef>
              <c:f>Лист1!$D$2:$D$4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FFCC"/>
            </a:solidFill>
          </c:spPr>
          <c:cat>
            <c:strRef>
              <c:f>Лист1!$A$2:$A$4</c:f>
              <c:strCache>
                <c:ptCount val="3"/>
                <c:pt idx="0">
                  <c:v>Объем доходов</c:v>
                </c:pt>
                <c:pt idx="1">
                  <c:v>Объем расходов</c:v>
                </c:pt>
                <c:pt idx="2">
                  <c:v>Дефицит (профицит)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219081.3</c:v>
                </c:pt>
                <c:pt idx="1">
                  <c:v>220456.3</c:v>
                </c:pt>
                <c:pt idx="2">
                  <c:v>-1099.8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</c:spPr>
          <c:cat>
            <c:strRef>
              <c:f>Лист1!$A$2:$A$4</c:f>
              <c:strCache>
                <c:ptCount val="3"/>
                <c:pt idx="0">
                  <c:v>Объем доходов</c:v>
                </c:pt>
                <c:pt idx="1">
                  <c:v>Объем расходов</c:v>
                </c:pt>
                <c:pt idx="2">
                  <c:v>Дефицит (профицит)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263311.2</c:v>
                </c:pt>
                <c:pt idx="1">
                  <c:v>261589.9</c:v>
                </c:pt>
                <c:pt idx="2">
                  <c:v>1721.2</c:v>
                </c:pt>
              </c:numCache>
            </c:numRef>
          </c:val>
        </c:ser>
        <c:shape val="cylinder"/>
        <c:axId val="168131584"/>
        <c:axId val="168141568"/>
        <c:axId val="0"/>
      </c:bar3DChart>
      <c:catAx>
        <c:axId val="168131584"/>
        <c:scaling>
          <c:orientation val="minMax"/>
        </c:scaling>
        <c:axPos val="b"/>
        <c:tickLblPos val="nextTo"/>
        <c:spPr>
          <a:solidFill>
            <a:srgbClr val="99FF99"/>
          </a:solidFill>
        </c:spPr>
        <c:txPr>
          <a:bodyPr/>
          <a:lstStyle/>
          <a:p>
            <a:pPr>
              <a:defRPr sz="160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defRPr>
            </a:pPr>
            <a:endParaRPr lang="ru-RU"/>
          </a:p>
        </c:txPr>
        <c:crossAx val="168141568"/>
        <c:crosses val="autoZero"/>
        <c:auto val="1"/>
        <c:lblAlgn val="ctr"/>
        <c:lblOffset val="100"/>
      </c:catAx>
      <c:valAx>
        <c:axId val="168141568"/>
        <c:scaling>
          <c:orientation val="minMax"/>
        </c:scaling>
        <c:axPos val="l"/>
        <c:majorGridlines>
          <c:spPr>
            <a:ln>
              <a:solidFill>
                <a:srgbClr val="006600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60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defRPr>
            </a:pPr>
            <a:endParaRPr lang="ru-RU"/>
          </a:p>
        </c:txPr>
        <c:crossAx val="168131584"/>
        <c:crosses val="autoZero"/>
        <c:crossBetween val="between"/>
      </c:valAx>
    </c:plotArea>
    <c:plotVisOnly val="1"/>
  </c:chart>
  <c:spPr>
    <a:effectLst>
      <a:outerShdw blurRad="50800" dist="50800" dir="5400000" algn="ctr" rotWithShape="0">
        <a:schemeClr val="tx1"/>
      </a:outerShdw>
    </a:effectLst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9999FF"/>
            </a:solidFill>
          </c:spPr>
          <c:explosion val="10"/>
          <c:dPt>
            <c:idx val="0"/>
            <c:spPr>
              <a:gradFill flip="none" rotWithShape="1">
                <a:gsLst>
                  <a:gs pos="0">
                    <a:srgbClr val="00CC00">
                      <a:shade val="30000"/>
                      <a:satMod val="115000"/>
                    </a:srgbClr>
                  </a:gs>
                  <a:gs pos="50000">
                    <a:srgbClr val="00CC00">
                      <a:shade val="67500"/>
                      <a:satMod val="115000"/>
                    </a:srgbClr>
                  </a:gs>
                  <a:gs pos="100000">
                    <a:srgbClr val="00CC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25400" cap="flat" cmpd="sng" algn="ctr">
                <a:solidFill>
                  <a:srgbClr val="008000"/>
                </a:solidFill>
                <a:prstDash val="solid"/>
              </a:ln>
              <a:effectLst/>
            </c:spPr>
          </c:dPt>
          <c:dPt>
            <c:idx val="1"/>
            <c:spPr>
              <a:gradFill flip="none" rotWithShape="1">
                <a:gsLst>
                  <a:gs pos="0">
                    <a:srgbClr val="FF9900">
                      <a:shade val="30000"/>
                      <a:satMod val="115000"/>
                    </a:srgbClr>
                  </a:gs>
                  <a:gs pos="50000">
                    <a:srgbClr val="FF9900">
                      <a:shade val="67500"/>
                      <a:satMod val="115000"/>
                    </a:srgbClr>
                  </a:gs>
                  <a:gs pos="100000">
                    <a:srgbClr val="FF99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solidFill>
                  <a:srgbClr val="FF6600"/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0.1475025151526374"/>
                  <c:y val="-0.13046260625696249"/>
                </c:manualLayout>
              </c:layout>
              <c:showVal val="1"/>
            </c:dLbl>
            <c:dLbl>
              <c:idx val="1"/>
              <c:layout>
                <c:manualLayout>
                  <c:x val="0.16602386257494023"/>
                  <c:y val="2.5597756405444441E-3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</c:dLbls>
          <c:cat>
            <c:strRef>
              <c:f>Лист1!$A$2:$A$3</c:f>
              <c:strCache>
                <c:ptCount val="2"/>
                <c:pt idx="0">
                  <c:v>Собственные средства</c:v>
                </c:pt>
                <c:pt idx="1">
                  <c:v>Областные средства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3264.7</c:v>
                </c:pt>
                <c:pt idx="1">
                  <c:v>2647.7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410464133823034"/>
          <c:y val="0.32406208358309757"/>
          <c:w val="0.2513988929213628"/>
          <c:h val="0.20353894612310344"/>
        </c:manualLayout>
      </c:layout>
      <c:txPr>
        <a:bodyPr/>
        <a:lstStyle/>
        <a:p>
          <a:pPr>
            <a:defRPr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6699"/>
            </a:solidFill>
          </c:spPr>
          <c:dLbls>
            <c:dLbl>
              <c:idx val="0"/>
              <c:layout>
                <c:manualLayout>
                  <c:x val="1.4575974570318632E-3"/>
                  <c:y val="0.2020898140947302"/>
                </c:manualLayout>
              </c:layout>
              <c:showVal val="1"/>
            </c:dLbl>
            <c:dLbl>
              <c:idx val="1"/>
              <c:layout>
                <c:manualLayout>
                  <c:x val="4.3727923710955904E-3"/>
                  <c:y val="0.19290391345406069"/>
                </c:manualLayout>
              </c:layout>
              <c:showVal val="1"/>
            </c:dLbl>
            <c:dLbl>
              <c:idx val="2"/>
              <c:layout>
                <c:manualLayout>
                  <c:x val="7.2879872851593173E-3"/>
                  <c:y val="0.18953584632571691"/>
                </c:manualLayout>
              </c:layout>
              <c:showVal val="1"/>
            </c:dLbl>
            <c:dLbl>
              <c:idx val="3"/>
              <c:layout>
                <c:manualLayout>
                  <c:x val="1.0203182199223042E-2"/>
                  <c:y val="0.18616758631756969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400">
                    <a:solidFill>
                      <a:schemeClr val="bg1"/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Педагогические работники дошкольных учреждений</c:v>
                </c:pt>
                <c:pt idx="1">
                  <c:v>Педагогические работники общего образования</c:v>
                </c:pt>
                <c:pt idx="2">
                  <c:v>Педагогические рабтники дополнительного образования детей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16564</c:v>
                </c:pt>
                <c:pt idx="1">
                  <c:v>22724</c:v>
                </c:pt>
                <c:pt idx="2">
                  <c:v>19754</c:v>
                </c:pt>
                <c:pt idx="3">
                  <c:v>14291.3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C66"/>
            </a:solidFill>
          </c:spPr>
          <c:dLbls>
            <c:dLbl>
              <c:idx val="0"/>
              <c:layout>
                <c:manualLayout>
                  <c:x val="8.745584742191179E-3"/>
                  <c:y val="0.19321020658198473"/>
                </c:manualLayout>
              </c:layout>
              <c:showVal val="1"/>
            </c:dLbl>
            <c:dLbl>
              <c:idx val="1"/>
              <c:layout>
                <c:manualLayout>
                  <c:x val="8.745584742191179E-3"/>
                  <c:y val="0.16810198172425286"/>
                </c:manualLayout>
              </c:layout>
              <c:showVal val="1"/>
            </c:dLbl>
            <c:dLbl>
              <c:idx val="2"/>
              <c:layout>
                <c:manualLayout>
                  <c:x val="1.0203182199223042E-2"/>
                  <c:y val="0.16810198172425286"/>
                </c:manualLayout>
              </c:layout>
              <c:showVal val="1"/>
            </c:dLbl>
            <c:dLbl>
              <c:idx val="3"/>
              <c:layout>
                <c:manualLayout>
                  <c:x val="1.4575974570318632E-3"/>
                  <c:y val="0.17330732542063226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400">
                    <a:solidFill>
                      <a:schemeClr val="bg1"/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Педагогические работники дошкольных учреждений</c:v>
                </c:pt>
                <c:pt idx="1">
                  <c:v>Педагогические работники общего образования</c:v>
                </c:pt>
                <c:pt idx="2">
                  <c:v>Педагогические рабтники дополнительного образования детей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17675</c:v>
                </c:pt>
                <c:pt idx="1">
                  <c:v>23133</c:v>
                </c:pt>
                <c:pt idx="2">
                  <c:v>22087.1</c:v>
                </c:pt>
                <c:pt idx="3">
                  <c:v>21041.1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66FF"/>
            </a:solidFill>
          </c:spPr>
          <c:dLbls>
            <c:dLbl>
              <c:idx val="0"/>
              <c:layout>
                <c:manualLayout>
                  <c:x val="8.745584742191179E-3"/>
                  <c:y val="0.18739237306965892"/>
                </c:manualLayout>
              </c:layout>
              <c:showVal val="1"/>
            </c:dLbl>
            <c:dLbl>
              <c:idx val="1"/>
              <c:layout>
                <c:manualLayout>
                  <c:x val="1.0203182199223042E-2"/>
                  <c:y val="0.12125388845683814"/>
                </c:manualLayout>
              </c:layout>
              <c:showVal val="1"/>
            </c:dLbl>
            <c:dLbl>
              <c:idx val="2"/>
              <c:layout>
                <c:manualLayout>
                  <c:x val="2.9151949140637265E-3"/>
                  <c:y val="0.10471926730363294"/>
                </c:manualLayout>
              </c:layout>
              <c:showVal val="1"/>
            </c:dLbl>
            <c:dLbl>
              <c:idx val="3"/>
              <c:layout>
                <c:manualLayout>
                  <c:x val="4.3727923710955904E-3"/>
                  <c:y val="0.15156736057104775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400">
                    <a:solidFill>
                      <a:schemeClr val="bg1"/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Педагогические работники дошкольных учреждений</c:v>
                </c:pt>
                <c:pt idx="1">
                  <c:v>Педагогические работники общего образования</c:v>
                </c:pt>
                <c:pt idx="2">
                  <c:v>Педагогические рабтники дополнительного образования детей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18248</c:v>
                </c:pt>
                <c:pt idx="1">
                  <c:v>23908</c:v>
                </c:pt>
                <c:pt idx="2">
                  <c:v>24207</c:v>
                </c:pt>
                <c:pt idx="3">
                  <c:v>22273.200000000001</c:v>
                </c:pt>
              </c:numCache>
            </c:numRef>
          </c:val>
        </c:ser>
        <c:gapDepth val="109"/>
        <c:shape val="cylinder"/>
        <c:axId val="180211072"/>
        <c:axId val="180221056"/>
        <c:axId val="0"/>
      </c:bar3DChart>
      <c:catAx>
        <c:axId val="180211072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>
                <a:solidFill>
                  <a:schemeClr val="bg1"/>
                </a:solidFill>
                <a:latin typeface="Bookman Old Style" pitchFamily="18" charset="0"/>
              </a:defRPr>
            </a:pPr>
            <a:endParaRPr lang="ru-RU"/>
          </a:p>
        </c:txPr>
        <c:crossAx val="180221056"/>
        <c:crosses val="autoZero"/>
        <c:auto val="1"/>
        <c:lblAlgn val="ctr"/>
        <c:lblOffset val="100"/>
      </c:catAx>
      <c:valAx>
        <c:axId val="180221056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  <a:latin typeface="Book Antiqua" pitchFamily="18" charset="0"/>
              </a:defRPr>
            </a:pPr>
            <a:endParaRPr lang="ru-RU"/>
          </a:p>
        </c:txPr>
        <c:crossAx val="18021107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>
              <a:solidFill>
                <a:schemeClr val="bg1"/>
              </a:solidFill>
              <a:latin typeface="Bookman Old Style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0"/>
      <c:perspective val="30"/>
    </c:view3D>
    <c:floor>
      <c:spPr>
        <a:solidFill>
          <a:srgbClr val="008080"/>
        </a:solidFill>
        <a:ln>
          <a:solidFill>
            <a:srgbClr val="00CC99"/>
          </a:solidFill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c:spPr>
    </c:floor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6.4748548552447771E-2"/>
          <c:y val="2.0576417435099848E-2"/>
          <c:w val="0.78049644463960366"/>
          <c:h val="0.76112436782386494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Непрограммная часть расходов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003300"/>
              </a:solidFill>
            </a:ln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1.4054120092566861E-3"/>
                  <c:y val="-2.2558862968714156E-2"/>
                </c:manualLayout>
              </c:layout>
              <c:showVal val="1"/>
            </c:dLbl>
            <c:dLbl>
              <c:idx val="1"/>
              <c:layout>
                <c:manualLayout>
                  <c:x val="7.0270600462834284E-3"/>
                  <c:y val="-2.6660474417571245E-2"/>
                </c:manualLayout>
              </c:layout>
              <c:showVal val="1"/>
            </c:dLbl>
            <c:dLbl>
              <c:idx val="2"/>
              <c:layout>
                <c:manualLayout>
                  <c:x val="1.4053013468937521E-3"/>
                  <c:y val="-2.4609668693142621E-2"/>
                </c:manualLayout>
              </c:layout>
              <c:showVal val="1"/>
            </c:dLbl>
            <c:dLbl>
              <c:idx val="3"/>
              <c:layout>
                <c:manualLayout>
                  <c:x val="-4.2162360277700718E-3"/>
                  <c:y val="-2.2558862968714156E-2"/>
                </c:manualLayout>
              </c:layout>
              <c:showVal val="1"/>
            </c:dLbl>
            <c:dLbl>
              <c:idx val="4"/>
              <c:layout>
                <c:manualLayout>
                  <c:x val="4.2162360277700718E-3"/>
                  <c:y val="-1.845725151985709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0">
                    <a:solidFill>
                      <a:schemeClr val="bg1"/>
                    </a:solidFill>
                    <a:latin typeface="Bookman Old Styl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</c:v>
                </c:pt>
                <c:pt idx="1">
                  <c:v>3.3</c:v>
                </c:pt>
                <c:pt idx="2">
                  <c:v>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в рамках муниципальных программ</c:v>
                </c:pt>
              </c:strCache>
            </c:strRef>
          </c:tx>
          <c:spPr>
            <a:solidFill>
              <a:srgbClr val="00CC66"/>
            </a:soli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c:spPr>
          <c:dPt>
            <c:idx val="0"/>
            <c:spPr>
              <a:solidFill>
                <a:srgbClr val="00CC66"/>
              </a:solidFill>
              <a:ln w="9525" cap="flat" cmpd="sng" algn="ctr">
                <a:solidFill>
                  <a:srgbClr val="FFFF00"/>
                </a:solidFill>
                <a:prstDash val="solid"/>
              </a:ln>
              <a:effectLst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rgbClr val="00CC66"/>
              </a:solidFill>
              <a:ln w="9525" cap="flat" cmpd="sng" algn="ctr">
                <a:solidFill>
                  <a:srgbClr val="FFFF00"/>
                </a:solidFill>
                <a:prstDash val="solid"/>
              </a:ln>
              <a:effectLst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rgbClr val="00CC66"/>
              </a:solidFill>
              <a:ln w="9525" cap="flat" cmpd="sng" algn="ctr">
                <a:solidFill>
                  <a:srgbClr val="FFFF00"/>
                </a:solidFill>
                <a:prstDash val="solid"/>
              </a:ln>
              <a:effectLst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spPr>
              <a:solidFill>
                <a:srgbClr val="00CC66"/>
              </a:solidFill>
              <a:ln w="9525" cap="flat" cmpd="sng" algn="ctr">
                <a:solidFill>
                  <a:srgbClr val="FFFF00"/>
                </a:solidFill>
                <a:prstDash val="solid"/>
              </a:ln>
              <a:effectLst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spPr>
              <a:solidFill>
                <a:srgbClr val="00CC66"/>
              </a:solidFill>
              <a:ln w="9525" cap="flat" cmpd="sng" algn="ctr">
                <a:solidFill>
                  <a:srgbClr val="FFFF00"/>
                </a:solidFill>
                <a:prstDash val="solid"/>
              </a:ln>
              <a:effectLst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</c:spPr>
          </c:dPt>
          <c:dLbls>
            <c:txPr>
              <a:bodyPr/>
              <a:lstStyle/>
              <a:p>
                <a:pPr>
                  <a:defRPr sz="1200" b="0">
                    <a:solidFill>
                      <a:schemeClr val="bg1"/>
                    </a:solidFill>
                    <a:latin typeface="Bookman Old Styl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94</c:v>
                </c:pt>
                <c:pt idx="1">
                  <c:v>96.7</c:v>
                </c:pt>
                <c:pt idx="2">
                  <c:v>96.2</c:v>
                </c:pt>
              </c:numCache>
            </c:numRef>
          </c:val>
        </c:ser>
        <c:gapWidth val="100"/>
        <c:shape val="box"/>
        <c:axId val="182475392"/>
        <c:axId val="182489472"/>
        <c:axId val="0"/>
      </c:bar3DChart>
      <c:catAx>
        <c:axId val="182475392"/>
        <c:scaling>
          <c:orientation val="minMax"/>
        </c:scaling>
        <c:axPos val="b"/>
        <c:numFmt formatCode="General" sourceLinked="1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200" b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defRPr>
            </a:pPr>
            <a:endParaRPr lang="ru-RU"/>
          </a:p>
        </c:txPr>
        <c:crossAx val="182489472"/>
        <c:crosses val="autoZero"/>
        <c:auto val="1"/>
        <c:lblAlgn val="ctr"/>
        <c:lblOffset val="100"/>
      </c:catAx>
      <c:valAx>
        <c:axId val="182489472"/>
        <c:scaling>
          <c:orientation val="minMax"/>
        </c:scaling>
        <c:axPos val="l"/>
        <c:majorGridlines>
          <c:spPr>
            <a:ln w="9525" cap="flat" cmpd="sng" algn="ctr">
              <a:solidFill>
                <a:srgbClr val="008080"/>
              </a:solidFill>
              <a:prstDash val="solid"/>
            </a:ln>
            <a:effectLst/>
          </c:spPr>
        </c:majorGridlines>
        <c:numFmt formatCode="0%" sourceLinked="1"/>
        <c:tickLblPos val="nextTo"/>
        <c:txPr>
          <a:bodyPr/>
          <a:lstStyle/>
          <a:p>
            <a:pPr>
              <a:defRPr sz="1400" b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2475392"/>
        <c:crosses val="autoZero"/>
        <c:crossBetween val="between"/>
      </c:valAx>
      <c:spPr>
        <a:noFill/>
        <a:ln w="25400">
          <a:noFill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.78139735384592957"/>
          <c:y val="0.11484096703741745"/>
          <c:w val="0.19402659722690188"/>
          <c:h val="0.34982727362016203"/>
        </c:manualLayout>
      </c:layout>
      <c:txPr>
        <a:bodyPr/>
        <a:lstStyle/>
        <a:p>
          <a:pPr>
            <a:defRPr sz="1400" b="0" baseline="0">
              <a:solidFill>
                <a:schemeClr val="bg1"/>
              </a:solidFill>
              <a:latin typeface="Book Antiqua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777365408036424"/>
          <c:y val="2.6485740267542416E-2"/>
          <c:w val="0.61280855799450362"/>
          <c:h val="0.7708568556982097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rgbClr val="009900"/>
            </a:solidFill>
          </c:spPr>
          <c:dLbls>
            <c:dLbl>
              <c:idx val="0"/>
              <c:layout>
                <c:manualLayout>
                  <c:x val="9.9831674887276792E-3"/>
                  <c:y val="0.32537093579640652"/>
                </c:manualLayout>
              </c:layout>
              <c:spPr/>
              <c:txPr>
                <a:bodyPr rot="-5400000" vert="horz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Bookman Old Style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Объем бюджетных ассигнований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20803.5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0033CC"/>
            </a:solidFill>
          </c:spPr>
          <c:dLbls>
            <c:dLbl>
              <c:idx val="0"/>
              <c:layout>
                <c:manualLayout>
                  <c:x val="2.9949502466183029E-2"/>
                  <c:y val="-3.3449348539817458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Bookman Old Style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Объем бюджетных ассигнований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909.4</c:v>
                </c:pt>
              </c:numCache>
            </c:numRef>
          </c:val>
        </c:ser>
        <c:shape val="cylinder"/>
        <c:axId val="183263616"/>
        <c:axId val="183265152"/>
        <c:axId val="0"/>
      </c:bar3DChart>
      <c:catAx>
        <c:axId val="18326361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solidFill>
                  <a:srgbClr val="000099"/>
                </a:solidFill>
                <a:latin typeface="Book Antiqua" pitchFamily="18" charset="0"/>
              </a:defRPr>
            </a:pPr>
            <a:endParaRPr lang="ru-RU"/>
          </a:p>
        </c:txPr>
        <c:crossAx val="183265152"/>
        <c:crosses val="autoZero"/>
        <c:auto val="1"/>
        <c:lblAlgn val="ctr"/>
        <c:lblOffset val="100"/>
      </c:catAx>
      <c:valAx>
        <c:axId val="183265152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326361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>
              <a:solidFill>
                <a:srgbClr val="000099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777365408036424"/>
          <c:y val="2.6485740267542416E-2"/>
          <c:w val="0.61280855799450373"/>
          <c:h val="0.7708568556982098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rgbClr val="33CC33"/>
            </a:solidFill>
          </c:spPr>
          <c:dLbls>
            <c:dLbl>
              <c:idx val="0"/>
              <c:layout>
                <c:manualLayout>
                  <c:x val="2.329405747369789E-2"/>
                  <c:y val="0.11104733218942736"/>
                </c:manualLayout>
              </c:layout>
              <c:spPr/>
              <c:txPr>
                <a:bodyPr rot="-5400000" vert="horz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Bookman Old Style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Объем бюджетных ассигнований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5850.4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FF6600"/>
            </a:solidFill>
          </c:spPr>
          <c:dLbls>
            <c:dLbl>
              <c:idx val="0"/>
              <c:layout>
                <c:manualLayout>
                  <c:x val="1.9966334977455341E-2"/>
                  <c:y val="0.20176616178449341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200">
                    <a:solidFill>
                      <a:schemeClr val="bg1"/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Объем бюджетных ассигнований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25447.599999999977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поселений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 rot="-5400000" vert="horz"/>
              <a:lstStyle/>
              <a:p>
                <a:pPr>
                  <a:defRPr sz="1200">
                    <a:solidFill>
                      <a:schemeClr val="bg1"/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Объем бюджетных ассигнований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14</c:v>
                </c:pt>
              </c:numCache>
            </c:numRef>
          </c:val>
        </c:ser>
        <c:shape val="cylinder"/>
        <c:axId val="183352320"/>
        <c:axId val="183833344"/>
        <c:axId val="0"/>
      </c:bar3DChart>
      <c:catAx>
        <c:axId val="18335232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solidFill>
                  <a:srgbClr val="000099"/>
                </a:solidFill>
                <a:latin typeface="Book Antiqua" pitchFamily="18" charset="0"/>
              </a:defRPr>
            </a:pPr>
            <a:endParaRPr lang="ru-RU"/>
          </a:p>
        </c:txPr>
        <c:crossAx val="183833344"/>
        <c:crosses val="autoZero"/>
        <c:auto val="1"/>
        <c:lblAlgn val="ctr"/>
        <c:lblOffset val="100"/>
      </c:catAx>
      <c:valAx>
        <c:axId val="183833344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33523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>
              <a:solidFill>
                <a:srgbClr val="000099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777365408036424"/>
          <c:y val="2.6485740267542416E-2"/>
          <c:w val="0.61280855799450384"/>
          <c:h val="0.7708568556982099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rgbClr val="FF6600"/>
            </a:solidFill>
          </c:spPr>
          <c:dLbls>
            <c:dLbl>
              <c:idx val="0"/>
              <c:spPr/>
              <c:txPr>
                <a:bodyPr rot="-5400000" vert="horz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Bookman Old Style" pitchFamily="18" charset="0"/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Объем бюджетных ассигнований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1075.9000000000001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6699FF"/>
            </a:solidFill>
          </c:spPr>
          <c:dLbls>
            <c:dLbl>
              <c:idx val="0"/>
              <c:layout>
                <c:manualLayout>
                  <c:x val="2.1659386773789292E-2"/>
                  <c:y val="0.2155624683677124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200">
                    <a:solidFill>
                      <a:schemeClr val="bg1"/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Объем бюджетных ассигнований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105981.8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rgbClr val="00CC00"/>
            </a:solidFill>
          </c:spPr>
          <c:dLbls>
            <c:dLbl>
              <c:idx val="0"/>
              <c:layout>
                <c:manualLayout>
                  <c:x val="2.1659386773789292E-2"/>
                  <c:y val="0.22340110358108384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200">
                    <a:solidFill>
                      <a:schemeClr val="bg1"/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Объем бюджетных ассигнований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41613.300000000003</c:v>
                </c:pt>
              </c:numCache>
            </c:numRef>
          </c:val>
        </c:ser>
        <c:shape val="cylinder"/>
        <c:axId val="184026240"/>
        <c:axId val="184027776"/>
        <c:axId val="0"/>
      </c:bar3DChart>
      <c:catAx>
        <c:axId val="18402624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solidFill>
                  <a:srgbClr val="000099"/>
                </a:solidFill>
                <a:latin typeface="Book Antiqua" pitchFamily="18" charset="0"/>
              </a:defRPr>
            </a:pPr>
            <a:endParaRPr lang="ru-RU"/>
          </a:p>
        </c:txPr>
        <c:crossAx val="184027776"/>
        <c:crosses val="autoZero"/>
        <c:auto val="1"/>
        <c:lblAlgn val="ctr"/>
        <c:lblOffset val="100"/>
      </c:catAx>
      <c:valAx>
        <c:axId val="184027776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4026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302963512528826"/>
          <c:y val="0.2842424915750103"/>
          <c:w val="0.30697036487471335"/>
          <c:h val="0.51382068659037972"/>
        </c:manualLayout>
      </c:layout>
      <c:txPr>
        <a:bodyPr/>
        <a:lstStyle/>
        <a:p>
          <a:pPr>
            <a:defRPr sz="1400">
              <a:solidFill>
                <a:srgbClr val="000099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777365408036424"/>
          <c:y val="2.6485740267542416E-2"/>
          <c:w val="0.61280855799450396"/>
          <c:h val="0.7708568556982100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rgbClr val="FF6600"/>
            </a:solidFill>
          </c:spPr>
          <c:dLbls>
            <c:dLbl>
              <c:idx val="0"/>
              <c:spPr/>
              <c:txPr>
                <a:bodyPr rot="-5400000" vert="horz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Bookman Old Style" pitchFamily="18" charset="0"/>
                    </a:defRPr>
                  </a:pPr>
                  <a:endParaRPr lang="ru-RU"/>
                </a:p>
              </c:txPr>
            </c:dLbl>
            <c:txPr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Объем бюджетных ассигнований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2065.1999999999998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6666FF"/>
            </a:solidFill>
          </c:spPr>
          <c:dLbls>
            <c:dLbl>
              <c:idx val="0"/>
              <c:layout>
                <c:manualLayout>
                  <c:x val="1.1957240155990196E-2"/>
                  <c:y val="9.4337063323713555E-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200">
                    <a:solidFill>
                      <a:schemeClr val="bg1"/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Объем бюджетных ассигнований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5557.4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rgbClr val="CCECFF"/>
            </a:solidFill>
          </c:spPr>
          <c:dLbls>
            <c:dLbl>
              <c:idx val="0"/>
              <c:layout>
                <c:manualLayout>
                  <c:x val="1.1957240155990196E-2"/>
                  <c:y val="0.20918218389171245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200">
                    <a:solidFill>
                      <a:schemeClr val="bg1"/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Объем бюджетных ассигнований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40447.4</c:v>
                </c:pt>
              </c:numCache>
            </c:numRef>
          </c:val>
        </c:ser>
        <c:shape val="cylinder"/>
        <c:axId val="184425856"/>
        <c:axId val="184435840"/>
        <c:axId val="0"/>
      </c:bar3DChart>
      <c:catAx>
        <c:axId val="18442585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solidFill>
                  <a:srgbClr val="000099"/>
                </a:solidFill>
                <a:latin typeface="Book Antiqua" pitchFamily="18" charset="0"/>
              </a:defRPr>
            </a:pPr>
            <a:endParaRPr lang="ru-RU"/>
          </a:p>
        </c:txPr>
        <c:crossAx val="184435840"/>
        <c:crosses val="autoZero"/>
        <c:auto val="1"/>
        <c:lblAlgn val="ctr"/>
        <c:lblOffset val="100"/>
      </c:catAx>
      <c:valAx>
        <c:axId val="184435840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4425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310727379497563"/>
          <c:y val="0.29173855642193913"/>
          <c:w val="0.27009565074780051"/>
          <c:h val="0.41652288715612112"/>
        </c:manualLayout>
      </c:layout>
      <c:txPr>
        <a:bodyPr/>
        <a:lstStyle/>
        <a:p>
          <a:pPr>
            <a:defRPr sz="1400">
              <a:solidFill>
                <a:srgbClr val="000099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9819916550348208E-2"/>
          <c:y val="3.3739769655223496E-2"/>
          <c:w val="0.79826271318070252"/>
          <c:h val="0.77578139465985518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pPr>
              <a:solidFill>
                <a:srgbClr val="FF6600"/>
              </a:solidFill>
            </c:spPr>
          </c:marker>
          <c:dPt>
            <c:idx val="1"/>
            <c:marker>
              <c:spPr>
                <a:solidFill>
                  <a:srgbClr val="FF66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c:spPr>
            </c:marker>
            <c:spPr>
              <a:ln>
                <a:solidFill>
                  <a:schemeClr val="accent1">
                    <a:lumMod val="75000"/>
                  </a:schemeClr>
                </a:solidFill>
              </a:ln>
            </c:spPr>
          </c:dPt>
          <c:dPt>
            <c:idx val="2"/>
            <c:marker>
              <c:spPr>
                <a:solidFill>
                  <a:srgbClr val="FF66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c:spPr>
            </c:marker>
            <c:spPr>
              <a:ln>
                <a:solidFill>
                  <a:schemeClr val="accent1">
                    <a:lumMod val="75000"/>
                  </a:schemeClr>
                </a:solidFill>
              </a:ln>
            </c:spPr>
          </c:dPt>
          <c:dLbls>
            <c:dLbl>
              <c:idx val="1"/>
              <c:layout>
                <c:manualLayout>
                  <c:x val="-0.11888714714815178"/>
                  <c:y val="0.12395844906121554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2">
                            <a:lumMod val="50000"/>
                          </a:schemeClr>
                        </a:solidFill>
                        <a:latin typeface="Bookman Old Style" pitchFamily="18" charset="0"/>
                      </a:defRPr>
                    </a:pPr>
                    <a:r>
                      <a:rPr lang="ru-RU" b="1" dirty="0" smtClean="0"/>
                      <a:t>-1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99,8</a:t>
                    </a:r>
                    <a:endParaRPr lang="en-US" dirty="0"/>
                  </a:p>
                </c:rich>
              </c:tx>
              <c:numFmt formatCode="#,##0.0" sourceLinked="0"/>
              <c:spPr>
                <a:solidFill>
                  <a:srgbClr val="CCFF66"/>
                </a:solidFill>
                <a:ln>
                  <a:solidFill>
                    <a:srgbClr val="006600"/>
                  </a:solidFill>
                </a:ln>
              </c:spPr>
              <c:dLblPos val="r"/>
              <c:showVal val="1"/>
            </c:dLbl>
            <c:spPr>
              <a:solidFill>
                <a:srgbClr val="CCFF66"/>
              </a:solidFill>
              <a:ln>
                <a:solidFill>
                  <a:srgbClr val="006600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2">
                        <a:lumMod val="50000"/>
                      </a:schemeClr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dLblPos val="b"/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709.6</c:v>
                </c:pt>
                <c:pt idx="1">
                  <c:v>-1099.8</c:v>
                </c:pt>
                <c:pt idx="2">
                  <c:v>1721.2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marker>
            <c:symbol val="none"/>
          </c:marker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-1099.8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marker>
            <c:symbol val="none"/>
          </c:marker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Лист1!$D$2:$D$4</c:f>
            </c:numRef>
          </c:val>
        </c:ser>
        <c:marker val="1"/>
        <c:axId val="168461440"/>
        <c:axId val="168462976"/>
      </c:lineChart>
      <c:catAx>
        <c:axId val="168461440"/>
        <c:scaling>
          <c:orientation val="minMax"/>
        </c:scaling>
        <c:delete val="1"/>
        <c:axPos val="b"/>
        <c:numFmt formatCode="General" sourceLinked="1"/>
        <c:tickLblPos val="none"/>
        <c:crossAx val="168462976"/>
        <c:crosses val="autoZero"/>
        <c:auto val="1"/>
        <c:lblAlgn val="ctr"/>
        <c:lblOffset val="100"/>
      </c:catAx>
      <c:valAx>
        <c:axId val="168462976"/>
        <c:scaling>
          <c:orientation val="minMax"/>
        </c:scaling>
        <c:delete val="1"/>
        <c:axPos val="l"/>
        <c:majorGridlines/>
        <c:numFmt formatCode="0.0" sourceLinked="1"/>
        <c:tickLblPos val="none"/>
        <c:crossAx val="168461440"/>
        <c:crosses val="autoZero"/>
        <c:crossBetween val="between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0449412902334576"/>
          <c:y val="4.1768747738122801E-2"/>
          <c:w val="0.88673394115209259"/>
          <c:h val="0.874750497148755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CC99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cat>
            <c:strRef>
              <c:f>Лист1!$A$2:$A$6</c:f>
              <c:strCache>
                <c:ptCount val="5"/>
                <c:pt idx="0">
                  <c:v>на 01.01.2017</c:v>
                </c:pt>
                <c:pt idx="1">
                  <c:v>на 01.01.2018</c:v>
                </c:pt>
                <c:pt idx="2">
                  <c:v>на 01.01.2019</c:v>
                </c:pt>
                <c:pt idx="3">
                  <c:v>на 01.01.2020</c:v>
                </c:pt>
                <c:pt idx="4">
                  <c:v>на 01.01.2021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7312.2</c:v>
                </c:pt>
                <c:pt idx="1">
                  <c:v>7312.2</c:v>
                </c:pt>
                <c:pt idx="2">
                  <c:v>7312.2</c:v>
                </c:pt>
                <c:pt idx="3">
                  <c:v>7312.2</c:v>
                </c:pt>
                <c:pt idx="4">
                  <c:v>7312.2</c:v>
                </c:pt>
              </c:numCache>
            </c:numRef>
          </c:val>
        </c:ser>
        <c:shape val="cylinder"/>
        <c:axId val="169835520"/>
        <c:axId val="169843328"/>
        <c:axId val="0"/>
      </c:bar3DChart>
      <c:catAx>
        <c:axId val="16983552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003300"/>
                </a:solidFill>
                <a:latin typeface="Book Antiqua" pitchFamily="18" charset="0"/>
              </a:defRPr>
            </a:pPr>
            <a:endParaRPr lang="ru-RU"/>
          </a:p>
        </c:txPr>
        <c:crossAx val="169843328"/>
        <c:crosses val="autoZero"/>
        <c:auto val="1"/>
        <c:lblAlgn val="ctr"/>
        <c:lblOffset val="100"/>
      </c:catAx>
      <c:valAx>
        <c:axId val="169843328"/>
        <c:scaling>
          <c:orientation val="minMax"/>
        </c:scaling>
        <c:axPos val="l"/>
        <c:majorGridlines>
          <c:spPr>
            <a:effectLst>
              <a:outerShdw blurRad="50800" dist="50800" dir="5400000" algn="ctr" rotWithShape="0">
                <a:schemeClr val="bg2"/>
              </a:outerShdw>
            </a:effectLst>
          </c:spPr>
        </c:majorGridlines>
        <c:numFmt formatCode="General" sourceLinked="1"/>
        <c:tickLblPos val="nextTo"/>
        <c:txPr>
          <a:bodyPr/>
          <a:lstStyle/>
          <a:p>
            <a:pPr>
              <a:defRPr sz="1600">
                <a:solidFill>
                  <a:srgbClr val="003300"/>
                </a:solidFill>
                <a:latin typeface="Book Antiqua" pitchFamily="18" charset="0"/>
              </a:defRPr>
            </a:pPr>
            <a:endParaRPr lang="ru-RU"/>
          </a:p>
        </c:txPr>
        <c:crossAx val="1698355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solidFill>
          <a:schemeClr val="bg2">
            <a:lumMod val="40000"/>
            <a:lumOff val="60000"/>
          </a:schemeClr>
        </a:solidFill>
      </c:spPr>
    </c:floor>
    <c:plotArea>
      <c:layout>
        <c:manualLayout>
          <c:layoutTarget val="inner"/>
          <c:xMode val="edge"/>
          <c:yMode val="edge"/>
          <c:x val="0.11745674182859622"/>
          <c:y val="2.2180075229736411E-2"/>
          <c:w val="0.66541728872911599"/>
          <c:h val="0.8635630267271889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66FF"/>
            </a:solidFill>
          </c:spPr>
          <c:dLbls>
            <c:dLbl>
              <c:idx val="0"/>
              <c:layout>
                <c:manualLayout>
                  <c:x val="1.0735520843635653E-2"/>
                  <c:y val="2.5195613185836494E-2"/>
                </c:manualLayout>
              </c:layout>
              <c:showVal val="1"/>
            </c:dLbl>
            <c:dLbl>
              <c:idx val="1"/>
              <c:layout>
                <c:manualLayout>
                  <c:x val="9.2018750088305283E-3"/>
                  <c:y val="2.2046161537606961E-2"/>
                </c:manualLayout>
              </c:layout>
              <c:showVal val="1"/>
            </c:dLbl>
            <c:dLbl>
              <c:idx val="2"/>
              <c:layout>
                <c:manualLayout>
                  <c:x val="1.6870104182856008E-2"/>
                  <c:y val="3.464396813052522E-2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2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36210.199999999997</c:v>
                </c:pt>
                <c:pt idx="1">
                  <c:v>34714.199999999997</c:v>
                </c:pt>
                <c:pt idx="2">
                  <c:v>45275.3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66FF33"/>
            </a:solidFill>
          </c:spPr>
          <c:dLbls>
            <c:dLbl>
              <c:idx val="0"/>
              <c:layout>
                <c:manualLayout>
                  <c:x val="4.6009375044152685E-3"/>
                  <c:y val="-3.1494516482295662E-2"/>
                </c:manualLayout>
              </c:layout>
              <c:showVal val="1"/>
            </c:dLbl>
            <c:dLbl>
              <c:idx val="1"/>
              <c:layout>
                <c:manualLayout>
                  <c:x val="3.0672916696101852E-3"/>
                  <c:y val="-3.7793419778754798E-2"/>
                </c:manualLayout>
              </c:layout>
              <c:showVal val="1"/>
            </c:dLbl>
            <c:dLbl>
              <c:idx val="2"/>
              <c:layout>
                <c:manualLayout>
                  <c:x val="3.0672916696101852E-3"/>
                  <c:y val="-3.1494516482295662E-2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2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3062.7</c:v>
                </c:pt>
                <c:pt idx="1">
                  <c:v>2197.8000000000002</c:v>
                </c:pt>
                <c:pt idx="2">
                  <c:v>2182.1999999999998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5050"/>
            </a:solidFill>
          </c:spPr>
          <c:dLbls>
            <c:dLbl>
              <c:idx val="0"/>
              <c:layout>
                <c:manualLayout>
                  <c:x val="1.0735520843635672E-2"/>
                  <c:y val="6.29890329645914E-3"/>
                </c:manualLayout>
              </c:layout>
              <c:showVal val="1"/>
            </c:dLbl>
            <c:dLbl>
              <c:idx val="1"/>
              <c:layout>
                <c:manualLayout>
                  <c:x val="1.2269166678440718E-2"/>
                  <c:y val="-1.57477542177854E-2"/>
                </c:manualLayout>
              </c:layout>
              <c:showVal val="1"/>
            </c:dLbl>
            <c:dLbl>
              <c:idx val="2"/>
              <c:layout>
                <c:manualLayout>
                  <c:x val="1.0735520843635672E-2"/>
                  <c:y val="1.2597806592918304E-2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200" b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180518</c:v>
                </c:pt>
                <c:pt idx="1">
                  <c:v>182444.5</c:v>
                </c:pt>
                <c:pt idx="2">
                  <c:v>215853.7</c:v>
                </c:pt>
              </c:numCache>
            </c:numRef>
          </c:val>
        </c:ser>
        <c:shape val="box"/>
        <c:axId val="170694912"/>
        <c:axId val="170717184"/>
        <c:axId val="0"/>
      </c:bar3DChart>
      <c:catAx>
        <c:axId val="17069491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solidFill>
                  <a:srgbClr val="000099"/>
                </a:solidFill>
                <a:latin typeface="Bookman Old Style" pitchFamily="18" charset="0"/>
              </a:defRPr>
            </a:pPr>
            <a:endParaRPr lang="ru-RU"/>
          </a:p>
        </c:txPr>
        <c:crossAx val="170717184"/>
        <c:crosses val="autoZero"/>
        <c:auto val="1"/>
        <c:lblAlgn val="ctr"/>
        <c:lblOffset val="100"/>
      </c:catAx>
      <c:valAx>
        <c:axId val="170717184"/>
        <c:scaling>
          <c:orientation val="minMax"/>
        </c:scaling>
        <c:axPos val="l"/>
        <c:majorGridlines>
          <c:spPr>
            <a:ln w="9525">
              <a:solidFill>
                <a:schemeClr val="bg2">
                  <a:lumMod val="75000"/>
                </a:schemeClr>
              </a:solidFill>
            </a:ln>
          </c:spPr>
        </c:majorGridlines>
        <c:numFmt formatCode="#,##0.0" sourceLinked="1"/>
        <c:tickLblPos val="nextTo"/>
        <c:txPr>
          <a:bodyPr/>
          <a:lstStyle/>
          <a:p>
            <a:pPr>
              <a:defRPr sz="1200">
                <a:solidFill>
                  <a:srgbClr val="000099"/>
                </a:solidFill>
                <a:latin typeface="Bookman Old Style" pitchFamily="18" charset="0"/>
              </a:defRPr>
            </a:pPr>
            <a:endParaRPr lang="ru-RU"/>
          </a:p>
        </c:txPr>
        <c:crossAx val="170694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440667010292209"/>
          <c:y val="0.39799298093862723"/>
          <c:w val="0.20684774615862891"/>
          <c:h val="0.47801608353040248"/>
        </c:manualLayout>
      </c:layout>
      <c:txPr>
        <a:bodyPr/>
        <a:lstStyle/>
        <a:p>
          <a:pPr>
            <a:defRPr sz="1400">
              <a:solidFill>
                <a:srgbClr val="000099"/>
              </a:solidFill>
              <a:latin typeface="Bookman Old Style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 rtl="0">
              <a:defRPr lang="ru-RU" sz="1400" b="1" i="0" u="sng" strike="noStrike" kern="1200" baseline="0" dirty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defRPr>
            </a:pPr>
            <a:r>
              <a:rPr dirty="0" smtClean="0"/>
              <a:t>2020 </a:t>
            </a:r>
            <a:r>
              <a:rPr dirty="0" err="1"/>
              <a:t>год</a:t>
            </a:r>
            <a:endParaRPr dirty="0"/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2510375276557187"/>
          <c:w val="0.71892435680404665"/>
          <c:h val="0.8580346702484829"/>
        </c:manualLayout>
      </c:layout>
      <c:pie3DChart>
        <c:varyColors val="1"/>
      </c:pie3DChart>
    </c:plotArea>
    <c:legend>
      <c:legendPos val="r"/>
      <c:layout>
        <c:manualLayout>
          <c:xMode val="edge"/>
          <c:yMode val="edge"/>
          <c:x val="0.69291487149012065"/>
          <c:y val="5.448532222539091E-2"/>
          <c:w val="0.29765116624572885"/>
          <c:h val="0.88307535480895838"/>
        </c:manualLayout>
      </c:layout>
      <c:txPr>
        <a:bodyPr/>
        <a:lstStyle/>
        <a:p>
          <a:pPr>
            <a:defRPr sz="1000">
              <a:solidFill>
                <a:schemeClr val="bg1"/>
              </a:solidFill>
              <a:latin typeface="Book Antiqua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10"/>
    </c:view3D>
    <c:plotArea>
      <c:layout>
        <c:manualLayout>
          <c:layoutTarget val="inner"/>
          <c:xMode val="edge"/>
          <c:yMode val="edge"/>
          <c:x val="7.8635053621493034E-3"/>
          <c:y val="1.6950118287510654E-2"/>
          <c:w val="0.69683216845567442"/>
          <c:h val="0.95777073282937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поступило</c:v>
                </c:pt>
              </c:strCache>
            </c:strRef>
          </c:tx>
          <c:explosion val="18"/>
          <c:dPt>
            <c:idx val="0"/>
            <c:spPr>
              <a:solidFill>
                <a:srgbClr val="FF6600"/>
              </a:solidFill>
            </c:spPr>
          </c:dPt>
          <c:dPt>
            <c:idx val="1"/>
            <c:spPr>
              <a:solidFill>
                <a:srgbClr val="FFCC00"/>
              </a:solidFill>
            </c:spPr>
          </c:dPt>
          <c:dPt>
            <c:idx val="2"/>
            <c:spPr>
              <a:solidFill>
                <a:srgbClr val="0066FF"/>
              </a:solidFill>
            </c:spPr>
          </c:dPt>
          <c:dPt>
            <c:idx val="3"/>
            <c:spPr>
              <a:solidFill>
                <a:srgbClr val="00CC00"/>
              </a:solidFill>
            </c:spPr>
          </c:dPt>
          <c:dPt>
            <c:idx val="4"/>
            <c:spPr>
              <a:solidFill>
                <a:srgbClr val="FFCCCC"/>
              </a:solidFill>
            </c:spPr>
          </c:dPt>
          <c:dPt>
            <c:idx val="5"/>
            <c:spPr>
              <a:solidFill>
                <a:srgbClr val="FF990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Н</a:t>
                    </a:r>
                    <a:r>
                      <a:rPr lang="ru-RU" dirty="0" smtClean="0"/>
                      <a:t>ДФЛ -90,4 %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7.6716849388349939E-2"/>
                  <c:y val="-1.5009770156257188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1" dirty="0" smtClean="0"/>
                      <a:t>7</a:t>
                    </a:r>
                    <a:r>
                      <a:rPr lang="ru-RU" sz="1400" dirty="0" smtClean="0"/>
                      <a:t>,8 %</a:t>
                    </a:r>
                    <a:endParaRPr lang="en-US" sz="1400" dirty="0"/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-5.8343424026648986E-2"/>
                  <c:y val="-6.7719261351913584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1" baseline="0" dirty="0" smtClean="0"/>
                      <a:t>0,8</a:t>
                    </a:r>
                    <a:r>
                      <a:rPr lang="ru-RU" sz="1400" baseline="0" dirty="0" smtClean="0"/>
                      <a:t> %</a:t>
                    </a:r>
                    <a:endParaRPr lang="en-US" sz="1400" dirty="0"/>
                  </a:p>
                </c:rich>
              </c:tx>
              <c:spPr/>
              <c:showVal val="1"/>
            </c:dLbl>
            <c:dLbl>
              <c:idx val="3"/>
              <c:layout>
                <c:manualLayout>
                  <c:x val="7.0248380432052795E-2"/>
                  <c:y val="-4.2634764437938427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1" baseline="0" dirty="0" smtClean="0"/>
                      <a:t> 1,1</a:t>
                    </a:r>
                    <a:r>
                      <a:rPr lang="ru-RU" sz="1400" baseline="0" dirty="0" smtClean="0"/>
                      <a:t> % </a:t>
                    </a:r>
                    <a:endParaRPr lang="en-US" sz="1400" dirty="0"/>
                  </a:p>
                </c:rich>
              </c:tx>
              <c:spPr/>
              <c:showVal val="1"/>
            </c:dLbl>
            <c:dLbl>
              <c:idx val="4"/>
              <c:delete val="1"/>
            </c:dLbl>
            <c:dLbl>
              <c:idx val="5"/>
              <c:layout>
                <c:manualLayout>
                  <c:x val="9.260945795938634E-2"/>
                  <c:y val="-2.9666434121698771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baseline="0" dirty="0" smtClean="0"/>
                      <a:t>0</a:t>
                    </a:r>
                    <a:r>
                      <a:rPr lang="ru-RU" sz="1400" baseline="0" dirty="0" smtClean="0"/>
                      <a:t>,1 %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12700">
                  <a:solidFill>
                    <a:srgbClr val="000099"/>
                  </a:solidFill>
                </a:ln>
              </c:spPr>
            </c:leaderLines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-              40 915,6</c:v>
                </c:pt>
                <c:pt idx="1">
                  <c:v>Единый налог на вмененный доход -       3 519,2</c:v>
                </c:pt>
                <c:pt idx="2">
                  <c:v>Налог с применением патентной системы - 349,2</c:v>
                </c:pt>
                <c:pt idx="3">
                  <c:v>Госпошлина - 490,8</c:v>
                </c:pt>
                <c:pt idx="4">
                  <c:v>Задолженность по отмененным налогам - 0,5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40915.599999999999</c:v>
                </c:pt>
                <c:pt idx="1">
                  <c:v>3519.2</c:v>
                </c:pt>
                <c:pt idx="2">
                  <c:v>349.2</c:v>
                </c:pt>
                <c:pt idx="3">
                  <c:v>490.8</c:v>
                </c:pt>
                <c:pt idx="4">
                  <c:v>0.5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640978733455548"/>
          <c:y val="0.17653512354836429"/>
          <c:w val="0.31469764330573918"/>
          <c:h val="0.73511439905369991"/>
        </c:manualLayout>
      </c:layout>
      <c:txPr>
        <a:bodyPr/>
        <a:lstStyle/>
        <a:p>
          <a:pPr>
            <a:defRPr lang="ru-RU" sz="1600" b="0" i="0" u="none" strike="noStrike" kern="1200" baseline="0">
              <a:solidFill>
                <a:srgbClr val="000099"/>
              </a:solidFill>
              <a:latin typeface="Bookman Old Style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u="sng"/>
            </a:pPr>
            <a:r>
              <a:rPr lang="en-US" u="sng" dirty="0"/>
              <a:t>2015 </a:t>
            </a:r>
            <a:r>
              <a:rPr lang="en-US" u="sng" dirty="0" smtClean="0"/>
              <a:t>  </a:t>
            </a:r>
            <a:endParaRPr lang="ru-RU" u="sng" dirty="0" smtClean="0"/>
          </a:p>
          <a:p>
            <a:pPr>
              <a:defRPr u="sng"/>
            </a:pPr>
            <a:r>
              <a:rPr lang="en-US" sz="1800" u="none" dirty="0" smtClean="0"/>
              <a:t>31 </a:t>
            </a:r>
            <a:r>
              <a:rPr lang="en-US" sz="1800" u="none" dirty="0"/>
              <a:t>679,1</a:t>
            </a:r>
          </a:p>
        </c:rich>
      </c:tx>
      <c:layout>
        <c:manualLayout>
          <c:xMode val="edge"/>
          <c:yMode val="edge"/>
          <c:x val="0.57198936708181869"/>
          <c:y val="2.4609676641121486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3805736144259837E-2"/>
          <c:y val="0.24360544035334591"/>
          <c:w val="0.55586759517141759"/>
          <c:h val="0.73167184643305161"/>
        </c:manualLayout>
      </c:layout>
      <c:pie3DChart>
        <c:varyColors val="1"/>
      </c:pie3DChart>
    </c:plotArea>
    <c:legend>
      <c:legendPos val="r"/>
      <c:layout>
        <c:manualLayout>
          <c:xMode val="edge"/>
          <c:yMode val="edge"/>
          <c:x val="0.64570291998207163"/>
          <c:y val="0.35050218919545539"/>
          <c:w val="0.33605198081439686"/>
          <c:h val="0.5095720984399984"/>
        </c:manualLayout>
      </c:layout>
      <c:txPr>
        <a:bodyPr/>
        <a:lstStyle/>
        <a:p>
          <a:pPr>
            <a:defRPr sz="900">
              <a:latin typeface="Bookman Old Style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0"/>
      <c:rotY val="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.12593753153877343"/>
          <c:y val="3.1503358337413814E-2"/>
          <c:w val="0.76256460468748211"/>
          <c:h val="0.8888602569536169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gradFill flip="none" rotWithShape="1">
              <a:gsLst>
                <a:gs pos="0">
                  <a:srgbClr val="CC3399">
                    <a:shade val="30000"/>
                    <a:satMod val="115000"/>
                  </a:srgbClr>
                </a:gs>
                <a:gs pos="50000">
                  <a:srgbClr val="CC3399">
                    <a:shade val="67500"/>
                    <a:satMod val="115000"/>
                  </a:srgbClr>
                </a:gs>
                <a:gs pos="100000">
                  <a:srgbClr val="CC3399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/>
          </c:spPr>
          <c:dPt>
            <c:idx val="0"/>
            <c:explosion val="23"/>
            <c:spPr>
              <a:gradFill flip="none" rotWithShape="1">
                <a:gsLst>
                  <a:gs pos="0">
                    <a:srgbClr val="CC3399">
                      <a:shade val="30000"/>
                      <a:satMod val="115000"/>
                    </a:srgbClr>
                  </a:gs>
                  <a:gs pos="50000">
                    <a:srgbClr val="CC3399">
                      <a:shade val="67500"/>
                      <a:satMod val="115000"/>
                    </a:srgbClr>
                  </a:gs>
                  <a:gs pos="100000">
                    <a:srgbClr val="CC3399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spPr>
              <a:gradFill flip="none" rotWithShape="1">
                <a:gsLst>
                  <a:gs pos="0">
                    <a:srgbClr val="CC3399">
                      <a:shade val="30000"/>
                      <a:satMod val="115000"/>
                    </a:srgbClr>
                  </a:gs>
                  <a:gs pos="50000">
                    <a:srgbClr val="CC3399">
                      <a:shade val="67500"/>
                      <a:satMod val="115000"/>
                    </a:srgbClr>
                  </a:gs>
                  <a:gs pos="100000">
                    <a:srgbClr val="CC3399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/>
            </c:spPr>
          </c:dPt>
          <c:dPt>
            <c:idx val="4"/>
            <c:spPr>
              <a:gradFill flip="none" rotWithShape="1">
                <a:gsLst>
                  <a:gs pos="0">
                    <a:srgbClr val="CC3399">
                      <a:shade val="30000"/>
                      <a:satMod val="115000"/>
                    </a:srgbClr>
                  </a:gs>
                  <a:gs pos="50000">
                    <a:srgbClr val="CC3399">
                      <a:shade val="67500"/>
                      <a:satMod val="115000"/>
                    </a:srgbClr>
                  </a:gs>
                  <a:gs pos="100000">
                    <a:srgbClr val="CC3399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0"/>
              <c:layout>
                <c:manualLayout>
                  <c:x val="0"/>
                  <c:y val="7.1854156122570706E-2"/>
                </c:manualLayout>
              </c:layout>
              <c:showVal val="1"/>
            </c:dLbl>
            <c:dLbl>
              <c:idx val="1"/>
              <c:layout>
                <c:manualLayout>
                  <c:x val="-2.8108240185133787E-3"/>
                  <c:y val="-6.5321960111428103E-3"/>
                </c:manualLayout>
              </c:layout>
              <c:showVal val="1"/>
            </c:dLbl>
            <c:dLbl>
              <c:idx val="3"/>
              <c:layout>
                <c:manualLayout>
                  <c:x val="2.8108240185133787E-3"/>
                  <c:y val="-1.9596588033428432E-2"/>
                </c:manualLayout>
              </c:layout>
              <c:showVal val="1"/>
            </c:dLbl>
            <c:spPr>
              <a:solidFill>
                <a:srgbClr val="CCECFF"/>
              </a:solidFill>
            </c:spPr>
            <c:txPr>
              <a:bodyPr/>
              <a:lstStyle/>
              <a:p>
                <a:pPr>
                  <a:defRPr sz="1200">
                    <a:solidFill>
                      <a:srgbClr val="000066"/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соввокупный доход</c:v>
                </c:pt>
                <c:pt idx="2">
                  <c:v>Государственная пошлина</c:v>
                </c:pt>
                <c:pt idx="3">
                  <c:v>Задолженнсть по отмененным налогам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32284.3</c:v>
                </c:pt>
                <c:pt idx="1">
                  <c:v>3558.8</c:v>
                </c:pt>
                <c:pt idx="2">
                  <c:v>352.5</c:v>
                </c:pt>
                <c:pt idx="3">
                  <c:v>14.6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gradFill flip="none" rotWithShape="1">
              <a:gsLst>
                <a:gs pos="0">
                  <a:srgbClr val="3399FF">
                    <a:shade val="30000"/>
                    <a:satMod val="115000"/>
                  </a:srgbClr>
                </a:gs>
                <a:gs pos="50000">
                  <a:srgbClr val="3399FF">
                    <a:shade val="67500"/>
                    <a:satMod val="115000"/>
                  </a:srgbClr>
                </a:gs>
                <a:gs pos="100000">
                  <a:srgbClr val="3399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8.4324720555401488E-3"/>
                  <c:y val="0.13282131889323684"/>
                </c:manualLayout>
              </c:layout>
              <c:showVal val="1"/>
            </c:dLbl>
            <c:dLbl>
              <c:idx val="1"/>
              <c:layout>
                <c:manualLayout>
                  <c:x val="4.2162360277700692E-3"/>
                  <c:y val="5.2257568089142364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2.6128784044571168E-2"/>
                </c:manualLayout>
              </c:layout>
              <c:showVal val="1"/>
            </c:dLbl>
            <c:dLbl>
              <c:idx val="3"/>
              <c:layout>
                <c:manualLayout>
                  <c:x val="4.2162360277700692E-3"/>
                  <c:y val="-4.354797340761863E-2"/>
                </c:manualLayout>
              </c:layout>
              <c:showVal val="1"/>
            </c:dLbl>
            <c:spPr>
              <a:solidFill>
                <a:srgbClr val="CCECFF"/>
              </a:solidFill>
            </c:spPr>
            <c:txPr>
              <a:bodyPr/>
              <a:lstStyle/>
              <a:p>
                <a:pPr>
                  <a:defRPr sz="1200">
                    <a:solidFill>
                      <a:srgbClr val="000066"/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соввокупный доход</c:v>
                </c:pt>
                <c:pt idx="2">
                  <c:v>Государственная пошлина</c:v>
                </c:pt>
                <c:pt idx="3">
                  <c:v>Задолженнсть по отмененным налогам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30888.6</c:v>
                </c:pt>
                <c:pt idx="1">
                  <c:v>3414.5</c:v>
                </c:pt>
                <c:pt idx="2">
                  <c:v>384.9</c:v>
                </c:pt>
                <c:pt idx="3">
                  <c:v>26.2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gradFill flip="none" rotWithShape="1">
              <a:gsLst>
                <a:gs pos="0">
                  <a:srgbClr val="33CC33">
                    <a:shade val="30000"/>
                    <a:satMod val="115000"/>
                  </a:srgbClr>
                </a:gs>
                <a:gs pos="50000">
                  <a:srgbClr val="33CC33">
                    <a:shade val="67500"/>
                    <a:satMod val="115000"/>
                  </a:srgbClr>
                </a:gs>
                <a:gs pos="100000">
                  <a:srgbClr val="33CC33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1.4054120092566861E-3"/>
                  <c:y val="8.0563750804094475E-2"/>
                </c:manualLayout>
              </c:layout>
              <c:showVal val="1"/>
            </c:dLbl>
            <c:dLbl>
              <c:idx val="1"/>
              <c:layout>
                <c:manualLayout>
                  <c:x val="5.621648037026741E-3"/>
                  <c:y val="-2.395138537419025E-2"/>
                </c:manualLayout>
              </c:layout>
              <c:showVal val="1"/>
            </c:dLbl>
            <c:dLbl>
              <c:idx val="2"/>
              <c:layout>
                <c:manualLayout>
                  <c:x val="7.0270600462834284E-3"/>
                  <c:y val="-4.7902770748380522E-2"/>
                </c:manualLayout>
              </c:layout>
              <c:showVal val="1"/>
            </c:dLbl>
            <c:spPr>
              <a:solidFill>
                <a:srgbClr val="CCECFF"/>
              </a:solidFill>
            </c:spPr>
            <c:txPr>
              <a:bodyPr/>
              <a:lstStyle/>
              <a:p>
                <a:pPr>
                  <a:defRPr sz="1200">
                    <a:solidFill>
                      <a:srgbClr val="000066"/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соввокупный доход</c:v>
                </c:pt>
                <c:pt idx="2">
                  <c:v>Государственная пошлина</c:v>
                </c:pt>
                <c:pt idx="3">
                  <c:v>Задолженнсть по отмененным налогам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40915.599999999999</c:v>
                </c:pt>
                <c:pt idx="1">
                  <c:v>3868.4</c:v>
                </c:pt>
                <c:pt idx="2">
                  <c:v>490.8</c:v>
                </c:pt>
                <c:pt idx="3">
                  <c:v>0.5</c:v>
                </c:pt>
              </c:numCache>
            </c:numRef>
          </c:val>
        </c:ser>
        <c:gapWidth val="100"/>
        <c:gapDepth val="135"/>
        <c:shape val="cylinder"/>
        <c:axId val="174756224"/>
        <c:axId val="174757760"/>
        <c:axId val="0"/>
      </c:bar3DChart>
      <c:catAx>
        <c:axId val="174756224"/>
        <c:scaling>
          <c:orientation val="minMax"/>
        </c:scaling>
        <c:delete val="1"/>
        <c:axPos val="b"/>
        <c:tickLblPos val="none"/>
        <c:crossAx val="174757760"/>
        <c:crosses val="autoZero"/>
        <c:auto val="1"/>
        <c:lblAlgn val="ctr"/>
        <c:lblOffset val="50"/>
      </c:catAx>
      <c:valAx>
        <c:axId val="174757760"/>
        <c:scaling>
          <c:orientation val="minMax"/>
        </c:scaling>
        <c:axPos val="l"/>
        <c:majorGridlines>
          <c:spPr>
            <a:ln>
              <a:solidFill>
                <a:srgbClr val="006600"/>
              </a:solidFill>
            </a:ln>
            <a:effectLst>
              <a:outerShdw blurRad="50800" dist="50800" dir="5400000" algn="ctr" rotWithShape="0">
                <a:schemeClr val="accent1"/>
              </a:outerShdw>
            </a:effectLst>
          </c:spPr>
        </c:majorGridlines>
        <c:numFmt formatCode="#,##0.0" sourceLinked="1"/>
        <c:tickLblPos val="nextTo"/>
        <c:txPr>
          <a:bodyPr/>
          <a:lstStyle/>
          <a:p>
            <a:pPr>
              <a:defRPr sz="140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defRPr>
            </a:pPr>
            <a:endParaRPr lang="ru-RU"/>
          </a:p>
        </c:txPr>
        <c:crossAx val="174756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733221372531956"/>
          <c:y val="0.11484114282660576"/>
          <c:w val="0.1113942838020401"/>
          <c:h val="0.17200145834710537"/>
        </c:manualLayout>
      </c:layout>
      <c:txPr>
        <a:bodyPr/>
        <a:lstStyle/>
        <a:p>
          <a:pPr>
            <a:defRPr sz="1600">
              <a:solidFill>
                <a:schemeClr val="tx2">
                  <a:lumMod val="10000"/>
                </a:schemeClr>
              </a:solidFill>
              <a:latin typeface="Book Antiqua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136E9B-E795-4000-9186-091CD5ACFE93}" type="doc">
      <dgm:prSet loTypeId="urn:microsoft.com/office/officeart/2005/8/layout/hierarchy4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7EF4DF-7B7E-4452-A1F3-2CC85F6D5D74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2700000" scaled="1"/>
          <a:tileRect/>
        </a:gradFill>
        <a:ln>
          <a:solidFill>
            <a:srgbClr val="000099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/>
          <a:lightRig rig="flat" dir="t"/>
        </a:scene3d>
        <a:sp3d>
          <a:bevelT w="63500" h="25400"/>
        </a:sp3d>
      </dgm:spPr>
      <dgm:t>
        <a:bodyPr/>
        <a:lstStyle/>
        <a:p>
          <a:r>
            <a:rPr lang="ru-RU" sz="2000" b="1" dirty="0" smtClean="0">
              <a:latin typeface="Book Antiqua" pitchFamily="18" charset="0"/>
            </a:rPr>
            <a:t>Консолидированный бюджет Российской Федерации </a:t>
          </a:r>
          <a:endParaRPr lang="ru-RU" sz="2000" b="1" dirty="0">
            <a:latin typeface="Book Antiqua" pitchFamily="18" charset="0"/>
          </a:endParaRPr>
        </a:p>
      </dgm:t>
    </dgm:pt>
    <dgm:pt modelId="{54F43DD6-F0CB-4139-BECF-189AD2485C39}" type="parTrans" cxnId="{8FB4B279-91DE-40AA-A09E-22C4218D967F}">
      <dgm:prSet/>
      <dgm:spPr/>
      <dgm:t>
        <a:bodyPr/>
        <a:lstStyle/>
        <a:p>
          <a:endParaRPr lang="ru-RU"/>
        </a:p>
      </dgm:t>
    </dgm:pt>
    <dgm:pt modelId="{0EA32807-10B1-4E13-AD3F-A8CA454D4139}" type="sibTrans" cxnId="{8FB4B279-91DE-40AA-A09E-22C4218D967F}">
      <dgm:prSet/>
      <dgm:spPr/>
      <dgm:t>
        <a:bodyPr/>
        <a:lstStyle/>
        <a:p>
          <a:endParaRPr lang="ru-RU"/>
        </a:p>
      </dgm:t>
    </dgm:pt>
    <dgm:pt modelId="{8D332EC7-7926-459C-8373-35F8A3EA68D9}">
      <dgm:prSet phldrT="[Текст]" custT="1"/>
      <dgm:spPr>
        <a:gradFill flip="none" rotWithShape="0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0" scaled="1"/>
          <a:tileRect/>
        </a:gradFill>
        <a:ln>
          <a:solidFill>
            <a:srgbClr val="000099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2000" dirty="0" smtClean="0">
              <a:latin typeface="Book Antiqua" pitchFamily="18" charset="0"/>
            </a:rPr>
            <a:t>Федеральный бюджет</a:t>
          </a:r>
          <a:endParaRPr lang="ru-RU" sz="2000" dirty="0">
            <a:latin typeface="Book Antiqua" pitchFamily="18" charset="0"/>
          </a:endParaRPr>
        </a:p>
      </dgm:t>
    </dgm:pt>
    <dgm:pt modelId="{F616E851-136D-493C-98E8-3DFE4612A0E1}" type="parTrans" cxnId="{3EEE670B-C165-416A-988A-BD1FF65C8E4A}">
      <dgm:prSet/>
      <dgm:spPr/>
      <dgm:t>
        <a:bodyPr/>
        <a:lstStyle/>
        <a:p>
          <a:endParaRPr lang="ru-RU"/>
        </a:p>
      </dgm:t>
    </dgm:pt>
    <dgm:pt modelId="{CC72C422-CCE7-48DE-9D43-1EA8E31A100B}" type="sibTrans" cxnId="{3EEE670B-C165-416A-988A-BD1FF65C8E4A}">
      <dgm:prSet/>
      <dgm:spPr/>
      <dgm:t>
        <a:bodyPr/>
        <a:lstStyle/>
        <a:p>
          <a:endParaRPr lang="ru-RU"/>
        </a:p>
      </dgm:t>
    </dgm:pt>
    <dgm:pt modelId="{E09E7223-1A0F-4946-BDAD-6AD3E460DD83}">
      <dgm:prSet phldrT="[Текст]" custT="1"/>
      <dgm:spPr>
        <a:gradFill flip="none" rotWithShape="0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8100000" scaled="1"/>
          <a:tileRect/>
        </a:gradFill>
        <a:ln>
          <a:solidFill>
            <a:srgbClr val="000099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2000" dirty="0" smtClean="0">
              <a:latin typeface="Book Antiqua" pitchFamily="18" charset="0"/>
            </a:rPr>
            <a:t>Консолидированные бюджеты субъектов Российской Федерации</a:t>
          </a:r>
          <a:endParaRPr lang="ru-RU" sz="2000" dirty="0">
            <a:latin typeface="Book Antiqua" pitchFamily="18" charset="0"/>
          </a:endParaRPr>
        </a:p>
      </dgm:t>
    </dgm:pt>
    <dgm:pt modelId="{A42C5240-5DD4-4BD3-B98C-9D472C22E2C3}" type="parTrans" cxnId="{AD66275F-320A-4438-83EA-42DF4CA831ED}">
      <dgm:prSet/>
      <dgm:spPr/>
      <dgm:t>
        <a:bodyPr/>
        <a:lstStyle/>
        <a:p>
          <a:endParaRPr lang="ru-RU"/>
        </a:p>
      </dgm:t>
    </dgm:pt>
    <dgm:pt modelId="{C6BA20E2-9EEB-4E31-9FBC-A22D0C8B58E3}" type="sibTrans" cxnId="{AD66275F-320A-4438-83EA-42DF4CA831ED}">
      <dgm:prSet/>
      <dgm:spPr/>
      <dgm:t>
        <a:bodyPr/>
        <a:lstStyle/>
        <a:p>
          <a:endParaRPr lang="ru-RU"/>
        </a:p>
      </dgm:t>
    </dgm:pt>
    <dgm:pt modelId="{6CA30C98-427E-4973-88EA-2E3F09D1E783}">
      <dgm:prSet phldrT="[Текст]" custT="1"/>
      <dgm:spPr>
        <a:gradFill flip="none" rotWithShape="0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8900000" scaled="1"/>
          <a:tileRect/>
        </a:gradFill>
        <a:ln>
          <a:solidFill>
            <a:srgbClr val="000099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2000" dirty="0" smtClean="0">
              <a:latin typeface="Book Antiqua" pitchFamily="18" charset="0"/>
            </a:rPr>
            <a:t>Бюджеты субъектов Российской федерации</a:t>
          </a:r>
          <a:endParaRPr lang="ru-RU" sz="2000" dirty="0">
            <a:latin typeface="Book Antiqua" pitchFamily="18" charset="0"/>
          </a:endParaRPr>
        </a:p>
      </dgm:t>
    </dgm:pt>
    <dgm:pt modelId="{752B6304-6D7A-4278-9C0B-2215544BF2BC}" type="parTrans" cxnId="{C64A90A4-CD14-413A-BFA5-0445E0B5FD6B}">
      <dgm:prSet/>
      <dgm:spPr/>
      <dgm:t>
        <a:bodyPr/>
        <a:lstStyle/>
        <a:p>
          <a:endParaRPr lang="ru-RU"/>
        </a:p>
      </dgm:t>
    </dgm:pt>
    <dgm:pt modelId="{96E07E79-72A5-4E9B-9AD7-7070FF03366D}" type="sibTrans" cxnId="{C64A90A4-CD14-413A-BFA5-0445E0B5FD6B}">
      <dgm:prSet/>
      <dgm:spPr/>
      <dgm:t>
        <a:bodyPr/>
        <a:lstStyle/>
        <a:p>
          <a:endParaRPr lang="ru-RU"/>
        </a:p>
      </dgm:t>
    </dgm:pt>
    <dgm:pt modelId="{CC27D48C-7A52-4A32-9A87-CA812D8CCADA}">
      <dgm:prSet custT="1"/>
      <dgm:spPr>
        <a:solidFill>
          <a:srgbClr val="0066FF"/>
        </a:solidFill>
        <a:ln>
          <a:solidFill>
            <a:srgbClr val="000099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2000" dirty="0" smtClean="0">
              <a:latin typeface="Book Antiqua" pitchFamily="18" charset="0"/>
            </a:rPr>
            <a:t>Консолидированные бюджеты муниципальных районов</a:t>
          </a:r>
          <a:endParaRPr lang="ru-RU" sz="2000" dirty="0">
            <a:latin typeface="Book Antiqua" pitchFamily="18" charset="0"/>
          </a:endParaRPr>
        </a:p>
      </dgm:t>
    </dgm:pt>
    <dgm:pt modelId="{CD28E13B-829D-40D9-85B0-FB6401E7D2B8}" type="parTrans" cxnId="{8685A64D-E07D-46F2-96F2-6367D6F8B4F8}">
      <dgm:prSet/>
      <dgm:spPr/>
      <dgm:t>
        <a:bodyPr/>
        <a:lstStyle/>
        <a:p>
          <a:endParaRPr lang="ru-RU"/>
        </a:p>
      </dgm:t>
    </dgm:pt>
    <dgm:pt modelId="{5D084FFB-E535-4C8E-AD6E-4497BA9BEDFD}" type="sibTrans" cxnId="{8685A64D-E07D-46F2-96F2-6367D6F8B4F8}">
      <dgm:prSet/>
      <dgm:spPr/>
      <dgm:t>
        <a:bodyPr/>
        <a:lstStyle/>
        <a:p>
          <a:endParaRPr lang="ru-RU"/>
        </a:p>
      </dgm:t>
    </dgm:pt>
    <dgm:pt modelId="{9379179C-FC87-4924-A7D0-159D7B41B92A}">
      <dgm:prSet custT="1"/>
      <dgm:spPr>
        <a:gradFill flip="none" rotWithShape="0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8900000" scaled="1"/>
          <a:tileRect/>
        </a:gradFill>
        <a:ln>
          <a:solidFill>
            <a:srgbClr val="000099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2000" dirty="0" smtClean="0">
              <a:latin typeface="Book Antiqua" pitchFamily="18" charset="0"/>
            </a:rPr>
            <a:t>Бюджеты муниципальных районов</a:t>
          </a:r>
          <a:endParaRPr lang="ru-RU" sz="2000" dirty="0">
            <a:latin typeface="Book Antiqua" pitchFamily="18" charset="0"/>
          </a:endParaRPr>
        </a:p>
      </dgm:t>
    </dgm:pt>
    <dgm:pt modelId="{0F59CA8B-6A86-4EC4-86CF-605F95867019}" type="parTrans" cxnId="{761CB0A0-53C1-4C0A-9CAD-DB4284E69CAF}">
      <dgm:prSet/>
      <dgm:spPr/>
      <dgm:t>
        <a:bodyPr/>
        <a:lstStyle/>
        <a:p>
          <a:endParaRPr lang="ru-RU"/>
        </a:p>
      </dgm:t>
    </dgm:pt>
    <dgm:pt modelId="{D658CCE4-29A2-4F16-A07F-097B5395B816}" type="sibTrans" cxnId="{761CB0A0-53C1-4C0A-9CAD-DB4284E69CAF}">
      <dgm:prSet/>
      <dgm:spPr/>
      <dgm:t>
        <a:bodyPr/>
        <a:lstStyle/>
        <a:p>
          <a:endParaRPr lang="ru-RU"/>
        </a:p>
      </dgm:t>
    </dgm:pt>
    <dgm:pt modelId="{6000A9ED-D355-41ED-B622-EA546EB0705F}">
      <dgm:prSet custT="1"/>
      <dgm:spPr>
        <a:gradFill flip="none" rotWithShape="0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3500000" scaled="1"/>
          <a:tileRect/>
        </a:gradFill>
        <a:ln>
          <a:solidFill>
            <a:srgbClr val="000099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2000" dirty="0" smtClean="0">
              <a:latin typeface="Book Antiqua" pitchFamily="18" charset="0"/>
            </a:rPr>
            <a:t>Бюджеты городских и сельских поселений</a:t>
          </a:r>
          <a:endParaRPr lang="ru-RU" sz="2000" dirty="0">
            <a:latin typeface="Book Antiqua" pitchFamily="18" charset="0"/>
          </a:endParaRPr>
        </a:p>
      </dgm:t>
    </dgm:pt>
    <dgm:pt modelId="{D6AFF350-9EA9-4A66-88D4-89E02AAF5324}" type="parTrans" cxnId="{9AB86262-B912-47BA-86B7-81A4EADE0624}">
      <dgm:prSet/>
      <dgm:spPr/>
      <dgm:t>
        <a:bodyPr/>
        <a:lstStyle/>
        <a:p>
          <a:endParaRPr lang="ru-RU"/>
        </a:p>
      </dgm:t>
    </dgm:pt>
    <dgm:pt modelId="{5EA1A7C1-C1AC-4FDA-918E-ECEE0BFB41A2}" type="sibTrans" cxnId="{9AB86262-B912-47BA-86B7-81A4EADE0624}">
      <dgm:prSet/>
      <dgm:spPr/>
      <dgm:t>
        <a:bodyPr/>
        <a:lstStyle/>
        <a:p>
          <a:endParaRPr lang="ru-RU"/>
        </a:p>
      </dgm:t>
    </dgm:pt>
    <dgm:pt modelId="{D9AFB621-620B-4E39-994B-AC6E23327E70}">
      <dgm:prSet custT="1"/>
      <dgm:spPr>
        <a:gradFill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3500000" scaled="1"/>
          <a:tileRect/>
        </a:gradFill>
        <a:ln>
          <a:solidFill>
            <a:srgbClr val="000099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2000" dirty="0" smtClean="0">
              <a:latin typeface="Book Antiqua" pitchFamily="18" charset="0"/>
            </a:rPr>
            <a:t>Бюджеты городских округов</a:t>
          </a:r>
          <a:endParaRPr lang="ru-RU" sz="2000" dirty="0">
            <a:latin typeface="Book Antiqua" pitchFamily="18" charset="0"/>
          </a:endParaRPr>
        </a:p>
      </dgm:t>
    </dgm:pt>
    <dgm:pt modelId="{1A187E53-64D8-450D-B622-C3E3DE2787B1}" type="parTrans" cxnId="{127B5448-DB53-4CD3-A71B-393BE4307FE7}">
      <dgm:prSet/>
      <dgm:spPr/>
      <dgm:t>
        <a:bodyPr/>
        <a:lstStyle/>
        <a:p>
          <a:endParaRPr lang="ru-RU"/>
        </a:p>
      </dgm:t>
    </dgm:pt>
    <dgm:pt modelId="{255025E0-8FB0-47A5-986D-40C126ADA5D9}" type="sibTrans" cxnId="{127B5448-DB53-4CD3-A71B-393BE4307FE7}">
      <dgm:prSet/>
      <dgm:spPr/>
      <dgm:t>
        <a:bodyPr/>
        <a:lstStyle/>
        <a:p>
          <a:endParaRPr lang="ru-RU"/>
        </a:p>
      </dgm:t>
    </dgm:pt>
    <dgm:pt modelId="{C6DEC220-FC8C-4A2C-AA26-ACB09DD750A9}" type="pres">
      <dgm:prSet presAssocID="{C6136E9B-E795-4000-9186-091CD5ACFE9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2449D9-CF25-45B4-A68C-6F7FB8D8A59E}" type="pres">
      <dgm:prSet presAssocID="{ED7EF4DF-7B7E-4452-A1F3-2CC85F6D5D74}" presName="vertOne" presStyleCnt="0"/>
      <dgm:spPr/>
    </dgm:pt>
    <dgm:pt modelId="{318A0855-F825-4BA9-876E-C283E8BD291F}" type="pres">
      <dgm:prSet presAssocID="{ED7EF4DF-7B7E-4452-A1F3-2CC85F6D5D74}" presName="txOne" presStyleLbl="node0" presStyleIdx="0" presStyleCnt="1" custScaleX="95074" custScaleY="592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984CA8-D904-43F3-9B2F-FC52A79F28C2}" type="pres">
      <dgm:prSet presAssocID="{ED7EF4DF-7B7E-4452-A1F3-2CC85F6D5D74}" presName="parTransOne" presStyleCnt="0"/>
      <dgm:spPr/>
    </dgm:pt>
    <dgm:pt modelId="{E330D71D-9642-4C33-A9EA-9EA8FA3BF3DC}" type="pres">
      <dgm:prSet presAssocID="{ED7EF4DF-7B7E-4452-A1F3-2CC85F6D5D74}" presName="horzOne" presStyleCnt="0"/>
      <dgm:spPr/>
    </dgm:pt>
    <dgm:pt modelId="{336FE233-F263-4486-BC5D-50FBAD2F045F}" type="pres">
      <dgm:prSet presAssocID="{8D332EC7-7926-459C-8373-35F8A3EA68D9}" presName="vertTwo" presStyleCnt="0"/>
      <dgm:spPr/>
    </dgm:pt>
    <dgm:pt modelId="{1D6D34B5-A555-407C-A694-5FBD1E80F5A7}" type="pres">
      <dgm:prSet presAssocID="{8D332EC7-7926-459C-8373-35F8A3EA68D9}" presName="txTwo" presStyleLbl="node2" presStyleIdx="0" presStyleCnt="2" custScaleX="667944" custScaleY="78260" custLinFactNeighborX="8081" custLinFactNeighborY="-14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5BEB11-7DF5-4D95-A0AB-F3ADA329A21D}" type="pres">
      <dgm:prSet presAssocID="{8D332EC7-7926-459C-8373-35F8A3EA68D9}" presName="horzTwo" presStyleCnt="0"/>
      <dgm:spPr/>
    </dgm:pt>
    <dgm:pt modelId="{69B833B0-F670-48EA-9CBF-6434F5CD1EF2}" type="pres">
      <dgm:prSet presAssocID="{CC72C422-CCE7-48DE-9D43-1EA8E31A100B}" presName="sibSpaceTwo" presStyleCnt="0"/>
      <dgm:spPr/>
    </dgm:pt>
    <dgm:pt modelId="{4B528794-1354-407A-9138-D88E03F10649}" type="pres">
      <dgm:prSet presAssocID="{E09E7223-1A0F-4946-BDAD-6AD3E460DD83}" presName="vertTwo" presStyleCnt="0"/>
      <dgm:spPr/>
    </dgm:pt>
    <dgm:pt modelId="{594C56E2-2B3B-4A69-AEA7-F30AA9C3F24C}" type="pres">
      <dgm:prSet presAssocID="{E09E7223-1A0F-4946-BDAD-6AD3E460DD83}" presName="txTwo" presStyleLbl="node2" presStyleIdx="1" presStyleCnt="2" custScaleX="79485" custScaleY="72834" custLinFactNeighborX="8978" custLinFactNeighborY="-160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FFECBE-5E6A-480D-AFAA-915C3748B180}" type="pres">
      <dgm:prSet presAssocID="{E09E7223-1A0F-4946-BDAD-6AD3E460DD83}" presName="parTransTwo" presStyleCnt="0"/>
      <dgm:spPr/>
    </dgm:pt>
    <dgm:pt modelId="{D47D5946-FEC0-4E4A-83FA-D9AA4C7071A5}" type="pres">
      <dgm:prSet presAssocID="{E09E7223-1A0F-4946-BDAD-6AD3E460DD83}" presName="horzTwo" presStyleCnt="0"/>
      <dgm:spPr/>
    </dgm:pt>
    <dgm:pt modelId="{3CD086DC-5B05-4BA8-BA11-000358C78BFA}" type="pres">
      <dgm:prSet presAssocID="{6CA30C98-427E-4973-88EA-2E3F09D1E783}" presName="vertThree" presStyleCnt="0"/>
      <dgm:spPr/>
    </dgm:pt>
    <dgm:pt modelId="{E7D38CE6-F736-41E4-B022-6236F7F86B5B}" type="pres">
      <dgm:prSet presAssocID="{6CA30C98-427E-4973-88EA-2E3F09D1E783}" presName="txThree" presStyleLbl="node3" presStyleIdx="0" presStyleCnt="3" custScaleX="170206" custLinFactX="-4935" custLinFactNeighborX="-100000" custLinFactNeighborY="355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659764-5B11-45CC-BD55-5B28B88AD43C}" type="pres">
      <dgm:prSet presAssocID="{6CA30C98-427E-4973-88EA-2E3F09D1E783}" presName="parTransThree" presStyleCnt="0"/>
      <dgm:spPr/>
    </dgm:pt>
    <dgm:pt modelId="{EF67E24F-8A01-4ED2-A842-538561440B67}" type="pres">
      <dgm:prSet presAssocID="{6CA30C98-427E-4973-88EA-2E3F09D1E783}" presName="horzThree" presStyleCnt="0"/>
      <dgm:spPr/>
    </dgm:pt>
    <dgm:pt modelId="{D38697A7-CF1D-40D9-9664-BA2FEA7BCE65}" type="pres">
      <dgm:prSet presAssocID="{9379179C-FC87-4924-A7D0-159D7B41B92A}" presName="vertFour" presStyleCnt="0">
        <dgm:presLayoutVars>
          <dgm:chPref val="3"/>
        </dgm:presLayoutVars>
      </dgm:prSet>
      <dgm:spPr/>
    </dgm:pt>
    <dgm:pt modelId="{D204552F-F8FC-4B11-8441-6FE77F9A2FD7}" type="pres">
      <dgm:prSet presAssocID="{9379179C-FC87-4924-A7D0-159D7B41B92A}" presName="txFour" presStyleLbl="node4" presStyleIdx="0" presStyleCnt="2" custScaleX="5334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D2D578-CBBA-4968-8A26-FEE5FB2A4B40}" type="pres">
      <dgm:prSet presAssocID="{9379179C-FC87-4924-A7D0-159D7B41B92A}" presName="horzFour" presStyleCnt="0"/>
      <dgm:spPr/>
    </dgm:pt>
    <dgm:pt modelId="{43C24C84-5738-42B0-AFF4-93529CC10601}" type="pres">
      <dgm:prSet presAssocID="{96E07E79-72A5-4E9B-9AD7-7070FF03366D}" presName="sibSpaceThree" presStyleCnt="0"/>
      <dgm:spPr/>
    </dgm:pt>
    <dgm:pt modelId="{DD93A9C7-D789-4211-B093-B8C9D2EC665D}" type="pres">
      <dgm:prSet presAssocID="{CC27D48C-7A52-4A32-9A87-CA812D8CCADA}" presName="vertThree" presStyleCnt="0"/>
      <dgm:spPr/>
    </dgm:pt>
    <dgm:pt modelId="{F432008C-24E2-459F-8821-5323402BE4C9}" type="pres">
      <dgm:prSet presAssocID="{CC27D48C-7A52-4A32-9A87-CA812D8CCADA}" presName="txThree" presStyleLbl="node3" presStyleIdx="1" presStyleCnt="3" custScaleX="149685" custScaleY="91623" custLinFactNeighborX="-55961" custLinFactNeighborY="355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4EC07A-8397-49B6-AE0A-E7721BF48658}" type="pres">
      <dgm:prSet presAssocID="{CC27D48C-7A52-4A32-9A87-CA812D8CCADA}" presName="parTransThree" presStyleCnt="0"/>
      <dgm:spPr/>
    </dgm:pt>
    <dgm:pt modelId="{35EA7037-47C1-41D5-9920-06EEACA79179}" type="pres">
      <dgm:prSet presAssocID="{CC27D48C-7A52-4A32-9A87-CA812D8CCADA}" presName="horzThree" presStyleCnt="0"/>
      <dgm:spPr/>
    </dgm:pt>
    <dgm:pt modelId="{305838C4-A0D9-4395-AA02-EA5056BBC805}" type="pres">
      <dgm:prSet presAssocID="{6000A9ED-D355-41ED-B622-EA546EB0705F}" presName="vertFour" presStyleCnt="0">
        <dgm:presLayoutVars>
          <dgm:chPref val="3"/>
        </dgm:presLayoutVars>
      </dgm:prSet>
      <dgm:spPr/>
    </dgm:pt>
    <dgm:pt modelId="{4D713F86-C37A-42AE-A992-476860598B30}" type="pres">
      <dgm:prSet presAssocID="{6000A9ED-D355-41ED-B622-EA546EB0705F}" presName="txFour" presStyleLbl="node4" presStyleIdx="1" presStyleCnt="2" custScaleX="521866" custLinFactNeighborX="57077" custLinFactNeighborY="32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D04A49-D6D2-45AB-BA70-EBCD90CFE3BD}" type="pres">
      <dgm:prSet presAssocID="{6000A9ED-D355-41ED-B622-EA546EB0705F}" presName="horzFour" presStyleCnt="0"/>
      <dgm:spPr/>
    </dgm:pt>
    <dgm:pt modelId="{1AB721F1-7E58-4B79-BEEA-27A4BB21F208}" type="pres">
      <dgm:prSet presAssocID="{5D084FFB-E535-4C8E-AD6E-4497BA9BEDFD}" presName="sibSpaceThree" presStyleCnt="0"/>
      <dgm:spPr/>
    </dgm:pt>
    <dgm:pt modelId="{21173708-BB1E-4A1A-B95D-4B732495D8FA}" type="pres">
      <dgm:prSet presAssocID="{D9AFB621-620B-4E39-994B-AC6E23327E70}" presName="vertThree" presStyleCnt="0"/>
      <dgm:spPr/>
    </dgm:pt>
    <dgm:pt modelId="{EE8E03DF-55FB-413E-9423-9EA2E2C09707}" type="pres">
      <dgm:prSet presAssocID="{D9AFB621-620B-4E39-994B-AC6E23327E70}" presName="txThree" presStyleLbl="node3" presStyleIdx="2" presStyleCnt="3" custScaleX="521935" custScaleY="99235" custLinFactNeighborX="-24305" custLinFactNeighborY="41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DB6C6C-3EB7-4375-8051-3487440662BB}" type="pres">
      <dgm:prSet presAssocID="{D9AFB621-620B-4E39-994B-AC6E23327E70}" presName="horzThree" presStyleCnt="0"/>
      <dgm:spPr/>
    </dgm:pt>
  </dgm:ptLst>
  <dgm:cxnLst>
    <dgm:cxn modelId="{9BF299D3-6BA5-46AA-B1A6-F86446B1F1AA}" type="presOf" srcId="{ED7EF4DF-7B7E-4452-A1F3-2CC85F6D5D74}" destId="{318A0855-F825-4BA9-876E-C283E8BD291F}" srcOrd="0" destOrd="0" presId="urn:microsoft.com/office/officeart/2005/8/layout/hierarchy4"/>
    <dgm:cxn modelId="{08482A75-0F1E-4FC6-907E-BAF06FDEF8BD}" type="presOf" srcId="{9379179C-FC87-4924-A7D0-159D7B41B92A}" destId="{D204552F-F8FC-4B11-8441-6FE77F9A2FD7}" srcOrd="0" destOrd="0" presId="urn:microsoft.com/office/officeart/2005/8/layout/hierarchy4"/>
    <dgm:cxn modelId="{761CB0A0-53C1-4C0A-9CAD-DB4284E69CAF}" srcId="{6CA30C98-427E-4973-88EA-2E3F09D1E783}" destId="{9379179C-FC87-4924-A7D0-159D7B41B92A}" srcOrd="0" destOrd="0" parTransId="{0F59CA8B-6A86-4EC4-86CF-605F95867019}" sibTransId="{D658CCE4-29A2-4F16-A07F-097B5395B816}"/>
    <dgm:cxn modelId="{127B5448-DB53-4CD3-A71B-393BE4307FE7}" srcId="{E09E7223-1A0F-4946-BDAD-6AD3E460DD83}" destId="{D9AFB621-620B-4E39-994B-AC6E23327E70}" srcOrd="2" destOrd="0" parTransId="{1A187E53-64D8-450D-B622-C3E3DE2787B1}" sibTransId="{255025E0-8FB0-47A5-986D-40C126ADA5D9}"/>
    <dgm:cxn modelId="{4F8DCFC7-D0D0-48EE-A3EC-AADA38D7A6BA}" type="presOf" srcId="{CC27D48C-7A52-4A32-9A87-CA812D8CCADA}" destId="{F432008C-24E2-459F-8821-5323402BE4C9}" srcOrd="0" destOrd="0" presId="urn:microsoft.com/office/officeart/2005/8/layout/hierarchy4"/>
    <dgm:cxn modelId="{3EEE670B-C165-416A-988A-BD1FF65C8E4A}" srcId="{ED7EF4DF-7B7E-4452-A1F3-2CC85F6D5D74}" destId="{8D332EC7-7926-459C-8373-35F8A3EA68D9}" srcOrd="0" destOrd="0" parTransId="{F616E851-136D-493C-98E8-3DFE4612A0E1}" sibTransId="{CC72C422-CCE7-48DE-9D43-1EA8E31A100B}"/>
    <dgm:cxn modelId="{760CF455-8B88-43C2-B69E-6BF1E019BEE8}" type="presOf" srcId="{6000A9ED-D355-41ED-B622-EA546EB0705F}" destId="{4D713F86-C37A-42AE-A992-476860598B30}" srcOrd="0" destOrd="0" presId="urn:microsoft.com/office/officeart/2005/8/layout/hierarchy4"/>
    <dgm:cxn modelId="{D920FE2E-1C1A-4DEC-B13A-27C697A42091}" type="presOf" srcId="{D9AFB621-620B-4E39-994B-AC6E23327E70}" destId="{EE8E03DF-55FB-413E-9423-9EA2E2C09707}" srcOrd="0" destOrd="0" presId="urn:microsoft.com/office/officeart/2005/8/layout/hierarchy4"/>
    <dgm:cxn modelId="{8FB4B279-91DE-40AA-A09E-22C4218D967F}" srcId="{C6136E9B-E795-4000-9186-091CD5ACFE93}" destId="{ED7EF4DF-7B7E-4452-A1F3-2CC85F6D5D74}" srcOrd="0" destOrd="0" parTransId="{54F43DD6-F0CB-4139-BECF-189AD2485C39}" sibTransId="{0EA32807-10B1-4E13-AD3F-A8CA454D4139}"/>
    <dgm:cxn modelId="{4690FAEF-8291-491E-9858-340E7F83C255}" type="presOf" srcId="{8D332EC7-7926-459C-8373-35F8A3EA68D9}" destId="{1D6D34B5-A555-407C-A694-5FBD1E80F5A7}" srcOrd="0" destOrd="0" presId="urn:microsoft.com/office/officeart/2005/8/layout/hierarchy4"/>
    <dgm:cxn modelId="{42D7A1FE-0161-4CD7-A83F-E62A39F94042}" type="presOf" srcId="{6CA30C98-427E-4973-88EA-2E3F09D1E783}" destId="{E7D38CE6-F736-41E4-B022-6236F7F86B5B}" srcOrd="0" destOrd="0" presId="urn:microsoft.com/office/officeart/2005/8/layout/hierarchy4"/>
    <dgm:cxn modelId="{9AB86262-B912-47BA-86B7-81A4EADE0624}" srcId="{CC27D48C-7A52-4A32-9A87-CA812D8CCADA}" destId="{6000A9ED-D355-41ED-B622-EA546EB0705F}" srcOrd="0" destOrd="0" parTransId="{D6AFF350-9EA9-4A66-88D4-89E02AAF5324}" sibTransId="{5EA1A7C1-C1AC-4FDA-918E-ECEE0BFB41A2}"/>
    <dgm:cxn modelId="{C64A90A4-CD14-413A-BFA5-0445E0B5FD6B}" srcId="{E09E7223-1A0F-4946-BDAD-6AD3E460DD83}" destId="{6CA30C98-427E-4973-88EA-2E3F09D1E783}" srcOrd="0" destOrd="0" parTransId="{752B6304-6D7A-4278-9C0B-2215544BF2BC}" sibTransId="{96E07E79-72A5-4E9B-9AD7-7070FF03366D}"/>
    <dgm:cxn modelId="{E09BF7FD-788E-45A1-9420-9A1BF097BDD2}" type="presOf" srcId="{E09E7223-1A0F-4946-BDAD-6AD3E460DD83}" destId="{594C56E2-2B3B-4A69-AEA7-F30AA9C3F24C}" srcOrd="0" destOrd="0" presId="urn:microsoft.com/office/officeart/2005/8/layout/hierarchy4"/>
    <dgm:cxn modelId="{8685A64D-E07D-46F2-96F2-6367D6F8B4F8}" srcId="{E09E7223-1A0F-4946-BDAD-6AD3E460DD83}" destId="{CC27D48C-7A52-4A32-9A87-CA812D8CCADA}" srcOrd="1" destOrd="0" parTransId="{CD28E13B-829D-40D9-85B0-FB6401E7D2B8}" sibTransId="{5D084FFB-E535-4C8E-AD6E-4497BA9BEDFD}"/>
    <dgm:cxn modelId="{AD66275F-320A-4438-83EA-42DF4CA831ED}" srcId="{ED7EF4DF-7B7E-4452-A1F3-2CC85F6D5D74}" destId="{E09E7223-1A0F-4946-BDAD-6AD3E460DD83}" srcOrd="1" destOrd="0" parTransId="{A42C5240-5DD4-4BD3-B98C-9D472C22E2C3}" sibTransId="{C6BA20E2-9EEB-4E31-9FBC-A22D0C8B58E3}"/>
    <dgm:cxn modelId="{9EB33C50-2DCE-4CCC-A5A9-CBE338AA1ECD}" type="presOf" srcId="{C6136E9B-E795-4000-9186-091CD5ACFE93}" destId="{C6DEC220-FC8C-4A2C-AA26-ACB09DD750A9}" srcOrd="0" destOrd="0" presId="urn:microsoft.com/office/officeart/2005/8/layout/hierarchy4"/>
    <dgm:cxn modelId="{666C107D-91C7-4802-A898-B632F7F372F4}" type="presParOf" srcId="{C6DEC220-FC8C-4A2C-AA26-ACB09DD750A9}" destId="{822449D9-CF25-45B4-A68C-6F7FB8D8A59E}" srcOrd="0" destOrd="0" presId="urn:microsoft.com/office/officeart/2005/8/layout/hierarchy4"/>
    <dgm:cxn modelId="{4CDC55CD-712B-46C3-B087-ECF67DE5CE71}" type="presParOf" srcId="{822449D9-CF25-45B4-A68C-6F7FB8D8A59E}" destId="{318A0855-F825-4BA9-876E-C283E8BD291F}" srcOrd="0" destOrd="0" presId="urn:microsoft.com/office/officeart/2005/8/layout/hierarchy4"/>
    <dgm:cxn modelId="{85F61F1D-2661-400E-9F6A-D2E3FC9C9C4C}" type="presParOf" srcId="{822449D9-CF25-45B4-A68C-6F7FB8D8A59E}" destId="{75984CA8-D904-43F3-9B2F-FC52A79F28C2}" srcOrd="1" destOrd="0" presId="urn:microsoft.com/office/officeart/2005/8/layout/hierarchy4"/>
    <dgm:cxn modelId="{3FAB31AB-B2EA-44EA-B133-9075E641911D}" type="presParOf" srcId="{822449D9-CF25-45B4-A68C-6F7FB8D8A59E}" destId="{E330D71D-9642-4C33-A9EA-9EA8FA3BF3DC}" srcOrd="2" destOrd="0" presId="urn:microsoft.com/office/officeart/2005/8/layout/hierarchy4"/>
    <dgm:cxn modelId="{C116B25E-FF43-4E09-812F-E19541A2CB39}" type="presParOf" srcId="{E330D71D-9642-4C33-A9EA-9EA8FA3BF3DC}" destId="{336FE233-F263-4486-BC5D-50FBAD2F045F}" srcOrd="0" destOrd="0" presId="urn:microsoft.com/office/officeart/2005/8/layout/hierarchy4"/>
    <dgm:cxn modelId="{3ED9F550-9FE7-4ACB-A7B4-F60C6FC75E03}" type="presParOf" srcId="{336FE233-F263-4486-BC5D-50FBAD2F045F}" destId="{1D6D34B5-A555-407C-A694-5FBD1E80F5A7}" srcOrd="0" destOrd="0" presId="urn:microsoft.com/office/officeart/2005/8/layout/hierarchy4"/>
    <dgm:cxn modelId="{ED0BB6F3-BF2F-4FCE-B6B1-55864B29350B}" type="presParOf" srcId="{336FE233-F263-4486-BC5D-50FBAD2F045F}" destId="{BA5BEB11-7DF5-4D95-A0AB-F3ADA329A21D}" srcOrd="1" destOrd="0" presId="urn:microsoft.com/office/officeart/2005/8/layout/hierarchy4"/>
    <dgm:cxn modelId="{B80F3891-6BF6-4A69-B987-7A7A746A3392}" type="presParOf" srcId="{E330D71D-9642-4C33-A9EA-9EA8FA3BF3DC}" destId="{69B833B0-F670-48EA-9CBF-6434F5CD1EF2}" srcOrd="1" destOrd="0" presId="urn:microsoft.com/office/officeart/2005/8/layout/hierarchy4"/>
    <dgm:cxn modelId="{BE515D2F-23A0-46D0-8502-673DB557E2A5}" type="presParOf" srcId="{E330D71D-9642-4C33-A9EA-9EA8FA3BF3DC}" destId="{4B528794-1354-407A-9138-D88E03F10649}" srcOrd="2" destOrd="0" presId="urn:microsoft.com/office/officeart/2005/8/layout/hierarchy4"/>
    <dgm:cxn modelId="{C4A35720-6027-460B-8813-3C2BD2128228}" type="presParOf" srcId="{4B528794-1354-407A-9138-D88E03F10649}" destId="{594C56E2-2B3B-4A69-AEA7-F30AA9C3F24C}" srcOrd="0" destOrd="0" presId="urn:microsoft.com/office/officeart/2005/8/layout/hierarchy4"/>
    <dgm:cxn modelId="{03BAB307-DC5E-4F65-8776-0EFCC510A7CF}" type="presParOf" srcId="{4B528794-1354-407A-9138-D88E03F10649}" destId="{FDFFECBE-5E6A-480D-AFAA-915C3748B180}" srcOrd="1" destOrd="0" presId="urn:microsoft.com/office/officeart/2005/8/layout/hierarchy4"/>
    <dgm:cxn modelId="{CBFE0272-30CE-4D48-AE82-E63895C9BBE3}" type="presParOf" srcId="{4B528794-1354-407A-9138-D88E03F10649}" destId="{D47D5946-FEC0-4E4A-83FA-D9AA4C7071A5}" srcOrd="2" destOrd="0" presId="urn:microsoft.com/office/officeart/2005/8/layout/hierarchy4"/>
    <dgm:cxn modelId="{3097E2FA-7499-42A9-9D5B-B4A81B42327C}" type="presParOf" srcId="{D47D5946-FEC0-4E4A-83FA-D9AA4C7071A5}" destId="{3CD086DC-5B05-4BA8-BA11-000358C78BFA}" srcOrd="0" destOrd="0" presId="urn:microsoft.com/office/officeart/2005/8/layout/hierarchy4"/>
    <dgm:cxn modelId="{C4C3CB05-13F4-4419-A605-656495327D05}" type="presParOf" srcId="{3CD086DC-5B05-4BA8-BA11-000358C78BFA}" destId="{E7D38CE6-F736-41E4-B022-6236F7F86B5B}" srcOrd="0" destOrd="0" presId="urn:microsoft.com/office/officeart/2005/8/layout/hierarchy4"/>
    <dgm:cxn modelId="{B91584BC-B6DB-4664-AB8D-CC87554B350C}" type="presParOf" srcId="{3CD086DC-5B05-4BA8-BA11-000358C78BFA}" destId="{24659764-5B11-45CC-BD55-5B28B88AD43C}" srcOrd="1" destOrd="0" presId="urn:microsoft.com/office/officeart/2005/8/layout/hierarchy4"/>
    <dgm:cxn modelId="{705F7CE9-163E-4F02-B002-8427618C4F95}" type="presParOf" srcId="{3CD086DC-5B05-4BA8-BA11-000358C78BFA}" destId="{EF67E24F-8A01-4ED2-A842-538561440B67}" srcOrd="2" destOrd="0" presId="urn:microsoft.com/office/officeart/2005/8/layout/hierarchy4"/>
    <dgm:cxn modelId="{87D74239-0086-4D94-ADC9-8DF4A4BE5503}" type="presParOf" srcId="{EF67E24F-8A01-4ED2-A842-538561440B67}" destId="{D38697A7-CF1D-40D9-9664-BA2FEA7BCE65}" srcOrd="0" destOrd="0" presId="urn:microsoft.com/office/officeart/2005/8/layout/hierarchy4"/>
    <dgm:cxn modelId="{0B61DCA7-6B02-4C8F-8514-DF64A8F39C73}" type="presParOf" srcId="{D38697A7-CF1D-40D9-9664-BA2FEA7BCE65}" destId="{D204552F-F8FC-4B11-8441-6FE77F9A2FD7}" srcOrd="0" destOrd="0" presId="urn:microsoft.com/office/officeart/2005/8/layout/hierarchy4"/>
    <dgm:cxn modelId="{71199FD2-6575-4319-9838-FF5B11214397}" type="presParOf" srcId="{D38697A7-CF1D-40D9-9664-BA2FEA7BCE65}" destId="{80D2D578-CBBA-4968-8A26-FEE5FB2A4B40}" srcOrd="1" destOrd="0" presId="urn:microsoft.com/office/officeart/2005/8/layout/hierarchy4"/>
    <dgm:cxn modelId="{B9D7289B-BF81-4E5D-B2B7-4BE810CC995A}" type="presParOf" srcId="{D47D5946-FEC0-4E4A-83FA-D9AA4C7071A5}" destId="{43C24C84-5738-42B0-AFF4-93529CC10601}" srcOrd="1" destOrd="0" presId="urn:microsoft.com/office/officeart/2005/8/layout/hierarchy4"/>
    <dgm:cxn modelId="{C19B59A0-80C7-4DC8-8201-976868907A2D}" type="presParOf" srcId="{D47D5946-FEC0-4E4A-83FA-D9AA4C7071A5}" destId="{DD93A9C7-D789-4211-B093-B8C9D2EC665D}" srcOrd="2" destOrd="0" presId="urn:microsoft.com/office/officeart/2005/8/layout/hierarchy4"/>
    <dgm:cxn modelId="{F9620C93-63B7-4A2C-9B95-016FAD32609C}" type="presParOf" srcId="{DD93A9C7-D789-4211-B093-B8C9D2EC665D}" destId="{F432008C-24E2-459F-8821-5323402BE4C9}" srcOrd="0" destOrd="0" presId="urn:microsoft.com/office/officeart/2005/8/layout/hierarchy4"/>
    <dgm:cxn modelId="{7D5EC6AF-F632-4D28-B255-ABA46DF5F48E}" type="presParOf" srcId="{DD93A9C7-D789-4211-B093-B8C9D2EC665D}" destId="{A54EC07A-8397-49B6-AE0A-E7721BF48658}" srcOrd="1" destOrd="0" presId="urn:microsoft.com/office/officeart/2005/8/layout/hierarchy4"/>
    <dgm:cxn modelId="{09691F17-56CF-4E5E-B478-06DD3ED28745}" type="presParOf" srcId="{DD93A9C7-D789-4211-B093-B8C9D2EC665D}" destId="{35EA7037-47C1-41D5-9920-06EEACA79179}" srcOrd="2" destOrd="0" presId="urn:microsoft.com/office/officeart/2005/8/layout/hierarchy4"/>
    <dgm:cxn modelId="{61E5D187-3C17-4981-BBFF-FF23EA1D4B0E}" type="presParOf" srcId="{35EA7037-47C1-41D5-9920-06EEACA79179}" destId="{305838C4-A0D9-4395-AA02-EA5056BBC805}" srcOrd="0" destOrd="0" presId="urn:microsoft.com/office/officeart/2005/8/layout/hierarchy4"/>
    <dgm:cxn modelId="{20DE707D-3A8A-402D-B830-550DEF170680}" type="presParOf" srcId="{305838C4-A0D9-4395-AA02-EA5056BBC805}" destId="{4D713F86-C37A-42AE-A992-476860598B30}" srcOrd="0" destOrd="0" presId="urn:microsoft.com/office/officeart/2005/8/layout/hierarchy4"/>
    <dgm:cxn modelId="{ACF56167-B1D3-44C4-87F5-AC582CC8A2F0}" type="presParOf" srcId="{305838C4-A0D9-4395-AA02-EA5056BBC805}" destId="{25D04A49-D6D2-45AB-BA70-EBCD90CFE3BD}" srcOrd="1" destOrd="0" presId="urn:microsoft.com/office/officeart/2005/8/layout/hierarchy4"/>
    <dgm:cxn modelId="{20653A2A-418A-47E1-ABAA-15737E40C79F}" type="presParOf" srcId="{D47D5946-FEC0-4E4A-83FA-D9AA4C7071A5}" destId="{1AB721F1-7E58-4B79-BEEA-27A4BB21F208}" srcOrd="3" destOrd="0" presId="urn:microsoft.com/office/officeart/2005/8/layout/hierarchy4"/>
    <dgm:cxn modelId="{067406BE-39DF-424C-B16E-601F8BE84DE6}" type="presParOf" srcId="{D47D5946-FEC0-4E4A-83FA-D9AA4C7071A5}" destId="{21173708-BB1E-4A1A-B95D-4B732495D8FA}" srcOrd="4" destOrd="0" presId="urn:microsoft.com/office/officeart/2005/8/layout/hierarchy4"/>
    <dgm:cxn modelId="{1FCEB247-13D3-4C9E-BB26-E0335519C7CD}" type="presParOf" srcId="{21173708-BB1E-4A1A-B95D-4B732495D8FA}" destId="{EE8E03DF-55FB-413E-9423-9EA2E2C09707}" srcOrd="0" destOrd="0" presId="urn:microsoft.com/office/officeart/2005/8/layout/hierarchy4"/>
    <dgm:cxn modelId="{A65AAFC3-711D-4AC1-97CF-CAF0530921D1}" type="presParOf" srcId="{21173708-BB1E-4A1A-B95D-4B732495D8FA}" destId="{35DB6C6C-3EB7-4375-8051-3487440662B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D371F85-7801-4233-95F7-2968E256DDD5}" type="doc">
      <dgm:prSet loTypeId="urn:microsoft.com/office/officeart/2005/8/layout/radial4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03BC644-0CF3-4F89-94C3-ABCD7DC6D1FF}">
      <dgm:prSet phldrT="[Текст]" custT="1"/>
      <dgm:spPr>
        <a:solidFill>
          <a:srgbClr val="3366FF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БЮДЖЕТА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A53E87-F23B-4076-88B5-9CC639173AC8}" type="parTrans" cxnId="{5ECDAC9E-4510-49E1-AAB9-2082406B4492}">
      <dgm:prSet/>
      <dgm:spPr/>
      <dgm:t>
        <a:bodyPr/>
        <a:lstStyle/>
        <a:p>
          <a:endParaRPr lang="ru-RU"/>
        </a:p>
      </dgm:t>
    </dgm:pt>
    <dgm:pt modelId="{8F54DD95-09DE-46E4-A201-BD755BB99C94}" type="sibTrans" cxnId="{5ECDAC9E-4510-49E1-AAB9-2082406B4492}">
      <dgm:prSet/>
      <dgm:spPr/>
      <dgm:t>
        <a:bodyPr/>
        <a:lstStyle/>
        <a:p>
          <a:endParaRPr lang="ru-RU"/>
        </a:p>
      </dgm:t>
    </dgm:pt>
    <dgm:pt modelId="{C7E7BE82-51F9-4614-8578-DC9ADEC0F04B}">
      <dgm:prSet phldrT="[Текст]" custT="1"/>
      <dgm:spPr>
        <a:solidFill>
          <a:srgbClr val="3366FF"/>
        </a:solidFill>
      </dgm:spPr>
      <dgm:t>
        <a:bodyPr/>
        <a:lstStyle/>
        <a:p>
          <a:pPr algn="ctr"/>
          <a:r>
            <a:rPr lang="ru-RU" sz="17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Налоговые доходы- </a:t>
          </a:r>
          <a:r>
            <a: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уплаты налогов, установленных Налоговым кодексом  Российской Федерации (федеральные, региональные и местные налоги и сборы, специальные налоговые режимы:</a:t>
          </a:r>
        </a:p>
        <a:p>
          <a:pPr algn="ctr"/>
          <a:r>
            <a: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Налог на доходы физических лиц;</a:t>
          </a:r>
        </a:p>
        <a:p>
          <a:pPr algn="ctr"/>
          <a:r>
            <a: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Налоги  на совокупный доход;</a:t>
          </a:r>
        </a:p>
        <a:p>
          <a:pPr algn="ctr"/>
          <a:r>
            <a: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Государственная  пошлина;</a:t>
          </a:r>
        </a:p>
        <a:p>
          <a:pPr algn="ctr"/>
          <a:r>
            <a: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Другие</a:t>
          </a:r>
          <a:endParaRPr lang="ru-RU" sz="17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08977C-B5C0-4EE3-B22B-1ACA6465B710}" type="parTrans" cxnId="{F038C9EA-7669-4B46-A2AD-3A7495908283}">
      <dgm:prSet/>
      <dgm:spPr>
        <a:solidFill>
          <a:srgbClr val="6699FF"/>
        </a:solidFill>
        <a:ln>
          <a:solidFill>
            <a:srgbClr val="99CCFF"/>
          </a:solidFill>
        </a:ln>
      </dgm:spPr>
      <dgm:t>
        <a:bodyPr/>
        <a:lstStyle/>
        <a:p>
          <a:endParaRPr lang="ru-RU" dirty="0"/>
        </a:p>
      </dgm:t>
    </dgm:pt>
    <dgm:pt modelId="{397391D5-EC80-4467-9071-0D3D5547E1FC}" type="sibTrans" cxnId="{F038C9EA-7669-4B46-A2AD-3A7495908283}">
      <dgm:prSet/>
      <dgm:spPr/>
      <dgm:t>
        <a:bodyPr/>
        <a:lstStyle/>
        <a:p>
          <a:endParaRPr lang="ru-RU"/>
        </a:p>
      </dgm:t>
    </dgm:pt>
    <dgm:pt modelId="{3FF0F976-E430-4D1F-99AF-07177B944F7C}">
      <dgm:prSet phldrT="[Текст]" custT="1"/>
      <dgm:spPr>
        <a:solidFill>
          <a:srgbClr val="3366FF"/>
        </a:solidFill>
      </dgm:spPr>
      <dgm:t>
        <a:bodyPr/>
        <a:lstStyle/>
        <a:p>
          <a:r>
            <a:rPr lang="ru-RU" sz="17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Безвозмездные поступления- </a:t>
          </a:r>
          <a:r>
            <a: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поступающие в бюджет денежные средства из других бюджетов бюджетной системы РФ, а так же перечисления от  физических и юридических лиц</a:t>
          </a:r>
          <a:endParaRPr lang="ru-RU" sz="17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314C92-F169-4EFF-835C-AA5E582131CA}" type="parTrans" cxnId="{A3E67AB5-11A7-47DB-8E6A-10B1BC2D1536}">
      <dgm:prSet/>
      <dgm:spPr>
        <a:solidFill>
          <a:srgbClr val="6699FF"/>
        </a:solidFill>
        <a:ln>
          <a:solidFill>
            <a:srgbClr val="6699FF"/>
          </a:solidFill>
        </a:ln>
      </dgm:spPr>
      <dgm:t>
        <a:bodyPr/>
        <a:lstStyle/>
        <a:p>
          <a:endParaRPr lang="ru-RU" dirty="0"/>
        </a:p>
      </dgm:t>
    </dgm:pt>
    <dgm:pt modelId="{D449E078-7D5D-49D6-A890-8FA05575F534}" type="sibTrans" cxnId="{A3E67AB5-11A7-47DB-8E6A-10B1BC2D1536}">
      <dgm:prSet/>
      <dgm:spPr/>
      <dgm:t>
        <a:bodyPr/>
        <a:lstStyle/>
        <a:p>
          <a:endParaRPr lang="ru-RU"/>
        </a:p>
      </dgm:t>
    </dgm:pt>
    <dgm:pt modelId="{24541B9B-D371-49BA-A5B2-F771C5B494A7}">
      <dgm:prSet phldrT="[Текст]" custT="1"/>
      <dgm:spPr>
        <a:solidFill>
          <a:srgbClr val="3366FF"/>
        </a:solidFill>
        <a:ln>
          <a:solidFill>
            <a:schemeClr val="accent1"/>
          </a:solidFill>
        </a:ln>
        <a:scene3d>
          <a:camera prst="orthographicFront">
            <a:rot lat="0" lon="0" rev="0"/>
          </a:camera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17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  <a:r>
            <a: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доходы от использования имущества, находящегося в муниципальной собственности, плата за негативное воздействие на окружающую среду, доходы от продажи  материальных и нематериальных активов, штрафы, санкции, возмещения</a:t>
          </a:r>
          <a:endParaRPr lang="ru-RU" sz="17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ABBF11-1227-411A-863C-874B6BAEA5AC}" type="parTrans" cxnId="{93913D89-7E9A-47C7-8D7A-3ABE32CBB138}">
      <dgm:prSet/>
      <dgm:spPr>
        <a:solidFill>
          <a:srgbClr val="6699FF"/>
        </a:solidFill>
        <a:ln>
          <a:solidFill>
            <a:srgbClr val="6699FF"/>
          </a:solidFill>
        </a:ln>
      </dgm:spPr>
      <dgm:t>
        <a:bodyPr/>
        <a:lstStyle/>
        <a:p>
          <a:endParaRPr lang="ru-RU" dirty="0"/>
        </a:p>
      </dgm:t>
    </dgm:pt>
    <dgm:pt modelId="{89528275-5E5B-44DF-902D-6EF7E5597E8A}" type="sibTrans" cxnId="{93913D89-7E9A-47C7-8D7A-3ABE32CBB138}">
      <dgm:prSet/>
      <dgm:spPr/>
      <dgm:t>
        <a:bodyPr/>
        <a:lstStyle/>
        <a:p>
          <a:endParaRPr lang="ru-RU"/>
        </a:p>
      </dgm:t>
    </dgm:pt>
    <dgm:pt modelId="{8450C838-883F-49BB-ADCD-9FDD8CECD47D}" type="pres">
      <dgm:prSet presAssocID="{FD371F85-7801-4233-95F7-2968E256DDD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9377F2-6DE3-41EC-9D05-635A90327943}" type="pres">
      <dgm:prSet presAssocID="{F03BC644-0CF3-4F89-94C3-ABCD7DC6D1FF}" presName="centerShape" presStyleLbl="node0" presStyleIdx="0" presStyleCnt="1" custScaleY="77980" custLinFactNeighborX="-518" custLinFactNeighborY="-1967"/>
      <dgm:spPr/>
      <dgm:t>
        <a:bodyPr/>
        <a:lstStyle/>
        <a:p>
          <a:endParaRPr lang="ru-RU"/>
        </a:p>
      </dgm:t>
    </dgm:pt>
    <dgm:pt modelId="{4D18CED3-1142-40EA-9116-88C40631624C}" type="pres">
      <dgm:prSet presAssocID="{1308977C-B5C0-4EE3-B22B-1ACA6465B710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260436B6-97A1-4106-A465-1698EFC5DB02}" type="pres">
      <dgm:prSet presAssocID="{C7E7BE82-51F9-4614-8578-DC9ADEC0F04B}" presName="node" presStyleLbl="node1" presStyleIdx="0" presStyleCnt="3" custScaleX="108797" custScaleY="251843" custRadScaleRad="108296" custRadScaleInc="-2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E49E3-7EAF-4671-ACEC-5EF4114D59E5}" type="pres">
      <dgm:prSet presAssocID="{04314C92-F169-4EFF-835C-AA5E582131CA}" presName="parTrans" presStyleLbl="bgSibTrans2D1" presStyleIdx="1" presStyleCnt="3" custAng="21497965" custScaleX="96563" custLinFactNeighborX="3373" custLinFactNeighborY="27879"/>
      <dgm:spPr/>
      <dgm:t>
        <a:bodyPr/>
        <a:lstStyle/>
        <a:p>
          <a:endParaRPr lang="ru-RU"/>
        </a:p>
      </dgm:t>
    </dgm:pt>
    <dgm:pt modelId="{4C1BB923-E7F2-4FAE-BCE2-9CBC75F98424}" type="pres">
      <dgm:prSet presAssocID="{3FF0F976-E430-4D1F-99AF-07177B944F7C}" presName="node" presStyleLbl="node1" presStyleIdx="1" presStyleCnt="3" custScaleY="158270" custRadScaleRad="122127" custRadScaleInc="74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C8D6A-0A5F-4907-83DC-AB25FCA93C97}" type="pres">
      <dgm:prSet presAssocID="{0BABBF11-1227-411A-863C-874B6BAEA5AC}" presName="parTrans" presStyleLbl="bgSibTrans2D1" presStyleIdx="2" presStyleCnt="3" custLinFactNeighborX="188" custLinFactNeighborY="15399"/>
      <dgm:spPr/>
      <dgm:t>
        <a:bodyPr/>
        <a:lstStyle/>
        <a:p>
          <a:endParaRPr lang="ru-RU"/>
        </a:p>
      </dgm:t>
    </dgm:pt>
    <dgm:pt modelId="{D71078B0-61B0-4A49-ACC5-75E45D65A14C}" type="pres">
      <dgm:prSet presAssocID="{24541B9B-D371-49BA-A5B2-F771C5B494A7}" presName="node" presStyleLbl="node1" presStyleIdx="2" presStyleCnt="3" custScaleX="110952" custScaleY="168276" custRadScaleRad="99706" custRadScaleInc="-92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38C9EA-7669-4B46-A2AD-3A7495908283}" srcId="{F03BC644-0CF3-4F89-94C3-ABCD7DC6D1FF}" destId="{C7E7BE82-51F9-4614-8578-DC9ADEC0F04B}" srcOrd="0" destOrd="0" parTransId="{1308977C-B5C0-4EE3-B22B-1ACA6465B710}" sibTransId="{397391D5-EC80-4467-9071-0D3D5547E1FC}"/>
    <dgm:cxn modelId="{A3E67AB5-11A7-47DB-8E6A-10B1BC2D1536}" srcId="{F03BC644-0CF3-4F89-94C3-ABCD7DC6D1FF}" destId="{3FF0F976-E430-4D1F-99AF-07177B944F7C}" srcOrd="1" destOrd="0" parTransId="{04314C92-F169-4EFF-835C-AA5E582131CA}" sibTransId="{D449E078-7D5D-49D6-A890-8FA05575F534}"/>
    <dgm:cxn modelId="{AFC9F6B8-451C-4B94-9A20-81C6922C1432}" type="presOf" srcId="{1308977C-B5C0-4EE3-B22B-1ACA6465B710}" destId="{4D18CED3-1142-40EA-9116-88C40631624C}" srcOrd="0" destOrd="0" presId="urn:microsoft.com/office/officeart/2005/8/layout/radial4"/>
    <dgm:cxn modelId="{93913D89-7E9A-47C7-8D7A-3ABE32CBB138}" srcId="{F03BC644-0CF3-4F89-94C3-ABCD7DC6D1FF}" destId="{24541B9B-D371-49BA-A5B2-F771C5B494A7}" srcOrd="2" destOrd="0" parTransId="{0BABBF11-1227-411A-863C-874B6BAEA5AC}" sibTransId="{89528275-5E5B-44DF-902D-6EF7E5597E8A}"/>
    <dgm:cxn modelId="{D2D65A7A-7D12-4600-A988-1657039BA096}" type="presOf" srcId="{C7E7BE82-51F9-4614-8578-DC9ADEC0F04B}" destId="{260436B6-97A1-4106-A465-1698EFC5DB02}" srcOrd="0" destOrd="0" presId="urn:microsoft.com/office/officeart/2005/8/layout/radial4"/>
    <dgm:cxn modelId="{C41C04FC-7693-4A33-9ABD-1ABEEAFC1E56}" type="presOf" srcId="{F03BC644-0CF3-4F89-94C3-ABCD7DC6D1FF}" destId="{7C9377F2-6DE3-41EC-9D05-635A90327943}" srcOrd="0" destOrd="0" presId="urn:microsoft.com/office/officeart/2005/8/layout/radial4"/>
    <dgm:cxn modelId="{C24AE16A-FA96-4323-83AE-22DB67BDFCF9}" type="presOf" srcId="{0BABBF11-1227-411A-863C-874B6BAEA5AC}" destId="{4C3C8D6A-0A5F-4907-83DC-AB25FCA93C97}" srcOrd="0" destOrd="0" presId="urn:microsoft.com/office/officeart/2005/8/layout/radial4"/>
    <dgm:cxn modelId="{A8DAD2B3-CC0D-4BDC-9C19-7AA9DC6FB88A}" type="presOf" srcId="{FD371F85-7801-4233-95F7-2968E256DDD5}" destId="{8450C838-883F-49BB-ADCD-9FDD8CECD47D}" srcOrd="0" destOrd="0" presId="urn:microsoft.com/office/officeart/2005/8/layout/radial4"/>
    <dgm:cxn modelId="{1323577C-E682-4C8C-8032-31C6BD063025}" type="presOf" srcId="{04314C92-F169-4EFF-835C-AA5E582131CA}" destId="{33AE49E3-7EAF-4671-ACEC-5EF4114D59E5}" srcOrd="0" destOrd="0" presId="urn:microsoft.com/office/officeart/2005/8/layout/radial4"/>
    <dgm:cxn modelId="{5ECDAC9E-4510-49E1-AAB9-2082406B4492}" srcId="{FD371F85-7801-4233-95F7-2968E256DDD5}" destId="{F03BC644-0CF3-4F89-94C3-ABCD7DC6D1FF}" srcOrd="0" destOrd="0" parTransId="{74A53E87-F23B-4076-88B5-9CC639173AC8}" sibTransId="{8F54DD95-09DE-46E4-A201-BD755BB99C94}"/>
    <dgm:cxn modelId="{DCEE90B1-9B61-4C4B-BB26-0E5B08BB34E5}" type="presOf" srcId="{3FF0F976-E430-4D1F-99AF-07177B944F7C}" destId="{4C1BB923-E7F2-4FAE-BCE2-9CBC75F98424}" srcOrd="0" destOrd="0" presId="urn:microsoft.com/office/officeart/2005/8/layout/radial4"/>
    <dgm:cxn modelId="{0C9C6E93-3167-4853-BC3A-6DF548E9EE15}" type="presOf" srcId="{24541B9B-D371-49BA-A5B2-F771C5B494A7}" destId="{D71078B0-61B0-4A49-ACC5-75E45D65A14C}" srcOrd="0" destOrd="0" presId="urn:microsoft.com/office/officeart/2005/8/layout/radial4"/>
    <dgm:cxn modelId="{4FBFDD95-CD41-460F-B6B0-9E7EFE232C2C}" type="presParOf" srcId="{8450C838-883F-49BB-ADCD-9FDD8CECD47D}" destId="{7C9377F2-6DE3-41EC-9D05-635A90327943}" srcOrd="0" destOrd="0" presId="urn:microsoft.com/office/officeart/2005/8/layout/radial4"/>
    <dgm:cxn modelId="{FF5725F0-5A28-45D8-A49A-4E3D207C22BC}" type="presParOf" srcId="{8450C838-883F-49BB-ADCD-9FDD8CECD47D}" destId="{4D18CED3-1142-40EA-9116-88C40631624C}" srcOrd="1" destOrd="0" presId="urn:microsoft.com/office/officeart/2005/8/layout/radial4"/>
    <dgm:cxn modelId="{5722149E-AE15-44D2-AD20-E89D166F0D9E}" type="presParOf" srcId="{8450C838-883F-49BB-ADCD-9FDD8CECD47D}" destId="{260436B6-97A1-4106-A465-1698EFC5DB02}" srcOrd="2" destOrd="0" presId="urn:microsoft.com/office/officeart/2005/8/layout/radial4"/>
    <dgm:cxn modelId="{EB8C33DC-3D06-4035-B73E-AFA473BDDF56}" type="presParOf" srcId="{8450C838-883F-49BB-ADCD-9FDD8CECD47D}" destId="{33AE49E3-7EAF-4671-ACEC-5EF4114D59E5}" srcOrd="3" destOrd="0" presId="urn:microsoft.com/office/officeart/2005/8/layout/radial4"/>
    <dgm:cxn modelId="{375E3AB5-6A6A-4FB9-8D07-A53EF17F6A11}" type="presParOf" srcId="{8450C838-883F-49BB-ADCD-9FDD8CECD47D}" destId="{4C1BB923-E7F2-4FAE-BCE2-9CBC75F98424}" srcOrd="4" destOrd="0" presId="urn:microsoft.com/office/officeart/2005/8/layout/radial4"/>
    <dgm:cxn modelId="{BBA5423E-A9A3-45DE-BFC3-6BB85C03EBCE}" type="presParOf" srcId="{8450C838-883F-49BB-ADCD-9FDD8CECD47D}" destId="{4C3C8D6A-0A5F-4907-83DC-AB25FCA93C97}" srcOrd="5" destOrd="0" presId="urn:microsoft.com/office/officeart/2005/8/layout/radial4"/>
    <dgm:cxn modelId="{E8E62657-24CA-4038-8D86-7D3FFE0BEF9F}" type="presParOf" srcId="{8450C838-883F-49BB-ADCD-9FDD8CECD47D}" destId="{D71078B0-61B0-4A49-ACC5-75E45D65A14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2B22A5F-7C50-45A9-A128-EAF707AD7DA0}" type="doc">
      <dgm:prSet loTypeId="urn:microsoft.com/office/officeart/2005/8/layout/vProcess5" loCatId="process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1CC65711-61E0-44E5-B472-F7D3EDAD62BD}">
      <dgm:prSet phldrT="[Текст]" custT="1"/>
      <dgm:spPr>
        <a:solidFill>
          <a:srgbClr val="0066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just"/>
          <a:r>
            <a:rPr lang="ru-RU" sz="2000" b="1" u="sng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Дотации</a:t>
          </a:r>
          <a:r>
            <a:rPr lang="ru-RU" sz="20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 – денежная помощь со стороны бюджета другого уровня, предоставляемая на безвозмездной и безвозвратной основе</a:t>
          </a:r>
          <a:endParaRPr lang="ru-RU" sz="2000" dirty="0">
            <a:solidFill>
              <a:schemeClr val="tx2">
                <a:lumMod val="10000"/>
              </a:schemeClr>
            </a:solidFill>
            <a:latin typeface="Book Antiqua" pitchFamily="18" charset="0"/>
          </a:endParaRPr>
        </a:p>
      </dgm:t>
    </dgm:pt>
    <dgm:pt modelId="{71E4292C-E05B-49D3-B55A-571E8E1CEC16}" type="parTrans" cxnId="{95897406-EE23-449A-B86A-B999A9CAC77E}">
      <dgm:prSet/>
      <dgm:spPr/>
      <dgm:t>
        <a:bodyPr/>
        <a:lstStyle/>
        <a:p>
          <a:endParaRPr lang="ru-RU"/>
        </a:p>
      </dgm:t>
    </dgm:pt>
    <dgm:pt modelId="{52337DFF-E383-461B-9334-D92F990D56D9}" type="sibTrans" cxnId="{95897406-EE23-449A-B86A-B999A9CAC77E}">
      <dgm:prSet/>
      <dgm:spPr>
        <a:solidFill>
          <a:srgbClr val="0099CC">
            <a:alpha val="89804"/>
          </a:srgbClr>
        </a:solidFill>
        <a:ln>
          <a:solidFill>
            <a:srgbClr val="3399FF">
              <a:alpha val="89804"/>
            </a:srgbClr>
          </a:solidFill>
        </a:ln>
      </dgm:spPr>
      <dgm:t>
        <a:bodyPr/>
        <a:lstStyle/>
        <a:p>
          <a:endParaRPr lang="ru-RU"/>
        </a:p>
      </dgm:t>
    </dgm:pt>
    <dgm:pt modelId="{F449EDBA-C359-483E-92A1-10F66E4A60B2}">
      <dgm:prSet phldrT="[Текст]" custT="1"/>
      <dgm:spPr>
        <a:solidFill>
          <a:srgbClr val="6699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endParaRPr lang="ru-RU" sz="1200" dirty="0" smtClean="0">
            <a:latin typeface="Book Antiqua" pitchFamily="18" charset="0"/>
          </a:endParaRPr>
        </a:p>
        <a:p>
          <a:pPr algn="just"/>
          <a:r>
            <a:rPr lang="ru-RU" sz="2000" b="1" i="0" u="sng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Субсидии</a:t>
          </a:r>
          <a:r>
            <a:rPr lang="ru-RU" sz="20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  - межбюджетные трансферты, предоставляемые бюджету другого уровня на условиях долевого финансирования расходов</a:t>
          </a:r>
        </a:p>
        <a:p>
          <a:pPr algn="l"/>
          <a:r>
            <a:rPr lang="ru-RU" sz="1800" dirty="0" smtClean="0"/>
            <a:t> </a:t>
          </a:r>
          <a:endParaRPr lang="ru-RU" sz="1800" dirty="0"/>
        </a:p>
      </dgm:t>
    </dgm:pt>
    <dgm:pt modelId="{C774A548-0B12-46A8-8B8A-0192C12C399B}" type="parTrans" cxnId="{50E5A926-146A-43EE-A29F-A5D039A9F039}">
      <dgm:prSet/>
      <dgm:spPr/>
      <dgm:t>
        <a:bodyPr/>
        <a:lstStyle/>
        <a:p>
          <a:endParaRPr lang="ru-RU"/>
        </a:p>
      </dgm:t>
    </dgm:pt>
    <dgm:pt modelId="{64540C70-5236-4909-88F2-F8D02EAF99A1}" type="sibTrans" cxnId="{50E5A926-146A-43EE-A29F-A5D039A9F039}">
      <dgm:prSet/>
      <dgm:spPr>
        <a:solidFill>
          <a:srgbClr val="0099CC">
            <a:alpha val="90000"/>
          </a:srgbClr>
        </a:solidFill>
        <a:ln>
          <a:solidFill>
            <a:srgbClr val="6666FF">
              <a:alpha val="89804"/>
            </a:srgbClr>
          </a:solidFill>
        </a:ln>
      </dgm:spPr>
      <dgm:t>
        <a:bodyPr/>
        <a:lstStyle/>
        <a:p>
          <a:endParaRPr lang="ru-RU"/>
        </a:p>
      </dgm:t>
    </dgm:pt>
    <dgm:pt modelId="{2D7DE91B-796A-4177-A0FB-3A646E902107}">
      <dgm:prSet custT="1"/>
      <dgm:spPr>
        <a:solidFill>
          <a:srgbClr val="CC99FF"/>
        </a:solidFill>
      </dgm:spPr>
      <dgm:t>
        <a:bodyPr/>
        <a:lstStyle/>
        <a:p>
          <a:pPr algn="just"/>
          <a:r>
            <a:rPr lang="ru-RU" sz="2000" b="1" u="sng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Субвенции</a:t>
          </a:r>
          <a:r>
            <a:rPr lang="ru-RU" sz="20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 – межбюджетные трансферты, предоставляемые местным бюджетам на исполнение переданных государственных полномочий </a:t>
          </a:r>
          <a:endParaRPr lang="ru-RU" sz="2000" dirty="0">
            <a:solidFill>
              <a:schemeClr val="tx2">
                <a:lumMod val="10000"/>
              </a:schemeClr>
            </a:solidFill>
            <a:latin typeface="Book Antiqua" pitchFamily="18" charset="0"/>
          </a:endParaRPr>
        </a:p>
      </dgm:t>
    </dgm:pt>
    <dgm:pt modelId="{87A3EC28-D257-4C28-BC1D-A7FE7569CA24}" type="parTrans" cxnId="{A401B4C0-0E94-43F5-9D03-59CBA193F521}">
      <dgm:prSet/>
      <dgm:spPr/>
      <dgm:t>
        <a:bodyPr/>
        <a:lstStyle/>
        <a:p>
          <a:endParaRPr lang="ru-RU"/>
        </a:p>
      </dgm:t>
    </dgm:pt>
    <dgm:pt modelId="{A01088EC-3308-47C5-9A55-C4769DE66AA1}" type="sibTrans" cxnId="{A401B4C0-0E94-43F5-9D03-59CBA193F521}">
      <dgm:prSet/>
      <dgm:spPr>
        <a:solidFill>
          <a:srgbClr val="0099CC">
            <a:alpha val="90000"/>
          </a:srgbClr>
        </a:solidFill>
        <a:ln>
          <a:solidFill>
            <a:srgbClr val="FF66FF">
              <a:alpha val="89804"/>
            </a:srgbClr>
          </a:solidFill>
        </a:ln>
      </dgm:spPr>
      <dgm:t>
        <a:bodyPr/>
        <a:lstStyle/>
        <a:p>
          <a:endParaRPr lang="ru-RU"/>
        </a:p>
      </dgm:t>
    </dgm:pt>
    <dgm:pt modelId="{21E5C3DA-5115-440E-B56E-5DCA8F93B1BB}">
      <dgm:prSet custT="1"/>
      <dgm:spPr>
        <a:solidFill>
          <a:srgbClr val="FF99CC"/>
        </a:solidFill>
      </dgm:spPr>
      <dgm:t>
        <a:bodyPr/>
        <a:lstStyle/>
        <a:p>
          <a:r>
            <a:rPr lang="ru-RU" sz="2000" b="1" u="sng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Иные межбюджетные трансферты</a:t>
          </a:r>
          <a:endParaRPr lang="ru-RU" sz="2000" b="1" u="sng" dirty="0">
            <a:solidFill>
              <a:schemeClr val="tx2">
                <a:lumMod val="10000"/>
              </a:schemeClr>
            </a:solidFill>
            <a:latin typeface="Book Antiqua" pitchFamily="18" charset="0"/>
          </a:endParaRPr>
        </a:p>
      </dgm:t>
    </dgm:pt>
    <dgm:pt modelId="{706114FB-E472-431C-81C9-C5DCC060E5B0}" type="parTrans" cxnId="{7D1F8A23-F819-449C-9545-7CFECED4525C}">
      <dgm:prSet/>
      <dgm:spPr/>
      <dgm:t>
        <a:bodyPr/>
        <a:lstStyle/>
        <a:p>
          <a:endParaRPr lang="ru-RU"/>
        </a:p>
      </dgm:t>
    </dgm:pt>
    <dgm:pt modelId="{563442B4-77BC-4A16-89BD-E62999AAA117}" type="sibTrans" cxnId="{7D1F8A23-F819-449C-9545-7CFECED4525C}">
      <dgm:prSet/>
      <dgm:spPr/>
      <dgm:t>
        <a:bodyPr/>
        <a:lstStyle/>
        <a:p>
          <a:endParaRPr lang="ru-RU"/>
        </a:p>
      </dgm:t>
    </dgm:pt>
    <dgm:pt modelId="{F7DB0BF1-2966-4912-8D39-B0022291816C}" type="pres">
      <dgm:prSet presAssocID="{92B22A5F-7C50-45A9-A128-EAF707AD7DA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7C7D7A-E713-45EB-B900-268290840730}" type="pres">
      <dgm:prSet presAssocID="{92B22A5F-7C50-45A9-A128-EAF707AD7DA0}" presName="dummyMaxCanvas" presStyleCnt="0">
        <dgm:presLayoutVars/>
      </dgm:prSet>
      <dgm:spPr/>
    </dgm:pt>
    <dgm:pt modelId="{3C023A05-0CA6-4B1C-9C90-98508B193786}" type="pres">
      <dgm:prSet presAssocID="{92B22A5F-7C50-45A9-A128-EAF707AD7DA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415BA-DC97-43E2-AE7E-CB1E89BDB6C4}" type="pres">
      <dgm:prSet presAssocID="{92B22A5F-7C50-45A9-A128-EAF707AD7DA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D9B4C-DA78-46C7-9E8E-1E5C23521922}" type="pres">
      <dgm:prSet presAssocID="{92B22A5F-7C50-45A9-A128-EAF707AD7DA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FC14A-0294-454A-9D8E-0DEDF513300C}" type="pres">
      <dgm:prSet presAssocID="{92B22A5F-7C50-45A9-A128-EAF707AD7DA0}" presName="FourNodes_4" presStyleLbl="node1" presStyleIdx="3" presStyleCnt="4" custScaleY="55093" custLinFactNeighborX="-28" custLinFactNeighborY="-22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735EF-571B-421D-B69C-575E32C59B3D}" type="pres">
      <dgm:prSet presAssocID="{92B22A5F-7C50-45A9-A128-EAF707AD7DA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D2155-7612-468E-A3DC-8E1D47EBEE5B}" type="pres">
      <dgm:prSet presAssocID="{92B22A5F-7C50-45A9-A128-EAF707AD7DA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A71E0-8E04-4158-8B58-BB3714727D7B}" type="pres">
      <dgm:prSet presAssocID="{92B22A5F-7C50-45A9-A128-EAF707AD7DA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F054D-0001-4AB9-89D8-68A07030852D}" type="pres">
      <dgm:prSet presAssocID="{92B22A5F-7C50-45A9-A128-EAF707AD7DA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E6E65-588E-4D34-80FF-15BC2F55240A}" type="pres">
      <dgm:prSet presAssocID="{92B22A5F-7C50-45A9-A128-EAF707AD7DA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EF898-A196-4E17-8A67-4D9319F3A9FA}" type="pres">
      <dgm:prSet presAssocID="{92B22A5F-7C50-45A9-A128-EAF707AD7DA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6F31D-B268-4DC9-AA02-B68777929D4F}" type="pres">
      <dgm:prSet presAssocID="{92B22A5F-7C50-45A9-A128-EAF707AD7DA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01B4C0-0E94-43F5-9D03-59CBA193F521}" srcId="{92B22A5F-7C50-45A9-A128-EAF707AD7DA0}" destId="{2D7DE91B-796A-4177-A0FB-3A646E902107}" srcOrd="2" destOrd="0" parTransId="{87A3EC28-D257-4C28-BC1D-A7FE7569CA24}" sibTransId="{A01088EC-3308-47C5-9A55-C4769DE66AA1}"/>
    <dgm:cxn modelId="{47697029-8554-405F-8FA7-7BD541DE32BA}" type="presOf" srcId="{2D7DE91B-796A-4177-A0FB-3A646E902107}" destId="{808EF898-A196-4E17-8A67-4D9319F3A9FA}" srcOrd="1" destOrd="0" presId="urn:microsoft.com/office/officeart/2005/8/layout/vProcess5"/>
    <dgm:cxn modelId="{989A1D30-B2D8-40CC-94E3-3F42B255EE83}" type="presOf" srcId="{92B22A5F-7C50-45A9-A128-EAF707AD7DA0}" destId="{F7DB0BF1-2966-4912-8D39-B0022291816C}" srcOrd="0" destOrd="0" presId="urn:microsoft.com/office/officeart/2005/8/layout/vProcess5"/>
    <dgm:cxn modelId="{096C7D79-020E-44B3-A1CB-3549B9C59C7A}" type="presOf" srcId="{A01088EC-3308-47C5-9A55-C4769DE66AA1}" destId="{2C7A71E0-8E04-4158-8B58-BB3714727D7B}" srcOrd="0" destOrd="0" presId="urn:microsoft.com/office/officeart/2005/8/layout/vProcess5"/>
    <dgm:cxn modelId="{ADF98623-BB29-4DA7-81BC-47D652CF2A68}" type="presOf" srcId="{52337DFF-E383-461B-9334-D92F990D56D9}" destId="{C21735EF-571B-421D-B69C-575E32C59B3D}" srcOrd="0" destOrd="0" presId="urn:microsoft.com/office/officeart/2005/8/layout/vProcess5"/>
    <dgm:cxn modelId="{BCFAEF7B-63CF-4466-ADBB-B119CE7A079B}" type="presOf" srcId="{F449EDBA-C359-483E-92A1-10F66E4A60B2}" destId="{D7FE6E65-588E-4D34-80FF-15BC2F55240A}" srcOrd="1" destOrd="0" presId="urn:microsoft.com/office/officeart/2005/8/layout/vProcess5"/>
    <dgm:cxn modelId="{B2F388D3-1D25-493B-A4CB-0DB95F6EFFF2}" type="presOf" srcId="{64540C70-5236-4909-88F2-F8D02EAF99A1}" destId="{A19D2155-7612-468E-A3DC-8E1D47EBEE5B}" srcOrd="0" destOrd="0" presId="urn:microsoft.com/office/officeart/2005/8/layout/vProcess5"/>
    <dgm:cxn modelId="{141B8258-242F-4ECC-B18C-62CDC61623E3}" type="presOf" srcId="{F449EDBA-C359-483E-92A1-10F66E4A60B2}" destId="{347415BA-DC97-43E2-AE7E-CB1E89BDB6C4}" srcOrd="0" destOrd="0" presId="urn:microsoft.com/office/officeart/2005/8/layout/vProcess5"/>
    <dgm:cxn modelId="{95897406-EE23-449A-B86A-B999A9CAC77E}" srcId="{92B22A5F-7C50-45A9-A128-EAF707AD7DA0}" destId="{1CC65711-61E0-44E5-B472-F7D3EDAD62BD}" srcOrd="0" destOrd="0" parTransId="{71E4292C-E05B-49D3-B55A-571E8E1CEC16}" sibTransId="{52337DFF-E383-461B-9334-D92F990D56D9}"/>
    <dgm:cxn modelId="{3C4E0D7A-7037-4FFE-9036-C8522262E359}" type="presOf" srcId="{2D7DE91B-796A-4177-A0FB-3A646E902107}" destId="{EFCD9B4C-DA78-46C7-9E8E-1E5C23521922}" srcOrd="0" destOrd="0" presId="urn:microsoft.com/office/officeart/2005/8/layout/vProcess5"/>
    <dgm:cxn modelId="{2349A8AD-4DFA-490D-A635-A0B8668CC46E}" type="presOf" srcId="{21E5C3DA-5115-440E-B56E-5DCA8F93B1BB}" destId="{E786F31D-B268-4DC9-AA02-B68777929D4F}" srcOrd="1" destOrd="0" presId="urn:microsoft.com/office/officeart/2005/8/layout/vProcess5"/>
    <dgm:cxn modelId="{C7110A37-0034-446D-A796-9BD88BDC7BEB}" type="presOf" srcId="{1CC65711-61E0-44E5-B472-F7D3EDAD62BD}" destId="{3C023A05-0CA6-4B1C-9C90-98508B193786}" srcOrd="0" destOrd="0" presId="urn:microsoft.com/office/officeart/2005/8/layout/vProcess5"/>
    <dgm:cxn modelId="{7D1F8A23-F819-449C-9545-7CFECED4525C}" srcId="{92B22A5F-7C50-45A9-A128-EAF707AD7DA0}" destId="{21E5C3DA-5115-440E-B56E-5DCA8F93B1BB}" srcOrd="3" destOrd="0" parTransId="{706114FB-E472-431C-81C9-C5DCC060E5B0}" sibTransId="{563442B4-77BC-4A16-89BD-E62999AAA117}"/>
    <dgm:cxn modelId="{50E5A926-146A-43EE-A29F-A5D039A9F039}" srcId="{92B22A5F-7C50-45A9-A128-EAF707AD7DA0}" destId="{F449EDBA-C359-483E-92A1-10F66E4A60B2}" srcOrd="1" destOrd="0" parTransId="{C774A548-0B12-46A8-8B8A-0192C12C399B}" sibTransId="{64540C70-5236-4909-88F2-F8D02EAF99A1}"/>
    <dgm:cxn modelId="{BDBED9C7-6940-4D57-8781-66196AB815BA}" type="presOf" srcId="{1CC65711-61E0-44E5-B472-F7D3EDAD62BD}" destId="{1B7F054D-0001-4AB9-89D8-68A07030852D}" srcOrd="1" destOrd="0" presId="urn:microsoft.com/office/officeart/2005/8/layout/vProcess5"/>
    <dgm:cxn modelId="{9C2B66B2-7052-4063-A017-97B308D5925E}" type="presOf" srcId="{21E5C3DA-5115-440E-B56E-5DCA8F93B1BB}" destId="{98AFC14A-0294-454A-9D8E-0DEDF513300C}" srcOrd="0" destOrd="0" presId="urn:microsoft.com/office/officeart/2005/8/layout/vProcess5"/>
    <dgm:cxn modelId="{4FAE0987-A3CC-4325-9CF7-DA47663959F8}" type="presParOf" srcId="{F7DB0BF1-2966-4912-8D39-B0022291816C}" destId="{A57C7D7A-E713-45EB-B900-268290840730}" srcOrd="0" destOrd="0" presId="urn:microsoft.com/office/officeart/2005/8/layout/vProcess5"/>
    <dgm:cxn modelId="{305D74EC-6F91-45FE-9501-659726AC5EB2}" type="presParOf" srcId="{F7DB0BF1-2966-4912-8D39-B0022291816C}" destId="{3C023A05-0CA6-4B1C-9C90-98508B193786}" srcOrd="1" destOrd="0" presId="urn:microsoft.com/office/officeart/2005/8/layout/vProcess5"/>
    <dgm:cxn modelId="{77B46D90-0012-452B-AC1F-8752A348DA8B}" type="presParOf" srcId="{F7DB0BF1-2966-4912-8D39-B0022291816C}" destId="{347415BA-DC97-43E2-AE7E-CB1E89BDB6C4}" srcOrd="2" destOrd="0" presId="urn:microsoft.com/office/officeart/2005/8/layout/vProcess5"/>
    <dgm:cxn modelId="{7E9C1717-B071-4074-8184-D0BA5CAF05DB}" type="presParOf" srcId="{F7DB0BF1-2966-4912-8D39-B0022291816C}" destId="{EFCD9B4C-DA78-46C7-9E8E-1E5C23521922}" srcOrd="3" destOrd="0" presId="urn:microsoft.com/office/officeart/2005/8/layout/vProcess5"/>
    <dgm:cxn modelId="{9ADBB14F-04EA-4C0B-B4BA-01C79D08D321}" type="presParOf" srcId="{F7DB0BF1-2966-4912-8D39-B0022291816C}" destId="{98AFC14A-0294-454A-9D8E-0DEDF513300C}" srcOrd="4" destOrd="0" presId="urn:microsoft.com/office/officeart/2005/8/layout/vProcess5"/>
    <dgm:cxn modelId="{99A86747-F437-453D-8E85-81394284305F}" type="presParOf" srcId="{F7DB0BF1-2966-4912-8D39-B0022291816C}" destId="{C21735EF-571B-421D-B69C-575E32C59B3D}" srcOrd="5" destOrd="0" presId="urn:microsoft.com/office/officeart/2005/8/layout/vProcess5"/>
    <dgm:cxn modelId="{5BA63704-171A-4DF3-B281-36A734D46AAE}" type="presParOf" srcId="{F7DB0BF1-2966-4912-8D39-B0022291816C}" destId="{A19D2155-7612-468E-A3DC-8E1D47EBEE5B}" srcOrd="6" destOrd="0" presId="urn:microsoft.com/office/officeart/2005/8/layout/vProcess5"/>
    <dgm:cxn modelId="{806024B9-D19E-49DE-B9AC-1DF5BE40FB63}" type="presParOf" srcId="{F7DB0BF1-2966-4912-8D39-B0022291816C}" destId="{2C7A71E0-8E04-4158-8B58-BB3714727D7B}" srcOrd="7" destOrd="0" presId="urn:microsoft.com/office/officeart/2005/8/layout/vProcess5"/>
    <dgm:cxn modelId="{C8862129-FEA9-4003-B689-B7280A8D9034}" type="presParOf" srcId="{F7DB0BF1-2966-4912-8D39-B0022291816C}" destId="{1B7F054D-0001-4AB9-89D8-68A07030852D}" srcOrd="8" destOrd="0" presId="urn:microsoft.com/office/officeart/2005/8/layout/vProcess5"/>
    <dgm:cxn modelId="{193C7812-8286-4827-AFB2-A063B482582E}" type="presParOf" srcId="{F7DB0BF1-2966-4912-8D39-B0022291816C}" destId="{D7FE6E65-588E-4D34-80FF-15BC2F55240A}" srcOrd="9" destOrd="0" presId="urn:microsoft.com/office/officeart/2005/8/layout/vProcess5"/>
    <dgm:cxn modelId="{CF5238C9-9109-4069-8F9C-B642154C7875}" type="presParOf" srcId="{F7DB0BF1-2966-4912-8D39-B0022291816C}" destId="{808EF898-A196-4E17-8A67-4D9319F3A9FA}" srcOrd="10" destOrd="0" presId="urn:microsoft.com/office/officeart/2005/8/layout/vProcess5"/>
    <dgm:cxn modelId="{E5FD0BD8-5700-4BB6-8149-70C338B0D3A4}" type="presParOf" srcId="{F7DB0BF1-2966-4912-8D39-B0022291816C}" destId="{E786F31D-B268-4DC9-AA02-B68777929D4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97B0179-6FFA-43F2-9B11-3C7B56B71EA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E3C235-D7CE-4F21-83E5-0230BF458F3B}">
      <dgm:prSet phldrT="[Текст]" custT="1"/>
      <dgm:spPr>
        <a:gradFill flip="none" rotWithShape="0">
          <a:gsLst>
            <a:gs pos="0">
              <a:srgbClr val="FF9900">
                <a:shade val="30000"/>
                <a:satMod val="115000"/>
              </a:srgbClr>
            </a:gs>
            <a:gs pos="50000">
              <a:srgbClr val="FF9900">
                <a:shade val="67500"/>
                <a:satMod val="115000"/>
              </a:srgbClr>
            </a:gs>
            <a:gs pos="100000">
              <a:srgbClr val="FF9900">
                <a:shade val="100000"/>
                <a:satMod val="115000"/>
              </a:srgbClr>
            </a:gs>
          </a:gsLst>
          <a:lin ang="2700000" scaled="1"/>
          <a:tileRect/>
        </a:gradFill>
        <a:ln w="19050">
          <a:solidFill>
            <a:srgbClr val="FF6600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Областные  средства</a:t>
          </a:r>
          <a:endParaRPr lang="ru-RU" sz="2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07B90E-C01D-4EEB-A99F-C6D51F8C1051}" type="parTrans" cxnId="{625D9539-3FEF-424E-B540-0715AFF493D9}">
      <dgm:prSet/>
      <dgm:spPr/>
      <dgm:t>
        <a:bodyPr/>
        <a:lstStyle/>
        <a:p>
          <a:endParaRPr lang="ru-RU"/>
        </a:p>
      </dgm:t>
    </dgm:pt>
    <dgm:pt modelId="{0032CFD0-149D-40E9-B15B-2927DB928F2A}" type="sibTrans" cxnId="{625D9539-3FEF-424E-B540-0715AFF493D9}">
      <dgm:prSet/>
      <dgm:spPr/>
      <dgm:t>
        <a:bodyPr/>
        <a:lstStyle/>
        <a:p>
          <a:endParaRPr lang="ru-RU"/>
        </a:p>
      </dgm:t>
    </dgm:pt>
    <dgm:pt modelId="{0FD87494-0FAD-49E2-A677-4C63C07CD278}">
      <dgm:prSet phldrT="[Текст]" custT="1"/>
      <dgm:spPr>
        <a:solidFill>
          <a:srgbClr val="FFCC99">
            <a:alpha val="89804"/>
          </a:srgbClr>
        </a:solidFill>
        <a:ln w="19050">
          <a:solidFill>
            <a:srgbClr val="FF6600"/>
          </a:solidFill>
        </a:ln>
      </dgm:spPr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Субвенция на выплату денежных средств на содержание ребенка, переданного на воспитание в приемную семью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A936E31-2B7B-4F61-8784-087F5BF1CCA2}" type="parTrans" cxnId="{89B06EA5-3ADE-473B-8A08-C3C9D6C492D2}">
      <dgm:prSet/>
      <dgm:spPr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  <dgm:pt modelId="{EA1805A8-F89A-4EA4-B480-DBF1EC1756D6}" type="sibTrans" cxnId="{89B06EA5-3ADE-473B-8A08-C3C9D6C492D2}">
      <dgm:prSet/>
      <dgm:spPr/>
      <dgm:t>
        <a:bodyPr/>
        <a:lstStyle/>
        <a:p>
          <a:endParaRPr lang="ru-RU"/>
        </a:p>
      </dgm:t>
    </dgm:pt>
    <dgm:pt modelId="{ECC4F9D0-E93A-4739-8873-1B03FCE6503A}">
      <dgm:prSet phldrT="[Текст]" custT="1"/>
      <dgm:spPr>
        <a:gradFill flip="none" rotWithShape="0">
          <a:gsLst>
            <a:gs pos="0">
              <a:srgbClr val="00CC00">
                <a:shade val="30000"/>
                <a:satMod val="115000"/>
              </a:srgbClr>
            </a:gs>
            <a:gs pos="50000">
              <a:srgbClr val="00CC00">
                <a:shade val="67500"/>
                <a:satMod val="115000"/>
              </a:srgbClr>
            </a:gs>
            <a:gs pos="100000">
              <a:srgbClr val="00CC00">
                <a:shade val="100000"/>
                <a:satMod val="115000"/>
              </a:srgbClr>
            </a:gs>
          </a:gsLst>
          <a:lin ang="8100000" scaled="1"/>
          <a:tileRect/>
        </a:gradFill>
        <a:ln w="19050">
          <a:solidFill>
            <a:srgbClr val="008000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Собственные средства</a:t>
          </a:r>
          <a:endParaRPr lang="ru-RU" sz="2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C1BA2F-2EFA-4D9C-B3CA-49EC49DF0341}" type="parTrans" cxnId="{6F91B4C2-2696-4AC9-B5C9-E81FB4304422}">
      <dgm:prSet/>
      <dgm:spPr/>
      <dgm:t>
        <a:bodyPr/>
        <a:lstStyle/>
        <a:p>
          <a:endParaRPr lang="ru-RU"/>
        </a:p>
      </dgm:t>
    </dgm:pt>
    <dgm:pt modelId="{72D3C64C-1594-42A1-A6BD-3865DE44FC1B}" type="sibTrans" cxnId="{6F91B4C2-2696-4AC9-B5C9-E81FB4304422}">
      <dgm:prSet/>
      <dgm:spPr/>
      <dgm:t>
        <a:bodyPr/>
        <a:lstStyle/>
        <a:p>
          <a:endParaRPr lang="ru-RU"/>
        </a:p>
      </dgm:t>
    </dgm:pt>
    <dgm:pt modelId="{CCE787AD-0C94-4790-AEE2-08FEBD4D1B85}">
      <dgm:prSet phldrT="[Текст]" custT="1"/>
      <dgm:spPr>
        <a:solidFill>
          <a:srgbClr val="99FF33">
            <a:alpha val="89804"/>
          </a:srgbClr>
        </a:solidFill>
        <a:ln w="19050">
          <a:solidFill>
            <a:srgbClr val="008000"/>
          </a:solidFill>
        </a:ln>
      </dgm:spPr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Выплаты почетным гражданам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68889B5-7356-40A8-AAD8-C5014ADEEF6E}" type="parTrans" cxnId="{3C81F201-EEAF-4356-B06B-1A48A88AD07D}">
      <dgm:prSet/>
      <dgm:spPr/>
      <dgm:t>
        <a:bodyPr/>
        <a:lstStyle/>
        <a:p>
          <a:endParaRPr lang="ru-RU"/>
        </a:p>
      </dgm:t>
    </dgm:pt>
    <dgm:pt modelId="{BB8E5D64-1589-4766-BEE5-C182CE5BFFB3}" type="sibTrans" cxnId="{3C81F201-EEAF-4356-B06B-1A48A88AD07D}">
      <dgm:prSet/>
      <dgm:spPr/>
      <dgm:t>
        <a:bodyPr/>
        <a:lstStyle/>
        <a:p>
          <a:endParaRPr lang="ru-RU"/>
        </a:p>
      </dgm:t>
    </dgm:pt>
    <dgm:pt modelId="{68754719-21A2-4E04-8157-D49B2D923B36}">
      <dgm:prSet phldrT="[Текст]" custT="1"/>
      <dgm:spPr>
        <a:solidFill>
          <a:srgbClr val="99FF33">
            <a:alpha val="90000"/>
          </a:srgbClr>
        </a:solidFill>
        <a:ln w="19050">
          <a:solidFill>
            <a:srgbClr val="008000"/>
          </a:solidFill>
        </a:ln>
      </dgm:spPr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Пенсии на выслугу лет лицам, замещавшим муниципальные должности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D78FB1E-2677-4182-BF88-E223488DB16D}" type="parTrans" cxnId="{81F85D43-3D44-4754-858B-9361218ACFC2}">
      <dgm:prSet/>
      <dgm:spPr/>
      <dgm:t>
        <a:bodyPr/>
        <a:lstStyle/>
        <a:p>
          <a:endParaRPr lang="ru-RU"/>
        </a:p>
      </dgm:t>
    </dgm:pt>
    <dgm:pt modelId="{9ADF9544-C697-48AE-AE83-9EE710E7DAD0}" type="sibTrans" cxnId="{81F85D43-3D44-4754-858B-9361218ACFC2}">
      <dgm:prSet/>
      <dgm:spPr/>
      <dgm:t>
        <a:bodyPr/>
        <a:lstStyle/>
        <a:p>
          <a:endParaRPr lang="ru-RU"/>
        </a:p>
      </dgm:t>
    </dgm:pt>
    <dgm:pt modelId="{3B89B9B3-5619-46D4-93CA-40C0EF5EB128}">
      <dgm:prSet phldrT="[Текст]" custT="1"/>
      <dgm:spPr>
        <a:solidFill>
          <a:srgbClr val="FFCC99">
            <a:alpha val="90000"/>
          </a:srgbClr>
        </a:solidFill>
        <a:ln w="19050">
          <a:solidFill>
            <a:srgbClr val="FF6600"/>
          </a:solidFill>
        </a:ln>
      </dgm:spPr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Субвенция на выплату  ежемесячных денежных средств на содержание ребенка, находящегося под опекой (попечительством)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298DAA3-0B49-4117-873D-4459F0CCBDB4}" type="sibTrans" cxnId="{B3624D78-7BFB-450E-8BEA-A90A6608ACE3}">
      <dgm:prSet/>
      <dgm:spPr/>
      <dgm:t>
        <a:bodyPr/>
        <a:lstStyle/>
        <a:p>
          <a:endParaRPr lang="ru-RU"/>
        </a:p>
      </dgm:t>
    </dgm:pt>
    <dgm:pt modelId="{18FCBCEA-9E78-49E2-BECB-519648FE62F0}" type="parTrans" cxnId="{B3624D78-7BFB-450E-8BEA-A90A6608ACE3}">
      <dgm:prSet/>
      <dgm:spPr>
        <a:ln>
          <a:solidFill>
            <a:srgbClr val="FF6600"/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7A678DD-6040-425C-BD0F-D72D593AD7BF}" type="pres">
      <dgm:prSet presAssocID="{F97B0179-6FFA-43F2-9B11-3C7B56B71EA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2318909-0E8B-49FF-955C-5F4D919573E8}" type="pres">
      <dgm:prSet presAssocID="{C7E3C235-D7CE-4F21-83E5-0230BF458F3B}" presName="root" presStyleCnt="0"/>
      <dgm:spPr/>
    </dgm:pt>
    <dgm:pt modelId="{C8BFB3E0-F637-4271-B518-A47EA05A3897}" type="pres">
      <dgm:prSet presAssocID="{C7E3C235-D7CE-4F21-83E5-0230BF458F3B}" presName="rootComposite" presStyleCnt="0"/>
      <dgm:spPr/>
    </dgm:pt>
    <dgm:pt modelId="{A8364C70-C324-4950-A3EA-89813D0E681B}" type="pres">
      <dgm:prSet presAssocID="{C7E3C235-D7CE-4F21-83E5-0230BF458F3B}" presName="rootText" presStyleLbl="node1" presStyleIdx="0" presStyleCnt="2" custScaleX="255225"/>
      <dgm:spPr/>
      <dgm:t>
        <a:bodyPr/>
        <a:lstStyle/>
        <a:p>
          <a:endParaRPr lang="ru-RU"/>
        </a:p>
      </dgm:t>
    </dgm:pt>
    <dgm:pt modelId="{6A0D8410-35CB-4A00-B0EC-DB51D7EB0EF9}" type="pres">
      <dgm:prSet presAssocID="{C7E3C235-D7CE-4F21-83E5-0230BF458F3B}" presName="rootConnector" presStyleLbl="node1" presStyleIdx="0" presStyleCnt="2"/>
      <dgm:spPr/>
      <dgm:t>
        <a:bodyPr/>
        <a:lstStyle/>
        <a:p>
          <a:endParaRPr lang="ru-RU"/>
        </a:p>
      </dgm:t>
    </dgm:pt>
    <dgm:pt modelId="{BA485956-92AB-46FE-9A87-FD4392A1087A}" type="pres">
      <dgm:prSet presAssocID="{C7E3C235-D7CE-4F21-83E5-0230BF458F3B}" presName="childShape" presStyleCnt="0"/>
      <dgm:spPr/>
    </dgm:pt>
    <dgm:pt modelId="{0F10B24C-6291-498B-B24B-6F32995626E1}" type="pres">
      <dgm:prSet presAssocID="{DA936E31-2B7B-4F61-8784-087F5BF1CCA2}" presName="Name13" presStyleLbl="parChTrans1D2" presStyleIdx="0" presStyleCnt="4"/>
      <dgm:spPr/>
      <dgm:t>
        <a:bodyPr/>
        <a:lstStyle/>
        <a:p>
          <a:endParaRPr lang="ru-RU"/>
        </a:p>
      </dgm:t>
    </dgm:pt>
    <dgm:pt modelId="{B94730D8-5D8F-426C-8831-7569625F9563}" type="pres">
      <dgm:prSet presAssocID="{0FD87494-0FAD-49E2-A677-4C63C07CD278}" presName="childText" presStyleLbl="bgAcc1" presStyleIdx="0" presStyleCnt="4" custScaleX="283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8766AC-1DF5-4C8B-88E8-C0C7029582F8}" type="pres">
      <dgm:prSet presAssocID="{18FCBCEA-9E78-49E2-BECB-519648FE62F0}" presName="Name13" presStyleLbl="parChTrans1D2" presStyleIdx="1" presStyleCnt="4"/>
      <dgm:spPr/>
      <dgm:t>
        <a:bodyPr/>
        <a:lstStyle/>
        <a:p>
          <a:endParaRPr lang="ru-RU"/>
        </a:p>
      </dgm:t>
    </dgm:pt>
    <dgm:pt modelId="{51570436-6222-48A4-BA2B-6408C85AF1C1}" type="pres">
      <dgm:prSet presAssocID="{3B89B9B3-5619-46D4-93CA-40C0EF5EB128}" presName="childText" presStyleLbl="bgAcc1" presStyleIdx="1" presStyleCnt="4" custScaleX="290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552E6-FA89-479A-A5C0-9CCE53C51C9B}" type="pres">
      <dgm:prSet presAssocID="{ECC4F9D0-E93A-4739-8873-1B03FCE6503A}" presName="root" presStyleCnt="0"/>
      <dgm:spPr/>
    </dgm:pt>
    <dgm:pt modelId="{B017799E-88CE-4846-9C9E-14C87B07A779}" type="pres">
      <dgm:prSet presAssocID="{ECC4F9D0-E93A-4739-8873-1B03FCE6503A}" presName="rootComposite" presStyleCnt="0"/>
      <dgm:spPr/>
    </dgm:pt>
    <dgm:pt modelId="{C3A7FB03-348C-490A-BD89-81232A0929D7}" type="pres">
      <dgm:prSet presAssocID="{ECC4F9D0-E93A-4739-8873-1B03FCE6503A}" presName="rootText" presStyleLbl="node1" presStyleIdx="1" presStyleCnt="2" custScaleX="242836"/>
      <dgm:spPr/>
      <dgm:t>
        <a:bodyPr/>
        <a:lstStyle/>
        <a:p>
          <a:endParaRPr lang="ru-RU"/>
        </a:p>
      </dgm:t>
    </dgm:pt>
    <dgm:pt modelId="{F3FA9309-D15C-4DE3-8542-192E36A1C004}" type="pres">
      <dgm:prSet presAssocID="{ECC4F9D0-E93A-4739-8873-1B03FCE6503A}" presName="rootConnector" presStyleLbl="node1" presStyleIdx="1" presStyleCnt="2"/>
      <dgm:spPr/>
      <dgm:t>
        <a:bodyPr/>
        <a:lstStyle/>
        <a:p>
          <a:endParaRPr lang="ru-RU"/>
        </a:p>
      </dgm:t>
    </dgm:pt>
    <dgm:pt modelId="{14EC64FA-847B-4CFE-9E9D-811F66FD9494}" type="pres">
      <dgm:prSet presAssocID="{ECC4F9D0-E93A-4739-8873-1B03FCE6503A}" presName="childShape" presStyleCnt="0"/>
      <dgm:spPr/>
    </dgm:pt>
    <dgm:pt modelId="{C5FFE075-823E-4DA0-9121-22547C719149}" type="pres">
      <dgm:prSet presAssocID="{068889B5-7356-40A8-AAD8-C5014ADEEF6E}" presName="Name13" presStyleLbl="parChTrans1D2" presStyleIdx="2" presStyleCnt="4"/>
      <dgm:spPr/>
      <dgm:t>
        <a:bodyPr/>
        <a:lstStyle/>
        <a:p>
          <a:endParaRPr lang="ru-RU"/>
        </a:p>
      </dgm:t>
    </dgm:pt>
    <dgm:pt modelId="{2A6BB132-36F5-4551-B534-1EA38833A873}" type="pres">
      <dgm:prSet presAssocID="{CCE787AD-0C94-4790-AEE2-08FEBD4D1B85}" presName="childText" presStyleLbl="bgAcc1" presStyleIdx="2" presStyleCnt="4" custScaleX="268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A0CCF-2610-4CB9-B2AA-6683F0E170FF}" type="pres">
      <dgm:prSet presAssocID="{2D78FB1E-2677-4182-BF88-E223488DB16D}" presName="Name13" presStyleLbl="parChTrans1D2" presStyleIdx="3" presStyleCnt="4"/>
      <dgm:spPr/>
      <dgm:t>
        <a:bodyPr/>
        <a:lstStyle/>
        <a:p>
          <a:endParaRPr lang="ru-RU"/>
        </a:p>
      </dgm:t>
    </dgm:pt>
    <dgm:pt modelId="{29983BB3-9FDC-412A-8584-11C5A8F9A525}" type="pres">
      <dgm:prSet presAssocID="{68754719-21A2-4E04-8157-D49B2D923B36}" presName="childText" presStyleLbl="bgAcc1" presStyleIdx="3" presStyleCnt="4" custScaleX="273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2F1A05-E19C-4C09-A524-2A5C6F4DA4A0}" type="presOf" srcId="{2D78FB1E-2677-4182-BF88-E223488DB16D}" destId="{6EBA0CCF-2610-4CB9-B2AA-6683F0E170FF}" srcOrd="0" destOrd="0" presId="urn:microsoft.com/office/officeart/2005/8/layout/hierarchy3"/>
    <dgm:cxn modelId="{A36E0979-4FEB-459A-92E9-E2DCAB466127}" type="presOf" srcId="{C7E3C235-D7CE-4F21-83E5-0230BF458F3B}" destId="{A8364C70-C324-4950-A3EA-89813D0E681B}" srcOrd="0" destOrd="0" presId="urn:microsoft.com/office/officeart/2005/8/layout/hierarchy3"/>
    <dgm:cxn modelId="{3C81F201-EEAF-4356-B06B-1A48A88AD07D}" srcId="{ECC4F9D0-E93A-4739-8873-1B03FCE6503A}" destId="{CCE787AD-0C94-4790-AEE2-08FEBD4D1B85}" srcOrd="0" destOrd="0" parTransId="{068889B5-7356-40A8-AAD8-C5014ADEEF6E}" sibTransId="{BB8E5D64-1589-4766-BEE5-C182CE5BFFB3}"/>
    <dgm:cxn modelId="{DD995715-6359-4B14-9D3E-C3B9DA5A2997}" type="presOf" srcId="{CCE787AD-0C94-4790-AEE2-08FEBD4D1B85}" destId="{2A6BB132-36F5-4551-B534-1EA38833A873}" srcOrd="0" destOrd="0" presId="urn:microsoft.com/office/officeart/2005/8/layout/hierarchy3"/>
    <dgm:cxn modelId="{B345047E-B714-4700-8F3A-4A3F57A20DCF}" type="presOf" srcId="{ECC4F9D0-E93A-4739-8873-1B03FCE6503A}" destId="{F3FA9309-D15C-4DE3-8542-192E36A1C004}" srcOrd="1" destOrd="0" presId="urn:microsoft.com/office/officeart/2005/8/layout/hierarchy3"/>
    <dgm:cxn modelId="{8F05F0E9-6A36-4402-B2C2-5773AF8ACF46}" type="presOf" srcId="{68754719-21A2-4E04-8157-D49B2D923B36}" destId="{29983BB3-9FDC-412A-8584-11C5A8F9A525}" srcOrd="0" destOrd="0" presId="urn:microsoft.com/office/officeart/2005/8/layout/hierarchy3"/>
    <dgm:cxn modelId="{F834B235-A673-489B-858E-A51D1E505C09}" type="presOf" srcId="{3B89B9B3-5619-46D4-93CA-40C0EF5EB128}" destId="{51570436-6222-48A4-BA2B-6408C85AF1C1}" srcOrd="0" destOrd="0" presId="urn:microsoft.com/office/officeart/2005/8/layout/hierarchy3"/>
    <dgm:cxn modelId="{843E2FFE-8AF3-451F-810B-8B8FB3AFA718}" type="presOf" srcId="{ECC4F9D0-E93A-4739-8873-1B03FCE6503A}" destId="{C3A7FB03-348C-490A-BD89-81232A0929D7}" srcOrd="0" destOrd="0" presId="urn:microsoft.com/office/officeart/2005/8/layout/hierarchy3"/>
    <dgm:cxn modelId="{E782B152-BD24-492C-91A8-D330E7DD20C9}" type="presOf" srcId="{DA936E31-2B7B-4F61-8784-087F5BF1CCA2}" destId="{0F10B24C-6291-498B-B24B-6F32995626E1}" srcOrd="0" destOrd="0" presId="urn:microsoft.com/office/officeart/2005/8/layout/hierarchy3"/>
    <dgm:cxn modelId="{451FA078-B4E2-4534-A63B-54B6DF86A40C}" type="presOf" srcId="{18FCBCEA-9E78-49E2-BECB-519648FE62F0}" destId="{DC8766AC-1DF5-4C8B-88E8-C0C7029582F8}" srcOrd="0" destOrd="0" presId="urn:microsoft.com/office/officeart/2005/8/layout/hierarchy3"/>
    <dgm:cxn modelId="{1CA89DBB-DBAD-4C88-8629-F3EC9575DA39}" type="presOf" srcId="{F97B0179-6FFA-43F2-9B11-3C7B56B71EA7}" destId="{87A678DD-6040-425C-BD0F-D72D593AD7BF}" srcOrd="0" destOrd="0" presId="urn:microsoft.com/office/officeart/2005/8/layout/hierarchy3"/>
    <dgm:cxn modelId="{81F85D43-3D44-4754-858B-9361218ACFC2}" srcId="{ECC4F9D0-E93A-4739-8873-1B03FCE6503A}" destId="{68754719-21A2-4E04-8157-D49B2D923B36}" srcOrd="1" destOrd="0" parTransId="{2D78FB1E-2677-4182-BF88-E223488DB16D}" sibTransId="{9ADF9544-C697-48AE-AE83-9EE710E7DAD0}"/>
    <dgm:cxn modelId="{89ABA668-536A-4E61-9574-811F91A66525}" type="presOf" srcId="{C7E3C235-D7CE-4F21-83E5-0230BF458F3B}" destId="{6A0D8410-35CB-4A00-B0EC-DB51D7EB0EF9}" srcOrd="1" destOrd="0" presId="urn:microsoft.com/office/officeart/2005/8/layout/hierarchy3"/>
    <dgm:cxn modelId="{89B06EA5-3ADE-473B-8A08-C3C9D6C492D2}" srcId="{C7E3C235-D7CE-4F21-83E5-0230BF458F3B}" destId="{0FD87494-0FAD-49E2-A677-4C63C07CD278}" srcOrd="0" destOrd="0" parTransId="{DA936E31-2B7B-4F61-8784-087F5BF1CCA2}" sibTransId="{EA1805A8-F89A-4EA4-B480-DBF1EC1756D6}"/>
    <dgm:cxn modelId="{B3624D78-7BFB-450E-8BEA-A90A6608ACE3}" srcId="{C7E3C235-D7CE-4F21-83E5-0230BF458F3B}" destId="{3B89B9B3-5619-46D4-93CA-40C0EF5EB128}" srcOrd="1" destOrd="0" parTransId="{18FCBCEA-9E78-49E2-BECB-519648FE62F0}" sibTransId="{2298DAA3-0B49-4117-873D-4459F0CCBDB4}"/>
    <dgm:cxn modelId="{6F91B4C2-2696-4AC9-B5C9-E81FB4304422}" srcId="{F97B0179-6FFA-43F2-9B11-3C7B56B71EA7}" destId="{ECC4F9D0-E93A-4739-8873-1B03FCE6503A}" srcOrd="1" destOrd="0" parTransId="{F3C1BA2F-2EFA-4D9C-B3CA-49EC49DF0341}" sibTransId="{72D3C64C-1594-42A1-A6BD-3865DE44FC1B}"/>
    <dgm:cxn modelId="{625D9539-3FEF-424E-B540-0715AFF493D9}" srcId="{F97B0179-6FFA-43F2-9B11-3C7B56B71EA7}" destId="{C7E3C235-D7CE-4F21-83E5-0230BF458F3B}" srcOrd="0" destOrd="0" parTransId="{3507B90E-C01D-4EEB-A99F-C6D51F8C1051}" sibTransId="{0032CFD0-149D-40E9-B15B-2927DB928F2A}"/>
    <dgm:cxn modelId="{200873A1-9A9E-4583-A390-DDFBE8AB8BEF}" type="presOf" srcId="{0FD87494-0FAD-49E2-A677-4C63C07CD278}" destId="{B94730D8-5D8F-426C-8831-7569625F9563}" srcOrd="0" destOrd="0" presId="urn:microsoft.com/office/officeart/2005/8/layout/hierarchy3"/>
    <dgm:cxn modelId="{DB02216A-6CFD-4C79-8C67-4C55E92800E5}" type="presOf" srcId="{068889B5-7356-40A8-AAD8-C5014ADEEF6E}" destId="{C5FFE075-823E-4DA0-9121-22547C719149}" srcOrd="0" destOrd="0" presId="urn:microsoft.com/office/officeart/2005/8/layout/hierarchy3"/>
    <dgm:cxn modelId="{14ED1C8B-B570-4100-85A9-FF80840B90C2}" type="presParOf" srcId="{87A678DD-6040-425C-BD0F-D72D593AD7BF}" destId="{B2318909-0E8B-49FF-955C-5F4D919573E8}" srcOrd="0" destOrd="0" presId="urn:microsoft.com/office/officeart/2005/8/layout/hierarchy3"/>
    <dgm:cxn modelId="{3B5FE2DD-02A7-47CA-BD6F-D8D612479D2E}" type="presParOf" srcId="{B2318909-0E8B-49FF-955C-5F4D919573E8}" destId="{C8BFB3E0-F637-4271-B518-A47EA05A3897}" srcOrd="0" destOrd="0" presId="urn:microsoft.com/office/officeart/2005/8/layout/hierarchy3"/>
    <dgm:cxn modelId="{9721C17D-97FF-465D-B15C-9975DA0A5E69}" type="presParOf" srcId="{C8BFB3E0-F637-4271-B518-A47EA05A3897}" destId="{A8364C70-C324-4950-A3EA-89813D0E681B}" srcOrd="0" destOrd="0" presId="urn:microsoft.com/office/officeart/2005/8/layout/hierarchy3"/>
    <dgm:cxn modelId="{9B7EE865-ACAA-407A-BBFC-A4109D5C384C}" type="presParOf" srcId="{C8BFB3E0-F637-4271-B518-A47EA05A3897}" destId="{6A0D8410-35CB-4A00-B0EC-DB51D7EB0EF9}" srcOrd="1" destOrd="0" presId="urn:microsoft.com/office/officeart/2005/8/layout/hierarchy3"/>
    <dgm:cxn modelId="{4F0A1CF7-32D7-4D2C-8A0A-D8C5D5A275FD}" type="presParOf" srcId="{B2318909-0E8B-49FF-955C-5F4D919573E8}" destId="{BA485956-92AB-46FE-9A87-FD4392A1087A}" srcOrd="1" destOrd="0" presId="urn:microsoft.com/office/officeart/2005/8/layout/hierarchy3"/>
    <dgm:cxn modelId="{AF559AAC-EB22-4F03-B205-8199F7D1A3C4}" type="presParOf" srcId="{BA485956-92AB-46FE-9A87-FD4392A1087A}" destId="{0F10B24C-6291-498B-B24B-6F32995626E1}" srcOrd="0" destOrd="0" presId="urn:microsoft.com/office/officeart/2005/8/layout/hierarchy3"/>
    <dgm:cxn modelId="{66C7A956-D04F-436A-B267-6C1B705F0FC0}" type="presParOf" srcId="{BA485956-92AB-46FE-9A87-FD4392A1087A}" destId="{B94730D8-5D8F-426C-8831-7569625F9563}" srcOrd="1" destOrd="0" presId="urn:microsoft.com/office/officeart/2005/8/layout/hierarchy3"/>
    <dgm:cxn modelId="{4F64170C-93BA-424C-A3F2-7DC49BBFA055}" type="presParOf" srcId="{BA485956-92AB-46FE-9A87-FD4392A1087A}" destId="{DC8766AC-1DF5-4C8B-88E8-C0C7029582F8}" srcOrd="2" destOrd="0" presId="urn:microsoft.com/office/officeart/2005/8/layout/hierarchy3"/>
    <dgm:cxn modelId="{5C4BB1DC-1DD5-40E6-B208-4ECED67E65EF}" type="presParOf" srcId="{BA485956-92AB-46FE-9A87-FD4392A1087A}" destId="{51570436-6222-48A4-BA2B-6408C85AF1C1}" srcOrd="3" destOrd="0" presId="urn:microsoft.com/office/officeart/2005/8/layout/hierarchy3"/>
    <dgm:cxn modelId="{299F4C0D-9BB4-4F2C-B1A9-ABD992C1175B}" type="presParOf" srcId="{87A678DD-6040-425C-BD0F-D72D593AD7BF}" destId="{398552E6-FA89-479A-A5C0-9CCE53C51C9B}" srcOrd="1" destOrd="0" presId="urn:microsoft.com/office/officeart/2005/8/layout/hierarchy3"/>
    <dgm:cxn modelId="{90DA8CA6-1398-41F4-89EE-BE31474744DF}" type="presParOf" srcId="{398552E6-FA89-479A-A5C0-9CCE53C51C9B}" destId="{B017799E-88CE-4846-9C9E-14C87B07A779}" srcOrd="0" destOrd="0" presId="urn:microsoft.com/office/officeart/2005/8/layout/hierarchy3"/>
    <dgm:cxn modelId="{867BADAF-E042-45AD-B24F-81D66AC303D5}" type="presParOf" srcId="{B017799E-88CE-4846-9C9E-14C87B07A779}" destId="{C3A7FB03-348C-490A-BD89-81232A0929D7}" srcOrd="0" destOrd="0" presId="urn:microsoft.com/office/officeart/2005/8/layout/hierarchy3"/>
    <dgm:cxn modelId="{CECF6C5E-31A5-4352-9ED2-DE8B28DBB641}" type="presParOf" srcId="{B017799E-88CE-4846-9C9E-14C87B07A779}" destId="{F3FA9309-D15C-4DE3-8542-192E36A1C004}" srcOrd="1" destOrd="0" presId="urn:microsoft.com/office/officeart/2005/8/layout/hierarchy3"/>
    <dgm:cxn modelId="{CE428994-9669-422D-890C-ECCE365F0C73}" type="presParOf" srcId="{398552E6-FA89-479A-A5C0-9CCE53C51C9B}" destId="{14EC64FA-847B-4CFE-9E9D-811F66FD9494}" srcOrd="1" destOrd="0" presId="urn:microsoft.com/office/officeart/2005/8/layout/hierarchy3"/>
    <dgm:cxn modelId="{B184F9FD-EE43-487C-83B4-AC6E2B7673DE}" type="presParOf" srcId="{14EC64FA-847B-4CFE-9E9D-811F66FD9494}" destId="{C5FFE075-823E-4DA0-9121-22547C719149}" srcOrd="0" destOrd="0" presId="urn:microsoft.com/office/officeart/2005/8/layout/hierarchy3"/>
    <dgm:cxn modelId="{6D73E7B0-2808-4272-B5BD-23964CC765D7}" type="presParOf" srcId="{14EC64FA-847B-4CFE-9E9D-811F66FD9494}" destId="{2A6BB132-36F5-4551-B534-1EA38833A873}" srcOrd="1" destOrd="0" presId="urn:microsoft.com/office/officeart/2005/8/layout/hierarchy3"/>
    <dgm:cxn modelId="{4DE37C3A-757D-4FB9-A71E-CE9514CA3840}" type="presParOf" srcId="{14EC64FA-847B-4CFE-9E9D-811F66FD9494}" destId="{6EBA0CCF-2610-4CB9-B2AA-6683F0E170FF}" srcOrd="2" destOrd="0" presId="urn:microsoft.com/office/officeart/2005/8/layout/hierarchy3"/>
    <dgm:cxn modelId="{90723B86-82D2-4C8A-AF71-6612D597BD7E}" type="presParOf" srcId="{14EC64FA-847B-4CFE-9E9D-811F66FD9494}" destId="{29983BB3-9FDC-412A-8584-11C5A8F9A52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EDFEBA5-2FBA-421D-9D2C-37454CED3B66}" type="doc">
      <dgm:prSet loTypeId="urn:microsoft.com/office/officeart/2005/8/layout/v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369FA3-F55A-4A7B-8A8A-7E23378A4F97}">
      <dgm:prSet phldrT="[Текст]" custT="1"/>
      <dgm:spPr>
        <a:solidFill>
          <a:srgbClr val="3399FF"/>
        </a:solidFill>
        <a:ln>
          <a:solidFill>
            <a:srgbClr val="00CC99"/>
          </a:solidFill>
        </a:ln>
      </dgm:spPr>
      <dgm:t>
        <a:bodyPr/>
        <a:lstStyle/>
        <a:p>
          <a:r>
            <a:rPr lang="ru-RU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2018 г</a:t>
          </a:r>
          <a:endParaRPr lang="ru-RU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chemeClr val="bg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89973E0-B602-4A86-95CE-FF9031FCC0DE}" type="parTrans" cxnId="{D88A8B4C-1483-4590-AA42-B81BAA3BECCF}">
      <dgm:prSet/>
      <dgm:spPr/>
      <dgm:t>
        <a:bodyPr/>
        <a:lstStyle/>
        <a:p>
          <a:endParaRPr lang="ru-RU"/>
        </a:p>
      </dgm:t>
    </dgm:pt>
    <dgm:pt modelId="{3E171B15-A7B1-4A38-A3CD-4EAC9A1C8054}" type="sibTrans" cxnId="{D88A8B4C-1483-4590-AA42-B81BAA3BECCF}">
      <dgm:prSet/>
      <dgm:spPr/>
      <dgm:t>
        <a:bodyPr/>
        <a:lstStyle/>
        <a:p>
          <a:endParaRPr lang="ru-RU"/>
        </a:p>
      </dgm:t>
    </dgm:pt>
    <dgm:pt modelId="{72BF3DC4-EB9D-4528-B878-C59BCE2F023A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00CC99"/>
          </a:solidFill>
        </a:ln>
      </dgm:spPr>
      <dgm:t>
        <a:bodyPr/>
        <a:lstStyle/>
        <a:p>
          <a:pPr algn="ctr"/>
          <a:r>
            <a:rPr lang="ru-RU" sz="2400" b="1" dirty="0" smtClean="0">
              <a:solidFill>
                <a:schemeClr val="bg1"/>
              </a:solidFill>
              <a:effectLst/>
              <a:latin typeface="Book Antiqua" pitchFamily="18" charset="0"/>
            </a:rPr>
            <a:t>28 890,5</a:t>
          </a:r>
          <a:endParaRPr lang="ru-RU" sz="2400" b="1" dirty="0">
            <a:solidFill>
              <a:schemeClr val="bg1"/>
            </a:solidFill>
            <a:effectLst/>
            <a:latin typeface="Book Antiqua" pitchFamily="18" charset="0"/>
          </a:endParaRPr>
        </a:p>
      </dgm:t>
    </dgm:pt>
    <dgm:pt modelId="{7CF9B1E6-DE1D-44D2-B9EE-53CBA6751784}" type="parTrans" cxnId="{50E1A9F2-4BCA-46CC-A80B-0E86E5E205A1}">
      <dgm:prSet/>
      <dgm:spPr/>
      <dgm:t>
        <a:bodyPr/>
        <a:lstStyle/>
        <a:p>
          <a:endParaRPr lang="ru-RU"/>
        </a:p>
      </dgm:t>
    </dgm:pt>
    <dgm:pt modelId="{E1B862A6-5CF2-4743-8027-B61C22264819}" type="sibTrans" cxnId="{50E1A9F2-4BCA-46CC-A80B-0E86E5E205A1}">
      <dgm:prSet/>
      <dgm:spPr/>
      <dgm:t>
        <a:bodyPr/>
        <a:lstStyle/>
        <a:p>
          <a:endParaRPr lang="ru-RU"/>
        </a:p>
      </dgm:t>
    </dgm:pt>
    <dgm:pt modelId="{04483AC4-E7BF-4E3B-8BBA-EC6BFDC5916C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66CCFF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800" dirty="0" smtClean="0">
              <a:latin typeface="Book Antiqua" pitchFamily="18" charset="0"/>
            </a:rPr>
            <a:t>                   Объем доходов местного бюджета</a:t>
          </a:r>
          <a:endParaRPr lang="ru-RU" sz="1800" dirty="0">
            <a:latin typeface="Book Antiqua" pitchFamily="18" charset="0"/>
          </a:endParaRPr>
        </a:p>
      </dgm:t>
    </dgm:pt>
    <dgm:pt modelId="{BFC6B100-2E1A-4A18-94A9-45B06824B127}" type="parTrans" cxnId="{384CE64D-FEA5-45DF-81B7-9F98C982C5BB}">
      <dgm:prSet/>
      <dgm:spPr/>
      <dgm:t>
        <a:bodyPr/>
        <a:lstStyle/>
        <a:p>
          <a:endParaRPr lang="ru-RU"/>
        </a:p>
      </dgm:t>
    </dgm:pt>
    <dgm:pt modelId="{712B84F4-0C8B-4D3E-8B80-342B8809CC8A}" type="sibTrans" cxnId="{384CE64D-FEA5-45DF-81B7-9F98C982C5BB}">
      <dgm:prSet/>
      <dgm:spPr/>
      <dgm:t>
        <a:bodyPr/>
        <a:lstStyle/>
        <a:p>
          <a:endParaRPr lang="ru-RU"/>
        </a:p>
      </dgm:t>
    </dgm:pt>
    <dgm:pt modelId="{D2AE9391-B746-40B0-B4EA-377C8E6769A6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66CCFF"/>
        </a:solidFill>
        <a:ln>
          <a:solidFill>
            <a:schemeClr val="accent1"/>
          </a:solidFill>
        </a:ln>
      </dgm:spPr>
      <dgm:t>
        <a:bodyPr/>
        <a:lstStyle/>
        <a:p>
          <a:endParaRPr lang="ru-RU" sz="1600" dirty="0">
            <a:latin typeface="Book Antiqua" pitchFamily="18" charset="0"/>
          </a:endParaRPr>
        </a:p>
      </dgm:t>
    </dgm:pt>
    <dgm:pt modelId="{882BDE67-A78D-4EE6-9D7E-2877A259C9D2}" type="parTrans" cxnId="{529821E7-8B40-4919-830B-4273F6616F1A}">
      <dgm:prSet/>
      <dgm:spPr/>
      <dgm:t>
        <a:bodyPr/>
        <a:lstStyle/>
        <a:p>
          <a:endParaRPr lang="ru-RU"/>
        </a:p>
      </dgm:t>
    </dgm:pt>
    <dgm:pt modelId="{7E3CCA34-6B1A-49DF-B827-2C5E0E65CCC6}" type="sibTrans" cxnId="{529821E7-8B40-4919-830B-4273F6616F1A}">
      <dgm:prSet/>
      <dgm:spPr/>
      <dgm:t>
        <a:bodyPr/>
        <a:lstStyle/>
        <a:p>
          <a:endParaRPr lang="ru-RU"/>
        </a:p>
      </dgm:t>
    </dgm:pt>
    <dgm:pt modelId="{3D3D51BA-ABBB-4FD6-A645-82511E1327AE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00CC99"/>
          </a:solidFill>
        </a:ln>
      </dgm:spPr>
      <dgm:t>
        <a:bodyPr/>
        <a:lstStyle/>
        <a:p>
          <a:pPr algn="ctr"/>
          <a:r>
            <a:rPr lang="ru-RU" sz="2400" b="1" dirty="0" smtClean="0">
              <a:solidFill>
                <a:schemeClr val="bg1"/>
              </a:solidFill>
              <a:effectLst/>
              <a:latin typeface="Book Antiqua" pitchFamily="18" charset="0"/>
            </a:rPr>
            <a:t>27 905,9</a:t>
          </a:r>
          <a:endParaRPr lang="ru-RU" sz="2400" b="1" dirty="0">
            <a:solidFill>
              <a:schemeClr val="bg1"/>
            </a:solidFill>
            <a:effectLst/>
            <a:latin typeface="Book Antiqua" pitchFamily="18" charset="0"/>
          </a:endParaRPr>
        </a:p>
      </dgm:t>
    </dgm:pt>
    <dgm:pt modelId="{EC324748-B88E-4F67-BA69-D32B422D0B66}" type="parTrans" cxnId="{15E1A52C-888F-4127-8B7F-DB9631F51EC9}">
      <dgm:prSet/>
      <dgm:spPr/>
      <dgm:t>
        <a:bodyPr/>
        <a:lstStyle/>
        <a:p>
          <a:endParaRPr lang="ru-RU"/>
        </a:p>
      </dgm:t>
    </dgm:pt>
    <dgm:pt modelId="{83360899-176B-432B-B5E0-FA1DF6EDBBEF}" type="sibTrans" cxnId="{15E1A52C-888F-4127-8B7F-DB9631F51EC9}">
      <dgm:prSet/>
      <dgm:spPr/>
      <dgm:t>
        <a:bodyPr/>
        <a:lstStyle/>
        <a:p>
          <a:endParaRPr lang="ru-RU"/>
        </a:p>
      </dgm:t>
    </dgm:pt>
    <dgm:pt modelId="{1429CFF6-F84C-43BA-BE2D-44E1FBFD7923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00CC99"/>
          </a:solidFill>
        </a:ln>
      </dgm:spPr>
      <dgm:t>
        <a:bodyPr/>
        <a:lstStyle/>
        <a:p>
          <a:pPr algn="ctr"/>
          <a:r>
            <a:rPr lang="ru-RU" sz="2400" b="1" dirty="0" smtClean="0">
              <a:solidFill>
                <a:schemeClr val="bg1"/>
              </a:solidFill>
              <a:effectLst/>
              <a:latin typeface="Book Antiqua" pitchFamily="18" charset="0"/>
            </a:rPr>
            <a:t>14 848,4</a:t>
          </a:r>
          <a:endParaRPr lang="ru-RU" sz="2400" b="1" dirty="0">
            <a:solidFill>
              <a:schemeClr val="bg1"/>
            </a:solidFill>
            <a:effectLst/>
            <a:latin typeface="Book Antiqua" pitchFamily="18" charset="0"/>
          </a:endParaRPr>
        </a:p>
      </dgm:t>
    </dgm:pt>
    <dgm:pt modelId="{8DF3454E-0527-4BEA-9037-B9B4E3BF13EF}" type="parTrans" cxnId="{DEBC8A15-A3DC-4921-9FD7-54020A4C008F}">
      <dgm:prSet/>
      <dgm:spPr/>
      <dgm:t>
        <a:bodyPr/>
        <a:lstStyle/>
        <a:p>
          <a:endParaRPr lang="ru-RU"/>
        </a:p>
      </dgm:t>
    </dgm:pt>
    <dgm:pt modelId="{E19AB800-D991-4582-A146-9C1E4C7ADDD8}" type="sibTrans" cxnId="{DEBC8A15-A3DC-4921-9FD7-54020A4C008F}">
      <dgm:prSet/>
      <dgm:spPr/>
      <dgm:t>
        <a:bodyPr/>
        <a:lstStyle/>
        <a:p>
          <a:endParaRPr lang="ru-RU"/>
        </a:p>
      </dgm:t>
    </dgm:pt>
    <dgm:pt modelId="{DE5C4943-41B5-4D79-86B0-E2402D40EBAF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00CC99"/>
          </a:solidFill>
        </a:ln>
      </dgm:spPr>
      <dgm:t>
        <a:bodyPr/>
        <a:lstStyle/>
        <a:p>
          <a:pPr algn="ctr"/>
          <a:r>
            <a:rPr lang="ru-RU" sz="2400" b="1" dirty="0" smtClean="0">
              <a:solidFill>
                <a:schemeClr val="bg1"/>
              </a:solidFill>
              <a:effectLst/>
              <a:latin typeface="Book Antiqua" pitchFamily="18" charset="0"/>
            </a:rPr>
            <a:t>4 589,4</a:t>
          </a:r>
          <a:endParaRPr lang="ru-RU" sz="2400" b="1" dirty="0">
            <a:solidFill>
              <a:schemeClr val="bg1"/>
            </a:solidFill>
            <a:effectLst/>
            <a:latin typeface="Book Antiqua" pitchFamily="18" charset="0"/>
          </a:endParaRPr>
        </a:p>
      </dgm:t>
    </dgm:pt>
    <dgm:pt modelId="{63D8D627-779E-40A4-BDA7-74254490F22A}" type="parTrans" cxnId="{BCB0F8E0-823C-49E9-AFD3-5BB9EC07092B}">
      <dgm:prSet/>
      <dgm:spPr/>
      <dgm:t>
        <a:bodyPr/>
        <a:lstStyle/>
        <a:p>
          <a:endParaRPr lang="ru-RU"/>
        </a:p>
      </dgm:t>
    </dgm:pt>
    <dgm:pt modelId="{4B0756EA-2537-4B36-85D2-A5FF02931DDF}" type="sibTrans" cxnId="{BCB0F8E0-823C-49E9-AFD3-5BB9EC07092B}">
      <dgm:prSet/>
      <dgm:spPr/>
      <dgm:t>
        <a:bodyPr/>
        <a:lstStyle/>
        <a:p>
          <a:endParaRPr lang="ru-RU"/>
        </a:p>
      </dgm:t>
    </dgm:pt>
    <dgm:pt modelId="{5136F46D-DAA8-44FC-B8DF-0F8AA04B3A7D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00CC99"/>
          </a:solidFill>
        </a:ln>
      </dgm:spPr>
      <dgm:t>
        <a:bodyPr/>
        <a:lstStyle/>
        <a:p>
          <a:pPr algn="ctr"/>
          <a:r>
            <a:rPr lang="ru-RU" sz="2400" b="1" dirty="0" smtClean="0">
              <a:solidFill>
                <a:schemeClr val="bg1"/>
              </a:solidFill>
              <a:effectLst/>
              <a:latin typeface="Book Antiqua" pitchFamily="18" charset="0"/>
            </a:rPr>
            <a:t>2 348,8</a:t>
          </a:r>
          <a:endParaRPr lang="ru-RU" sz="2400" b="1" dirty="0">
            <a:solidFill>
              <a:schemeClr val="bg1"/>
            </a:solidFill>
            <a:effectLst/>
            <a:latin typeface="Book Antiqua" pitchFamily="18" charset="0"/>
          </a:endParaRPr>
        </a:p>
      </dgm:t>
    </dgm:pt>
    <dgm:pt modelId="{47B6D271-6AB0-4B8E-9F5B-DF961E86DD09}" type="parTrans" cxnId="{0CFB6F02-47FC-4BE4-B3DD-0A03A0EA0460}">
      <dgm:prSet/>
      <dgm:spPr/>
      <dgm:t>
        <a:bodyPr/>
        <a:lstStyle/>
        <a:p>
          <a:endParaRPr lang="ru-RU"/>
        </a:p>
      </dgm:t>
    </dgm:pt>
    <dgm:pt modelId="{6E149DC6-27F8-430C-AFAA-D36DC43FD2AD}" type="sibTrans" cxnId="{0CFB6F02-47FC-4BE4-B3DD-0A03A0EA0460}">
      <dgm:prSet/>
      <dgm:spPr/>
      <dgm:t>
        <a:bodyPr/>
        <a:lstStyle/>
        <a:p>
          <a:endParaRPr lang="ru-RU"/>
        </a:p>
      </dgm:t>
    </dgm:pt>
    <dgm:pt modelId="{7CC5CF70-B216-42BB-9E96-B2D12A82CB10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00CC99"/>
          </a:solidFill>
        </a:ln>
      </dgm:spPr>
      <dgm:t>
        <a:bodyPr/>
        <a:lstStyle/>
        <a:p>
          <a:pPr algn="ctr"/>
          <a:r>
            <a:rPr lang="ru-RU" sz="2400" b="1" dirty="0" smtClean="0">
              <a:solidFill>
                <a:schemeClr val="bg1"/>
              </a:solidFill>
              <a:effectLst/>
              <a:latin typeface="Book Antiqua" pitchFamily="18" charset="0"/>
            </a:rPr>
            <a:t>   21,3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7C2BE421-D426-4AE0-8C45-FBA1439C416B}" type="parTrans" cxnId="{EE25AFCE-A80E-4783-A05D-72046BEB2125}">
      <dgm:prSet/>
      <dgm:spPr/>
      <dgm:t>
        <a:bodyPr/>
        <a:lstStyle/>
        <a:p>
          <a:endParaRPr lang="ru-RU"/>
        </a:p>
      </dgm:t>
    </dgm:pt>
    <dgm:pt modelId="{5AA7AF5D-7420-4413-82A9-A0BC9CB27C7B}" type="sibTrans" cxnId="{EE25AFCE-A80E-4783-A05D-72046BEB2125}">
      <dgm:prSet/>
      <dgm:spPr/>
      <dgm:t>
        <a:bodyPr/>
        <a:lstStyle/>
        <a:p>
          <a:endParaRPr lang="ru-RU"/>
        </a:p>
      </dgm:t>
    </dgm:pt>
    <dgm:pt modelId="{9059EED0-448A-4F9B-89C3-D52ECCF76412}">
      <dgm:prSet phldrT="[Текст]" custT="1"/>
      <dgm:spPr>
        <a:gradFill flip="none" rotWithShape="1">
          <a:gsLst>
            <a:gs pos="0">
              <a:srgbClr val="0099FF">
                <a:shade val="30000"/>
                <a:satMod val="115000"/>
              </a:srgbClr>
            </a:gs>
            <a:gs pos="50000">
              <a:srgbClr val="0099FF">
                <a:shade val="67500"/>
                <a:satMod val="115000"/>
              </a:srgbClr>
            </a:gs>
            <a:gs pos="100000">
              <a:srgbClr val="0099FF">
                <a:shade val="100000"/>
                <a:satMod val="115000"/>
              </a:srgbClr>
            </a:gs>
          </a:gsLst>
          <a:lin ang="16200000" scaled="1"/>
          <a:tileRect/>
        </a:gradFill>
        <a:ln w="12700">
          <a:solidFill>
            <a:srgbClr val="0033CC">
              <a:alpha val="89804"/>
            </a:srgbClr>
          </a:solidFill>
        </a:ln>
      </dgm:spPr>
      <dgm:t>
        <a:bodyPr/>
        <a:lstStyle/>
        <a:p>
          <a:pPr algn="ctr"/>
          <a:r>
            <a:rPr lang="ru-RU" sz="2000" b="1" dirty="0" smtClean="0">
              <a:latin typeface="Bookman Old Style" pitchFamily="18" charset="0"/>
            </a:rPr>
            <a:t>Показатели  бюджета</a:t>
          </a:r>
          <a:endParaRPr lang="ru-RU" sz="2000" b="1" dirty="0">
            <a:latin typeface="Bookman Old Style" pitchFamily="18" charset="0"/>
          </a:endParaRPr>
        </a:p>
      </dgm:t>
    </dgm:pt>
    <dgm:pt modelId="{D6109A50-3730-4DC3-9C9D-79FFB576FFE8}" type="parTrans" cxnId="{A289FF28-3D5D-4072-A944-A5BC976E0ECB}">
      <dgm:prSet/>
      <dgm:spPr/>
      <dgm:t>
        <a:bodyPr/>
        <a:lstStyle/>
        <a:p>
          <a:endParaRPr lang="ru-RU"/>
        </a:p>
      </dgm:t>
    </dgm:pt>
    <dgm:pt modelId="{7DFA7368-73B2-4C89-81C2-7D15692B2BA2}" type="sibTrans" cxnId="{A289FF28-3D5D-4072-A944-A5BC976E0ECB}">
      <dgm:prSet/>
      <dgm:spPr/>
      <dgm:t>
        <a:bodyPr/>
        <a:lstStyle/>
        <a:p>
          <a:endParaRPr lang="ru-RU"/>
        </a:p>
      </dgm:t>
    </dgm:pt>
    <dgm:pt modelId="{DA88A47A-EB08-4818-B112-23DE29A0C66A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66CCFF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800" dirty="0" smtClean="0">
              <a:latin typeface="Book Antiqua" pitchFamily="18" charset="0"/>
            </a:rPr>
            <a:t>                   Объем расходов бюджета на</a:t>
          </a:r>
          <a:endParaRPr lang="ru-RU" sz="1800" dirty="0">
            <a:latin typeface="Book Antiqua" pitchFamily="18" charset="0"/>
          </a:endParaRPr>
        </a:p>
      </dgm:t>
    </dgm:pt>
    <dgm:pt modelId="{237F12F3-BC33-4786-90D7-28F1E163EC29}" type="parTrans" cxnId="{99AFFDE1-2AF1-429D-85CE-A5DA6C77C68A}">
      <dgm:prSet/>
      <dgm:spPr/>
      <dgm:t>
        <a:bodyPr/>
        <a:lstStyle/>
        <a:p>
          <a:endParaRPr lang="ru-RU"/>
        </a:p>
      </dgm:t>
    </dgm:pt>
    <dgm:pt modelId="{2DB83C77-C1E5-445D-8AF5-62E6EE25C864}" type="sibTrans" cxnId="{99AFFDE1-2AF1-429D-85CE-A5DA6C77C68A}">
      <dgm:prSet/>
      <dgm:spPr/>
      <dgm:t>
        <a:bodyPr/>
        <a:lstStyle/>
        <a:p>
          <a:endParaRPr lang="ru-RU"/>
        </a:p>
      </dgm:t>
    </dgm:pt>
    <dgm:pt modelId="{9A169E28-5D27-4BF3-B56C-ECD150877FA8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66CCFF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800" dirty="0" smtClean="0">
              <a:latin typeface="Book Antiqua" pitchFamily="18" charset="0"/>
            </a:rPr>
            <a:t>                   Объем расходов  бюджета на</a:t>
          </a:r>
          <a:endParaRPr lang="ru-RU" sz="1800" dirty="0">
            <a:latin typeface="Book Antiqua" pitchFamily="18" charset="0"/>
          </a:endParaRPr>
        </a:p>
      </dgm:t>
    </dgm:pt>
    <dgm:pt modelId="{463588AB-8AEC-4183-8348-4DBFD495DF26}" type="parTrans" cxnId="{67D046B0-9158-4376-9FE6-9F93A0CC6EE7}">
      <dgm:prSet/>
      <dgm:spPr/>
      <dgm:t>
        <a:bodyPr/>
        <a:lstStyle/>
        <a:p>
          <a:endParaRPr lang="ru-RU"/>
        </a:p>
      </dgm:t>
    </dgm:pt>
    <dgm:pt modelId="{A348D45C-6979-4CA2-9AF0-E93619BC763A}" type="sibTrans" cxnId="{67D046B0-9158-4376-9FE6-9F93A0CC6EE7}">
      <dgm:prSet/>
      <dgm:spPr/>
      <dgm:t>
        <a:bodyPr/>
        <a:lstStyle/>
        <a:p>
          <a:endParaRPr lang="ru-RU"/>
        </a:p>
      </dgm:t>
    </dgm:pt>
    <dgm:pt modelId="{5AB0905C-1EE4-420E-B9C9-B4EB22040575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66CCFF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800" dirty="0" smtClean="0">
              <a:latin typeface="Book Antiqua" pitchFamily="18" charset="0"/>
            </a:rPr>
            <a:t>                 Объем расходов  бюджета на</a:t>
          </a:r>
          <a:endParaRPr lang="ru-RU" sz="1800" dirty="0">
            <a:latin typeface="Book Antiqua" pitchFamily="18" charset="0"/>
          </a:endParaRPr>
        </a:p>
      </dgm:t>
    </dgm:pt>
    <dgm:pt modelId="{6D4DA6CA-1BB7-48D3-8F6F-461D3EEDE8DA}" type="parTrans" cxnId="{11E111CF-EAFF-4D01-BD46-657729A11896}">
      <dgm:prSet/>
      <dgm:spPr/>
      <dgm:t>
        <a:bodyPr/>
        <a:lstStyle/>
        <a:p>
          <a:endParaRPr lang="ru-RU"/>
        </a:p>
      </dgm:t>
    </dgm:pt>
    <dgm:pt modelId="{174B9621-6D3A-4CA1-BFF4-9A8956FDF515}" type="sibTrans" cxnId="{11E111CF-EAFF-4D01-BD46-657729A11896}">
      <dgm:prSet/>
      <dgm:spPr/>
      <dgm:t>
        <a:bodyPr/>
        <a:lstStyle/>
        <a:p>
          <a:endParaRPr lang="ru-RU"/>
        </a:p>
      </dgm:t>
    </dgm:pt>
    <dgm:pt modelId="{665415A0-4EC0-4489-B094-3CF0183BDC04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66CCFF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800" dirty="0" smtClean="0">
              <a:latin typeface="Book Antiqua" pitchFamily="18" charset="0"/>
            </a:rPr>
            <a:t>                   в расчете на 1 жителя</a:t>
          </a:r>
          <a:endParaRPr lang="ru-RU" sz="1800" dirty="0">
            <a:latin typeface="Book Antiqua" pitchFamily="18" charset="0"/>
          </a:endParaRPr>
        </a:p>
      </dgm:t>
    </dgm:pt>
    <dgm:pt modelId="{7229E9F2-4B59-4231-9FB7-0028C787A245}" type="parTrans" cxnId="{763399D3-91D8-4B32-8857-A40D40EAE4D3}">
      <dgm:prSet/>
      <dgm:spPr/>
      <dgm:t>
        <a:bodyPr/>
        <a:lstStyle/>
        <a:p>
          <a:endParaRPr lang="ru-RU"/>
        </a:p>
      </dgm:t>
    </dgm:pt>
    <dgm:pt modelId="{660DCA80-D1FE-48F9-B586-9687858DEABF}" type="sibTrans" cxnId="{763399D3-91D8-4B32-8857-A40D40EAE4D3}">
      <dgm:prSet/>
      <dgm:spPr/>
      <dgm:t>
        <a:bodyPr/>
        <a:lstStyle/>
        <a:p>
          <a:endParaRPr lang="ru-RU"/>
        </a:p>
      </dgm:t>
    </dgm:pt>
    <dgm:pt modelId="{56196B26-436B-428C-8518-EEA2614AEC0B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66CCFF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800" dirty="0" smtClean="0">
              <a:latin typeface="Book Antiqua" pitchFamily="18" charset="0"/>
            </a:rPr>
            <a:t>                   Объем расходов местного</a:t>
          </a:r>
          <a:endParaRPr lang="ru-RU" sz="1800" dirty="0">
            <a:latin typeface="Book Antiqua" pitchFamily="18" charset="0"/>
          </a:endParaRPr>
        </a:p>
      </dgm:t>
    </dgm:pt>
    <dgm:pt modelId="{67BCD50B-BE0F-4887-817C-B0BB35C73376}" type="parTrans" cxnId="{2C697611-C0DA-4D6C-B004-A7FF837DBD9D}">
      <dgm:prSet/>
      <dgm:spPr/>
      <dgm:t>
        <a:bodyPr/>
        <a:lstStyle/>
        <a:p>
          <a:endParaRPr lang="ru-RU"/>
        </a:p>
      </dgm:t>
    </dgm:pt>
    <dgm:pt modelId="{0E2C6A20-95F9-4AD4-BF61-F665A9790549}" type="sibTrans" cxnId="{2C697611-C0DA-4D6C-B004-A7FF837DBD9D}">
      <dgm:prSet/>
      <dgm:spPr/>
      <dgm:t>
        <a:bodyPr/>
        <a:lstStyle/>
        <a:p>
          <a:endParaRPr lang="ru-RU"/>
        </a:p>
      </dgm:t>
    </dgm:pt>
    <dgm:pt modelId="{15AFCDCC-6578-45E0-9E6B-1A54EC0DC3AF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66CCFF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800" dirty="0" smtClean="0">
              <a:latin typeface="Book Antiqua" pitchFamily="18" charset="0"/>
            </a:rPr>
            <a:t>                   образование в расчете на 1 жителя</a:t>
          </a:r>
          <a:endParaRPr lang="ru-RU" sz="1800" dirty="0">
            <a:latin typeface="Book Antiqua" pitchFamily="18" charset="0"/>
          </a:endParaRPr>
        </a:p>
      </dgm:t>
    </dgm:pt>
    <dgm:pt modelId="{8076A5B8-A052-4298-8A80-C44638199223}" type="parTrans" cxnId="{7D44D839-0520-462F-BDA0-4E4B9E626D31}">
      <dgm:prSet/>
      <dgm:spPr/>
      <dgm:t>
        <a:bodyPr/>
        <a:lstStyle/>
        <a:p>
          <a:endParaRPr lang="ru-RU"/>
        </a:p>
      </dgm:t>
    </dgm:pt>
    <dgm:pt modelId="{F1E91C70-CAB3-4164-BAA7-F672E4B4B1FC}" type="sibTrans" cxnId="{7D44D839-0520-462F-BDA0-4E4B9E626D31}">
      <dgm:prSet/>
      <dgm:spPr/>
      <dgm:t>
        <a:bodyPr/>
        <a:lstStyle/>
        <a:p>
          <a:endParaRPr lang="ru-RU"/>
        </a:p>
      </dgm:t>
    </dgm:pt>
    <dgm:pt modelId="{533846D1-75DC-4CAE-B975-32A8533D1156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66CCFF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800" dirty="0" smtClean="0">
              <a:latin typeface="Book Antiqua" pitchFamily="18" charset="0"/>
            </a:rPr>
            <a:t>                   культуру в расчете  на 1 жителя</a:t>
          </a:r>
          <a:endParaRPr lang="ru-RU" sz="1800" dirty="0">
            <a:latin typeface="Book Antiqua" pitchFamily="18" charset="0"/>
          </a:endParaRPr>
        </a:p>
      </dgm:t>
    </dgm:pt>
    <dgm:pt modelId="{508BDD4D-C78B-4EDE-94A4-C7AFDB8D7482}" type="parTrans" cxnId="{D50CF654-8153-45D1-B3D0-303C813DEF6C}">
      <dgm:prSet/>
      <dgm:spPr/>
      <dgm:t>
        <a:bodyPr/>
        <a:lstStyle/>
        <a:p>
          <a:endParaRPr lang="ru-RU"/>
        </a:p>
      </dgm:t>
    </dgm:pt>
    <dgm:pt modelId="{09B1F057-BAD7-4EB6-9750-65717F1543C1}" type="sibTrans" cxnId="{D50CF654-8153-45D1-B3D0-303C813DEF6C}">
      <dgm:prSet/>
      <dgm:spPr/>
      <dgm:t>
        <a:bodyPr/>
        <a:lstStyle/>
        <a:p>
          <a:endParaRPr lang="ru-RU"/>
        </a:p>
      </dgm:t>
    </dgm:pt>
    <dgm:pt modelId="{9999C882-E02D-4EC8-AD65-0A0A4A64A62F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66CCFF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800" dirty="0" smtClean="0">
              <a:latin typeface="Book Antiqua" pitchFamily="18" charset="0"/>
            </a:rPr>
            <a:t>                  Объем расходов  бюджета на соц.               </a:t>
          </a:r>
          <a:endParaRPr lang="ru-RU" sz="1800" dirty="0">
            <a:latin typeface="Book Antiqua" pitchFamily="18" charset="0"/>
          </a:endParaRPr>
        </a:p>
      </dgm:t>
    </dgm:pt>
    <dgm:pt modelId="{4B3B69C2-C4E0-46DE-97C2-C9F710414F53}" type="parTrans" cxnId="{3049CE6E-488E-453F-B8DA-64B6B035784B}">
      <dgm:prSet/>
      <dgm:spPr/>
      <dgm:t>
        <a:bodyPr/>
        <a:lstStyle/>
        <a:p>
          <a:endParaRPr lang="ru-RU"/>
        </a:p>
      </dgm:t>
    </dgm:pt>
    <dgm:pt modelId="{DB5C015B-6C74-4A94-8B27-6909933286AF}" type="sibTrans" cxnId="{3049CE6E-488E-453F-B8DA-64B6B035784B}">
      <dgm:prSet/>
      <dgm:spPr/>
      <dgm:t>
        <a:bodyPr/>
        <a:lstStyle/>
        <a:p>
          <a:endParaRPr lang="ru-RU"/>
        </a:p>
      </dgm:t>
    </dgm:pt>
    <dgm:pt modelId="{77EE5D4D-ACE8-4C2A-957F-33C791A76304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66CCFF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800" dirty="0" smtClean="0">
              <a:latin typeface="Book Antiqua" pitchFamily="18" charset="0"/>
            </a:rPr>
            <a:t>                  политику в расчете на 1жителя </a:t>
          </a:r>
          <a:endParaRPr lang="ru-RU" sz="1800" dirty="0">
            <a:latin typeface="Book Antiqua" pitchFamily="18" charset="0"/>
          </a:endParaRPr>
        </a:p>
      </dgm:t>
    </dgm:pt>
    <dgm:pt modelId="{AF87E5A5-40B7-4236-AB58-AD5F8B0C21A8}" type="parTrans" cxnId="{6F4C3C49-D249-420F-BC52-2B744EDC3CC3}">
      <dgm:prSet/>
      <dgm:spPr/>
      <dgm:t>
        <a:bodyPr/>
        <a:lstStyle/>
        <a:p>
          <a:endParaRPr lang="ru-RU"/>
        </a:p>
      </dgm:t>
    </dgm:pt>
    <dgm:pt modelId="{C13984F8-F7FC-4089-B6FE-2A0E8A1EDFCF}" type="sibTrans" cxnId="{6F4C3C49-D249-420F-BC52-2B744EDC3CC3}">
      <dgm:prSet/>
      <dgm:spPr/>
      <dgm:t>
        <a:bodyPr/>
        <a:lstStyle/>
        <a:p>
          <a:endParaRPr lang="ru-RU"/>
        </a:p>
      </dgm:t>
    </dgm:pt>
    <dgm:pt modelId="{988496C2-A7E2-4CA4-A4FA-E059C462227B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66CCFF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800" dirty="0" smtClean="0">
              <a:latin typeface="Book Antiqua" pitchFamily="18" charset="0"/>
            </a:rPr>
            <a:t>                 физкультуру и спорт в расчете на</a:t>
          </a:r>
          <a:endParaRPr lang="ru-RU" sz="1800" dirty="0">
            <a:latin typeface="Book Antiqua" pitchFamily="18" charset="0"/>
          </a:endParaRPr>
        </a:p>
      </dgm:t>
    </dgm:pt>
    <dgm:pt modelId="{70C72368-7A85-492D-9AFA-BE15FCC2525C}" type="parTrans" cxnId="{4E17F43B-DDEA-40FC-9526-702B1D056D9F}">
      <dgm:prSet/>
      <dgm:spPr/>
      <dgm:t>
        <a:bodyPr/>
        <a:lstStyle/>
        <a:p>
          <a:endParaRPr lang="ru-RU"/>
        </a:p>
      </dgm:t>
    </dgm:pt>
    <dgm:pt modelId="{0F575EE8-86A6-4882-B216-5AEDC54B2422}" type="sibTrans" cxnId="{4E17F43B-DDEA-40FC-9526-702B1D056D9F}">
      <dgm:prSet/>
      <dgm:spPr/>
      <dgm:t>
        <a:bodyPr/>
        <a:lstStyle/>
        <a:p>
          <a:endParaRPr lang="ru-RU"/>
        </a:p>
      </dgm:t>
    </dgm:pt>
    <dgm:pt modelId="{8BFBCDB1-B9D5-4501-A40D-B0C2BEDF9C88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66CCFF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800" dirty="0" smtClean="0">
              <a:latin typeface="Book Antiqua" pitchFamily="18" charset="0"/>
            </a:rPr>
            <a:t>                 1 жителя</a:t>
          </a:r>
          <a:endParaRPr lang="ru-RU" sz="1800" dirty="0">
            <a:latin typeface="Book Antiqua" pitchFamily="18" charset="0"/>
          </a:endParaRPr>
        </a:p>
      </dgm:t>
    </dgm:pt>
    <dgm:pt modelId="{A86AAC6D-446F-44C9-B25B-12A16E120D47}" type="parTrans" cxnId="{3B4A03F3-9906-4AEF-962D-F2CDFCC4E24A}">
      <dgm:prSet/>
      <dgm:spPr/>
      <dgm:t>
        <a:bodyPr/>
        <a:lstStyle/>
        <a:p>
          <a:endParaRPr lang="ru-RU"/>
        </a:p>
      </dgm:t>
    </dgm:pt>
    <dgm:pt modelId="{F9478CB4-021B-44A7-9853-4A7C0893693B}" type="sibTrans" cxnId="{3B4A03F3-9906-4AEF-962D-F2CDFCC4E24A}">
      <dgm:prSet/>
      <dgm:spPr/>
      <dgm:t>
        <a:bodyPr/>
        <a:lstStyle/>
        <a:p>
          <a:endParaRPr lang="ru-RU"/>
        </a:p>
      </dgm:t>
    </dgm:pt>
    <dgm:pt modelId="{6C13A999-13F6-4739-905E-46309EF56A2C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66CCFF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800" dirty="0" smtClean="0">
              <a:latin typeface="Book Antiqua" pitchFamily="18" charset="0"/>
            </a:rPr>
            <a:t>                   бюджета  в расчете на 1 жителя </a:t>
          </a:r>
          <a:endParaRPr lang="ru-RU" sz="1800" dirty="0">
            <a:latin typeface="Book Antiqua" pitchFamily="18" charset="0"/>
          </a:endParaRPr>
        </a:p>
      </dgm:t>
    </dgm:pt>
    <dgm:pt modelId="{B51E08FB-EA04-4288-B838-1AAE65D8DB72}" type="parTrans" cxnId="{9551BF84-C209-4541-A22B-E9957C75C9F4}">
      <dgm:prSet/>
      <dgm:spPr/>
    </dgm:pt>
    <dgm:pt modelId="{0F31A2B2-14D1-45BE-9097-EEFAA857CDD3}" type="sibTrans" cxnId="{9551BF84-C209-4541-A22B-E9957C75C9F4}">
      <dgm:prSet/>
      <dgm:spPr/>
    </dgm:pt>
    <dgm:pt modelId="{DD801410-4993-4090-A510-1AAF759F3292}" type="pres">
      <dgm:prSet presAssocID="{7EDFEBA5-2FBA-421D-9D2C-37454CED3B6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1328944-7441-49D0-9CBF-D11BE1039DF1}" type="pres">
      <dgm:prSet presAssocID="{58369FA3-F55A-4A7B-8A8A-7E23378A4F97}" presName="linNode" presStyleCnt="0"/>
      <dgm:spPr/>
    </dgm:pt>
    <dgm:pt modelId="{E78CD6AE-696D-448D-BC5F-A0089294AE7C}" type="pres">
      <dgm:prSet presAssocID="{58369FA3-F55A-4A7B-8A8A-7E23378A4F97}" presName="parentShp" presStyleLbl="node1" presStyleIdx="0" presStyleCnt="7" custLinFactNeighborX="99710" custLinFactNeighborY="801">
        <dgm:presLayoutVars>
          <dgm:bulletEnabled val="1"/>
        </dgm:presLayoutVars>
      </dgm:prSet>
      <dgm:spPr>
        <a:prstGeom prst="downArrowCallout">
          <a:avLst/>
        </a:prstGeom>
      </dgm:spPr>
      <dgm:t>
        <a:bodyPr/>
        <a:lstStyle/>
        <a:p>
          <a:endParaRPr lang="ru-RU"/>
        </a:p>
      </dgm:t>
    </dgm:pt>
    <dgm:pt modelId="{0A12912E-19C0-45D9-B67B-E68552CF60DB}" type="pres">
      <dgm:prSet presAssocID="{58369FA3-F55A-4A7B-8A8A-7E23378A4F97}" presName="childShp" presStyleLbl="bgAccFollowNode1" presStyleIdx="0" presStyleCnt="7" custLinFactNeighborX="-97156" custLinFactNeighborY="-5441">
        <dgm:presLayoutVars>
          <dgm:bulletEnabled val="1"/>
        </dgm:presLayoutVars>
      </dgm:prSet>
      <dgm:spPr>
        <a:prstGeom prst="downArrow">
          <a:avLst/>
        </a:prstGeom>
      </dgm:spPr>
      <dgm:t>
        <a:bodyPr/>
        <a:lstStyle/>
        <a:p>
          <a:endParaRPr lang="ru-RU"/>
        </a:p>
      </dgm:t>
    </dgm:pt>
    <dgm:pt modelId="{44BF3A21-44DA-4F87-96D5-D0496E76748E}" type="pres">
      <dgm:prSet presAssocID="{3E171B15-A7B1-4A38-A3CD-4EAC9A1C8054}" presName="spacing" presStyleCnt="0"/>
      <dgm:spPr/>
    </dgm:pt>
    <dgm:pt modelId="{32B7B473-A927-4101-AB0C-B37B6AF6C372}" type="pres">
      <dgm:prSet presAssocID="{72BF3DC4-EB9D-4528-B878-C59BCE2F023A}" presName="linNode" presStyleCnt="0"/>
      <dgm:spPr/>
    </dgm:pt>
    <dgm:pt modelId="{A4BB1370-5349-482E-ADFD-A6DE7CD3B00F}" type="pres">
      <dgm:prSet presAssocID="{72BF3DC4-EB9D-4528-B878-C59BCE2F023A}" presName="parentShp" presStyleLbl="node1" presStyleIdx="1" presStyleCnt="7" custLinFactNeighborX="99797" custLinFactNeighborY="-18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19EB5-35C9-479D-82BE-A65E1278CE01}" type="pres">
      <dgm:prSet presAssocID="{72BF3DC4-EB9D-4528-B878-C59BCE2F023A}" presName="childShp" presStyleLbl="bgAccFollowNode1" presStyleIdx="1" presStyleCnt="7" custScaleY="110169" custLinFactNeighborX="-97156" custLinFactNeighborY="-9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52C62-0674-4D08-9283-527B746A7F60}" type="pres">
      <dgm:prSet presAssocID="{E1B862A6-5CF2-4743-8027-B61C22264819}" presName="spacing" presStyleCnt="0"/>
      <dgm:spPr/>
    </dgm:pt>
    <dgm:pt modelId="{FBBA23A2-780E-47E9-ADC5-EADE9F535764}" type="pres">
      <dgm:prSet presAssocID="{3D3D51BA-ABBB-4FD6-A645-82511E1327AE}" presName="linNode" presStyleCnt="0"/>
      <dgm:spPr/>
    </dgm:pt>
    <dgm:pt modelId="{11517417-A034-4464-A03D-58D3F94DE34E}" type="pres">
      <dgm:prSet presAssocID="{3D3D51BA-ABBB-4FD6-A645-82511E1327AE}" presName="parentShp" presStyleLbl="node1" presStyleIdx="2" presStyleCnt="7" custLinFactX="407" custLinFactNeighborX="100000" custLinFactNeighborY="-17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3F6A1-5D30-4037-A950-593E19E30F14}" type="pres">
      <dgm:prSet presAssocID="{3D3D51BA-ABBB-4FD6-A645-82511E1327AE}" presName="childShp" presStyleLbl="bgAccFollowNode1" presStyleIdx="2" presStyleCnt="7" custScaleY="128422" custLinFactNeighborX="-97156" custLinFactNeighborY="-14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284BD-8280-4615-98BC-52ED4DE3561C}" type="pres">
      <dgm:prSet presAssocID="{83360899-176B-432B-B5E0-FA1DF6EDBBEF}" presName="spacing" presStyleCnt="0"/>
      <dgm:spPr/>
    </dgm:pt>
    <dgm:pt modelId="{61EDACA0-F0A8-44D1-A548-2E8591BE6D72}" type="pres">
      <dgm:prSet presAssocID="{1429CFF6-F84C-43BA-BE2D-44E1FBFD7923}" presName="linNode" presStyleCnt="0"/>
      <dgm:spPr/>
    </dgm:pt>
    <dgm:pt modelId="{C204A256-4527-4161-AB91-B32F01DF851F}" type="pres">
      <dgm:prSet presAssocID="{1429CFF6-F84C-43BA-BE2D-44E1FBFD7923}" presName="parentShp" presStyleLbl="node1" presStyleIdx="3" presStyleCnt="7" custLinFactNeighborX="99710" custLinFactNeighborY="-6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72797-5462-4DD7-9261-CB38EE4896A1}" type="pres">
      <dgm:prSet presAssocID="{1429CFF6-F84C-43BA-BE2D-44E1FBFD7923}" presName="childShp" presStyleLbl="bgAccFollowNode1" presStyleIdx="3" presStyleCnt="7" custScaleY="133269" custLinFactNeighborX="-97559" custLinFactNeighborY="-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F3D62-4BBA-4C52-A4E2-93A05EE0DB99}" type="pres">
      <dgm:prSet presAssocID="{E19AB800-D991-4582-A146-9C1E4C7ADDD8}" presName="spacing" presStyleCnt="0"/>
      <dgm:spPr/>
    </dgm:pt>
    <dgm:pt modelId="{CC5F8BA2-B26C-44CD-AC51-D003D7F16818}" type="pres">
      <dgm:prSet presAssocID="{DE5C4943-41B5-4D79-86B0-E2402D40EBAF}" presName="linNode" presStyleCnt="0"/>
      <dgm:spPr/>
    </dgm:pt>
    <dgm:pt modelId="{146CCA42-A0B8-4327-AE1E-414D1EFD28AC}" type="pres">
      <dgm:prSet presAssocID="{DE5C4943-41B5-4D79-86B0-E2402D40EBAF}" presName="parentShp" presStyleLbl="node1" presStyleIdx="4" presStyleCnt="7" custLinFactNeighborX="99797" custLinFactNeighborY="-4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57A6C-49F7-4D59-99FD-178F86CF2F49}" type="pres">
      <dgm:prSet presAssocID="{DE5C4943-41B5-4D79-86B0-E2402D40EBAF}" presName="childShp" presStyleLbl="bgAccFollowNode1" presStyleIdx="4" presStyleCnt="7" custScaleY="112112" custLinFactNeighborX="-97559" custLinFactNeighborY="-9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D7CA0B-6668-4EF7-9C0E-AA895AD38DBE}" type="pres">
      <dgm:prSet presAssocID="{4B0756EA-2537-4B36-85D2-A5FF02931DDF}" presName="spacing" presStyleCnt="0"/>
      <dgm:spPr/>
    </dgm:pt>
    <dgm:pt modelId="{7DC0E797-5B3E-4D18-83A5-48160E97372A}" type="pres">
      <dgm:prSet presAssocID="{5136F46D-DAA8-44FC-B8DF-0F8AA04B3A7D}" presName="linNode" presStyleCnt="0"/>
      <dgm:spPr/>
    </dgm:pt>
    <dgm:pt modelId="{F103612B-E609-402F-8667-AEF20AC75E91}" type="pres">
      <dgm:prSet presAssocID="{5136F46D-DAA8-44FC-B8DF-0F8AA04B3A7D}" presName="parentShp" presStyleLbl="node1" presStyleIdx="5" presStyleCnt="7" custLinFactNeighborX="99710" custLinFactNeighborY="1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04740-7E75-4321-BDE2-2A673ECB6AEC}" type="pres">
      <dgm:prSet presAssocID="{5136F46D-DAA8-44FC-B8DF-0F8AA04B3A7D}" presName="childShp" presStyleLbl="bgAccFollowNode1" presStyleIdx="5" presStyleCnt="7" custScaleY="107034" custLinFactNeighborX="-97156" custLinFactNeighborY="-7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75D06-4847-4949-84A3-64BC9D2FF68A}" type="pres">
      <dgm:prSet presAssocID="{6E149DC6-27F8-430C-AFAA-D36DC43FD2AD}" presName="spacing" presStyleCnt="0"/>
      <dgm:spPr/>
    </dgm:pt>
    <dgm:pt modelId="{4F0044A9-8C30-4FA4-82FF-6FE05A21590C}" type="pres">
      <dgm:prSet presAssocID="{7CC5CF70-B216-42BB-9E96-B2D12A82CB10}" presName="linNode" presStyleCnt="0"/>
      <dgm:spPr/>
    </dgm:pt>
    <dgm:pt modelId="{DDFE3F0D-A085-4C26-BC77-FFA35F8AA7DA}" type="pres">
      <dgm:prSet presAssocID="{7CC5CF70-B216-42BB-9E96-B2D12A82CB10}" presName="parentShp" presStyleLbl="node1" presStyleIdx="6" presStyleCnt="7" custScaleX="117357" custLinFactX="26654" custLinFactNeighborX="100000" custLinFactNeighborY="-11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7959F-9839-421C-8963-EAEA14A0D21F}" type="pres">
      <dgm:prSet presAssocID="{7CC5CF70-B216-42BB-9E96-B2D12A82CB10}" presName="childShp" presStyleLbl="bgAccFollowNode1" presStyleIdx="6" presStyleCnt="7" custScaleX="118543" custScaleY="186886" custLinFactX="-8404" custLinFactNeighborX="-100000" custLinFactNeighborY="-11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49CE6E-488E-453F-B8DA-64B6B035784B}" srcId="{5136F46D-DAA8-44FC-B8DF-0F8AA04B3A7D}" destId="{9999C882-E02D-4EC8-AD65-0A0A4A64A62F}" srcOrd="0" destOrd="0" parTransId="{4B3B69C2-C4E0-46DE-97C2-C9F710414F53}" sibTransId="{DB5C015B-6C74-4A94-8B27-6909933286AF}"/>
    <dgm:cxn modelId="{90685A82-B684-4402-A711-7C64175EB144}" type="presOf" srcId="{04483AC4-E7BF-4E3B-8BBA-EC6BFDC5916C}" destId="{34C19EB5-35C9-479D-82BE-A65E1278CE01}" srcOrd="0" destOrd="0" presId="urn:microsoft.com/office/officeart/2005/8/layout/vList6"/>
    <dgm:cxn modelId="{203572F8-8D44-465A-BBDB-38B5EF528E0D}" type="presOf" srcId="{8BFBCDB1-B9D5-4501-A40D-B0C2BEDF9C88}" destId="{93E7959F-9839-421C-8963-EAEA14A0D21F}" srcOrd="0" destOrd="2" presId="urn:microsoft.com/office/officeart/2005/8/layout/vList6"/>
    <dgm:cxn modelId="{A289FF28-3D5D-4072-A944-A5BC976E0ECB}" srcId="{58369FA3-F55A-4A7B-8A8A-7E23378A4F97}" destId="{9059EED0-448A-4F9B-89C3-D52ECCF76412}" srcOrd="0" destOrd="0" parTransId="{D6109A50-3730-4DC3-9C9D-79FFB576FFE8}" sibTransId="{7DFA7368-73B2-4C89-81C2-7D15692B2BA2}"/>
    <dgm:cxn modelId="{DEBC8A15-A3DC-4921-9FD7-54020A4C008F}" srcId="{7EDFEBA5-2FBA-421D-9D2C-37454CED3B66}" destId="{1429CFF6-F84C-43BA-BE2D-44E1FBFD7923}" srcOrd="3" destOrd="0" parTransId="{8DF3454E-0527-4BEA-9037-B9B4E3BF13EF}" sibTransId="{E19AB800-D991-4582-A146-9C1E4C7ADDD8}"/>
    <dgm:cxn modelId="{9B78F030-E0F2-419F-BE43-FFFB88A18A3A}" type="presOf" srcId="{77EE5D4D-ACE8-4C2A-957F-33C791A76304}" destId="{5F504740-7E75-4321-BDE2-2A673ECB6AEC}" srcOrd="0" destOrd="1" presId="urn:microsoft.com/office/officeart/2005/8/layout/vList6"/>
    <dgm:cxn modelId="{7D44D839-0520-462F-BDA0-4E4B9E626D31}" srcId="{1429CFF6-F84C-43BA-BE2D-44E1FBFD7923}" destId="{15AFCDCC-6578-45E0-9E6B-1A54EC0DC3AF}" srcOrd="1" destOrd="0" parTransId="{8076A5B8-A052-4298-8A80-C44638199223}" sibTransId="{F1E91C70-CAB3-4164-BAA7-F672E4B4B1FC}"/>
    <dgm:cxn modelId="{783B6F60-28BF-417D-8234-601DDE1ACC6E}" type="presOf" srcId="{1429CFF6-F84C-43BA-BE2D-44E1FBFD7923}" destId="{C204A256-4527-4161-AB91-B32F01DF851F}" srcOrd="0" destOrd="0" presId="urn:microsoft.com/office/officeart/2005/8/layout/vList6"/>
    <dgm:cxn modelId="{99AFFDE1-2AF1-429D-85CE-A5DA6C77C68A}" srcId="{1429CFF6-F84C-43BA-BE2D-44E1FBFD7923}" destId="{DA88A47A-EB08-4818-B112-23DE29A0C66A}" srcOrd="0" destOrd="0" parTransId="{237F12F3-BC33-4786-90D7-28F1E163EC29}" sibTransId="{2DB83C77-C1E5-445D-8AF5-62E6EE25C864}"/>
    <dgm:cxn modelId="{49B1D334-DFC1-493F-8A3F-EC1DFFECFAA3}" type="presOf" srcId="{9A169E28-5D27-4BF3-B56C-ECD150877FA8}" destId="{A5757A6C-49F7-4D59-99FD-178F86CF2F49}" srcOrd="0" destOrd="0" presId="urn:microsoft.com/office/officeart/2005/8/layout/vList6"/>
    <dgm:cxn modelId="{67D046B0-9158-4376-9FE6-9F93A0CC6EE7}" srcId="{DE5C4943-41B5-4D79-86B0-E2402D40EBAF}" destId="{9A169E28-5D27-4BF3-B56C-ECD150877FA8}" srcOrd="0" destOrd="0" parTransId="{463588AB-8AEC-4183-8348-4DBFD495DF26}" sibTransId="{A348D45C-6979-4CA2-9AF0-E93619BC763A}"/>
    <dgm:cxn modelId="{D50CF654-8153-45D1-B3D0-303C813DEF6C}" srcId="{DE5C4943-41B5-4D79-86B0-E2402D40EBAF}" destId="{533846D1-75DC-4CAE-B975-32A8533D1156}" srcOrd="1" destOrd="0" parTransId="{508BDD4D-C78B-4EDE-94A4-C7AFDB8D7482}" sibTransId="{09B1F057-BAD7-4EB6-9750-65717F1543C1}"/>
    <dgm:cxn modelId="{FE9B7A88-5D7F-4894-8A57-4DDBB9E9A86E}" type="presOf" srcId="{58369FA3-F55A-4A7B-8A8A-7E23378A4F97}" destId="{E78CD6AE-696D-448D-BC5F-A0089294AE7C}" srcOrd="0" destOrd="0" presId="urn:microsoft.com/office/officeart/2005/8/layout/vList6"/>
    <dgm:cxn modelId="{9551BF84-C209-4541-A22B-E9957C75C9F4}" srcId="{3D3D51BA-ABBB-4FD6-A645-82511E1327AE}" destId="{6C13A999-13F6-4739-905E-46309EF56A2C}" srcOrd="1" destOrd="0" parTransId="{B51E08FB-EA04-4288-B838-1AAE65D8DB72}" sibTransId="{0F31A2B2-14D1-45BE-9097-EEFAA857CDD3}"/>
    <dgm:cxn modelId="{C65A864B-F55E-4FAC-8A3C-B42A415F283F}" type="presOf" srcId="{3D3D51BA-ABBB-4FD6-A645-82511E1327AE}" destId="{11517417-A034-4464-A03D-58D3F94DE34E}" srcOrd="0" destOrd="0" presId="urn:microsoft.com/office/officeart/2005/8/layout/vList6"/>
    <dgm:cxn modelId="{FFD96E78-9063-4DCE-86CE-3D9DC755668D}" type="presOf" srcId="{988496C2-A7E2-4CA4-A4FA-E059C462227B}" destId="{93E7959F-9839-421C-8963-EAEA14A0D21F}" srcOrd="0" destOrd="1" presId="urn:microsoft.com/office/officeart/2005/8/layout/vList6"/>
    <dgm:cxn modelId="{F603B765-D0C0-47C0-A5F5-36A0DC1867FC}" type="presOf" srcId="{9059EED0-448A-4F9B-89C3-D52ECCF76412}" destId="{0A12912E-19C0-45D9-B67B-E68552CF60DB}" srcOrd="0" destOrd="0" presId="urn:microsoft.com/office/officeart/2005/8/layout/vList6"/>
    <dgm:cxn modelId="{B739453E-F693-475D-8A9C-19FE54C3F638}" type="presOf" srcId="{9999C882-E02D-4EC8-AD65-0A0A4A64A62F}" destId="{5F504740-7E75-4321-BDE2-2A673ECB6AEC}" srcOrd="0" destOrd="0" presId="urn:microsoft.com/office/officeart/2005/8/layout/vList6"/>
    <dgm:cxn modelId="{BCB0F8E0-823C-49E9-AFD3-5BB9EC07092B}" srcId="{7EDFEBA5-2FBA-421D-9D2C-37454CED3B66}" destId="{DE5C4943-41B5-4D79-86B0-E2402D40EBAF}" srcOrd="4" destOrd="0" parTransId="{63D8D627-779E-40A4-BDA7-74254490F22A}" sibTransId="{4B0756EA-2537-4B36-85D2-A5FF02931DDF}"/>
    <dgm:cxn modelId="{7ED5EC38-B3A1-4895-9D6E-B9E526E86855}" type="presOf" srcId="{15AFCDCC-6578-45E0-9E6B-1A54EC0DC3AF}" destId="{78672797-5462-4DD7-9261-CB38EE4896A1}" srcOrd="0" destOrd="1" presId="urn:microsoft.com/office/officeart/2005/8/layout/vList6"/>
    <dgm:cxn modelId="{3B4A03F3-9906-4AEF-962D-F2CDFCC4E24A}" srcId="{7CC5CF70-B216-42BB-9E96-B2D12A82CB10}" destId="{8BFBCDB1-B9D5-4501-A40D-B0C2BEDF9C88}" srcOrd="2" destOrd="0" parTransId="{A86AAC6D-446F-44C9-B25B-12A16E120D47}" sibTransId="{F9478CB4-021B-44A7-9853-4A7C0893693B}"/>
    <dgm:cxn modelId="{6AF14975-3722-4475-B769-7545ED24E0D5}" type="presOf" srcId="{56196B26-436B-428C-8518-EEA2614AEC0B}" destId="{01C3F6A1-5D30-4037-A950-593E19E30F14}" srcOrd="0" destOrd="0" presId="urn:microsoft.com/office/officeart/2005/8/layout/vList6"/>
    <dgm:cxn modelId="{8E831CBC-9417-4889-8D34-35AC32FD1737}" type="presOf" srcId="{5AB0905C-1EE4-420E-B9C9-B4EB22040575}" destId="{93E7959F-9839-421C-8963-EAEA14A0D21F}" srcOrd="0" destOrd="0" presId="urn:microsoft.com/office/officeart/2005/8/layout/vList6"/>
    <dgm:cxn modelId="{0CFB6F02-47FC-4BE4-B3DD-0A03A0EA0460}" srcId="{7EDFEBA5-2FBA-421D-9D2C-37454CED3B66}" destId="{5136F46D-DAA8-44FC-B8DF-0F8AA04B3A7D}" srcOrd="5" destOrd="0" parTransId="{47B6D271-6AB0-4B8E-9F5B-DF961E86DD09}" sibTransId="{6E149DC6-27F8-430C-AFAA-D36DC43FD2AD}"/>
    <dgm:cxn modelId="{EE25AFCE-A80E-4783-A05D-72046BEB2125}" srcId="{7EDFEBA5-2FBA-421D-9D2C-37454CED3B66}" destId="{7CC5CF70-B216-42BB-9E96-B2D12A82CB10}" srcOrd="6" destOrd="0" parTransId="{7C2BE421-D426-4AE0-8C45-FBA1439C416B}" sibTransId="{5AA7AF5D-7420-4413-82A9-A0BC9CB27C7B}"/>
    <dgm:cxn modelId="{763399D3-91D8-4B32-8857-A40D40EAE4D3}" srcId="{72BF3DC4-EB9D-4528-B878-C59BCE2F023A}" destId="{665415A0-4EC0-4489-B094-3CF0183BDC04}" srcOrd="1" destOrd="0" parTransId="{7229E9F2-4B59-4231-9FB7-0028C787A245}" sibTransId="{660DCA80-D1FE-48F9-B586-9687858DEABF}"/>
    <dgm:cxn modelId="{2C697611-C0DA-4D6C-B004-A7FF837DBD9D}" srcId="{3D3D51BA-ABBB-4FD6-A645-82511E1327AE}" destId="{56196B26-436B-428C-8518-EEA2614AEC0B}" srcOrd="0" destOrd="0" parTransId="{67BCD50B-BE0F-4887-817C-B0BB35C73376}" sibTransId="{0E2C6A20-95F9-4AD4-BF61-F665A9790549}"/>
    <dgm:cxn modelId="{8D151ABF-0C32-4E8D-82EA-22778BFDB98F}" type="presOf" srcId="{7EDFEBA5-2FBA-421D-9D2C-37454CED3B66}" destId="{DD801410-4993-4090-A510-1AAF759F3292}" srcOrd="0" destOrd="0" presId="urn:microsoft.com/office/officeart/2005/8/layout/vList6"/>
    <dgm:cxn modelId="{14C5BB9E-CB7F-47A0-BCA1-CD54B217C69D}" type="presOf" srcId="{533846D1-75DC-4CAE-B975-32A8533D1156}" destId="{A5757A6C-49F7-4D59-99FD-178F86CF2F49}" srcOrd="0" destOrd="1" presId="urn:microsoft.com/office/officeart/2005/8/layout/vList6"/>
    <dgm:cxn modelId="{64285D11-1289-4817-BC37-00CF7E8F09D0}" type="presOf" srcId="{DA88A47A-EB08-4818-B112-23DE29A0C66A}" destId="{78672797-5462-4DD7-9261-CB38EE4896A1}" srcOrd="0" destOrd="0" presId="urn:microsoft.com/office/officeart/2005/8/layout/vList6"/>
    <dgm:cxn modelId="{384CE64D-FEA5-45DF-81B7-9F98C982C5BB}" srcId="{72BF3DC4-EB9D-4528-B878-C59BCE2F023A}" destId="{04483AC4-E7BF-4E3B-8BBA-EC6BFDC5916C}" srcOrd="0" destOrd="0" parTransId="{BFC6B100-2E1A-4A18-94A9-45B06824B127}" sibTransId="{712B84F4-0C8B-4D3E-8B80-342B8809CC8A}"/>
    <dgm:cxn modelId="{15E1A52C-888F-4127-8B7F-DB9631F51EC9}" srcId="{7EDFEBA5-2FBA-421D-9D2C-37454CED3B66}" destId="{3D3D51BA-ABBB-4FD6-A645-82511E1327AE}" srcOrd="2" destOrd="0" parTransId="{EC324748-B88E-4F67-BA69-D32B422D0B66}" sibTransId="{83360899-176B-432B-B5E0-FA1DF6EDBBEF}"/>
    <dgm:cxn modelId="{50E1A9F2-4BCA-46CC-A80B-0E86E5E205A1}" srcId="{7EDFEBA5-2FBA-421D-9D2C-37454CED3B66}" destId="{72BF3DC4-EB9D-4528-B878-C59BCE2F023A}" srcOrd="1" destOrd="0" parTransId="{7CF9B1E6-DE1D-44D2-B9EE-53CBA6751784}" sibTransId="{E1B862A6-5CF2-4743-8027-B61C22264819}"/>
    <dgm:cxn modelId="{4E17F43B-DDEA-40FC-9526-702B1D056D9F}" srcId="{7CC5CF70-B216-42BB-9E96-B2D12A82CB10}" destId="{988496C2-A7E2-4CA4-A4FA-E059C462227B}" srcOrd="1" destOrd="0" parTransId="{70C72368-7A85-492D-9AFA-BE15FCC2525C}" sibTransId="{0F575EE8-86A6-4882-B216-5AEDC54B2422}"/>
    <dgm:cxn modelId="{D88A8B4C-1483-4590-AA42-B81BAA3BECCF}" srcId="{7EDFEBA5-2FBA-421D-9D2C-37454CED3B66}" destId="{58369FA3-F55A-4A7B-8A8A-7E23378A4F97}" srcOrd="0" destOrd="0" parTransId="{F89973E0-B602-4A86-95CE-FF9031FCC0DE}" sibTransId="{3E171B15-A7B1-4A38-A3CD-4EAC9A1C8054}"/>
    <dgm:cxn modelId="{BFF39610-45C4-4D54-8ACC-703D735BDB67}" type="presOf" srcId="{665415A0-4EC0-4489-B094-3CF0183BDC04}" destId="{34C19EB5-35C9-479D-82BE-A65E1278CE01}" srcOrd="0" destOrd="1" presId="urn:microsoft.com/office/officeart/2005/8/layout/vList6"/>
    <dgm:cxn modelId="{11E111CF-EAFF-4D01-BD46-657729A11896}" srcId="{7CC5CF70-B216-42BB-9E96-B2D12A82CB10}" destId="{5AB0905C-1EE4-420E-B9C9-B4EB22040575}" srcOrd="0" destOrd="0" parTransId="{6D4DA6CA-1BB7-48D3-8F6F-461D3EEDE8DA}" sibTransId="{174B9621-6D3A-4CA1-BFF4-9A8956FDF515}"/>
    <dgm:cxn modelId="{076EE207-FF71-4EED-8972-8C1E36056D68}" type="presOf" srcId="{5136F46D-DAA8-44FC-B8DF-0F8AA04B3A7D}" destId="{F103612B-E609-402F-8667-AEF20AC75E91}" srcOrd="0" destOrd="0" presId="urn:microsoft.com/office/officeart/2005/8/layout/vList6"/>
    <dgm:cxn modelId="{98B939D8-B61A-4167-A75D-D88F9985C42D}" type="presOf" srcId="{7CC5CF70-B216-42BB-9E96-B2D12A82CB10}" destId="{DDFE3F0D-A085-4C26-BC77-FFA35F8AA7DA}" srcOrd="0" destOrd="0" presId="urn:microsoft.com/office/officeart/2005/8/layout/vList6"/>
    <dgm:cxn modelId="{A47BC8DD-0079-4577-9D86-38F5AB1425A1}" type="presOf" srcId="{6C13A999-13F6-4739-905E-46309EF56A2C}" destId="{01C3F6A1-5D30-4037-A950-593E19E30F14}" srcOrd="0" destOrd="1" presId="urn:microsoft.com/office/officeart/2005/8/layout/vList6"/>
    <dgm:cxn modelId="{529821E7-8B40-4919-830B-4273F6616F1A}" srcId="{72BF3DC4-EB9D-4528-B878-C59BCE2F023A}" destId="{D2AE9391-B746-40B0-B4EA-377C8E6769A6}" srcOrd="2" destOrd="0" parTransId="{882BDE67-A78D-4EE6-9D7E-2877A259C9D2}" sibTransId="{7E3CCA34-6B1A-49DF-B827-2C5E0E65CCC6}"/>
    <dgm:cxn modelId="{017FFE83-215D-48B4-B9D8-FFBAF015811D}" type="presOf" srcId="{D2AE9391-B746-40B0-B4EA-377C8E6769A6}" destId="{34C19EB5-35C9-479D-82BE-A65E1278CE01}" srcOrd="0" destOrd="2" presId="urn:microsoft.com/office/officeart/2005/8/layout/vList6"/>
    <dgm:cxn modelId="{359CBD51-EA07-4E0F-9425-5464B2791DDF}" type="presOf" srcId="{72BF3DC4-EB9D-4528-B878-C59BCE2F023A}" destId="{A4BB1370-5349-482E-ADFD-A6DE7CD3B00F}" srcOrd="0" destOrd="0" presId="urn:microsoft.com/office/officeart/2005/8/layout/vList6"/>
    <dgm:cxn modelId="{FA930079-4C50-4FE9-9249-B6CCB35E1B59}" type="presOf" srcId="{DE5C4943-41B5-4D79-86B0-E2402D40EBAF}" destId="{146CCA42-A0B8-4327-AE1E-414D1EFD28AC}" srcOrd="0" destOrd="0" presId="urn:microsoft.com/office/officeart/2005/8/layout/vList6"/>
    <dgm:cxn modelId="{6F4C3C49-D249-420F-BC52-2B744EDC3CC3}" srcId="{5136F46D-DAA8-44FC-B8DF-0F8AA04B3A7D}" destId="{77EE5D4D-ACE8-4C2A-957F-33C791A76304}" srcOrd="1" destOrd="0" parTransId="{AF87E5A5-40B7-4236-AB58-AD5F8B0C21A8}" sibTransId="{C13984F8-F7FC-4089-B6FE-2A0E8A1EDFCF}"/>
    <dgm:cxn modelId="{9271313F-EA0A-4F94-8F2F-9076EBC9A2EC}" type="presParOf" srcId="{DD801410-4993-4090-A510-1AAF759F3292}" destId="{01328944-7441-49D0-9CBF-D11BE1039DF1}" srcOrd="0" destOrd="0" presId="urn:microsoft.com/office/officeart/2005/8/layout/vList6"/>
    <dgm:cxn modelId="{0DBE1B4A-63B6-4A26-A52C-0F6F2FB73817}" type="presParOf" srcId="{01328944-7441-49D0-9CBF-D11BE1039DF1}" destId="{E78CD6AE-696D-448D-BC5F-A0089294AE7C}" srcOrd="0" destOrd="0" presId="urn:microsoft.com/office/officeart/2005/8/layout/vList6"/>
    <dgm:cxn modelId="{0C6562D2-22ED-40D9-95E2-E71B658B9FDB}" type="presParOf" srcId="{01328944-7441-49D0-9CBF-D11BE1039DF1}" destId="{0A12912E-19C0-45D9-B67B-E68552CF60DB}" srcOrd="1" destOrd="0" presId="urn:microsoft.com/office/officeart/2005/8/layout/vList6"/>
    <dgm:cxn modelId="{72A9C831-A712-406A-A511-D3FEF09EFAAB}" type="presParOf" srcId="{DD801410-4993-4090-A510-1AAF759F3292}" destId="{44BF3A21-44DA-4F87-96D5-D0496E76748E}" srcOrd="1" destOrd="0" presId="urn:microsoft.com/office/officeart/2005/8/layout/vList6"/>
    <dgm:cxn modelId="{E9AB87D8-F1FF-4C51-9349-01C6542568E5}" type="presParOf" srcId="{DD801410-4993-4090-A510-1AAF759F3292}" destId="{32B7B473-A927-4101-AB0C-B37B6AF6C372}" srcOrd="2" destOrd="0" presId="urn:microsoft.com/office/officeart/2005/8/layout/vList6"/>
    <dgm:cxn modelId="{CBA91E19-03D1-4045-900B-B95489FAF4F5}" type="presParOf" srcId="{32B7B473-A927-4101-AB0C-B37B6AF6C372}" destId="{A4BB1370-5349-482E-ADFD-A6DE7CD3B00F}" srcOrd="0" destOrd="0" presId="urn:microsoft.com/office/officeart/2005/8/layout/vList6"/>
    <dgm:cxn modelId="{A4ACB5BA-ADB6-4E86-97D1-B0401FFA9CB2}" type="presParOf" srcId="{32B7B473-A927-4101-AB0C-B37B6AF6C372}" destId="{34C19EB5-35C9-479D-82BE-A65E1278CE01}" srcOrd="1" destOrd="0" presId="urn:microsoft.com/office/officeart/2005/8/layout/vList6"/>
    <dgm:cxn modelId="{C45523FF-5BF4-4A0B-B7F7-6B985E3783A0}" type="presParOf" srcId="{DD801410-4993-4090-A510-1AAF759F3292}" destId="{38952C62-0674-4D08-9283-527B746A7F60}" srcOrd="3" destOrd="0" presId="urn:microsoft.com/office/officeart/2005/8/layout/vList6"/>
    <dgm:cxn modelId="{4B00B37E-3F5C-4102-AF20-1E0FEC722FEC}" type="presParOf" srcId="{DD801410-4993-4090-A510-1AAF759F3292}" destId="{FBBA23A2-780E-47E9-ADC5-EADE9F535764}" srcOrd="4" destOrd="0" presId="urn:microsoft.com/office/officeart/2005/8/layout/vList6"/>
    <dgm:cxn modelId="{87534BBC-CE91-4E46-9F14-20AAEEAF3F3F}" type="presParOf" srcId="{FBBA23A2-780E-47E9-ADC5-EADE9F535764}" destId="{11517417-A034-4464-A03D-58D3F94DE34E}" srcOrd="0" destOrd="0" presId="urn:microsoft.com/office/officeart/2005/8/layout/vList6"/>
    <dgm:cxn modelId="{523AEC9B-10EF-4C7C-9393-D48BBEFCCB3C}" type="presParOf" srcId="{FBBA23A2-780E-47E9-ADC5-EADE9F535764}" destId="{01C3F6A1-5D30-4037-A950-593E19E30F14}" srcOrd="1" destOrd="0" presId="urn:microsoft.com/office/officeart/2005/8/layout/vList6"/>
    <dgm:cxn modelId="{53A5B2D6-D78C-4246-BD03-B8B271F80898}" type="presParOf" srcId="{DD801410-4993-4090-A510-1AAF759F3292}" destId="{BFF284BD-8280-4615-98BC-52ED4DE3561C}" srcOrd="5" destOrd="0" presId="urn:microsoft.com/office/officeart/2005/8/layout/vList6"/>
    <dgm:cxn modelId="{47EE942A-EF5A-4CCC-ACE9-6E0DACC8456C}" type="presParOf" srcId="{DD801410-4993-4090-A510-1AAF759F3292}" destId="{61EDACA0-F0A8-44D1-A548-2E8591BE6D72}" srcOrd="6" destOrd="0" presId="urn:microsoft.com/office/officeart/2005/8/layout/vList6"/>
    <dgm:cxn modelId="{C6AA987B-B84E-438F-967E-31589F043FA4}" type="presParOf" srcId="{61EDACA0-F0A8-44D1-A548-2E8591BE6D72}" destId="{C204A256-4527-4161-AB91-B32F01DF851F}" srcOrd="0" destOrd="0" presId="urn:microsoft.com/office/officeart/2005/8/layout/vList6"/>
    <dgm:cxn modelId="{A6A4913D-4F9A-4C84-95B2-1B53F65C3F98}" type="presParOf" srcId="{61EDACA0-F0A8-44D1-A548-2E8591BE6D72}" destId="{78672797-5462-4DD7-9261-CB38EE4896A1}" srcOrd="1" destOrd="0" presId="urn:microsoft.com/office/officeart/2005/8/layout/vList6"/>
    <dgm:cxn modelId="{0C56D65A-B566-46F3-BEE3-063F5282E9CF}" type="presParOf" srcId="{DD801410-4993-4090-A510-1AAF759F3292}" destId="{404F3D62-4BBA-4C52-A4E2-93A05EE0DB99}" srcOrd="7" destOrd="0" presId="urn:microsoft.com/office/officeart/2005/8/layout/vList6"/>
    <dgm:cxn modelId="{9100B815-3D34-49E7-9478-DB3C2B35919F}" type="presParOf" srcId="{DD801410-4993-4090-A510-1AAF759F3292}" destId="{CC5F8BA2-B26C-44CD-AC51-D003D7F16818}" srcOrd="8" destOrd="0" presId="urn:microsoft.com/office/officeart/2005/8/layout/vList6"/>
    <dgm:cxn modelId="{CEB1F4A1-CC27-4171-AAEC-E79AAFEE2486}" type="presParOf" srcId="{CC5F8BA2-B26C-44CD-AC51-D003D7F16818}" destId="{146CCA42-A0B8-4327-AE1E-414D1EFD28AC}" srcOrd="0" destOrd="0" presId="urn:microsoft.com/office/officeart/2005/8/layout/vList6"/>
    <dgm:cxn modelId="{72E0FE7E-F24C-4517-A7F5-94ED16FB7A75}" type="presParOf" srcId="{CC5F8BA2-B26C-44CD-AC51-D003D7F16818}" destId="{A5757A6C-49F7-4D59-99FD-178F86CF2F49}" srcOrd="1" destOrd="0" presId="urn:microsoft.com/office/officeart/2005/8/layout/vList6"/>
    <dgm:cxn modelId="{5FF0B2E9-45A3-4E7C-B889-08C2588418F8}" type="presParOf" srcId="{DD801410-4993-4090-A510-1AAF759F3292}" destId="{00D7CA0B-6668-4EF7-9C0E-AA895AD38DBE}" srcOrd="9" destOrd="0" presId="urn:microsoft.com/office/officeart/2005/8/layout/vList6"/>
    <dgm:cxn modelId="{390506A6-63C9-43C8-AC15-A61E1E17BC12}" type="presParOf" srcId="{DD801410-4993-4090-A510-1AAF759F3292}" destId="{7DC0E797-5B3E-4D18-83A5-48160E97372A}" srcOrd="10" destOrd="0" presId="urn:microsoft.com/office/officeart/2005/8/layout/vList6"/>
    <dgm:cxn modelId="{3BAE1594-6AC3-49E6-8282-DA43D96DA1CF}" type="presParOf" srcId="{7DC0E797-5B3E-4D18-83A5-48160E97372A}" destId="{F103612B-E609-402F-8667-AEF20AC75E91}" srcOrd="0" destOrd="0" presId="urn:microsoft.com/office/officeart/2005/8/layout/vList6"/>
    <dgm:cxn modelId="{0E96EB7F-8C36-44A3-A3C8-0D7591503012}" type="presParOf" srcId="{7DC0E797-5B3E-4D18-83A5-48160E97372A}" destId="{5F504740-7E75-4321-BDE2-2A673ECB6AEC}" srcOrd="1" destOrd="0" presId="urn:microsoft.com/office/officeart/2005/8/layout/vList6"/>
    <dgm:cxn modelId="{2908405D-A341-4349-BBB2-54884E1CC8D0}" type="presParOf" srcId="{DD801410-4993-4090-A510-1AAF759F3292}" destId="{33875D06-4847-4949-84A3-64BC9D2FF68A}" srcOrd="11" destOrd="0" presId="urn:microsoft.com/office/officeart/2005/8/layout/vList6"/>
    <dgm:cxn modelId="{D45B86E3-6E98-4DAF-A253-572E7A384EEA}" type="presParOf" srcId="{DD801410-4993-4090-A510-1AAF759F3292}" destId="{4F0044A9-8C30-4FA4-82FF-6FE05A21590C}" srcOrd="12" destOrd="0" presId="urn:microsoft.com/office/officeart/2005/8/layout/vList6"/>
    <dgm:cxn modelId="{9D161E7F-73D2-4477-A3DC-970FD2779C9B}" type="presParOf" srcId="{4F0044A9-8C30-4FA4-82FF-6FE05A21590C}" destId="{DDFE3F0D-A085-4C26-BC77-FFA35F8AA7DA}" srcOrd="0" destOrd="0" presId="urn:microsoft.com/office/officeart/2005/8/layout/vList6"/>
    <dgm:cxn modelId="{571DD743-52FB-45BB-BF3D-3E2DDE43564F}" type="presParOf" srcId="{4F0044A9-8C30-4FA4-82FF-6FE05A21590C}" destId="{93E7959F-9839-421C-8963-EAEA14A0D21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D79684-7987-4CC0-B384-90DD347A6FC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3E96EE-AB5D-4732-93D9-08FF4C35A5C7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0099FF">
                <a:shade val="30000"/>
                <a:satMod val="115000"/>
              </a:srgbClr>
            </a:gs>
            <a:gs pos="50000">
              <a:srgbClr val="0099FF">
                <a:shade val="67500"/>
                <a:satMod val="115000"/>
              </a:srgbClr>
            </a:gs>
            <a:gs pos="100000">
              <a:srgbClr val="0099FF">
                <a:shade val="100000"/>
                <a:satMod val="115000"/>
              </a:srgbClr>
            </a:gs>
          </a:gsLst>
          <a:lin ang="8100000" scaled="1"/>
          <a:tileRect/>
        </a:gradFill>
      </dgm:spPr>
      <dgm:t>
        <a:bodyPr/>
        <a:lstStyle/>
        <a:p>
          <a:pPr rtl="0"/>
          <a:r>
            <a:rPr lang="ru-RU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Численность населения на 01.01.2018 г.           9 374 человек</a:t>
          </a:r>
          <a:endParaRPr lang="ru-RU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409E3DAA-ABF7-40B8-A81D-DBA078D032E8}" type="parTrans" cxnId="{FE5FF70F-0741-44DE-B538-4A8BC1B79CC9}">
      <dgm:prSet/>
      <dgm:spPr/>
      <dgm:t>
        <a:bodyPr/>
        <a:lstStyle/>
        <a:p>
          <a:endParaRPr lang="ru-RU"/>
        </a:p>
      </dgm:t>
    </dgm:pt>
    <dgm:pt modelId="{6015779B-1EC6-4228-9E9C-EA0339BEF0CE}" type="sibTrans" cxnId="{FE5FF70F-0741-44DE-B538-4A8BC1B79CC9}">
      <dgm:prSet/>
      <dgm:spPr/>
      <dgm:t>
        <a:bodyPr/>
        <a:lstStyle/>
        <a:p>
          <a:endParaRPr lang="ru-RU"/>
        </a:p>
      </dgm:t>
    </dgm:pt>
    <dgm:pt modelId="{141AC1BF-BDE4-46C6-91AE-706DD2686969}" type="pres">
      <dgm:prSet presAssocID="{79D79684-7987-4CC0-B384-90DD347A6FC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7CA0297-A98F-4293-8EB7-BD79A17707DA}" type="pres">
      <dgm:prSet presAssocID="{1C3E96EE-AB5D-4732-93D9-08FF4C35A5C7}" presName="horFlow" presStyleCnt="0"/>
      <dgm:spPr/>
    </dgm:pt>
    <dgm:pt modelId="{30C103A0-357A-420A-AADA-C781BF756532}" type="pres">
      <dgm:prSet presAssocID="{1C3E96EE-AB5D-4732-93D9-08FF4C35A5C7}" presName="bigChev" presStyleLbl="node1" presStyleIdx="0" presStyleCnt="1" custScaleX="133856" custScaleY="141300" custLinFactNeighborX="-18857" custLinFactNeighborY="-33062"/>
      <dgm:spPr/>
      <dgm:t>
        <a:bodyPr/>
        <a:lstStyle/>
        <a:p>
          <a:endParaRPr lang="ru-RU"/>
        </a:p>
      </dgm:t>
    </dgm:pt>
  </dgm:ptLst>
  <dgm:cxnLst>
    <dgm:cxn modelId="{126E8905-4381-46DD-AE4D-40F36935C715}" type="presOf" srcId="{79D79684-7987-4CC0-B384-90DD347A6FCC}" destId="{141AC1BF-BDE4-46C6-91AE-706DD2686969}" srcOrd="0" destOrd="0" presId="urn:microsoft.com/office/officeart/2005/8/layout/lProcess3"/>
    <dgm:cxn modelId="{83421D0E-8E53-44BB-9CFC-156E1232D8B0}" type="presOf" srcId="{1C3E96EE-AB5D-4732-93D9-08FF4C35A5C7}" destId="{30C103A0-357A-420A-AADA-C781BF756532}" srcOrd="0" destOrd="0" presId="urn:microsoft.com/office/officeart/2005/8/layout/lProcess3"/>
    <dgm:cxn modelId="{FE5FF70F-0741-44DE-B538-4A8BC1B79CC9}" srcId="{79D79684-7987-4CC0-B384-90DD347A6FCC}" destId="{1C3E96EE-AB5D-4732-93D9-08FF4C35A5C7}" srcOrd="0" destOrd="0" parTransId="{409E3DAA-ABF7-40B8-A81D-DBA078D032E8}" sibTransId="{6015779B-1EC6-4228-9E9C-EA0339BEF0CE}"/>
    <dgm:cxn modelId="{52580A02-E2FD-49B6-A665-9A138A2B18CA}" type="presParOf" srcId="{141AC1BF-BDE4-46C6-91AE-706DD2686969}" destId="{E7CA0297-A98F-4293-8EB7-BD79A17707DA}" srcOrd="0" destOrd="0" presId="urn:microsoft.com/office/officeart/2005/8/layout/lProcess3"/>
    <dgm:cxn modelId="{8C93F4A0-111A-47D2-BFE7-A23170E17098}" type="presParOf" srcId="{E7CA0297-A98F-4293-8EB7-BD79A17707DA}" destId="{30C103A0-357A-420A-AADA-C781BF75653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7D2543-E60A-4A45-BCB8-57D0CA4F44E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B694ED-70DC-4B82-8688-1FACA26BACFC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0099FF">
                <a:shade val="30000"/>
                <a:satMod val="115000"/>
              </a:srgbClr>
            </a:gs>
            <a:gs pos="50000">
              <a:srgbClr val="0099FF">
                <a:shade val="67500"/>
                <a:satMod val="115000"/>
              </a:srgbClr>
            </a:gs>
            <a:gs pos="100000">
              <a:srgbClr val="0099FF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 rtl="0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Территория  -  203,34 тыс.га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C2781D07-946A-4627-BA55-02F559614DBA}" type="parTrans" cxnId="{B17F5A0C-3EA9-4E71-A376-8CC7E4887F90}">
      <dgm:prSet/>
      <dgm:spPr/>
      <dgm:t>
        <a:bodyPr/>
        <a:lstStyle/>
        <a:p>
          <a:endParaRPr lang="ru-RU"/>
        </a:p>
      </dgm:t>
    </dgm:pt>
    <dgm:pt modelId="{602AE971-5F22-413B-98E1-6EB57D4CB512}" type="sibTrans" cxnId="{B17F5A0C-3EA9-4E71-A376-8CC7E4887F90}">
      <dgm:prSet/>
      <dgm:spPr/>
      <dgm:t>
        <a:bodyPr/>
        <a:lstStyle/>
        <a:p>
          <a:endParaRPr lang="ru-RU"/>
        </a:p>
      </dgm:t>
    </dgm:pt>
    <dgm:pt modelId="{B2930BE3-AC8C-46E7-8C74-FDA3F66D0922}" type="pres">
      <dgm:prSet presAssocID="{9A7D2543-E60A-4A45-BCB8-57D0CA4F44E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F610496-8FD4-45F9-83AD-40DE3CB3E9DD}" type="pres">
      <dgm:prSet presAssocID="{6CB694ED-70DC-4B82-8688-1FACA26BACFC}" presName="horFlow" presStyleCnt="0"/>
      <dgm:spPr/>
    </dgm:pt>
    <dgm:pt modelId="{BACE0FBD-4505-41E9-885F-58F4FC0C072A}" type="pres">
      <dgm:prSet presAssocID="{6CB694ED-70DC-4B82-8688-1FACA26BACFC}" presName="bigChev" presStyleLbl="node1" presStyleIdx="0" presStyleCnt="1" custAng="0" custScaleY="84722" custLinFactNeighborX="55388" custLinFactNeighborY="-7767"/>
      <dgm:spPr/>
      <dgm:t>
        <a:bodyPr/>
        <a:lstStyle/>
        <a:p>
          <a:endParaRPr lang="ru-RU"/>
        </a:p>
      </dgm:t>
    </dgm:pt>
  </dgm:ptLst>
  <dgm:cxnLst>
    <dgm:cxn modelId="{375C111E-A913-4AAE-986B-A9DB18CF96F9}" type="presOf" srcId="{9A7D2543-E60A-4A45-BCB8-57D0CA4F44EB}" destId="{B2930BE3-AC8C-46E7-8C74-FDA3F66D0922}" srcOrd="0" destOrd="0" presId="urn:microsoft.com/office/officeart/2005/8/layout/lProcess3"/>
    <dgm:cxn modelId="{B17F5A0C-3EA9-4E71-A376-8CC7E4887F90}" srcId="{9A7D2543-E60A-4A45-BCB8-57D0CA4F44EB}" destId="{6CB694ED-70DC-4B82-8688-1FACA26BACFC}" srcOrd="0" destOrd="0" parTransId="{C2781D07-946A-4627-BA55-02F559614DBA}" sibTransId="{602AE971-5F22-413B-98E1-6EB57D4CB512}"/>
    <dgm:cxn modelId="{A8C93769-3FB3-4800-83B1-830411456C58}" type="presOf" srcId="{6CB694ED-70DC-4B82-8688-1FACA26BACFC}" destId="{BACE0FBD-4505-41E9-885F-58F4FC0C072A}" srcOrd="0" destOrd="0" presId="urn:microsoft.com/office/officeart/2005/8/layout/lProcess3"/>
    <dgm:cxn modelId="{C29E39A3-0B4F-4269-84B4-27D0277B1A7F}" type="presParOf" srcId="{B2930BE3-AC8C-46E7-8C74-FDA3F66D0922}" destId="{DF610496-8FD4-45F9-83AD-40DE3CB3E9DD}" srcOrd="0" destOrd="0" presId="urn:microsoft.com/office/officeart/2005/8/layout/lProcess3"/>
    <dgm:cxn modelId="{D526B67B-843A-445E-8A7E-2618676B2D22}" type="presParOf" srcId="{DF610496-8FD4-45F9-83AD-40DE3CB3E9DD}" destId="{BACE0FBD-4505-41E9-885F-58F4FC0C072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FEE77C-B526-44E8-B59E-7723C1FCC49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B9E171-34A7-4D2F-B8EA-E9A47DE355C0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0099FF">
                <a:shade val="30000"/>
                <a:satMod val="115000"/>
              </a:srgbClr>
            </a:gs>
            <a:gs pos="50000">
              <a:srgbClr val="0099FF">
                <a:shade val="67500"/>
                <a:satMod val="115000"/>
              </a:srgbClr>
            </a:gs>
            <a:gs pos="100000">
              <a:srgbClr val="0099FF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pPr rtl="0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Городское поселение</a:t>
          </a:r>
          <a:r>
            <a:rPr lang="ru-RU" dirty="0" smtClean="0">
              <a:latin typeface="Book Antiqua" pitchFamily="18" charset="0"/>
            </a:rPr>
            <a:t> – 1</a:t>
          </a:r>
          <a:endParaRPr lang="ru-RU" dirty="0">
            <a:latin typeface="Book Antiqua" pitchFamily="18" charset="0"/>
          </a:endParaRPr>
        </a:p>
      </dgm:t>
    </dgm:pt>
    <dgm:pt modelId="{5762D07D-F33C-4D81-9DE3-56CC8B807C7C}" type="parTrans" cxnId="{04420147-03C4-4ECA-9585-A6845E653576}">
      <dgm:prSet/>
      <dgm:spPr/>
      <dgm:t>
        <a:bodyPr/>
        <a:lstStyle/>
        <a:p>
          <a:endParaRPr lang="ru-RU"/>
        </a:p>
      </dgm:t>
    </dgm:pt>
    <dgm:pt modelId="{216F4456-CBA4-4AF4-B9B7-AAF641127DF6}" type="sibTrans" cxnId="{04420147-03C4-4ECA-9585-A6845E653576}">
      <dgm:prSet/>
      <dgm:spPr/>
      <dgm:t>
        <a:bodyPr/>
        <a:lstStyle/>
        <a:p>
          <a:endParaRPr lang="ru-RU"/>
        </a:p>
      </dgm:t>
    </dgm:pt>
    <dgm:pt modelId="{A70E0849-5EEB-4CFB-A3A3-6BE8818A3605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0099FF">
                <a:shade val="30000"/>
                <a:satMod val="115000"/>
              </a:srgbClr>
            </a:gs>
            <a:gs pos="50000">
              <a:srgbClr val="0099FF">
                <a:shade val="67500"/>
                <a:satMod val="115000"/>
              </a:srgbClr>
            </a:gs>
            <a:gs pos="100000">
              <a:srgbClr val="0099FF">
                <a:shade val="100000"/>
                <a:satMod val="115000"/>
              </a:srgbClr>
            </a:gs>
          </a:gsLst>
          <a:lin ang="18900000" scaled="1"/>
          <a:tileRect/>
        </a:gradFill>
      </dgm:spPr>
      <dgm:t>
        <a:bodyPr/>
        <a:lstStyle/>
        <a:p>
          <a:pPr rtl="0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Сельских поселений - 14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B8F16D79-107D-4AF9-A37C-BEE58577FFB9}" type="parTrans" cxnId="{0C5F2D3F-AFC9-4605-B2D2-9689B2C1C9D9}">
      <dgm:prSet/>
      <dgm:spPr/>
      <dgm:t>
        <a:bodyPr/>
        <a:lstStyle/>
        <a:p>
          <a:endParaRPr lang="ru-RU"/>
        </a:p>
      </dgm:t>
    </dgm:pt>
    <dgm:pt modelId="{4C9A032D-99DA-408D-A8D4-1069DA05AFE3}" type="sibTrans" cxnId="{0C5F2D3F-AFC9-4605-B2D2-9689B2C1C9D9}">
      <dgm:prSet/>
      <dgm:spPr/>
      <dgm:t>
        <a:bodyPr/>
        <a:lstStyle/>
        <a:p>
          <a:endParaRPr lang="ru-RU"/>
        </a:p>
      </dgm:t>
    </dgm:pt>
    <dgm:pt modelId="{776AA742-1802-44CE-99AE-82D7D4557B8E}" type="pres">
      <dgm:prSet presAssocID="{05FEE77C-B526-44E8-B59E-7723C1FCC49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3707EE1-10A5-4F76-8EB3-D61503D5919E}" type="pres">
      <dgm:prSet presAssocID="{D9B9E171-34A7-4D2F-B8EA-E9A47DE355C0}" presName="horFlow" presStyleCnt="0"/>
      <dgm:spPr/>
    </dgm:pt>
    <dgm:pt modelId="{A35CE742-C92E-471D-AE33-FC87EDA40D4A}" type="pres">
      <dgm:prSet presAssocID="{D9B9E171-34A7-4D2F-B8EA-E9A47DE355C0}" presName="bigChev" presStyleLbl="node1" presStyleIdx="0" presStyleCnt="2" custLinFactNeighborX="40741" custLinFactNeighborY="-39618"/>
      <dgm:spPr/>
      <dgm:t>
        <a:bodyPr/>
        <a:lstStyle/>
        <a:p>
          <a:endParaRPr lang="ru-RU"/>
        </a:p>
      </dgm:t>
    </dgm:pt>
    <dgm:pt modelId="{434E9F64-F7DF-4394-A5CC-C26AC408F5F5}" type="pres">
      <dgm:prSet presAssocID="{D9B9E171-34A7-4D2F-B8EA-E9A47DE355C0}" presName="vSp" presStyleCnt="0"/>
      <dgm:spPr/>
    </dgm:pt>
    <dgm:pt modelId="{A13FDFE1-09DB-483E-B7E9-7C6C27D49B67}" type="pres">
      <dgm:prSet presAssocID="{A70E0849-5EEB-4CFB-A3A3-6BE8818A3605}" presName="horFlow" presStyleCnt="0"/>
      <dgm:spPr/>
    </dgm:pt>
    <dgm:pt modelId="{584093BA-FBF9-44C9-B06B-4924A014C6F1}" type="pres">
      <dgm:prSet presAssocID="{A70E0849-5EEB-4CFB-A3A3-6BE8818A3605}" presName="bigChev" presStyleLbl="node1" presStyleIdx="1" presStyleCnt="2" custLinFactNeighborX="8409" custLinFactNeighborY="17637"/>
      <dgm:spPr/>
      <dgm:t>
        <a:bodyPr/>
        <a:lstStyle/>
        <a:p>
          <a:endParaRPr lang="ru-RU"/>
        </a:p>
      </dgm:t>
    </dgm:pt>
  </dgm:ptLst>
  <dgm:cxnLst>
    <dgm:cxn modelId="{C9D2039C-7A9C-4750-9C27-168F4137BABC}" type="presOf" srcId="{A70E0849-5EEB-4CFB-A3A3-6BE8818A3605}" destId="{584093BA-FBF9-44C9-B06B-4924A014C6F1}" srcOrd="0" destOrd="0" presId="urn:microsoft.com/office/officeart/2005/8/layout/lProcess3"/>
    <dgm:cxn modelId="{709C0E45-226A-4A9B-AAAA-B3C322EBA1B3}" type="presOf" srcId="{05FEE77C-B526-44E8-B59E-7723C1FCC497}" destId="{776AA742-1802-44CE-99AE-82D7D4557B8E}" srcOrd="0" destOrd="0" presId="urn:microsoft.com/office/officeart/2005/8/layout/lProcess3"/>
    <dgm:cxn modelId="{F2A8C927-372D-43B0-A3A0-982BF4DCA452}" type="presOf" srcId="{D9B9E171-34A7-4D2F-B8EA-E9A47DE355C0}" destId="{A35CE742-C92E-471D-AE33-FC87EDA40D4A}" srcOrd="0" destOrd="0" presId="urn:microsoft.com/office/officeart/2005/8/layout/lProcess3"/>
    <dgm:cxn modelId="{04420147-03C4-4ECA-9585-A6845E653576}" srcId="{05FEE77C-B526-44E8-B59E-7723C1FCC497}" destId="{D9B9E171-34A7-4D2F-B8EA-E9A47DE355C0}" srcOrd="0" destOrd="0" parTransId="{5762D07D-F33C-4D81-9DE3-56CC8B807C7C}" sibTransId="{216F4456-CBA4-4AF4-B9B7-AAF641127DF6}"/>
    <dgm:cxn modelId="{0C5F2D3F-AFC9-4605-B2D2-9689B2C1C9D9}" srcId="{05FEE77C-B526-44E8-B59E-7723C1FCC497}" destId="{A70E0849-5EEB-4CFB-A3A3-6BE8818A3605}" srcOrd="1" destOrd="0" parTransId="{B8F16D79-107D-4AF9-A37C-BEE58577FFB9}" sibTransId="{4C9A032D-99DA-408D-A8D4-1069DA05AFE3}"/>
    <dgm:cxn modelId="{728908A1-E327-4299-AC15-695EECBF87D3}" type="presParOf" srcId="{776AA742-1802-44CE-99AE-82D7D4557B8E}" destId="{73707EE1-10A5-4F76-8EB3-D61503D5919E}" srcOrd="0" destOrd="0" presId="urn:microsoft.com/office/officeart/2005/8/layout/lProcess3"/>
    <dgm:cxn modelId="{835F10C6-AF50-4682-BBB2-0597354B7325}" type="presParOf" srcId="{73707EE1-10A5-4F76-8EB3-D61503D5919E}" destId="{A35CE742-C92E-471D-AE33-FC87EDA40D4A}" srcOrd="0" destOrd="0" presId="urn:microsoft.com/office/officeart/2005/8/layout/lProcess3"/>
    <dgm:cxn modelId="{D4F7F708-6340-4029-8FE2-EA0B71689B8B}" type="presParOf" srcId="{776AA742-1802-44CE-99AE-82D7D4557B8E}" destId="{434E9F64-F7DF-4394-A5CC-C26AC408F5F5}" srcOrd="1" destOrd="0" presId="urn:microsoft.com/office/officeart/2005/8/layout/lProcess3"/>
    <dgm:cxn modelId="{CED500DC-1ADF-44D3-96A7-949904A3E9F2}" type="presParOf" srcId="{776AA742-1802-44CE-99AE-82D7D4557B8E}" destId="{A13FDFE1-09DB-483E-B7E9-7C6C27D49B67}" srcOrd="2" destOrd="0" presId="urn:microsoft.com/office/officeart/2005/8/layout/lProcess3"/>
    <dgm:cxn modelId="{038FE8EC-03AB-4743-A6CA-E88EF169C646}" type="presParOf" srcId="{A13FDFE1-09DB-483E-B7E9-7C6C27D49B67}" destId="{584093BA-FBF9-44C9-B06B-4924A014C6F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0C0A02-3A93-4C7D-AAD8-8DD81A8D0BB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DED248-F1F4-44EE-996C-13D2D3F47572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0099FF">
                <a:shade val="30000"/>
                <a:satMod val="115000"/>
              </a:srgbClr>
            </a:gs>
            <a:gs pos="50000">
              <a:srgbClr val="0099FF">
                <a:shade val="67500"/>
                <a:satMod val="115000"/>
              </a:srgbClr>
            </a:gs>
            <a:gs pos="100000">
              <a:srgbClr val="0099FF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pPr rtl="0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Городское население – 34%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B1249AAD-B284-4E64-A3EB-B9CFEF579D5F}" type="parTrans" cxnId="{7AF49615-F11E-41BF-8298-D229C71E9525}">
      <dgm:prSet/>
      <dgm:spPr/>
      <dgm:t>
        <a:bodyPr/>
        <a:lstStyle/>
        <a:p>
          <a:endParaRPr lang="ru-RU"/>
        </a:p>
      </dgm:t>
    </dgm:pt>
    <dgm:pt modelId="{0AF1799E-A717-4BB8-93DB-542D71A499FD}" type="sibTrans" cxnId="{7AF49615-F11E-41BF-8298-D229C71E9525}">
      <dgm:prSet/>
      <dgm:spPr/>
      <dgm:t>
        <a:bodyPr/>
        <a:lstStyle/>
        <a:p>
          <a:endParaRPr lang="ru-RU"/>
        </a:p>
      </dgm:t>
    </dgm:pt>
    <dgm:pt modelId="{4116441A-9C74-4EF1-8F64-BC0CCD9A36E6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0099FF">
                <a:shade val="30000"/>
                <a:satMod val="115000"/>
              </a:srgbClr>
            </a:gs>
            <a:gs pos="50000">
              <a:srgbClr val="0099FF">
                <a:shade val="67500"/>
                <a:satMod val="115000"/>
              </a:srgbClr>
            </a:gs>
            <a:gs pos="100000">
              <a:srgbClr val="0099FF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pPr rtl="0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Сельское население – 66%</a:t>
          </a:r>
          <a:r>
            <a:rPr lang="ru-RU" dirty="0" smtClean="0">
              <a:latin typeface="Book Antiqua" pitchFamily="18" charset="0"/>
            </a:rPr>
            <a:t>    </a:t>
          </a:r>
          <a:endParaRPr lang="ru-RU" dirty="0">
            <a:latin typeface="Book Antiqua" pitchFamily="18" charset="0"/>
          </a:endParaRPr>
        </a:p>
      </dgm:t>
    </dgm:pt>
    <dgm:pt modelId="{DD4074FB-BB17-4138-823F-10DB09CB51FF}" type="parTrans" cxnId="{1F4B43B1-D721-4AFC-93E0-39657B9DC746}">
      <dgm:prSet/>
      <dgm:spPr/>
      <dgm:t>
        <a:bodyPr/>
        <a:lstStyle/>
        <a:p>
          <a:endParaRPr lang="ru-RU"/>
        </a:p>
      </dgm:t>
    </dgm:pt>
    <dgm:pt modelId="{951F3A36-1E23-48C9-9147-ECCF776881D6}" type="sibTrans" cxnId="{1F4B43B1-D721-4AFC-93E0-39657B9DC746}">
      <dgm:prSet/>
      <dgm:spPr/>
      <dgm:t>
        <a:bodyPr/>
        <a:lstStyle/>
        <a:p>
          <a:endParaRPr lang="ru-RU"/>
        </a:p>
      </dgm:t>
    </dgm:pt>
    <dgm:pt modelId="{F172F06A-EE67-438F-BC75-A8BED5B6F49A}" type="pres">
      <dgm:prSet presAssocID="{BE0C0A02-3A93-4C7D-AAD8-8DD81A8D0BB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7A46328-9F50-4E5B-A279-CA5282980619}" type="pres">
      <dgm:prSet presAssocID="{23DED248-F1F4-44EE-996C-13D2D3F47572}" presName="horFlow" presStyleCnt="0"/>
      <dgm:spPr/>
    </dgm:pt>
    <dgm:pt modelId="{A6EFF1F9-070C-4F75-AEF2-175080E03D73}" type="pres">
      <dgm:prSet presAssocID="{23DED248-F1F4-44EE-996C-13D2D3F47572}" presName="bigChev" presStyleLbl="node1" presStyleIdx="0" presStyleCnt="2" custLinFactNeighborX="3333" custLinFactNeighborY="-6"/>
      <dgm:spPr/>
      <dgm:t>
        <a:bodyPr/>
        <a:lstStyle/>
        <a:p>
          <a:endParaRPr lang="ru-RU"/>
        </a:p>
      </dgm:t>
    </dgm:pt>
    <dgm:pt modelId="{23C530EC-5FD0-496A-9C6C-FC684B2C6B86}" type="pres">
      <dgm:prSet presAssocID="{23DED248-F1F4-44EE-996C-13D2D3F47572}" presName="vSp" presStyleCnt="0"/>
      <dgm:spPr/>
    </dgm:pt>
    <dgm:pt modelId="{608ECB5D-C324-4BFB-9E73-FE1787ABE07B}" type="pres">
      <dgm:prSet presAssocID="{4116441A-9C74-4EF1-8F64-BC0CCD9A36E6}" presName="horFlow" presStyleCnt="0"/>
      <dgm:spPr/>
    </dgm:pt>
    <dgm:pt modelId="{F90D0886-8325-40D6-9726-F788C42AAA44}" type="pres">
      <dgm:prSet presAssocID="{4116441A-9C74-4EF1-8F64-BC0CCD9A36E6}" presName="bigChev" presStyleLbl="node1" presStyleIdx="1" presStyleCnt="2" custLinFactNeighborX="3333" custLinFactNeighborY="-5505"/>
      <dgm:spPr/>
      <dgm:t>
        <a:bodyPr/>
        <a:lstStyle/>
        <a:p>
          <a:endParaRPr lang="ru-RU"/>
        </a:p>
      </dgm:t>
    </dgm:pt>
  </dgm:ptLst>
  <dgm:cxnLst>
    <dgm:cxn modelId="{1F4B43B1-D721-4AFC-93E0-39657B9DC746}" srcId="{BE0C0A02-3A93-4C7D-AAD8-8DD81A8D0BB8}" destId="{4116441A-9C74-4EF1-8F64-BC0CCD9A36E6}" srcOrd="1" destOrd="0" parTransId="{DD4074FB-BB17-4138-823F-10DB09CB51FF}" sibTransId="{951F3A36-1E23-48C9-9147-ECCF776881D6}"/>
    <dgm:cxn modelId="{7AF49615-F11E-41BF-8298-D229C71E9525}" srcId="{BE0C0A02-3A93-4C7D-AAD8-8DD81A8D0BB8}" destId="{23DED248-F1F4-44EE-996C-13D2D3F47572}" srcOrd="0" destOrd="0" parTransId="{B1249AAD-B284-4E64-A3EB-B9CFEF579D5F}" sibTransId="{0AF1799E-A717-4BB8-93DB-542D71A499FD}"/>
    <dgm:cxn modelId="{9FEFD912-2F4B-4BF1-A641-099CFFF118B8}" type="presOf" srcId="{BE0C0A02-3A93-4C7D-AAD8-8DD81A8D0BB8}" destId="{F172F06A-EE67-438F-BC75-A8BED5B6F49A}" srcOrd="0" destOrd="0" presId="urn:microsoft.com/office/officeart/2005/8/layout/lProcess3"/>
    <dgm:cxn modelId="{0B1AD1E7-AFF3-465D-9A75-47F8ECAC8975}" type="presOf" srcId="{23DED248-F1F4-44EE-996C-13D2D3F47572}" destId="{A6EFF1F9-070C-4F75-AEF2-175080E03D73}" srcOrd="0" destOrd="0" presId="urn:microsoft.com/office/officeart/2005/8/layout/lProcess3"/>
    <dgm:cxn modelId="{68937179-BB58-4A58-BBE7-A2C43669AAFA}" type="presOf" srcId="{4116441A-9C74-4EF1-8F64-BC0CCD9A36E6}" destId="{F90D0886-8325-40D6-9726-F788C42AAA44}" srcOrd="0" destOrd="0" presId="urn:microsoft.com/office/officeart/2005/8/layout/lProcess3"/>
    <dgm:cxn modelId="{9324E212-B3EC-4526-9BAD-BA172F31F7B6}" type="presParOf" srcId="{F172F06A-EE67-438F-BC75-A8BED5B6F49A}" destId="{67A46328-9F50-4E5B-A279-CA5282980619}" srcOrd="0" destOrd="0" presId="urn:microsoft.com/office/officeart/2005/8/layout/lProcess3"/>
    <dgm:cxn modelId="{39BD5877-D097-4136-9F3B-3793021BB739}" type="presParOf" srcId="{67A46328-9F50-4E5B-A279-CA5282980619}" destId="{A6EFF1F9-070C-4F75-AEF2-175080E03D73}" srcOrd="0" destOrd="0" presId="urn:microsoft.com/office/officeart/2005/8/layout/lProcess3"/>
    <dgm:cxn modelId="{FEA95227-ADD9-4E43-BA35-4CC775F1E205}" type="presParOf" srcId="{F172F06A-EE67-438F-BC75-A8BED5B6F49A}" destId="{23C530EC-5FD0-496A-9C6C-FC684B2C6B86}" srcOrd="1" destOrd="0" presId="urn:microsoft.com/office/officeart/2005/8/layout/lProcess3"/>
    <dgm:cxn modelId="{29626D72-C4CC-4C52-B0CF-B80A61C66EA1}" type="presParOf" srcId="{F172F06A-EE67-438F-BC75-A8BED5B6F49A}" destId="{608ECB5D-C324-4BFB-9E73-FE1787ABE07B}" srcOrd="2" destOrd="0" presId="urn:microsoft.com/office/officeart/2005/8/layout/lProcess3"/>
    <dgm:cxn modelId="{6EA00D35-6A0F-4DCD-97D0-6284844C4981}" type="presParOf" srcId="{608ECB5D-C324-4BFB-9E73-FE1787ABE07B}" destId="{F90D0886-8325-40D6-9726-F788C42AAA4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4F00C0-7875-4964-8FCB-AB81F2FDA41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8B42A2-AB82-4B9D-8434-F56FB1DB36D2}" type="pres">
      <dgm:prSet presAssocID="{B54F00C0-7875-4964-8FCB-AB81F2FDA41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228B17D-BFB2-4471-8AFC-9CEFAA9D246C}" type="presOf" srcId="{B54F00C0-7875-4964-8FCB-AB81F2FDA412}" destId="{AE8B42A2-AB82-4B9D-8434-F56FB1DB36D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D785E0-FE4F-474E-B084-CBF2EB3A8EC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DF384F-E4AA-4AF1-8090-4723F6C0220C}">
      <dgm:prSet phldrT="[Текст]" custT="1"/>
      <dgm:spPr>
        <a:gradFill flip="none" rotWithShape="0">
          <a:gsLst>
            <a:gs pos="0">
              <a:srgbClr val="0099FF">
                <a:shade val="30000"/>
                <a:satMod val="115000"/>
              </a:srgbClr>
            </a:gs>
            <a:gs pos="50000">
              <a:srgbClr val="0099FF">
                <a:shade val="67500"/>
                <a:satMod val="115000"/>
              </a:srgbClr>
            </a:gs>
            <a:gs pos="100000">
              <a:srgbClr val="0099FF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       Объем валовой продукции сельского хозяйства </a:t>
          </a:r>
        </a:p>
      </dgm:t>
    </dgm:pt>
    <dgm:pt modelId="{73226DAC-3FEB-4B14-9FFE-192A2C9DA38A}" type="parTrans" cxnId="{5076E6DD-70A2-4DA3-8B5A-92383B53BBCE}">
      <dgm:prSet/>
      <dgm:spPr/>
      <dgm:t>
        <a:bodyPr/>
        <a:lstStyle/>
        <a:p>
          <a:endParaRPr lang="ru-RU"/>
        </a:p>
      </dgm:t>
    </dgm:pt>
    <dgm:pt modelId="{B4BD078E-5564-4CFE-823E-0A72E7FCFEF4}" type="sibTrans" cxnId="{5076E6DD-70A2-4DA3-8B5A-92383B53BBCE}">
      <dgm:prSet/>
      <dgm:spPr/>
      <dgm:t>
        <a:bodyPr/>
        <a:lstStyle/>
        <a:p>
          <a:endParaRPr lang="ru-RU"/>
        </a:p>
      </dgm:t>
    </dgm:pt>
    <dgm:pt modelId="{4B64C2AD-8058-4485-A4A4-BBA2FE7F2AC7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12700">
          <a:solidFill>
            <a:srgbClr val="0066FF">
              <a:alpha val="89804"/>
            </a:srgbClr>
          </a:solidFill>
        </a:ln>
      </dgm:spPr>
      <dgm:t>
        <a:bodyPr/>
        <a:lstStyle/>
        <a:p>
          <a:r>
            <a:rPr lang="ru-RU" sz="2000" dirty="0" smtClean="0">
              <a:solidFill>
                <a:srgbClr val="000099"/>
              </a:solidFill>
              <a:latin typeface="Book Antiqua" pitchFamily="18" charset="0"/>
            </a:rPr>
            <a:t>    </a:t>
          </a:r>
          <a:r>
            <a:rPr lang="ru-RU" sz="2000" dirty="0" smtClean="0">
              <a:solidFill>
                <a:srgbClr val="000099"/>
              </a:solidFill>
              <a:latin typeface="Bookman Old Style" pitchFamily="18" charset="0"/>
            </a:rPr>
            <a:t>1 834,0             2 727,3</a:t>
          </a:r>
          <a:endParaRPr lang="ru-RU" sz="2000" dirty="0">
            <a:solidFill>
              <a:srgbClr val="000099"/>
            </a:solidFill>
            <a:latin typeface="Bookman Old Style" pitchFamily="18" charset="0"/>
          </a:endParaRPr>
        </a:p>
      </dgm:t>
    </dgm:pt>
    <dgm:pt modelId="{F721BA96-9A21-4D9E-B1D6-92D47BE9CBE1}" type="parTrans" cxnId="{0B7C606E-0AFF-4503-BFB1-29725BBA93B8}">
      <dgm:prSet/>
      <dgm:spPr/>
      <dgm:t>
        <a:bodyPr/>
        <a:lstStyle/>
        <a:p>
          <a:endParaRPr lang="ru-RU"/>
        </a:p>
      </dgm:t>
    </dgm:pt>
    <dgm:pt modelId="{5834DBF4-D777-43C2-A550-8B328421FBA0}" type="sibTrans" cxnId="{0B7C606E-0AFF-4503-BFB1-29725BBA93B8}">
      <dgm:prSet/>
      <dgm:spPr/>
      <dgm:t>
        <a:bodyPr/>
        <a:lstStyle/>
        <a:p>
          <a:endParaRPr lang="ru-RU"/>
        </a:p>
      </dgm:t>
    </dgm:pt>
    <dgm:pt modelId="{50495281-AA76-4BBB-BAA8-9B73A25DE803}">
      <dgm:prSet phldrT="[Текст]" custT="1"/>
      <dgm:spPr>
        <a:gradFill flip="none" rotWithShape="0">
          <a:gsLst>
            <a:gs pos="0">
              <a:srgbClr val="0099FF">
                <a:shade val="30000"/>
                <a:satMod val="115000"/>
              </a:srgbClr>
            </a:gs>
            <a:gs pos="50000">
              <a:srgbClr val="0099FF">
                <a:shade val="67500"/>
                <a:satMod val="115000"/>
              </a:srgbClr>
            </a:gs>
            <a:gs pos="100000">
              <a:srgbClr val="0099FF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Объем промышленного производства, млн. руб.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6D41EE0D-A7F4-46B9-BD8B-8362FB73C971}" type="parTrans" cxnId="{9B5D816F-6F3E-4C2B-82D6-53CF609D79B3}">
      <dgm:prSet/>
      <dgm:spPr/>
      <dgm:t>
        <a:bodyPr/>
        <a:lstStyle/>
        <a:p>
          <a:endParaRPr lang="ru-RU"/>
        </a:p>
      </dgm:t>
    </dgm:pt>
    <dgm:pt modelId="{63513CB3-1CE3-4FF3-A0EC-43857060F01E}" type="sibTrans" cxnId="{9B5D816F-6F3E-4C2B-82D6-53CF609D79B3}">
      <dgm:prSet/>
      <dgm:spPr/>
      <dgm:t>
        <a:bodyPr/>
        <a:lstStyle/>
        <a:p>
          <a:endParaRPr lang="ru-RU"/>
        </a:p>
      </dgm:t>
    </dgm:pt>
    <dgm:pt modelId="{9AD0E474-0D4C-475B-A460-2235075C52D0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12700">
          <a:solidFill>
            <a:srgbClr val="0066FF">
              <a:alpha val="90000"/>
            </a:srgbClr>
          </a:solidFill>
        </a:ln>
      </dgm:spPr>
      <dgm:t>
        <a:bodyPr/>
        <a:lstStyle/>
        <a:p>
          <a:r>
            <a:rPr lang="ru-RU" sz="1600" dirty="0" smtClean="0">
              <a:latin typeface="Bookman Old Style" pitchFamily="18" charset="0"/>
            </a:rPr>
            <a:t>        </a:t>
          </a:r>
          <a:r>
            <a:rPr lang="ru-RU" sz="2000" dirty="0" smtClean="0">
              <a:solidFill>
                <a:srgbClr val="000099"/>
              </a:solidFill>
              <a:latin typeface="Bookman Old Style" pitchFamily="18" charset="0"/>
            </a:rPr>
            <a:t>296,2                 287,7</a:t>
          </a:r>
        </a:p>
      </dgm:t>
    </dgm:pt>
    <dgm:pt modelId="{3C92AFE6-46B7-4382-8AEE-89D93DC7C081}" type="parTrans" cxnId="{C6161AA5-8056-4FA2-972F-1F1752644688}">
      <dgm:prSet/>
      <dgm:spPr/>
      <dgm:t>
        <a:bodyPr/>
        <a:lstStyle/>
        <a:p>
          <a:endParaRPr lang="ru-RU"/>
        </a:p>
      </dgm:t>
    </dgm:pt>
    <dgm:pt modelId="{A1DE7CC8-C602-4532-BE7D-78258C327618}" type="sibTrans" cxnId="{C6161AA5-8056-4FA2-972F-1F1752644688}">
      <dgm:prSet/>
      <dgm:spPr/>
      <dgm:t>
        <a:bodyPr/>
        <a:lstStyle/>
        <a:p>
          <a:endParaRPr lang="ru-RU"/>
        </a:p>
      </dgm:t>
    </dgm:pt>
    <dgm:pt modelId="{975A6FDE-21AC-4195-8587-D03307FB1088}">
      <dgm:prSet custT="1"/>
      <dgm:spPr>
        <a:gradFill flip="none" rotWithShape="1">
          <a:gsLst>
            <a:gs pos="0">
              <a:srgbClr val="0099FF">
                <a:shade val="30000"/>
                <a:satMod val="115000"/>
              </a:srgbClr>
            </a:gs>
            <a:gs pos="50000">
              <a:srgbClr val="0099FF">
                <a:shade val="67500"/>
                <a:satMod val="115000"/>
              </a:srgbClr>
            </a:gs>
            <a:gs pos="100000">
              <a:srgbClr val="0099FF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>
            <a:spcAft>
              <a:spcPts val="600"/>
            </a:spcAft>
          </a:pP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        Объем розничной торговли, </a:t>
          </a:r>
        </a:p>
        <a:p>
          <a:pPr>
            <a:spcAft>
              <a:spcPts val="600"/>
            </a:spcAft>
          </a:pP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млн. руб.</a:t>
          </a:r>
        </a:p>
      </dgm:t>
    </dgm:pt>
    <dgm:pt modelId="{48C1E968-548F-4457-859E-1818BB6D3BE2}" type="parTrans" cxnId="{61F984DB-307C-4377-A918-AEE3AAF803ED}">
      <dgm:prSet/>
      <dgm:spPr/>
      <dgm:t>
        <a:bodyPr/>
        <a:lstStyle/>
        <a:p>
          <a:endParaRPr lang="ru-RU"/>
        </a:p>
      </dgm:t>
    </dgm:pt>
    <dgm:pt modelId="{83B93E76-A7B6-4303-98E3-1455FC5FC435}" type="sibTrans" cxnId="{61F984DB-307C-4377-A918-AEE3AAF803ED}">
      <dgm:prSet/>
      <dgm:spPr/>
      <dgm:t>
        <a:bodyPr/>
        <a:lstStyle/>
        <a:p>
          <a:endParaRPr lang="ru-RU"/>
        </a:p>
      </dgm:t>
    </dgm:pt>
    <dgm:pt modelId="{7CFFFDAF-56AE-47A6-B131-A9530155665C}">
      <dgm:prSet custT="1"/>
      <dgm:spPr>
        <a:gradFill flip="none" rotWithShape="0">
          <a:gsLst>
            <a:gs pos="0">
              <a:srgbClr val="0099FF">
                <a:shade val="30000"/>
                <a:satMod val="115000"/>
              </a:srgbClr>
            </a:gs>
            <a:gs pos="50000">
              <a:srgbClr val="0099FF">
                <a:shade val="67500"/>
                <a:satMod val="115000"/>
              </a:srgbClr>
            </a:gs>
            <a:gs pos="100000">
              <a:srgbClr val="0099FF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          Объем платных услуг населению, млн. руб.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8B17C215-32CC-429E-9A41-795D950C860E}" type="parTrans" cxnId="{FA82EFF3-9458-48E5-A731-A565F2A739C5}">
      <dgm:prSet/>
      <dgm:spPr/>
      <dgm:t>
        <a:bodyPr/>
        <a:lstStyle/>
        <a:p>
          <a:endParaRPr lang="ru-RU"/>
        </a:p>
      </dgm:t>
    </dgm:pt>
    <dgm:pt modelId="{C66460AA-6E1F-45A5-B4FE-BE45670977C5}" type="sibTrans" cxnId="{FA82EFF3-9458-48E5-A731-A565F2A739C5}">
      <dgm:prSet/>
      <dgm:spPr/>
      <dgm:t>
        <a:bodyPr/>
        <a:lstStyle/>
        <a:p>
          <a:endParaRPr lang="ru-RU"/>
        </a:p>
      </dgm:t>
    </dgm:pt>
    <dgm:pt modelId="{52D522F1-F2A4-4A04-A7D0-63D1B8E18D24}">
      <dgm:prSet custT="1"/>
      <dgm:spPr>
        <a:gradFill flip="none" rotWithShape="0">
          <a:gsLst>
            <a:gs pos="0">
              <a:srgbClr val="0099FF">
                <a:shade val="30000"/>
                <a:satMod val="115000"/>
              </a:srgbClr>
            </a:gs>
            <a:gs pos="50000">
              <a:srgbClr val="0099FF">
                <a:shade val="67500"/>
                <a:satMod val="115000"/>
              </a:srgbClr>
            </a:gs>
            <a:gs pos="100000">
              <a:srgbClr val="0099FF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       Объем инвестиций в основной капитал, млн. руб.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2703BD60-034C-4320-9018-7505925ADEB3}" type="parTrans" cxnId="{E62E318A-53D2-458E-8286-C920D5A6EE00}">
      <dgm:prSet/>
      <dgm:spPr/>
      <dgm:t>
        <a:bodyPr/>
        <a:lstStyle/>
        <a:p>
          <a:endParaRPr lang="ru-RU"/>
        </a:p>
      </dgm:t>
    </dgm:pt>
    <dgm:pt modelId="{894B5879-1895-4B6C-B09B-00E6AE703B9A}" type="sibTrans" cxnId="{E62E318A-53D2-458E-8286-C920D5A6EE00}">
      <dgm:prSet/>
      <dgm:spPr/>
      <dgm:t>
        <a:bodyPr/>
        <a:lstStyle/>
        <a:p>
          <a:endParaRPr lang="ru-RU"/>
        </a:p>
      </dgm:t>
    </dgm:pt>
    <dgm:pt modelId="{18F084E8-22A6-4815-B8F5-C511D36F3FEC}">
      <dgm:prSet custT="1"/>
      <dgm:spPr>
        <a:gradFill flip="none" rotWithShape="0">
          <a:gsLst>
            <a:gs pos="0">
              <a:srgbClr val="0099FF">
                <a:shade val="30000"/>
                <a:satMod val="115000"/>
              </a:srgbClr>
            </a:gs>
            <a:gs pos="50000">
              <a:srgbClr val="0099FF">
                <a:shade val="67500"/>
                <a:satMod val="115000"/>
              </a:srgbClr>
            </a:gs>
            <a:gs pos="100000">
              <a:srgbClr val="0099FF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Численность  населения (среднегодовая) , человек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3058CE21-9F5B-42AA-8354-9FF43FF0ABD8}" type="parTrans" cxnId="{E2BA61B5-729E-458A-B621-1EF2E47C2D27}">
      <dgm:prSet/>
      <dgm:spPr/>
      <dgm:t>
        <a:bodyPr/>
        <a:lstStyle/>
        <a:p>
          <a:endParaRPr lang="ru-RU"/>
        </a:p>
      </dgm:t>
    </dgm:pt>
    <dgm:pt modelId="{14E998FE-45B5-4D6A-88EE-8D4ADF47AA17}" type="sibTrans" cxnId="{E2BA61B5-729E-458A-B621-1EF2E47C2D27}">
      <dgm:prSet/>
      <dgm:spPr/>
      <dgm:t>
        <a:bodyPr/>
        <a:lstStyle/>
        <a:p>
          <a:endParaRPr lang="ru-RU"/>
        </a:p>
      </dgm:t>
    </dgm:pt>
    <dgm:pt modelId="{CE26621C-970C-4E81-857B-105CD0015899}">
      <dgm:prSet custT="1"/>
      <dgm:spPr>
        <a:gradFill flip="none" rotWithShape="0">
          <a:gsLst>
            <a:gs pos="0">
              <a:srgbClr val="0099FF">
                <a:shade val="30000"/>
                <a:satMod val="115000"/>
              </a:srgbClr>
            </a:gs>
            <a:gs pos="50000">
              <a:srgbClr val="0099FF">
                <a:shade val="67500"/>
                <a:satMod val="115000"/>
              </a:srgbClr>
            </a:gs>
            <a:gs pos="100000">
              <a:srgbClr val="0099FF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        Фонд заработной платы , млн. руб.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39AEF955-7C1D-4157-BCE9-755CED1F67F8}" type="parTrans" cxnId="{B68B59AB-1B65-4CF2-BD7D-1B9DE5B2CE23}">
      <dgm:prSet/>
      <dgm:spPr/>
      <dgm:t>
        <a:bodyPr/>
        <a:lstStyle/>
        <a:p>
          <a:endParaRPr lang="ru-RU"/>
        </a:p>
      </dgm:t>
    </dgm:pt>
    <dgm:pt modelId="{E08FBABB-FEB3-45B1-A377-4FCF14ED88AB}" type="sibTrans" cxnId="{B68B59AB-1B65-4CF2-BD7D-1B9DE5B2CE23}">
      <dgm:prSet/>
      <dgm:spPr/>
      <dgm:t>
        <a:bodyPr/>
        <a:lstStyle/>
        <a:p>
          <a:endParaRPr lang="ru-RU"/>
        </a:p>
      </dgm:t>
    </dgm:pt>
    <dgm:pt modelId="{F060CB44-B02F-4881-A509-6E74037DD076}">
      <dgm:prSet custT="1"/>
      <dgm:spPr>
        <a:gradFill flip="none" rotWithShape="0">
          <a:gsLst>
            <a:gs pos="0">
              <a:srgbClr val="0099FF">
                <a:shade val="30000"/>
                <a:satMod val="115000"/>
              </a:srgbClr>
            </a:gs>
            <a:gs pos="50000">
              <a:srgbClr val="0099FF">
                <a:shade val="67500"/>
                <a:satMod val="115000"/>
              </a:srgbClr>
            </a:gs>
            <a:gs pos="100000">
              <a:srgbClr val="0099FF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       Среднемесячная заработная плата, рублей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156FEEB0-A380-46FC-874C-BA6ADC993EA1}" type="parTrans" cxnId="{BC8EC7B9-4313-4431-9529-01BF685606F3}">
      <dgm:prSet/>
      <dgm:spPr/>
      <dgm:t>
        <a:bodyPr/>
        <a:lstStyle/>
        <a:p>
          <a:endParaRPr lang="ru-RU"/>
        </a:p>
      </dgm:t>
    </dgm:pt>
    <dgm:pt modelId="{C23803FC-1E9E-4F28-888C-862B35756897}" type="sibTrans" cxnId="{BC8EC7B9-4313-4431-9529-01BF685606F3}">
      <dgm:prSet/>
      <dgm:spPr/>
      <dgm:t>
        <a:bodyPr/>
        <a:lstStyle/>
        <a:p>
          <a:endParaRPr lang="ru-RU"/>
        </a:p>
      </dgm:t>
    </dgm:pt>
    <dgm:pt modelId="{7A8EA2D3-54C9-43C0-80B0-FEC9A7C5205D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12700">
          <a:solidFill>
            <a:srgbClr val="0066FF">
              <a:alpha val="90000"/>
            </a:srgbClr>
          </a:solidFill>
        </a:ln>
      </dgm:spPr>
      <dgm:t>
        <a:bodyPr/>
        <a:lstStyle/>
        <a:p>
          <a:r>
            <a:rPr lang="ru-RU" sz="2000" dirty="0" smtClean="0">
              <a:solidFill>
                <a:srgbClr val="000099"/>
              </a:solidFill>
              <a:latin typeface="Bookman Old Style" pitchFamily="18" charset="0"/>
            </a:rPr>
            <a:t>       86,0                   93,3</a:t>
          </a:r>
        </a:p>
      </dgm:t>
    </dgm:pt>
    <dgm:pt modelId="{E2987096-E972-43E4-983B-0E0BC32FFC7C}" type="parTrans" cxnId="{7DE10033-F86B-4F74-AEA6-CFD44C3AA8BD}">
      <dgm:prSet/>
      <dgm:spPr/>
      <dgm:t>
        <a:bodyPr/>
        <a:lstStyle/>
        <a:p>
          <a:endParaRPr lang="ru-RU"/>
        </a:p>
      </dgm:t>
    </dgm:pt>
    <dgm:pt modelId="{5612D84F-E7B6-41CF-9CA0-17EFAA327FA3}" type="sibTrans" cxnId="{7DE10033-F86B-4F74-AEA6-CFD44C3AA8BD}">
      <dgm:prSet/>
      <dgm:spPr/>
      <dgm:t>
        <a:bodyPr/>
        <a:lstStyle/>
        <a:p>
          <a:endParaRPr lang="ru-RU"/>
        </a:p>
      </dgm:t>
    </dgm:pt>
    <dgm:pt modelId="{D4A7AFD5-CEAE-48AF-922F-7A7D35458CA7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12700">
          <a:solidFill>
            <a:srgbClr val="0066FF">
              <a:alpha val="90000"/>
            </a:srgbClr>
          </a:solidFill>
        </a:ln>
      </dgm:spPr>
      <dgm:t>
        <a:bodyPr/>
        <a:lstStyle/>
        <a:p>
          <a:r>
            <a:rPr lang="ru-RU" sz="2000" dirty="0" smtClean="0">
              <a:solidFill>
                <a:srgbClr val="000099"/>
              </a:solidFill>
              <a:latin typeface="Bookman Old Style" pitchFamily="18" charset="0"/>
            </a:rPr>
            <a:t>       38,0                   38,8</a:t>
          </a:r>
        </a:p>
      </dgm:t>
    </dgm:pt>
    <dgm:pt modelId="{C59823AF-B458-4517-9F07-124254E07654}" type="parTrans" cxnId="{DAFC5F2C-281A-46C8-9072-8405A039F1AE}">
      <dgm:prSet/>
      <dgm:spPr/>
      <dgm:t>
        <a:bodyPr/>
        <a:lstStyle/>
        <a:p>
          <a:endParaRPr lang="ru-RU"/>
        </a:p>
      </dgm:t>
    </dgm:pt>
    <dgm:pt modelId="{CABF43DD-26C6-49D6-9359-0EDBB455A54F}" type="sibTrans" cxnId="{DAFC5F2C-281A-46C8-9072-8405A039F1AE}">
      <dgm:prSet/>
      <dgm:spPr/>
      <dgm:t>
        <a:bodyPr/>
        <a:lstStyle/>
        <a:p>
          <a:endParaRPr lang="ru-RU"/>
        </a:p>
      </dgm:t>
    </dgm:pt>
    <dgm:pt modelId="{7E7B3BBF-2C2F-4885-A468-3E50E1B41F14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12700">
          <a:solidFill>
            <a:srgbClr val="0066FF">
              <a:alpha val="90000"/>
            </a:srgbClr>
          </a:solidFill>
        </a:ln>
      </dgm:spPr>
      <dgm:t>
        <a:bodyPr/>
        <a:lstStyle/>
        <a:p>
          <a:r>
            <a:rPr lang="ru-RU" sz="2000" dirty="0" smtClean="0">
              <a:solidFill>
                <a:srgbClr val="000099"/>
              </a:solidFill>
              <a:latin typeface="Book Antiqua" pitchFamily="18" charset="0"/>
            </a:rPr>
            <a:t>      </a:t>
          </a:r>
          <a:r>
            <a:rPr lang="ru-RU" sz="2000" dirty="0" smtClean="0">
              <a:solidFill>
                <a:srgbClr val="000099"/>
              </a:solidFill>
              <a:latin typeface="Bookman Old Style" pitchFamily="18" charset="0"/>
            </a:rPr>
            <a:t>537,1                  728,0</a:t>
          </a:r>
          <a:endParaRPr lang="ru-RU" sz="2000" dirty="0">
            <a:solidFill>
              <a:srgbClr val="000099"/>
            </a:solidFill>
            <a:latin typeface="Bookman Old Style" pitchFamily="18" charset="0"/>
          </a:endParaRPr>
        </a:p>
      </dgm:t>
    </dgm:pt>
    <dgm:pt modelId="{C18A62AC-A374-48E6-ACFC-0DFE34D6C572}" type="parTrans" cxnId="{DDC4D090-9DED-4B23-8DE0-6E8535462A09}">
      <dgm:prSet/>
      <dgm:spPr/>
      <dgm:t>
        <a:bodyPr/>
        <a:lstStyle/>
        <a:p>
          <a:endParaRPr lang="ru-RU"/>
        </a:p>
      </dgm:t>
    </dgm:pt>
    <dgm:pt modelId="{9C6F6A2B-648F-4D01-9582-2C1713907E39}" type="sibTrans" cxnId="{DDC4D090-9DED-4B23-8DE0-6E8535462A09}">
      <dgm:prSet/>
      <dgm:spPr/>
      <dgm:t>
        <a:bodyPr/>
        <a:lstStyle/>
        <a:p>
          <a:endParaRPr lang="ru-RU"/>
        </a:p>
      </dgm:t>
    </dgm:pt>
    <dgm:pt modelId="{6925D895-48C9-4393-8DC7-4261248873FF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12700">
          <a:solidFill>
            <a:srgbClr val="0066FF">
              <a:alpha val="90000"/>
            </a:srgbClr>
          </a:solidFill>
        </a:ln>
      </dgm:spPr>
      <dgm:t>
        <a:bodyPr/>
        <a:lstStyle/>
        <a:p>
          <a:r>
            <a:rPr lang="ru-RU" sz="2000" dirty="0" smtClean="0">
              <a:solidFill>
                <a:srgbClr val="000099"/>
              </a:solidFill>
              <a:latin typeface="Book Antiqua" pitchFamily="18" charset="0"/>
            </a:rPr>
            <a:t>      </a:t>
          </a:r>
          <a:r>
            <a:rPr lang="ru-RU" sz="2000" dirty="0" smtClean="0">
              <a:solidFill>
                <a:srgbClr val="000099"/>
              </a:solidFill>
              <a:latin typeface="Bookman Old Style" pitchFamily="18" charset="0"/>
            </a:rPr>
            <a:t>9 455                  9 237</a:t>
          </a:r>
          <a:endParaRPr lang="ru-RU" sz="2000" dirty="0">
            <a:solidFill>
              <a:srgbClr val="000099"/>
            </a:solidFill>
            <a:latin typeface="Bookman Old Style" pitchFamily="18" charset="0"/>
          </a:endParaRPr>
        </a:p>
      </dgm:t>
    </dgm:pt>
    <dgm:pt modelId="{6E843644-95EF-4296-B3F9-1AC0F90B2469}" type="parTrans" cxnId="{C70C589E-97EA-4E5F-BDAE-C4DC8CFC1C48}">
      <dgm:prSet/>
      <dgm:spPr/>
      <dgm:t>
        <a:bodyPr/>
        <a:lstStyle/>
        <a:p>
          <a:endParaRPr lang="ru-RU"/>
        </a:p>
      </dgm:t>
    </dgm:pt>
    <dgm:pt modelId="{B36454C2-3965-463A-B2C4-50D14F202BD8}" type="sibTrans" cxnId="{C70C589E-97EA-4E5F-BDAE-C4DC8CFC1C48}">
      <dgm:prSet/>
      <dgm:spPr/>
      <dgm:t>
        <a:bodyPr/>
        <a:lstStyle/>
        <a:p>
          <a:endParaRPr lang="ru-RU"/>
        </a:p>
      </dgm:t>
    </dgm:pt>
    <dgm:pt modelId="{4127E947-7DA4-4418-8877-13892D5DB809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12700">
          <a:solidFill>
            <a:srgbClr val="0066FF">
              <a:alpha val="90000"/>
            </a:srgbClr>
          </a:solidFill>
        </a:ln>
      </dgm:spPr>
      <dgm:t>
        <a:bodyPr/>
        <a:lstStyle/>
        <a:p>
          <a:r>
            <a:rPr lang="ru-RU" sz="2000" dirty="0" smtClean="0">
              <a:solidFill>
                <a:srgbClr val="000099"/>
              </a:solidFill>
              <a:latin typeface="Bookman Old Style" pitchFamily="18" charset="0"/>
            </a:rPr>
            <a:t>    698,8                   712,8</a:t>
          </a:r>
          <a:endParaRPr lang="ru-RU" sz="2000" dirty="0">
            <a:solidFill>
              <a:srgbClr val="000099"/>
            </a:solidFill>
            <a:latin typeface="Bookman Old Style" pitchFamily="18" charset="0"/>
          </a:endParaRPr>
        </a:p>
      </dgm:t>
    </dgm:pt>
    <dgm:pt modelId="{022900C8-D84C-4D39-AA05-9E9854B314CF}" type="parTrans" cxnId="{849D48A5-ED7A-4C1E-AA4D-8D8C3BA1DDC4}">
      <dgm:prSet/>
      <dgm:spPr/>
      <dgm:t>
        <a:bodyPr/>
        <a:lstStyle/>
        <a:p>
          <a:endParaRPr lang="ru-RU"/>
        </a:p>
      </dgm:t>
    </dgm:pt>
    <dgm:pt modelId="{380E5F76-4380-4151-904E-4C9714A86D0E}" type="sibTrans" cxnId="{849D48A5-ED7A-4C1E-AA4D-8D8C3BA1DDC4}">
      <dgm:prSet/>
      <dgm:spPr/>
      <dgm:t>
        <a:bodyPr/>
        <a:lstStyle/>
        <a:p>
          <a:endParaRPr lang="ru-RU"/>
        </a:p>
      </dgm:t>
    </dgm:pt>
    <dgm:pt modelId="{1D812021-10A3-496B-B767-3A55278D18B6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12700">
          <a:solidFill>
            <a:srgbClr val="0066FF">
              <a:alpha val="90000"/>
            </a:srgbClr>
          </a:solidFill>
        </a:ln>
      </dgm:spPr>
      <dgm:t>
        <a:bodyPr/>
        <a:lstStyle/>
        <a:p>
          <a:r>
            <a:rPr lang="ru-RU" sz="2000" dirty="0" smtClean="0">
              <a:latin typeface="Book Antiqua" pitchFamily="18" charset="0"/>
            </a:rPr>
            <a:t>  </a:t>
          </a:r>
          <a:r>
            <a:rPr lang="ru-RU" sz="2000" dirty="0" smtClean="0">
              <a:solidFill>
                <a:srgbClr val="000099"/>
              </a:solidFill>
              <a:latin typeface="Bookman Old Style" pitchFamily="18" charset="0"/>
            </a:rPr>
            <a:t>29 625,8            33 417,9</a:t>
          </a:r>
          <a:endParaRPr lang="ru-RU" sz="2000" dirty="0">
            <a:solidFill>
              <a:srgbClr val="000099"/>
            </a:solidFill>
            <a:latin typeface="Bookman Old Style" pitchFamily="18" charset="0"/>
          </a:endParaRPr>
        </a:p>
      </dgm:t>
    </dgm:pt>
    <dgm:pt modelId="{E385F123-725F-43B2-8EED-40112A56974A}" type="parTrans" cxnId="{975BBE66-4C77-4891-975A-226D1E719A8D}">
      <dgm:prSet/>
      <dgm:spPr/>
      <dgm:t>
        <a:bodyPr/>
        <a:lstStyle/>
        <a:p>
          <a:endParaRPr lang="ru-RU"/>
        </a:p>
      </dgm:t>
    </dgm:pt>
    <dgm:pt modelId="{8CE1C38B-3EEC-45FF-83EF-6CF440C86F16}" type="sibTrans" cxnId="{975BBE66-4C77-4891-975A-226D1E719A8D}">
      <dgm:prSet/>
      <dgm:spPr/>
      <dgm:t>
        <a:bodyPr/>
        <a:lstStyle/>
        <a:p>
          <a:endParaRPr lang="ru-RU"/>
        </a:p>
      </dgm:t>
    </dgm:pt>
    <dgm:pt modelId="{FA18C0BE-F997-4959-BF3E-5144D50E488E}" type="pres">
      <dgm:prSet presAssocID="{CBD785E0-FE4F-474E-B084-CBF2EB3A8EC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5B79F77-A189-492C-B7BC-A35FD986B986}" type="pres">
      <dgm:prSet presAssocID="{69DF384F-E4AA-4AF1-8090-4723F6C0220C}" presName="linNode" presStyleCnt="0"/>
      <dgm:spPr/>
    </dgm:pt>
    <dgm:pt modelId="{03FBB181-99F4-4C38-ADB6-9BE4DC139BC6}" type="pres">
      <dgm:prSet presAssocID="{69DF384F-E4AA-4AF1-8090-4723F6C0220C}" presName="parentShp" presStyleLbl="node1" presStyleIdx="0" presStyleCnt="8" custScaleX="117181" custScaleY="107897" custLinFactY="17879" custLinFactNeighborX="-576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5BBE4-9BF7-427B-95BC-091EAFC8FEE0}" type="pres">
      <dgm:prSet presAssocID="{69DF384F-E4AA-4AF1-8090-4723F6C0220C}" presName="childShp" presStyleLbl="bgAccFollowNode1" presStyleIdx="0" presStyleCnt="8" custScaleX="82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11050-5BBB-418D-9D90-6A2858C9CF8A}" type="pres">
      <dgm:prSet presAssocID="{B4BD078E-5564-4CFE-823E-0A72E7FCFEF4}" presName="spacing" presStyleCnt="0"/>
      <dgm:spPr/>
    </dgm:pt>
    <dgm:pt modelId="{E7D20046-D1F3-487C-8201-35B6A6C80714}" type="pres">
      <dgm:prSet presAssocID="{50495281-AA76-4BBB-BAA8-9B73A25DE803}" presName="linNode" presStyleCnt="0"/>
      <dgm:spPr/>
    </dgm:pt>
    <dgm:pt modelId="{C10417B2-9554-4AFB-931E-555801F9657D}" type="pres">
      <dgm:prSet presAssocID="{50495281-AA76-4BBB-BAA8-9B73A25DE803}" presName="parentShp" presStyleLbl="node1" presStyleIdx="1" presStyleCnt="8" custScaleX="116659" custLinFactY="-10282" custLinFactNeighborX="-2294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B6AFF-A230-4BA6-9AB8-AF7992F9C594}" type="pres">
      <dgm:prSet presAssocID="{50495281-AA76-4BBB-BAA8-9B73A25DE803}" presName="childShp" presStyleLbl="bgAccFollowNode1" presStyleIdx="1" presStyleCnt="8" custScaleX="82776" custLinFactNeighborX="422" custLinFactNeighborY="-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E4745-50C3-4E90-91C8-E5596A70D19D}" type="pres">
      <dgm:prSet presAssocID="{63513CB3-1CE3-4FF3-A0EC-43857060F01E}" presName="spacing" presStyleCnt="0"/>
      <dgm:spPr/>
    </dgm:pt>
    <dgm:pt modelId="{2E0CB413-EE31-4C98-955D-3BDD0350D8C1}" type="pres">
      <dgm:prSet presAssocID="{975A6FDE-21AC-4195-8587-D03307FB1088}" presName="linNode" presStyleCnt="0"/>
      <dgm:spPr/>
    </dgm:pt>
    <dgm:pt modelId="{426AD58C-4758-4A76-A632-D85D8C2C0481}" type="pres">
      <dgm:prSet presAssocID="{975A6FDE-21AC-4195-8587-D03307FB1088}" presName="parentShp" presStyleLbl="node1" presStyleIdx="2" presStyleCnt="8" custScaleX="118421" custLinFactNeighborX="-3436" custLinFactNeighborY="7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D69CD-3D9C-4132-8B43-5A2E10B3355D}" type="pres">
      <dgm:prSet presAssocID="{975A6FDE-21AC-4195-8587-D03307FB1088}" presName="childShp" presStyleLbl="bgAccFollowNode1" presStyleIdx="2" presStyleCnt="8" custScaleX="83187" custLinFactNeighborX="1096" custLinFactNeighborY="-5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3AD9C6-65C0-48B8-BD14-171ECCB34E42}" type="pres">
      <dgm:prSet presAssocID="{83B93E76-A7B6-4303-98E3-1455FC5FC435}" presName="spacing" presStyleCnt="0"/>
      <dgm:spPr/>
    </dgm:pt>
    <dgm:pt modelId="{BF908035-AE19-4196-A4D9-D99F8594108B}" type="pres">
      <dgm:prSet presAssocID="{7CFFFDAF-56AE-47A6-B131-A9530155665C}" presName="linNode" presStyleCnt="0"/>
      <dgm:spPr/>
    </dgm:pt>
    <dgm:pt modelId="{8BD29FCE-1BF0-4971-AA15-7EE2FD950751}" type="pres">
      <dgm:prSet presAssocID="{7CFFFDAF-56AE-47A6-B131-A9530155665C}" presName="parentShp" presStyleLbl="node1" presStyleIdx="3" presStyleCnt="8" custScaleX="118859" custLinFactNeighborX="-9795" custLinFactNeighborY="2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5D0E5-ED7C-44E2-B219-ECE5D6A8FA78}" type="pres">
      <dgm:prSet presAssocID="{7CFFFDAF-56AE-47A6-B131-A9530155665C}" presName="childShp" presStyleLbl="bgAccFollowNode1" presStyleIdx="3" presStyleCnt="8" custScaleX="82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BF64D-42EF-4B52-B2F7-1FB49255C6AD}" type="pres">
      <dgm:prSet presAssocID="{C66460AA-6E1F-45A5-B4FE-BE45670977C5}" presName="spacing" presStyleCnt="0"/>
      <dgm:spPr/>
    </dgm:pt>
    <dgm:pt modelId="{532C7AA8-DECA-472A-A0E2-D2AE82707257}" type="pres">
      <dgm:prSet presAssocID="{52D522F1-F2A4-4A04-A7D0-63D1B8E18D24}" presName="linNode" presStyleCnt="0"/>
      <dgm:spPr/>
    </dgm:pt>
    <dgm:pt modelId="{47F22AA8-C287-4A4C-B255-28775BB11840}" type="pres">
      <dgm:prSet presAssocID="{52D522F1-F2A4-4A04-A7D0-63D1B8E18D24}" presName="parentShp" presStyleLbl="node1" presStyleIdx="4" presStyleCnt="8" custScaleX="117710" custLinFactNeighborX="-5556" custLinFactNeighborY="-2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5F517-B891-43B5-B441-590EE1D0E32F}" type="pres">
      <dgm:prSet presAssocID="{52D522F1-F2A4-4A04-A7D0-63D1B8E18D24}" presName="childShp" presStyleLbl="bgAccFollowNode1" presStyleIdx="4" presStyleCnt="8" custScaleX="82018" custLinFactNeighborX="575" custLinFactNeighborY="-2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C9C6A-D3D7-45F6-8F25-362E7797606C}" type="pres">
      <dgm:prSet presAssocID="{894B5879-1895-4B6C-B09B-00E6AE703B9A}" presName="spacing" presStyleCnt="0"/>
      <dgm:spPr/>
    </dgm:pt>
    <dgm:pt modelId="{389948F4-5BE0-4D75-B3E8-34BCB22753FC}" type="pres">
      <dgm:prSet presAssocID="{18F084E8-22A6-4815-B8F5-C511D36F3FEC}" presName="linNode" presStyleCnt="0"/>
      <dgm:spPr/>
    </dgm:pt>
    <dgm:pt modelId="{0C1FC446-2410-44F5-B73F-A4BA8F78379E}" type="pres">
      <dgm:prSet presAssocID="{18F084E8-22A6-4815-B8F5-C511D36F3FEC}" presName="parentShp" presStyleLbl="node1" presStyleIdx="5" presStyleCnt="8" custScaleX="118640" custLinFactNeighborX="-4167" custLinFactNeighborY="-7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3AF95-6777-410C-A905-9D9F34A1267A}" type="pres">
      <dgm:prSet presAssocID="{18F084E8-22A6-4815-B8F5-C511D36F3FEC}" presName="childShp" presStyleLbl="bgAccFollowNode1" presStyleIdx="5" presStyleCnt="8" custScaleX="81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13421-1E6E-4C62-BCB7-D8D1C9D34389}" type="pres">
      <dgm:prSet presAssocID="{14E998FE-45B5-4D6A-88EE-8D4ADF47AA17}" presName="spacing" presStyleCnt="0"/>
      <dgm:spPr/>
    </dgm:pt>
    <dgm:pt modelId="{40FAD291-74C4-4454-A7C2-8578FDE5F890}" type="pres">
      <dgm:prSet presAssocID="{CE26621C-970C-4E81-857B-105CD0015899}" presName="linNode" presStyleCnt="0"/>
      <dgm:spPr/>
    </dgm:pt>
    <dgm:pt modelId="{C2B32D2A-B93D-451C-80A9-0C4B4B6629D8}" type="pres">
      <dgm:prSet presAssocID="{CE26621C-970C-4E81-857B-105CD0015899}" presName="parentShp" presStyleLbl="node1" presStyleIdx="6" presStyleCnt="8" custScaleX="118860" custLinFactNeighborX="-4851" custLinFactNeighborY="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51718-927B-4344-BBC2-48E3C48F6EFD}" type="pres">
      <dgm:prSet presAssocID="{CE26621C-970C-4E81-857B-105CD0015899}" presName="childShp" presStyleLbl="bgAccFollowNode1" presStyleIdx="6" presStyleCnt="8" custScaleX="81871" custLinFactNeighborX="-110" custLinFactNeighborY="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1B3DC8-352C-46A4-BCC3-F1DC1F7F94DB}" type="pres">
      <dgm:prSet presAssocID="{E08FBABB-FEB3-45B1-A377-4FCF14ED88AB}" presName="spacing" presStyleCnt="0"/>
      <dgm:spPr/>
    </dgm:pt>
    <dgm:pt modelId="{456026E0-018D-4151-9663-528CE941C3CA}" type="pres">
      <dgm:prSet presAssocID="{F060CB44-B02F-4881-A509-6E74037DD076}" presName="linNode" presStyleCnt="0"/>
      <dgm:spPr/>
    </dgm:pt>
    <dgm:pt modelId="{842ABAB0-A391-425B-8AFA-9FD815F509ED}" type="pres">
      <dgm:prSet presAssocID="{F060CB44-B02F-4881-A509-6E74037DD076}" presName="parentShp" presStyleLbl="node1" presStyleIdx="7" presStyleCnt="8" custScaleX="118860" custLinFactNeighborX="-2778" custLinFactNeighborY="8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A80F9-9627-4211-A16B-CFC2C54A2E9C}" type="pres">
      <dgm:prSet presAssocID="{F060CB44-B02F-4881-A509-6E74037DD076}" presName="childShp" presStyleLbl="bgAccFollowNode1" presStyleIdx="7" presStyleCnt="8" custScaleX="81871" custLinFactNeighborX="-110" custLinFactNeighborY="-4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313FCB-9CA8-441F-BEB4-1F33AF9DE663}" type="presOf" srcId="{1D812021-10A3-496B-B767-3A55278D18B6}" destId="{5A2A80F9-9627-4211-A16B-CFC2C54A2E9C}" srcOrd="0" destOrd="0" presId="urn:microsoft.com/office/officeart/2005/8/layout/vList6"/>
    <dgm:cxn modelId="{3C3A98A6-38AE-4A14-8700-193DD3E3C26D}" type="presOf" srcId="{50495281-AA76-4BBB-BAA8-9B73A25DE803}" destId="{C10417B2-9554-4AFB-931E-555801F9657D}" srcOrd="0" destOrd="0" presId="urn:microsoft.com/office/officeart/2005/8/layout/vList6"/>
    <dgm:cxn modelId="{975BBE66-4C77-4891-975A-226D1E719A8D}" srcId="{F060CB44-B02F-4881-A509-6E74037DD076}" destId="{1D812021-10A3-496B-B767-3A55278D18B6}" srcOrd="0" destOrd="0" parTransId="{E385F123-725F-43B2-8EED-40112A56974A}" sibTransId="{8CE1C38B-3EEC-45FF-83EF-6CF440C86F16}"/>
    <dgm:cxn modelId="{5076E6DD-70A2-4DA3-8B5A-92383B53BBCE}" srcId="{CBD785E0-FE4F-474E-B084-CBF2EB3A8EC6}" destId="{69DF384F-E4AA-4AF1-8090-4723F6C0220C}" srcOrd="0" destOrd="0" parTransId="{73226DAC-3FEB-4B14-9FFE-192A2C9DA38A}" sibTransId="{B4BD078E-5564-4CFE-823E-0A72E7FCFEF4}"/>
    <dgm:cxn modelId="{61F984DB-307C-4377-A918-AEE3AAF803ED}" srcId="{CBD785E0-FE4F-474E-B084-CBF2EB3A8EC6}" destId="{975A6FDE-21AC-4195-8587-D03307FB1088}" srcOrd="2" destOrd="0" parTransId="{48C1E968-548F-4457-859E-1818BB6D3BE2}" sibTransId="{83B93E76-A7B6-4303-98E3-1455FC5FC435}"/>
    <dgm:cxn modelId="{0B7C606E-0AFF-4503-BFB1-29725BBA93B8}" srcId="{69DF384F-E4AA-4AF1-8090-4723F6C0220C}" destId="{4B64C2AD-8058-4485-A4A4-BBA2FE7F2AC7}" srcOrd="0" destOrd="0" parTransId="{F721BA96-9A21-4D9E-B1D6-92D47BE9CBE1}" sibTransId="{5834DBF4-D777-43C2-A550-8B328421FBA0}"/>
    <dgm:cxn modelId="{FA82EFF3-9458-48E5-A731-A565F2A739C5}" srcId="{CBD785E0-FE4F-474E-B084-CBF2EB3A8EC6}" destId="{7CFFFDAF-56AE-47A6-B131-A9530155665C}" srcOrd="3" destOrd="0" parTransId="{8B17C215-32CC-429E-9A41-795D950C860E}" sibTransId="{C66460AA-6E1F-45A5-B4FE-BE45670977C5}"/>
    <dgm:cxn modelId="{DAFC5F2C-281A-46C8-9072-8405A039F1AE}" srcId="{7CFFFDAF-56AE-47A6-B131-A9530155665C}" destId="{D4A7AFD5-CEAE-48AF-922F-7A7D35458CA7}" srcOrd="0" destOrd="0" parTransId="{C59823AF-B458-4517-9F07-124254E07654}" sibTransId="{CABF43DD-26C6-49D6-9359-0EDBB455A54F}"/>
    <dgm:cxn modelId="{DDC4D090-9DED-4B23-8DE0-6E8535462A09}" srcId="{52D522F1-F2A4-4A04-A7D0-63D1B8E18D24}" destId="{7E7B3BBF-2C2F-4885-A468-3E50E1B41F14}" srcOrd="0" destOrd="0" parTransId="{C18A62AC-A374-48E6-ACFC-0DFE34D6C572}" sibTransId="{9C6F6A2B-648F-4D01-9582-2C1713907E39}"/>
    <dgm:cxn modelId="{294F8EC2-194D-49BE-8FF7-3EC11A800F75}" type="presOf" srcId="{52D522F1-F2A4-4A04-A7D0-63D1B8E18D24}" destId="{47F22AA8-C287-4A4C-B255-28775BB11840}" srcOrd="0" destOrd="0" presId="urn:microsoft.com/office/officeart/2005/8/layout/vList6"/>
    <dgm:cxn modelId="{531EF692-4806-4EA6-9745-7683B6817F9C}" type="presOf" srcId="{CBD785E0-FE4F-474E-B084-CBF2EB3A8EC6}" destId="{FA18C0BE-F997-4959-BF3E-5144D50E488E}" srcOrd="0" destOrd="0" presId="urn:microsoft.com/office/officeart/2005/8/layout/vList6"/>
    <dgm:cxn modelId="{AB28232B-9304-4759-B4D6-83B944F225B7}" type="presOf" srcId="{F060CB44-B02F-4881-A509-6E74037DD076}" destId="{842ABAB0-A391-425B-8AFA-9FD815F509ED}" srcOrd="0" destOrd="0" presId="urn:microsoft.com/office/officeart/2005/8/layout/vList6"/>
    <dgm:cxn modelId="{849D48A5-ED7A-4C1E-AA4D-8D8C3BA1DDC4}" srcId="{CE26621C-970C-4E81-857B-105CD0015899}" destId="{4127E947-7DA4-4418-8877-13892D5DB809}" srcOrd="0" destOrd="0" parTransId="{022900C8-D84C-4D39-AA05-9E9854B314CF}" sibTransId="{380E5F76-4380-4151-904E-4C9714A86D0E}"/>
    <dgm:cxn modelId="{1C83B87C-788D-426D-9DF9-DE36544DE417}" type="presOf" srcId="{18F084E8-22A6-4815-B8F5-C511D36F3FEC}" destId="{0C1FC446-2410-44F5-B73F-A4BA8F78379E}" srcOrd="0" destOrd="0" presId="urn:microsoft.com/office/officeart/2005/8/layout/vList6"/>
    <dgm:cxn modelId="{F1E79F6C-215C-4721-8E91-C4137E382BD2}" type="presOf" srcId="{D4A7AFD5-CEAE-48AF-922F-7A7D35458CA7}" destId="{8955D0E5-ED7C-44E2-B219-ECE5D6A8FA78}" srcOrd="0" destOrd="0" presId="urn:microsoft.com/office/officeart/2005/8/layout/vList6"/>
    <dgm:cxn modelId="{EA20262F-7744-4841-8CA0-B231C039BB1A}" type="presOf" srcId="{6925D895-48C9-4393-8DC7-4261248873FF}" destId="{B4C3AF95-6777-410C-A905-9D9F34A1267A}" srcOrd="0" destOrd="0" presId="urn:microsoft.com/office/officeart/2005/8/layout/vList6"/>
    <dgm:cxn modelId="{B68B59AB-1B65-4CF2-BD7D-1B9DE5B2CE23}" srcId="{CBD785E0-FE4F-474E-B084-CBF2EB3A8EC6}" destId="{CE26621C-970C-4E81-857B-105CD0015899}" srcOrd="6" destOrd="0" parTransId="{39AEF955-7C1D-4157-BCE9-755CED1F67F8}" sibTransId="{E08FBABB-FEB3-45B1-A377-4FCF14ED88AB}"/>
    <dgm:cxn modelId="{676C3173-5D69-4434-AACF-37F01DFA392E}" type="presOf" srcId="{7A8EA2D3-54C9-43C0-80B0-FEC9A7C5205D}" destId="{6F6D69CD-3D9C-4132-8B43-5A2E10B3355D}" srcOrd="0" destOrd="0" presId="urn:microsoft.com/office/officeart/2005/8/layout/vList6"/>
    <dgm:cxn modelId="{E2BA61B5-729E-458A-B621-1EF2E47C2D27}" srcId="{CBD785E0-FE4F-474E-B084-CBF2EB3A8EC6}" destId="{18F084E8-22A6-4815-B8F5-C511D36F3FEC}" srcOrd="5" destOrd="0" parTransId="{3058CE21-9F5B-42AA-8354-9FF43FF0ABD8}" sibTransId="{14E998FE-45B5-4D6A-88EE-8D4ADF47AA17}"/>
    <dgm:cxn modelId="{C311CE46-7778-4CB4-8753-52A5409B3307}" type="presOf" srcId="{69DF384F-E4AA-4AF1-8090-4723F6C0220C}" destId="{03FBB181-99F4-4C38-ADB6-9BE4DC139BC6}" srcOrd="0" destOrd="0" presId="urn:microsoft.com/office/officeart/2005/8/layout/vList6"/>
    <dgm:cxn modelId="{762EDE97-273B-4A85-AF50-35EBDC086BBE}" type="presOf" srcId="{9AD0E474-0D4C-475B-A460-2235075C52D0}" destId="{908B6AFF-A230-4BA6-9AB8-AF7992F9C594}" srcOrd="0" destOrd="0" presId="urn:microsoft.com/office/officeart/2005/8/layout/vList6"/>
    <dgm:cxn modelId="{C9C99722-5D88-4E05-806B-CF08B970F60F}" type="presOf" srcId="{4B64C2AD-8058-4485-A4A4-BBA2FE7F2AC7}" destId="{2F15BBE4-9BF7-427B-95BC-091EAFC8FEE0}" srcOrd="0" destOrd="0" presId="urn:microsoft.com/office/officeart/2005/8/layout/vList6"/>
    <dgm:cxn modelId="{0C3F0AC2-F3E2-40E8-9BD5-B03373E49F98}" type="presOf" srcId="{7CFFFDAF-56AE-47A6-B131-A9530155665C}" destId="{8BD29FCE-1BF0-4971-AA15-7EE2FD950751}" srcOrd="0" destOrd="0" presId="urn:microsoft.com/office/officeart/2005/8/layout/vList6"/>
    <dgm:cxn modelId="{7DE10033-F86B-4F74-AEA6-CFD44C3AA8BD}" srcId="{975A6FDE-21AC-4195-8587-D03307FB1088}" destId="{7A8EA2D3-54C9-43C0-80B0-FEC9A7C5205D}" srcOrd="0" destOrd="0" parTransId="{E2987096-E972-43E4-983B-0E0BC32FFC7C}" sibTransId="{5612D84F-E7B6-41CF-9CA0-17EFAA327FA3}"/>
    <dgm:cxn modelId="{C70C589E-97EA-4E5F-BDAE-C4DC8CFC1C48}" srcId="{18F084E8-22A6-4815-B8F5-C511D36F3FEC}" destId="{6925D895-48C9-4393-8DC7-4261248873FF}" srcOrd="0" destOrd="0" parTransId="{6E843644-95EF-4296-B3F9-1AC0F90B2469}" sibTransId="{B36454C2-3965-463A-B2C4-50D14F202BD8}"/>
    <dgm:cxn modelId="{41F9A09B-FD77-4ADE-90E1-668B2542AE9E}" type="presOf" srcId="{975A6FDE-21AC-4195-8587-D03307FB1088}" destId="{426AD58C-4758-4A76-A632-D85D8C2C0481}" srcOrd="0" destOrd="0" presId="urn:microsoft.com/office/officeart/2005/8/layout/vList6"/>
    <dgm:cxn modelId="{BC8EC7B9-4313-4431-9529-01BF685606F3}" srcId="{CBD785E0-FE4F-474E-B084-CBF2EB3A8EC6}" destId="{F060CB44-B02F-4881-A509-6E74037DD076}" srcOrd="7" destOrd="0" parTransId="{156FEEB0-A380-46FC-874C-BA6ADC993EA1}" sibTransId="{C23803FC-1E9E-4F28-888C-862B35756897}"/>
    <dgm:cxn modelId="{C6161AA5-8056-4FA2-972F-1F1752644688}" srcId="{50495281-AA76-4BBB-BAA8-9B73A25DE803}" destId="{9AD0E474-0D4C-475B-A460-2235075C52D0}" srcOrd="0" destOrd="0" parTransId="{3C92AFE6-46B7-4382-8AEE-89D93DC7C081}" sibTransId="{A1DE7CC8-C602-4532-BE7D-78258C327618}"/>
    <dgm:cxn modelId="{DA22EB7A-4FA8-4663-9BD7-43AAA716DDF5}" type="presOf" srcId="{7E7B3BBF-2C2F-4885-A468-3E50E1B41F14}" destId="{A1B5F517-B891-43B5-B441-590EE1D0E32F}" srcOrd="0" destOrd="0" presId="urn:microsoft.com/office/officeart/2005/8/layout/vList6"/>
    <dgm:cxn modelId="{BFE029FF-C008-49CF-913A-3199E7C3E892}" type="presOf" srcId="{CE26621C-970C-4E81-857B-105CD0015899}" destId="{C2B32D2A-B93D-451C-80A9-0C4B4B6629D8}" srcOrd="0" destOrd="0" presId="urn:microsoft.com/office/officeart/2005/8/layout/vList6"/>
    <dgm:cxn modelId="{FC1C79C1-412D-4529-983E-29D8933DB813}" type="presOf" srcId="{4127E947-7DA4-4418-8877-13892D5DB809}" destId="{CA751718-927B-4344-BBC2-48E3C48F6EFD}" srcOrd="0" destOrd="0" presId="urn:microsoft.com/office/officeart/2005/8/layout/vList6"/>
    <dgm:cxn modelId="{9B5D816F-6F3E-4C2B-82D6-53CF609D79B3}" srcId="{CBD785E0-FE4F-474E-B084-CBF2EB3A8EC6}" destId="{50495281-AA76-4BBB-BAA8-9B73A25DE803}" srcOrd="1" destOrd="0" parTransId="{6D41EE0D-A7F4-46B9-BD8B-8362FB73C971}" sibTransId="{63513CB3-1CE3-4FF3-A0EC-43857060F01E}"/>
    <dgm:cxn modelId="{E62E318A-53D2-458E-8286-C920D5A6EE00}" srcId="{CBD785E0-FE4F-474E-B084-CBF2EB3A8EC6}" destId="{52D522F1-F2A4-4A04-A7D0-63D1B8E18D24}" srcOrd="4" destOrd="0" parTransId="{2703BD60-034C-4320-9018-7505925ADEB3}" sibTransId="{894B5879-1895-4B6C-B09B-00E6AE703B9A}"/>
    <dgm:cxn modelId="{ABD51CF1-ACFB-4677-9125-D5ED696FC98F}" type="presParOf" srcId="{FA18C0BE-F997-4959-BF3E-5144D50E488E}" destId="{55B79F77-A189-492C-B7BC-A35FD986B986}" srcOrd="0" destOrd="0" presId="urn:microsoft.com/office/officeart/2005/8/layout/vList6"/>
    <dgm:cxn modelId="{97C92F33-7FDA-495E-85E3-546561828C74}" type="presParOf" srcId="{55B79F77-A189-492C-B7BC-A35FD986B986}" destId="{03FBB181-99F4-4C38-ADB6-9BE4DC139BC6}" srcOrd="0" destOrd="0" presId="urn:microsoft.com/office/officeart/2005/8/layout/vList6"/>
    <dgm:cxn modelId="{E3EA2321-0625-4383-AF0A-4AAD5F009A8E}" type="presParOf" srcId="{55B79F77-A189-492C-B7BC-A35FD986B986}" destId="{2F15BBE4-9BF7-427B-95BC-091EAFC8FEE0}" srcOrd="1" destOrd="0" presId="urn:microsoft.com/office/officeart/2005/8/layout/vList6"/>
    <dgm:cxn modelId="{C617C808-EDC7-452A-BF8C-E5AFD8B239FA}" type="presParOf" srcId="{FA18C0BE-F997-4959-BF3E-5144D50E488E}" destId="{20D11050-5BBB-418D-9D90-6A2858C9CF8A}" srcOrd="1" destOrd="0" presId="urn:microsoft.com/office/officeart/2005/8/layout/vList6"/>
    <dgm:cxn modelId="{045F0FC8-FC74-4014-B071-EF3210ACFFC6}" type="presParOf" srcId="{FA18C0BE-F997-4959-BF3E-5144D50E488E}" destId="{E7D20046-D1F3-487C-8201-35B6A6C80714}" srcOrd="2" destOrd="0" presId="urn:microsoft.com/office/officeart/2005/8/layout/vList6"/>
    <dgm:cxn modelId="{C9DD0289-AEA7-4843-8BEB-E4C340D8C90D}" type="presParOf" srcId="{E7D20046-D1F3-487C-8201-35B6A6C80714}" destId="{C10417B2-9554-4AFB-931E-555801F9657D}" srcOrd="0" destOrd="0" presId="urn:microsoft.com/office/officeart/2005/8/layout/vList6"/>
    <dgm:cxn modelId="{7D6E19D9-4A6F-4066-9CBE-48A25E87F272}" type="presParOf" srcId="{E7D20046-D1F3-487C-8201-35B6A6C80714}" destId="{908B6AFF-A230-4BA6-9AB8-AF7992F9C594}" srcOrd="1" destOrd="0" presId="urn:microsoft.com/office/officeart/2005/8/layout/vList6"/>
    <dgm:cxn modelId="{9D31CEE2-45B5-4384-B48B-03E415471854}" type="presParOf" srcId="{FA18C0BE-F997-4959-BF3E-5144D50E488E}" destId="{34FE4745-50C3-4E90-91C8-E5596A70D19D}" srcOrd="3" destOrd="0" presId="urn:microsoft.com/office/officeart/2005/8/layout/vList6"/>
    <dgm:cxn modelId="{5D3F5F59-EA46-4500-8238-1EAD79880D0B}" type="presParOf" srcId="{FA18C0BE-F997-4959-BF3E-5144D50E488E}" destId="{2E0CB413-EE31-4C98-955D-3BDD0350D8C1}" srcOrd="4" destOrd="0" presId="urn:microsoft.com/office/officeart/2005/8/layout/vList6"/>
    <dgm:cxn modelId="{933EEC1E-7C8E-4B1E-9236-8B0A0DF8B69D}" type="presParOf" srcId="{2E0CB413-EE31-4C98-955D-3BDD0350D8C1}" destId="{426AD58C-4758-4A76-A632-D85D8C2C0481}" srcOrd="0" destOrd="0" presId="urn:microsoft.com/office/officeart/2005/8/layout/vList6"/>
    <dgm:cxn modelId="{41075540-905F-442E-94EE-78F63758EC5D}" type="presParOf" srcId="{2E0CB413-EE31-4C98-955D-3BDD0350D8C1}" destId="{6F6D69CD-3D9C-4132-8B43-5A2E10B3355D}" srcOrd="1" destOrd="0" presId="urn:microsoft.com/office/officeart/2005/8/layout/vList6"/>
    <dgm:cxn modelId="{FB01F6A7-1792-4351-A3D4-B50426AC5FFA}" type="presParOf" srcId="{FA18C0BE-F997-4959-BF3E-5144D50E488E}" destId="{543AD9C6-65C0-48B8-BD14-171ECCB34E42}" srcOrd="5" destOrd="0" presId="urn:microsoft.com/office/officeart/2005/8/layout/vList6"/>
    <dgm:cxn modelId="{4C09EAE9-BEA5-43D6-B02F-B0D7F10371A4}" type="presParOf" srcId="{FA18C0BE-F997-4959-BF3E-5144D50E488E}" destId="{BF908035-AE19-4196-A4D9-D99F8594108B}" srcOrd="6" destOrd="0" presId="urn:microsoft.com/office/officeart/2005/8/layout/vList6"/>
    <dgm:cxn modelId="{928CBDA6-7AB5-41FE-A698-BF88D474560C}" type="presParOf" srcId="{BF908035-AE19-4196-A4D9-D99F8594108B}" destId="{8BD29FCE-1BF0-4971-AA15-7EE2FD950751}" srcOrd="0" destOrd="0" presId="urn:microsoft.com/office/officeart/2005/8/layout/vList6"/>
    <dgm:cxn modelId="{99DEAB5A-331F-4AEA-B3CD-DF741E137A40}" type="presParOf" srcId="{BF908035-AE19-4196-A4D9-D99F8594108B}" destId="{8955D0E5-ED7C-44E2-B219-ECE5D6A8FA78}" srcOrd="1" destOrd="0" presId="urn:microsoft.com/office/officeart/2005/8/layout/vList6"/>
    <dgm:cxn modelId="{7C6CA873-4C74-4594-8D08-C890D4DF663B}" type="presParOf" srcId="{FA18C0BE-F997-4959-BF3E-5144D50E488E}" destId="{687BF64D-42EF-4B52-B2F7-1FB49255C6AD}" srcOrd="7" destOrd="0" presId="urn:microsoft.com/office/officeart/2005/8/layout/vList6"/>
    <dgm:cxn modelId="{ABF9E858-DA78-4CC4-810F-02A913AD4801}" type="presParOf" srcId="{FA18C0BE-F997-4959-BF3E-5144D50E488E}" destId="{532C7AA8-DECA-472A-A0E2-D2AE82707257}" srcOrd="8" destOrd="0" presId="urn:microsoft.com/office/officeart/2005/8/layout/vList6"/>
    <dgm:cxn modelId="{9C16846E-C753-4569-B97A-FF00496A3E1F}" type="presParOf" srcId="{532C7AA8-DECA-472A-A0E2-D2AE82707257}" destId="{47F22AA8-C287-4A4C-B255-28775BB11840}" srcOrd="0" destOrd="0" presId="urn:microsoft.com/office/officeart/2005/8/layout/vList6"/>
    <dgm:cxn modelId="{A480A9D4-F5B3-48E8-8B22-FD33C82723F7}" type="presParOf" srcId="{532C7AA8-DECA-472A-A0E2-D2AE82707257}" destId="{A1B5F517-B891-43B5-B441-590EE1D0E32F}" srcOrd="1" destOrd="0" presId="urn:microsoft.com/office/officeart/2005/8/layout/vList6"/>
    <dgm:cxn modelId="{448C91F7-C681-455B-A40A-88E620FB6BD0}" type="presParOf" srcId="{FA18C0BE-F997-4959-BF3E-5144D50E488E}" destId="{64EC9C6A-D3D7-45F6-8F25-362E7797606C}" srcOrd="9" destOrd="0" presId="urn:microsoft.com/office/officeart/2005/8/layout/vList6"/>
    <dgm:cxn modelId="{826996A6-9D7E-4057-B00E-696BB79C2A74}" type="presParOf" srcId="{FA18C0BE-F997-4959-BF3E-5144D50E488E}" destId="{389948F4-5BE0-4D75-B3E8-34BCB22753FC}" srcOrd="10" destOrd="0" presId="urn:microsoft.com/office/officeart/2005/8/layout/vList6"/>
    <dgm:cxn modelId="{1ED16009-A1F1-4CB5-AE5F-1A09967D6F21}" type="presParOf" srcId="{389948F4-5BE0-4D75-B3E8-34BCB22753FC}" destId="{0C1FC446-2410-44F5-B73F-A4BA8F78379E}" srcOrd="0" destOrd="0" presId="urn:microsoft.com/office/officeart/2005/8/layout/vList6"/>
    <dgm:cxn modelId="{78B06081-0C29-4AD2-8A65-09EC1ECDD9D1}" type="presParOf" srcId="{389948F4-5BE0-4D75-B3E8-34BCB22753FC}" destId="{B4C3AF95-6777-410C-A905-9D9F34A1267A}" srcOrd="1" destOrd="0" presId="urn:microsoft.com/office/officeart/2005/8/layout/vList6"/>
    <dgm:cxn modelId="{A2F42B62-54DD-4C9B-BD79-68138FA92693}" type="presParOf" srcId="{FA18C0BE-F997-4959-BF3E-5144D50E488E}" destId="{63D13421-1E6E-4C62-BCB7-D8D1C9D34389}" srcOrd="11" destOrd="0" presId="urn:microsoft.com/office/officeart/2005/8/layout/vList6"/>
    <dgm:cxn modelId="{E7AC4D5D-29EE-492F-9490-55CAD46F2FFF}" type="presParOf" srcId="{FA18C0BE-F997-4959-BF3E-5144D50E488E}" destId="{40FAD291-74C4-4454-A7C2-8578FDE5F890}" srcOrd="12" destOrd="0" presId="urn:microsoft.com/office/officeart/2005/8/layout/vList6"/>
    <dgm:cxn modelId="{48E4EC7A-4BE5-4644-B23F-92B987DAA33F}" type="presParOf" srcId="{40FAD291-74C4-4454-A7C2-8578FDE5F890}" destId="{C2B32D2A-B93D-451C-80A9-0C4B4B6629D8}" srcOrd="0" destOrd="0" presId="urn:microsoft.com/office/officeart/2005/8/layout/vList6"/>
    <dgm:cxn modelId="{D66FF76F-A58B-410A-B460-5BA96484E92B}" type="presParOf" srcId="{40FAD291-74C4-4454-A7C2-8578FDE5F890}" destId="{CA751718-927B-4344-BBC2-48E3C48F6EFD}" srcOrd="1" destOrd="0" presId="urn:microsoft.com/office/officeart/2005/8/layout/vList6"/>
    <dgm:cxn modelId="{7F472019-302B-45A2-9CF0-0BB104068180}" type="presParOf" srcId="{FA18C0BE-F997-4959-BF3E-5144D50E488E}" destId="{9D1B3DC8-352C-46A4-BCC3-F1DC1F7F94DB}" srcOrd="13" destOrd="0" presId="urn:microsoft.com/office/officeart/2005/8/layout/vList6"/>
    <dgm:cxn modelId="{3AB1E0B9-8BC1-47C1-A998-FA1D4D621861}" type="presParOf" srcId="{FA18C0BE-F997-4959-BF3E-5144D50E488E}" destId="{456026E0-018D-4151-9663-528CE941C3CA}" srcOrd="14" destOrd="0" presId="urn:microsoft.com/office/officeart/2005/8/layout/vList6"/>
    <dgm:cxn modelId="{6EA0E3C7-79AB-4668-985B-5873FB128EFC}" type="presParOf" srcId="{456026E0-018D-4151-9663-528CE941C3CA}" destId="{842ABAB0-A391-425B-8AFA-9FD815F509ED}" srcOrd="0" destOrd="0" presId="urn:microsoft.com/office/officeart/2005/8/layout/vList6"/>
    <dgm:cxn modelId="{87671188-F19D-4F32-A3E2-635791E8EFE5}" type="presParOf" srcId="{456026E0-018D-4151-9663-528CE941C3CA}" destId="{5A2A80F9-9627-4211-A16B-CFC2C54A2E9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601FEC-E798-472E-9B72-028888DE94B9}" type="doc">
      <dgm:prSet loTypeId="urn:microsoft.com/office/officeart/2005/8/layout/chevron2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91F82F-E2E4-402B-AEC2-29C680D2D641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dirty="0"/>
        </a:p>
      </dgm:t>
    </dgm:pt>
    <dgm:pt modelId="{3F39B23A-9553-4C41-A903-27499EBA05B1}" type="parTrans" cxnId="{200BD07C-A162-40AA-89D8-BF75A875D455}">
      <dgm:prSet/>
      <dgm:spPr/>
      <dgm:t>
        <a:bodyPr/>
        <a:lstStyle/>
        <a:p>
          <a:endParaRPr lang="ru-RU"/>
        </a:p>
      </dgm:t>
    </dgm:pt>
    <dgm:pt modelId="{E8E2208A-718B-43B7-BD3E-D2142CA0D39F}" type="sibTrans" cxnId="{200BD07C-A162-40AA-89D8-BF75A875D455}">
      <dgm:prSet/>
      <dgm:spPr/>
      <dgm:t>
        <a:bodyPr/>
        <a:lstStyle/>
        <a:p>
          <a:endParaRPr lang="ru-RU"/>
        </a:p>
      </dgm:t>
    </dgm:pt>
    <dgm:pt modelId="{19DD60A8-F3B3-4DA2-ABA7-A2D301BBBF8A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dirty="0"/>
        </a:p>
      </dgm:t>
    </dgm:pt>
    <dgm:pt modelId="{1F21E159-74A9-46B5-86A9-460840D8F2A3}" type="parTrans" cxnId="{B3E6B290-DF31-4F1B-A867-10CEF95C4089}">
      <dgm:prSet/>
      <dgm:spPr/>
      <dgm:t>
        <a:bodyPr/>
        <a:lstStyle/>
        <a:p>
          <a:endParaRPr lang="ru-RU"/>
        </a:p>
      </dgm:t>
    </dgm:pt>
    <dgm:pt modelId="{E1A661DB-725B-4E56-910F-B629CE4A3D68}" type="sibTrans" cxnId="{B3E6B290-DF31-4F1B-A867-10CEF95C4089}">
      <dgm:prSet/>
      <dgm:spPr/>
      <dgm:t>
        <a:bodyPr/>
        <a:lstStyle/>
        <a:p>
          <a:endParaRPr lang="ru-RU"/>
        </a:p>
      </dgm:t>
    </dgm:pt>
    <dgm:pt modelId="{9F96581B-1234-4ACD-B1A5-01244F9D27F5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dirty="0"/>
        </a:p>
      </dgm:t>
    </dgm:pt>
    <dgm:pt modelId="{ACF68787-B082-4105-8D7B-6B3A7F21739F}" type="parTrans" cxnId="{506E06D0-C910-4FF0-852B-ED79FAA73140}">
      <dgm:prSet/>
      <dgm:spPr/>
      <dgm:t>
        <a:bodyPr/>
        <a:lstStyle/>
        <a:p>
          <a:endParaRPr lang="ru-RU"/>
        </a:p>
      </dgm:t>
    </dgm:pt>
    <dgm:pt modelId="{5F961074-A712-48B0-AA97-F75D09DBD2BD}" type="sibTrans" cxnId="{506E06D0-C910-4FF0-852B-ED79FAA73140}">
      <dgm:prSet/>
      <dgm:spPr/>
      <dgm:t>
        <a:bodyPr/>
        <a:lstStyle/>
        <a:p>
          <a:endParaRPr lang="ru-RU"/>
        </a:p>
      </dgm:t>
    </dgm:pt>
    <dgm:pt modelId="{037961BF-2D65-4EF0-AC00-FE80C190E1FB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dirty="0"/>
        </a:p>
      </dgm:t>
    </dgm:pt>
    <dgm:pt modelId="{E38D5F31-6320-4EFB-8692-B995B9D7E84D}" type="parTrans" cxnId="{18496765-EFF2-46E9-9244-FC66A7F56019}">
      <dgm:prSet/>
      <dgm:spPr/>
      <dgm:t>
        <a:bodyPr/>
        <a:lstStyle/>
        <a:p>
          <a:endParaRPr lang="ru-RU"/>
        </a:p>
      </dgm:t>
    </dgm:pt>
    <dgm:pt modelId="{AAFA4440-F407-42CD-8DFC-AB5441DF7E9C}" type="sibTrans" cxnId="{18496765-EFF2-46E9-9244-FC66A7F56019}">
      <dgm:prSet/>
      <dgm:spPr/>
      <dgm:t>
        <a:bodyPr/>
        <a:lstStyle/>
        <a:p>
          <a:endParaRPr lang="ru-RU"/>
        </a:p>
      </dgm:t>
    </dgm:pt>
    <dgm:pt modelId="{8CCC84CA-4501-43FA-8854-2480B07FE800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dirty="0"/>
        </a:p>
      </dgm:t>
    </dgm:pt>
    <dgm:pt modelId="{01211FAE-50A4-494D-AE42-9060965A44C7}" type="parTrans" cxnId="{0E23D992-9F1C-459A-A18D-5417BDFF208D}">
      <dgm:prSet/>
      <dgm:spPr/>
      <dgm:t>
        <a:bodyPr/>
        <a:lstStyle/>
        <a:p>
          <a:endParaRPr lang="ru-RU"/>
        </a:p>
      </dgm:t>
    </dgm:pt>
    <dgm:pt modelId="{DE0038EE-D7A3-4003-859B-A1126D491854}" type="sibTrans" cxnId="{0E23D992-9F1C-459A-A18D-5417BDFF208D}">
      <dgm:prSet/>
      <dgm:spPr/>
      <dgm:t>
        <a:bodyPr/>
        <a:lstStyle/>
        <a:p>
          <a:endParaRPr lang="ru-RU"/>
        </a:p>
      </dgm:t>
    </dgm:pt>
    <dgm:pt modelId="{B7A142C5-76BF-4A2D-ACEE-751DC12A97A2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dirty="0"/>
        </a:p>
      </dgm:t>
    </dgm:pt>
    <dgm:pt modelId="{337173F2-839C-4484-B717-E38D96038474}" type="parTrans" cxnId="{AC7A0161-C098-488D-881E-FC40F310F267}">
      <dgm:prSet/>
      <dgm:spPr/>
      <dgm:t>
        <a:bodyPr/>
        <a:lstStyle/>
        <a:p>
          <a:endParaRPr lang="ru-RU"/>
        </a:p>
      </dgm:t>
    </dgm:pt>
    <dgm:pt modelId="{629C3442-9909-4696-8B63-E7AFDA401F6B}" type="sibTrans" cxnId="{AC7A0161-C098-488D-881E-FC40F310F267}">
      <dgm:prSet/>
      <dgm:spPr/>
      <dgm:t>
        <a:bodyPr/>
        <a:lstStyle/>
        <a:p>
          <a:endParaRPr lang="ru-RU"/>
        </a:p>
      </dgm:t>
    </dgm:pt>
    <dgm:pt modelId="{966B4AD5-7BB1-4D9F-A98E-4B59665D6AB6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dirty="0"/>
        </a:p>
      </dgm:t>
    </dgm:pt>
    <dgm:pt modelId="{4B72A348-B919-49EE-8ABF-3950B9F2EB68}" type="parTrans" cxnId="{24F6EA6A-A695-49DD-867D-7796DD876603}">
      <dgm:prSet/>
      <dgm:spPr/>
      <dgm:t>
        <a:bodyPr/>
        <a:lstStyle/>
        <a:p>
          <a:endParaRPr lang="ru-RU"/>
        </a:p>
      </dgm:t>
    </dgm:pt>
    <dgm:pt modelId="{08F19D2F-3C95-4FCB-978C-68A7B462B7B6}" type="sibTrans" cxnId="{24F6EA6A-A695-49DD-867D-7796DD876603}">
      <dgm:prSet/>
      <dgm:spPr/>
      <dgm:t>
        <a:bodyPr/>
        <a:lstStyle/>
        <a:p>
          <a:endParaRPr lang="ru-RU"/>
        </a:p>
      </dgm:t>
    </dgm:pt>
    <dgm:pt modelId="{5B9E75DB-CA00-430F-8197-F8C4EBF11B11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dirty="0"/>
        </a:p>
      </dgm:t>
    </dgm:pt>
    <dgm:pt modelId="{928E606D-E72E-41ED-87D6-231AD4B2C340}" type="parTrans" cxnId="{3AC80FE3-C726-4FCC-AA81-76FFD01FCC5F}">
      <dgm:prSet/>
      <dgm:spPr/>
      <dgm:t>
        <a:bodyPr/>
        <a:lstStyle/>
        <a:p>
          <a:endParaRPr lang="ru-RU"/>
        </a:p>
      </dgm:t>
    </dgm:pt>
    <dgm:pt modelId="{414A3AEA-313E-446F-A036-7C1E4E147CAD}" type="sibTrans" cxnId="{3AC80FE3-C726-4FCC-AA81-76FFD01FCC5F}">
      <dgm:prSet/>
      <dgm:spPr/>
      <dgm:t>
        <a:bodyPr/>
        <a:lstStyle/>
        <a:p>
          <a:endParaRPr lang="ru-RU"/>
        </a:p>
      </dgm:t>
    </dgm:pt>
    <dgm:pt modelId="{CE9CD689-EFA7-4158-8017-1AE366E47692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dirty="0"/>
        </a:p>
      </dgm:t>
    </dgm:pt>
    <dgm:pt modelId="{18F42CD0-586A-4718-9C15-07080BB71A7B}" type="parTrans" cxnId="{6ACBDE15-1238-4BF9-932E-C78427008335}">
      <dgm:prSet/>
      <dgm:spPr/>
      <dgm:t>
        <a:bodyPr/>
        <a:lstStyle/>
        <a:p>
          <a:endParaRPr lang="ru-RU"/>
        </a:p>
      </dgm:t>
    </dgm:pt>
    <dgm:pt modelId="{12E39C2C-23CF-459A-813B-B85DFCA5B941}" type="sibTrans" cxnId="{6ACBDE15-1238-4BF9-932E-C78427008335}">
      <dgm:prSet/>
      <dgm:spPr/>
      <dgm:t>
        <a:bodyPr/>
        <a:lstStyle/>
        <a:p>
          <a:endParaRPr lang="ru-RU"/>
        </a:p>
      </dgm:t>
    </dgm:pt>
    <dgm:pt modelId="{BD326800-E6B8-45C1-A966-E901E832DA46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dirty="0"/>
        </a:p>
      </dgm:t>
    </dgm:pt>
    <dgm:pt modelId="{8E19F5BD-0769-4BB6-A6BE-B399E37AE5C6}" type="parTrans" cxnId="{66198ED0-C574-4896-881C-F6AF0FAC039A}">
      <dgm:prSet/>
      <dgm:spPr/>
      <dgm:t>
        <a:bodyPr/>
        <a:lstStyle/>
        <a:p>
          <a:endParaRPr lang="ru-RU"/>
        </a:p>
      </dgm:t>
    </dgm:pt>
    <dgm:pt modelId="{EBB58029-A681-4E9A-AB57-6B4245EB6037}" type="sibTrans" cxnId="{66198ED0-C574-4896-881C-F6AF0FAC039A}">
      <dgm:prSet/>
      <dgm:spPr/>
      <dgm:t>
        <a:bodyPr/>
        <a:lstStyle/>
        <a:p>
          <a:endParaRPr lang="ru-RU"/>
        </a:p>
      </dgm:t>
    </dgm:pt>
    <dgm:pt modelId="{B4FA0B51-3868-4AB3-9EF3-030FEFCD6E4A}">
      <dgm:prSet custT="1"/>
      <dgm:spPr>
        <a:ln>
          <a:solidFill>
            <a:srgbClr val="006666"/>
          </a:solidFill>
        </a:ln>
      </dgm:spPr>
      <dgm:t>
        <a:bodyPr/>
        <a:lstStyle/>
        <a:p>
          <a:pPr algn="just"/>
          <a:r>
            <a:rPr lang="ru-RU" sz="1400" b="1" dirty="0" smtClean="0">
              <a:solidFill>
                <a:srgbClr val="000099"/>
              </a:solidFill>
              <a:latin typeface="Book Antiqua" pitchFamily="18" charset="0"/>
            </a:rPr>
            <a:t> </a:t>
          </a:r>
          <a:r>
            <a:rPr lang="ru-RU" sz="1300" b="0" dirty="0" smtClean="0">
              <a:solidFill>
                <a:srgbClr val="000099"/>
              </a:solidFill>
              <a:latin typeface="Bookman Old Style" pitchFamily="18" charset="0"/>
            </a:rPr>
            <a:t>Минимизированы риски несбалансированности при бюджетном планировании</a:t>
          </a:r>
          <a:r>
            <a:rPr lang="ru-RU" sz="1400" b="1" dirty="0" smtClean="0">
              <a:solidFill>
                <a:srgbClr val="000099"/>
              </a:solidFill>
              <a:latin typeface="Book Antiqua" pitchFamily="18" charset="0"/>
            </a:rPr>
            <a:t>.</a:t>
          </a:r>
          <a:endParaRPr lang="ru-RU" sz="1600" dirty="0">
            <a:latin typeface="Book Antiqua" pitchFamily="18" charset="0"/>
          </a:endParaRPr>
        </a:p>
      </dgm:t>
    </dgm:pt>
    <dgm:pt modelId="{69F4C9B9-43E5-4866-9430-A9508B970630}" type="parTrans" cxnId="{D9702780-28FF-43E0-9790-42D00B8AB163}">
      <dgm:prSet/>
      <dgm:spPr/>
      <dgm:t>
        <a:bodyPr/>
        <a:lstStyle/>
        <a:p>
          <a:endParaRPr lang="ru-RU"/>
        </a:p>
      </dgm:t>
    </dgm:pt>
    <dgm:pt modelId="{7C3F285D-EBCA-42B1-8492-FA82A86F10C6}" type="sibTrans" cxnId="{D9702780-28FF-43E0-9790-42D00B8AB163}">
      <dgm:prSet/>
      <dgm:spPr/>
      <dgm:t>
        <a:bodyPr/>
        <a:lstStyle/>
        <a:p>
          <a:endParaRPr lang="ru-RU"/>
        </a:p>
      </dgm:t>
    </dgm:pt>
    <dgm:pt modelId="{DA3B36C6-0995-4338-BEAA-D357829370B6}">
      <dgm:prSet custT="1"/>
      <dgm:spPr>
        <a:ln>
          <a:solidFill>
            <a:srgbClr val="006666"/>
          </a:solidFill>
        </a:ln>
      </dgm:spPr>
      <dgm:t>
        <a:bodyPr/>
        <a:lstStyle/>
        <a:p>
          <a:pPr algn="just"/>
          <a:r>
            <a:rPr lang="ru-RU" sz="1300" b="0" dirty="0" smtClean="0">
              <a:solidFill>
                <a:srgbClr val="000099"/>
              </a:solidFill>
              <a:latin typeface="Bookman Old Style" pitchFamily="18" charset="0"/>
            </a:rPr>
            <a:t>Обеспечена</a:t>
          </a:r>
          <a:r>
            <a:rPr lang="ru-RU" sz="1300" b="1" dirty="0" smtClean="0">
              <a:solidFill>
                <a:srgbClr val="000099"/>
              </a:solidFill>
              <a:latin typeface="Book Antiqua" pitchFamily="18" charset="0"/>
            </a:rPr>
            <a:t> </a:t>
          </a:r>
          <a:r>
            <a:rPr lang="ru-RU" sz="1300" b="0" dirty="0" smtClean="0">
              <a:solidFill>
                <a:srgbClr val="000099"/>
              </a:solidFill>
              <a:latin typeface="Bookman Old Style" pitchFamily="18" charset="0"/>
            </a:rPr>
            <a:t>реализации  задач,  предусмотренных в указах Президента Российской Федерации по достижению целевых показателей заработной платы работников бюджетной сферы.</a:t>
          </a:r>
        </a:p>
      </dgm:t>
    </dgm:pt>
    <dgm:pt modelId="{9F69600A-1A56-4926-BEA1-267B9C01E3F8}" type="parTrans" cxnId="{51E8642B-9E41-4375-8D3F-494CDF1D5BD1}">
      <dgm:prSet/>
      <dgm:spPr/>
      <dgm:t>
        <a:bodyPr/>
        <a:lstStyle/>
        <a:p>
          <a:endParaRPr lang="ru-RU"/>
        </a:p>
      </dgm:t>
    </dgm:pt>
    <dgm:pt modelId="{B9ABCB33-FE08-4C25-9D61-AD8EB62126E1}" type="sibTrans" cxnId="{51E8642B-9E41-4375-8D3F-494CDF1D5BD1}">
      <dgm:prSet/>
      <dgm:spPr/>
      <dgm:t>
        <a:bodyPr/>
        <a:lstStyle/>
        <a:p>
          <a:endParaRPr lang="ru-RU"/>
        </a:p>
      </dgm:t>
    </dgm:pt>
    <dgm:pt modelId="{0AD4AF90-17ED-4968-834B-29F6CFF2C2B3}">
      <dgm:prSet custT="1"/>
      <dgm:spPr>
        <a:ln>
          <a:solidFill>
            <a:srgbClr val="006666"/>
          </a:solidFill>
        </a:ln>
      </dgm:spPr>
      <dgm:t>
        <a:bodyPr/>
        <a:lstStyle/>
        <a:p>
          <a:r>
            <a:rPr lang="ru-RU" sz="1300" b="0" dirty="0" smtClean="0">
              <a:solidFill>
                <a:srgbClr val="000099"/>
              </a:solidFill>
              <a:latin typeface="Bookman Old Style" pitchFamily="18" charset="0"/>
            </a:rPr>
            <a:t>Сохранены социальные выплаты.</a:t>
          </a:r>
        </a:p>
      </dgm:t>
    </dgm:pt>
    <dgm:pt modelId="{491C9774-EAF1-4E7D-8985-982E26336160}" type="parTrans" cxnId="{B7C2C17B-14F0-4F32-AD4F-6B5CA7EF3D43}">
      <dgm:prSet/>
      <dgm:spPr/>
      <dgm:t>
        <a:bodyPr/>
        <a:lstStyle/>
        <a:p>
          <a:endParaRPr lang="ru-RU"/>
        </a:p>
      </dgm:t>
    </dgm:pt>
    <dgm:pt modelId="{FA63D0B9-76F9-41C8-9A99-3ED02A5A6F21}" type="sibTrans" cxnId="{B7C2C17B-14F0-4F32-AD4F-6B5CA7EF3D43}">
      <dgm:prSet/>
      <dgm:spPr/>
      <dgm:t>
        <a:bodyPr/>
        <a:lstStyle/>
        <a:p>
          <a:endParaRPr lang="ru-RU"/>
        </a:p>
      </dgm:t>
    </dgm:pt>
    <dgm:pt modelId="{A30AA6AF-15BA-402A-A2DC-46EA351B0AD7}">
      <dgm:prSet custT="1"/>
      <dgm:spPr>
        <a:ln>
          <a:solidFill>
            <a:srgbClr val="006666"/>
          </a:solidFill>
        </a:ln>
      </dgm:spPr>
      <dgm:t>
        <a:bodyPr/>
        <a:lstStyle/>
        <a:p>
          <a:r>
            <a:rPr lang="ru-RU" sz="1300" b="0" dirty="0" smtClean="0">
              <a:solidFill>
                <a:srgbClr val="000099"/>
              </a:solidFill>
              <a:latin typeface="Bookman Old Style" pitchFamily="18" charset="0"/>
            </a:rPr>
            <a:t>Соблюден предельный уровень дефицита и муниципального долга.</a:t>
          </a:r>
        </a:p>
      </dgm:t>
    </dgm:pt>
    <dgm:pt modelId="{6A1D7A5C-8B0F-4D50-B32F-21FE8DFB47C7}" type="parTrans" cxnId="{6CB1C554-9335-4EEA-B2B4-206181935E4D}">
      <dgm:prSet/>
      <dgm:spPr/>
      <dgm:t>
        <a:bodyPr/>
        <a:lstStyle/>
        <a:p>
          <a:endParaRPr lang="ru-RU"/>
        </a:p>
      </dgm:t>
    </dgm:pt>
    <dgm:pt modelId="{8FA27590-FFE4-4D2E-A79B-54AEE4B8E870}" type="sibTrans" cxnId="{6CB1C554-9335-4EEA-B2B4-206181935E4D}">
      <dgm:prSet/>
      <dgm:spPr/>
      <dgm:t>
        <a:bodyPr/>
        <a:lstStyle/>
        <a:p>
          <a:endParaRPr lang="ru-RU"/>
        </a:p>
      </dgm:t>
    </dgm:pt>
    <dgm:pt modelId="{32D629E7-6B61-4A40-BB9A-0492D4E3828F}">
      <dgm:prSet custT="1"/>
      <dgm:spPr>
        <a:ln>
          <a:solidFill>
            <a:srgbClr val="006666"/>
          </a:solidFill>
        </a:ln>
      </dgm:spPr>
      <dgm:t>
        <a:bodyPr/>
        <a:lstStyle/>
        <a:p>
          <a:pPr algn="just"/>
          <a:r>
            <a:rPr lang="ru-RU" sz="1300" b="0" dirty="0" smtClean="0">
              <a:solidFill>
                <a:srgbClr val="000099"/>
              </a:solidFill>
              <a:latin typeface="Bookman Old Style" pitchFamily="18" charset="0"/>
            </a:rPr>
            <a:t>Реализованы принципы открытости и прозрачности управления муниципальными финансами, в том числе путем составления  и размещения в открытом доступе брошюры «Бюджет для граждан».</a:t>
          </a:r>
        </a:p>
      </dgm:t>
    </dgm:pt>
    <dgm:pt modelId="{208BA373-E9A6-4AE0-9433-D0D3441C9743}" type="parTrans" cxnId="{CD98E66A-740A-4B47-BC18-7247007FC5CC}">
      <dgm:prSet/>
      <dgm:spPr/>
      <dgm:t>
        <a:bodyPr/>
        <a:lstStyle/>
        <a:p>
          <a:endParaRPr lang="ru-RU"/>
        </a:p>
      </dgm:t>
    </dgm:pt>
    <dgm:pt modelId="{7A4C268F-86AE-4A2D-92A1-9CA0996A594E}" type="sibTrans" cxnId="{CD98E66A-740A-4B47-BC18-7247007FC5CC}">
      <dgm:prSet/>
      <dgm:spPr/>
      <dgm:t>
        <a:bodyPr/>
        <a:lstStyle/>
        <a:p>
          <a:endParaRPr lang="ru-RU"/>
        </a:p>
      </dgm:t>
    </dgm:pt>
    <dgm:pt modelId="{54785492-BA6F-4C4A-B160-185FB9681CE2}">
      <dgm:prSet custT="1"/>
      <dgm:spPr>
        <a:ln>
          <a:solidFill>
            <a:srgbClr val="006666"/>
          </a:solidFill>
        </a:ln>
      </dgm:spPr>
      <dgm:t>
        <a:bodyPr/>
        <a:lstStyle/>
        <a:p>
          <a:pPr algn="just"/>
          <a:r>
            <a:rPr lang="ru-RU" sz="1300" b="0" dirty="0" smtClean="0">
              <a:solidFill>
                <a:srgbClr val="000099"/>
              </a:solidFill>
              <a:latin typeface="Bookman Old Style" pitchFamily="18" charset="0"/>
            </a:rPr>
            <a:t>Оптимизированы  бюджетные расходы за счет сокращения сети муниципальных учреждений, исполнен мораторий на увеличение численности муниципальных органов власти и отдельных категорий работников бюджетной сферы.</a:t>
          </a:r>
        </a:p>
      </dgm:t>
    </dgm:pt>
    <dgm:pt modelId="{BDEA123F-6063-4B72-876E-70D973775471}" type="parTrans" cxnId="{02549877-499E-441F-AFBC-8CECBA7B335E}">
      <dgm:prSet/>
      <dgm:spPr/>
      <dgm:t>
        <a:bodyPr/>
        <a:lstStyle/>
        <a:p>
          <a:endParaRPr lang="ru-RU"/>
        </a:p>
      </dgm:t>
    </dgm:pt>
    <dgm:pt modelId="{A23FAB71-5B36-4D0F-9218-3202210E33A0}" type="sibTrans" cxnId="{02549877-499E-441F-AFBC-8CECBA7B335E}">
      <dgm:prSet/>
      <dgm:spPr/>
      <dgm:t>
        <a:bodyPr/>
        <a:lstStyle/>
        <a:p>
          <a:endParaRPr lang="ru-RU"/>
        </a:p>
      </dgm:t>
    </dgm:pt>
    <dgm:pt modelId="{68158DC0-FD4A-4006-8999-28D6622BD2B5}">
      <dgm:prSet custT="1"/>
      <dgm:spPr/>
      <dgm:t>
        <a:bodyPr/>
        <a:lstStyle/>
        <a:p>
          <a:r>
            <a:rPr lang="ru-RU" sz="1300" b="0" dirty="0" smtClean="0">
              <a:solidFill>
                <a:srgbClr val="000099"/>
              </a:solidFill>
              <a:latin typeface="Bookman Old Style" pitchFamily="18" charset="0"/>
            </a:rPr>
            <a:t>Отсутствует  просроченная задолженность по бюджетным и долговым обязательствам за 2018 г.</a:t>
          </a:r>
        </a:p>
      </dgm:t>
    </dgm:pt>
    <dgm:pt modelId="{9131C47F-AA31-4E6A-88CE-95EFB25D1A93}" type="parTrans" cxnId="{7FF0AEFC-8174-44EF-835E-58B5B352E08E}">
      <dgm:prSet/>
      <dgm:spPr/>
      <dgm:t>
        <a:bodyPr/>
        <a:lstStyle/>
        <a:p>
          <a:endParaRPr lang="ru-RU"/>
        </a:p>
      </dgm:t>
    </dgm:pt>
    <dgm:pt modelId="{C2FC70F5-E1BC-4233-8A70-9A36C856C559}" type="sibTrans" cxnId="{7FF0AEFC-8174-44EF-835E-58B5B352E08E}">
      <dgm:prSet/>
      <dgm:spPr/>
      <dgm:t>
        <a:bodyPr/>
        <a:lstStyle/>
        <a:p>
          <a:endParaRPr lang="ru-RU"/>
        </a:p>
      </dgm:t>
    </dgm:pt>
    <dgm:pt modelId="{CD1A9CB2-275D-4FA2-A4FD-13D1E5A768E3}">
      <dgm:prSet custT="1"/>
      <dgm:spPr>
        <a:ln>
          <a:solidFill>
            <a:srgbClr val="006666"/>
          </a:solidFill>
        </a:ln>
      </dgm:spPr>
      <dgm:t>
        <a:bodyPr/>
        <a:lstStyle/>
        <a:p>
          <a:pPr algn="just"/>
          <a:r>
            <a:rPr lang="ru-RU" sz="1300" b="0" dirty="0" smtClean="0">
              <a:solidFill>
                <a:srgbClr val="000099"/>
              </a:solidFill>
              <a:latin typeface="Bookman Old Style" pitchFamily="18" charset="0"/>
            </a:rPr>
            <a:t>Переход от индивидуальных нормативных затрат на оказание муниципальных услуг (выполнение работ) к групповым нормативным затратам при расчете субсидии на финансовое обеспечение выполнения муниципального задания.</a:t>
          </a:r>
        </a:p>
      </dgm:t>
    </dgm:pt>
    <dgm:pt modelId="{501EDC64-C87F-465A-87C1-B72451BE075C}" type="parTrans" cxnId="{61654339-CE5F-4DBB-A39F-AF7DB78D3C00}">
      <dgm:prSet/>
      <dgm:spPr/>
      <dgm:t>
        <a:bodyPr/>
        <a:lstStyle/>
        <a:p>
          <a:endParaRPr lang="ru-RU"/>
        </a:p>
      </dgm:t>
    </dgm:pt>
    <dgm:pt modelId="{83A33D21-0CB5-4EA7-9DF9-9D446B520816}" type="sibTrans" cxnId="{61654339-CE5F-4DBB-A39F-AF7DB78D3C00}">
      <dgm:prSet/>
      <dgm:spPr/>
      <dgm:t>
        <a:bodyPr/>
        <a:lstStyle/>
        <a:p>
          <a:endParaRPr lang="ru-RU"/>
        </a:p>
      </dgm:t>
    </dgm:pt>
    <dgm:pt modelId="{1A9467DD-8445-4A26-A3C5-C683E92414FC}">
      <dgm:prSet custT="1"/>
      <dgm:spPr>
        <a:ln>
          <a:solidFill>
            <a:srgbClr val="006666"/>
          </a:solidFill>
        </a:ln>
      </dgm:spPr>
      <dgm:t>
        <a:bodyPr/>
        <a:lstStyle/>
        <a:p>
          <a:pPr algn="just"/>
          <a:r>
            <a:rPr lang="ru-RU" sz="1300" b="0" dirty="0" smtClean="0">
              <a:solidFill>
                <a:srgbClr val="000099"/>
              </a:solidFill>
              <a:latin typeface="Bookman Old Style" pitchFamily="18" charset="0"/>
            </a:rPr>
            <a:t>Повышение эффективности муниципального финансового контроля, усиление роли ведомственного  контроля в отношении муниципальных учреждений.</a:t>
          </a:r>
        </a:p>
      </dgm:t>
    </dgm:pt>
    <dgm:pt modelId="{C1FB966E-6CA8-4A50-BC6D-6D1A8DFF09EE}" type="parTrans" cxnId="{180D4B31-CE4B-415A-89CF-C7E88FC8C49F}">
      <dgm:prSet/>
      <dgm:spPr/>
      <dgm:t>
        <a:bodyPr/>
        <a:lstStyle/>
        <a:p>
          <a:endParaRPr lang="ru-RU"/>
        </a:p>
      </dgm:t>
    </dgm:pt>
    <dgm:pt modelId="{FA384FF1-1DD8-4D5F-B935-DD2D0EBCE5FD}" type="sibTrans" cxnId="{180D4B31-CE4B-415A-89CF-C7E88FC8C49F}">
      <dgm:prSet/>
      <dgm:spPr/>
      <dgm:t>
        <a:bodyPr/>
        <a:lstStyle/>
        <a:p>
          <a:endParaRPr lang="ru-RU"/>
        </a:p>
      </dgm:t>
    </dgm:pt>
    <dgm:pt modelId="{90A85871-7D2A-4DD3-A843-37ADAC41AC97}">
      <dgm:prSet custT="1"/>
      <dgm:spPr>
        <a:ln>
          <a:solidFill>
            <a:srgbClr val="006666"/>
          </a:solidFill>
        </a:ln>
      </dgm:spPr>
      <dgm:t>
        <a:bodyPr/>
        <a:lstStyle/>
        <a:p>
          <a:pPr algn="just"/>
          <a:r>
            <a:rPr lang="ru-RU" sz="1300" b="0" dirty="0" smtClean="0">
              <a:solidFill>
                <a:srgbClr val="000099"/>
              </a:solidFill>
              <a:latin typeface="Bookman Old Style" pitchFamily="18" charset="0"/>
            </a:rPr>
            <a:t>Выполнение Плана мероприятий по росту доходов, оптимизации расходов и сокращению государственного долга в целях оздоровления государственных финансов Смоленской области на период до 2022 года.</a:t>
          </a:r>
        </a:p>
      </dgm:t>
    </dgm:pt>
    <dgm:pt modelId="{1CDB2879-4F7C-4983-80EB-7198A516ED05}" type="parTrans" cxnId="{30C971B4-5BAE-4139-A9E6-4B92029144B2}">
      <dgm:prSet/>
      <dgm:spPr/>
      <dgm:t>
        <a:bodyPr/>
        <a:lstStyle/>
        <a:p>
          <a:endParaRPr lang="ru-RU"/>
        </a:p>
      </dgm:t>
    </dgm:pt>
    <dgm:pt modelId="{560485C6-29BB-497A-9635-789279B73C56}" type="sibTrans" cxnId="{30C971B4-5BAE-4139-A9E6-4B92029144B2}">
      <dgm:prSet/>
      <dgm:spPr/>
      <dgm:t>
        <a:bodyPr/>
        <a:lstStyle/>
        <a:p>
          <a:endParaRPr lang="ru-RU"/>
        </a:p>
      </dgm:t>
    </dgm:pt>
    <dgm:pt modelId="{8D84CC20-7E29-4E19-9309-F75F8CBD1D9A}" type="pres">
      <dgm:prSet presAssocID="{B8601FEC-E798-472E-9B72-028888DE94B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C48A36-D7B3-441B-B054-6B0E5B96A8C3}" type="pres">
      <dgm:prSet presAssocID="{1291F82F-E2E4-402B-AEC2-29C680D2D641}" presName="composite" presStyleCnt="0"/>
      <dgm:spPr/>
    </dgm:pt>
    <dgm:pt modelId="{5A717F16-7AE7-414F-94D6-C2B4E2B85534}" type="pres">
      <dgm:prSet presAssocID="{1291F82F-E2E4-402B-AEC2-29C680D2D641}" presName="parentText" presStyleLbl="alignNode1" presStyleIdx="0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24325-945D-4FA2-9BCD-102D489324B8}" type="pres">
      <dgm:prSet presAssocID="{1291F82F-E2E4-402B-AEC2-29C680D2D641}" presName="descendantText" presStyleLbl="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985B4-4925-4813-936F-997D5D8F1D4C}" type="pres">
      <dgm:prSet presAssocID="{E8E2208A-718B-43B7-BD3E-D2142CA0D39F}" presName="sp" presStyleCnt="0"/>
      <dgm:spPr/>
    </dgm:pt>
    <dgm:pt modelId="{3F7B5AC9-AFD2-48D3-B435-C3F6B53C0B84}" type="pres">
      <dgm:prSet presAssocID="{19DD60A8-F3B3-4DA2-ABA7-A2D301BBBF8A}" presName="composite" presStyleCnt="0"/>
      <dgm:spPr/>
    </dgm:pt>
    <dgm:pt modelId="{CBC09735-711C-480A-8361-BD3D3194A5B4}" type="pres">
      <dgm:prSet presAssocID="{19DD60A8-F3B3-4DA2-ABA7-A2D301BBBF8A}" presName="parentText" presStyleLbl="alignNode1" presStyleIdx="1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FF0B0-10FD-4B77-A08A-0532347FF6DD}" type="pres">
      <dgm:prSet presAssocID="{19DD60A8-F3B3-4DA2-ABA7-A2D301BBBF8A}" presName="descendantText" presStyleLbl="alignAcc1" presStyleIdx="1" presStyleCnt="10" custScaleY="140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4CF4C-7C53-4422-B036-3E46E49B9CEA}" type="pres">
      <dgm:prSet presAssocID="{E1A661DB-725B-4E56-910F-B629CE4A3D68}" presName="sp" presStyleCnt="0"/>
      <dgm:spPr/>
    </dgm:pt>
    <dgm:pt modelId="{57E7C274-F209-4BB5-9279-76464C5755E9}" type="pres">
      <dgm:prSet presAssocID="{9F96581B-1234-4ACD-B1A5-01244F9D27F5}" presName="composite" presStyleCnt="0"/>
      <dgm:spPr/>
    </dgm:pt>
    <dgm:pt modelId="{23DD2913-D85C-4588-A326-EE2675A8DB0F}" type="pres">
      <dgm:prSet presAssocID="{9F96581B-1234-4ACD-B1A5-01244F9D27F5}" presName="parentText" presStyleLbl="alignNode1" presStyleIdx="2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F3EDA-9653-4DF9-944C-E2C4AADDB8FF}" type="pres">
      <dgm:prSet presAssocID="{9F96581B-1234-4ACD-B1A5-01244F9D27F5}" presName="descendantText" presStyleLbl="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5FE440-9A27-4096-A594-084BFBBB66F2}" type="pres">
      <dgm:prSet presAssocID="{5F961074-A712-48B0-AA97-F75D09DBD2BD}" presName="sp" presStyleCnt="0"/>
      <dgm:spPr/>
    </dgm:pt>
    <dgm:pt modelId="{FE88C8D5-1A52-427F-8437-51A9520D2613}" type="pres">
      <dgm:prSet presAssocID="{037961BF-2D65-4EF0-AC00-FE80C190E1FB}" presName="composite" presStyleCnt="0"/>
      <dgm:spPr/>
    </dgm:pt>
    <dgm:pt modelId="{8ACE6935-10B4-4BB2-92F4-4BFF3B8AAAB2}" type="pres">
      <dgm:prSet presAssocID="{037961BF-2D65-4EF0-AC00-FE80C190E1FB}" presName="parentText" presStyleLbl="alignNode1" presStyleIdx="3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ACEA3-B035-4713-8DB0-72658B106A79}" type="pres">
      <dgm:prSet presAssocID="{037961BF-2D65-4EF0-AC00-FE80C190E1FB}" presName="descendantText" presStyleLbl="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40221A-1EA5-4A5B-8232-DBE7437904FF}" type="pres">
      <dgm:prSet presAssocID="{AAFA4440-F407-42CD-8DFC-AB5441DF7E9C}" presName="sp" presStyleCnt="0"/>
      <dgm:spPr/>
    </dgm:pt>
    <dgm:pt modelId="{AEF5FE15-9D2F-4F44-AB50-BB3E89ED08C1}" type="pres">
      <dgm:prSet presAssocID="{8CCC84CA-4501-43FA-8854-2480B07FE800}" presName="composite" presStyleCnt="0"/>
      <dgm:spPr/>
    </dgm:pt>
    <dgm:pt modelId="{6B7D9AAC-0611-41BF-B7C7-8FF1EC3AF023}" type="pres">
      <dgm:prSet presAssocID="{8CCC84CA-4501-43FA-8854-2480B07FE800}" presName="parentText" presStyleLbl="alignNode1" presStyleIdx="4" presStyleCnt="10" custLinFactNeighborY="-106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0AC39-6DAC-491E-8352-517E3BDB005B}" type="pres">
      <dgm:prSet presAssocID="{8CCC84CA-4501-43FA-8854-2480B07FE800}" presName="descendantText" presStyleLbl="alignAcc1" presStyleIdx="4" presStyleCnt="10" custScaleX="99595" custScaleY="134248" custLinFactNeighborX="244" custLinFactNeighborY="-8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CADD0-2BA4-4E52-9C9B-D68AEC4B2243}" type="pres">
      <dgm:prSet presAssocID="{DE0038EE-D7A3-4003-859B-A1126D491854}" presName="sp" presStyleCnt="0"/>
      <dgm:spPr/>
    </dgm:pt>
    <dgm:pt modelId="{339614CA-3620-4BF3-9484-5E9025440482}" type="pres">
      <dgm:prSet presAssocID="{B7A142C5-76BF-4A2D-ACEE-751DC12A97A2}" presName="composite" presStyleCnt="0"/>
      <dgm:spPr/>
    </dgm:pt>
    <dgm:pt modelId="{6BE3FC94-CBED-41C2-888B-5A77ED85BF00}" type="pres">
      <dgm:prSet presAssocID="{B7A142C5-76BF-4A2D-ACEE-751DC12A97A2}" presName="parentText" presStyleLbl="alignNode1" presStyleIdx="5" presStyleCnt="10" custLinFactNeighborY="-146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CE2D8-939F-46CF-8A06-F9AC47FCEECB}" type="pres">
      <dgm:prSet presAssocID="{B7A142C5-76BF-4A2D-ACEE-751DC12A97A2}" presName="descendantText" presStyleLbl="alignAcc1" presStyleIdx="5" presStyleCnt="10" custScaleY="144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E07A9-AB13-43C4-A053-9EE0CD3546DF}" type="pres">
      <dgm:prSet presAssocID="{629C3442-9909-4696-8B63-E7AFDA401F6B}" presName="sp" presStyleCnt="0"/>
      <dgm:spPr/>
    </dgm:pt>
    <dgm:pt modelId="{B3BC456B-DE84-4230-B00F-64694BD5F60D}" type="pres">
      <dgm:prSet presAssocID="{966B4AD5-7BB1-4D9F-A98E-4B59665D6AB6}" presName="composite" presStyleCnt="0"/>
      <dgm:spPr/>
    </dgm:pt>
    <dgm:pt modelId="{1ABE972D-873D-4C0B-BCA2-1A9D6C9069C9}" type="pres">
      <dgm:prSet presAssocID="{966B4AD5-7BB1-4D9F-A98E-4B59665D6AB6}" presName="parentText" presStyleLbl="alignNode1" presStyleIdx="6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661884-34B0-4BE4-A3D7-A38E9CD6D822}" type="pres">
      <dgm:prSet presAssocID="{966B4AD5-7BB1-4D9F-A98E-4B59665D6AB6}" presName="descendantText" presStyleLbl="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364BD8-18AB-4107-B595-A6DA8E293964}" type="pres">
      <dgm:prSet presAssocID="{08F19D2F-3C95-4FCB-978C-68A7B462B7B6}" presName="sp" presStyleCnt="0"/>
      <dgm:spPr/>
    </dgm:pt>
    <dgm:pt modelId="{03DA257C-AACF-4362-AF2F-BB3682C7393C}" type="pres">
      <dgm:prSet presAssocID="{5B9E75DB-CA00-430F-8197-F8C4EBF11B11}" presName="composite" presStyleCnt="0"/>
      <dgm:spPr/>
    </dgm:pt>
    <dgm:pt modelId="{DC218719-0A87-434F-AA16-6BFE87964520}" type="pres">
      <dgm:prSet presAssocID="{5B9E75DB-CA00-430F-8197-F8C4EBF11B11}" presName="parentText" presStyleLbl="alignNode1" presStyleIdx="7" presStyleCnt="10" custLinFactNeighborX="0" custLinFactNeighborY="-116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CB43F-A824-40BF-A252-A419D4480B49}" type="pres">
      <dgm:prSet presAssocID="{5B9E75DB-CA00-430F-8197-F8C4EBF11B11}" presName="descendantText" presStyleLbl="alignAcc1" presStyleIdx="7" presStyleCnt="10" custScaleY="151642" custLinFactNeighborX="-405" custLinFactNeighborY="-11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81F2D-E3C5-4721-9E95-AB2B8FE2674F}" type="pres">
      <dgm:prSet presAssocID="{414A3AEA-313E-446F-A036-7C1E4E147CAD}" presName="sp" presStyleCnt="0"/>
      <dgm:spPr/>
    </dgm:pt>
    <dgm:pt modelId="{77FC2EEC-321B-4090-905A-13C28DC5F3FE}" type="pres">
      <dgm:prSet presAssocID="{CE9CD689-EFA7-4158-8017-1AE366E47692}" presName="composite" presStyleCnt="0"/>
      <dgm:spPr/>
    </dgm:pt>
    <dgm:pt modelId="{4A837F5E-C089-4696-AC13-2483AF597EC9}" type="pres">
      <dgm:prSet presAssocID="{CE9CD689-EFA7-4158-8017-1AE366E47692}" presName="parentText" presStyleLbl="alignNode1" presStyleIdx="8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798C8-D1D3-4630-9E1F-3CE5C62D5E3A}" type="pres">
      <dgm:prSet presAssocID="{CE9CD689-EFA7-4158-8017-1AE366E47692}" presName="descendantText" presStyleLbl="alignAcc1" presStyleIdx="8" presStyleCnt="10" custLinFactNeighborX="-405" custLinFactNeighborY="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0C0AA-40C3-4A3B-85E0-895E9EDD4606}" type="pres">
      <dgm:prSet presAssocID="{12E39C2C-23CF-459A-813B-B85DFCA5B941}" presName="sp" presStyleCnt="0"/>
      <dgm:spPr/>
    </dgm:pt>
    <dgm:pt modelId="{38546BEE-9D51-4F7D-AC2E-67B83D8DC436}" type="pres">
      <dgm:prSet presAssocID="{BD326800-E6B8-45C1-A966-E901E832DA46}" presName="composite" presStyleCnt="0"/>
      <dgm:spPr/>
    </dgm:pt>
    <dgm:pt modelId="{E39DF5E8-CC16-425D-A8C0-EC8B36DB9E9B}" type="pres">
      <dgm:prSet presAssocID="{BD326800-E6B8-45C1-A966-E901E832DA46}" presName="parentText" presStyleLbl="alignNode1" presStyleIdx="9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A1696-AD5F-4F89-8D16-14EA38F42FF6}" type="pres">
      <dgm:prSet presAssocID="{BD326800-E6B8-45C1-A966-E901E832DA46}" presName="descendantText" presStyleLbl="alignAcc1" presStyleIdx="9" presStyleCnt="10" custScaleY="143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66A9FD-79B0-44EC-AC12-B906BC00C62B}" type="presOf" srcId="{0AD4AF90-17ED-4968-834B-29F6CFF2C2B3}" destId="{28AF3EDA-9653-4DF9-944C-E2C4AADDB8FF}" srcOrd="0" destOrd="0" presId="urn:microsoft.com/office/officeart/2005/8/layout/chevron2"/>
    <dgm:cxn modelId="{E6ADAF34-13E0-4689-A1F4-3F979C948B94}" type="presOf" srcId="{B8601FEC-E798-472E-9B72-028888DE94B9}" destId="{8D84CC20-7E29-4E19-9309-F75F8CBD1D9A}" srcOrd="0" destOrd="0" presId="urn:microsoft.com/office/officeart/2005/8/layout/chevron2"/>
    <dgm:cxn modelId="{24F6EA6A-A695-49DD-867D-7796DD876603}" srcId="{B8601FEC-E798-472E-9B72-028888DE94B9}" destId="{966B4AD5-7BB1-4D9F-A98E-4B59665D6AB6}" srcOrd="6" destOrd="0" parTransId="{4B72A348-B919-49EE-8ABF-3950B9F2EB68}" sibTransId="{08F19D2F-3C95-4FCB-978C-68A7B462B7B6}"/>
    <dgm:cxn modelId="{AC7A0161-C098-488D-881E-FC40F310F267}" srcId="{B8601FEC-E798-472E-9B72-028888DE94B9}" destId="{B7A142C5-76BF-4A2D-ACEE-751DC12A97A2}" srcOrd="5" destOrd="0" parTransId="{337173F2-839C-4484-B717-E38D96038474}" sibTransId="{629C3442-9909-4696-8B63-E7AFDA401F6B}"/>
    <dgm:cxn modelId="{02549877-499E-441F-AFBC-8CECBA7B335E}" srcId="{B7A142C5-76BF-4A2D-ACEE-751DC12A97A2}" destId="{54785492-BA6F-4C4A-B160-185FB9681CE2}" srcOrd="0" destOrd="0" parTransId="{BDEA123F-6063-4B72-876E-70D973775471}" sibTransId="{A23FAB71-5B36-4D0F-9218-3202210E33A0}"/>
    <dgm:cxn modelId="{B8C6D980-C6B8-44B9-BB2D-C5F10FA03CE8}" type="presOf" srcId="{8CCC84CA-4501-43FA-8854-2480B07FE800}" destId="{6B7D9AAC-0611-41BF-B7C7-8FF1EC3AF023}" srcOrd="0" destOrd="0" presId="urn:microsoft.com/office/officeart/2005/8/layout/chevron2"/>
    <dgm:cxn modelId="{66F97EF8-06AD-46CD-9336-BD4F3AC326B9}" type="presOf" srcId="{DA3B36C6-0995-4338-BEAA-D357829370B6}" destId="{C3BFF0B0-10FD-4B77-A08A-0532347FF6DD}" srcOrd="0" destOrd="0" presId="urn:microsoft.com/office/officeart/2005/8/layout/chevron2"/>
    <dgm:cxn modelId="{18496765-EFF2-46E9-9244-FC66A7F56019}" srcId="{B8601FEC-E798-472E-9B72-028888DE94B9}" destId="{037961BF-2D65-4EF0-AC00-FE80C190E1FB}" srcOrd="3" destOrd="0" parTransId="{E38D5F31-6320-4EFB-8692-B995B9D7E84D}" sibTransId="{AAFA4440-F407-42CD-8DFC-AB5441DF7E9C}"/>
    <dgm:cxn modelId="{7FF0AEFC-8174-44EF-835E-58B5B352E08E}" srcId="{966B4AD5-7BB1-4D9F-A98E-4B59665D6AB6}" destId="{68158DC0-FD4A-4006-8999-28D6622BD2B5}" srcOrd="0" destOrd="0" parTransId="{9131C47F-AA31-4E6A-88CE-95EFB25D1A93}" sibTransId="{C2FC70F5-E1BC-4233-8A70-9A36C856C559}"/>
    <dgm:cxn modelId="{B3E6B290-DF31-4F1B-A867-10CEF95C4089}" srcId="{B8601FEC-E798-472E-9B72-028888DE94B9}" destId="{19DD60A8-F3B3-4DA2-ABA7-A2D301BBBF8A}" srcOrd="1" destOrd="0" parTransId="{1F21E159-74A9-46B5-86A9-460840D8F2A3}" sibTransId="{E1A661DB-725B-4E56-910F-B629CE4A3D68}"/>
    <dgm:cxn modelId="{7A8E1BFC-01B5-4B3F-A15C-7AE753B8B608}" type="presOf" srcId="{9F96581B-1234-4ACD-B1A5-01244F9D27F5}" destId="{23DD2913-D85C-4588-A326-EE2675A8DB0F}" srcOrd="0" destOrd="0" presId="urn:microsoft.com/office/officeart/2005/8/layout/chevron2"/>
    <dgm:cxn modelId="{6DD0AF6F-18BC-4AA8-86C5-2B8D8DBB6B59}" type="presOf" srcId="{32D629E7-6B61-4A40-BB9A-0492D4E3828F}" destId="{63C0AC39-6DAC-491E-8352-517E3BDB005B}" srcOrd="0" destOrd="0" presId="urn:microsoft.com/office/officeart/2005/8/layout/chevron2"/>
    <dgm:cxn modelId="{E41BC19E-4DE9-4E0C-AD25-2A758D99154D}" type="presOf" srcId="{BD326800-E6B8-45C1-A966-E901E832DA46}" destId="{E39DF5E8-CC16-425D-A8C0-EC8B36DB9E9B}" srcOrd="0" destOrd="0" presId="urn:microsoft.com/office/officeart/2005/8/layout/chevron2"/>
    <dgm:cxn modelId="{CCDA1C6B-C0DE-4585-B04D-588E99C7833D}" type="presOf" srcId="{1291F82F-E2E4-402B-AEC2-29C680D2D641}" destId="{5A717F16-7AE7-414F-94D6-C2B4E2B85534}" srcOrd="0" destOrd="0" presId="urn:microsoft.com/office/officeart/2005/8/layout/chevron2"/>
    <dgm:cxn modelId="{6CB1C554-9335-4EEA-B2B4-206181935E4D}" srcId="{037961BF-2D65-4EF0-AC00-FE80C190E1FB}" destId="{A30AA6AF-15BA-402A-A2DC-46EA351B0AD7}" srcOrd="0" destOrd="0" parTransId="{6A1D7A5C-8B0F-4D50-B32F-21FE8DFB47C7}" sibTransId="{8FA27590-FFE4-4D2E-A79B-54AEE4B8E870}"/>
    <dgm:cxn modelId="{9E9A05B7-BDE3-40B8-AA53-46FACD8281E5}" type="presOf" srcId="{B4FA0B51-3868-4AB3-9EF3-030FEFCD6E4A}" destId="{96724325-945D-4FA2-9BCD-102D489324B8}" srcOrd="0" destOrd="0" presId="urn:microsoft.com/office/officeart/2005/8/layout/chevron2"/>
    <dgm:cxn modelId="{C699A45F-232E-43D9-AA16-C0CC40927F1A}" type="presOf" srcId="{CE9CD689-EFA7-4158-8017-1AE366E47692}" destId="{4A837F5E-C089-4696-AC13-2483AF597EC9}" srcOrd="0" destOrd="0" presId="urn:microsoft.com/office/officeart/2005/8/layout/chevron2"/>
    <dgm:cxn modelId="{B7C2C17B-14F0-4F32-AD4F-6B5CA7EF3D43}" srcId="{9F96581B-1234-4ACD-B1A5-01244F9D27F5}" destId="{0AD4AF90-17ED-4968-834B-29F6CFF2C2B3}" srcOrd="0" destOrd="0" parTransId="{491C9774-EAF1-4E7D-8985-982E26336160}" sibTransId="{FA63D0B9-76F9-41C8-9A99-3ED02A5A6F21}"/>
    <dgm:cxn modelId="{521F05F6-FA27-4A5E-82F4-CD533A196EAC}" type="presOf" srcId="{90A85871-7D2A-4DD3-A843-37ADAC41AC97}" destId="{537A1696-AD5F-4F89-8D16-14EA38F42FF6}" srcOrd="0" destOrd="0" presId="urn:microsoft.com/office/officeart/2005/8/layout/chevron2"/>
    <dgm:cxn modelId="{506E06D0-C910-4FF0-852B-ED79FAA73140}" srcId="{B8601FEC-E798-472E-9B72-028888DE94B9}" destId="{9F96581B-1234-4ACD-B1A5-01244F9D27F5}" srcOrd="2" destOrd="0" parTransId="{ACF68787-B082-4105-8D7B-6B3A7F21739F}" sibTransId="{5F961074-A712-48B0-AA97-F75D09DBD2BD}"/>
    <dgm:cxn modelId="{8C6DDC08-2D41-459D-81B6-4AA72B3F9CD8}" type="presOf" srcId="{B7A142C5-76BF-4A2D-ACEE-751DC12A97A2}" destId="{6BE3FC94-CBED-41C2-888B-5A77ED85BF00}" srcOrd="0" destOrd="0" presId="urn:microsoft.com/office/officeart/2005/8/layout/chevron2"/>
    <dgm:cxn modelId="{CD98E66A-740A-4B47-BC18-7247007FC5CC}" srcId="{8CCC84CA-4501-43FA-8854-2480B07FE800}" destId="{32D629E7-6B61-4A40-BB9A-0492D4E3828F}" srcOrd="0" destOrd="0" parTransId="{208BA373-E9A6-4AE0-9433-D0D3441C9743}" sibTransId="{7A4C268F-86AE-4A2D-92A1-9CA0996A594E}"/>
    <dgm:cxn modelId="{0E23D992-9F1C-459A-A18D-5417BDFF208D}" srcId="{B8601FEC-E798-472E-9B72-028888DE94B9}" destId="{8CCC84CA-4501-43FA-8854-2480B07FE800}" srcOrd="4" destOrd="0" parTransId="{01211FAE-50A4-494D-AE42-9060965A44C7}" sibTransId="{DE0038EE-D7A3-4003-859B-A1126D491854}"/>
    <dgm:cxn modelId="{51E8642B-9E41-4375-8D3F-494CDF1D5BD1}" srcId="{19DD60A8-F3B3-4DA2-ABA7-A2D301BBBF8A}" destId="{DA3B36C6-0995-4338-BEAA-D357829370B6}" srcOrd="0" destOrd="0" parTransId="{9F69600A-1A56-4926-BEA1-267B9C01E3F8}" sibTransId="{B9ABCB33-FE08-4C25-9D61-AD8EB62126E1}"/>
    <dgm:cxn modelId="{66DF3B2D-C504-4069-BAAF-18FE4DBAE5E5}" type="presOf" srcId="{CD1A9CB2-275D-4FA2-A4FD-13D1E5A768E3}" destId="{77BCB43F-A824-40BF-A252-A419D4480B49}" srcOrd="0" destOrd="0" presId="urn:microsoft.com/office/officeart/2005/8/layout/chevron2"/>
    <dgm:cxn modelId="{D9702780-28FF-43E0-9790-42D00B8AB163}" srcId="{1291F82F-E2E4-402B-AEC2-29C680D2D641}" destId="{B4FA0B51-3868-4AB3-9EF3-030FEFCD6E4A}" srcOrd="0" destOrd="0" parTransId="{69F4C9B9-43E5-4866-9430-A9508B970630}" sibTransId="{7C3F285D-EBCA-42B1-8492-FA82A86F10C6}"/>
    <dgm:cxn modelId="{30C971B4-5BAE-4139-A9E6-4B92029144B2}" srcId="{BD326800-E6B8-45C1-A966-E901E832DA46}" destId="{90A85871-7D2A-4DD3-A843-37ADAC41AC97}" srcOrd="0" destOrd="0" parTransId="{1CDB2879-4F7C-4983-80EB-7198A516ED05}" sibTransId="{560485C6-29BB-497A-9635-789279B73C56}"/>
    <dgm:cxn modelId="{61CF8BA2-CEDD-4807-8875-E31E9BD31064}" type="presOf" srcId="{19DD60A8-F3B3-4DA2-ABA7-A2D301BBBF8A}" destId="{CBC09735-711C-480A-8361-BD3D3194A5B4}" srcOrd="0" destOrd="0" presId="urn:microsoft.com/office/officeart/2005/8/layout/chevron2"/>
    <dgm:cxn modelId="{3AC80FE3-C726-4FCC-AA81-76FFD01FCC5F}" srcId="{B8601FEC-E798-472E-9B72-028888DE94B9}" destId="{5B9E75DB-CA00-430F-8197-F8C4EBF11B11}" srcOrd="7" destOrd="0" parTransId="{928E606D-E72E-41ED-87D6-231AD4B2C340}" sibTransId="{414A3AEA-313E-446F-A036-7C1E4E147CAD}"/>
    <dgm:cxn modelId="{E84D8CE4-8ED5-4DC1-8AB9-45AFAB420F39}" type="presOf" srcId="{A30AA6AF-15BA-402A-A2DC-46EA351B0AD7}" destId="{E35ACEA3-B035-4713-8DB0-72658B106A79}" srcOrd="0" destOrd="0" presId="urn:microsoft.com/office/officeart/2005/8/layout/chevron2"/>
    <dgm:cxn modelId="{66198ED0-C574-4896-881C-F6AF0FAC039A}" srcId="{B8601FEC-E798-472E-9B72-028888DE94B9}" destId="{BD326800-E6B8-45C1-A966-E901E832DA46}" srcOrd="9" destOrd="0" parTransId="{8E19F5BD-0769-4BB6-A6BE-B399E37AE5C6}" sibTransId="{EBB58029-A681-4E9A-AB57-6B4245EB6037}"/>
    <dgm:cxn modelId="{200BD07C-A162-40AA-89D8-BF75A875D455}" srcId="{B8601FEC-E798-472E-9B72-028888DE94B9}" destId="{1291F82F-E2E4-402B-AEC2-29C680D2D641}" srcOrd="0" destOrd="0" parTransId="{3F39B23A-9553-4C41-A903-27499EBA05B1}" sibTransId="{E8E2208A-718B-43B7-BD3E-D2142CA0D39F}"/>
    <dgm:cxn modelId="{180D4B31-CE4B-415A-89CF-C7E88FC8C49F}" srcId="{CE9CD689-EFA7-4158-8017-1AE366E47692}" destId="{1A9467DD-8445-4A26-A3C5-C683E92414FC}" srcOrd="0" destOrd="0" parTransId="{C1FB966E-6CA8-4A50-BC6D-6D1A8DFF09EE}" sibTransId="{FA384FF1-1DD8-4D5F-B935-DD2D0EBCE5FD}"/>
    <dgm:cxn modelId="{E7ECEDED-5350-4B47-B837-E05437AEDE63}" type="presOf" srcId="{5B9E75DB-CA00-430F-8197-F8C4EBF11B11}" destId="{DC218719-0A87-434F-AA16-6BFE87964520}" srcOrd="0" destOrd="0" presId="urn:microsoft.com/office/officeart/2005/8/layout/chevron2"/>
    <dgm:cxn modelId="{01639DA3-E36D-46C6-986F-23BAFF0F17E6}" type="presOf" srcId="{966B4AD5-7BB1-4D9F-A98E-4B59665D6AB6}" destId="{1ABE972D-873D-4C0B-BCA2-1A9D6C9069C9}" srcOrd="0" destOrd="0" presId="urn:microsoft.com/office/officeart/2005/8/layout/chevron2"/>
    <dgm:cxn modelId="{C328FEF4-0AC0-45AF-9CB4-9BE9FD4D70D4}" type="presOf" srcId="{54785492-BA6F-4C4A-B160-185FB9681CE2}" destId="{C62CE2D8-939F-46CF-8A06-F9AC47FCEECB}" srcOrd="0" destOrd="0" presId="urn:microsoft.com/office/officeart/2005/8/layout/chevron2"/>
    <dgm:cxn modelId="{61654339-CE5F-4DBB-A39F-AF7DB78D3C00}" srcId="{5B9E75DB-CA00-430F-8197-F8C4EBF11B11}" destId="{CD1A9CB2-275D-4FA2-A4FD-13D1E5A768E3}" srcOrd="0" destOrd="0" parTransId="{501EDC64-C87F-465A-87C1-B72451BE075C}" sibTransId="{83A33D21-0CB5-4EA7-9DF9-9D446B520816}"/>
    <dgm:cxn modelId="{6ACBDE15-1238-4BF9-932E-C78427008335}" srcId="{B8601FEC-E798-472E-9B72-028888DE94B9}" destId="{CE9CD689-EFA7-4158-8017-1AE366E47692}" srcOrd="8" destOrd="0" parTransId="{18F42CD0-586A-4718-9C15-07080BB71A7B}" sibTransId="{12E39C2C-23CF-459A-813B-B85DFCA5B941}"/>
    <dgm:cxn modelId="{8ACCE54A-3923-44AD-B32E-E00BB0FCE5B2}" type="presOf" srcId="{68158DC0-FD4A-4006-8999-28D6622BD2B5}" destId="{25661884-34B0-4BE4-A3D7-A38E9CD6D822}" srcOrd="0" destOrd="0" presId="urn:microsoft.com/office/officeart/2005/8/layout/chevron2"/>
    <dgm:cxn modelId="{4F049242-1E3B-4CDA-A10A-92900F3F574E}" type="presOf" srcId="{1A9467DD-8445-4A26-A3C5-C683E92414FC}" destId="{028798C8-D1D3-4630-9E1F-3CE5C62D5E3A}" srcOrd="0" destOrd="0" presId="urn:microsoft.com/office/officeart/2005/8/layout/chevron2"/>
    <dgm:cxn modelId="{D7D4C824-0A4A-417E-BD9C-6952BB2B80CB}" type="presOf" srcId="{037961BF-2D65-4EF0-AC00-FE80C190E1FB}" destId="{8ACE6935-10B4-4BB2-92F4-4BFF3B8AAAB2}" srcOrd="0" destOrd="0" presId="urn:microsoft.com/office/officeart/2005/8/layout/chevron2"/>
    <dgm:cxn modelId="{C2E04525-4DAE-425E-9FC0-5AF4C51FE354}" type="presParOf" srcId="{8D84CC20-7E29-4E19-9309-F75F8CBD1D9A}" destId="{96C48A36-D7B3-441B-B054-6B0E5B96A8C3}" srcOrd="0" destOrd="0" presId="urn:microsoft.com/office/officeart/2005/8/layout/chevron2"/>
    <dgm:cxn modelId="{2AC4017B-BDDE-4B21-AC8E-A460C8B6C3A9}" type="presParOf" srcId="{96C48A36-D7B3-441B-B054-6B0E5B96A8C3}" destId="{5A717F16-7AE7-414F-94D6-C2B4E2B85534}" srcOrd="0" destOrd="0" presId="urn:microsoft.com/office/officeart/2005/8/layout/chevron2"/>
    <dgm:cxn modelId="{02CB77CA-BC5A-4AEE-8168-3FC8333F1469}" type="presParOf" srcId="{96C48A36-D7B3-441B-B054-6B0E5B96A8C3}" destId="{96724325-945D-4FA2-9BCD-102D489324B8}" srcOrd="1" destOrd="0" presId="urn:microsoft.com/office/officeart/2005/8/layout/chevron2"/>
    <dgm:cxn modelId="{C7352A40-CCEF-474E-9B7D-703B601C52FE}" type="presParOf" srcId="{8D84CC20-7E29-4E19-9309-F75F8CBD1D9A}" destId="{252985B4-4925-4813-936F-997D5D8F1D4C}" srcOrd="1" destOrd="0" presId="urn:microsoft.com/office/officeart/2005/8/layout/chevron2"/>
    <dgm:cxn modelId="{76554E57-0FD6-4473-95FA-4B227CEFD0E3}" type="presParOf" srcId="{8D84CC20-7E29-4E19-9309-F75F8CBD1D9A}" destId="{3F7B5AC9-AFD2-48D3-B435-C3F6B53C0B84}" srcOrd="2" destOrd="0" presId="urn:microsoft.com/office/officeart/2005/8/layout/chevron2"/>
    <dgm:cxn modelId="{98968C56-8984-4A96-ACF6-9D4C7ABD94B0}" type="presParOf" srcId="{3F7B5AC9-AFD2-48D3-B435-C3F6B53C0B84}" destId="{CBC09735-711C-480A-8361-BD3D3194A5B4}" srcOrd="0" destOrd="0" presId="urn:microsoft.com/office/officeart/2005/8/layout/chevron2"/>
    <dgm:cxn modelId="{9DEFB3BC-345C-44DC-9EBC-0A66574FF706}" type="presParOf" srcId="{3F7B5AC9-AFD2-48D3-B435-C3F6B53C0B84}" destId="{C3BFF0B0-10FD-4B77-A08A-0532347FF6DD}" srcOrd="1" destOrd="0" presId="urn:microsoft.com/office/officeart/2005/8/layout/chevron2"/>
    <dgm:cxn modelId="{1E6A5F34-44D5-4DFA-968F-404A7BD28E42}" type="presParOf" srcId="{8D84CC20-7E29-4E19-9309-F75F8CBD1D9A}" destId="{D494CF4C-7C53-4422-B036-3E46E49B9CEA}" srcOrd="3" destOrd="0" presId="urn:microsoft.com/office/officeart/2005/8/layout/chevron2"/>
    <dgm:cxn modelId="{53F7196C-AB8C-4484-A1F3-73527F780BFC}" type="presParOf" srcId="{8D84CC20-7E29-4E19-9309-F75F8CBD1D9A}" destId="{57E7C274-F209-4BB5-9279-76464C5755E9}" srcOrd="4" destOrd="0" presId="urn:microsoft.com/office/officeart/2005/8/layout/chevron2"/>
    <dgm:cxn modelId="{61255D16-608B-404C-A415-276B0AA4B3B8}" type="presParOf" srcId="{57E7C274-F209-4BB5-9279-76464C5755E9}" destId="{23DD2913-D85C-4588-A326-EE2675A8DB0F}" srcOrd="0" destOrd="0" presId="urn:microsoft.com/office/officeart/2005/8/layout/chevron2"/>
    <dgm:cxn modelId="{11A6D8BC-F0D2-466D-878D-BDB4E767DF43}" type="presParOf" srcId="{57E7C274-F209-4BB5-9279-76464C5755E9}" destId="{28AF3EDA-9653-4DF9-944C-E2C4AADDB8FF}" srcOrd="1" destOrd="0" presId="urn:microsoft.com/office/officeart/2005/8/layout/chevron2"/>
    <dgm:cxn modelId="{1A107A26-9E57-4A9E-86D3-C5344DD22BC4}" type="presParOf" srcId="{8D84CC20-7E29-4E19-9309-F75F8CBD1D9A}" destId="{C95FE440-9A27-4096-A594-084BFBBB66F2}" srcOrd="5" destOrd="0" presId="urn:microsoft.com/office/officeart/2005/8/layout/chevron2"/>
    <dgm:cxn modelId="{703DFE7C-58C0-4437-89FE-33433ED01810}" type="presParOf" srcId="{8D84CC20-7E29-4E19-9309-F75F8CBD1D9A}" destId="{FE88C8D5-1A52-427F-8437-51A9520D2613}" srcOrd="6" destOrd="0" presId="urn:microsoft.com/office/officeart/2005/8/layout/chevron2"/>
    <dgm:cxn modelId="{73E2B62B-269C-41F6-BED0-B96B0F9D3DE1}" type="presParOf" srcId="{FE88C8D5-1A52-427F-8437-51A9520D2613}" destId="{8ACE6935-10B4-4BB2-92F4-4BFF3B8AAAB2}" srcOrd="0" destOrd="0" presId="urn:microsoft.com/office/officeart/2005/8/layout/chevron2"/>
    <dgm:cxn modelId="{1677242F-D1BE-47FE-A03A-ADDA141F2260}" type="presParOf" srcId="{FE88C8D5-1A52-427F-8437-51A9520D2613}" destId="{E35ACEA3-B035-4713-8DB0-72658B106A79}" srcOrd="1" destOrd="0" presId="urn:microsoft.com/office/officeart/2005/8/layout/chevron2"/>
    <dgm:cxn modelId="{83F50170-0253-4C56-90CF-A2996F82A774}" type="presParOf" srcId="{8D84CC20-7E29-4E19-9309-F75F8CBD1D9A}" destId="{CD40221A-1EA5-4A5B-8232-DBE7437904FF}" srcOrd="7" destOrd="0" presId="urn:microsoft.com/office/officeart/2005/8/layout/chevron2"/>
    <dgm:cxn modelId="{363322E1-E2E3-408F-9CF3-314F1749FF91}" type="presParOf" srcId="{8D84CC20-7E29-4E19-9309-F75F8CBD1D9A}" destId="{AEF5FE15-9D2F-4F44-AB50-BB3E89ED08C1}" srcOrd="8" destOrd="0" presId="urn:microsoft.com/office/officeart/2005/8/layout/chevron2"/>
    <dgm:cxn modelId="{E3F53F18-D00D-4F4E-9A3A-FDEAAD1472B0}" type="presParOf" srcId="{AEF5FE15-9D2F-4F44-AB50-BB3E89ED08C1}" destId="{6B7D9AAC-0611-41BF-B7C7-8FF1EC3AF023}" srcOrd="0" destOrd="0" presId="urn:microsoft.com/office/officeart/2005/8/layout/chevron2"/>
    <dgm:cxn modelId="{B2E0E5DA-CD37-4187-B6D8-A3A8F655683E}" type="presParOf" srcId="{AEF5FE15-9D2F-4F44-AB50-BB3E89ED08C1}" destId="{63C0AC39-6DAC-491E-8352-517E3BDB005B}" srcOrd="1" destOrd="0" presId="urn:microsoft.com/office/officeart/2005/8/layout/chevron2"/>
    <dgm:cxn modelId="{B09894D7-1DFE-42CE-A560-936EE105AA2B}" type="presParOf" srcId="{8D84CC20-7E29-4E19-9309-F75F8CBD1D9A}" destId="{897CADD0-2BA4-4E52-9C9B-D68AEC4B2243}" srcOrd="9" destOrd="0" presId="urn:microsoft.com/office/officeart/2005/8/layout/chevron2"/>
    <dgm:cxn modelId="{A6DD9E86-E52E-4285-B06A-1FF008C31854}" type="presParOf" srcId="{8D84CC20-7E29-4E19-9309-F75F8CBD1D9A}" destId="{339614CA-3620-4BF3-9484-5E9025440482}" srcOrd="10" destOrd="0" presId="urn:microsoft.com/office/officeart/2005/8/layout/chevron2"/>
    <dgm:cxn modelId="{BCC9DD98-9629-4600-9555-A12FA45E0883}" type="presParOf" srcId="{339614CA-3620-4BF3-9484-5E9025440482}" destId="{6BE3FC94-CBED-41C2-888B-5A77ED85BF00}" srcOrd="0" destOrd="0" presId="urn:microsoft.com/office/officeart/2005/8/layout/chevron2"/>
    <dgm:cxn modelId="{DDEC6175-D8ED-42D9-B615-96A96A21272E}" type="presParOf" srcId="{339614CA-3620-4BF3-9484-5E9025440482}" destId="{C62CE2D8-939F-46CF-8A06-F9AC47FCEECB}" srcOrd="1" destOrd="0" presId="urn:microsoft.com/office/officeart/2005/8/layout/chevron2"/>
    <dgm:cxn modelId="{AD8050E2-CEDE-4124-AB3A-305D49B9D6F2}" type="presParOf" srcId="{8D84CC20-7E29-4E19-9309-F75F8CBD1D9A}" destId="{D4CE07A9-AB13-43C4-A053-9EE0CD3546DF}" srcOrd="11" destOrd="0" presId="urn:microsoft.com/office/officeart/2005/8/layout/chevron2"/>
    <dgm:cxn modelId="{959831A2-5660-4250-89D8-E4DD7386C7B2}" type="presParOf" srcId="{8D84CC20-7E29-4E19-9309-F75F8CBD1D9A}" destId="{B3BC456B-DE84-4230-B00F-64694BD5F60D}" srcOrd="12" destOrd="0" presId="urn:microsoft.com/office/officeart/2005/8/layout/chevron2"/>
    <dgm:cxn modelId="{B4E89668-562C-4339-B37A-D64BF1E6265B}" type="presParOf" srcId="{B3BC456B-DE84-4230-B00F-64694BD5F60D}" destId="{1ABE972D-873D-4C0B-BCA2-1A9D6C9069C9}" srcOrd="0" destOrd="0" presId="urn:microsoft.com/office/officeart/2005/8/layout/chevron2"/>
    <dgm:cxn modelId="{6CD530C9-D27F-4C55-B619-2ACD2384D725}" type="presParOf" srcId="{B3BC456B-DE84-4230-B00F-64694BD5F60D}" destId="{25661884-34B0-4BE4-A3D7-A38E9CD6D822}" srcOrd="1" destOrd="0" presId="urn:microsoft.com/office/officeart/2005/8/layout/chevron2"/>
    <dgm:cxn modelId="{7739AE9D-5758-4E13-B5B9-F72B77391D6F}" type="presParOf" srcId="{8D84CC20-7E29-4E19-9309-F75F8CBD1D9A}" destId="{80364BD8-18AB-4107-B595-A6DA8E293964}" srcOrd="13" destOrd="0" presId="urn:microsoft.com/office/officeart/2005/8/layout/chevron2"/>
    <dgm:cxn modelId="{9C548353-1F7B-466A-9879-477911EC7844}" type="presParOf" srcId="{8D84CC20-7E29-4E19-9309-F75F8CBD1D9A}" destId="{03DA257C-AACF-4362-AF2F-BB3682C7393C}" srcOrd="14" destOrd="0" presId="urn:microsoft.com/office/officeart/2005/8/layout/chevron2"/>
    <dgm:cxn modelId="{D1C37502-E09F-4A63-829C-BDAD50BA5515}" type="presParOf" srcId="{03DA257C-AACF-4362-AF2F-BB3682C7393C}" destId="{DC218719-0A87-434F-AA16-6BFE87964520}" srcOrd="0" destOrd="0" presId="urn:microsoft.com/office/officeart/2005/8/layout/chevron2"/>
    <dgm:cxn modelId="{C27810E9-0111-4572-BD60-47616F2EF144}" type="presParOf" srcId="{03DA257C-AACF-4362-AF2F-BB3682C7393C}" destId="{77BCB43F-A824-40BF-A252-A419D4480B49}" srcOrd="1" destOrd="0" presId="urn:microsoft.com/office/officeart/2005/8/layout/chevron2"/>
    <dgm:cxn modelId="{1020D3DB-2639-475F-9C05-487464BED358}" type="presParOf" srcId="{8D84CC20-7E29-4E19-9309-F75F8CBD1D9A}" destId="{06381F2D-E3C5-4721-9E95-AB2B8FE2674F}" srcOrd="15" destOrd="0" presId="urn:microsoft.com/office/officeart/2005/8/layout/chevron2"/>
    <dgm:cxn modelId="{A6A2DB03-568B-4ADD-8C2D-6B38DDE974E2}" type="presParOf" srcId="{8D84CC20-7E29-4E19-9309-F75F8CBD1D9A}" destId="{77FC2EEC-321B-4090-905A-13C28DC5F3FE}" srcOrd="16" destOrd="0" presId="urn:microsoft.com/office/officeart/2005/8/layout/chevron2"/>
    <dgm:cxn modelId="{1D44CADE-64CC-4C84-BE08-FC958B8AE094}" type="presParOf" srcId="{77FC2EEC-321B-4090-905A-13C28DC5F3FE}" destId="{4A837F5E-C089-4696-AC13-2483AF597EC9}" srcOrd="0" destOrd="0" presId="urn:microsoft.com/office/officeart/2005/8/layout/chevron2"/>
    <dgm:cxn modelId="{15493B57-0B34-4036-A64A-DC6A1482AE04}" type="presParOf" srcId="{77FC2EEC-321B-4090-905A-13C28DC5F3FE}" destId="{028798C8-D1D3-4630-9E1F-3CE5C62D5E3A}" srcOrd="1" destOrd="0" presId="urn:microsoft.com/office/officeart/2005/8/layout/chevron2"/>
    <dgm:cxn modelId="{F2739DF1-D4C6-45CE-8DC0-1DF8500B3134}" type="presParOf" srcId="{8D84CC20-7E29-4E19-9309-F75F8CBD1D9A}" destId="{B610C0AA-40C3-4A3B-85E0-895E9EDD4606}" srcOrd="17" destOrd="0" presId="urn:microsoft.com/office/officeart/2005/8/layout/chevron2"/>
    <dgm:cxn modelId="{C037466F-6616-4CE6-ADBF-EFA8A0C44C5F}" type="presParOf" srcId="{8D84CC20-7E29-4E19-9309-F75F8CBD1D9A}" destId="{38546BEE-9D51-4F7D-AC2E-67B83D8DC436}" srcOrd="18" destOrd="0" presId="urn:microsoft.com/office/officeart/2005/8/layout/chevron2"/>
    <dgm:cxn modelId="{44A4DBD0-F3BA-4F8A-B61F-426ED2E06E16}" type="presParOf" srcId="{38546BEE-9D51-4F7D-AC2E-67B83D8DC436}" destId="{E39DF5E8-CC16-425D-A8C0-EC8B36DB9E9B}" srcOrd="0" destOrd="0" presId="urn:microsoft.com/office/officeart/2005/8/layout/chevron2"/>
    <dgm:cxn modelId="{C34B201D-88C6-4130-8860-413CAB871966}" type="presParOf" srcId="{38546BEE-9D51-4F7D-AC2E-67B83D8DC436}" destId="{537A1696-AD5F-4F89-8D16-14EA38F42F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DEEE582-A747-4BC4-8CA3-6FE5D8ABD5E3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E12CF8-3855-4BAF-9AD3-C82C54CD71E9}">
      <dgm:prSet phldrT="[Текст]" custT="1"/>
      <dgm:spPr>
        <a:gradFill flip="none" rotWithShape="0">
          <a:gsLst>
            <a:gs pos="0">
              <a:srgbClr val="FFFF99">
                <a:shade val="30000"/>
                <a:satMod val="115000"/>
              </a:srgbClr>
            </a:gs>
            <a:gs pos="50000">
              <a:srgbClr val="FFFF99">
                <a:shade val="67500"/>
                <a:satMod val="11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ru-RU" sz="2000" b="1" dirty="0" smtClean="0">
              <a:latin typeface="Book Antiqua" pitchFamily="18" charset="0"/>
            </a:rPr>
            <a:t>Источники финансирования дефицита бюджета района</a:t>
          </a:r>
          <a:endParaRPr lang="ru-RU" sz="2000" b="1" dirty="0">
            <a:latin typeface="Book Antiqua" pitchFamily="18" charset="0"/>
          </a:endParaRPr>
        </a:p>
      </dgm:t>
    </dgm:pt>
    <dgm:pt modelId="{DD4DF22C-D730-40D7-A64C-7085F04EE03D}" type="parTrans" cxnId="{2FBF9693-12DD-4028-B1E6-94CC001A9FFC}">
      <dgm:prSet/>
      <dgm:spPr/>
      <dgm:t>
        <a:bodyPr/>
        <a:lstStyle/>
        <a:p>
          <a:endParaRPr lang="ru-RU"/>
        </a:p>
      </dgm:t>
    </dgm:pt>
    <dgm:pt modelId="{EE05D184-2F4A-4A19-9D55-59FA6BAA3357}" type="sibTrans" cxnId="{2FBF9693-12DD-4028-B1E6-94CC001A9FFC}">
      <dgm:prSet/>
      <dgm:spPr/>
      <dgm:t>
        <a:bodyPr/>
        <a:lstStyle/>
        <a:p>
          <a:endParaRPr lang="ru-RU"/>
        </a:p>
      </dgm:t>
    </dgm:pt>
    <dgm:pt modelId="{7ADBBAC8-8652-4BF8-9C62-389165BDCFDA}">
      <dgm:prSet phldrT="[Текст]" custT="1"/>
      <dgm:spPr>
        <a:gradFill flip="none" rotWithShape="0">
          <a:gsLst>
            <a:gs pos="0">
              <a:srgbClr val="FFFF99">
                <a:shade val="30000"/>
                <a:satMod val="115000"/>
              </a:srgbClr>
            </a:gs>
            <a:gs pos="50000">
              <a:srgbClr val="FFFF99">
                <a:shade val="67500"/>
                <a:satMod val="11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ru-RU" sz="1800" dirty="0" smtClean="0">
              <a:latin typeface="Book Antiqua" pitchFamily="18" charset="0"/>
            </a:rPr>
            <a:t>Муниципальные займы путем выпуска ценных бумаг</a:t>
          </a:r>
          <a:endParaRPr lang="ru-RU" sz="1800" dirty="0">
            <a:latin typeface="Book Antiqua" pitchFamily="18" charset="0"/>
          </a:endParaRPr>
        </a:p>
      </dgm:t>
    </dgm:pt>
    <dgm:pt modelId="{43C3B665-44A8-433C-88CA-AF83DD1C71C9}" type="parTrans" cxnId="{C8A1F8D3-FD55-41FB-BC87-AF1A05CC4D7C}">
      <dgm:prSet/>
      <dgm:spPr>
        <a:ln>
          <a:solidFill>
            <a:srgbClr val="008000"/>
          </a:solidFill>
        </a:ln>
      </dgm:spPr>
      <dgm:t>
        <a:bodyPr/>
        <a:lstStyle/>
        <a:p>
          <a:endParaRPr lang="ru-RU"/>
        </a:p>
      </dgm:t>
    </dgm:pt>
    <dgm:pt modelId="{121CEF7E-A279-4061-9A36-A186F65BBB4D}" type="sibTrans" cxnId="{C8A1F8D3-FD55-41FB-BC87-AF1A05CC4D7C}">
      <dgm:prSet/>
      <dgm:spPr/>
      <dgm:t>
        <a:bodyPr/>
        <a:lstStyle/>
        <a:p>
          <a:endParaRPr lang="ru-RU"/>
        </a:p>
      </dgm:t>
    </dgm:pt>
    <dgm:pt modelId="{45158426-7332-49F9-8D98-22FC36567507}">
      <dgm:prSet phldrT="[Текст]" custT="1"/>
      <dgm:spPr>
        <a:gradFill flip="none" rotWithShape="0">
          <a:gsLst>
            <a:gs pos="0">
              <a:srgbClr val="FFFF99">
                <a:shade val="30000"/>
                <a:satMod val="115000"/>
              </a:srgbClr>
            </a:gs>
            <a:gs pos="50000">
              <a:srgbClr val="FFFF99">
                <a:shade val="67500"/>
                <a:satMod val="11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ru-RU" sz="1800" dirty="0" smtClean="0">
              <a:latin typeface="Book Antiqua" pitchFamily="18" charset="0"/>
            </a:rPr>
            <a:t>Бюджетные кредиты от других бюджетов</a:t>
          </a:r>
          <a:endParaRPr lang="ru-RU" sz="1800" dirty="0">
            <a:latin typeface="Book Antiqua" pitchFamily="18" charset="0"/>
          </a:endParaRPr>
        </a:p>
      </dgm:t>
    </dgm:pt>
    <dgm:pt modelId="{DBDCF10D-687E-4126-8F81-71BE901B744D}" type="parTrans" cxnId="{FB8BE048-EBB9-4D29-9E0F-84D7134BA91B}">
      <dgm:prSet/>
      <dgm:spPr/>
      <dgm:t>
        <a:bodyPr/>
        <a:lstStyle/>
        <a:p>
          <a:endParaRPr lang="ru-RU"/>
        </a:p>
      </dgm:t>
    </dgm:pt>
    <dgm:pt modelId="{BEEE1EB9-601F-470C-89E7-B41CAB1AE878}" type="sibTrans" cxnId="{FB8BE048-EBB9-4D29-9E0F-84D7134BA91B}">
      <dgm:prSet/>
      <dgm:spPr/>
      <dgm:t>
        <a:bodyPr/>
        <a:lstStyle/>
        <a:p>
          <a:endParaRPr lang="ru-RU"/>
        </a:p>
      </dgm:t>
    </dgm:pt>
    <dgm:pt modelId="{2423BDBD-032F-415B-925E-232C48B18643}">
      <dgm:prSet custT="1"/>
      <dgm:spPr>
        <a:gradFill flip="none" rotWithShape="0">
          <a:gsLst>
            <a:gs pos="0">
              <a:srgbClr val="FFFF99">
                <a:shade val="30000"/>
                <a:satMod val="115000"/>
              </a:srgbClr>
            </a:gs>
            <a:gs pos="50000">
              <a:srgbClr val="FFFF99">
                <a:shade val="67500"/>
                <a:satMod val="11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ru-RU" sz="1800" dirty="0" smtClean="0">
              <a:latin typeface="Book Antiqua" pitchFamily="18" charset="0"/>
            </a:rPr>
            <a:t>Кредиты кредитных организаций</a:t>
          </a:r>
          <a:endParaRPr lang="ru-RU" sz="1800" dirty="0">
            <a:latin typeface="Book Antiqua" pitchFamily="18" charset="0"/>
          </a:endParaRPr>
        </a:p>
      </dgm:t>
    </dgm:pt>
    <dgm:pt modelId="{DC89E0A6-0BA4-446A-92EE-102C0C4FC97B}" type="parTrans" cxnId="{7CDDE366-9786-4F04-B02A-DBF48BD19DF2}">
      <dgm:prSet/>
      <dgm:spPr/>
      <dgm:t>
        <a:bodyPr/>
        <a:lstStyle/>
        <a:p>
          <a:endParaRPr lang="ru-RU"/>
        </a:p>
      </dgm:t>
    </dgm:pt>
    <dgm:pt modelId="{DC1DDAAC-C7B8-4B7C-B281-6AE5AE46912F}" type="sibTrans" cxnId="{7CDDE366-9786-4F04-B02A-DBF48BD19DF2}">
      <dgm:prSet/>
      <dgm:spPr/>
      <dgm:t>
        <a:bodyPr/>
        <a:lstStyle/>
        <a:p>
          <a:endParaRPr lang="ru-RU"/>
        </a:p>
      </dgm:t>
    </dgm:pt>
    <dgm:pt modelId="{F361F448-F39F-4BFD-84DB-7B8AFE965198}">
      <dgm:prSet custT="1"/>
      <dgm:spPr>
        <a:gradFill flip="none" rotWithShape="0">
          <a:gsLst>
            <a:gs pos="0">
              <a:srgbClr val="FFFF99">
                <a:shade val="30000"/>
                <a:satMod val="115000"/>
              </a:srgbClr>
            </a:gs>
            <a:gs pos="50000">
              <a:srgbClr val="FFFF99">
                <a:shade val="67500"/>
                <a:satMod val="11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ru-RU" sz="1800" dirty="0" smtClean="0">
              <a:latin typeface="Book Antiqua" pitchFamily="18" charset="0"/>
            </a:rPr>
            <a:t>Изменение остатков средств на счетах бюджета</a:t>
          </a:r>
          <a:endParaRPr lang="ru-RU" sz="1800" dirty="0">
            <a:latin typeface="Book Antiqua" pitchFamily="18" charset="0"/>
          </a:endParaRPr>
        </a:p>
      </dgm:t>
    </dgm:pt>
    <dgm:pt modelId="{B2653C99-419F-4177-B20A-CF54DCB4FA37}" type="parTrans" cxnId="{F1993DF2-C099-4D24-9705-2B56C2340280}">
      <dgm:prSet/>
      <dgm:spPr>
        <a:ln>
          <a:solidFill>
            <a:srgbClr val="008000"/>
          </a:solidFill>
        </a:ln>
      </dgm:spPr>
      <dgm:t>
        <a:bodyPr/>
        <a:lstStyle/>
        <a:p>
          <a:endParaRPr lang="ru-RU"/>
        </a:p>
      </dgm:t>
    </dgm:pt>
    <dgm:pt modelId="{69A35185-2BC7-4412-89F4-E2502FA2194A}" type="sibTrans" cxnId="{F1993DF2-C099-4D24-9705-2B56C2340280}">
      <dgm:prSet/>
      <dgm:spPr/>
      <dgm:t>
        <a:bodyPr/>
        <a:lstStyle/>
        <a:p>
          <a:endParaRPr lang="ru-RU"/>
        </a:p>
      </dgm:t>
    </dgm:pt>
    <dgm:pt modelId="{581C7A87-AA2E-4630-A2F5-93135E0A51E5}" type="pres">
      <dgm:prSet presAssocID="{EDEEE582-A747-4BC4-8CA3-6FE5D8ABD5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88EAD33-1F6C-46A1-B686-51A2EAD8C629}" type="pres">
      <dgm:prSet presAssocID="{4CE12CF8-3855-4BAF-9AD3-C82C54CD71E9}" presName="hierRoot1" presStyleCnt="0"/>
      <dgm:spPr/>
    </dgm:pt>
    <dgm:pt modelId="{5F3C9E0E-4251-4C85-85DC-9A17FDE39C45}" type="pres">
      <dgm:prSet presAssocID="{4CE12CF8-3855-4BAF-9AD3-C82C54CD71E9}" presName="composite" presStyleCnt="0"/>
      <dgm:spPr/>
    </dgm:pt>
    <dgm:pt modelId="{A62991EE-3C95-433A-9FB5-BF1582C52170}" type="pres">
      <dgm:prSet presAssocID="{4CE12CF8-3855-4BAF-9AD3-C82C54CD71E9}" presName="background" presStyleLbl="node0" presStyleIdx="0" presStyleCnt="1"/>
      <dgm:spPr>
        <a:gradFill flip="none" rotWithShape="0">
          <a:gsLst>
            <a:gs pos="0">
              <a:srgbClr val="00FF00">
                <a:shade val="30000"/>
                <a:satMod val="115000"/>
              </a:srgbClr>
            </a:gs>
            <a:gs pos="50000">
              <a:srgbClr val="00FF00">
                <a:shade val="67500"/>
                <a:satMod val="115000"/>
              </a:srgbClr>
            </a:gs>
            <a:gs pos="100000">
              <a:srgbClr val="00FF00">
                <a:shade val="100000"/>
                <a:satMod val="115000"/>
              </a:srgbClr>
            </a:gs>
          </a:gsLst>
          <a:lin ang="2700000" scaled="1"/>
          <a:tileRect/>
        </a:gradFill>
      </dgm:spPr>
    </dgm:pt>
    <dgm:pt modelId="{8264CA85-A230-4816-BE77-A85E8CA91020}" type="pres">
      <dgm:prSet presAssocID="{4CE12CF8-3855-4BAF-9AD3-C82C54CD71E9}" presName="text" presStyleLbl="fgAcc0" presStyleIdx="0" presStyleCnt="1" custScaleX="287675" custScaleY="839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121856-00F4-4676-9292-B3B265D914E1}" type="pres">
      <dgm:prSet presAssocID="{4CE12CF8-3855-4BAF-9AD3-C82C54CD71E9}" presName="hierChild2" presStyleCnt="0"/>
      <dgm:spPr/>
    </dgm:pt>
    <dgm:pt modelId="{4E98CD35-2B8E-45FE-9DBD-91358EAC7DBE}" type="pres">
      <dgm:prSet presAssocID="{43C3B665-44A8-433C-88CA-AF83DD1C71C9}" presName="Name10" presStyleLbl="parChTrans1D2" presStyleIdx="0" presStyleCnt="4"/>
      <dgm:spPr/>
      <dgm:t>
        <a:bodyPr/>
        <a:lstStyle/>
        <a:p>
          <a:endParaRPr lang="ru-RU"/>
        </a:p>
      </dgm:t>
    </dgm:pt>
    <dgm:pt modelId="{C5B6F883-D9A6-478F-A100-1081B4B5C861}" type="pres">
      <dgm:prSet presAssocID="{7ADBBAC8-8652-4BF8-9C62-389165BDCFDA}" presName="hierRoot2" presStyleCnt="0"/>
      <dgm:spPr/>
    </dgm:pt>
    <dgm:pt modelId="{D874B27C-62DB-4BD3-908E-196E01B73152}" type="pres">
      <dgm:prSet presAssocID="{7ADBBAC8-8652-4BF8-9C62-389165BDCFDA}" presName="composite2" presStyleCnt="0"/>
      <dgm:spPr/>
    </dgm:pt>
    <dgm:pt modelId="{C2A688C8-81C0-45A8-8F64-EB168A993200}" type="pres">
      <dgm:prSet presAssocID="{7ADBBAC8-8652-4BF8-9C62-389165BDCFDA}" presName="background2" presStyleLbl="node2" presStyleIdx="0" presStyleCnt="4"/>
      <dgm:spPr>
        <a:gradFill flip="none" rotWithShape="0">
          <a:gsLst>
            <a:gs pos="0">
              <a:srgbClr val="00FF00">
                <a:shade val="30000"/>
                <a:satMod val="115000"/>
              </a:srgbClr>
            </a:gs>
            <a:gs pos="50000">
              <a:srgbClr val="00FF00">
                <a:shade val="67500"/>
                <a:satMod val="115000"/>
              </a:srgbClr>
            </a:gs>
            <a:gs pos="100000">
              <a:srgbClr val="00FF00">
                <a:shade val="100000"/>
                <a:satMod val="115000"/>
              </a:srgbClr>
            </a:gs>
          </a:gsLst>
          <a:lin ang="2700000" scaled="1"/>
          <a:tileRect/>
        </a:gradFill>
      </dgm:spPr>
    </dgm:pt>
    <dgm:pt modelId="{DBC8DD1F-FC31-4F63-BA99-E1E3BAE1F1E6}" type="pres">
      <dgm:prSet presAssocID="{7ADBBAC8-8652-4BF8-9C62-389165BDCFDA}" presName="text2" presStyleLbl="fgAcc2" presStyleIdx="0" presStyleCnt="4" custScaleY="1411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6B5B65-2F65-4C9A-B670-830CD08BDE62}" type="pres">
      <dgm:prSet presAssocID="{7ADBBAC8-8652-4BF8-9C62-389165BDCFDA}" presName="hierChild3" presStyleCnt="0"/>
      <dgm:spPr/>
    </dgm:pt>
    <dgm:pt modelId="{995C5E4B-30C6-4340-AFEE-35D8013109E8}" type="pres">
      <dgm:prSet presAssocID="{DBDCF10D-687E-4126-8F81-71BE901B744D}" presName="Name10" presStyleLbl="parChTrans1D2" presStyleIdx="1" presStyleCnt="4"/>
      <dgm:spPr/>
      <dgm:t>
        <a:bodyPr/>
        <a:lstStyle/>
        <a:p>
          <a:endParaRPr lang="ru-RU"/>
        </a:p>
      </dgm:t>
    </dgm:pt>
    <dgm:pt modelId="{823FF785-26A0-4B4D-8C1A-4D2EC449F9AB}" type="pres">
      <dgm:prSet presAssocID="{45158426-7332-49F9-8D98-22FC36567507}" presName="hierRoot2" presStyleCnt="0"/>
      <dgm:spPr/>
    </dgm:pt>
    <dgm:pt modelId="{60F3B9A6-5637-4B3E-AF2F-B46D3EA31342}" type="pres">
      <dgm:prSet presAssocID="{45158426-7332-49F9-8D98-22FC36567507}" presName="composite2" presStyleCnt="0"/>
      <dgm:spPr/>
    </dgm:pt>
    <dgm:pt modelId="{F8F6B5AE-F04A-4EA3-9B05-E85FC9A1111E}" type="pres">
      <dgm:prSet presAssocID="{45158426-7332-49F9-8D98-22FC36567507}" presName="background2" presStyleLbl="node2" presStyleIdx="1" presStyleCnt="4"/>
      <dgm:spPr>
        <a:gradFill flip="none" rotWithShape="0">
          <a:gsLst>
            <a:gs pos="0">
              <a:srgbClr val="00FF00">
                <a:shade val="30000"/>
                <a:satMod val="115000"/>
              </a:srgbClr>
            </a:gs>
            <a:gs pos="50000">
              <a:srgbClr val="00FF00">
                <a:shade val="67500"/>
                <a:satMod val="115000"/>
              </a:srgbClr>
            </a:gs>
            <a:gs pos="100000">
              <a:srgbClr val="00FF00">
                <a:shade val="100000"/>
                <a:satMod val="115000"/>
              </a:srgbClr>
            </a:gs>
          </a:gsLst>
          <a:lin ang="2700000" scaled="1"/>
          <a:tileRect/>
        </a:gradFill>
      </dgm:spPr>
    </dgm:pt>
    <dgm:pt modelId="{553E935A-3DC4-499E-A1DF-94F608605169}" type="pres">
      <dgm:prSet presAssocID="{45158426-7332-49F9-8D98-22FC36567507}" presName="text2" presStyleLbl="fgAcc2" presStyleIdx="1" presStyleCnt="4" custScaleY="1411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23FDF3-14C6-4061-9767-280BBC46B472}" type="pres">
      <dgm:prSet presAssocID="{45158426-7332-49F9-8D98-22FC36567507}" presName="hierChild3" presStyleCnt="0"/>
      <dgm:spPr/>
    </dgm:pt>
    <dgm:pt modelId="{DD9C2BB2-324B-49C3-9782-E518402E7200}" type="pres">
      <dgm:prSet presAssocID="{DC89E0A6-0BA4-446A-92EE-102C0C4FC97B}" presName="Name10" presStyleLbl="parChTrans1D2" presStyleIdx="2" presStyleCnt="4"/>
      <dgm:spPr/>
      <dgm:t>
        <a:bodyPr/>
        <a:lstStyle/>
        <a:p>
          <a:endParaRPr lang="ru-RU"/>
        </a:p>
      </dgm:t>
    </dgm:pt>
    <dgm:pt modelId="{BCECB31D-29DA-4DD9-ABC2-385440C67012}" type="pres">
      <dgm:prSet presAssocID="{2423BDBD-032F-415B-925E-232C48B18643}" presName="hierRoot2" presStyleCnt="0"/>
      <dgm:spPr/>
    </dgm:pt>
    <dgm:pt modelId="{9B2306EA-A71F-4F5D-8500-3926F1E0DA1E}" type="pres">
      <dgm:prSet presAssocID="{2423BDBD-032F-415B-925E-232C48B18643}" presName="composite2" presStyleCnt="0"/>
      <dgm:spPr/>
    </dgm:pt>
    <dgm:pt modelId="{144DDBE8-4D64-4EF2-865E-68FB9145B966}" type="pres">
      <dgm:prSet presAssocID="{2423BDBD-032F-415B-925E-232C48B18643}" presName="background2" presStyleLbl="node2" presStyleIdx="2" presStyleCnt="4"/>
      <dgm:spPr>
        <a:gradFill flip="none" rotWithShape="0">
          <a:gsLst>
            <a:gs pos="0">
              <a:srgbClr val="00FF00">
                <a:shade val="30000"/>
                <a:satMod val="115000"/>
              </a:srgbClr>
            </a:gs>
            <a:gs pos="50000">
              <a:srgbClr val="00FF00">
                <a:shade val="67500"/>
                <a:satMod val="115000"/>
              </a:srgbClr>
            </a:gs>
            <a:gs pos="100000">
              <a:srgbClr val="00FF00">
                <a:shade val="100000"/>
                <a:satMod val="115000"/>
              </a:srgbClr>
            </a:gs>
          </a:gsLst>
          <a:lin ang="2700000" scaled="1"/>
          <a:tileRect/>
        </a:gradFill>
      </dgm:spPr>
    </dgm:pt>
    <dgm:pt modelId="{A2BF4968-96BF-4E2E-88F3-5A823C0D2A3E}" type="pres">
      <dgm:prSet presAssocID="{2423BDBD-032F-415B-925E-232C48B18643}" presName="text2" presStyleLbl="fgAcc2" presStyleIdx="2" presStyleCnt="4" custScaleY="1411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68B770-46C3-457D-B9AD-1A6C0F217209}" type="pres">
      <dgm:prSet presAssocID="{2423BDBD-032F-415B-925E-232C48B18643}" presName="hierChild3" presStyleCnt="0"/>
      <dgm:spPr/>
    </dgm:pt>
    <dgm:pt modelId="{257A4E65-A9CE-46B5-BDEA-54DAC89DB9AE}" type="pres">
      <dgm:prSet presAssocID="{B2653C99-419F-4177-B20A-CF54DCB4FA37}" presName="Name10" presStyleLbl="parChTrans1D2" presStyleIdx="3" presStyleCnt="4"/>
      <dgm:spPr/>
      <dgm:t>
        <a:bodyPr/>
        <a:lstStyle/>
        <a:p>
          <a:endParaRPr lang="ru-RU"/>
        </a:p>
      </dgm:t>
    </dgm:pt>
    <dgm:pt modelId="{7235747C-C2D5-4D21-96E5-EAE125B72389}" type="pres">
      <dgm:prSet presAssocID="{F361F448-F39F-4BFD-84DB-7B8AFE965198}" presName="hierRoot2" presStyleCnt="0"/>
      <dgm:spPr/>
    </dgm:pt>
    <dgm:pt modelId="{2E1AF3FB-4FF7-4522-BEA4-58ECAA0FC1F9}" type="pres">
      <dgm:prSet presAssocID="{F361F448-F39F-4BFD-84DB-7B8AFE965198}" presName="composite2" presStyleCnt="0"/>
      <dgm:spPr/>
    </dgm:pt>
    <dgm:pt modelId="{05FAE529-C6EB-4300-8B1B-9FEB3432CC55}" type="pres">
      <dgm:prSet presAssocID="{F361F448-F39F-4BFD-84DB-7B8AFE965198}" presName="background2" presStyleLbl="node2" presStyleIdx="3" presStyleCnt="4"/>
      <dgm:spPr>
        <a:gradFill flip="none" rotWithShape="0">
          <a:gsLst>
            <a:gs pos="0">
              <a:srgbClr val="00FF00">
                <a:shade val="30000"/>
                <a:satMod val="115000"/>
              </a:srgbClr>
            </a:gs>
            <a:gs pos="50000">
              <a:srgbClr val="00FF00">
                <a:shade val="67500"/>
                <a:satMod val="115000"/>
              </a:srgbClr>
            </a:gs>
            <a:gs pos="100000">
              <a:srgbClr val="00FF00">
                <a:shade val="100000"/>
                <a:satMod val="115000"/>
              </a:srgbClr>
            </a:gs>
          </a:gsLst>
          <a:lin ang="2700000" scaled="1"/>
          <a:tileRect/>
        </a:gradFill>
      </dgm:spPr>
    </dgm:pt>
    <dgm:pt modelId="{55C1F176-8B35-4D99-89AE-1B0A7C68BAA3}" type="pres">
      <dgm:prSet presAssocID="{F361F448-F39F-4BFD-84DB-7B8AFE965198}" presName="text2" presStyleLbl="fgAcc2" presStyleIdx="3" presStyleCnt="4" custScaleY="1458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88214D-2473-4968-A726-B325CB9CFD0A}" type="pres">
      <dgm:prSet presAssocID="{F361F448-F39F-4BFD-84DB-7B8AFE965198}" presName="hierChild3" presStyleCnt="0"/>
      <dgm:spPr/>
    </dgm:pt>
  </dgm:ptLst>
  <dgm:cxnLst>
    <dgm:cxn modelId="{F1993DF2-C099-4D24-9705-2B56C2340280}" srcId="{4CE12CF8-3855-4BAF-9AD3-C82C54CD71E9}" destId="{F361F448-F39F-4BFD-84DB-7B8AFE965198}" srcOrd="3" destOrd="0" parTransId="{B2653C99-419F-4177-B20A-CF54DCB4FA37}" sibTransId="{69A35185-2BC7-4412-89F4-E2502FA2194A}"/>
    <dgm:cxn modelId="{FC7BBE13-B951-4737-975E-9CE243AB2912}" type="presOf" srcId="{DBDCF10D-687E-4126-8F81-71BE901B744D}" destId="{995C5E4B-30C6-4340-AFEE-35D8013109E8}" srcOrd="0" destOrd="0" presId="urn:microsoft.com/office/officeart/2005/8/layout/hierarchy1"/>
    <dgm:cxn modelId="{C781E620-6EE3-4A87-8D28-9BABA02A5569}" type="presOf" srcId="{B2653C99-419F-4177-B20A-CF54DCB4FA37}" destId="{257A4E65-A9CE-46B5-BDEA-54DAC89DB9AE}" srcOrd="0" destOrd="0" presId="urn:microsoft.com/office/officeart/2005/8/layout/hierarchy1"/>
    <dgm:cxn modelId="{2FBF9693-12DD-4028-B1E6-94CC001A9FFC}" srcId="{EDEEE582-A747-4BC4-8CA3-6FE5D8ABD5E3}" destId="{4CE12CF8-3855-4BAF-9AD3-C82C54CD71E9}" srcOrd="0" destOrd="0" parTransId="{DD4DF22C-D730-40D7-A64C-7085F04EE03D}" sibTransId="{EE05D184-2F4A-4A19-9D55-59FA6BAA3357}"/>
    <dgm:cxn modelId="{259192E3-599A-493B-B631-CCB37E46F435}" type="presOf" srcId="{EDEEE582-A747-4BC4-8CA3-6FE5D8ABD5E3}" destId="{581C7A87-AA2E-4630-A2F5-93135E0A51E5}" srcOrd="0" destOrd="0" presId="urn:microsoft.com/office/officeart/2005/8/layout/hierarchy1"/>
    <dgm:cxn modelId="{C102E68A-6DCC-4F5A-BCC4-9322BCAF48AE}" type="presOf" srcId="{F361F448-F39F-4BFD-84DB-7B8AFE965198}" destId="{55C1F176-8B35-4D99-89AE-1B0A7C68BAA3}" srcOrd="0" destOrd="0" presId="urn:microsoft.com/office/officeart/2005/8/layout/hierarchy1"/>
    <dgm:cxn modelId="{63861FD9-81CE-47BE-8BC9-FD085C443071}" type="presOf" srcId="{4CE12CF8-3855-4BAF-9AD3-C82C54CD71E9}" destId="{8264CA85-A230-4816-BE77-A85E8CA91020}" srcOrd="0" destOrd="0" presId="urn:microsoft.com/office/officeart/2005/8/layout/hierarchy1"/>
    <dgm:cxn modelId="{51FD2596-EB21-4EBC-BC2E-66A19C13DD46}" type="presOf" srcId="{43C3B665-44A8-433C-88CA-AF83DD1C71C9}" destId="{4E98CD35-2B8E-45FE-9DBD-91358EAC7DBE}" srcOrd="0" destOrd="0" presId="urn:microsoft.com/office/officeart/2005/8/layout/hierarchy1"/>
    <dgm:cxn modelId="{FB8BE048-EBB9-4D29-9E0F-84D7134BA91B}" srcId="{4CE12CF8-3855-4BAF-9AD3-C82C54CD71E9}" destId="{45158426-7332-49F9-8D98-22FC36567507}" srcOrd="1" destOrd="0" parTransId="{DBDCF10D-687E-4126-8F81-71BE901B744D}" sibTransId="{BEEE1EB9-601F-470C-89E7-B41CAB1AE878}"/>
    <dgm:cxn modelId="{7CDDE366-9786-4F04-B02A-DBF48BD19DF2}" srcId="{4CE12CF8-3855-4BAF-9AD3-C82C54CD71E9}" destId="{2423BDBD-032F-415B-925E-232C48B18643}" srcOrd="2" destOrd="0" parTransId="{DC89E0A6-0BA4-446A-92EE-102C0C4FC97B}" sibTransId="{DC1DDAAC-C7B8-4B7C-B281-6AE5AE46912F}"/>
    <dgm:cxn modelId="{0F74D4CA-8765-423B-B795-0B851DEE1A9B}" type="presOf" srcId="{2423BDBD-032F-415B-925E-232C48B18643}" destId="{A2BF4968-96BF-4E2E-88F3-5A823C0D2A3E}" srcOrd="0" destOrd="0" presId="urn:microsoft.com/office/officeart/2005/8/layout/hierarchy1"/>
    <dgm:cxn modelId="{3638C7D0-5172-4FC3-8639-E2D6464AA34A}" type="presOf" srcId="{DC89E0A6-0BA4-446A-92EE-102C0C4FC97B}" destId="{DD9C2BB2-324B-49C3-9782-E518402E7200}" srcOrd="0" destOrd="0" presId="urn:microsoft.com/office/officeart/2005/8/layout/hierarchy1"/>
    <dgm:cxn modelId="{50B64BEE-D62C-447E-82AC-54CAC12CA841}" type="presOf" srcId="{7ADBBAC8-8652-4BF8-9C62-389165BDCFDA}" destId="{DBC8DD1F-FC31-4F63-BA99-E1E3BAE1F1E6}" srcOrd="0" destOrd="0" presId="urn:microsoft.com/office/officeart/2005/8/layout/hierarchy1"/>
    <dgm:cxn modelId="{C8A1F8D3-FD55-41FB-BC87-AF1A05CC4D7C}" srcId="{4CE12CF8-3855-4BAF-9AD3-C82C54CD71E9}" destId="{7ADBBAC8-8652-4BF8-9C62-389165BDCFDA}" srcOrd="0" destOrd="0" parTransId="{43C3B665-44A8-433C-88CA-AF83DD1C71C9}" sibTransId="{121CEF7E-A279-4061-9A36-A186F65BBB4D}"/>
    <dgm:cxn modelId="{CCFECC61-487E-4638-9131-F00AAD627A83}" type="presOf" srcId="{45158426-7332-49F9-8D98-22FC36567507}" destId="{553E935A-3DC4-499E-A1DF-94F608605169}" srcOrd="0" destOrd="0" presId="urn:microsoft.com/office/officeart/2005/8/layout/hierarchy1"/>
    <dgm:cxn modelId="{2E360D3A-3E71-427C-ADF6-AA9718197480}" type="presParOf" srcId="{581C7A87-AA2E-4630-A2F5-93135E0A51E5}" destId="{888EAD33-1F6C-46A1-B686-51A2EAD8C629}" srcOrd="0" destOrd="0" presId="urn:microsoft.com/office/officeart/2005/8/layout/hierarchy1"/>
    <dgm:cxn modelId="{6C3245C6-8A62-4833-89E4-19E82B77ADDC}" type="presParOf" srcId="{888EAD33-1F6C-46A1-B686-51A2EAD8C629}" destId="{5F3C9E0E-4251-4C85-85DC-9A17FDE39C45}" srcOrd="0" destOrd="0" presId="urn:microsoft.com/office/officeart/2005/8/layout/hierarchy1"/>
    <dgm:cxn modelId="{C060C256-4203-46EF-A9E0-91B6B7EE75E8}" type="presParOf" srcId="{5F3C9E0E-4251-4C85-85DC-9A17FDE39C45}" destId="{A62991EE-3C95-433A-9FB5-BF1582C52170}" srcOrd="0" destOrd="0" presId="urn:microsoft.com/office/officeart/2005/8/layout/hierarchy1"/>
    <dgm:cxn modelId="{26A1F9BF-C8C0-487C-A3AC-038A6D8CB073}" type="presParOf" srcId="{5F3C9E0E-4251-4C85-85DC-9A17FDE39C45}" destId="{8264CA85-A230-4816-BE77-A85E8CA91020}" srcOrd="1" destOrd="0" presId="urn:microsoft.com/office/officeart/2005/8/layout/hierarchy1"/>
    <dgm:cxn modelId="{82FE97B7-15D3-4B1F-A1DA-94BE6161CF36}" type="presParOf" srcId="{888EAD33-1F6C-46A1-B686-51A2EAD8C629}" destId="{84121856-00F4-4676-9292-B3B265D914E1}" srcOrd="1" destOrd="0" presId="urn:microsoft.com/office/officeart/2005/8/layout/hierarchy1"/>
    <dgm:cxn modelId="{ACBD4948-B55C-4CF7-BBF8-B84A2A10AE1C}" type="presParOf" srcId="{84121856-00F4-4676-9292-B3B265D914E1}" destId="{4E98CD35-2B8E-45FE-9DBD-91358EAC7DBE}" srcOrd="0" destOrd="0" presId="urn:microsoft.com/office/officeart/2005/8/layout/hierarchy1"/>
    <dgm:cxn modelId="{3F6DCDC2-C070-40A5-8117-87E7D2C07D59}" type="presParOf" srcId="{84121856-00F4-4676-9292-B3B265D914E1}" destId="{C5B6F883-D9A6-478F-A100-1081B4B5C861}" srcOrd="1" destOrd="0" presId="urn:microsoft.com/office/officeart/2005/8/layout/hierarchy1"/>
    <dgm:cxn modelId="{D1170102-08FA-4B09-9D3A-28123398BAED}" type="presParOf" srcId="{C5B6F883-D9A6-478F-A100-1081B4B5C861}" destId="{D874B27C-62DB-4BD3-908E-196E01B73152}" srcOrd="0" destOrd="0" presId="urn:microsoft.com/office/officeart/2005/8/layout/hierarchy1"/>
    <dgm:cxn modelId="{364787BA-BC70-481E-ACFB-4748D72BCB6E}" type="presParOf" srcId="{D874B27C-62DB-4BD3-908E-196E01B73152}" destId="{C2A688C8-81C0-45A8-8F64-EB168A993200}" srcOrd="0" destOrd="0" presId="urn:microsoft.com/office/officeart/2005/8/layout/hierarchy1"/>
    <dgm:cxn modelId="{85D38EAB-C064-40C5-AC86-9B2C8F8AA72A}" type="presParOf" srcId="{D874B27C-62DB-4BD3-908E-196E01B73152}" destId="{DBC8DD1F-FC31-4F63-BA99-E1E3BAE1F1E6}" srcOrd="1" destOrd="0" presId="urn:microsoft.com/office/officeart/2005/8/layout/hierarchy1"/>
    <dgm:cxn modelId="{36AF3568-928F-4523-AFDE-627CAC0913C9}" type="presParOf" srcId="{C5B6F883-D9A6-478F-A100-1081B4B5C861}" destId="{8E6B5B65-2F65-4C9A-B670-830CD08BDE62}" srcOrd="1" destOrd="0" presId="urn:microsoft.com/office/officeart/2005/8/layout/hierarchy1"/>
    <dgm:cxn modelId="{1889E40E-94BC-4894-AFA9-7814954F0884}" type="presParOf" srcId="{84121856-00F4-4676-9292-B3B265D914E1}" destId="{995C5E4B-30C6-4340-AFEE-35D8013109E8}" srcOrd="2" destOrd="0" presId="urn:microsoft.com/office/officeart/2005/8/layout/hierarchy1"/>
    <dgm:cxn modelId="{0FCD0AD5-7445-4A05-85DF-E7568AB14594}" type="presParOf" srcId="{84121856-00F4-4676-9292-B3B265D914E1}" destId="{823FF785-26A0-4B4D-8C1A-4D2EC449F9AB}" srcOrd="3" destOrd="0" presId="urn:microsoft.com/office/officeart/2005/8/layout/hierarchy1"/>
    <dgm:cxn modelId="{377CDB0C-7A2A-49F7-A76B-973AE3CA5F7F}" type="presParOf" srcId="{823FF785-26A0-4B4D-8C1A-4D2EC449F9AB}" destId="{60F3B9A6-5637-4B3E-AF2F-B46D3EA31342}" srcOrd="0" destOrd="0" presId="urn:microsoft.com/office/officeart/2005/8/layout/hierarchy1"/>
    <dgm:cxn modelId="{46555470-ACA4-4D90-A5A5-222185D7D4AC}" type="presParOf" srcId="{60F3B9A6-5637-4B3E-AF2F-B46D3EA31342}" destId="{F8F6B5AE-F04A-4EA3-9B05-E85FC9A1111E}" srcOrd="0" destOrd="0" presId="urn:microsoft.com/office/officeart/2005/8/layout/hierarchy1"/>
    <dgm:cxn modelId="{186A71C8-1A61-4045-97A1-4727E20F1D70}" type="presParOf" srcId="{60F3B9A6-5637-4B3E-AF2F-B46D3EA31342}" destId="{553E935A-3DC4-499E-A1DF-94F608605169}" srcOrd="1" destOrd="0" presId="urn:microsoft.com/office/officeart/2005/8/layout/hierarchy1"/>
    <dgm:cxn modelId="{5CB368A8-3927-41E7-B23F-BA0E0F72094F}" type="presParOf" srcId="{823FF785-26A0-4B4D-8C1A-4D2EC449F9AB}" destId="{7C23FDF3-14C6-4061-9767-280BBC46B472}" srcOrd="1" destOrd="0" presId="urn:microsoft.com/office/officeart/2005/8/layout/hierarchy1"/>
    <dgm:cxn modelId="{EA6CD004-D137-4984-B663-6472FDBBD64A}" type="presParOf" srcId="{84121856-00F4-4676-9292-B3B265D914E1}" destId="{DD9C2BB2-324B-49C3-9782-E518402E7200}" srcOrd="4" destOrd="0" presId="urn:microsoft.com/office/officeart/2005/8/layout/hierarchy1"/>
    <dgm:cxn modelId="{EBBFEDF6-0A0E-41E7-9E85-CB52264173E4}" type="presParOf" srcId="{84121856-00F4-4676-9292-B3B265D914E1}" destId="{BCECB31D-29DA-4DD9-ABC2-385440C67012}" srcOrd="5" destOrd="0" presId="urn:microsoft.com/office/officeart/2005/8/layout/hierarchy1"/>
    <dgm:cxn modelId="{171D1664-71AB-4393-A127-7D3C9BD45B3E}" type="presParOf" srcId="{BCECB31D-29DA-4DD9-ABC2-385440C67012}" destId="{9B2306EA-A71F-4F5D-8500-3926F1E0DA1E}" srcOrd="0" destOrd="0" presId="urn:microsoft.com/office/officeart/2005/8/layout/hierarchy1"/>
    <dgm:cxn modelId="{1090D4EF-432C-4CD9-9DD3-99D91E8BD60A}" type="presParOf" srcId="{9B2306EA-A71F-4F5D-8500-3926F1E0DA1E}" destId="{144DDBE8-4D64-4EF2-865E-68FB9145B966}" srcOrd="0" destOrd="0" presId="urn:microsoft.com/office/officeart/2005/8/layout/hierarchy1"/>
    <dgm:cxn modelId="{7233518E-EB61-45F8-ABB1-D9EF3A115364}" type="presParOf" srcId="{9B2306EA-A71F-4F5D-8500-3926F1E0DA1E}" destId="{A2BF4968-96BF-4E2E-88F3-5A823C0D2A3E}" srcOrd="1" destOrd="0" presId="urn:microsoft.com/office/officeart/2005/8/layout/hierarchy1"/>
    <dgm:cxn modelId="{3C86A3EC-C3A3-4E9B-972C-4333A0902966}" type="presParOf" srcId="{BCECB31D-29DA-4DD9-ABC2-385440C67012}" destId="{8B68B770-46C3-457D-B9AD-1A6C0F217209}" srcOrd="1" destOrd="0" presId="urn:microsoft.com/office/officeart/2005/8/layout/hierarchy1"/>
    <dgm:cxn modelId="{3D988FF8-6876-4F9F-AC6C-B675C15257C5}" type="presParOf" srcId="{84121856-00F4-4676-9292-B3B265D914E1}" destId="{257A4E65-A9CE-46B5-BDEA-54DAC89DB9AE}" srcOrd="6" destOrd="0" presId="urn:microsoft.com/office/officeart/2005/8/layout/hierarchy1"/>
    <dgm:cxn modelId="{59AA1734-125D-4570-80D7-41AAA9400F0C}" type="presParOf" srcId="{84121856-00F4-4676-9292-B3B265D914E1}" destId="{7235747C-C2D5-4D21-96E5-EAE125B72389}" srcOrd="7" destOrd="0" presId="urn:microsoft.com/office/officeart/2005/8/layout/hierarchy1"/>
    <dgm:cxn modelId="{9D587A27-80A1-4E86-86B2-37D1578813BA}" type="presParOf" srcId="{7235747C-C2D5-4D21-96E5-EAE125B72389}" destId="{2E1AF3FB-4FF7-4522-BEA4-58ECAA0FC1F9}" srcOrd="0" destOrd="0" presId="urn:microsoft.com/office/officeart/2005/8/layout/hierarchy1"/>
    <dgm:cxn modelId="{BC3BC246-DA2B-44A2-AEA0-1F585F8E6793}" type="presParOf" srcId="{2E1AF3FB-4FF7-4522-BEA4-58ECAA0FC1F9}" destId="{05FAE529-C6EB-4300-8B1B-9FEB3432CC55}" srcOrd="0" destOrd="0" presId="urn:microsoft.com/office/officeart/2005/8/layout/hierarchy1"/>
    <dgm:cxn modelId="{F325603E-F90C-4E0E-AEC9-DEC72FF6DA93}" type="presParOf" srcId="{2E1AF3FB-4FF7-4522-BEA4-58ECAA0FC1F9}" destId="{55C1F176-8B35-4D99-89AE-1B0A7C68BAA3}" srcOrd="1" destOrd="0" presId="urn:microsoft.com/office/officeart/2005/8/layout/hierarchy1"/>
    <dgm:cxn modelId="{601866DD-0372-40DF-B09C-E4BF99DCEA0B}" type="presParOf" srcId="{7235747C-C2D5-4D21-96E5-EAE125B72389}" destId="{C688214D-2473-4968-A726-B325CB9CFD0A}" srcOrd="1" destOrd="0" presId="urn:microsoft.com/office/officeart/2005/8/layout/hierarchy1"/>
  </dgm:cxnLst>
  <dgm:bg/>
  <dgm:whole>
    <a:ln>
      <a:solidFill>
        <a:srgbClr val="008000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8A0855-F825-4BA9-876E-C283E8BD291F}">
      <dsp:nvSpPr>
        <dsp:cNvPr id="0" name=""/>
        <dsp:cNvSpPr/>
      </dsp:nvSpPr>
      <dsp:spPr>
        <a:xfrm>
          <a:off x="205312" y="4265"/>
          <a:ext cx="8158326" cy="890461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2700000" scaled="1"/>
          <a:tileRect/>
        </a:gradFill>
        <a:ln>
          <a:solidFill>
            <a:srgbClr val="000099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ook Antiqua" pitchFamily="18" charset="0"/>
            </a:rPr>
            <a:t>Консолидированный бюджет Российской Федерации </a:t>
          </a:r>
          <a:endParaRPr lang="ru-RU" sz="2000" b="1" kern="1200" dirty="0">
            <a:latin typeface="Book Antiqua" pitchFamily="18" charset="0"/>
          </a:endParaRPr>
        </a:p>
      </dsp:txBody>
      <dsp:txXfrm>
        <a:off x="205312" y="4265"/>
        <a:ext cx="8158326" cy="890461"/>
      </dsp:txXfrm>
    </dsp:sp>
    <dsp:sp modelId="{1D6D34B5-A555-407C-A694-5FBD1E80F5A7}">
      <dsp:nvSpPr>
        <dsp:cNvPr id="0" name=""/>
        <dsp:cNvSpPr/>
      </dsp:nvSpPr>
      <dsp:spPr>
        <a:xfrm>
          <a:off x="35858" y="1006878"/>
          <a:ext cx="1976888" cy="117633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0" scaled="1"/>
          <a:tileRect/>
        </a:gradFill>
        <a:ln>
          <a:solidFill>
            <a:srgbClr val="000099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Book Antiqua" pitchFamily="18" charset="0"/>
            </a:rPr>
            <a:t>Федеральный бюджет</a:t>
          </a:r>
          <a:endParaRPr lang="ru-RU" sz="2000" kern="1200" dirty="0">
            <a:latin typeface="Book Antiqua" pitchFamily="18" charset="0"/>
          </a:endParaRPr>
        </a:p>
      </dsp:txBody>
      <dsp:txXfrm>
        <a:off x="35858" y="1006878"/>
        <a:ext cx="1976888" cy="1176339"/>
      </dsp:txXfrm>
    </dsp:sp>
    <dsp:sp modelId="{594C56E2-2B3B-4A69-AEA7-F30AA9C3F24C}">
      <dsp:nvSpPr>
        <dsp:cNvPr id="0" name=""/>
        <dsp:cNvSpPr/>
      </dsp:nvSpPr>
      <dsp:spPr>
        <a:xfrm>
          <a:off x="3264429" y="1006883"/>
          <a:ext cx="5221342" cy="109478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8100000" scaled="1"/>
          <a:tileRect/>
        </a:gradFill>
        <a:ln>
          <a:solidFill>
            <a:srgbClr val="000099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Book Antiqua" pitchFamily="18" charset="0"/>
            </a:rPr>
            <a:t>Консолидированные бюджеты субъектов Российской Федерации</a:t>
          </a:r>
          <a:endParaRPr lang="ru-RU" sz="2000" kern="1200" dirty="0">
            <a:latin typeface="Book Antiqua" pitchFamily="18" charset="0"/>
          </a:endParaRPr>
        </a:p>
      </dsp:txBody>
      <dsp:txXfrm>
        <a:off x="3264429" y="1006883"/>
        <a:ext cx="5221342" cy="1094780"/>
      </dsp:txXfrm>
    </dsp:sp>
    <dsp:sp modelId="{E7D38CE6-F736-41E4-B022-6236F7F86B5B}">
      <dsp:nvSpPr>
        <dsp:cNvPr id="0" name=""/>
        <dsp:cNvSpPr/>
      </dsp:nvSpPr>
      <dsp:spPr>
        <a:xfrm>
          <a:off x="363301" y="2304033"/>
          <a:ext cx="2676915" cy="150311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8900000" scaled="1"/>
          <a:tileRect/>
        </a:gradFill>
        <a:ln>
          <a:solidFill>
            <a:srgbClr val="000099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Book Antiqua" pitchFamily="18" charset="0"/>
            </a:rPr>
            <a:t>Бюджеты субъектов Российской федерации</a:t>
          </a:r>
          <a:endParaRPr lang="ru-RU" sz="2000" kern="1200" dirty="0">
            <a:latin typeface="Book Antiqua" pitchFamily="18" charset="0"/>
          </a:endParaRPr>
        </a:p>
      </dsp:txBody>
      <dsp:txXfrm>
        <a:off x="363301" y="2304033"/>
        <a:ext cx="2676915" cy="1503117"/>
      </dsp:txXfrm>
    </dsp:sp>
    <dsp:sp modelId="{D204552F-F8FC-4B11-8441-6FE77F9A2FD7}">
      <dsp:nvSpPr>
        <dsp:cNvPr id="0" name=""/>
        <dsp:cNvSpPr/>
      </dsp:nvSpPr>
      <dsp:spPr>
        <a:xfrm>
          <a:off x="2565749" y="3893291"/>
          <a:ext cx="1572750" cy="150311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8900000" scaled="1"/>
          <a:tileRect/>
        </a:gradFill>
        <a:ln>
          <a:solidFill>
            <a:srgbClr val="000099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Book Antiqua" pitchFamily="18" charset="0"/>
            </a:rPr>
            <a:t>Бюджеты муниципальных районов</a:t>
          </a:r>
          <a:endParaRPr lang="ru-RU" sz="2000" kern="1200" dirty="0">
            <a:latin typeface="Book Antiqua" pitchFamily="18" charset="0"/>
          </a:endParaRPr>
        </a:p>
      </dsp:txBody>
      <dsp:txXfrm>
        <a:off x="2565749" y="3893291"/>
        <a:ext cx="1572750" cy="1503117"/>
      </dsp:txXfrm>
    </dsp:sp>
    <dsp:sp modelId="{F432008C-24E2-459F-8821-5323402BE4C9}">
      <dsp:nvSpPr>
        <dsp:cNvPr id="0" name=""/>
        <dsp:cNvSpPr/>
      </dsp:nvSpPr>
      <dsp:spPr>
        <a:xfrm>
          <a:off x="3841992" y="2304033"/>
          <a:ext cx="2302937" cy="1377201"/>
        </a:xfrm>
        <a:prstGeom prst="roundRect">
          <a:avLst>
            <a:gd name="adj" fmla="val 10000"/>
          </a:avLst>
        </a:prstGeom>
        <a:solidFill>
          <a:srgbClr val="0066FF"/>
        </a:solidFill>
        <a:ln>
          <a:solidFill>
            <a:srgbClr val="000099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Book Antiqua" pitchFamily="18" charset="0"/>
            </a:rPr>
            <a:t>Консолидированные бюджеты муниципальных районов</a:t>
          </a:r>
          <a:endParaRPr lang="ru-RU" sz="2000" kern="1200" dirty="0">
            <a:latin typeface="Book Antiqua" pitchFamily="18" charset="0"/>
          </a:endParaRPr>
        </a:p>
      </dsp:txBody>
      <dsp:txXfrm>
        <a:off x="3841992" y="2304033"/>
        <a:ext cx="2302937" cy="1377201"/>
      </dsp:txXfrm>
    </dsp:sp>
    <dsp:sp modelId="{4D713F86-C37A-42AE-A992-476860598B30}">
      <dsp:nvSpPr>
        <dsp:cNvPr id="0" name=""/>
        <dsp:cNvSpPr/>
      </dsp:nvSpPr>
      <dsp:spPr>
        <a:xfrm>
          <a:off x="5253441" y="3816196"/>
          <a:ext cx="1538522" cy="150311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3500000" scaled="1"/>
          <a:tileRect/>
        </a:gradFill>
        <a:ln>
          <a:solidFill>
            <a:srgbClr val="000099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Book Antiqua" pitchFamily="18" charset="0"/>
            </a:rPr>
            <a:t>Бюджеты городских и сельских поселений</a:t>
          </a:r>
          <a:endParaRPr lang="ru-RU" sz="2000" kern="1200" dirty="0">
            <a:latin typeface="Book Antiqua" pitchFamily="18" charset="0"/>
          </a:endParaRPr>
        </a:p>
      </dsp:txBody>
      <dsp:txXfrm>
        <a:off x="5253441" y="3816196"/>
        <a:ext cx="1538522" cy="1503117"/>
      </dsp:txXfrm>
    </dsp:sp>
    <dsp:sp modelId="{EE8E03DF-55FB-413E-9423-9EA2E2C09707}">
      <dsp:nvSpPr>
        <dsp:cNvPr id="0" name=""/>
        <dsp:cNvSpPr/>
      </dsp:nvSpPr>
      <dsp:spPr>
        <a:xfrm>
          <a:off x="6946630" y="2318832"/>
          <a:ext cx="1538726" cy="149161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3500000" scaled="1"/>
          <a:tileRect/>
        </a:gradFill>
        <a:ln>
          <a:solidFill>
            <a:srgbClr val="000099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Book Antiqua" pitchFamily="18" charset="0"/>
            </a:rPr>
            <a:t>Бюджеты городских округов</a:t>
          </a:r>
          <a:endParaRPr lang="ru-RU" sz="2000" kern="1200" dirty="0">
            <a:latin typeface="Book Antiqua" pitchFamily="18" charset="0"/>
          </a:endParaRPr>
        </a:p>
      </dsp:txBody>
      <dsp:txXfrm>
        <a:off x="6946630" y="2318832"/>
        <a:ext cx="1538726" cy="149161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12912E-19C0-45D9-B67B-E68552CF60DB}">
      <dsp:nvSpPr>
        <dsp:cNvPr id="0" name=""/>
        <dsp:cNvSpPr/>
      </dsp:nvSpPr>
      <dsp:spPr>
        <a:xfrm>
          <a:off x="100757" y="0"/>
          <a:ext cx="5314190" cy="626325"/>
        </a:xfrm>
        <a:prstGeom prst="downArrow">
          <a:avLst/>
        </a:prstGeom>
        <a:gradFill flip="none" rotWithShape="1">
          <a:gsLst>
            <a:gs pos="0">
              <a:srgbClr val="0099FF">
                <a:shade val="30000"/>
                <a:satMod val="115000"/>
              </a:srgbClr>
            </a:gs>
            <a:gs pos="50000">
              <a:srgbClr val="0099FF">
                <a:shade val="67500"/>
                <a:satMod val="115000"/>
              </a:srgbClr>
            </a:gs>
            <a:gs pos="100000">
              <a:srgbClr val="0099FF">
                <a:shade val="100000"/>
                <a:satMod val="115000"/>
              </a:srgbClr>
            </a:gs>
          </a:gsLst>
          <a:lin ang="16200000" scaled="1"/>
          <a:tileRect/>
        </a:gradFill>
        <a:ln w="12700" cap="flat" cmpd="sng" algn="ctr">
          <a:solidFill>
            <a:srgbClr val="0033CC">
              <a:alpha val="89804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Bookman Old Style" pitchFamily="18" charset="0"/>
            </a:rPr>
            <a:t>Показатели  бюджета</a:t>
          </a:r>
          <a:endParaRPr lang="ru-RU" sz="2000" b="1" kern="1200" dirty="0">
            <a:latin typeface="Bookman Old Style" pitchFamily="18" charset="0"/>
          </a:endParaRPr>
        </a:p>
      </dsp:txBody>
      <dsp:txXfrm>
        <a:off x="100757" y="0"/>
        <a:ext cx="5314190" cy="626325"/>
      </dsp:txXfrm>
    </dsp:sp>
    <dsp:sp modelId="{E78CD6AE-696D-448D-BC5F-A0089294AE7C}">
      <dsp:nvSpPr>
        <dsp:cNvPr id="0" name=""/>
        <dsp:cNvSpPr/>
      </dsp:nvSpPr>
      <dsp:spPr>
        <a:xfrm>
          <a:off x="5298779" y="6524"/>
          <a:ext cx="3542793" cy="626325"/>
        </a:xfrm>
        <a:prstGeom prst="downArrowCallout">
          <a:avLst/>
        </a:prstGeom>
        <a:solidFill>
          <a:srgbClr val="3399FF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2018 г</a:t>
          </a:r>
          <a:endParaRPr lang="ru-RU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chemeClr val="bg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298779" y="6524"/>
        <a:ext cx="3542793" cy="626325"/>
      </dsp:txXfrm>
    </dsp:sp>
    <dsp:sp modelId="{34C19EB5-35C9-479D-82BE-A65E1278CE01}">
      <dsp:nvSpPr>
        <dsp:cNvPr id="0" name=""/>
        <dsp:cNvSpPr/>
      </dsp:nvSpPr>
      <dsp:spPr>
        <a:xfrm>
          <a:off x="104983" y="632010"/>
          <a:ext cx="5309000" cy="690016"/>
        </a:xfrm>
        <a:prstGeom prst="rightArrow">
          <a:avLst>
            <a:gd name="adj1" fmla="val 75000"/>
            <a:gd name="adj2" fmla="val 50000"/>
          </a:avLst>
        </a:prstGeom>
        <a:solidFill>
          <a:srgbClr val="66CCFF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Book Antiqua" pitchFamily="18" charset="0"/>
            </a:rPr>
            <a:t>                   Объем доходов местного бюджета</a:t>
          </a:r>
          <a:endParaRPr lang="ru-RU" sz="1800" kern="1200" dirty="0">
            <a:latin typeface="Book Antiqu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Book Antiqua" pitchFamily="18" charset="0"/>
            </a:rPr>
            <a:t>                   в расчете на 1 жителя</a:t>
          </a:r>
          <a:endParaRPr lang="ru-RU" sz="1800" kern="1200" dirty="0">
            <a:latin typeface="Book Antiqua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latin typeface="Book Antiqua" pitchFamily="18" charset="0"/>
          </a:endParaRPr>
        </a:p>
      </dsp:txBody>
      <dsp:txXfrm>
        <a:off x="104983" y="632010"/>
        <a:ext cx="5309000" cy="690016"/>
      </dsp:txXfrm>
    </dsp:sp>
    <dsp:sp modelId="{A4BB1370-5349-482E-ADFD-A6DE7CD3B00F}">
      <dsp:nvSpPr>
        <dsp:cNvPr id="0" name=""/>
        <dsp:cNvSpPr/>
      </dsp:nvSpPr>
      <dsp:spPr>
        <a:xfrm>
          <a:off x="5302548" y="604568"/>
          <a:ext cx="3539333" cy="626325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effectLst/>
              <a:latin typeface="Book Antiqua" pitchFamily="18" charset="0"/>
            </a:rPr>
            <a:t>28 890,5</a:t>
          </a:r>
          <a:endParaRPr lang="ru-RU" sz="2400" b="1" kern="1200" dirty="0">
            <a:solidFill>
              <a:schemeClr val="bg1"/>
            </a:solidFill>
            <a:effectLst/>
            <a:latin typeface="Book Antiqua" pitchFamily="18" charset="0"/>
          </a:endParaRPr>
        </a:p>
      </dsp:txBody>
      <dsp:txXfrm>
        <a:off x="5302548" y="604568"/>
        <a:ext cx="3539333" cy="626325"/>
      </dsp:txXfrm>
    </dsp:sp>
    <dsp:sp modelId="{01C3F6A1-5D30-4037-A950-593E19E30F14}">
      <dsp:nvSpPr>
        <dsp:cNvPr id="0" name=""/>
        <dsp:cNvSpPr/>
      </dsp:nvSpPr>
      <dsp:spPr>
        <a:xfrm>
          <a:off x="104983" y="1353525"/>
          <a:ext cx="5309000" cy="804339"/>
        </a:xfrm>
        <a:prstGeom prst="rightArrow">
          <a:avLst>
            <a:gd name="adj1" fmla="val 75000"/>
            <a:gd name="adj2" fmla="val 50000"/>
          </a:avLst>
        </a:prstGeom>
        <a:solidFill>
          <a:srgbClr val="66CCFF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Book Antiqua" pitchFamily="18" charset="0"/>
            </a:rPr>
            <a:t>                   Объем расходов местного</a:t>
          </a:r>
          <a:endParaRPr lang="ru-RU" sz="1800" kern="1200" dirty="0">
            <a:latin typeface="Book Antiqu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Book Antiqua" pitchFamily="18" charset="0"/>
            </a:rPr>
            <a:t>                   бюджета  в расчете на 1 жителя </a:t>
          </a:r>
          <a:endParaRPr lang="ru-RU" sz="1800" kern="1200" dirty="0">
            <a:latin typeface="Book Antiqua" pitchFamily="18" charset="0"/>
          </a:endParaRPr>
        </a:p>
      </dsp:txBody>
      <dsp:txXfrm>
        <a:off x="104983" y="1353525"/>
        <a:ext cx="5309000" cy="804339"/>
      </dsp:txXfrm>
    </dsp:sp>
    <dsp:sp modelId="{11517417-A034-4464-A03D-58D3F94DE34E}">
      <dsp:nvSpPr>
        <dsp:cNvPr id="0" name=""/>
        <dsp:cNvSpPr/>
      </dsp:nvSpPr>
      <dsp:spPr>
        <a:xfrm>
          <a:off x="5317650" y="1423786"/>
          <a:ext cx="3539333" cy="626325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effectLst/>
              <a:latin typeface="Book Antiqua" pitchFamily="18" charset="0"/>
            </a:rPr>
            <a:t>27 905,9</a:t>
          </a:r>
          <a:endParaRPr lang="ru-RU" sz="2400" b="1" kern="1200" dirty="0">
            <a:solidFill>
              <a:schemeClr val="bg1"/>
            </a:solidFill>
            <a:effectLst/>
            <a:latin typeface="Book Antiqua" pitchFamily="18" charset="0"/>
          </a:endParaRPr>
        </a:p>
      </dsp:txBody>
      <dsp:txXfrm>
        <a:off x="5317650" y="1423786"/>
        <a:ext cx="3539333" cy="626325"/>
      </dsp:txXfrm>
    </dsp:sp>
    <dsp:sp modelId="{78672797-5462-4DD7-9261-CB38EE4896A1}">
      <dsp:nvSpPr>
        <dsp:cNvPr id="0" name=""/>
        <dsp:cNvSpPr/>
      </dsp:nvSpPr>
      <dsp:spPr>
        <a:xfrm>
          <a:off x="90719" y="2309535"/>
          <a:ext cx="5309000" cy="834697"/>
        </a:xfrm>
        <a:prstGeom prst="rightArrow">
          <a:avLst>
            <a:gd name="adj1" fmla="val 75000"/>
            <a:gd name="adj2" fmla="val 50000"/>
          </a:avLst>
        </a:prstGeom>
        <a:solidFill>
          <a:srgbClr val="66CCFF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Book Antiqua" pitchFamily="18" charset="0"/>
            </a:rPr>
            <a:t>                   Объем расходов бюджета на</a:t>
          </a:r>
          <a:endParaRPr lang="ru-RU" sz="1800" kern="1200" dirty="0">
            <a:latin typeface="Book Antiqu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Book Antiqua" pitchFamily="18" charset="0"/>
            </a:rPr>
            <a:t>                   образование в расчете на 1 жителя</a:t>
          </a:r>
          <a:endParaRPr lang="ru-RU" sz="1800" kern="1200" dirty="0">
            <a:latin typeface="Book Antiqua" pitchFamily="18" charset="0"/>
          </a:endParaRPr>
        </a:p>
      </dsp:txBody>
      <dsp:txXfrm>
        <a:off x="90719" y="2309535"/>
        <a:ext cx="5309000" cy="834697"/>
      </dsp:txXfrm>
    </dsp:sp>
    <dsp:sp modelId="{C204A256-4527-4161-AB91-B32F01DF851F}">
      <dsp:nvSpPr>
        <dsp:cNvPr id="0" name=""/>
        <dsp:cNvSpPr/>
      </dsp:nvSpPr>
      <dsp:spPr>
        <a:xfrm>
          <a:off x="5297929" y="2375754"/>
          <a:ext cx="3539333" cy="626325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effectLst/>
              <a:latin typeface="Book Antiqua" pitchFamily="18" charset="0"/>
            </a:rPr>
            <a:t>14 848,4</a:t>
          </a:r>
          <a:endParaRPr lang="ru-RU" sz="2400" b="1" kern="1200" dirty="0">
            <a:solidFill>
              <a:schemeClr val="bg1"/>
            </a:solidFill>
            <a:effectLst/>
            <a:latin typeface="Book Antiqua" pitchFamily="18" charset="0"/>
          </a:endParaRPr>
        </a:p>
      </dsp:txBody>
      <dsp:txXfrm>
        <a:off x="5297929" y="2375754"/>
        <a:ext cx="3539333" cy="626325"/>
      </dsp:txXfrm>
    </dsp:sp>
    <dsp:sp modelId="{A5757A6C-49F7-4D59-99FD-178F86CF2F49}">
      <dsp:nvSpPr>
        <dsp:cNvPr id="0" name=""/>
        <dsp:cNvSpPr/>
      </dsp:nvSpPr>
      <dsp:spPr>
        <a:xfrm>
          <a:off x="90719" y="3145335"/>
          <a:ext cx="5309000" cy="702186"/>
        </a:xfrm>
        <a:prstGeom prst="rightArrow">
          <a:avLst>
            <a:gd name="adj1" fmla="val 75000"/>
            <a:gd name="adj2" fmla="val 50000"/>
          </a:avLst>
        </a:prstGeom>
        <a:solidFill>
          <a:srgbClr val="66CCFF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Book Antiqua" pitchFamily="18" charset="0"/>
            </a:rPr>
            <a:t>                   Объем расходов  бюджета на</a:t>
          </a:r>
          <a:endParaRPr lang="ru-RU" sz="1800" kern="1200" dirty="0">
            <a:latin typeface="Book Antiqu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Book Antiqua" pitchFamily="18" charset="0"/>
            </a:rPr>
            <a:t>                   культуру в расчете  на 1 жителя</a:t>
          </a:r>
          <a:endParaRPr lang="ru-RU" sz="1800" kern="1200" dirty="0">
            <a:latin typeface="Book Antiqua" pitchFamily="18" charset="0"/>
          </a:endParaRPr>
        </a:p>
      </dsp:txBody>
      <dsp:txXfrm>
        <a:off x="90719" y="3145335"/>
        <a:ext cx="5309000" cy="702186"/>
      </dsp:txXfrm>
    </dsp:sp>
    <dsp:sp modelId="{146CCA42-A0B8-4327-AE1E-414D1EFD28AC}">
      <dsp:nvSpPr>
        <dsp:cNvPr id="0" name=""/>
        <dsp:cNvSpPr/>
      </dsp:nvSpPr>
      <dsp:spPr>
        <a:xfrm>
          <a:off x="5302548" y="3219304"/>
          <a:ext cx="3539333" cy="626325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effectLst/>
              <a:latin typeface="Book Antiqua" pitchFamily="18" charset="0"/>
            </a:rPr>
            <a:t>4 589,4</a:t>
          </a:r>
          <a:endParaRPr lang="ru-RU" sz="2400" b="1" kern="1200" dirty="0">
            <a:solidFill>
              <a:schemeClr val="bg1"/>
            </a:solidFill>
            <a:effectLst/>
            <a:latin typeface="Book Antiqua" pitchFamily="18" charset="0"/>
          </a:endParaRPr>
        </a:p>
      </dsp:txBody>
      <dsp:txXfrm>
        <a:off x="5302548" y="3219304"/>
        <a:ext cx="3539333" cy="626325"/>
      </dsp:txXfrm>
    </dsp:sp>
    <dsp:sp modelId="{5F504740-7E75-4321-BDE2-2A673ECB6AEC}">
      <dsp:nvSpPr>
        <dsp:cNvPr id="0" name=""/>
        <dsp:cNvSpPr/>
      </dsp:nvSpPr>
      <dsp:spPr>
        <a:xfrm>
          <a:off x="104983" y="3927710"/>
          <a:ext cx="5309000" cy="670381"/>
        </a:xfrm>
        <a:prstGeom prst="rightArrow">
          <a:avLst>
            <a:gd name="adj1" fmla="val 75000"/>
            <a:gd name="adj2" fmla="val 50000"/>
          </a:avLst>
        </a:prstGeom>
        <a:solidFill>
          <a:srgbClr val="66CCFF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Book Antiqua" pitchFamily="18" charset="0"/>
            </a:rPr>
            <a:t>                  Объем расходов  бюджета на соц.               </a:t>
          </a:r>
          <a:endParaRPr lang="ru-RU" sz="1800" kern="1200" dirty="0">
            <a:latin typeface="Book Antiqu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Book Antiqua" pitchFamily="18" charset="0"/>
            </a:rPr>
            <a:t>                  политику в расчете на 1жителя </a:t>
          </a:r>
          <a:endParaRPr lang="ru-RU" sz="1800" kern="1200" dirty="0">
            <a:latin typeface="Book Antiqua" pitchFamily="18" charset="0"/>
          </a:endParaRPr>
        </a:p>
      </dsp:txBody>
      <dsp:txXfrm>
        <a:off x="104983" y="3927710"/>
        <a:ext cx="5309000" cy="670381"/>
      </dsp:txXfrm>
    </dsp:sp>
    <dsp:sp modelId="{F103612B-E609-402F-8667-AEF20AC75E91}">
      <dsp:nvSpPr>
        <dsp:cNvPr id="0" name=""/>
        <dsp:cNvSpPr/>
      </dsp:nvSpPr>
      <dsp:spPr>
        <a:xfrm>
          <a:off x="5297929" y="4005493"/>
          <a:ext cx="3539333" cy="626325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effectLst/>
              <a:latin typeface="Book Antiqua" pitchFamily="18" charset="0"/>
            </a:rPr>
            <a:t>2 348,8</a:t>
          </a:r>
          <a:endParaRPr lang="ru-RU" sz="2400" b="1" kern="1200" dirty="0">
            <a:solidFill>
              <a:schemeClr val="bg1"/>
            </a:solidFill>
            <a:effectLst/>
            <a:latin typeface="Book Antiqua" pitchFamily="18" charset="0"/>
          </a:endParaRPr>
        </a:p>
      </dsp:txBody>
      <dsp:txXfrm>
        <a:off x="5297929" y="4005493"/>
        <a:ext cx="3539333" cy="626325"/>
      </dsp:txXfrm>
    </dsp:sp>
    <dsp:sp modelId="{93E7959F-9839-421C-8963-EAEA14A0D21F}">
      <dsp:nvSpPr>
        <dsp:cNvPr id="0" name=""/>
        <dsp:cNvSpPr/>
      </dsp:nvSpPr>
      <dsp:spPr>
        <a:xfrm>
          <a:off x="144004" y="4634525"/>
          <a:ext cx="5333743" cy="1170514"/>
        </a:xfrm>
        <a:prstGeom prst="rightArrow">
          <a:avLst>
            <a:gd name="adj1" fmla="val 75000"/>
            <a:gd name="adj2" fmla="val 50000"/>
          </a:avLst>
        </a:prstGeom>
        <a:solidFill>
          <a:srgbClr val="66CCFF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Book Antiqua" pitchFamily="18" charset="0"/>
            </a:rPr>
            <a:t>                 Объем расходов  бюджета на</a:t>
          </a:r>
          <a:endParaRPr lang="ru-RU" sz="1800" kern="1200" dirty="0">
            <a:latin typeface="Book Antiqu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Book Antiqua" pitchFamily="18" charset="0"/>
            </a:rPr>
            <a:t>                 физкультуру и спорт в расчете на</a:t>
          </a:r>
          <a:endParaRPr lang="ru-RU" sz="1800" kern="1200" dirty="0">
            <a:latin typeface="Book Antiqu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Book Antiqua" pitchFamily="18" charset="0"/>
            </a:rPr>
            <a:t>                 1 жителя</a:t>
          </a:r>
          <a:endParaRPr lang="ru-RU" sz="1800" kern="1200" dirty="0">
            <a:latin typeface="Book Antiqua" pitchFamily="18" charset="0"/>
          </a:endParaRPr>
        </a:p>
      </dsp:txBody>
      <dsp:txXfrm>
        <a:off x="144004" y="4634525"/>
        <a:ext cx="5333743" cy="1170514"/>
      </dsp:txXfrm>
    </dsp:sp>
    <dsp:sp modelId="{DDFE3F0D-A085-4C26-BC77-FFA35F8AA7DA}">
      <dsp:nvSpPr>
        <dsp:cNvPr id="0" name=""/>
        <dsp:cNvSpPr/>
      </dsp:nvSpPr>
      <dsp:spPr>
        <a:xfrm>
          <a:off x="5300426" y="4906049"/>
          <a:ext cx="3520253" cy="626325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effectLst/>
              <a:latin typeface="Book Antiqua" pitchFamily="18" charset="0"/>
            </a:rPr>
            <a:t>   21,3</a:t>
          </a:r>
          <a:endParaRPr lang="ru-RU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5300426" y="4906049"/>
        <a:ext cx="3520253" cy="6263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C103A0-357A-420A-AADA-C781BF756532}">
      <dsp:nvSpPr>
        <dsp:cNvPr id="0" name=""/>
        <dsp:cNvSpPr/>
      </dsp:nvSpPr>
      <dsp:spPr>
        <a:xfrm>
          <a:off x="0" y="0"/>
          <a:ext cx="2555772" cy="1079161"/>
        </a:xfrm>
        <a:prstGeom prst="chevron">
          <a:avLst/>
        </a:prstGeom>
        <a:gradFill flip="none" rotWithShape="0">
          <a:gsLst>
            <a:gs pos="0">
              <a:srgbClr val="0099FF">
                <a:shade val="30000"/>
                <a:satMod val="115000"/>
              </a:srgbClr>
            </a:gs>
            <a:gs pos="50000">
              <a:srgbClr val="0099FF">
                <a:shade val="67500"/>
                <a:satMod val="115000"/>
              </a:srgbClr>
            </a:gs>
            <a:gs pos="100000">
              <a:srgbClr val="0099FF">
                <a:shade val="100000"/>
                <a:satMod val="115000"/>
              </a:srgbClr>
            </a:gs>
          </a:gsLst>
          <a:lin ang="81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Численность населения на 01.01.2018 г.           9 374 человек</a:t>
          </a:r>
          <a:endParaRPr lang="ru-RU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0" y="0"/>
        <a:ext cx="2555772" cy="107916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CE0FBD-4505-41E9-885F-58F4FC0C072A}">
      <dsp:nvSpPr>
        <dsp:cNvPr id="0" name=""/>
        <dsp:cNvSpPr/>
      </dsp:nvSpPr>
      <dsp:spPr>
        <a:xfrm>
          <a:off x="0" y="286741"/>
          <a:ext cx="2520279" cy="854092"/>
        </a:xfrm>
        <a:prstGeom prst="chevron">
          <a:avLst/>
        </a:prstGeom>
        <a:gradFill flip="none" rotWithShape="0">
          <a:gsLst>
            <a:gs pos="0">
              <a:srgbClr val="0099FF">
                <a:shade val="30000"/>
                <a:satMod val="115000"/>
              </a:srgbClr>
            </a:gs>
            <a:gs pos="50000">
              <a:srgbClr val="0099FF">
                <a:shade val="67500"/>
                <a:satMod val="115000"/>
              </a:srgbClr>
            </a:gs>
            <a:gs pos="100000">
              <a:srgbClr val="0099FF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Территория  -  203,34 тыс.га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0" y="286741"/>
        <a:ext cx="2520279" cy="85409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5CE742-C92E-471D-AE33-FC87EDA40D4A}">
      <dsp:nvSpPr>
        <dsp:cNvPr id="0" name=""/>
        <dsp:cNvSpPr/>
      </dsp:nvSpPr>
      <dsp:spPr>
        <a:xfrm>
          <a:off x="385214" y="0"/>
          <a:ext cx="1991049" cy="796419"/>
        </a:xfrm>
        <a:prstGeom prst="chevron">
          <a:avLst/>
        </a:prstGeom>
        <a:gradFill flip="none" rotWithShape="0">
          <a:gsLst>
            <a:gs pos="0">
              <a:srgbClr val="0099FF">
                <a:shade val="30000"/>
                <a:satMod val="115000"/>
              </a:srgbClr>
            </a:gs>
            <a:gs pos="50000">
              <a:srgbClr val="0099FF">
                <a:shade val="67500"/>
                <a:satMod val="115000"/>
              </a:srgbClr>
            </a:gs>
            <a:gs pos="100000">
              <a:srgbClr val="0099FF">
                <a:shade val="100000"/>
                <a:satMod val="115000"/>
              </a:srgbClr>
            </a:gs>
          </a:gsLst>
          <a:lin ang="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Городское поселение</a:t>
          </a:r>
          <a:r>
            <a:rPr lang="ru-RU" sz="1800" kern="1200" dirty="0" smtClean="0">
              <a:latin typeface="Book Antiqua" pitchFamily="18" charset="0"/>
            </a:rPr>
            <a:t> – 1</a:t>
          </a:r>
          <a:endParaRPr lang="ru-RU" sz="1800" kern="1200" dirty="0">
            <a:latin typeface="Book Antiqua" pitchFamily="18" charset="0"/>
          </a:endParaRPr>
        </a:p>
      </dsp:txBody>
      <dsp:txXfrm>
        <a:off x="385214" y="0"/>
        <a:ext cx="1991049" cy="796419"/>
      </dsp:txXfrm>
    </dsp:sp>
    <dsp:sp modelId="{584093BA-FBF9-44C9-B06B-4924A014C6F1}">
      <dsp:nvSpPr>
        <dsp:cNvPr id="0" name=""/>
        <dsp:cNvSpPr/>
      </dsp:nvSpPr>
      <dsp:spPr>
        <a:xfrm>
          <a:off x="360034" y="907965"/>
          <a:ext cx="1991049" cy="796419"/>
        </a:xfrm>
        <a:prstGeom prst="chevron">
          <a:avLst/>
        </a:prstGeom>
        <a:gradFill flip="none" rotWithShape="0">
          <a:gsLst>
            <a:gs pos="0">
              <a:srgbClr val="0099FF">
                <a:shade val="30000"/>
                <a:satMod val="115000"/>
              </a:srgbClr>
            </a:gs>
            <a:gs pos="50000">
              <a:srgbClr val="0099FF">
                <a:shade val="67500"/>
                <a:satMod val="115000"/>
              </a:srgbClr>
            </a:gs>
            <a:gs pos="100000">
              <a:srgbClr val="0099FF">
                <a:shade val="100000"/>
                <a:satMod val="115000"/>
              </a:srgbClr>
            </a:gs>
          </a:gsLst>
          <a:lin ang="189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Сельских поселений - 14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360034" y="907965"/>
        <a:ext cx="1991049" cy="79641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EFF1F9-070C-4F75-AEF2-175080E03D73}">
      <dsp:nvSpPr>
        <dsp:cNvPr id="0" name=""/>
        <dsp:cNvSpPr/>
      </dsp:nvSpPr>
      <dsp:spPr>
        <a:xfrm>
          <a:off x="132726" y="0"/>
          <a:ext cx="1990994" cy="796398"/>
        </a:xfrm>
        <a:prstGeom prst="chevron">
          <a:avLst/>
        </a:prstGeom>
        <a:gradFill flip="none" rotWithShape="0">
          <a:gsLst>
            <a:gs pos="0">
              <a:srgbClr val="0099FF">
                <a:shade val="30000"/>
                <a:satMod val="115000"/>
              </a:srgbClr>
            </a:gs>
            <a:gs pos="50000">
              <a:srgbClr val="0099FF">
                <a:shade val="67500"/>
                <a:satMod val="115000"/>
              </a:srgbClr>
            </a:gs>
            <a:gs pos="100000">
              <a:srgbClr val="0099FF">
                <a:shade val="100000"/>
                <a:satMod val="115000"/>
              </a:srgbClr>
            </a:gs>
          </a:gsLst>
          <a:lin ang="108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Городское население – 34%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132726" y="0"/>
        <a:ext cx="1990994" cy="796398"/>
      </dsp:txXfrm>
    </dsp:sp>
    <dsp:sp modelId="{F90D0886-8325-40D6-9726-F788C42AAA44}">
      <dsp:nvSpPr>
        <dsp:cNvPr id="0" name=""/>
        <dsp:cNvSpPr/>
      </dsp:nvSpPr>
      <dsp:spPr>
        <a:xfrm>
          <a:off x="132726" y="864098"/>
          <a:ext cx="1990994" cy="796398"/>
        </a:xfrm>
        <a:prstGeom prst="chevron">
          <a:avLst/>
        </a:prstGeom>
        <a:gradFill flip="none" rotWithShape="0">
          <a:gsLst>
            <a:gs pos="0">
              <a:srgbClr val="0099FF">
                <a:shade val="30000"/>
                <a:satMod val="115000"/>
              </a:srgbClr>
            </a:gs>
            <a:gs pos="50000">
              <a:srgbClr val="0099FF">
                <a:shade val="67500"/>
                <a:satMod val="115000"/>
              </a:srgbClr>
            </a:gs>
            <a:gs pos="100000">
              <a:srgbClr val="0099FF">
                <a:shade val="100000"/>
                <a:satMod val="115000"/>
              </a:srgbClr>
            </a:gs>
          </a:gsLst>
          <a:lin ang="108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Сельское население – 66%</a:t>
          </a:r>
          <a:r>
            <a:rPr lang="ru-RU" sz="1800" kern="1200" dirty="0" smtClean="0">
              <a:latin typeface="Book Antiqua" pitchFamily="18" charset="0"/>
            </a:rPr>
            <a:t>    </a:t>
          </a:r>
          <a:endParaRPr lang="ru-RU" sz="1800" kern="1200" dirty="0">
            <a:latin typeface="Book Antiqua" pitchFamily="18" charset="0"/>
          </a:endParaRPr>
        </a:p>
      </dsp:txBody>
      <dsp:txXfrm>
        <a:off x="132726" y="864098"/>
        <a:ext cx="1990994" cy="79639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0.16948</cdr:x>
      <cdr:y>0.81013</cdr:y>
    </cdr:from>
    <cdr:to>
      <cdr:x>0.3513</cdr:x>
      <cdr:y>0.9708</cdr:y>
    </cdr:to>
    <cdr:sp macro="" textlink="">
      <cdr:nvSpPr>
        <cdr:cNvPr id="3" name="Загнутый угол 2"/>
        <cdr:cNvSpPr/>
      </cdr:nvSpPr>
      <cdr:spPr>
        <a:xfrm xmlns:a="http://schemas.openxmlformats.org/drawingml/2006/main">
          <a:off x="1519301" y="4783539"/>
          <a:ext cx="1629924" cy="948701"/>
        </a:xfrm>
        <a:prstGeom xmlns:a="http://schemas.openxmlformats.org/drawingml/2006/main" prst="foldedCorner">
          <a:avLst/>
        </a:prstGeom>
        <a:solidFill xmlns:a="http://schemas.openxmlformats.org/drawingml/2006/main">
          <a:schemeClr val="accent3">
            <a:lumMod val="60000"/>
            <a:lumOff val="40000"/>
          </a:schemeClr>
        </a:solidFill>
        <a:ln xmlns:a="http://schemas.openxmlformats.org/drawingml/2006/main">
          <a:solidFill>
            <a:srgbClr val="006600"/>
          </a:solidFill>
        </a:ln>
        <a:effectLst xmlns:a="http://schemas.openxmlformats.org/drawingml/2006/main">
          <a:glow rad="63500">
            <a:schemeClr val="accent2">
              <a:satMod val="175000"/>
              <a:alpha val="40000"/>
            </a:schemeClr>
          </a:glow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marL="342900" indent="-342900" algn="ctr"/>
          <a:r>
            <a:rPr lang="ru-RU" sz="14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2016 г- 219 790,9</a:t>
          </a:r>
        </a:p>
        <a:p xmlns:a="http://schemas.openxmlformats.org/drawingml/2006/main">
          <a:pPr marL="342900" indent="-342900" algn="ctr"/>
          <a:r>
            <a:rPr lang="ru-RU" sz="14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2017 г- 219 356,5</a:t>
          </a:r>
        </a:p>
        <a:p xmlns:a="http://schemas.openxmlformats.org/drawingml/2006/main">
          <a:pPr marL="342900" indent="-342900" algn="ctr"/>
          <a:r>
            <a:rPr lang="ru-RU" sz="14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2018 г - 263 311,2</a:t>
          </a:r>
          <a:endParaRPr lang="ru-RU" sz="1400" dirty="0">
            <a:solidFill>
              <a:schemeClr val="tx2">
                <a:lumMod val="10000"/>
              </a:schemeClr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0.42568</cdr:x>
      <cdr:y>0.81013</cdr:y>
    </cdr:from>
    <cdr:to>
      <cdr:x>0.6075</cdr:x>
      <cdr:y>0.9708</cdr:y>
    </cdr:to>
    <cdr:sp macro="" textlink="">
      <cdr:nvSpPr>
        <cdr:cNvPr id="4" name="Загнутый угол 3"/>
        <cdr:cNvSpPr/>
      </cdr:nvSpPr>
      <cdr:spPr>
        <a:xfrm xmlns:a="http://schemas.openxmlformats.org/drawingml/2006/main">
          <a:off x="3708936" y="4608511"/>
          <a:ext cx="1584192" cy="914013"/>
        </a:xfrm>
        <a:prstGeom xmlns:a="http://schemas.openxmlformats.org/drawingml/2006/main" prst="foldedCorner">
          <a:avLst/>
        </a:prstGeom>
        <a:solidFill xmlns:a="http://schemas.openxmlformats.org/drawingml/2006/main">
          <a:schemeClr val="accent3">
            <a:lumMod val="60000"/>
            <a:lumOff val="40000"/>
          </a:schemeClr>
        </a:solidFill>
        <a:ln xmlns:a="http://schemas.openxmlformats.org/drawingml/2006/main">
          <a:solidFill>
            <a:srgbClr val="006600"/>
          </a:solidFill>
        </a:ln>
        <a:effectLst xmlns:a="http://schemas.openxmlformats.org/drawingml/2006/main">
          <a:glow rad="63500">
            <a:schemeClr val="accent2">
              <a:satMod val="175000"/>
              <a:alpha val="40000"/>
            </a:schemeClr>
          </a:glow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2016 г – 219 081,3</a:t>
          </a:r>
        </a:p>
        <a:p xmlns:a="http://schemas.openxmlformats.org/drawingml/2006/main">
          <a:pPr algn="ctr"/>
          <a:r>
            <a:rPr lang="ru-RU" sz="14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2017 г – 220 456,3</a:t>
          </a:r>
        </a:p>
        <a:p xmlns:a="http://schemas.openxmlformats.org/drawingml/2006/main">
          <a:pPr algn="ctr"/>
          <a:r>
            <a:rPr lang="ru-RU" sz="14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2018 г – 261 589,9</a:t>
          </a:r>
          <a:endParaRPr lang="ru-RU" sz="1400" dirty="0">
            <a:solidFill>
              <a:schemeClr val="tx2">
                <a:lumMod val="10000"/>
              </a:schemeClr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0.20885</cdr:x>
      <cdr:y>0.17073</cdr:y>
    </cdr:from>
    <cdr:to>
      <cdr:x>0.26692</cdr:x>
      <cdr:y>0.18386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>
          <a:off x="1872208" y="1008112"/>
          <a:ext cx="520635" cy="77498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ln>
              <a:solidFill>
                <a:sysClr val="windowText" lastClr="000000"/>
              </a:solidFill>
            </a:ln>
          </a:endParaRPr>
        </a:p>
      </cdr:txBody>
    </cdr:sp>
  </cdr:relSizeAnchor>
  <cdr:relSizeAnchor xmlns:cdr="http://schemas.openxmlformats.org/drawingml/2006/chartDrawing">
    <cdr:from>
      <cdr:x>0.19427</cdr:x>
      <cdr:y>0.05063</cdr:y>
    </cdr:from>
    <cdr:to>
      <cdr:x>0.29922</cdr:x>
      <cdr:y>0.10126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692696" y="288032"/>
          <a:ext cx="914426" cy="288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rgbClr val="003399"/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0.19278</cdr:x>
      <cdr:y>0.12195</cdr:y>
    </cdr:from>
    <cdr:to>
      <cdr:x>0.28114</cdr:x>
      <cdr:y>0.15854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728192" y="720081"/>
          <a:ext cx="792088" cy="216024"/>
        </a:xfrm>
        <a:prstGeom xmlns:a="http://schemas.openxmlformats.org/drawingml/2006/main" prst="rect">
          <a:avLst/>
        </a:prstGeom>
        <a:solidFill xmlns:a="http://schemas.openxmlformats.org/drawingml/2006/main">
          <a:srgbClr val="CCFF66"/>
        </a:solidFill>
        <a:ln xmlns:a="http://schemas.openxmlformats.org/drawingml/2006/main">
          <a:solidFill>
            <a:srgbClr val="006600"/>
          </a:solidFill>
        </a:ln>
      </cdr:spPr>
      <cdr:txBody>
        <a:bodyPr xmlns:a="http://schemas.openxmlformats.org/drawingml/2006/main" vertOverflow="clip" wrap="square" rtlCol="0"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 xmlns:a="http://schemas.openxmlformats.org/drawingml/2006/main"/>
        <a:p xmlns:a="http://schemas.openxmlformats.org/drawingml/2006/main">
          <a:r>
            <a:rPr lang="ru-RU" sz="1100" b="1" cap="none" spc="0" dirty="0" smtClean="0">
              <a:ln w="50800"/>
              <a:solidFill>
                <a:srgbClr val="003300"/>
              </a:solidFill>
              <a:effectLst/>
              <a:latin typeface="Bookman Old Style" pitchFamily="18" charset="0"/>
            </a:rPr>
            <a:t>- </a:t>
          </a:r>
          <a:r>
            <a:rPr lang="ru-RU" b="1" dirty="0" smtClean="0">
              <a:ln w="50800"/>
              <a:solidFill>
                <a:srgbClr val="003300"/>
              </a:solidFill>
              <a:latin typeface="Bookman Old Style" pitchFamily="18" charset="0"/>
            </a:rPr>
            <a:t>434,4</a:t>
          </a:r>
          <a:endParaRPr lang="ru-RU" sz="1100" b="1" cap="none" spc="0" dirty="0">
            <a:ln w="50800"/>
            <a:solidFill>
              <a:srgbClr val="003300"/>
            </a:solidFill>
            <a:effectLst/>
            <a:latin typeface="Bookman Old Style" pitchFamily="18" charset="0"/>
          </a:endParaRPr>
        </a:p>
      </cdr:txBody>
    </cdr:sp>
  </cdr:relSizeAnchor>
  <cdr:relSizeAnchor xmlns:cdr="http://schemas.openxmlformats.org/drawingml/2006/chartDrawing">
    <cdr:from>
      <cdr:x>0.44179</cdr:x>
      <cdr:y>0.12195</cdr:y>
    </cdr:from>
    <cdr:to>
      <cdr:x>0.5302</cdr:x>
      <cdr:y>0.15807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960440" y="720080"/>
          <a:ext cx="792509" cy="213279"/>
        </a:xfrm>
        <a:prstGeom xmlns:a="http://schemas.openxmlformats.org/drawingml/2006/main" prst="rect">
          <a:avLst/>
        </a:prstGeom>
        <a:solidFill xmlns:a="http://schemas.openxmlformats.org/drawingml/2006/main">
          <a:srgbClr val="CCFF66"/>
        </a:solidFill>
        <a:ln xmlns:a="http://schemas.openxmlformats.org/drawingml/2006/main">
          <a:solidFill>
            <a:srgbClr val="0066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rgbClr val="003300"/>
              </a:solidFill>
              <a:latin typeface="Bookman Old Style" pitchFamily="18" charset="0"/>
            </a:rPr>
            <a:t>1 375,0</a:t>
          </a:r>
        </a:p>
        <a:p xmlns:a="http://schemas.openxmlformats.org/drawingml/2006/main">
          <a:pPr>
            <a:buFontTx/>
            <a:buChar char="-"/>
          </a:pPr>
          <a:endParaRPr lang="ru-RU" sz="1100" b="1" dirty="0">
            <a:solidFill>
              <a:srgbClr val="003300"/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0.54622</cdr:x>
      <cdr:y>0.03659</cdr:y>
    </cdr:from>
    <cdr:to>
      <cdr:x>0.64079</cdr:x>
      <cdr:y>0.0849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4896544" y="216024"/>
          <a:ext cx="847787" cy="285287"/>
        </a:xfrm>
        <a:prstGeom xmlns:a="http://schemas.openxmlformats.org/drawingml/2006/main" prst="rect">
          <a:avLst/>
        </a:prstGeom>
        <a:solidFill xmlns:a="http://schemas.openxmlformats.org/drawingml/2006/main">
          <a:srgbClr val="CCFF66"/>
        </a:solidFill>
        <a:ln xmlns:a="http://schemas.openxmlformats.org/drawingml/2006/main">
          <a:solidFill>
            <a:srgbClr val="0066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rgbClr val="003300"/>
              </a:solidFill>
              <a:latin typeface="Bookman Old Style" pitchFamily="18" charset="0"/>
            </a:rPr>
            <a:t>41 133,6</a:t>
          </a:r>
          <a:endParaRPr lang="ru-RU" sz="1100" b="1" dirty="0">
            <a:solidFill>
              <a:srgbClr val="003300"/>
            </a:solidFill>
            <a:latin typeface="Bookman Old Style" pitchFamily="18" charset="0"/>
          </a:endParaRPr>
        </a:p>
      </cdr:txBody>
    </cdr:sp>
  </cdr:relSizeAnchor>
  <cdr:relSizeAnchor xmlns:cdr="http://schemas.openxmlformats.org/drawingml/2006/chartDrawing">
    <cdr:from>
      <cdr:x>0.86369</cdr:x>
      <cdr:y>0</cdr:y>
    </cdr:from>
    <cdr:to>
      <cdr:x>1</cdr:x>
      <cdr:y>0.06329</cdr:y>
    </cdr:to>
    <cdr:sp macro="" textlink="">
      <cdr:nvSpPr>
        <cdr:cNvPr id="13" name="Скругленный прямоугольник 12"/>
        <cdr:cNvSpPr/>
      </cdr:nvSpPr>
      <cdr:spPr>
        <a:xfrm xmlns:a="http://schemas.openxmlformats.org/drawingml/2006/main">
          <a:off x="7525303" y="-144016"/>
          <a:ext cx="1187665" cy="360034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99FF"/>
        </a:solidFill>
        <a:ln xmlns:a="http://schemas.openxmlformats.org/drawingml/2006/main" w="9525" cap="flat" cmpd="sng" algn="ctr">
          <a:solidFill>
            <a:srgbClr val="3399FF"/>
          </a:solidFill>
          <a:prstDash val="solid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1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DBF5F9">
                  <a:lumMod val="10000"/>
                </a:srgbClr>
              </a:solidFill>
              <a:latin typeface="Book Antiqua" pitchFamily="18" charset="0"/>
            </a:rPr>
            <a:t>тыс. руб.</a:t>
          </a:r>
          <a:endParaRPr lang="ru-RU" sz="1400" b="1" dirty="0">
            <a:solidFill>
              <a:srgbClr val="DBF5F9">
                <a:lumMod val="10000"/>
              </a:srgbClr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0.70667</cdr:x>
      <cdr:y>0.81013</cdr:y>
    </cdr:from>
    <cdr:to>
      <cdr:x>0.88849</cdr:x>
      <cdr:y>0.9708</cdr:y>
    </cdr:to>
    <cdr:sp macro="" textlink="">
      <cdr:nvSpPr>
        <cdr:cNvPr id="16" name="Загнутый угол 15"/>
        <cdr:cNvSpPr/>
      </cdr:nvSpPr>
      <cdr:spPr>
        <a:xfrm xmlns:a="http://schemas.openxmlformats.org/drawingml/2006/main">
          <a:off x="6157193" y="4608512"/>
          <a:ext cx="1584192" cy="914012"/>
        </a:xfrm>
        <a:prstGeom xmlns:a="http://schemas.openxmlformats.org/drawingml/2006/main" prst="foldedCorner">
          <a:avLst/>
        </a:prstGeom>
        <a:solidFill xmlns:a="http://schemas.openxmlformats.org/drawingml/2006/main">
          <a:schemeClr val="accent3">
            <a:lumMod val="60000"/>
            <a:lumOff val="40000"/>
          </a:schemeClr>
        </a:solidFill>
        <a:ln xmlns:a="http://schemas.openxmlformats.org/drawingml/2006/main" w="9525" cap="flat" cmpd="sng" algn="ctr">
          <a:solidFill>
            <a:srgbClr val="006600"/>
          </a:solidFill>
          <a:prstDash val="solid"/>
        </a:ln>
        <a:effectLst xmlns:a="http://schemas.openxmlformats.org/drawingml/2006/main">
          <a:glow rad="63500">
            <a:schemeClr val="accent2">
              <a:satMod val="175000"/>
              <a:alpha val="40000"/>
            </a:schemeClr>
          </a:glow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Trebuchet MS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Trebuchet MS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Trebuchet MS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Trebuchet MS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Trebuchet MS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Trebuchet MS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Trebuchet MS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Trebuchet MS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Trebuchet MS"/>
            </a:defRPr>
          </a:lvl9pPr>
        </a:lstStyle>
        <a:p xmlns:a="http://schemas.openxmlformats.org/drawingml/2006/main">
          <a:pPr algn="just"/>
          <a:r>
            <a:rPr lang="ru-RU" sz="1400" dirty="0" smtClean="0">
              <a:solidFill>
                <a:srgbClr val="DBF5F9">
                  <a:lumMod val="10000"/>
                </a:srgbClr>
              </a:solidFill>
              <a:latin typeface="Book Antiqua" pitchFamily="18" charset="0"/>
            </a:rPr>
            <a:t>2016 г –(+709,6)</a:t>
          </a:r>
        </a:p>
        <a:p xmlns:a="http://schemas.openxmlformats.org/drawingml/2006/main">
          <a:pPr algn="ctr"/>
          <a:r>
            <a:rPr lang="ru-RU" sz="1400" dirty="0" smtClean="0">
              <a:solidFill>
                <a:srgbClr val="DBF5F9">
                  <a:lumMod val="10000"/>
                </a:srgbClr>
              </a:solidFill>
              <a:latin typeface="Book Antiqua" pitchFamily="18" charset="0"/>
            </a:rPr>
            <a:t>2017 г –(- 1 099,8)</a:t>
          </a:r>
        </a:p>
        <a:p xmlns:a="http://schemas.openxmlformats.org/drawingml/2006/main">
          <a:pPr algn="ctr"/>
          <a:r>
            <a:rPr lang="ru-RU" sz="1400" dirty="0" smtClean="0">
              <a:solidFill>
                <a:srgbClr val="DBF5F9">
                  <a:lumMod val="10000"/>
                </a:srgbClr>
              </a:solidFill>
              <a:latin typeface="Book Antiqua" pitchFamily="18" charset="0"/>
            </a:rPr>
            <a:t>2018 г –(+1 721,2)</a:t>
          </a:r>
          <a:endParaRPr lang="ru-RU" sz="1400" dirty="0">
            <a:solidFill>
              <a:srgbClr val="DBF5F9">
                <a:lumMod val="10000"/>
              </a:srgbClr>
            </a:solidFill>
            <a:latin typeface="Book Antiqua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0.28125</cdr:x>
      <cdr:y>0.14474</cdr:y>
    </cdr:from>
    <cdr:to>
      <cdr:x>0.39236</cdr:x>
      <cdr:y>0.31182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14600" y="7920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0.28658</cdr:x>
      <cdr:y>0.13158</cdr:y>
    </cdr:from>
    <cdr:to>
      <cdr:x>0.37486</cdr:x>
      <cdr:y>0.18987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58615" y="748510"/>
          <a:ext cx="757419" cy="33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solidFill>
              <a:schemeClr val="accent1">
                <a:lumMod val="50000"/>
              </a:schemeClr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0.64754</cdr:x>
      <cdr:y>0.29114</cdr:y>
    </cdr:from>
    <cdr:to>
      <cdr:x>0.71311</cdr:x>
      <cdr:y>0.32911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688632" y="1656184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b="1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0.85246</cdr:x>
      <cdr:y>0.01266</cdr:y>
    </cdr:from>
    <cdr:to>
      <cdr:x>0.98764</cdr:x>
      <cdr:y>0.07594</cdr:y>
    </cdr:to>
    <cdr:sp macro="" textlink="">
      <cdr:nvSpPr>
        <cdr:cNvPr id="7" name="Скругленный прямоугольник 6"/>
        <cdr:cNvSpPr/>
      </cdr:nvSpPr>
      <cdr:spPr>
        <a:xfrm xmlns:a="http://schemas.openxmlformats.org/drawingml/2006/main">
          <a:off x="7488832" y="72008"/>
          <a:ext cx="1187576" cy="359991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99FF"/>
        </a:solidFill>
        <a:ln xmlns:a="http://schemas.openxmlformats.org/drawingml/2006/main" w="9525" cap="flat" cmpd="sng" algn="ctr">
          <a:solidFill>
            <a:srgbClr val="3399FF"/>
          </a:solidFill>
          <a:prstDash val="solid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1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DBF5F9">
                  <a:lumMod val="10000"/>
                </a:srgbClr>
              </a:solidFill>
              <a:latin typeface="Book Antiqua" pitchFamily="18" charset="0"/>
            </a:rPr>
            <a:t>тыс. руб.</a:t>
          </a:r>
          <a:endParaRPr lang="ru-RU" sz="1400" b="1" dirty="0">
            <a:solidFill>
              <a:srgbClr val="DBF5F9">
                <a:lumMod val="10000"/>
              </a:srgbClr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0.39344</cdr:x>
      <cdr:y>0.08116</cdr:y>
    </cdr:to>
    <cdr:sp macro="" textlink="">
      <cdr:nvSpPr>
        <cdr:cNvPr id="10" name="TextBox 18"/>
        <cdr:cNvSpPr txBox="1"/>
      </cdr:nvSpPr>
      <cdr:spPr>
        <a:xfrm xmlns:a="http://schemas.openxmlformats.org/drawingml/2006/main">
          <a:off x="0" y="0"/>
          <a:ext cx="3456384" cy="461665"/>
        </a:xfrm>
        <a:prstGeom xmlns:a="http://schemas.openxmlformats.org/drawingml/2006/main" prst="rect">
          <a:avLst/>
        </a:prstGeom>
        <a:solidFill xmlns:a="http://schemas.openxmlformats.org/drawingml/2006/main">
          <a:srgbClr val="99CCFF"/>
        </a:solidFill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r>
            <a: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Всего расходов    </a:t>
          </a:r>
          <a:r>
            <a:rPr lang="ru-RU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261 589,9  </a:t>
          </a:r>
          <a:endParaRPr lang="ru-RU" sz="2400" b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0.56481</cdr:x>
      <cdr:y>0.75758</cdr:y>
    </cdr:from>
    <cdr:to>
      <cdr:x>0.99074</cdr:x>
      <cdr:y>0.93086</cdr:y>
    </cdr:to>
    <cdr:sp macro="" textlink="">
      <cdr:nvSpPr>
        <cdr:cNvPr id="3" name="TextBox 18"/>
        <cdr:cNvSpPr txBox="1"/>
      </cdr:nvSpPr>
      <cdr:spPr>
        <a:xfrm xmlns:a="http://schemas.openxmlformats.org/drawingml/2006/main">
          <a:off x="4392451" y="2018417"/>
          <a:ext cx="3312399" cy="461665"/>
        </a:xfrm>
        <a:prstGeom xmlns:a="http://schemas.openxmlformats.org/drawingml/2006/main" prst="rect">
          <a:avLst/>
        </a:prstGeom>
        <a:ln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angle"/>
        </a:sp3d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 Всего расходов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5 912,4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  </a:t>
          </a:r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 </a:t>
          </a:r>
          <a:endParaRPr lang="ru-RU" sz="2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0.28125</cdr:x>
      <cdr:y>0.14474</cdr:y>
    </cdr:from>
    <cdr:to>
      <cdr:x>0.39236</cdr:x>
      <cdr:y>0.31182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14600" y="7920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0.28658</cdr:x>
      <cdr:y>0.13158</cdr:y>
    </cdr:from>
    <cdr:to>
      <cdr:x>0.37486</cdr:x>
      <cdr:y>0.18987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58615" y="748510"/>
          <a:ext cx="757419" cy="33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solidFill>
              <a:schemeClr val="accent1">
                <a:lumMod val="50000"/>
              </a:schemeClr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0.64754</cdr:x>
      <cdr:y>0.29114</cdr:y>
    </cdr:from>
    <cdr:to>
      <cdr:x>0.71311</cdr:x>
      <cdr:y>0.32911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688632" y="1656184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b="1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0.85264</cdr:x>
      <cdr:y>0.02899</cdr:y>
    </cdr:from>
    <cdr:to>
      <cdr:x>0.98782</cdr:x>
      <cdr:y>0.09227</cdr:y>
    </cdr:to>
    <cdr:sp macro="" textlink="">
      <cdr:nvSpPr>
        <cdr:cNvPr id="7" name="Скругленный прямоугольник 6"/>
        <cdr:cNvSpPr/>
      </cdr:nvSpPr>
      <cdr:spPr>
        <a:xfrm xmlns:a="http://schemas.openxmlformats.org/drawingml/2006/main">
          <a:off x="7704856" y="144016"/>
          <a:ext cx="1221554" cy="314410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99FF"/>
        </a:solidFill>
        <a:ln xmlns:a="http://schemas.openxmlformats.org/drawingml/2006/main" w="9525" cap="flat" cmpd="sng" algn="ctr">
          <a:solidFill>
            <a:srgbClr val="3399FF"/>
          </a:solidFill>
          <a:prstDash val="solid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1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DBF5F9">
                  <a:lumMod val="10000"/>
                </a:srgbClr>
              </a:solidFill>
              <a:latin typeface="Book Antiqua" pitchFamily="18" charset="0"/>
            </a:rPr>
            <a:t>тыс. руб.</a:t>
          </a:r>
          <a:endParaRPr lang="ru-RU" sz="1400" b="1" dirty="0">
            <a:solidFill>
              <a:srgbClr val="DBF5F9">
                <a:lumMod val="10000"/>
              </a:srgbClr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0.40164</cdr:x>
      <cdr:y>0.79747</cdr:y>
    </cdr:from>
    <cdr:to>
      <cdr:x>0.53279</cdr:x>
      <cdr:y>0.86076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28392" y="4536504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0.2623</cdr:x>
      <cdr:y>0.10127</cdr:y>
    </cdr:from>
    <cdr:to>
      <cdr:x>0.37705</cdr:x>
      <cdr:y>0.1519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304256" y="576064"/>
          <a:ext cx="100811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0.17053</cdr:x>
      <cdr:y>0.46451</cdr:y>
    </cdr:from>
    <cdr:to>
      <cdr:x>0.2899</cdr:x>
      <cdr:y>0.55366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34480" y="2251323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0.15202</cdr:x>
      <cdr:y>0.04107</cdr:y>
    </cdr:from>
    <cdr:to>
      <cdr:x>0.27834</cdr:x>
      <cdr:y>0.11536</cdr:y>
    </cdr:to>
    <cdr:sp macro="" textlink="">
      <cdr:nvSpPr>
        <cdr:cNvPr id="3" name="Прямоугольная выноска 2"/>
        <cdr:cNvSpPr/>
      </cdr:nvSpPr>
      <cdr:spPr>
        <a:xfrm xmlns:a="http://schemas.openxmlformats.org/drawingml/2006/main">
          <a:off x="1187624" y="216024"/>
          <a:ext cx="986858" cy="390737"/>
        </a:xfrm>
        <a:prstGeom xmlns:a="http://schemas.openxmlformats.org/drawingml/2006/main" prst="wedgeRectCallout">
          <a:avLst>
            <a:gd name="adj1" fmla="val -18981"/>
            <a:gd name="adj2" fmla="val 111883"/>
          </a:avLst>
        </a:prstGeom>
        <a:gradFill xmlns:a="http://schemas.openxmlformats.org/drawingml/2006/main" flip="none" rotWithShape="1">
          <a:gsLst>
            <a:gs pos="0">
              <a:srgbClr val="33CCFF">
                <a:shade val="30000"/>
                <a:satMod val="115000"/>
              </a:srgbClr>
            </a:gs>
            <a:gs pos="50000">
              <a:srgbClr val="33CCFF">
                <a:shade val="67500"/>
                <a:satMod val="115000"/>
              </a:srgbClr>
            </a:gs>
            <a:gs pos="100000">
              <a:srgbClr val="33CCFF">
                <a:shade val="100000"/>
                <a:satMod val="115000"/>
              </a:srgbClr>
            </a:gs>
          </a:gsLst>
          <a:lin ang="18900000" scaled="1"/>
          <a:tileRect/>
        </a:gradFill>
        <a:ln xmlns:a="http://schemas.openxmlformats.org/drawingml/2006/main" w="9525">
          <a:solidFill>
            <a:srgbClr val="006699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03300"/>
              </a:solidFill>
              <a:effectLst/>
              <a:latin typeface="Bookman Old Style" pitchFamily="18" charset="0"/>
            </a:rPr>
            <a:t>7 312,2</a:t>
          </a:r>
          <a:endParaRPr lang="ru-RU" sz="1200" b="1" dirty="0">
            <a:solidFill>
              <a:srgbClr val="003300"/>
            </a:solidFill>
            <a:effectLst/>
            <a:latin typeface="Bookman Old Style" pitchFamily="18" charset="0"/>
          </a:endParaRPr>
        </a:p>
      </cdr:txBody>
    </cdr:sp>
  </cdr:relSizeAnchor>
  <cdr:relSizeAnchor xmlns:cdr="http://schemas.openxmlformats.org/drawingml/2006/chartDrawing">
    <cdr:from>
      <cdr:x>0.47292</cdr:x>
      <cdr:y>0.04107</cdr:y>
    </cdr:from>
    <cdr:to>
      <cdr:x>0.59035</cdr:x>
      <cdr:y>0.10953</cdr:y>
    </cdr:to>
    <cdr:sp macro="" textlink="">
      <cdr:nvSpPr>
        <cdr:cNvPr id="5" name="Прямоугольная выноска 4"/>
        <cdr:cNvSpPr/>
      </cdr:nvSpPr>
      <cdr:spPr>
        <a:xfrm xmlns:a="http://schemas.openxmlformats.org/drawingml/2006/main">
          <a:off x="3682752" y="216024"/>
          <a:ext cx="914452" cy="360073"/>
        </a:xfrm>
        <a:prstGeom xmlns:a="http://schemas.openxmlformats.org/drawingml/2006/main" prst="wedgeRectCallout">
          <a:avLst>
            <a:gd name="adj1" fmla="val -18981"/>
            <a:gd name="adj2" fmla="val 111883"/>
          </a:avLst>
        </a:prstGeom>
        <a:gradFill xmlns:a="http://schemas.openxmlformats.org/drawingml/2006/main" flip="none" rotWithShape="1">
          <a:gsLst>
            <a:gs pos="0">
              <a:srgbClr val="33CCFF">
                <a:shade val="30000"/>
                <a:satMod val="115000"/>
              </a:srgbClr>
            </a:gs>
            <a:gs pos="50000">
              <a:srgbClr val="33CCFF">
                <a:shade val="67500"/>
                <a:satMod val="115000"/>
              </a:srgbClr>
            </a:gs>
            <a:gs pos="100000">
              <a:srgbClr val="33CCFF">
                <a:shade val="100000"/>
                <a:satMod val="115000"/>
              </a:srgbClr>
            </a:gs>
          </a:gsLst>
          <a:lin ang="18900000" scaled="1"/>
          <a:tileRect/>
        </a:gradFill>
        <a:ln xmlns:a="http://schemas.openxmlformats.org/drawingml/2006/main" w="9525" cap="flat" cmpd="sng" algn="ctr">
          <a:solidFill>
            <a:srgbClr val="006699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rgbClr val="003300"/>
              </a:solidFill>
              <a:latin typeface="Bookman Old Style" pitchFamily="18" charset="0"/>
            </a:rPr>
            <a:t>7 312,2</a:t>
          </a:r>
          <a:endParaRPr lang="ru-RU" sz="1200" b="1" dirty="0">
            <a:solidFill>
              <a:srgbClr val="003300"/>
            </a:solidFill>
            <a:latin typeface="Bookman Old Style" pitchFamily="18" charset="0"/>
          </a:endParaRPr>
        </a:p>
      </cdr:txBody>
    </cdr:sp>
  </cdr:relSizeAnchor>
  <cdr:relSizeAnchor xmlns:cdr="http://schemas.openxmlformats.org/drawingml/2006/chartDrawing">
    <cdr:from>
      <cdr:x>0.63937</cdr:x>
      <cdr:y>0.04107</cdr:y>
    </cdr:from>
    <cdr:to>
      <cdr:x>0.75679</cdr:x>
      <cdr:y>0.10953</cdr:y>
    </cdr:to>
    <cdr:sp macro="" textlink="">
      <cdr:nvSpPr>
        <cdr:cNvPr id="6" name="Прямоугольная выноска 5"/>
        <cdr:cNvSpPr/>
      </cdr:nvSpPr>
      <cdr:spPr>
        <a:xfrm xmlns:a="http://schemas.openxmlformats.org/drawingml/2006/main">
          <a:off x="4978896" y="216024"/>
          <a:ext cx="914400" cy="360040"/>
        </a:xfrm>
        <a:prstGeom xmlns:a="http://schemas.openxmlformats.org/drawingml/2006/main" prst="wedgeRectCallout">
          <a:avLst>
            <a:gd name="adj1" fmla="val -18981"/>
            <a:gd name="adj2" fmla="val 111883"/>
          </a:avLst>
        </a:prstGeom>
        <a:gradFill xmlns:a="http://schemas.openxmlformats.org/drawingml/2006/main" flip="none" rotWithShape="1">
          <a:gsLst>
            <a:gs pos="0">
              <a:srgbClr val="33CCFF">
                <a:shade val="30000"/>
                <a:satMod val="115000"/>
              </a:srgbClr>
            </a:gs>
            <a:gs pos="50000">
              <a:srgbClr val="33CCFF">
                <a:shade val="67500"/>
                <a:satMod val="115000"/>
              </a:srgbClr>
            </a:gs>
            <a:gs pos="100000">
              <a:srgbClr val="33CCFF">
                <a:shade val="100000"/>
                <a:satMod val="115000"/>
              </a:srgbClr>
            </a:gs>
          </a:gsLst>
          <a:lin ang="18900000" scaled="1"/>
          <a:tileRect/>
        </a:gradFill>
        <a:ln xmlns:a="http://schemas.openxmlformats.org/drawingml/2006/main" w="9525" cap="flat" cmpd="sng" algn="ctr">
          <a:solidFill>
            <a:srgbClr val="006699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 rtl="0"/>
          <a:r>
            <a:rPr lang="ru-RU" sz="1200" b="1" kern="1200" dirty="0" smtClean="0">
              <a:solidFill>
                <a:srgbClr val="003300"/>
              </a:solidFill>
              <a:latin typeface="Bookman Old Style" pitchFamily="18" charset="0"/>
            </a:rPr>
            <a:t>7 312,2</a:t>
          </a:r>
          <a:endParaRPr lang="ru-RU" sz="1200" b="1" kern="1200" dirty="0">
            <a:solidFill>
              <a:srgbClr val="003300"/>
            </a:solidFill>
            <a:latin typeface="Bookman Old Style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0.5349</cdr:x>
      <cdr:y>0.22307</cdr:y>
    </cdr:from>
    <cdr:to>
      <cdr:x>0.69537</cdr:x>
      <cdr:y>0.35055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40" y="504056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bg1"/>
            </a:solidFill>
            <a:latin typeface="Book Antiqua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0.32655</cdr:x>
      <cdr:y>0.41772</cdr:y>
    </cdr:from>
    <cdr:to>
      <cdr:x>0.43022</cdr:x>
      <cdr:y>0.57846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80320" y="23762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0.15533</cdr:x>
      <cdr:y>0.07407</cdr:y>
    </cdr:from>
    <cdr:to>
      <cdr:x>0.29876</cdr:x>
      <cdr:y>0.14815</cdr:y>
    </cdr:to>
    <cdr:sp macro="" textlink="">
      <cdr:nvSpPr>
        <cdr:cNvPr id="12" name="Прямоугольная выноска 11"/>
        <cdr:cNvSpPr/>
      </cdr:nvSpPr>
      <cdr:spPr>
        <a:xfrm xmlns:a="http://schemas.openxmlformats.org/drawingml/2006/main">
          <a:off x="1403648" y="432048"/>
          <a:ext cx="1296104" cy="432083"/>
        </a:xfrm>
        <a:prstGeom xmlns:a="http://schemas.openxmlformats.org/drawingml/2006/main" prst="wedgeRectCallout">
          <a:avLst>
            <a:gd name="adj1" fmla="val -20833"/>
            <a:gd name="adj2" fmla="val 94641"/>
          </a:avLst>
        </a:prstGeom>
        <a:solidFill xmlns:a="http://schemas.openxmlformats.org/drawingml/2006/main">
          <a:srgbClr val="99CCFF"/>
        </a:solidFill>
        <a:ln xmlns:a="http://schemas.openxmlformats.org/drawingml/2006/main" w="6350">
          <a:solidFill>
            <a:srgbClr val="6600CC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dirty="0" smtClean="0">
              <a:solidFill>
                <a:schemeClr val="bg1"/>
              </a:solidFill>
              <a:latin typeface="Bookman Old Style" pitchFamily="18" charset="0"/>
            </a:rPr>
            <a:t>Налог на доходы физических лиц</a:t>
          </a:r>
          <a:endParaRPr lang="ru-RU" sz="1000" dirty="0">
            <a:solidFill>
              <a:schemeClr val="bg1"/>
            </a:solidFill>
            <a:latin typeface="Bookman Old Style" pitchFamily="18" charset="0"/>
          </a:endParaRPr>
        </a:p>
      </cdr:txBody>
    </cdr:sp>
  </cdr:relSizeAnchor>
  <cdr:relSizeAnchor xmlns:cdr="http://schemas.openxmlformats.org/drawingml/2006/chartDrawing">
    <cdr:from>
      <cdr:x>0.33064</cdr:x>
      <cdr:y>0.61728</cdr:y>
    </cdr:from>
    <cdr:to>
      <cdr:x>0.45814</cdr:x>
      <cdr:y>0.7037</cdr:y>
    </cdr:to>
    <cdr:sp macro="" textlink="">
      <cdr:nvSpPr>
        <cdr:cNvPr id="13" name="Прямоугольная выноска 12"/>
        <cdr:cNvSpPr/>
      </cdr:nvSpPr>
      <cdr:spPr>
        <a:xfrm xmlns:a="http://schemas.openxmlformats.org/drawingml/2006/main">
          <a:off x="2987824" y="3600400"/>
          <a:ext cx="1152128" cy="504032"/>
        </a:xfrm>
        <a:prstGeom xmlns:a="http://schemas.openxmlformats.org/drawingml/2006/main" prst="wedgeRectCallout">
          <a:avLst>
            <a:gd name="adj1" fmla="val -20833"/>
            <a:gd name="adj2" fmla="val 93378"/>
          </a:avLst>
        </a:prstGeom>
        <a:solidFill xmlns:a="http://schemas.openxmlformats.org/drawingml/2006/main">
          <a:srgbClr val="99CCFF"/>
        </a:solidFill>
        <a:ln xmlns:a="http://schemas.openxmlformats.org/drawingml/2006/main" w="6350" cap="flat" cmpd="sng" algn="ctr">
          <a:solidFill>
            <a:srgbClr val="6600CC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000" dirty="0" smtClean="0">
              <a:solidFill>
                <a:sysClr val="windowText" lastClr="000000"/>
              </a:solidFill>
              <a:latin typeface="Bookman Old Style" pitchFamily="18" charset="0"/>
            </a:rPr>
            <a:t>Налоги на совокупный доход</a:t>
          </a:r>
          <a:endParaRPr lang="ru-RU" sz="1000" dirty="0">
            <a:solidFill>
              <a:sysClr val="windowText" lastClr="000000"/>
            </a:solidFill>
            <a:latin typeface="Bookman Old Style" pitchFamily="18" charset="0"/>
          </a:endParaRPr>
        </a:p>
      </cdr:txBody>
    </cdr:sp>
  </cdr:relSizeAnchor>
  <cdr:relSizeAnchor xmlns:cdr="http://schemas.openxmlformats.org/drawingml/2006/chartDrawing">
    <cdr:from>
      <cdr:x>0.7211</cdr:x>
      <cdr:y>0.67901</cdr:y>
    </cdr:from>
    <cdr:to>
      <cdr:x>0.85657</cdr:x>
      <cdr:y>0.76543</cdr:y>
    </cdr:to>
    <cdr:sp macro="" textlink="">
      <cdr:nvSpPr>
        <cdr:cNvPr id="14" name="Прямоугольная выноска 13"/>
        <cdr:cNvSpPr/>
      </cdr:nvSpPr>
      <cdr:spPr>
        <a:xfrm xmlns:a="http://schemas.openxmlformats.org/drawingml/2006/main">
          <a:off x="6516216" y="3960440"/>
          <a:ext cx="1224136" cy="504058"/>
        </a:xfrm>
        <a:prstGeom xmlns:a="http://schemas.openxmlformats.org/drawingml/2006/main" prst="wedgeRectCallout">
          <a:avLst>
            <a:gd name="adj1" fmla="val -20833"/>
            <a:gd name="adj2" fmla="val 91490"/>
          </a:avLst>
        </a:prstGeom>
        <a:solidFill xmlns:a="http://schemas.openxmlformats.org/drawingml/2006/main">
          <a:srgbClr val="99CCFF"/>
        </a:solidFill>
        <a:ln xmlns:a="http://schemas.openxmlformats.org/drawingml/2006/main" w="9525" cap="flat" cmpd="sng" algn="ctr">
          <a:solidFill>
            <a:srgbClr val="6600CC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000" dirty="0" smtClean="0">
              <a:solidFill>
                <a:sysClr val="windowText" lastClr="000000"/>
              </a:solidFill>
              <a:latin typeface="Book Antiqua" pitchFamily="18" charset="0"/>
            </a:rPr>
            <a:t>Задолженность по отмененным налогам</a:t>
          </a:r>
          <a:endParaRPr lang="ru-RU" sz="1000" dirty="0">
            <a:solidFill>
              <a:sysClr val="windowText" lastClr="000000"/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0.52189</cdr:x>
      <cdr:y>0.66667</cdr:y>
    </cdr:from>
    <cdr:to>
      <cdr:x>0.66532</cdr:x>
      <cdr:y>0.74075</cdr:y>
    </cdr:to>
    <cdr:sp macro="" textlink="">
      <cdr:nvSpPr>
        <cdr:cNvPr id="15" name="Прямоугольная выноска 14"/>
        <cdr:cNvSpPr/>
      </cdr:nvSpPr>
      <cdr:spPr>
        <a:xfrm xmlns:a="http://schemas.openxmlformats.org/drawingml/2006/main">
          <a:off x="4716016" y="3888432"/>
          <a:ext cx="1296143" cy="432083"/>
        </a:xfrm>
        <a:prstGeom xmlns:a="http://schemas.openxmlformats.org/drawingml/2006/main" prst="wedgeRectCallout">
          <a:avLst>
            <a:gd name="adj1" fmla="val -20833"/>
            <a:gd name="adj2" fmla="val 92436"/>
          </a:avLst>
        </a:prstGeom>
        <a:solidFill xmlns:a="http://schemas.openxmlformats.org/drawingml/2006/main">
          <a:srgbClr val="99CCFF"/>
        </a:solidFill>
        <a:ln xmlns:a="http://schemas.openxmlformats.org/drawingml/2006/main" w="9525" cap="flat" cmpd="sng" algn="ctr">
          <a:solidFill>
            <a:srgbClr val="6600CC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000" dirty="0" smtClean="0">
              <a:solidFill>
                <a:sysClr val="windowText" lastClr="000000"/>
              </a:solidFill>
              <a:latin typeface="Bookman Old Style" pitchFamily="18" charset="0"/>
            </a:rPr>
            <a:t>Государственная пошлина</a:t>
          </a:r>
          <a:endParaRPr lang="ru-RU" sz="1000" dirty="0">
            <a:solidFill>
              <a:sysClr val="windowText" lastClr="000000"/>
            </a:solidFill>
            <a:latin typeface="Bookman Old Style" pitchFamily="18" charset="0"/>
          </a:endParaRPr>
        </a:p>
      </cdr:txBody>
    </cdr:sp>
  </cdr:relSizeAnchor>
  <cdr:relSizeAnchor xmlns:cdr="http://schemas.openxmlformats.org/drawingml/2006/chartDrawing">
    <cdr:from>
      <cdr:x>0.18721</cdr:x>
      <cdr:y>0.44444</cdr:y>
    </cdr:from>
    <cdr:to>
      <cdr:x>0.21111</cdr:x>
      <cdr:y>0.55556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691680" y="2592288"/>
          <a:ext cx="216024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0.1633</cdr:x>
      <cdr:y>0.81481</cdr:y>
    </cdr:from>
    <cdr:to>
      <cdr:x>0.21111</cdr:x>
      <cdr:y>0.93827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1475656" y="4752528"/>
          <a:ext cx="432048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0.84063</cdr:x>
      <cdr:y>0.01235</cdr:y>
    </cdr:from>
    <cdr:to>
      <cdr:x>0.97205</cdr:x>
      <cdr:y>0.07407</cdr:y>
    </cdr:to>
    <cdr:sp macro="" textlink="">
      <cdr:nvSpPr>
        <cdr:cNvPr id="32" name="Скругленный прямоугольник 31"/>
        <cdr:cNvSpPr/>
      </cdr:nvSpPr>
      <cdr:spPr>
        <a:xfrm xmlns:a="http://schemas.openxmlformats.org/drawingml/2006/main">
          <a:off x="7596336" y="72008"/>
          <a:ext cx="1187624" cy="360040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99FF"/>
        </a:solidFill>
        <a:ln xmlns:a="http://schemas.openxmlformats.org/drawingml/2006/main" w="9525" cap="flat" cmpd="sng" algn="ctr">
          <a:solidFill>
            <a:srgbClr val="3399FF"/>
          </a:solidFill>
          <a:prstDash val="solid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1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DBF5F9">
                  <a:lumMod val="10000"/>
                </a:srgbClr>
              </a:solidFill>
              <a:latin typeface="Book Antiqua" pitchFamily="18" charset="0"/>
            </a:rPr>
            <a:t>тыс. руб.</a:t>
          </a:r>
          <a:endParaRPr lang="ru-RU" sz="1400" b="1" dirty="0">
            <a:solidFill>
              <a:srgbClr val="DBF5F9">
                <a:lumMod val="10000"/>
              </a:srgbClr>
            </a:solidFill>
            <a:latin typeface="Book Antiqua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0.5349</cdr:x>
      <cdr:y>0.22307</cdr:y>
    </cdr:from>
    <cdr:to>
      <cdr:x>0.69537</cdr:x>
      <cdr:y>0.35055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40" y="504056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bg1"/>
            </a:solidFill>
            <a:latin typeface="Book Antiqua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0.32655</cdr:x>
      <cdr:y>0.41772</cdr:y>
    </cdr:from>
    <cdr:to>
      <cdr:x>0.43022</cdr:x>
      <cdr:y>0.57846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80320" y="23762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0.13934</cdr:x>
      <cdr:y>0.46914</cdr:y>
    </cdr:from>
    <cdr:to>
      <cdr:x>0.26684</cdr:x>
      <cdr:y>0.56791</cdr:y>
    </cdr:to>
    <cdr:sp macro="" textlink="">
      <cdr:nvSpPr>
        <cdr:cNvPr id="12" name="Прямоугольная выноска 11"/>
        <cdr:cNvSpPr/>
      </cdr:nvSpPr>
      <cdr:spPr>
        <a:xfrm xmlns:a="http://schemas.openxmlformats.org/drawingml/2006/main">
          <a:off x="1224136" y="2736304"/>
          <a:ext cx="1120021" cy="576091"/>
        </a:xfrm>
        <a:prstGeom xmlns:a="http://schemas.openxmlformats.org/drawingml/2006/main" prst="wedgeRectCallout">
          <a:avLst>
            <a:gd name="adj1" fmla="val -20833"/>
            <a:gd name="adj2" fmla="val 80862"/>
          </a:avLst>
        </a:prstGeom>
        <a:solidFill xmlns:a="http://schemas.openxmlformats.org/drawingml/2006/main">
          <a:srgbClr val="99CCFF"/>
        </a:solidFill>
        <a:ln xmlns:a="http://schemas.openxmlformats.org/drawingml/2006/main" w="6350">
          <a:solidFill>
            <a:srgbClr val="6600CC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dirty="0" smtClean="0">
              <a:solidFill>
                <a:schemeClr val="bg1"/>
              </a:solidFill>
              <a:latin typeface="Bookman Old Style" pitchFamily="18" charset="0"/>
            </a:rPr>
            <a:t>Доходы от использования имущества</a:t>
          </a:r>
          <a:endParaRPr lang="ru-RU" sz="1000" dirty="0">
            <a:solidFill>
              <a:schemeClr val="bg1"/>
            </a:solidFill>
            <a:latin typeface="Bookman Old Style" pitchFamily="18" charset="0"/>
          </a:endParaRPr>
        </a:p>
      </cdr:txBody>
    </cdr:sp>
  </cdr:relSizeAnchor>
  <cdr:relSizeAnchor xmlns:cdr="http://schemas.openxmlformats.org/drawingml/2006/chartDrawing">
    <cdr:from>
      <cdr:x>0.29484</cdr:x>
      <cdr:y>0.20988</cdr:y>
    </cdr:from>
    <cdr:to>
      <cdr:x>0.42233</cdr:x>
      <cdr:y>0.32099</cdr:y>
    </cdr:to>
    <cdr:sp macro="" textlink="">
      <cdr:nvSpPr>
        <cdr:cNvPr id="13" name="Прямоугольная выноска 12"/>
        <cdr:cNvSpPr/>
      </cdr:nvSpPr>
      <cdr:spPr>
        <a:xfrm xmlns:a="http://schemas.openxmlformats.org/drawingml/2006/main">
          <a:off x="2664296" y="1224136"/>
          <a:ext cx="1152089" cy="648066"/>
        </a:xfrm>
        <a:prstGeom xmlns:a="http://schemas.openxmlformats.org/drawingml/2006/main" prst="wedgeRectCallout">
          <a:avLst>
            <a:gd name="adj1" fmla="val -20833"/>
            <a:gd name="adj2" fmla="val 77001"/>
          </a:avLst>
        </a:prstGeom>
        <a:solidFill xmlns:a="http://schemas.openxmlformats.org/drawingml/2006/main">
          <a:srgbClr val="99CCFF"/>
        </a:solidFill>
        <a:ln xmlns:a="http://schemas.openxmlformats.org/drawingml/2006/main" w="6350" cap="flat" cmpd="sng" algn="ctr">
          <a:solidFill>
            <a:srgbClr val="6600CC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000" dirty="0" smtClean="0">
              <a:solidFill>
                <a:sysClr val="windowText" lastClr="000000"/>
              </a:solidFill>
              <a:latin typeface="Bookman Old Style" pitchFamily="18" charset="0"/>
            </a:rPr>
            <a:t>Доходы при пользовании природными ресурсами</a:t>
          </a:r>
          <a:endParaRPr lang="ru-RU" sz="1000" dirty="0">
            <a:solidFill>
              <a:sysClr val="windowText" lastClr="000000"/>
            </a:solidFill>
            <a:latin typeface="Bookman Old Style" pitchFamily="18" charset="0"/>
          </a:endParaRPr>
        </a:p>
      </cdr:txBody>
    </cdr:sp>
  </cdr:relSizeAnchor>
  <cdr:relSizeAnchor xmlns:cdr="http://schemas.openxmlformats.org/drawingml/2006/chartDrawing">
    <cdr:from>
      <cdr:x>0.77049</cdr:x>
      <cdr:y>0.55556</cdr:y>
    </cdr:from>
    <cdr:to>
      <cdr:x>0.88205</cdr:x>
      <cdr:y>0.62963</cdr:y>
    </cdr:to>
    <cdr:sp macro="" textlink="">
      <cdr:nvSpPr>
        <cdr:cNvPr id="14" name="Прямоугольная выноска 13"/>
        <cdr:cNvSpPr/>
      </cdr:nvSpPr>
      <cdr:spPr>
        <a:xfrm xmlns:a="http://schemas.openxmlformats.org/drawingml/2006/main">
          <a:off x="6768752" y="3240360"/>
          <a:ext cx="980014" cy="432050"/>
        </a:xfrm>
        <a:prstGeom xmlns:a="http://schemas.openxmlformats.org/drawingml/2006/main" prst="wedgeRectCallout">
          <a:avLst>
            <a:gd name="adj1" fmla="val -21568"/>
            <a:gd name="adj2" fmla="val 89600"/>
          </a:avLst>
        </a:prstGeom>
        <a:solidFill xmlns:a="http://schemas.openxmlformats.org/drawingml/2006/main">
          <a:srgbClr val="99CCFF"/>
        </a:solidFill>
        <a:ln xmlns:a="http://schemas.openxmlformats.org/drawingml/2006/main" w="6350" cap="flat" cmpd="sng" algn="ctr">
          <a:solidFill>
            <a:srgbClr val="6600CC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endParaRPr lang="ru-RU" sz="1000" dirty="0" smtClean="0">
            <a:solidFill>
              <a:sysClr val="windowText" lastClr="000000"/>
            </a:solidFill>
            <a:latin typeface="Bookman Old Style" pitchFamily="18" charset="0"/>
          </a:endParaRPr>
        </a:p>
        <a:p xmlns:a="http://schemas.openxmlformats.org/drawingml/2006/main">
          <a:pPr algn="ctr"/>
          <a:r>
            <a:rPr lang="ru-RU" sz="1000" dirty="0" smtClean="0">
              <a:solidFill>
                <a:sysClr val="windowText" lastClr="000000"/>
              </a:solidFill>
              <a:latin typeface="Bookman Old Style" pitchFamily="18" charset="0"/>
            </a:rPr>
            <a:t>Штрафы</a:t>
          </a:r>
          <a:endParaRPr lang="ru-RU" sz="1000" dirty="0">
            <a:solidFill>
              <a:sysClr val="windowText" lastClr="000000"/>
            </a:solidFill>
            <a:latin typeface="Bookman Old Style" pitchFamily="18" charset="0"/>
          </a:endParaRPr>
        </a:p>
      </cdr:txBody>
    </cdr:sp>
  </cdr:relSizeAnchor>
  <cdr:relSizeAnchor xmlns:cdr="http://schemas.openxmlformats.org/drawingml/2006/chartDrawing">
    <cdr:from>
      <cdr:x>0.48361</cdr:x>
      <cdr:y>0</cdr:y>
    </cdr:from>
    <cdr:to>
      <cdr:x>0.65574</cdr:x>
      <cdr:y>0.09877</cdr:y>
    </cdr:to>
    <cdr:sp macro="" textlink="">
      <cdr:nvSpPr>
        <cdr:cNvPr id="15" name="Прямоугольная выноска 14"/>
        <cdr:cNvSpPr/>
      </cdr:nvSpPr>
      <cdr:spPr>
        <a:xfrm xmlns:a="http://schemas.openxmlformats.org/drawingml/2006/main">
          <a:off x="4248472" y="0"/>
          <a:ext cx="1512168" cy="576064"/>
        </a:xfrm>
        <a:prstGeom xmlns:a="http://schemas.openxmlformats.org/drawingml/2006/main" prst="wedgeRectCallout">
          <a:avLst>
            <a:gd name="adj1" fmla="val -21566"/>
            <a:gd name="adj2" fmla="val 79058"/>
          </a:avLst>
        </a:prstGeom>
        <a:solidFill xmlns:a="http://schemas.openxmlformats.org/drawingml/2006/main">
          <a:srgbClr val="99CCFF"/>
        </a:solidFill>
        <a:ln xmlns:a="http://schemas.openxmlformats.org/drawingml/2006/main" w="6350" cap="flat" cmpd="sng" algn="ctr">
          <a:solidFill>
            <a:srgbClr val="6600CC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000" dirty="0" smtClean="0">
              <a:solidFill>
                <a:sysClr val="windowText" lastClr="000000"/>
              </a:solidFill>
              <a:latin typeface="Bookman Old Style" pitchFamily="18" charset="0"/>
            </a:rPr>
            <a:t>Доходы от продажи имущества и земельных участков</a:t>
          </a:r>
        </a:p>
        <a:p xmlns:a="http://schemas.openxmlformats.org/drawingml/2006/main">
          <a:pPr algn="ctr"/>
          <a:endParaRPr lang="ru-RU" sz="1000" dirty="0">
            <a:solidFill>
              <a:sysClr val="windowText" lastClr="000000"/>
            </a:solidFill>
            <a:latin typeface="Bookman Old Style" pitchFamily="18" charset="0"/>
          </a:endParaRPr>
        </a:p>
      </cdr:txBody>
    </cdr:sp>
  </cdr:relSizeAnchor>
  <cdr:relSizeAnchor xmlns:cdr="http://schemas.openxmlformats.org/drawingml/2006/chartDrawing">
    <cdr:from>
      <cdr:x>0.18721</cdr:x>
      <cdr:y>0.44444</cdr:y>
    </cdr:from>
    <cdr:to>
      <cdr:x>0.21111</cdr:x>
      <cdr:y>0.55556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691680" y="2592288"/>
          <a:ext cx="216024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0.1633</cdr:x>
      <cdr:y>0.81481</cdr:y>
    </cdr:from>
    <cdr:to>
      <cdr:x>0.21111</cdr:x>
      <cdr:y>0.93827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1475656" y="4752528"/>
          <a:ext cx="432048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0.84063</cdr:x>
      <cdr:y>0.01235</cdr:y>
    </cdr:from>
    <cdr:to>
      <cdr:x>0.97205</cdr:x>
      <cdr:y>0.07407</cdr:y>
    </cdr:to>
    <cdr:sp macro="" textlink="">
      <cdr:nvSpPr>
        <cdr:cNvPr id="32" name="Скругленный прямоугольник 31"/>
        <cdr:cNvSpPr/>
      </cdr:nvSpPr>
      <cdr:spPr>
        <a:xfrm xmlns:a="http://schemas.openxmlformats.org/drawingml/2006/main">
          <a:off x="7596336" y="72008"/>
          <a:ext cx="1187624" cy="360040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99FF"/>
        </a:solidFill>
        <a:ln xmlns:a="http://schemas.openxmlformats.org/drawingml/2006/main" w="9525" cap="flat" cmpd="sng" algn="ctr">
          <a:solidFill>
            <a:srgbClr val="3399FF"/>
          </a:solidFill>
          <a:prstDash val="solid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1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DBF5F9">
                  <a:lumMod val="10000"/>
                </a:srgbClr>
              </a:solidFill>
              <a:latin typeface="Book Antiqua" pitchFamily="18" charset="0"/>
            </a:rPr>
            <a:t>тыс. руб.</a:t>
          </a:r>
          <a:endParaRPr lang="ru-RU" sz="1400" b="1" dirty="0">
            <a:solidFill>
              <a:srgbClr val="DBF5F9">
                <a:lumMod val="10000"/>
              </a:srgbClr>
            </a:solidFill>
            <a:latin typeface="Book Antiqua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0.5349</cdr:x>
      <cdr:y>0.22307</cdr:y>
    </cdr:from>
    <cdr:to>
      <cdr:x>0.69537</cdr:x>
      <cdr:y>0.35055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40" y="504056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bg1"/>
            </a:solidFill>
            <a:latin typeface="Book Antiqua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0.32671</cdr:x>
      <cdr:y>0.40506</cdr:y>
    </cdr:from>
    <cdr:to>
      <cdr:x>0.43038</cdr:x>
      <cdr:y>0.5658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952328" y="2304256"/>
          <a:ext cx="936813" cy="914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0.16327</cdr:x>
      <cdr:y>0.15789</cdr:y>
    </cdr:from>
    <cdr:to>
      <cdr:x>0.31838</cdr:x>
      <cdr:y>0.25759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40160" y="864096"/>
          <a:ext cx="1368144" cy="5456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200" dirty="0" smtClean="0">
            <a:latin typeface="Book Antiqua" pitchFamily="18" charset="0"/>
          </a:endParaRPr>
        </a:p>
        <a:p xmlns:a="http://schemas.openxmlformats.org/drawingml/2006/main">
          <a:pPr algn="ctr"/>
          <a:endParaRPr lang="ru-RU" sz="1200" b="1" u="sng" dirty="0" smtClean="0">
            <a:latin typeface="Book Antiqua" pitchFamily="18" charset="0"/>
          </a:endParaRPr>
        </a:p>
        <a:p xmlns:a="http://schemas.openxmlformats.org/drawingml/2006/main">
          <a:pPr algn="ctr"/>
          <a:endParaRPr lang="ru-RU" sz="1200" b="1" u="sng" dirty="0" smtClean="0">
            <a:latin typeface="Book Antiqua" pitchFamily="18" charset="0"/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0.34288</cdr:x>
      <cdr:y>0.55263</cdr:y>
    </cdr:from>
    <cdr:to>
      <cdr:x>0.48166</cdr:x>
      <cdr:y>0.64474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024363" y="3024336"/>
          <a:ext cx="122410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200" b="1" u="sng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0.53064</cdr:x>
      <cdr:y>1.82728E-7</cdr:y>
    </cdr:from>
    <cdr:to>
      <cdr:x>0.66126</cdr:x>
      <cdr:y>0.10526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680495" y="1"/>
          <a:ext cx="115213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dirty="0" smtClean="0">
            <a:latin typeface="Book Antiqua" pitchFamily="18" charset="0"/>
          </a:endParaRPr>
        </a:p>
        <a:p xmlns:a="http://schemas.openxmlformats.org/drawingml/2006/main">
          <a:endParaRPr lang="ru-RU" b="1" u="sng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0.71717</cdr:x>
      <cdr:y>0.55696</cdr:y>
    </cdr:from>
    <cdr:to>
      <cdr:x>0.83147</cdr:x>
      <cdr:y>0.7017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480720" y="3168352"/>
          <a:ext cx="1032871" cy="823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0.85719</cdr:x>
      <cdr:y>0.01266</cdr:y>
    </cdr:from>
    <cdr:to>
      <cdr:x>0.99183</cdr:x>
      <cdr:y>0.07594</cdr:y>
    </cdr:to>
    <cdr:sp macro="" textlink="">
      <cdr:nvSpPr>
        <cdr:cNvPr id="17" name="Скругленный прямоугольник 16"/>
        <cdr:cNvSpPr/>
      </cdr:nvSpPr>
      <cdr:spPr>
        <a:xfrm xmlns:a="http://schemas.openxmlformats.org/drawingml/2006/main">
          <a:off x="7560840" y="72008"/>
          <a:ext cx="1187576" cy="359991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99FF"/>
        </a:solidFill>
        <a:ln xmlns:a="http://schemas.openxmlformats.org/drawingml/2006/main" w="9525" cap="flat" cmpd="sng" algn="ctr">
          <a:solidFill>
            <a:srgbClr val="3399FF"/>
          </a:solidFill>
          <a:prstDash val="solid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1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DBF5F9">
                  <a:lumMod val="10000"/>
                </a:srgbClr>
              </a:solidFill>
              <a:latin typeface="Book Antiqua" pitchFamily="18" charset="0"/>
            </a:rPr>
            <a:t>тыс. руб.</a:t>
          </a:r>
          <a:endParaRPr lang="ru-RU" sz="1400" b="1" dirty="0">
            <a:solidFill>
              <a:srgbClr val="DBF5F9">
                <a:lumMod val="10000"/>
              </a:srgbClr>
            </a:solidFill>
            <a:latin typeface="Book Antiqua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0.28125</cdr:x>
      <cdr:y>0.14474</cdr:y>
    </cdr:from>
    <cdr:to>
      <cdr:x>0.39236</cdr:x>
      <cdr:y>0.31182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14600" y="7920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0.28658</cdr:x>
      <cdr:y>0.13158</cdr:y>
    </cdr:from>
    <cdr:to>
      <cdr:x>0.37486</cdr:x>
      <cdr:y>0.18987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58615" y="748510"/>
          <a:ext cx="757419" cy="33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solidFill>
              <a:schemeClr val="accent1">
                <a:lumMod val="50000"/>
              </a:schemeClr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0.64754</cdr:x>
      <cdr:y>0.29114</cdr:y>
    </cdr:from>
    <cdr:to>
      <cdr:x>0.71311</cdr:x>
      <cdr:y>0.32911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688632" y="1656184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b="1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0.06557</cdr:x>
      <cdr:y>0.8481</cdr:y>
    </cdr:from>
    <cdr:to>
      <cdr:x>0.92623</cdr:x>
      <cdr:y>0.94937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76064" y="4824536"/>
          <a:ext cx="7560840" cy="57606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0.03279</cdr:x>
      <cdr:y>0.03797</cdr:y>
    </cdr:from>
    <cdr:to>
      <cdr:x>0.95902</cdr:x>
      <cdr:y>0.16456</cdr:y>
    </cdr:to>
    <cdr:sp macro="" textlink="">
      <cdr:nvSpPr>
        <cdr:cNvPr id="9" name="Прямоугольник с двумя скругленными противолежащими углами 8"/>
        <cdr:cNvSpPr/>
      </cdr:nvSpPr>
      <cdr:spPr>
        <a:xfrm xmlns:a="http://schemas.openxmlformats.org/drawingml/2006/main">
          <a:off x="288032" y="216024"/>
          <a:ext cx="8136904" cy="720080"/>
        </a:xfrm>
        <a:prstGeom xmlns:a="http://schemas.openxmlformats.org/drawingml/2006/main" prst="round2DiagRect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8100000" scaled="1"/>
          <a:tileRect/>
        </a:gradFill>
        <a:ln xmlns:a="http://schemas.openxmlformats.org/drawingml/2006/main" w="12700">
          <a:solidFill>
            <a:srgbClr val="F8F8F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just"/>
          <a:r>
            <a:rPr lang="ru-RU" sz="1600" b="1" baseline="0" dirty="0" smtClean="0">
              <a:solidFill>
                <a:schemeClr val="lt1"/>
              </a:solidFill>
              <a:latin typeface="Book Antiqua" pitchFamily="18" charset="0"/>
            </a:rPr>
            <a:t>Расходы бюджета - выплачиваемые из бюджета денежные средства, за исключением средств, являющихся источниками финансирования дефицита бюджета. </a:t>
          </a:r>
          <a:endParaRPr lang="ru-RU" sz="16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0.34146</cdr:x>
      <cdr:y>0.20253</cdr:y>
    </cdr:from>
    <cdr:to>
      <cdr:x>0.6748</cdr:x>
      <cdr:y>0.41772</cdr:y>
    </cdr:to>
    <cdr:sp macro="" textlink="">
      <cdr:nvSpPr>
        <cdr:cNvPr id="11" name="Блок-схема: несколько документов 10"/>
        <cdr:cNvSpPr/>
      </cdr:nvSpPr>
      <cdr:spPr>
        <a:xfrm xmlns:a="http://schemas.openxmlformats.org/drawingml/2006/main">
          <a:off x="3024336" y="1152128"/>
          <a:ext cx="2952328" cy="1224136"/>
        </a:xfrm>
        <a:prstGeom xmlns:a="http://schemas.openxmlformats.org/drawingml/2006/main" prst="flowChartMultidocument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8900000" scaled="1"/>
          <a:tileRect/>
        </a:gradFill>
        <a:ln xmlns:a="http://schemas.openxmlformats.org/drawingml/2006/main" w="19050">
          <a:solidFill>
            <a:srgbClr val="F8F8F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dirty="0" smtClean="0">
              <a:latin typeface="Book Antiqua" pitchFamily="18" charset="0"/>
            </a:rPr>
            <a:t>РАСХОДЫ делятся: </a:t>
          </a:r>
          <a:endParaRPr lang="ru-RU" sz="20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0.00813</cdr:x>
      <cdr:y>0.60759</cdr:y>
    </cdr:from>
    <cdr:to>
      <cdr:x>0.21305</cdr:x>
      <cdr:y>0.78481</cdr:y>
    </cdr:to>
    <cdr:sp macro="" textlink="">
      <cdr:nvSpPr>
        <cdr:cNvPr id="12" name="Прямоугольник с двумя вырезанными соседними углами 11"/>
        <cdr:cNvSpPr/>
      </cdr:nvSpPr>
      <cdr:spPr>
        <a:xfrm xmlns:a="http://schemas.openxmlformats.org/drawingml/2006/main">
          <a:off x="72008" y="3456384"/>
          <a:ext cx="1814956" cy="1008112"/>
        </a:xfrm>
        <a:prstGeom xmlns:a="http://schemas.openxmlformats.org/drawingml/2006/main" prst="snip2SameRect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6200000" scaled="1"/>
          <a:tileRect/>
        </a:gradFill>
        <a:ln xmlns:a="http://schemas.openxmlformats.org/drawingml/2006/main" w="19050">
          <a:solidFill>
            <a:srgbClr val="F8F8F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latin typeface="Book Antiqua" pitchFamily="18" charset="0"/>
            </a:rPr>
            <a:t>По типам расходных обязательств</a:t>
          </a:r>
          <a:endParaRPr lang="ru-RU" sz="14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0.26829</cdr:x>
      <cdr:y>0.60759</cdr:y>
    </cdr:from>
    <cdr:to>
      <cdr:x>0.47321</cdr:x>
      <cdr:y>0.78481</cdr:y>
    </cdr:to>
    <cdr:sp macro="" textlink="">
      <cdr:nvSpPr>
        <cdr:cNvPr id="14" name="Прямоугольник с двумя вырезанными соседними углами 13"/>
        <cdr:cNvSpPr/>
      </cdr:nvSpPr>
      <cdr:spPr>
        <a:xfrm xmlns:a="http://schemas.openxmlformats.org/drawingml/2006/main">
          <a:off x="2376264" y="3456384"/>
          <a:ext cx="1814956" cy="1008112"/>
        </a:xfrm>
        <a:prstGeom xmlns:a="http://schemas.openxmlformats.org/drawingml/2006/main" prst="snip2SameRect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6200000" scaled="1"/>
          <a:tileRect/>
        </a:gra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latin typeface="Book Antiqua" pitchFamily="18" charset="0"/>
            </a:rPr>
            <a:t>По муниципальным программам</a:t>
          </a:r>
          <a:endParaRPr lang="ru-RU" sz="14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0.53659</cdr:x>
      <cdr:y>0.60759</cdr:y>
    </cdr:from>
    <cdr:to>
      <cdr:x>0.7497</cdr:x>
      <cdr:y>0.78481</cdr:y>
    </cdr:to>
    <cdr:sp macro="" textlink="">
      <cdr:nvSpPr>
        <cdr:cNvPr id="15" name="Прямоугольник с двумя вырезанными соседними углами 14"/>
        <cdr:cNvSpPr/>
      </cdr:nvSpPr>
      <cdr:spPr>
        <a:xfrm xmlns:a="http://schemas.openxmlformats.org/drawingml/2006/main">
          <a:off x="4752528" y="3456384"/>
          <a:ext cx="1887554" cy="1008112"/>
        </a:xfrm>
        <a:prstGeom xmlns:a="http://schemas.openxmlformats.org/drawingml/2006/main" prst="snip2SameRect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6200000" scaled="1"/>
          <a:tileRect/>
        </a:gra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latin typeface="Book Antiqua" pitchFamily="18" charset="0"/>
            </a:rPr>
            <a:t>По функциям муниципального образования</a:t>
          </a:r>
          <a:endParaRPr lang="ru-RU" sz="14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0.80488</cdr:x>
      <cdr:y>0.60759</cdr:y>
    </cdr:from>
    <cdr:to>
      <cdr:x>0.9918</cdr:x>
      <cdr:y>0.78481</cdr:y>
    </cdr:to>
    <cdr:sp macro="" textlink="">
      <cdr:nvSpPr>
        <cdr:cNvPr id="16" name="Прямоугольник с двумя вырезанными соседними углами 15"/>
        <cdr:cNvSpPr/>
      </cdr:nvSpPr>
      <cdr:spPr>
        <a:xfrm xmlns:a="http://schemas.openxmlformats.org/drawingml/2006/main">
          <a:off x="7128792" y="3456384"/>
          <a:ext cx="1655594" cy="1008112"/>
        </a:xfrm>
        <a:prstGeom xmlns:a="http://schemas.openxmlformats.org/drawingml/2006/main" prst="snip2SameRect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6200000" scaled="1"/>
          <a:tileRect/>
        </a:gra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endParaRPr lang="ru-RU" sz="1400" dirty="0" smtClean="0">
            <a:latin typeface="Book Antiqua" pitchFamily="18" charset="0"/>
          </a:endParaRPr>
        </a:p>
        <a:p xmlns:a="http://schemas.openxmlformats.org/drawingml/2006/main">
          <a:pPr algn="ctr"/>
          <a:r>
            <a:rPr lang="ru-RU" sz="1400" dirty="0" smtClean="0">
              <a:latin typeface="Book Antiqua" pitchFamily="18" charset="0"/>
            </a:rPr>
            <a:t>По ведомствам</a:t>
          </a:r>
          <a:endParaRPr lang="ru-RU" sz="14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0.21047</cdr:x>
      <cdr:y>0.3899</cdr:y>
    </cdr:from>
    <cdr:to>
      <cdr:x>0.2496</cdr:x>
      <cdr:y>0.55446</cdr:y>
    </cdr:to>
    <cdr:sp macro="" textlink="">
      <cdr:nvSpPr>
        <cdr:cNvPr id="17" name="Стрелка вниз 16"/>
        <cdr:cNvSpPr/>
      </cdr:nvSpPr>
      <cdr:spPr>
        <a:xfrm xmlns:a="http://schemas.openxmlformats.org/drawingml/2006/main" rot="2695267">
          <a:off x="1864090" y="2217997"/>
          <a:ext cx="346627" cy="936104"/>
        </a:xfrm>
        <a:prstGeom xmlns:a="http://schemas.openxmlformats.org/drawingml/2006/main" prst="downArrow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8900000" scaled="1"/>
          <a:tileRect/>
        </a:gradFill>
        <a:ln xmlns:a="http://schemas.openxmlformats.org/drawingml/2006/main" w="19050">
          <a:solidFill>
            <a:srgbClr val="F8F8F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0.61789</cdr:x>
      <cdr:y>0.43038</cdr:y>
    </cdr:from>
    <cdr:to>
      <cdr:x>0.66667</cdr:x>
      <cdr:y>0.60237</cdr:y>
    </cdr:to>
    <cdr:sp macro="" textlink="">
      <cdr:nvSpPr>
        <cdr:cNvPr id="18" name="Стрелка вниз 17"/>
        <cdr:cNvSpPr/>
      </cdr:nvSpPr>
      <cdr:spPr>
        <a:xfrm xmlns:a="http://schemas.openxmlformats.org/drawingml/2006/main">
          <a:off x="5472608" y="2448272"/>
          <a:ext cx="432048" cy="978408"/>
        </a:xfrm>
        <a:prstGeom xmlns:a="http://schemas.openxmlformats.org/drawingml/2006/main" prst="downArrow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6200000" scaled="1"/>
          <a:tileRect/>
        </a:gra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0.77959</cdr:x>
      <cdr:y>0.40717</cdr:y>
    </cdr:from>
    <cdr:to>
      <cdr:x>0.8185</cdr:x>
      <cdr:y>0.57172</cdr:y>
    </cdr:to>
    <cdr:sp macro="" textlink="">
      <cdr:nvSpPr>
        <cdr:cNvPr id="21" name="Стрелка вниз 20"/>
        <cdr:cNvSpPr/>
      </cdr:nvSpPr>
      <cdr:spPr>
        <a:xfrm xmlns:a="http://schemas.openxmlformats.org/drawingml/2006/main" rot="18906696">
          <a:off x="6904826" y="2316225"/>
          <a:ext cx="344594" cy="936104"/>
        </a:xfrm>
        <a:prstGeom xmlns:a="http://schemas.openxmlformats.org/drawingml/2006/main" prst="downArrow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3500000" scaled="1"/>
          <a:tileRect/>
        </a:gra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0.35772</cdr:x>
      <cdr:y>0.43038</cdr:y>
    </cdr:from>
    <cdr:to>
      <cdr:x>0.40431</cdr:x>
      <cdr:y>0.60237</cdr:y>
    </cdr:to>
    <cdr:sp macro="" textlink="">
      <cdr:nvSpPr>
        <cdr:cNvPr id="22" name="Стрелка вниз 21"/>
        <cdr:cNvSpPr/>
      </cdr:nvSpPr>
      <cdr:spPr>
        <a:xfrm xmlns:a="http://schemas.openxmlformats.org/drawingml/2006/main">
          <a:off x="3168352" y="2448272"/>
          <a:ext cx="412624" cy="978408"/>
        </a:xfrm>
        <a:prstGeom xmlns:a="http://schemas.openxmlformats.org/drawingml/2006/main" prst="downArrow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6200000" scaled="1"/>
          <a:tileRect/>
        </a:gra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B21B5-C924-40A2-A57E-F66EC19A3B25}" type="datetimeFigureOut">
              <a:rPr lang="ru-RU" smtClean="0"/>
              <a:pPr/>
              <a:t>04.12.2019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B39CE-4A9A-4777-9E9E-B0D9D21446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6313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69DA2-D43E-400D-A506-40BADF97C049}" type="datetimeFigureOut">
              <a:rPr lang="ru-RU" smtClean="0"/>
              <a:pPr/>
              <a:t>04.12.2019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1B901-6E5E-4A93-850B-994ED604A1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477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693F-A147-466F-916F-9DE85AD9CB92}" type="slidenum">
              <a:rPr lang="ru-RU" smtClean="0"/>
              <a:pPr/>
              <a:t>31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693F-A147-466F-916F-9DE85AD9CB92}" type="slidenum">
              <a:rPr lang="ru-RU" smtClean="0"/>
              <a:pPr/>
              <a:t>34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693F-A147-466F-916F-9DE85AD9CB92}" type="slidenum">
              <a:rPr lang="ru-RU" smtClean="0"/>
              <a:pPr/>
              <a:t>35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36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F476F40-2C20-4FE8-A369-6EB135F6CBE8}" type="datetime1">
              <a:rPr lang="ru-RU" smtClean="0"/>
              <a:pPr/>
              <a:t>04.12.2019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6FAB75-0B5F-4841-A958-4ED166B7C1D2}" type="datetime1">
              <a:rPr lang="ru-RU" smtClean="0"/>
              <a:pPr/>
              <a:t>04.12.2019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788E32F-FA90-4E01-8089-68DF683F2A16}" type="datetime1">
              <a:rPr lang="ru-RU" smtClean="0"/>
              <a:pPr/>
              <a:t>04.12.2019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BB7ED-834F-4CDB-AB0E-D8366E1704BC}" type="datetime1">
              <a:rPr lang="ru-RU" smtClean="0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4F732-9674-41E2-9D19-FC40430A4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9779BF-DF7B-4E99-989F-908AA416E129}" type="datetime1">
              <a:rPr lang="ru-RU" smtClean="0"/>
              <a:pPr/>
              <a:t>04.12.2019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B190E24-89EB-4760-9CBC-913D7498FE43}" type="datetime1">
              <a:rPr lang="ru-RU" smtClean="0"/>
              <a:pPr/>
              <a:t>04.12.2019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0016EC-309F-45BF-8B5C-B8BACEA2F97A}" type="datetime1">
              <a:rPr lang="ru-RU" smtClean="0"/>
              <a:pPr/>
              <a:t>04.12.2019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B141A0-E42A-4869-9D43-211CF7AB4014}" type="datetime1">
              <a:rPr lang="ru-RU" smtClean="0"/>
              <a:pPr/>
              <a:t>04.12.2019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D8B8EE-F224-48E6-A9B3-3A242E1BEDBF}" type="datetime1">
              <a:rPr lang="ru-RU" smtClean="0"/>
              <a:pPr/>
              <a:t>04.12.2019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B3F1D0B-8755-4DCA-A6D0-45609A6D4AC1}" type="datetime1">
              <a:rPr lang="ru-RU" smtClean="0"/>
              <a:pPr/>
              <a:t>04.12.2019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BFD4E4-6B4A-445E-B965-4CEABBCE6952}" type="datetime1">
              <a:rPr lang="ru-RU" smtClean="0"/>
              <a:pPr/>
              <a:t>04.12.2019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4D6BAE-8E9A-449F-8A2D-EE0CD3BA2D65}" type="datetime1">
              <a:rPr lang="ru-RU" smtClean="0"/>
              <a:pPr/>
              <a:t>04.12.2019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FF"/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BBBA915-C6A3-43E3-8911-4839E62E8300}" type="datetime1">
              <a:rPr lang="ru-RU" smtClean="0"/>
              <a:pPr/>
              <a:t>04.12.2019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1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6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chart" Target="../charts/char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2.png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chart" Target="../charts/chart1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chart" Target="../charts/char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chart" Target="../charts/chart15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chart" Target="../charts/char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55.png"/><Relationship Id="rId12" Type="http://schemas.openxmlformats.org/officeDocument/2006/relationships/image" Target="../media/image60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openxmlformats.org/officeDocument/2006/relationships/image" Target="../media/image59.png"/><Relationship Id="rId5" Type="http://schemas.openxmlformats.org/officeDocument/2006/relationships/diagramColors" Target="../diagrams/colors13.xml"/><Relationship Id="rId10" Type="http://schemas.openxmlformats.org/officeDocument/2006/relationships/image" Target="../media/image58.png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7.png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e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image" Target="../media/image16.png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openxmlformats.org/officeDocument/2006/relationships/image" Target="../media/image2.png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18.png"/><Relationship Id="rId18" Type="http://schemas.openxmlformats.org/officeDocument/2006/relationships/image" Target="../media/image23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12" Type="http://schemas.microsoft.com/office/2007/relationships/diagramDrawing" Target="../diagrams/drawing7.xml"/><Relationship Id="rId17" Type="http://schemas.openxmlformats.org/officeDocument/2006/relationships/image" Target="../media/image22.jpeg"/><Relationship Id="rId2" Type="http://schemas.openxmlformats.org/officeDocument/2006/relationships/diagramData" Target="../diagrams/data6.xml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diagramColors" Target="../diagrams/colors7.xml"/><Relationship Id="rId5" Type="http://schemas.openxmlformats.org/officeDocument/2006/relationships/diagramColors" Target="../diagrams/colors6.xml"/><Relationship Id="rId15" Type="http://schemas.openxmlformats.org/officeDocument/2006/relationships/image" Target="../media/image20.jpeg"/><Relationship Id="rId10" Type="http://schemas.openxmlformats.org/officeDocument/2006/relationships/diagramQuickStyle" Target="../diagrams/quickStyle7.xml"/><Relationship Id="rId19" Type="http://schemas.openxmlformats.org/officeDocument/2006/relationships/image" Target="../media/image24.jpeg"/><Relationship Id="rId4" Type="http://schemas.openxmlformats.org/officeDocument/2006/relationships/diagramQuickStyle" Target="../diagrams/quickStyle6.xml"/><Relationship Id="rId9" Type="http://schemas.openxmlformats.org/officeDocument/2006/relationships/diagramLayout" Target="../diagrams/layout7.xml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552" y="3717032"/>
            <a:ext cx="8208912" cy="156966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innerShdw blurRad="2540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К  решению «Об исполнении бюджета муниципального образования «Холм-Жирковский район» Смоленской области за 2018 год» от № 15 от 25.04.2019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1916832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00FF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БЮДЖЕТ               ДЛЯ ГРАЖДАН</a:t>
            </a:r>
            <a:endParaRPr lang="ru-RU" sz="5400" b="1" dirty="0">
              <a:solidFill>
                <a:srgbClr val="0000FF"/>
              </a:solidFill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i-main-pic" descr="Картинка 5 из 10"/>
          <p:cNvPicPr/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7668344" y="332656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8" name="Рисунок 7" descr="бюджет на форзац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88640"/>
            <a:ext cx="233014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363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Д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29201"/>
            <a:ext cx="2325001" cy="1628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0" y="0"/>
            <a:ext cx="9036496" cy="764704"/>
          </a:xfrm>
          <a:prstGeom prst="round2DiagRect">
            <a:avLst/>
          </a:prstGeom>
          <a:solidFill>
            <a:srgbClr val="0099FF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КРУПНЫЕ  ПРЕДПРИЯТИЯ   ХОЛМ-ЖИРКОВСКОГО РАЙОНА  В 2018 ГОДУ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6" name="Рисунок 15" descr="газ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5728" y="5300009"/>
            <a:ext cx="2448272" cy="15579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4" name="TextBox 13"/>
          <p:cNvSpPr txBox="1"/>
          <p:nvPr/>
        </p:nvSpPr>
        <p:spPr>
          <a:xfrm>
            <a:off x="251520" y="764704"/>
            <a:ext cx="43204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Book Antiqua" pitchFamily="18" charset="0"/>
              </a:rPr>
              <a:t>Общество с ограниченной ответственностью «Игоревский завод древесностружечных плит»</a:t>
            </a:r>
          </a:p>
          <a:p>
            <a:pPr algn="just"/>
            <a:r>
              <a:rPr lang="ru-RU" b="1" dirty="0" smtClean="0">
                <a:solidFill>
                  <a:srgbClr val="000099"/>
                </a:solidFill>
                <a:latin typeface="Book Antiqua" pitchFamily="18" charset="0"/>
              </a:rPr>
              <a:t>     </a:t>
            </a:r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Основным видом деятельности предприятия является производство фанеры, деревянных панелей и аналогичных слоистых материалов, древесных плит из древесины и других одревесневших материалов.</a:t>
            </a:r>
          </a:p>
          <a:p>
            <a:pPr algn="just"/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     Численность работающих на предприятии составляет более 600 человек.</a:t>
            </a:r>
          </a:p>
          <a:p>
            <a:pPr algn="just"/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     Вклад  предприятия в общий объем налоговых доходов бюджета муниципального района  оценивается на уровне 13,8 %. </a:t>
            </a:r>
          </a:p>
          <a:p>
            <a:pPr algn="just"/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	</a:t>
            </a:r>
          </a:p>
          <a:p>
            <a:endParaRPr lang="ru-RU" dirty="0" smtClean="0">
              <a:solidFill>
                <a:srgbClr val="000099"/>
              </a:solidFill>
              <a:latin typeface="Book Antiqua" pitchFamily="18" charset="0"/>
            </a:endParaRPr>
          </a:p>
          <a:p>
            <a:endParaRPr lang="ru-RU" dirty="0" smtClean="0">
              <a:solidFill>
                <a:srgbClr val="000099"/>
              </a:solidFill>
              <a:latin typeface="Book Antiqua" pitchFamily="18" charset="0"/>
            </a:endParaRPr>
          </a:p>
          <a:p>
            <a:endParaRPr lang="ru-RU" dirty="0" smtClean="0">
              <a:solidFill>
                <a:srgbClr val="000099"/>
              </a:solidFill>
              <a:latin typeface="Book Antiqua" pitchFamily="18" charset="0"/>
            </a:endParaRPr>
          </a:p>
          <a:p>
            <a:endParaRPr lang="ru-RU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8024" y="836712"/>
            <a:ext cx="396044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  <a:latin typeface="Book Antiqua" pitchFamily="18" charset="0"/>
              </a:rPr>
              <a:t>Филиал  ООО «Газпром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  <a:latin typeface="Book Antiqua" pitchFamily="18" charset="0"/>
              </a:rPr>
              <a:t> трансгаз Санкт-Петербург» Холм-Жирковское ЛПУ МГ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     Основным видом деятельности предприятия является транспортировка по трубопроводам газа и продуктов его переработки.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     Численность работающих на предприятии  составляет более 350  человек.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     Вклад предприятия в общий объем налоговых доходов бюджета муниципального района  оценивается на уровне  28,1 %.  </a:t>
            </a:r>
          </a:p>
          <a:p>
            <a:pPr algn="just">
              <a:buNone/>
            </a:pPr>
            <a:endParaRPr lang="ru-RU" b="1" dirty="0" smtClean="0">
              <a:solidFill>
                <a:srgbClr val="000099"/>
              </a:solidFill>
              <a:latin typeface="Book Antiqua" pitchFamily="18" charset="0"/>
            </a:endParaRPr>
          </a:p>
        </p:txBody>
      </p:sp>
      <p:pic>
        <p:nvPicPr>
          <p:cNvPr id="11" name="Рисунок 10" descr="газ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00392" y="908720"/>
            <a:ext cx="864096" cy="6142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" name="Рисунок 11" descr="ламинат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764704"/>
            <a:ext cx="610267" cy="7200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graphicFrame>
        <p:nvGraphicFramePr>
          <p:cNvPr id="21" name="Диаграмма 20"/>
          <p:cNvGraphicFramePr/>
          <p:nvPr/>
        </p:nvGraphicFramePr>
        <p:xfrm>
          <a:off x="3131840" y="4149080"/>
          <a:ext cx="3384376" cy="2923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54F732-9674-41E2-9D19-FC40430A42D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0" y="0"/>
            <a:ext cx="9036496" cy="692696"/>
          </a:xfrm>
          <a:prstGeom prst="round2DiagRect">
            <a:avLst/>
          </a:prstGeom>
          <a:solidFill>
            <a:srgbClr val="0099FF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ИТОГИ  БЮДЖЕТНОЙ   ПОЛИТИКИ  ХОЛМ-ЖИРКОВСКОГО     РАЙОНА ЗА 2018  ГОД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79512" y="908720"/>
          <a:ext cx="885698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-main-pic" descr="Картинка 5 из 10"/>
          <p:cNvPicPr/>
          <p:nvPr/>
        </p:nvPicPr>
        <p:blipFill>
          <a:blip r:embed="rId7" cstate="print">
            <a:lum contrast="6000"/>
          </a:blip>
          <a:srcRect/>
          <a:stretch>
            <a:fillRect/>
          </a:stretch>
        </p:blipFill>
        <p:spPr bwMode="auto">
          <a:xfrm>
            <a:off x="8387408" y="0"/>
            <a:ext cx="75659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755576" cy="77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179512" y="836712"/>
          <a:ext cx="896448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0"/>
            <a:ext cx="8892480" cy="764704"/>
          </a:xfrm>
          <a:prstGeom prst="round2DiagRect">
            <a:avLst/>
          </a:prstGeom>
          <a:solidFill>
            <a:srgbClr val="0099FF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ИСПОЛНЕНИЕ  ОСНОВНЫХ   ПАРАМЕТРОВ  БЮДЖЕТА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987824" y="1412776"/>
            <a:ext cx="504056" cy="144016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i-main-pic" descr="Картинка 5 из 10"/>
          <p:cNvPicPr/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8460432" y="0"/>
            <a:ext cx="683568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Box 8"/>
          <p:cNvSpPr txBox="1"/>
          <p:nvPr/>
        </p:nvSpPr>
        <p:spPr>
          <a:xfrm>
            <a:off x="2915816" y="1052736"/>
            <a:ext cx="936104" cy="261610"/>
          </a:xfrm>
          <a:prstGeom prst="rect">
            <a:avLst/>
          </a:prstGeom>
          <a:solidFill>
            <a:srgbClr val="CCFF66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3300"/>
                </a:solidFill>
                <a:latin typeface="Book Antiqua" pitchFamily="18" charset="0"/>
              </a:rPr>
              <a:t> </a:t>
            </a:r>
            <a:r>
              <a:rPr lang="ru-RU" sz="1100" b="1" dirty="0" smtClean="0">
                <a:solidFill>
                  <a:srgbClr val="003300"/>
                </a:solidFill>
                <a:latin typeface="Bookman Old Style" pitchFamily="18" charset="0"/>
              </a:rPr>
              <a:t>43 954,7</a:t>
            </a:r>
            <a:endParaRPr lang="ru-RU" sz="1100" b="1" dirty="0">
              <a:solidFill>
                <a:srgbClr val="003300"/>
              </a:solidFill>
              <a:latin typeface="Bookman Old Style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4283968" y="1844824"/>
            <a:ext cx="576064" cy="144016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004048" y="1412776"/>
            <a:ext cx="576064" cy="216024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5796136" y="2420888"/>
          <a:ext cx="334786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Стрелка вниз 23"/>
          <p:cNvSpPr/>
          <p:nvPr/>
        </p:nvSpPr>
        <p:spPr>
          <a:xfrm>
            <a:off x="6804248" y="3356992"/>
            <a:ext cx="144016" cy="296416"/>
          </a:xfrm>
          <a:prstGeom prst="downArrow">
            <a:avLst/>
          </a:prstGeom>
          <a:solidFill>
            <a:srgbClr val="CCFF66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>
              <a:rot lat="0" lon="0" rev="3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7524328" y="3140968"/>
            <a:ext cx="135632" cy="296416"/>
          </a:xfrm>
          <a:prstGeom prst="downArrow">
            <a:avLst/>
          </a:prstGeom>
          <a:solidFill>
            <a:srgbClr val="CCFF66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>
              <a:rot lat="0" lon="0" rev="8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93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round2DiagRect">
            <a:avLst/>
          </a:prstGeom>
          <a:solidFill>
            <a:srgbClr val="0099FF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2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ИСТОЧНИКИ  ФИНАНСИРОВАНИЯ   ДЕФИЦИТА</a:t>
            </a:r>
            <a:endParaRPr lang="ru-RU" sz="2200" cap="none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9512" y="908720"/>
            <a:ext cx="878497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0099"/>
                </a:solidFill>
                <a:latin typeface="Book Antiqua" pitchFamily="18" charset="0"/>
              </a:rPr>
              <a:t>В процессе принятия и исполнения бюджета большое значение приобретает сбалансированность  доходов и расходов бюджета. Если доходы превышают расходы, то возникает </a:t>
            </a:r>
            <a:r>
              <a:rPr lang="ru-RU" b="1" u="sng" dirty="0" err="1" smtClean="0">
                <a:solidFill>
                  <a:srgbClr val="000099"/>
                </a:solidFill>
                <a:latin typeface="Book Antiqua" pitchFamily="18" charset="0"/>
              </a:rPr>
              <a:t>профицит</a:t>
            </a:r>
            <a:r>
              <a:rPr lang="ru-RU" b="1" u="sng" dirty="0" smtClean="0">
                <a:solidFill>
                  <a:srgbClr val="000099"/>
                </a:solidFill>
                <a:latin typeface="Book Antiqua" pitchFamily="18" charset="0"/>
              </a:rPr>
              <a:t>.</a:t>
            </a:r>
            <a:r>
              <a:rPr lang="ru-RU" b="1" dirty="0" smtClean="0">
                <a:solidFill>
                  <a:srgbClr val="000099"/>
                </a:solidFill>
                <a:latin typeface="Book Antiqua" pitchFamily="18" charset="0"/>
              </a:rPr>
              <a:t> Но чаще расходы превышают доходы. В таком случае возникает </a:t>
            </a:r>
            <a:r>
              <a:rPr lang="ru-RU" b="1" u="sng" dirty="0" smtClean="0">
                <a:solidFill>
                  <a:srgbClr val="000099"/>
                </a:solidFill>
                <a:latin typeface="Book Antiqua" pitchFamily="18" charset="0"/>
              </a:rPr>
              <a:t>дефицит.</a:t>
            </a:r>
            <a:endParaRPr lang="ru-RU" b="1" dirty="0">
              <a:solidFill>
                <a:srgbClr val="000099"/>
              </a:solidFill>
              <a:latin typeface="Book Antiqua" pitchFamily="18" charset="0"/>
            </a:endParaRPr>
          </a:p>
        </p:txBody>
      </p:sp>
      <p:graphicFrame>
        <p:nvGraphicFramePr>
          <p:cNvPr id="44" name="Схема 43"/>
          <p:cNvGraphicFramePr/>
          <p:nvPr/>
        </p:nvGraphicFramePr>
        <p:xfrm>
          <a:off x="107504" y="2132856"/>
          <a:ext cx="89289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8" name="Рисунок 47" descr="бюджет калькулятор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2" y="5445224"/>
            <a:ext cx="3106097" cy="141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" name="Номер слайда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ятиугольник 27"/>
          <p:cNvSpPr/>
          <p:nvPr/>
        </p:nvSpPr>
        <p:spPr>
          <a:xfrm>
            <a:off x="179512" y="1628800"/>
            <a:ext cx="3384376" cy="1296144"/>
          </a:xfrm>
          <a:prstGeom prst="homePlate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0,0            0,0            0,0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836712"/>
          </a:xfrm>
          <a:prstGeom prst="round2DiagRect">
            <a:avLst/>
          </a:prstGeom>
          <a:solidFill>
            <a:srgbClr val="0099FF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2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ИСТОЧНИКИ  ФИНАНСИРОВАНИЯ  </a:t>
            </a:r>
            <a:br>
              <a:rPr lang="ru-RU" sz="22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2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ДЕФИЦИТА  БЮДЖЕТА</a:t>
            </a:r>
            <a:endParaRPr lang="ru-RU" sz="2200" cap="none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i-main-pic" descr="Картинка 5 из 10"/>
          <p:cNvPicPr/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8279904" y="0"/>
            <a:ext cx="8640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7956376" y="908720"/>
            <a:ext cx="1187624" cy="360040"/>
          </a:xfrm>
          <a:prstGeom prst="roundRect">
            <a:avLst/>
          </a:prstGeom>
          <a:solidFill>
            <a:srgbClr val="0099FF"/>
          </a:solidFill>
          <a:ln w="9525" cap="flat" cmpd="sng" algn="ctr">
            <a:solidFill>
              <a:srgbClr val="3399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DBF5F9">
                    <a:lumMod val="10000"/>
                  </a:srgbClr>
                </a:solidFill>
                <a:latin typeface="Book Antiqua" pitchFamily="18" charset="0"/>
              </a:rPr>
              <a:t>тыс. руб.</a:t>
            </a:r>
            <a:endParaRPr lang="ru-RU" sz="1400" b="1" dirty="0">
              <a:solidFill>
                <a:srgbClr val="DBF5F9">
                  <a:lumMod val="10000"/>
                </a:srgbClr>
              </a:solidFill>
              <a:latin typeface="Book Antiqua" pitchFamily="18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581128"/>
            <a:ext cx="1872208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Стрелка влево 17"/>
          <p:cNvSpPr/>
          <p:nvPr/>
        </p:nvSpPr>
        <p:spPr>
          <a:xfrm>
            <a:off x="4716016" y="2132856"/>
            <a:ext cx="720080" cy="432048"/>
          </a:xfrm>
          <a:prstGeom prst="leftArrow">
            <a:avLst/>
          </a:prstGeom>
          <a:gradFill flip="none" rotWithShape="1">
            <a:gsLst>
              <a:gs pos="0">
                <a:srgbClr val="0099FF">
                  <a:shade val="30000"/>
                  <a:satMod val="115000"/>
                </a:srgbClr>
              </a:gs>
              <a:gs pos="50000">
                <a:srgbClr val="0099FF">
                  <a:shade val="67500"/>
                  <a:satMod val="115000"/>
                </a:srgbClr>
              </a:gs>
              <a:gs pos="100000">
                <a:srgbClr val="0099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банк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556792"/>
            <a:ext cx="2009011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Стрелка влево 23"/>
          <p:cNvSpPr/>
          <p:nvPr/>
        </p:nvSpPr>
        <p:spPr>
          <a:xfrm>
            <a:off x="4788024" y="5301208"/>
            <a:ext cx="720080" cy="432048"/>
          </a:xfrm>
          <a:prstGeom prst="leftArrow">
            <a:avLst/>
          </a:prstGeom>
          <a:gradFill flip="none" rotWithShape="1">
            <a:gsLst>
              <a:gs pos="0">
                <a:srgbClr val="0099FF">
                  <a:shade val="30000"/>
                  <a:satMod val="115000"/>
                </a:srgbClr>
              </a:gs>
              <a:gs pos="50000">
                <a:srgbClr val="0099FF">
                  <a:shade val="67500"/>
                  <a:satMod val="115000"/>
                </a:srgbClr>
              </a:gs>
              <a:gs pos="100000">
                <a:srgbClr val="0099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79512" y="1916832"/>
            <a:ext cx="345638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endParaRPr lang="ru-RU" sz="15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ятиугольник 28"/>
          <p:cNvSpPr/>
          <p:nvPr/>
        </p:nvSpPr>
        <p:spPr>
          <a:xfrm>
            <a:off x="179512" y="4725144"/>
            <a:ext cx="3528392" cy="1224136"/>
          </a:xfrm>
          <a:prstGeom prst="homePlate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51520" y="5013176"/>
            <a:ext cx="345638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5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- 709,6   1 099,8   - 1 821,2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179512" y="1340768"/>
            <a:ext cx="972542" cy="972542"/>
            <a:chOff x="817078" y="57372"/>
            <a:chExt cx="972542" cy="972542"/>
          </a:xfrm>
          <a:solidFill>
            <a:srgbClr val="FFCC00"/>
          </a:solidFill>
          <a:scene3d>
            <a:camera prst="orthographicFront"/>
            <a:lightRig rig="chilly" dir="t"/>
          </a:scene3d>
        </p:grpSpPr>
        <p:sp>
          <p:nvSpPr>
            <p:cNvPr id="34" name="Овал 33"/>
            <p:cNvSpPr/>
            <p:nvPr/>
          </p:nvSpPr>
          <p:spPr>
            <a:xfrm>
              <a:off x="817078" y="57372"/>
              <a:ext cx="972542" cy="972542"/>
            </a:xfrm>
            <a:prstGeom prst="ellipse">
              <a:avLst/>
            </a:prstGeom>
            <a:grpFill/>
            <a:ln>
              <a:solidFill>
                <a:srgbClr val="006600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Овал 4"/>
            <p:cNvSpPr/>
            <p:nvPr/>
          </p:nvSpPr>
          <p:spPr>
            <a:xfrm>
              <a:off x="959504" y="199797"/>
              <a:ext cx="687690" cy="68769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rgbClr val="000099"/>
                  </a:solidFill>
                  <a:latin typeface="Book Antiqua" pitchFamily="18" charset="0"/>
                </a:rPr>
                <a:t>2016 год</a:t>
              </a:r>
              <a:endParaRPr lang="ru-RU" sz="1400" kern="1200" dirty="0">
                <a:solidFill>
                  <a:srgbClr val="000099"/>
                </a:solidFill>
                <a:latin typeface="Book Antiqua" pitchFamily="18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187624" y="1340768"/>
            <a:ext cx="972542" cy="972542"/>
            <a:chOff x="817078" y="57372"/>
            <a:chExt cx="972542" cy="972542"/>
          </a:xfrm>
          <a:solidFill>
            <a:srgbClr val="FFCC00"/>
          </a:solidFill>
          <a:scene3d>
            <a:camera prst="orthographicFront"/>
            <a:lightRig rig="chilly" dir="t"/>
          </a:scene3d>
        </p:grpSpPr>
        <p:sp>
          <p:nvSpPr>
            <p:cNvPr id="37" name="Овал 36"/>
            <p:cNvSpPr/>
            <p:nvPr/>
          </p:nvSpPr>
          <p:spPr>
            <a:xfrm>
              <a:off x="817078" y="57372"/>
              <a:ext cx="972542" cy="972542"/>
            </a:xfrm>
            <a:prstGeom prst="ellipse">
              <a:avLst/>
            </a:prstGeom>
            <a:grpFill/>
            <a:ln>
              <a:solidFill>
                <a:srgbClr val="006600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Овал 4"/>
            <p:cNvSpPr/>
            <p:nvPr/>
          </p:nvSpPr>
          <p:spPr>
            <a:xfrm>
              <a:off x="959504" y="199797"/>
              <a:ext cx="687690" cy="68769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rgbClr val="000099"/>
                  </a:solidFill>
                  <a:latin typeface="Book Antiqua" pitchFamily="18" charset="0"/>
                </a:rPr>
                <a:t>2017 год</a:t>
              </a:r>
              <a:endParaRPr lang="ru-RU" sz="1400" kern="1200" dirty="0">
                <a:solidFill>
                  <a:srgbClr val="000099"/>
                </a:solidFill>
                <a:latin typeface="Book Antiqua" pitchFamily="18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195736" y="1340768"/>
            <a:ext cx="972542" cy="972542"/>
            <a:chOff x="817078" y="57372"/>
            <a:chExt cx="972542" cy="972542"/>
          </a:xfrm>
          <a:solidFill>
            <a:srgbClr val="FFCC00"/>
          </a:solidFill>
          <a:scene3d>
            <a:camera prst="orthographicFront"/>
            <a:lightRig rig="chilly" dir="t"/>
          </a:scene3d>
        </p:grpSpPr>
        <p:sp>
          <p:nvSpPr>
            <p:cNvPr id="40" name="Овал 39"/>
            <p:cNvSpPr/>
            <p:nvPr/>
          </p:nvSpPr>
          <p:spPr>
            <a:xfrm>
              <a:off x="817078" y="57372"/>
              <a:ext cx="972542" cy="972542"/>
            </a:xfrm>
            <a:prstGeom prst="ellipse">
              <a:avLst/>
            </a:prstGeom>
            <a:grpFill/>
            <a:ln>
              <a:solidFill>
                <a:srgbClr val="006600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Овал 4"/>
            <p:cNvSpPr/>
            <p:nvPr/>
          </p:nvSpPr>
          <p:spPr>
            <a:xfrm>
              <a:off x="959504" y="199797"/>
              <a:ext cx="687690" cy="68769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rgbClr val="000099"/>
                  </a:solidFill>
                  <a:latin typeface="Book Antiqua" pitchFamily="18" charset="0"/>
                </a:rPr>
                <a:t>2018 год</a:t>
              </a:r>
              <a:endParaRPr lang="ru-RU" sz="1400" kern="1200" dirty="0">
                <a:solidFill>
                  <a:srgbClr val="000099"/>
                </a:solidFill>
                <a:latin typeface="Book Antiqua" pitchFamily="18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107504" y="4365104"/>
            <a:ext cx="972542" cy="972542"/>
            <a:chOff x="817078" y="57372"/>
            <a:chExt cx="972542" cy="972542"/>
          </a:xfrm>
          <a:solidFill>
            <a:srgbClr val="FFCC00"/>
          </a:solidFill>
          <a:scene3d>
            <a:camera prst="orthographicFront"/>
            <a:lightRig rig="chilly" dir="t"/>
          </a:scene3d>
        </p:grpSpPr>
        <p:sp>
          <p:nvSpPr>
            <p:cNvPr id="46" name="Овал 45"/>
            <p:cNvSpPr/>
            <p:nvPr/>
          </p:nvSpPr>
          <p:spPr>
            <a:xfrm>
              <a:off x="817078" y="57372"/>
              <a:ext cx="972542" cy="972542"/>
            </a:xfrm>
            <a:prstGeom prst="ellipse">
              <a:avLst/>
            </a:prstGeom>
            <a:grpFill/>
            <a:ln>
              <a:solidFill>
                <a:srgbClr val="006600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Овал 4"/>
            <p:cNvSpPr/>
            <p:nvPr/>
          </p:nvSpPr>
          <p:spPr>
            <a:xfrm>
              <a:off x="959504" y="199797"/>
              <a:ext cx="687690" cy="68769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rgbClr val="000099"/>
                  </a:solidFill>
                  <a:latin typeface="Book Antiqua" pitchFamily="18" charset="0"/>
                </a:rPr>
                <a:t>2016 год</a:t>
              </a:r>
              <a:endParaRPr lang="ru-RU" sz="1400" kern="1200" dirty="0">
                <a:solidFill>
                  <a:srgbClr val="000099"/>
                </a:solidFill>
                <a:latin typeface="Book Antiqua" pitchFamily="18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1115616" y="4365104"/>
            <a:ext cx="972542" cy="972542"/>
            <a:chOff x="817078" y="57372"/>
            <a:chExt cx="972542" cy="972542"/>
          </a:xfrm>
          <a:solidFill>
            <a:srgbClr val="FFCC00"/>
          </a:solidFill>
          <a:scene3d>
            <a:camera prst="orthographicFront"/>
            <a:lightRig rig="chilly" dir="t"/>
          </a:scene3d>
        </p:grpSpPr>
        <p:sp>
          <p:nvSpPr>
            <p:cNvPr id="51" name="Овал 50"/>
            <p:cNvSpPr/>
            <p:nvPr/>
          </p:nvSpPr>
          <p:spPr>
            <a:xfrm>
              <a:off x="817078" y="57372"/>
              <a:ext cx="972542" cy="972542"/>
            </a:xfrm>
            <a:prstGeom prst="ellipse">
              <a:avLst/>
            </a:prstGeom>
            <a:grpFill/>
            <a:ln>
              <a:solidFill>
                <a:srgbClr val="006600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Овал 4"/>
            <p:cNvSpPr/>
            <p:nvPr/>
          </p:nvSpPr>
          <p:spPr>
            <a:xfrm>
              <a:off x="959504" y="199797"/>
              <a:ext cx="687690" cy="68769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rgbClr val="000099"/>
                  </a:solidFill>
                  <a:latin typeface="Book Antiqua" pitchFamily="18" charset="0"/>
                </a:rPr>
                <a:t>2017 год</a:t>
              </a:r>
              <a:endParaRPr lang="ru-RU" sz="1400" kern="1200" dirty="0">
                <a:solidFill>
                  <a:srgbClr val="000099"/>
                </a:solidFill>
                <a:latin typeface="Book Antiqua" pitchFamily="18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2123728" y="4365104"/>
            <a:ext cx="972542" cy="972542"/>
            <a:chOff x="817078" y="57372"/>
            <a:chExt cx="972542" cy="972542"/>
          </a:xfrm>
          <a:solidFill>
            <a:srgbClr val="FFCC00"/>
          </a:solidFill>
          <a:scene3d>
            <a:camera prst="orthographicFront"/>
            <a:lightRig rig="chilly" dir="t"/>
          </a:scene3d>
        </p:grpSpPr>
        <p:sp>
          <p:nvSpPr>
            <p:cNvPr id="54" name="Овал 53"/>
            <p:cNvSpPr/>
            <p:nvPr/>
          </p:nvSpPr>
          <p:spPr>
            <a:xfrm>
              <a:off x="817078" y="57372"/>
              <a:ext cx="972542" cy="972542"/>
            </a:xfrm>
            <a:prstGeom prst="ellipse">
              <a:avLst/>
            </a:prstGeom>
            <a:grpFill/>
            <a:ln>
              <a:solidFill>
                <a:srgbClr val="006600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Овал 4"/>
            <p:cNvSpPr/>
            <p:nvPr/>
          </p:nvSpPr>
          <p:spPr>
            <a:xfrm>
              <a:off x="959504" y="199797"/>
              <a:ext cx="687690" cy="68769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rgbClr val="000099"/>
                  </a:solidFill>
                  <a:latin typeface="Book Antiqua" pitchFamily="18" charset="0"/>
                </a:rPr>
                <a:t>2018 год</a:t>
              </a:r>
              <a:endParaRPr lang="ru-RU" sz="1400" kern="1200" dirty="0">
                <a:solidFill>
                  <a:srgbClr val="000099"/>
                </a:solidFill>
                <a:latin typeface="Book Antiqua" pitchFamily="18" charset="0"/>
              </a:endParaRPr>
            </a:p>
          </p:txBody>
        </p:sp>
      </p:grpSp>
      <p:sp>
        <p:nvSpPr>
          <p:cNvPr id="42" name="Номер слайда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3" name="Прямоугольник с двумя скругленными противолежащими углами 42"/>
          <p:cNvSpPr/>
          <p:nvPr/>
        </p:nvSpPr>
        <p:spPr>
          <a:xfrm>
            <a:off x="7380312" y="1700808"/>
            <a:ext cx="1656184" cy="1368152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>
            <a:solidFill>
              <a:srgbClr val="0099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с двумя скругленными противолежащими углами 43"/>
          <p:cNvSpPr/>
          <p:nvPr/>
        </p:nvSpPr>
        <p:spPr>
          <a:xfrm>
            <a:off x="7380312" y="4797152"/>
            <a:ext cx="1656184" cy="1368152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>
            <a:solidFill>
              <a:srgbClr val="0099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7524328" y="2060848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Кредиты кредитных организаций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24328" y="4941168"/>
            <a:ext cx="13681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Изменение остатка средств на счетах бюджета</a:t>
            </a:r>
          </a:p>
        </p:txBody>
      </p:sp>
      <p:pic>
        <p:nvPicPr>
          <p:cNvPr id="58" name="Рисунок 57" descr="деньги 2.jpg"/>
          <p:cNvPicPr>
            <a:picLocks noChangeAspect="1"/>
          </p:cNvPicPr>
          <p:nvPr/>
        </p:nvPicPr>
        <p:blipFill>
          <a:blip r:embed="rId5" cstate="print"/>
          <a:srcRect l="5383" t="13043" b="8696"/>
          <a:stretch>
            <a:fillRect/>
          </a:stretch>
        </p:blipFill>
        <p:spPr>
          <a:xfrm>
            <a:off x="3563888" y="4797152"/>
            <a:ext cx="1265744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" name="Рисунок 59" descr="слитки.jpg"/>
          <p:cNvPicPr>
            <a:picLocks noChangeAspect="1"/>
          </p:cNvPicPr>
          <p:nvPr/>
        </p:nvPicPr>
        <p:blipFill>
          <a:blip r:embed="rId6" cstate="print"/>
          <a:srcRect l="8915" t="13058" r="10850" b="4240"/>
          <a:stretch>
            <a:fillRect/>
          </a:stretch>
        </p:blipFill>
        <p:spPr>
          <a:xfrm>
            <a:off x="3419872" y="1700808"/>
            <a:ext cx="1296144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0" y="1196752"/>
          <a:ext cx="7812360" cy="5259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532440" cy="764704"/>
          </a:xfrm>
          <a:prstGeom prst="round2DiagRect">
            <a:avLst/>
          </a:prstGeom>
          <a:solidFill>
            <a:srgbClr val="0099FF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2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ДИНАМИКА    ОБЪЕМА МУНИЦИПАЛЬНОГО   ДОЛГА</a:t>
            </a:r>
            <a:endParaRPr lang="ru-RU" sz="2200" cap="none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i-main-pic" descr="Картинка 5 из 10"/>
          <p:cNvPicPr/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8279904" y="0"/>
            <a:ext cx="8640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Прямоугольная выноска 13"/>
          <p:cNvSpPr/>
          <p:nvPr/>
        </p:nvSpPr>
        <p:spPr>
          <a:xfrm>
            <a:off x="2483768" y="1412776"/>
            <a:ext cx="914400" cy="360040"/>
          </a:xfrm>
          <a:prstGeom prst="wedgeRectCallout">
            <a:avLst>
              <a:gd name="adj1" fmla="val -18981"/>
              <a:gd name="adj2" fmla="val 111883"/>
            </a:avLst>
          </a:prstGeom>
          <a:gradFill flip="none" rotWithShape="1">
            <a:gsLst>
              <a:gs pos="0">
                <a:srgbClr val="33CCFF">
                  <a:shade val="30000"/>
                  <a:satMod val="115000"/>
                </a:srgbClr>
              </a:gs>
              <a:gs pos="50000">
                <a:srgbClr val="33CCFF">
                  <a:shade val="67500"/>
                  <a:satMod val="115000"/>
                </a:srgbClr>
              </a:gs>
              <a:gs pos="100000">
                <a:srgbClr val="33CCFF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3300"/>
                </a:solidFill>
                <a:effectLst/>
                <a:latin typeface="Bookman Old Style" pitchFamily="18" charset="0"/>
              </a:rPr>
              <a:t>7 312,2</a:t>
            </a:r>
            <a:endParaRPr lang="ru-RU" sz="1200" b="1" dirty="0">
              <a:solidFill>
                <a:srgbClr val="0033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6228184" y="1412776"/>
            <a:ext cx="914400" cy="360040"/>
          </a:xfrm>
          <a:prstGeom prst="wedgeRectCallout">
            <a:avLst>
              <a:gd name="adj1" fmla="val -18981"/>
              <a:gd name="adj2" fmla="val 111883"/>
            </a:avLst>
          </a:prstGeom>
          <a:gradFill flip="none" rotWithShape="1">
            <a:gsLst>
              <a:gs pos="0">
                <a:srgbClr val="33CCFF">
                  <a:shade val="30000"/>
                  <a:satMod val="115000"/>
                </a:srgbClr>
              </a:gs>
              <a:gs pos="50000">
                <a:srgbClr val="33CCFF">
                  <a:shade val="67500"/>
                  <a:satMod val="115000"/>
                </a:srgbClr>
              </a:gs>
              <a:gs pos="100000">
                <a:srgbClr val="33CCFF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 cap="flat" cmpd="sng" algn="ctr">
            <a:solidFill>
              <a:srgbClr val="006699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3300"/>
                </a:solidFill>
                <a:latin typeface="Bookman Old Style" pitchFamily="18" charset="0"/>
              </a:rPr>
              <a:t>7 312,2</a:t>
            </a:r>
            <a:endParaRPr lang="ru-RU" sz="1200" b="1" dirty="0">
              <a:solidFill>
                <a:srgbClr val="003300"/>
              </a:solidFill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956376" y="1052736"/>
            <a:ext cx="1187624" cy="360040"/>
          </a:xfrm>
          <a:prstGeom prst="roundRect">
            <a:avLst/>
          </a:prstGeom>
          <a:solidFill>
            <a:srgbClr val="0099FF"/>
          </a:solidFill>
          <a:ln w="9525" cap="flat" cmpd="sng" algn="ctr">
            <a:solidFill>
              <a:srgbClr val="3399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DBF5F9">
                    <a:lumMod val="10000"/>
                  </a:srgbClr>
                </a:solidFill>
                <a:latin typeface="Book Antiqua" pitchFamily="18" charset="0"/>
              </a:rPr>
              <a:t>тыс. руб.</a:t>
            </a:r>
            <a:endParaRPr lang="ru-RU" sz="1400" b="1" dirty="0">
              <a:solidFill>
                <a:srgbClr val="DBF5F9">
                  <a:lumMod val="10000"/>
                </a:srgbClr>
              </a:solidFill>
              <a:latin typeface="Book Antiqua" pitchFamily="18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7380312" y="2204864"/>
            <a:ext cx="1763688" cy="1440160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524328" y="1916832"/>
            <a:ext cx="15121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/>
            <a:endParaRPr lang="ru-RU" sz="1400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 Antiqua" pitchFamily="18" charset="0"/>
              </a:rPr>
              <a:t>В 2018 сумма расходов  на обслуживание долга составила  7,3 тыс. рублей.</a:t>
            </a:r>
            <a:endParaRPr lang="ru-RU" sz="14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5"/>
          <p:cNvGraphicFramePr>
            <a:graphicFrameLocks noGrp="1"/>
          </p:cNvGraphicFramePr>
          <p:nvPr>
            <p:ph idx="1"/>
          </p:nvPr>
        </p:nvGraphicFramePr>
        <p:xfrm>
          <a:off x="539552" y="1196752"/>
          <a:ext cx="828092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864096"/>
          </a:xfrm>
          <a:prstGeom prst="round2DiagRect">
            <a:avLst/>
          </a:prstGeom>
          <a:solidFill>
            <a:srgbClr val="0099FF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2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ДОХОДЫ  БЮДЖЕТА </a:t>
            </a:r>
            <a:endParaRPr lang="ru-RU" sz="2200" cap="none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6" name="Рисунок 5" descr="доходы все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4437112"/>
            <a:ext cx="2843808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Выноска-облако 6"/>
          <p:cNvSpPr/>
          <p:nvPr/>
        </p:nvSpPr>
        <p:spPr>
          <a:xfrm>
            <a:off x="6876256" y="5517232"/>
            <a:ext cx="1440160" cy="864096"/>
          </a:xfrm>
          <a:prstGeom prst="cloudCallout">
            <a:avLst/>
          </a:prstGeom>
          <a:solidFill>
            <a:srgbClr val="CC99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Book Antiqua" pitchFamily="18" charset="0"/>
              </a:rPr>
              <a:t>Доходы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Book Antiqua" pitchFamily="18" charset="0"/>
              </a:rPr>
              <a:t>района</a:t>
            </a:r>
            <a:endParaRPr lang="ru-RU" sz="1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0" y="0"/>
            <a:ext cx="9144000" cy="720080"/>
          </a:xfrm>
          <a:prstGeom prst="round2DiagRect">
            <a:avLst/>
          </a:prstGeom>
          <a:solidFill>
            <a:srgbClr val="0099FF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ДИНАМИКА ПОСТУПЛЕНИЯ 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ДОХОДОВ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В  БЮДЖЕТ 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ЗА 2016-2018  гг.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5084763"/>
          <a:ext cx="9144000" cy="177410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15646"/>
                <a:gridCol w="2627325"/>
                <a:gridCol w="1983497"/>
                <a:gridCol w="1656673"/>
                <a:gridCol w="1860859"/>
              </a:tblGrid>
              <a:tr h="291784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Bookman Old Style" pitchFamily="18" charset="0"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Bookman Old Style" pitchFamily="18" charset="0"/>
                        </a:rPr>
                        <a:t>Общий объем доходов бюджета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Bookman Old Style" pitchFamily="18" charset="0"/>
                        </a:rPr>
                        <a:t>в том числе: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3399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566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3399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Bookman Old Style" pitchFamily="18" charset="0"/>
                        </a:rPr>
                        <a:t>Налоговые доходы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Bookman Old Style" pitchFamily="18" charset="0"/>
                        </a:rPr>
                        <a:t>Неналоговые доходы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Bookman Old Style" pitchFamily="18" charset="0"/>
                        </a:rPr>
                        <a:t>Безвозмездные поступления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334895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3366"/>
                          </a:solidFill>
                          <a:effectLst/>
                          <a:latin typeface="Bookman Old Style" pitchFamily="18" charset="0"/>
                        </a:rPr>
                        <a:t>2016</a:t>
                      </a:r>
                      <a:endParaRPr lang="ru-RU" sz="1600" b="1" i="0" dirty="0">
                        <a:solidFill>
                          <a:srgbClr val="003366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3366"/>
                          </a:solidFill>
                          <a:effectLst/>
                          <a:latin typeface="Bookman Old Style" pitchFamily="18" charset="0"/>
                        </a:rPr>
                        <a:t>219</a:t>
                      </a:r>
                      <a:r>
                        <a:rPr lang="ru-RU" sz="1600" b="1" i="0" baseline="0" dirty="0" smtClean="0">
                          <a:solidFill>
                            <a:srgbClr val="003366"/>
                          </a:solidFill>
                          <a:effectLst/>
                          <a:latin typeface="Bookman Old Style" pitchFamily="18" charset="0"/>
                        </a:rPr>
                        <a:t> 790,9</a:t>
                      </a:r>
                      <a:endParaRPr lang="ru-RU" sz="1600" b="1" i="0" dirty="0">
                        <a:solidFill>
                          <a:srgbClr val="003366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3366"/>
                          </a:solidFill>
                          <a:effectLst/>
                          <a:latin typeface="Bookman Old Style" pitchFamily="18" charset="0"/>
                        </a:rPr>
                        <a:t>36</a:t>
                      </a:r>
                      <a:r>
                        <a:rPr lang="ru-RU" sz="1600" b="1" i="0" baseline="0" dirty="0" smtClean="0">
                          <a:solidFill>
                            <a:srgbClr val="003366"/>
                          </a:solidFill>
                          <a:effectLst/>
                          <a:latin typeface="Bookman Old Style" pitchFamily="18" charset="0"/>
                        </a:rPr>
                        <a:t> 210,2</a:t>
                      </a:r>
                      <a:endParaRPr lang="ru-RU" sz="1600" b="1" i="0" dirty="0">
                        <a:solidFill>
                          <a:srgbClr val="003366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3366"/>
                          </a:solidFill>
                          <a:effectLst/>
                          <a:latin typeface="Bookman Old Style" pitchFamily="18" charset="0"/>
                        </a:rPr>
                        <a:t>3</a:t>
                      </a:r>
                      <a:r>
                        <a:rPr lang="ru-RU" sz="1600" b="1" i="0" baseline="0" dirty="0" smtClean="0">
                          <a:solidFill>
                            <a:srgbClr val="003366"/>
                          </a:solidFill>
                          <a:effectLst/>
                          <a:latin typeface="Bookman Old Style" pitchFamily="18" charset="0"/>
                        </a:rPr>
                        <a:t> 062,7</a:t>
                      </a:r>
                      <a:endParaRPr lang="ru-RU" sz="1600" b="1" i="0" dirty="0">
                        <a:solidFill>
                          <a:srgbClr val="003366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3366"/>
                          </a:solidFill>
                          <a:effectLst/>
                          <a:latin typeface="Bookman Old Style" pitchFamily="18" charset="0"/>
                        </a:rPr>
                        <a:t>180</a:t>
                      </a:r>
                      <a:r>
                        <a:rPr lang="ru-RU" sz="1600" b="1" i="0" baseline="0" dirty="0" smtClean="0">
                          <a:solidFill>
                            <a:srgbClr val="003366"/>
                          </a:solidFill>
                          <a:effectLst/>
                          <a:latin typeface="Bookman Old Style" pitchFamily="18" charset="0"/>
                        </a:rPr>
                        <a:t> 518,0</a:t>
                      </a:r>
                      <a:endParaRPr lang="ru-RU" sz="1600" b="1" i="0" dirty="0">
                        <a:solidFill>
                          <a:srgbClr val="003366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</a:tr>
              <a:tr h="334895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3366"/>
                          </a:solidFill>
                          <a:effectLst/>
                          <a:latin typeface="Bookman Old Style" pitchFamily="18" charset="0"/>
                        </a:rPr>
                        <a:t>2017</a:t>
                      </a:r>
                      <a:endParaRPr lang="ru-RU" sz="1600" b="1" i="0" dirty="0">
                        <a:solidFill>
                          <a:srgbClr val="003366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3366"/>
                          </a:solidFill>
                          <a:effectLst/>
                          <a:latin typeface="Bookman Old Style" pitchFamily="18" charset="0"/>
                        </a:rPr>
                        <a:t>219 356,5</a:t>
                      </a:r>
                      <a:endParaRPr lang="ru-RU" sz="1600" b="1" i="0" dirty="0">
                        <a:solidFill>
                          <a:srgbClr val="003366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3366"/>
                          </a:solidFill>
                          <a:effectLst/>
                          <a:latin typeface="Bookman Old Style" pitchFamily="18" charset="0"/>
                        </a:rPr>
                        <a:t>34</a:t>
                      </a:r>
                      <a:r>
                        <a:rPr lang="ru-RU" sz="1600" b="1" i="0" baseline="0" dirty="0" smtClean="0">
                          <a:solidFill>
                            <a:srgbClr val="003366"/>
                          </a:solidFill>
                          <a:effectLst/>
                          <a:latin typeface="Bookman Old Style" pitchFamily="18" charset="0"/>
                        </a:rPr>
                        <a:t> 714,2</a:t>
                      </a:r>
                      <a:endParaRPr lang="ru-RU" sz="1600" b="1" i="0" dirty="0">
                        <a:solidFill>
                          <a:srgbClr val="003366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3366"/>
                          </a:solidFill>
                          <a:effectLst/>
                          <a:latin typeface="Bookman Old Style" pitchFamily="18" charset="0"/>
                        </a:rPr>
                        <a:t>2</a:t>
                      </a:r>
                      <a:r>
                        <a:rPr lang="ru-RU" sz="1600" b="1" i="0" baseline="0" dirty="0" smtClean="0">
                          <a:solidFill>
                            <a:srgbClr val="003366"/>
                          </a:solidFill>
                          <a:effectLst/>
                          <a:latin typeface="Bookman Old Style" pitchFamily="18" charset="0"/>
                        </a:rPr>
                        <a:t> 197,8</a:t>
                      </a:r>
                      <a:endParaRPr lang="ru-RU" sz="1600" b="1" i="0" dirty="0">
                        <a:solidFill>
                          <a:srgbClr val="003366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3366"/>
                          </a:solidFill>
                          <a:effectLst/>
                          <a:latin typeface="Bookman Old Style" pitchFamily="18" charset="0"/>
                        </a:rPr>
                        <a:t>182</a:t>
                      </a:r>
                      <a:r>
                        <a:rPr lang="ru-RU" sz="1600" b="1" i="0" baseline="0" dirty="0" smtClean="0">
                          <a:solidFill>
                            <a:srgbClr val="003366"/>
                          </a:solidFill>
                          <a:effectLst/>
                          <a:latin typeface="Bookman Old Style" pitchFamily="18" charset="0"/>
                        </a:rPr>
                        <a:t> 444,5</a:t>
                      </a:r>
                      <a:endParaRPr lang="ru-RU" sz="1600" b="1" i="0" dirty="0">
                        <a:solidFill>
                          <a:srgbClr val="003366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</a:tr>
              <a:tr h="354565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3366"/>
                          </a:solidFill>
                          <a:effectLst/>
                          <a:latin typeface="Bookman Old Style" pitchFamily="18" charset="0"/>
                        </a:rPr>
                        <a:t>2018</a:t>
                      </a:r>
                      <a:endParaRPr lang="ru-RU" sz="1600" b="1" i="0" dirty="0">
                        <a:solidFill>
                          <a:srgbClr val="003366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3366"/>
                          </a:solidFill>
                          <a:effectLst/>
                          <a:latin typeface="Bookman Old Style" pitchFamily="18" charset="0"/>
                        </a:rPr>
                        <a:t>263</a:t>
                      </a:r>
                      <a:r>
                        <a:rPr lang="ru-RU" sz="1600" b="1" i="0" baseline="0" dirty="0" smtClean="0">
                          <a:solidFill>
                            <a:srgbClr val="003366"/>
                          </a:solidFill>
                          <a:effectLst/>
                          <a:latin typeface="Bookman Old Style" pitchFamily="18" charset="0"/>
                        </a:rPr>
                        <a:t> 311,2</a:t>
                      </a:r>
                      <a:endParaRPr lang="ru-RU" sz="1600" b="1" i="0" dirty="0">
                        <a:solidFill>
                          <a:srgbClr val="003366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3366"/>
                          </a:solidFill>
                          <a:effectLst/>
                          <a:latin typeface="Bookman Old Style" pitchFamily="18" charset="0"/>
                        </a:rPr>
                        <a:t>45</a:t>
                      </a:r>
                      <a:r>
                        <a:rPr lang="ru-RU" sz="1600" b="1" i="0" baseline="0" dirty="0" smtClean="0">
                          <a:solidFill>
                            <a:srgbClr val="003366"/>
                          </a:solidFill>
                          <a:effectLst/>
                          <a:latin typeface="Bookman Old Style" pitchFamily="18" charset="0"/>
                        </a:rPr>
                        <a:t> 275,3</a:t>
                      </a:r>
                      <a:endParaRPr lang="ru-RU" sz="1600" b="1" i="0" dirty="0">
                        <a:solidFill>
                          <a:srgbClr val="003366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3366"/>
                          </a:solidFill>
                          <a:effectLst/>
                          <a:latin typeface="Bookman Old Style" pitchFamily="18" charset="0"/>
                        </a:rPr>
                        <a:t>2</a:t>
                      </a:r>
                      <a:r>
                        <a:rPr lang="ru-RU" sz="1600" b="1" i="0" baseline="0" dirty="0" smtClean="0">
                          <a:solidFill>
                            <a:srgbClr val="003366"/>
                          </a:solidFill>
                          <a:effectLst/>
                          <a:latin typeface="Bookman Old Style" pitchFamily="18" charset="0"/>
                        </a:rPr>
                        <a:t> 182,2</a:t>
                      </a:r>
                      <a:endParaRPr lang="ru-RU" sz="1600" b="1" i="0" dirty="0">
                        <a:solidFill>
                          <a:srgbClr val="003366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3366"/>
                          </a:solidFill>
                          <a:effectLst/>
                          <a:latin typeface="Bookman Old Style" pitchFamily="18" charset="0"/>
                        </a:rPr>
                        <a:t>215</a:t>
                      </a:r>
                      <a:r>
                        <a:rPr lang="ru-RU" sz="1600" b="1" i="0" baseline="0" dirty="0" smtClean="0">
                          <a:solidFill>
                            <a:srgbClr val="003366"/>
                          </a:solidFill>
                          <a:effectLst/>
                          <a:latin typeface="Bookman Old Style" pitchFamily="18" charset="0"/>
                        </a:rPr>
                        <a:t> 853,7</a:t>
                      </a:r>
                      <a:endParaRPr lang="ru-RU" sz="1600" b="1" i="0" dirty="0">
                        <a:solidFill>
                          <a:srgbClr val="003366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</a:tr>
            </a:tbl>
          </a:graphicData>
        </a:graphic>
      </p:graphicFrame>
      <p:pic>
        <p:nvPicPr>
          <p:cNvPr id="14" name="i-main-pic" descr="Картинка 5 из 10"/>
          <p:cNvPicPr/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8279904" y="0"/>
            <a:ext cx="8640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54F732-9674-41E2-9D19-FC40430A42D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323527" y="908720"/>
          <a:ext cx="8280921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Прямоугольная выноска 17"/>
          <p:cNvSpPr/>
          <p:nvPr/>
        </p:nvSpPr>
        <p:spPr>
          <a:xfrm>
            <a:off x="1979712" y="1340768"/>
            <a:ext cx="1008112" cy="360040"/>
          </a:xfrm>
          <a:prstGeom prst="wedgeRectCallout">
            <a:avLst>
              <a:gd name="adj1" fmla="val -19888"/>
              <a:gd name="adj2" fmla="val 91601"/>
            </a:avLst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979712" y="1412776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219 790,9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3491880" y="1412776"/>
            <a:ext cx="1008112" cy="360040"/>
          </a:xfrm>
          <a:prstGeom prst="wedgeRectCallout">
            <a:avLst>
              <a:gd name="adj1" fmla="val -19888"/>
              <a:gd name="adj2" fmla="val 91601"/>
            </a:avLst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219 356,5</a:t>
            </a: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5076056" y="908720"/>
            <a:ext cx="1008112" cy="360040"/>
          </a:xfrm>
          <a:prstGeom prst="wedgeRectCallout">
            <a:avLst>
              <a:gd name="adj1" fmla="val -19888"/>
              <a:gd name="adj2" fmla="val 91601"/>
            </a:avLst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263 311,2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одержимое 13"/>
          <p:cNvGraphicFramePr>
            <a:graphicFrameLocks noGrp="1"/>
          </p:cNvGraphicFramePr>
          <p:nvPr>
            <p:ph sz="quarter" idx="3"/>
          </p:nvPr>
        </p:nvGraphicFramePr>
        <p:xfrm>
          <a:off x="2483768" y="3645024"/>
          <a:ext cx="4248472" cy="321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Скругленный прямоугольник 24"/>
          <p:cNvSpPr/>
          <p:nvPr/>
        </p:nvSpPr>
        <p:spPr>
          <a:xfrm>
            <a:off x="7956376" y="1052736"/>
            <a:ext cx="1187624" cy="360040"/>
          </a:xfrm>
          <a:prstGeom prst="roundRect">
            <a:avLst/>
          </a:prstGeom>
          <a:solidFill>
            <a:srgbClr val="0099FF"/>
          </a:solidFill>
          <a:ln w="9525" cap="flat" cmpd="sng" algn="ctr">
            <a:solidFill>
              <a:srgbClr val="3399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DBF5F9">
                    <a:lumMod val="10000"/>
                  </a:srgbClr>
                </a:solidFill>
                <a:latin typeface="Book Antiqua" pitchFamily="18" charset="0"/>
              </a:rPr>
              <a:t>тыс. руб.</a:t>
            </a:r>
            <a:endParaRPr lang="ru-RU" sz="1400" b="1" dirty="0">
              <a:solidFill>
                <a:srgbClr val="DBF5F9">
                  <a:lumMod val="10000"/>
                </a:srgbClr>
              </a:solidFill>
              <a:latin typeface="Book Antiqua" pitchFamily="18" charset="0"/>
            </a:endParaRPr>
          </a:p>
        </p:txBody>
      </p:sp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107504" y="0"/>
            <a:ext cx="8579296" cy="764704"/>
          </a:xfrm>
          <a:prstGeom prst="round2DiagRect">
            <a:avLst/>
          </a:prstGeom>
          <a:solidFill>
            <a:srgbClr val="0099FF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2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ПОСТУПЛЕНИЕ   НАЛОГОВЫХ ДОХОДОВ В БЮДЖЕТ </a:t>
            </a:r>
            <a:br>
              <a:rPr lang="ru-RU" sz="22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2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В 2018   ГОДУ</a:t>
            </a:r>
            <a:endParaRPr lang="ru-RU" sz="2200" cap="none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1" name="i-main-pic" descr="Картинка 5 из 10"/>
          <p:cNvPicPr/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8279904" y="0"/>
            <a:ext cx="8640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10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179512" y="1556792"/>
          <a:ext cx="856895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6" name="Рисунок 15" descr="кошеле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836712"/>
            <a:ext cx="1080120" cy="101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2627784" y="908720"/>
            <a:ext cx="3456384" cy="461665"/>
          </a:xfrm>
          <a:prstGeom prst="rect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Всего поступило  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45 275,3  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54F732-9674-41E2-9D19-FC40430A42D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179512" y="1484785"/>
          <a:ext cx="4176464" cy="309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0" y="0"/>
            <a:ext cx="8352928" cy="764704"/>
          </a:xfrm>
          <a:prstGeom prst="round2DiagRect">
            <a:avLst/>
          </a:prstGeom>
          <a:solidFill>
            <a:srgbClr val="0099FF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ДИНАМИКА  ПОСТУПЛЕНИЯ  НАЛОГОВЫХ    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ДОХОДОВ   В  2016-2018 ГОДАХ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3"/>
          </p:nvPr>
        </p:nvGraphicFramePr>
        <p:xfrm>
          <a:off x="0" y="836712"/>
          <a:ext cx="903649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-main-pic" descr="Картинка 5 из 10"/>
          <p:cNvPicPr/>
          <p:nvPr/>
        </p:nvPicPr>
        <p:blipFill>
          <a:blip r:embed="rId5" cstate="print">
            <a:lum contrast="6000"/>
          </a:blip>
          <a:srcRect/>
          <a:stretch>
            <a:fillRect/>
          </a:stretch>
        </p:blipFill>
        <p:spPr bwMode="auto">
          <a:xfrm>
            <a:off x="8316416" y="0"/>
            <a:ext cx="82758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54F732-9674-41E2-9D19-FC40430A42D2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9" name="Рисунок 8" descr="налоговая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912" y="1196752"/>
            <a:ext cx="3072340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552" y="260648"/>
            <a:ext cx="8208912" cy="369332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420888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>
              <a:solidFill>
                <a:srgbClr val="0000FF"/>
              </a:solidFill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9512" y="116632"/>
            <a:ext cx="8856984" cy="648072"/>
          </a:xfrm>
          <a:prstGeom prst="round2DiagRect">
            <a:avLst/>
          </a:prstGeom>
          <a:solidFill>
            <a:srgbClr val="0099FF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СТРУКТУРА    БРОШЮРЫ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44384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i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124744"/>
            <a:ext cx="85506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just"/>
            <a:endParaRPr lang="ru-RU" sz="2000" b="1" i="1" dirty="0" smtClean="0">
              <a:solidFill>
                <a:srgbClr val="0000CC"/>
              </a:solidFill>
              <a:latin typeface="Book Antiqua" pitchFamily="18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79512" y="836712"/>
            <a:ext cx="8784976" cy="6021288"/>
          </a:xfrm>
          <a:prstGeom prst="horizontalScroll">
            <a:avLst>
              <a:gd name="adj" fmla="val 901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27584" y="1628800"/>
            <a:ext cx="79928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Наименование   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                                                                                            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Стр.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Введение .                                                                                                     3-7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Социально-экономическое развитие муниципального </a:t>
            </a:r>
          </a:p>
          <a:p>
            <a:pPr marL="342900" indent="-342900"/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     образования «Холм-Жирковский район» Смоленской </a:t>
            </a:r>
          </a:p>
          <a:p>
            <a:pPr marL="342900" indent="-342900"/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     области .                                                                                                      8-10    </a:t>
            </a:r>
          </a:p>
          <a:p>
            <a:pPr marL="342900" indent="-342900">
              <a:buAutoNum type="arabicPeriod" startAt="3"/>
            </a:pP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Итоги бюджетной политики Холм-Жирковского района </a:t>
            </a:r>
          </a:p>
          <a:p>
            <a:pPr marL="342900" indent="-342900"/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      за 2017 год.                                                                                                     11 </a:t>
            </a:r>
          </a:p>
          <a:p>
            <a:pPr marL="342900" indent="-342900"/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3.   Основные характеристики бюджета муниципального </a:t>
            </a:r>
          </a:p>
          <a:p>
            <a:pPr marL="342900" indent="-342900"/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     образования «Холм-Жирковский район» Смоленской </a:t>
            </a:r>
          </a:p>
          <a:p>
            <a:pPr marL="342900" indent="-342900"/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     области за 2017 год .                                                                               12-32 </a:t>
            </a:r>
          </a:p>
          <a:p>
            <a:pPr marL="342900" indent="-342900"/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4.   Сведения по муниципальным программам.                                   33-46</a:t>
            </a:r>
          </a:p>
          <a:p>
            <a:pPr marL="342900" indent="-342900"/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5.   Контактная информация.                                                                    47-49</a:t>
            </a:r>
          </a:p>
          <a:p>
            <a:pPr marL="342900" indent="-342900"/>
            <a:endParaRPr lang="ru-RU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 marL="342900" indent="-342900"/>
            <a:endParaRPr lang="ru-RU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 marL="342900" indent="-342900"/>
            <a:endParaRPr lang="ru-RU" dirty="0" smtClean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2" name="Рисунок 11" descr="другое исполнени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869160"/>
            <a:ext cx="2304256" cy="1359592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4363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одержимое 13"/>
          <p:cNvGraphicFramePr>
            <a:graphicFrameLocks noGrp="1"/>
          </p:cNvGraphicFramePr>
          <p:nvPr>
            <p:ph sz="quarter" idx="3"/>
          </p:nvPr>
        </p:nvGraphicFramePr>
        <p:xfrm>
          <a:off x="2483768" y="3645024"/>
          <a:ext cx="4248472" cy="321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Скругленный прямоугольник 24"/>
          <p:cNvSpPr/>
          <p:nvPr/>
        </p:nvSpPr>
        <p:spPr>
          <a:xfrm>
            <a:off x="7956376" y="908720"/>
            <a:ext cx="1187624" cy="360040"/>
          </a:xfrm>
          <a:prstGeom prst="roundRect">
            <a:avLst/>
          </a:prstGeom>
          <a:solidFill>
            <a:srgbClr val="0099FF"/>
          </a:solidFill>
          <a:ln w="9525" cap="flat" cmpd="sng" algn="ctr">
            <a:solidFill>
              <a:srgbClr val="3399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DBF5F9">
                    <a:lumMod val="10000"/>
                  </a:srgbClr>
                </a:solidFill>
                <a:latin typeface="Book Antiqua" pitchFamily="18" charset="0"/>
              </a:rPr>
              <a:t>тыс. руб.</a:t>
            </a:r>
            <a:endParaRPr lang="ru-RU" sz="1400" b="1" dirty="0">
              <a:solidFill>
                <a:srgbClr val="DBF5F9">
                  <a:lumMod val="10000"/>
                </a:srgbClr>
              </a:solidFill>
              <a:latin typeface="Book Antiqua" pitchFamily="18" charset="0"/>
            </a:endParaRPr>
          </a:p>
        </p:txBody>
      </p:sp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107504" y="0"/>
            <a:ext cx="8579296" cy="764704"/>
          </a:xfrm>
          <a:prstGeom prst="round2DiagRect">
            <a:avLst/>
          </a:prstGeom>
          <a:solidFill>
            <a:srgbClr val="0099FF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2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ПОСТУПЛЕНИЕ   НЕНАЛОГОВЫХ ДОХОДОВ </a:t>
            </a:r>
            <a:br>
              <a:rPr lang="ru-RU" sz="22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2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БЮДЖЕТ  В 2018   ГОДУ</a:t>
            </a:r>
            <a:endParaRPr lang="ru-RU" sz="2200" cap="none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1" name="i-main-pic" descr="Картинка 5 из 10"/>
          <p:cNvPicPr/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8279904" y="0"/>
            <a:ext cx="8640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10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251520" y="1412776"/>
          <a:ext cx="878497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6" name="Рисунок 15" descr="кошеле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1760" y="764704"/>
            <a:ext cx="1080120" cy="101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4283968" y="908720"/>
            <a:ext cx="3240360" cy="461665"/>
          </a:xfrm>
          <a:prstGeom prst="rect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Всего поступило  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2 182,2  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54F732-9674-41E2-9D19-FC40430A42D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179512" y="1484785"/>
          <a:ext cx="4176464" cy="309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79512" y="0"/>
            <a:ext cx="8712968" cy="764704"/>
          </a:xfrm>
          <a:prstGeom prst="round2DiagRect">
            <a:avLst/>
          </a:prstGeom>
          <a:solidFill>
            <a:srgbClr val="0099FF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ДИНАМИКА  ПОСТУПЛЕНИЯ  НЕНАЛОГОВЫХ    ДОХОДОВ   В  2016-2018 гг.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3"/>
          </p:nvPr>
        </p:nvGraphicFramePr>
        <p:xfrm>
          <a:off x="179512" y="836712"/>
          <a:ext cx="878497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-main-pic" descr="Картинка 5 из 10"/>
          <p:cNvPicPr/>
          <p:nvPr/>
        </p:nvPicPr>
        <p:blipFill>
          <a:blip r:embed="rId5" cstate="print">
            <a:lum contrast="6000"/>
          </a:blip>
          <a:srcRect/>
          <a:stretch>
            <a:fillRect/>
          </a:stretch>
        </p:blipFill>
        <p:spPr bwMode="auto">
          <a:xfrm>
            <a:off x="8316416" y="0"/>
            <a:ext cx="82758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54F732-9674-41E2-9D19-FC40430A42D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5148064" y="4293096"/>
            <a:ext cx="1512129" cy="504058"/>
          </a:xfrm>
          <a:prstGeom prst="wedgeRectCallout">
            <a:avLst>
              <a:gd name="adj1" fmla="val -21463"/>
              <a:gd name="adj2" fmla="val 91490"/>
            </a:avLst>
          </a:prstGeom>
          <a:solidFill>
            <a:srgbClr val="99CCFF"/>
          </a:solidFill>
          <a:ln w="6350" cap="flat" cmpd="sng" algn="ctr">
            <a:solidFill>
              <a:srgbClr val="6600CC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ysClr val="windowText" lastClr="000000"/>
                </a:solidFill>
                <a:latin typeface="Bookman Old Style" pitchFamily="18" charset="0"/>
              </a:rPr>
              <a:t>Доходы от компенсации затрат государства</a:t>
            </a:r>
            <a:endParaRPr lang="ru-RU" sz="1000" dirty="0">
              <a:solidFill>
                <a:sysClr val="windowText" lastClr="0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79512" y="188640"/>
            <a:ext cx="8712968" cy="720080"/>
          </a:xfrm>
          <a:prstGeom prst="round2DiagRect">
            <a:avLst/>
          </a:prstGeom>
          <a:solidFill>
            <a:srgbClr val="0099FF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ПОНЯТИЕ  МЕЖБЮДЖЕТНЫХ ОТНОШЕНИЙ 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2483768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Выноска-облако 5"/>
          <p:cNvSpPr/>
          <p:nvPr/>
        </p:nvSpPr>
        <p:spPr>
          <a:xfrm>
            <a:off x="827584" y="1556792"/>
            <a:ext cx="1512168" cy="1080120"/>
          </a:xfrm>
          <a:prstGeom prst="cloudCallou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33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43608" y="184482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0099"/>
                </a:solidFill>
                <a:latin typeface="Book Antiqua" pitchFamily="18" charset="0"/>
              </a:rPr>
              <a:t>Нужна помощь?</a:t>
            </a:r>
            <a:endParaRPr lang="ru-RU" sz="1400" b="1" i="1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14" name="Загнутый угол 13"/>
          <p:cNvSpPr/>
          <p:nvPr/>
        </p:nvSpPr>
        <p:spPr>
          <a:xfrm>
            <a:off x="2771800" y="1196752"/>
            <a:ext cx="6264696" cy="2520280"/>
          </a:xfrm>
          <a:prstGeom prst="foldedCorner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rgbClr val="3366FF"/>
            </a:solidFill>
          </a:ln>
          <a:effectLst>
            <a:outerShdw blurRad="50800" dist="50800" dir="5400000" algn="ctr" rotWithShape="0">
              <a:schemeClr val="bg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pPr algn="just"/>
            <a:r>
              <a:rPr lang="ru-RU" b="1" i="1" u="sng" dirty="0" smtClean="0">
                <a:solidFill>
                  <a:srgbClr val="000099"/>
                </a:solidFill>
                <a:latin typeface="Book Antiqua" pitchFamily="18" charset="0"/>
              </a:rPr>
              <a:t>Межбюджетные отношения</a:t>
            </a:r>
            <a:r>
              <a:rPr lang="ru-RU" b="1" i="1" dirty="0" smtClean="0">
                <a:solidFill>
                  <a:srgbClr val="000099"/>
                </a:solidFill>
                <a:latin typeface="Book Antiqua" pitchFamily="18" charset="0"/>
              </a:rPr>
              <a:t> — взаимоотношения между федеральными органами государственной власти, органами государственной власти субъектов Российской Федерации, органами местного самоуправления по вопросам регулирования бюджетных правоотношений, организации и осуществления бюджетного процесса. </a:t>
            </a:r>
            <a:endParaRPr lang="ru-RU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15" name="Загнутый угол 14"/>
          <p:cNvSpPr/>
          <p:nvPr/>
        </p:nvSpPr>
        <p:spPr>
          <a:xfrm>
            <a:off x="2771800" y="4077072"/>
            <a:ext cx="6264696" cy="1872208"/>
          </a:xfrm>
          <a:prstGeom prst="foldedCorner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19050">
            <a:solidFill>
              <a:srgbClr val="3366FF"/>
            </a:solidFill>
          </a:ln>
          <a:effectLst>
            <a:outerShdw blurRad="50800" dist="50800" dir="5400000" algn="ctr" rotWithShape="0">
              <a:schemeClr val="bg2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pPr algn="just"/>
            <a:r>
              <a:rPr lang="ru-RU" b="1" i="1" u="sng" dirty="0" smtClean="0">
                <a:solidFill>
                  <a:srgbClr val="000099"/>
                </a:solidFill>
                <a:latin typeface="Book Antiqua" pitchFamily="18" charset="0"/>
              </a:rPr>
              <a:t>Межбюджетные трансферты </a:t>
            </a:r>
            <a:r>
              <a:rPr lang="ru-RU" b="1" i="1" dirty="0" smtClean="0">
                <a:solidFill>
                  <a:srgbClr val="000099"/>
                </a:solidFill>
                <a:latin typeface="Book Antiqua" pitchFamily="18" charset="0"/>
              </a:rPr>
              <a:t>— средства, предоставляемые одним бюджетом бюджетной системы Российской Федерации другому бюджету бюджетной системы Российской Федерации. </a:t>
            </a:r>
            <a:endParaRPr lang="ru-RU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54F732-9674-41E2-9D19-FC40430A42D2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79512" y="188640"/>
            <a:ext cx="8712968" cy="720080"/>
          </a:xfrm>
          <a:prstGeom prst="round2DiagRect">
            <a:avLst/>
          </a:prstGeom>
          <a:solidFill>
            <a:srgbClr val="0099FF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ВИДЫ    МЕЖБЮДЖЕТНЫХ  ТРАНСФЕРТОВ 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3"/>
          </p:nvPr>
        </p:nvGraphicFramePr>
        <p:xfrm>
          <a:off x="395288" y="980728"/>
          <a:ext cx="8291512" cy="5543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свинья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6296" y="980728"/>
            <a:ext cx="1770766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54F732-9674-41E2-9D19-FC40430A42D2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одержимое 13"/>
          <p:cNvGraphicFramePr>
            <a:graphicFrameLocks noGrp="1"/>
          </p:cNvGraphicFramePr>
          <p:nvPr>
            <p:ph sz="quarter" idx="3"/>
          </p:nvPr>
        </p:nvGraphicFramePr>
        <p:xfrm>
          <a:off x="2483768" y="3645024"/>
          <a:ext cx="4248472" cy="321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Скругленный прямоугольник 24"/>
          <p:cNvSpPr/>
          <p:nvPr/>
        </p:nvSpPr>
        <p:spPr>
          <a:xfrm>
            <a:off x="7956376" y="908720"/>
            <a:ext cx="1187624" cy="360040"/>
          </a:xfrm>
          <a:prstGeom prst="roundRect">
            <a:avLst/>
          </a:prstGeom>
          <a:solidFill>
            <a:srgbClr val="0099FF"/>
          </a:solidFill>
          <a:ln w="9525" cap="flat" cmpd="sng" algn="ctr">
            <a:solidFill>
              <a:srgbClr val="3399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DBF5F9">
                    <a:lumMod val="10000"/>
                  </a:srgbClr>
                </a:solidFill>
                <a:latin typeface="Book Antiqua" pitchFamily="18" charset="0"/>
              </a:rPr>
              <a:t>тыс. руб.</a:t>
            </a:r>
            <a:endParaRPr lang="ru-RU" sz="1400" b="1" dirty="0">
              <a:solidFill>
                <a:srgbClr val="DBF5F9">
                  <a:lumMod val="10000"/>
                </a:srgbClr>
              </a:solidFill>
              <a:latin typeface="Book Antiqua" pitchFamily="18" charset="0"/>
            </a:endParaRPr>
          </a:p>
        </p:txBody>
      </p:sp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107504" y="0"/>
            <a:ext cx="8579296" cy="764704"/>
          </a:xfrm>
          <a:prstGeom prst="round2DiagRect">
            <a:avLst/>
          </a:prstGeom>
          <a:solidFill>
            <a:srgbClr val="0099FF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2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БЕЗВОЗМЕЗДНЫЕ   ПОСТУПЛЕНИЯ В БЮДЖЕТЕ  </a:t>
            </a:r>
            <a:br>
              <a:rPr lang="ru-RU" sz="22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2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В 2018   ГОДУ</a:t>
            </a:r>
            <a:endParaRPr lang="ru-RU" sz="2200" cap="none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1" name="i-main-pic" descr="Картинка 5 из 10"/>
          <p:cNvPicPr/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8279904" y="0"/>
            <a:ext cx="8640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10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179512" y="1700808"/>
          <a:ext cx="878497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6" name="Рисунок 15" descr="кошеле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980728"/>
            <a:ext cx="1080120" cy="101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539552" y="980728"/>
            <a:ext cx="3456384" cy="461665"/>
          </a:xfrm>
          <a:prstGeom prst="rect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Всего поступило  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215 853,7  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54F732-9674-41E2-9D19-FC40430A42D2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179512" y="1484785"/>
          <a:ext cx="4176464" cy="309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79512" y="0"/>
            <a:ext cx="8712968" cy="836712"/>
          </a:xfrm>
          <a:prstGeom prst="round2DiagRect">
            <a:avLst/>
          </a:prstGeom>
          <a:solidFill>
            <a:srgbClr val="0099FF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ДИНАМИКА  БЕЗВОЗМЕЗДНЫХ  ПОСТУПЛЕНИЙ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в 2016-2018  гг.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3"/>
          </p:nvPr>
        </p:nvGraphicFramePr>
        <p:xfrm>
          <a:off x="107504" y="836712"/>
          <a:ext cx="903649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-main-pic" descr="Картинка 5 из 10"/>
          <p:cNvPicPr/>
          <p:nvPr/>
        </p:nvPicPr>
        <p:blipFill>
          <a:blip r:embed="rId5" cstate="print">
            <a:lum contrast="6000"/>
          </a:blip>
          <a:srcRect/>
          <a:stretch>
            <a:fillRect/>
          </a:stretch>
        </p:blipFill>
        <p:spPr bwMode="auto">
          <a:xfrm>
            <a:off x="8388424" y="0"/>
            <a:ext cx="755576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54F732-9674-41E2-9D19-FC40430A42D2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1403648" y="2348880"/>
            <a:ext cx="1120084" cy="288032"/>
          </a:xfrm>
          <a:prstGeom prst="wedgeRectCallout">
            <a:avLst>
              <a:gd name="adj1" fmla="val -21683"/>
              <a:gd name="adj2" fmla="val 113931"/>
            </a:avLst>
          </a:prstGeom>
          <a:solidFill>
            <a:srgbClr val="99CCFF"/>
          </a:solidFill>
          <a:ln w="635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bg1"/>
                </a:solidFill>
                <a:latin typeface="Bookman Old Style" pitchFamily="18" charset="0"/>
              </a:rPr>
              <a:t>Дотации</a:t>
            </a:r>
            <a:endParaRPr lang="ru-RU" sz="1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2771800" y="3284984"/>
            <a:ext cx="1120084" cy="288032"/>
          </a:xfrm>
          <a:prstGeom prst="wedgeRectCallout">
            <a:avLst>
              <a:gd name="adj1" fmla="val -20833"/>
              <a:gd name="adj2" fmla="val 113931"/>
            </a:avLst>
          </a:prstGeom>
          <a:solidFill>
            <a:srgbClr val="99CCFF"/>
          </a:solidFill>
          <a:ln w="635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bg1"/>
                </a:solidFill>
                <a:latin typeface="Bookman Old Style" pitchFamily="18" charset="0"/>
              </a:rPr>
              <a:t>Субвенции</a:t>
            </a:r>
            <a:endParaRPr lang="ru-RU" sz="1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851920" y="1268760"/>
            <a:ext cx="1120084" cy="288032"/>
          </a:xfrm>
          <a:prstGeom prst="wedgeRectCallout">
            <a:avLst>
              <a:gd name="adj1" fmla="val -19983"/>
              <a:gd name="adj2" fmla="val 117238"/>
            </a:avLst>
          </a:prstGeom>
          <a:solidFill>
            <a:srgbClr val="99CCFF"/>
          </a:solidFill>
          <a:ln w="635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bg1"/>
                </a:solidFill>
                <a:latin typeface="Bookman Old Style" pitchFamily="18" charset="0"/>
              </a:rPr>
              <a:t>Субсидии</a:t>
            </a:r>
            <a:endParaRPr lang="ru-RU" sz="1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5364088" y="4149080"/>
            <a:ext cx="1224136" cy="576091"/>
          </a:xfrm>
          <a:prstGeom prst="wedgeRectCallout">
            <a:avLst>
              <a:gd name="adj1" fmla="val -20833"/>
              <a:gd name="adj2" fmla="val 80862"/>
            </a:avLst>
          </a:prstGeom>
          <a:solidFill>
            <a:srgbClr val="99CCFF"/>
          </a:solidFill>
          <a:ln w="635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bg1"/>
                </a:solidFill>
                <a:latin typeface="Bookman Old Style" pitchFamily="18" charset="0"/>
              </a:rPr>
              <a:t>Иные межбюджетные трансферты</a:t>
            </a:r>
            <a:endParaRPr lang="ru-RU" sz="1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6876256" y="4725144"/>
            <a:ext cx="936104" cy="432047"/>
          </a:xfrm>
          <a:prstGeom prst="wedgeRectCallout">
            <a:avLst>
              <a:gd name="adj1" fmla="val -20833"/>
              <a:gd name="adj2" fmla="val 80862"/>
            </a:avLst>
          </a:prstGeom>
          <a:solidFill>
            <a:srgbClr val="99CCFF"/>
          </a:solidFill>
          <a:ln w="635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bg1"/>
                </a:solidFill>
                <a:latin typeface="Bookman Old Style" pitchFamily="18" charset="0"/>
              </a:rPr>
              <a:t>Возврат остатков</a:t>
            </a:r>
            <a:endParaRPr lang="ru-RU" sz="1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980728"/>
          <a:ext cx="885698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79512" y="0"/>
            <a:ext cx="8712968" cy="836712"/>
          </a:xfrm>
          <a:prstGeom prst="round2DiagRect">
            <a:avLst/>
          </a:prstGeom>
          <a:solidFill>
            <a:srgbClr val="0099FF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НАПРАВЛЕНИЯ РАСХОДОВАНИЯ СРЕДСТВ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980728"/>
          <a:ext cx="878497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79512" y="0"/>
            <a:ext cx="8712968" cy="836712"/>
          </a:xfrm>
          <a:prstGeom prst="round2DiagRect">
            <a:avLst/>
          </a:prstGeom>
          <a:solidFill>
            <a:srgbClr val="0099FF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СТРУКТУРА  РАСХОДОВ  БЮДЖЕТА ПО 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РАЗДЕЛАМ  И   ПОДРАЗДЕЛАМ  ЗА 2018 ГОД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i-main-pic" descr="Картинка 5 из 10"/>
          <p:cNvPicPr/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8388424" y="0"/>
            <a:ext cx="755576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251520" y="980728"/>
          <a:ext cx="777686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0" y="3789040"/>
          <a:ext cx="8964613" cy="3068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908720"/>
          </a:xfrm>
          <a:prstGeom prst="round2DiagRect">
            <a:avLst/>
          </a:prstGeom>
          <a:solidFill>
            <a:srgbClr val="0099FF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200" dirty="0" smtClean="0">
                <a:ln w="5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ПУБЛИЧНЫЕ  ОБЯЗАТЕЛЬСТВА  ЗА 2018 ГОДУ</a:t>
            </a:r>
            <a:endParaRPr lang="ru-RU" sz="2200" dirty="0">
              <a:ln w="50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6" name="i-main-pic" descr="Картинка 5 из 10"/>
          <p:cNvPicPr/>
          <p:nvPr/>
        </p:nvPicPr>
        <p:blipFill>
          <a:blip r:embed="rId8" cstate="print">
            <a:lum contrast="6000"/>
          </a:blip>
          <a:srcRect/>
          <a:stretch>
            <a:fillRect/>
          </a:stretch>
        </p:blipFill>
        <p:spPr bwMode="auto">
          <a:xfrm>
            <a:off x="8388424" y="0"/>
            <a:ext cx="755576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7668344" y="1124744"/>
            <a:ext cx="1187553" cy="359977"/>
          </a:xfrm>
          <a:prstGeom prst="roundRect">
            <a:avLst/>
          </a:prstGeom>
          <a:solidFill>
            <a:srgbClr val="0099FF"/>
          </a:solidFill>
          <a:ln w="9525" cap="flat" cmpd="sng" algn="ctr">
            <a:solidFill>
              <a:srgbClr val="3399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DBF5F9">
                    <a:lumMod val="10000"/>
                  </a:srgbClr>
                </a:solidFill>
                <a:latin typeface="Book Antiqua" pitchFamily="18" charset="0"/>
              </a:rPr>
              <a:t>тыс. руб.</a:t>
            </a:r>
            <a:endParaRPr lang="ru-RU" sz="1400" b="1" dirty="0">
              <a:solidFill>
                <a:srgbClr val="DBF5F9">
                  <a:lumMod val="10000"/>
                </a:srgbClr>
              </a:solidFill>
              <a:latin typeface="Book Antiqua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28</a:t>
            </a:fld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трелка вниз 36"/>
          <p:cNvSpPr/>
          <p:nvPr/>
        </p:nvSpPr>
        <p:spPr>
          <a:xfrm>
            <a:off x="7452320" y="2204864"/>
            <a:ext cx="484632" cy="2160240"/>
          </a:xfrm>
          <a:prstGeom prst="downArrow">
            <a:avLst/>
          </a:prstGeom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4499992" y="2276872"/>
            <a:ext cx="484632" cy="2088232"/>
          </a:xfrm>
          <a:prstGeom prst="downArrow">
            <a:avLst/>
          </a:prstGeom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1259632" y="2276872"/>
            <a:ext cx="484632" cy="2088232"/>
          </a:xfrm>
          <a:prstGeom prst="downArrow">
            <a:avLst/>
          </a:prstGeom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ound2DiagRect">
            <a:avLst/>
          </a:prstGeom>
          <a:solidFill>
            <a:srgbClr val="0099FF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2400" dirty="0" smtClean="0">
                <a:ln w="5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РАСХОДЫ  НА   учреждения  образования </a:t>
            </a:r>
            <a:br>
              <a:rPr lang="ru-RU" sz="2400" dirty="0" smtClean="0">
                <a:ln w="5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dirty="0" smtClean="0">
                <a:ln w="5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2018 ГОДУ</a:t>
            </a:r>
            <a:endParaRPr lang="ru-RU" sz="2400" dirty="0">
              <a:ln w="50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6" name="i-main-pic" descr="Картинка 5 из 10"/>
          <p:cNvPicPr/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8460432" y="0"/>
            <a:ext cx="68356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51520" y="2420888"/>
            <a:ext cx="2664296" cy="720080"/>
          </a:xfrm>
          <a:prstGeom prst="round2DiagRect">
            <a:avLst/>
          </a:prstGeom>
          <a:gradFill flip="none" rotWithShape="1">
            <a:gsLst>
              <a:gs pos="0">
                <a:srgbClr val="00FF99">
                  <a:shade val="30000"/>
                  <a:satMod val="115000"/>
                </a:srgbClr>
              </a:gs>
              <a:gs pos="50000">
                <a:srgbClr val="00FF99">
                  <a:shade val="67500"/>
                  <a:satMod val="115000"/>
                </a:srgbClr>
              </a:gs>
              <a:gs pos="100000">
                <a:srgbClr val="00FF99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ДОШКОЛЬНОЕ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491880" y="2420888"/>
            <a:ext cx="2376264" cy="720080"/>
          </a:xfrm>
          <a:prstGeom prst="round2DiagRect">
            <a:avLst/>
          </a:prstGeom>
          <a:gradFill flip="none" rotWithShape="1">
            <a:gsLst>
              <a:gs pos="0">
                <a:srgbClr val="00FF99">
                  <a:shade val="30000"/>
                  <a:satMod val="115000"/>
                </a:srgbClr>
              </a:gs>
              <a:gs pos="50000">
                <a:srgbClr val="00FF99">
                  <a:shade val="67500"/>
                  <a:satMod val="115000"/>
                </a:srgbClr>
              </a:gs>
              <a:gs pos="100000">
                <a:srgbClr val="00FF99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ОБЩЕЕ ОБРАЗОВАНИЕ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6444208" y="2420888"/>
            <a:ext cx="2376264" cy="720080"/>
          </a:xfrm>
          <a:prstGeom prst="round2DiagRect">
            <a:avLst/>
          </a:prstGeom>
          <a:gradFill flip="none" rotWithShape="1">
            <a:gsLst>
              <a:gs pos="0">
                <a:srgbClr val="00FF99">
                  <a:shade val="30000"/>
                  <a:satMod val="115000"/>
                </a:srgbClr>
              </a:gs>
              <a:gs pos="50000">
                <a:srgbClr val="00FF99">
                  <a:shade val="67500"/>
                  <a:satMod val="115000"/>
                </a:srgbClr>
              </a:gs>
              <a:gs pos="100000">
                <a:srgbClr val="00FF9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ДОПОЛНИТЕЛЬНОЕ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Содержимое 16" descr="дети сад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980728"/>
            <a:ext cx="1800200" cy="1272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 descr="дети школ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980728"/>
            <a:ext cx="1823084" cy="1280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Рисунок 19" descr="дети танц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980728"/>
            <a:ext cx="1835696" cy="12964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683568" y="3429000"/>
            <a:ext cx="1800200" cy="648072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24 420,4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07904" y="3429000"/>
            <a:ext cx="2016224" cy="648072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96 653,6 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732240" y="3429000"/>
            <a:ext cx="1800200" cy="648072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11 797,2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1520" y="4293096"/>
            <a:ext cx="2664296" cy="1754326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 детских сада;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дошкольных группы    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при школах;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319 воспитанников;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70  работников.</a:t>
            </a: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91880" y="4293096"/>
            <a:ext cx="2376264" cy="1754326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9 школ;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3 филиала; 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901 учащийся;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229 работников.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44208" y="4293096"/>
            <a:ext cx="2376264" cy="1754326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ДШИ;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Дом творчества;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ДЮСШ; 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1 393 учащихся;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15+  работников.</a:t>
            </a: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18"/>
          <p:cNvSpPr txBox="1"/>
          <p:nvPr/>
        </p:nvSpPr>
        <p:spPr>
          <a:xfrm>
            <a:off x="2195736" y="6237312"/>
            <a:ext cx="5184576" cy="46166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Всего расходов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132 871,2 тыс. рублей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29</a:t>
            </a:fld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552" y="260648"/>
            <a:ext cx="8208912" cy="369332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420888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>
              <a:solidFill>
                <a:srgbClr val="0000FF"/>
              </a:solidFill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9512" y="116632"/>
            <a:ext cx="8856984" cy="648072"/>
          </a:xfrm>
          <a:prstGeom prst="round2DiagRect">
            <a:avLst/>
          </a:prstGeom>
          <a:solidFill>
            <a:srgbClr val="0099FF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ВСТУПЛЕНИЕ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44384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i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1124744"/>
            <a:ext cx="531033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just"/>
            <a:r>
              <a:rPr lang="ru-RU" sz="2000" b="1" i="1" dirty="0" smtClean="0">
                <a:solidFill>
                  <a:srgbClr val="0000CC"/>
                </a:solidFill>
                <a:latin typeface="Book Antiqua" pitchFamily="18" charset="0"/>
              </a:rPr>
              <a:t>«Бюджет для граждан» познакомит Вас с положениями проекта важнейшего финансового документа муниципального образования «Холм-Жирковский район» Смоленской области  - бюджетом  муниципального района. </a:t>
            </a:r>
          </a:p>
          <a:p>
            <a:pPr algn="just"/>
            <a:endParaRPr lang="ru-RU" sz="2000" b="1" i="1" dirty="0" smtClean="0">
              <a:solidFill>
                <a:srgbClr val="0000CC"/>
              </a:solidFill>
              <a:latin typeface="Book Antiqua" pitchFamily="18" charset="0"/>
            </a:endParaRPr>
          </a:p>
          <a:p>
            <a:pPr algn="just"/>
            <a:r>
              <a:rPr lang="ru-RU" sz="2000" b="1" i="1" dirty="0" smtClean="0">
                <a:solidFill>
                  <a:srgbClr val="0000CC"/>
                </a:solidFill>
                <a:latin typeface="Book Antiqua" pitchFamily="18" charset="0"/>
              </a:rPr>
              <a:t>Каждый житель Холм-Жирковского района является участником формирования бюджета с одной стороны, как налогоплательщик, наполняя доходы бюджета, с другой — он получает часть расходов как потребитель общественных услуг. </a:t>
            </a:r>
          </a:p>
        </p:txBody>
      </p:sp>
      <p:pic>
        <p:nvPicPr>
          <p:cNvPr id="8" name="Рисунок 7" descr="для введе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924944"/>
            <a:ext cx="345638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фото холм для введе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908720"/>
            <a:ext cx="356936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363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трелка вниз 36"/>
          <p:cNvSpPr/>
          <p:nvPr/>
        </p:nvSpPr>
        <p:spPr>
          <a:xfrm>
            <a:off x="7452320" y="2204864"/>
            <a:ext cx="484632" cy="2160240"/>
          </a:xfrm>
          <a:prstGeom prst="downArrow">
            <a:avLst/>
          </a:prstGeom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4499992" y="2276872"/>
            <a:ext cx="484632" cy="2088232"/>
          </a:xfrm>
          <a:prstGeom prst="downArrow">
            <a:avLst/>
          </a:prstGeom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1259632" y="2276872"/>
            <a:ext cx="484632" cy="2088232"/>
          </a:xfrm>
          <a:prstGeom prst="downArrow">
            <a:avLst/>
          </a:prstGeom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ound2DiagRect">
            <a:avLst/>
          </a:prstGeom>
          <a:solidFill>
            <a:srgbClr val="0099FF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2400" dirty="0" smtClean="0">
                <a:ln w="5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РАСХОДЫ   БЮДЖЕТА НА УЧРЕЖДЕНИЯ КУЛЬТУРЫ</a:t>
            </a:r>
            <a:br>
              <a:rPr lang="ru-RU" sz="2400" dirty="0" smtClean="0">
                <a:ln w="5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dirty="0" smtClean="0">
                <a:ln w="5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В 2018 ГОДУ</a:t>
            </a:r>
            <a:endParaRPr lang="ru-RU" sz="2400" dirty="0">
              <a:ln w="50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6" name="i-main-pic" descr="Картинка 5 из 10"/>
          <p:cNvPicPr/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8460432" y="0"/>
            <a:ext cx="68356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51520" y="2420888"/>
            <a:ext cx="2664296" cy="720080"/>
          </a:xfrm>
          <a:prstGeom prst="round2DiagRect">
            <a:avLst/>
          </a:prstGeom>
          <a:solidFill>
            <a:srgbClr val="66CC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    КУЛЬТУРЫ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491880" y="2420888"/>
            <a:ext cx="2376264" cy="720080"/>
          </a:xfrm>
          <a:prstGeom prst="round2DiagRect">
            <a:avLst/>
          </a:prstGeom>
          <a:solidFill>
            <a:srgbClr val="66CC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БИБЛИОТЕКИ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6444208" y="2420888"/>
            <a:ext cx="2376264" cy="720080"/>
          </a:xfrm>
          <a:prstGeom prst="round2DiagRect">
            <a:avLst/>
          </a:prstGeom>
          <a:solidFill>
            <a:srgbClr val="66CC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МУЗЕИ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3568" y="3429000"/>
            <a:ext cx="1800200" cy="648072"/>
          </a:xfrm>
          <a:prstGeom prst="rect">
            <a:avLst/>
          </a:prstGeom>
          <a:solidFill>
            <a:srgbClr val="FFCC66"/>
          </a:solidFill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22 900,4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07904" y="3429000"/>
            <a:ext cx="2016224" cy="648072"/>
          </a:xfrm>
          <a:prstGeom prst="rect">
            <a:avLst/>
          </a:prstGeom>
          <a:solidFill>
            <a:srgbClr val="FFCC66"/>
          </a:solidFill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9 985,5 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732240" y="3429000"/>
            <a:ext cx="1800200" cy="648072"/>
          </a:xfrm>
          <a:prstGeom prst="rect">
            <a:avLst/>
          </a:prstGeom>
          <a:solidFill>
            <a:srgbClr val="FFCC66"/>
          </a:solidFill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794,3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1520" y="4293096"/>
            <a:ext cx="2664296" cy="646331"/>
          </a:xfrm>
          <a:prstGeom prst="rect">
            <a:avLst/>
          </a:prstGeom>
          <a:solidFill>
            <a:srgbClr val="99CC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17 домов культуры;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43 работника.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91880" y="4293096"/>
            <a:ext cx="2376264" cy="646331"/>
          </a:xfrm>
          <a:prstGeom prst="rect">
            <a:avLst/>
          </a:prstGeom>
          <a:solidFill>
            <a:srgbClr val="99CC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17 библиотек;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26 работников.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44208" y="4293096"/>
            <a:ext cx="2376264" cy="646331"/>
          </a:xfrm>
          <a:prstGeom prst="rect">
            <a:avLst/>
          </a:prstGeom>
          <a:solidFill>
            <a:srgbClr val="99CC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2 музея;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2 работника.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18"/>
          <p:cNvSpPr txBox="1"/>
          <p:nvPr/>
        </p:nvSpPr>
        <p:spPr>
          <a:xfrm>
            <a:off x="2051720" y="5445224"/>
            <a:ext cx="5328592" cy="461665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13500000" scaled="1"/>
            <a:tileRect/>
          </a:gra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1002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Всего расходов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33 680,2 тыс. рублей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Содержимое 21" descr="дом к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908720"/>
            <a:ext cx="1824202" cy="1368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Рисунок 22" descr="биб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908720"/>
            <a:ext cx="1981994" cy="13604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Рисунок 28" descr="музе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836712"/>
            <a:ext cx="2022252" cy="1440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2492896"/>
            <a:ext cx="2520280" cy="3384376"/>
          </a:xfrm>
          <a:prstGeom prst="roundRect">
            <a:avLst/>
          </a:prstGeom>
          <a:solidFill>
            <a:srgbClr val="3399FF">
              <a:alpha val="90000"/>
            </a:srgbClr>
          </a:solidFill>
          <a:ln>
            <a:solidFill>
              <a:srgbClr val="0099FF"/>
            </a:solidFill>
          </a:ln>
          <a:effectLst>
            <a:outerShdw blurRad="50800" dist="88900" dir="18900000" algn="bl" rotWithShape="0">
              <a:srgbClr val="0066FF">
                <a:alpha val="40000"/>
              </a:srgbClr>
            </a:outerShdw>
          </a:effectLst>
          <a:scene3d>
            <a:camera prst="perspectiveRight" fov="0">
              <a:rot lat="0" lon="2159400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представленные бюджетам городского и сельских поселений из бюджета  МО «Холм-Жирковский район» </a:t>
            </a:r>
          </a:p>
          <a:p>
            <a:pPr algn="ctr"/>
            <a:endParaRPr lang="ru-RU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68144" y="1700808"/>
            <a:ext cx="2520280" cy="3312368"/>
          </a:xfrm>
          <a:prstGeom prst="roundRect">
            <a:avLst/>
          </a:prstGeom>
          <a:solidFill>
            <a:srgbClr val="3399FF">
              <a:alpha val="90000"/>
            </a:srgbClr>
          </a:solidFill>
          <a:ln>
            <a:solidFill>
              <a:srgbClr val="0099FF"/>
            </a:solidFill>
          </a:ln>
          <a:effectLst>
            <a:innerShdw blurRad="190500" dist="88900" dir="13500000">
              <a:srgbClr val="0066FF">
                <a:alpha val="50000"/>
              </a:srgbClr>
            </a:innerShdw>
          </a:effectLst>
          <a:scene3d>
            <a:camera prst="perspectiveRight">
              <a:rot lat="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предоставленные бюджету МО «Холм-Жирковский район» из бюджетов городского и сельских  поселений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rot="21157445">
            <a:off x="1883650" y="1056882"/>
            <a:ext cx="4619142" cy="1044786"/>
          </a:xfrm>
          <a:prstGeom prst="curvedDownArrow">
            <a:avLst/>
          </a:prstGeom>
          <a:solidFill>
            <a:srgbClr val="0066FF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21127519">
            <a:off x="2694009" y="4874655"/>
            <a:ext cx="4372109" cy="1267664"/>
          </a:xfrm>
          <a:prstGeom prst="curvedDownArrow">
            <a:avLst/>
          </a:prstGeom>
          <a:solidFill>
            <a:srgbClr val="0066FF"/>
          </a:solidFill>
          <a:ln>
            <a:solidFill>
              <a:srgbClr val="0033CC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865760" y="1052736"/>
            <a:ext cx="1278240" cy="394955"/>
          </a:xfrm>
          <a:prstGeom prst="roundRect">
            <a:avLst/>
          </a:prstGeom>
          <a:solidFill>
            <a:srgbClr val="0066FF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ysClr val="window" lastClr="FFFFFF"/>
                </a:solidFill>
                <a:latin typeface="Book Antiqua" pitchFamily="18" charset="0"/>
              </a:rPr>
              <a:t>тыс. руб.</a:t>
            </a:r>
            <a:endParaRPr lang="ru-RU" sz="1400" b="1" dirty="0">
              <a:solidFill>
                <a:sysClr val="window" lastClr="FFFFFF"/>
              </a:solidFill>
              <a:latin typeface="Book Antiqu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19872" y="1268760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2016 год – 19 378,5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2017 год -  17 575,9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2018 год – 26 753,2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07904" y="5301208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2016 год – 253,9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2017 год -  253,9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2018 год – 278,1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07504" y="0"/>
            <a:ext cx="8928992" cy="692696"/>
          </a:xfrm>
          <a:prstGeom prst="round2DiagRect">
            <a:avLst/>
          </a:prstGeom>
          <a:solidFill>
            <a:srgbClr val="0099FF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45720" tIns="0" rIns="4572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МЕЖБЮДЖЕТНЫЕ  ТРАНСФЕРТЫ  В 2018 ГОДУ </a:t>
            </a:r>
            <a:endParaRPr lang="ru-RU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0" name="i-main-pic" descr="Картинка 5 из 10"/>
          <p:cNvPicPr/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8279904" y="0"/>
            <a:ext cx="8640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деньг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3140968"/>
            <a:ext cx="2699792" cy="1515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31</a:t>
            </a:fld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79512" y="0"/>
            <a:ext cx="8712968" cy="764704"/>
          </a:xfrm>
          <a:prstGeom prst="round2DiagRect">
            <a:avLst/>
          </a:prstGeom>
          <a:solidFill>
            <a:srgbClr val="0099FF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45720" tIns="0" rIns="4572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ИНФОРМАЦИЯ  О  СРЕДНЕЙ  ЗАРАБОТНОЙ  ПЛАТЕ  ОТДЕЛЬНЫХ     КАТЕГОРИЙ     РАБОТНИКОВ  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 2015-2018 гг.</a:t>
            </a:r>
            <a:endParaRPr lang="ru-RU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956424" y="908720"/>
            <a:ext cx="1187576" cy="359991"/>
          </a:xfrm>
          <a:prstGeom prst="roundRect">
            <a:avLst/>
          </a:prstGeom>
          <a:solidFill>
            <a:srgbClr val="0099FF"/>
          </a:solidFill>
          <a:ln w="9525" cap="flat" cmpd="sng" algn="ctr">
            <a:solidFill>
              <a:srgbClr val="0066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DBF5F9">
                    <a:lumMod val="10000"/>
                  </a:srgbClr>
                </a:solidFill>
                <a:latin typeface="Book Antiqua" pitchFamily="18" charset="0"/>
              </a:rPr>
              <a:t> рублей</a:t>
            </a:r>
            <a:endParaRPr lang="ru-RU" sz="1400" b="1" dirty="0">
              <a:solidFill>
                <a:srgbClr val="DBF5F9">
                  <a:lumMod val="10000"/>
                </a:srgbClr>
              </a:solidFill>
              <a:latin typeface="Book Antiqua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32</a:t>
            </a:fld>
            <a:endParaRPr lang="ru-RU" dirty="0"/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251520" y="1556792"/>
          <a:ext cx="871296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Скругленная прямоугольная выноска 17"/>
          <p:cNvSpPr/>
          <p:nvPr/>
        </p:nvSpPr>
        <p:spPr>
          <a:xfrm>
            <a:off x="251520" y="908720"/>
            <a:ext cx="7272808" cy="900680"/>
          </a:xfrm>
          <a:prstGeom prst="wedgeRoundRectCallout">
            <a:avLst>
              <a:gd name="adj1" fmla="val -21103"/>
              <a:gd name="adj2" fmla="val 70960"/>
              <a:gd name="adj3" fmla="val 16667"/>
            </a:avLst>
          </a:prstGeom>
          <a:solidFill>
            <a:schemeClr val="tx2">
              <a:lumMod val="75000"/>
            </a:schemeClr>
          </a:solidFill>
          <a:ln w="127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00" dirty="0" smtClean="0">
                <a:solidFill>
                  <a:schemeClr val="bg1"/>
                </a:solidFill>
                <a:latin typeface="Bookman Old Style" pitchFamily="18" charset="0"/>
              </a:rPr>
              <a:t>Показатели уровня средней заработной платы отдельных категорий работников в соответствии с указом Президента РФ от 7 мая 2012 г. №597 «О мероприятиях по реализации государственной  социальной политики».</a:t>
            </a:r>
            <a:endParaRPr lang="ru-RU" sz="15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20" name="Рисунок 19" descr="воспитате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653136"/>
            <a:ext cx="978818" cy="1048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учитель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437112"/>
            <a:ext cx="1080120" cy="1512168"/>
          </a:xfrm>
          <a:prstGeom prst="rect">
            <a:avLst/>
          </a:prstGeom>
        </p:spPr>
      </p:pic>
      <p:pic>
        <p:nvPicPr>
          <p:cNvPr id="22" name="Рисунок 21" descr="зарплат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1052736"/>
            <a:ext cx="2195736" cy="1463824"/>
          </a:xfrm>
          <a:prstGeom prst="rect">
            <a:avLst/>
          </a:prstGeom>
        </p:spPr>
      </p:pic>
      <p:pic>
        <p:nvPicPr>
          <p:cNvPr id="26" name="Рисунок 25" descr="педагог творчеств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5229200"/>
            <a:ext cx="576064" cy="585891"/>
          </a:xfrm>
          <a:prstGeom prst="rect">
            <a:avLst/>
          </a:prstGeom>
        </p:spPr>
      </p:pic>
      <p:pic>
        <p:nvPicPr>
          <p:cNvPr id="28" name="Рисунок 27" descr="учитель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6056" y="4437112"/>
            <a:ext cx="746522" cy="1253178"/>
          </a:xfrm>
          <a:prstGeom prst="rect">
            <a:avLst/>
          </a:prstGeom>
        </p:spPr>
      </p:pic>
      <p:pic>
        <p:nvPicPr>
          <p:cNvPr id="29" name="Рисунок 28" descr="библиотекарь 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44208" y="4561833"/>
            <a:ext cx="936104" cy="1360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79512" y="188640"/>
            <a:ext cx="8712968" cy="720080"/>
          </a:xfrm>
          <a:prstGeom prst="round2DiagRect">
            <a:avLst/>
          </a:prstGeom>
          <a:solidFill>
            <a:srgbClr val="0099FF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45720" tIns="0" rIns="4572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ПОКАЗАТЕЛИ  ДОХОДОВ   И  РАСХОДОВ  БЮДЖЕТА</a:t>
            </a:r>
          </a:p>
          <a:p>
            <a:pPr algn="ctr">
              <a:spcBef>
                <a:spcPct val="0"/>
              </a:spcBef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  2018 год</a:t>
            </a:r>
            <a:endParaRPr lang="ru-RU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980728"/>
          <a:ext cx="8856984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7956424" y="548680"/>
            <a:ext cx="1187576" cy="359991"/>
          </a:xfrm>
          <a:prstGeom prst="roundRect">
            <a:avLst/>
          </a:prstGeom>
          <a:solidFill>
            <a:srgbClr val="0099FF"/>
          </a:solidFill>
          <a:ln w="9525" cap="flat" cmpd="sng" algn="ctr">
            <a:solidFill>
              <a:srgbClr val="0066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DBF5F9">
                    <a:lumMod val="10000"/>
                  </a:srgbClr>
                </a:solidFill>
                <a:latin typeface="Book Antiqua" pitchFamily="18" charset="0"/>
              </a:rPr>
              <a:t> рублей</a:t>
            </a:r>
            <a:endParaRPr lang="ru-RU" sz="1400" b="1" dirty="0">
              <a:solidFill>
                <a:srgbClr val="DBF5F9">
                  <a:lumMod val="10000"/>
                </a:srgbClr>
              </a:solidFill>
              <a:latin typeface="Book Antiqua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33</a:t>
            </a:fld>
            <a:endParaRPr lang="ru-RU" dirty="0"/>
          </a:p>
        </p:txBody>
      </p:sp>
      <p:pic>
        <p:nvPicPr>
          <p:cNvPr id="10" name="Рисунок 9" descr="образование 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3429000"/>
            <a:ext cx="648072" cy="432048"/>
          </a:xfrm>
          <a:prstGeom prst="rect">
            <a:avLst/>
          </a:prstGeom>
        </p:spPr>
      </p:pic>
      <p:pic>
        <p:nvPicPr>
          <p:cNvPr id="11" name="Рисунок 10" descr="культура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4221088"/>
            <a:ext cx="576064" cy="432047"/>
          </a:xfrm>
          <a:prstGeom prst="rect">
            <a:avLst/>
          </a:prstGeom>
        </p:spPr>
      </p:pic>
      <p:pic>
        <p:nvPicPr>
          <p:cNvPr id="12" name="Рисунок 11" descr="дитации кош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576" y="4941168"/>
            <a:ext cx="438560" cy="560008"/>
          </a:xfrm>
          <a:prstGeom prst="rect">
            <a:avLst/>
          </a:prstGeom>
        </p:spPr>
      </p:pic>
      <p:pic>
        <p:nvPicPr>
          <p:cNvPr id="13" name="Рисунок 12" descr="спорт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7544" y="5949280"/>
            <a:ext cx="861876" cy="576064"/>
          </a:xfrm>
          <a:prstGeom prst="rect">
            <a:avLst/>
          </a:prstGeom>
        </p:spPr>
      </p:pic>
      <p:sp>
        <p:nvSpPr>
          <p:cNvPr id="14" name="object 54"/>
          <p:cNvSpPr/>
          <p:nvPr/>
        </p:nvSpPr>
        <p:spPr>
          <a:xfrm>
            <a:off x="611560" y="1772816"/>
            <a:ext cx="414450" cy="3600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Рисунок 14" descr="доходы вверх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39552" y="2492896"/>
            <a:ext cx="542777" cy="519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1800" b="1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F32B-B72C-4425-B4BA-32C4F705CDC7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395536" y="908721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	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Бюджет формируется в новом «программном» формате на основе муниципальных программ. Это связано со вступившими в силу изменениями в Бюджетный кодекс РФ в 2014 году. </a:t>
            </a:r>
          </a:p>
          <a:p>
            <a:pPr algn="just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	Каждая муниципальная программа увязывает бюджетные ассигнования с результатами их использования для достижения заявленных целей. Таким образом, программный бюджет призван повысить качество формирования и исполнения главного финансового документа. 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491880" y="2924944"/>
            <a:ext cx="5472608" cy="1202432"/>
          </a:xfrm>
          <a:prstGeom prst="rect">
            <a:avLst/>
          </a:prstGeom>
          <a:solidFill>
            <a:srgbClr val="00CCFF"/>
          </a:solidFill>
          <a:ln>
            <a:solidFill>
              <a:srgbClr val="0066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Повышение эффективности деятельности всех участников программы за счет полномасштабного охвата всех сфер деятельности органов местного самоуправления и, как следствие, бюджетных ассигнований, находящихся в их распоряжении. </a:t>
            </a:r>
            <a:endParaRPr lang="ru-RU" sz="14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491880" y="4293096"/>
            <a:ext cx="5472608" cy="1058416"/>
          </a:xfrm>
          <a:prstGeom prst="rect">
            <a:avLst/>
          </a:prstGeom>
          <a:solidFill>
            <a:srgbClr val="00CCFF"/>
          </a:solidFill>
          <a:ln>
            <a:solidFill>
              <a:srgbClr val="0066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Обеспечение прозрачности расходования бюджетных средств, что позволяет увязать результаты, достигнутые в ходе реализации программ с бюджетными ресурсами, направленными на их достижение. </a:t>
            </a:r>
            <a:endParaRPr lang="ru-RU" sz="14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491880" y="5517232"/>
            <a:ext cx="5472608" cy="1058416"/>
          </a:xfrm>
          <a:prstGeom prst="rect">
            <a:avLst/>
          </a:prstGeom>
          <a:solidFill>
            <a:srgbClr val="00CCFF"/>
          </a:solidFill>
          <a:ln>
            <a:solidFill>
              <a:srgbClr val="0066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Четкая определенная ответственность за достижение результатов. Вытекает из необходимости назначения исполнителя и соисполнителей, ответственных за реализацию муниципальной программы. </a:t>
            </a:r>
            <a:endParaRPr lang="ru-RU" sz="14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107504" y="4365104"/>
            <a:ext cx="2376264" cy="151216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0066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Программный бюджет , это</a:t>
            </a: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89" name="Левая фигурная скобка 88"/>
          <p:cNvSpPr/>
          <p:nvPr/>
        </p:nvSpPr>
        <p:spPr>
          <a:xfrm>
            <a:off x="2843808" y="3717032"/>
            <a:ext cx="371472" cy="2664296"/>
          </a:xfrm>
          <a:prstGeom prst="leftBrace">
            <a:avLst/>
          </a:prstGeom>
          <a:ln w="57150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программы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492896"/>
            <a:ext cx="2448272" cy="208823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07504" y="0"/>
            <a:ext cx="8928992" cy="692696"/>
          </a:xfrm>
          <a:prstGeom prst="round2DiagRect">
            <a:avLst/>
          </a:prstGeom>
          <a:solidFill>
            <a:srgbClr val="0099FF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45720" tIns="0" rIns="4572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ЗАЧЕМ НУЖЕН ПРОГРАММНЫЙ  БЮДЖЕТ</a:t>
            </a:r>
            <a:endParaRPr lang="ru-RU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Прямая соединительная линия 40"/>
          <p:cNvCxnSpPr/>
          <p:nvPr/>
        </p:nvCxnSpPr>
        <p:spPr>
          <a:xfrm>
            <a:off x="7452320" y="4797152"/>
            <a:ext cx="0" cy="72008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1800" b="1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F32B-B72C-4425-B4BA-32C4F705CDC7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43" name="Прямоугольник с двумя скругленными противолежащими углами 42"/>
          <p:cNvSpPr/>
          <p:nvPr/>
        </p:nvSpPr>
        <p:spPr>
          <a:xfrm>
            <a:off x="107504" y="0"/>
            <a:ext cx="8928992" cy="692696"/>
          </a:xfrm>
          <a:prstGeom prst="round2DiagRect">
            <a:avLst/>
          </a:prstGeom>
          <a:solidFill>
            <a:srgbClr val="0099FF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45720" tIns="0" rIns="4572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МУНИЦИПАЛЬНЫЕ   ПРОГРАММЫ</a:t>
            </a:r>
            <a:endParaRPr lang="ru-RU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95536" y="908721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	</a:t>
            </a:r>
            <a:endParaRPr lang="ru-RU" sz="16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843808" y="908720"/>
            <a:ext cx="6120680" cy="1296144"/>
          </a:xfrm>
          <a:prstGeom prst="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u="sng" dirty="0" smtClean="0">
                <a:solidFill>
                  <a:srgbClr val="000099"/>
                </a:solidFill>
                <a:latin typeface="Book Antiqua" pitchFamily="18" charset="0"/>
              </a:rPr>
              <a:t>Муниципальная программа </a:t>
            </a:r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- это совокупность мер, направленных на достижение единой цели, задач и ожидаемого результата, определение и реализацию которых осуществляет распорядитель бюджетных средств соответственно возложенных на него функций. </a:t>
            </a:r>
            <a:endParaRPr lang="ru-RU" sz="16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64704"/>
            <a:ext cx="248376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бюдже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132856"/>
            <a:ext cx="1152128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5436096" y="3212976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>
                <a:solidFill>
                  <a:srgbClr val="000099"/>
                </a:solidFill>
                <a:latin typeface="Book Antiqua" pitchFamily="18" charset="0"/>
              </a:rPr>
              <a:t>БЮДЖЕТ</a:t>
            </a:r>
            <a:endParaRPr lang="ru-RU" sz="1600" u="sng" dirty="0">
              <a:solidFill>
                <a:srgbClr val="000099"/>
              </a:solidFill>
              <a:latin typeface="Book Antiqua" pitchFamily="18" charset="0"/>
            </a:endParaRPr>
          </a:p>
        </p:txBody>
      </p:sp>
      <p:pic>
        <p:nvPicPr>
          <p:cNvPr id="18" name="Рисунок 17" descr="программные расход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3140968"/>
            <a:ext cx="1512168" cy="1265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непрограммные расход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8344" y="3284984"/>
            <a:ext cx="1369288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4283968" y="386104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 smtClean="0">
                <a:solidFill>
                  <a:srgbClr val="000099"/>
                </a:solidFill>
                <a:latin typeface="Book Antiqua" pitchFamily="18" charset="0"/>
              </a:rPr>
              <a:t>Программные расходы</a:t>
            </a:r>
            <a:endParaRPr lang="ru-RU" sz="1400" u="sng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56176" y="393305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 err="1" smtClean="0">
                <a:solidFill>
                  <a:srgbClr val="000099"/>
                </a:solidFill>
                <a:latin typeface="Book Antiqua" pitchFamily="18" charset="0"/>
              </a:rPr>
              <a:t>Непрограммные</a:t>
            </a:r>
            <a:r>
              <a:rPr lang="ru-RU" sz="1400" u="sng" dirty="0" smtClean="0">
                <a:solidFill>
                  <a:srgbClr val="000099"/>
                </a:solidFill>
                <a:latin typeface="Book Antiqua" pitchFamily="18" charset="0"/>
              </a:rPr>
              <a:t> расходы</a:t>
            </a:r>
            <a:endParaRPr lang="ru-RU" sz="1400" u="sng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23" name="Левая фигурная скобка 22"/>
          <p:cNvSpPr/>
          <p:nvPr/>
        </p:nvSpPr>
        <p:spPr>
          <a:xfrm rot="5400000">
            <a:off x="5851576" y="3085528"/>
            <a:ext cx="299464" cy="1274440"/>
          </a:xfrm>
          <a:prstGeom prst="leftBrace">
            <a:avLst>
              <a:gd name="adj1" fmla="val 0"/>
              <a:gd name="adj2" fmla="val 50000"/>
            </a:avLst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24" name="Левая фигурная скобка 23"/>
          <p:cNvSpPr/>
          <p:nvPr/>
        </p:nvSpPr>
        <p:spPr>
          <a:xfrm>
            <a:off x="2699792" y="5589240"/>
            <a:ext cx="72008" cy="457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Левая фигурная скобка 26"/>
          <p:cNvSpPr/>
          <p:nvPr/>
        </p:nvSpPr>
        <p:spPr>
          <a:xfrm rot="5400000">
            <a:off x="4644008" y="2348880"/>
            <a:ext cx="792088" cy="4824536"/>
          </a:xfrm>
          <a:prstGeom prst="leftBrace">
            <a:avLst>
              <a:gd name="adj1" fmla="val 0"/>
              <a:gd name="adj2" fmla="val 50165"/>
            </a:avLst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99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635896" y="4725144"/>
            <a:ext cx="0" cy="504056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084168" y="4725144"/>
            <a:ext cx="0" cy="792088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с одним скругленным углом 33"/>
          <p:cNvSpPr/>
          <p:nvPr/>
        </p:nvSpPr>
        <p:spPr>
          <a:xfrm>
            <a:off x="1475656" y="5013176"/>
            <a:ext cx="1656184" cy="792088"/>
          </a:xfrm>
          <a:prstGeom prst="round1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33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99"/>
                </a:solidFill>
                <a:latin typeface="Book Antiqua" pitchFamily="18" charset="0"/>
              </a:rPr>
              <a:t>Социальной направленности</a:t>
            </a:r>
            <a:endParaRPr lang="ru-RU" sz="14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35" name="Прямоугольник с одним скругленным углом 34"/>
          <p:cNvSpPr/>
          <p:nvPr/>
        </p:nvSpPr>
        <p:spPr>
          <a:xfrm>
            <a:off x="3203848" y="5157192"/>
            <a:ext cx="1656184" cy="792088"/>
          </a:xfrm>
          <a:prstGeom prst="round1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33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99"/>
                </a:solidFill>
                <a:latin typeface="Book Antiqua" pitchFamily="18" charset="0"/>
              </a:rPr>
              <a:t>Общего характера</a:t>
            </a:r>
            <a:r>
              <a:rPr lang="ru-RU" sz="1600" dirty="0" smtClean="0">
                <a:solidFill>
                  <a:srgbClr val="000099"/>
                </a:solidFill>
                <a:latin typeface="Book Antiqua" pitchFamily="18" charset="0"/>
              </a:rPr>
              <a:t> </a:t>
            </a:r>
            <a:endParaRPr lang="ru-RU" sz="16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36" name="Прямоугольник с одним скругленным углом 35"/>
          <p:cNvSpPr/>
          <p:nvPr/>
        </p:nvSpPr>
        <p:spPr>
          <a:xfrm>
            <a:off x="4932040" y="5301208"/>
            <a:ext cx="1656184" cy="792088"/>
          </a:xfrm>
          <a:prstGeom prst="round1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33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99"/>
                </a:solidFill>
                <a:latin typeface="Book Antiqua" pitchFamily="18" charset="0"/>
              </a:rPr>
              <a:t>На поддержку отраслей экономики</a:t>
            </a:r>
            <a:endParaRPr lang="ru-RU" sz="14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37" name="Прямоугольник с одним скругленным углом 36"/>
          <p:cNvSpPr/>
          <p:nvPr/>
        </p:nvSpPr>
        <p:spPr>
          <a:xfrm>
            <a:off x="6660232" y="5445224"/>
            <a:ext cx="1728192" cy="792088"/>
          </a:xfrm>
          <a:prstGeom prst="round1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33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99"/>
                </a:solidFill>
                <a:latin typeface="Book Antiqua" pitchFamily="18" charset="0"/>
              </a:rPr>
              <a:t>На развитие образования, культуры и спорта</a:t>
            </a:r>
            <a:endParaRPr lang="ru-RU" sz="14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79512" y="2780928"/>
            <a:ext cx="2376264" cy="2160240"/>
          </a:xfrm>
          <a:prstGeom prst="rect">
            <a:avLst/>
          </a:prstGeom>
          <a:solidFill>
            <a:srgbClr val="66CCFF"/>
          </a:solidFill>
          <a:ln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dirty="0" smtClean="0">
                <a:solidFill>
                  <a:srgbClr val="000099"/>
                </a:solidFill>
                <a:latin typeface="Book Antiqua" pitchFamily="18" charset="0"/>
              </a:rPr>
              <a:t>Бюджет муниципального образования «Холм-Жирковский район» является </a:t>
            </a:r>
            <a:r>
              <a:rPr lang="ru-RU" sz="1300" b="1" dirty="0" smtClean="0">
                <a:solidFill>
                  <a:srgbClr val="000099"/>
                </a:solidFill>
                <a:latin typeface="Book Antiqua" pitchFamily="18" charset="0"/>
              </a:rPr>
              <a:t>программным бюджетом.</a:t>
            </a:r>
            <a:r>
              <a:rPr lang="ru-RU" sz="1300" dirty="0" smtClean="0">
                <a:solidFill>
                  <a:srgbClr val="000099"/>
                </a:solidFill>
                <a:latin typeface="Book Antiqua" pitchFamily="18" charset="0"/>
              </a:rPr>
              <a:t> Формирование и исполнение расходной части бюджета происходит через реализацию муниципальных программ.</a:t>
            </a:r>
            <a:endParaRPr lang="ru-RU" sz="13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pic>
        <p:nvPicPr>
          <p:cNvPr id="49" name="Рисунок 48" descr="соц полити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5788166"/>
            <a:ext cx="1152128" cy="1069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Рисунок 49" descr="экономик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5990394"/>
            <a:ext cx="1296144" cy="867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Рисунок 50" descr="образование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56376" y="5777880"/>
            <a:ext cx="854391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Рисунок 51" descr="менеджмент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91880" y="5993904"/>
            <a:ext cx="1152128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7504" y="836712"/>
          <a:ext cx="90364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-main-pic" descr="Картинка 5 из 10"/>
          <p:cNvPicPr/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8316416" y="0"/>
            <a:ext cx="82758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36</a:t>
            </a:fld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5108266"/>
          <a:ext cx="9144000" cy="1627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38"/>
                <a:gridCol w="1643062"/>
                <a:gridCol w="1643062"/>
                <a:gridCol w="1785938"/>
              </a:tblGrid>
              <a:tr h="530534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Bookman Old Style" pitchFamily="18" charset="0"/>
                        </a:rPr>
                        <a:t>Расходы</a:t>
                      </a:r>
                      <a:endParaRPr lang="ru-RU" sz="1800" b="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0" kern="1200" dirty="0" smtClean="0">
                          <a:solidFill>
                            <a:schemeClr val="lt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2016</a:t>
                      </a:r>
                      <a:r>
                        <a:rPr kumimoji="0" lang="ru-RU" sz="1800" b="0" kern="1200" baseline="0" dirty="0" smtClean="0">
                          <a:solidFill>
                            <a:schemeClr val="lt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год</a:t>
                      </a:r>
                      <a:endParaRPr kumimoji="0" lang="ru-RU" sz="1800" b="0" kern="1200" dirty="0" smtClean="0">
                        <a:solidFill>
                          <a:schemeClr val="lt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0" kern="1200" dirty="0" smtClean="0">
                          <a:solidFill>
                            <a:schemeClr val="lt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2017</a:t>
                      </a:r>
                      <a:r>
                        <a:rPr kumimoji="0" lang="ru-RU" sz="1800" b="0" kern="1200" baseline="0" dirty="0" smtClean="0">
                          <a:solidFill>
                            <a:schemeClr val="lt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год</a:t>
                      </a:r>
                      <a:endParaRPr kumimoji="0" lang="ru-RU" sz="1800" b="0" kern="1200" dirty="0" smtClean="0">
                        <a:solidFill>
                          <a:schemeClr val="lt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0" kern="1200" dirty="0" smtClean="0">
                          <a:solidFill>
                            <a:schemeClr val="lt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2018</a:t>
                      </a:r>
                      <a:r>
                        <a:rPr kumimoji="0" lang="ru-RU" sz="1800" b="0" kern="1200" baseline="0" dirty="0" smtClean="0">
                          <a:solidFill>
                            <a:schemeClr val="lt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год</a:t>
                      </a:r>
                      <a:endParaRPr kumimoji="0" lang="ru-RU" sz="1800" b="0" kern="1200" dirty="0" smtClean="0">
                        <a:solidFill>
                          <a:schemeClr val="lt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9999"/>
                    </a:solidFill>
                  </a:tcPr>
                </a:tc>
              </a:tr>
              <a:tr h="35487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800" b="0" kern="1200" dirty="0" smtClean="0">
                          <a:solidFill>
                            <a:schemeClr val="lt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          </a:t>
                      </a:r>
                      <a:r>
                        <a:rPr kumimoji="0" lang="ru-RU" sz="1800" b="0" kern="1200" dirty="0" err="1" smtClean="0">
                          <a:solidFill>
                            <a:schemeClr val="lt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Непрограммные</a:t>
                      </a:r>
                      <a:r>
                        <a:rPr kumimoji="0" lang="ru-RU" sz="1800" b="0" kern="1200" baseline="0" dirty="0" smtClean="0">
                          <a:solidFill>
                            <a:schemeClr val="lt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расходы</a:t>
                      </a:r>
                      <a:endParaRPr kumimoji="0" lang="ru-RU" sz="1800" b="0" kern="1200" dirty="0" smtClean="0">
                        <a:solidFill>
                          <a:schemeClr val="lt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0" kern="1200" dirty="0" smtClean="0">
                          <a:solidFill>
                            <a:srgbClr val="00330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ru-RU" sz="1800" b="0" kern="1200" baseline="0" dirty="0" smtClean="0">
                          <a:solidFill>
                            <a:srgbClr val="00330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203,2</a:t>
                      </a:r>
                      <a:endParaRPr kumimoji="0" lang="ru-RU" sz="1800" b="0" kern="1200" dirty="0" smtClean="0">
                        <a:solidFill>
                          <a:srgbClr val="003300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0" kern="1200" dirty="0" smtClean="0">
                          <a:solidFill>
                            <a:srgbClr val="00330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7 259,8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0" kern="1200" dirty="0" smtClean="0">
                          <a:solidFill>
                            <a:srgbClr val="00330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9 997,2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5487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800" b="0" kern="1200" dirty="0" smtClean="0">
                          <a:solidFill>
                            <a:schemeClr val="lt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          Программные расходы</a:t>
                      </a:r>
                    </a:p>
                  </a:txBody>
                  <a:tcP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0" kern="1200" dirty="0" smtClean="0">
                          <a:solidFill>
                            <a:srgbClr val="00330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205 878,1</a:t>
                      </a:r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0" kern="1200" dirty="0" smtClean="0">
                          <a:solidFill>
                            <a:srgbClr val="00330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213 196,5</a:t>
                      </a:r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0" kern="1200" dirty="0" smtClean="0">
                          <a:solidFill>
                            <a:srgbClr val="00330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251 592,7</a:t>
                      </a:r>
                    </a:p>
                  </a:txBody>
                  <a:tcPr>
                    <a:solidFill>
                      <a:srgbClr val="66FF99"/>
                    </a:solidFill>
                  </a:tcPr>
                </a:tc>
              </a:tr>
              <a:tr h="338613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800" b="0" kern="1200" dirty="0" smtClean="0">
                          <a:solidFill>
                            <a:schemeClr val="lt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          ВСЕГО РАСХОДЫ</a:t>
                      </a:r>
                    </a:p>
                  </a:txBody>
                  <a:tcP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219</a:t>
                      </a:r>
                      <a:r>
                        <a:rPr kumimoji="0" lang="ru-RU" sz="1800" b="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081,3</a:t>
                      </a:r>
                      <a:endParaRPr kumimoji="0" lang="ru-RU" sz="1800" b="0" kern="1200" dirty="0" smtClean="0">
                        <a:solidFill>
                          <a:schemeClr val="tx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220 456,3</a:t>
                      </a:r>
                    </a:p>
                  </a:txBody>
                  <a:tcP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261 589,9</a:t>
                      </a:r>
                    </a:p>
                  </a:txBody>
                  <a:tcPr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107504" y="0"/>
            <a:ext cx="8136904" cy="980728"/>
          </a:xfrm>
          <a:prstGeom prst="round2DiagRect">
            <a:avLst/>
          </a:prstGeom>
          <a:solidFill>
            <a:srgbClr val="0099FF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24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СТРУКТУРА  РАСХОДОВ  БЮДЖЕТА </a:t>
            </a:r>
            <a:br>
              <a:rPr lang="ru-RU" sz="24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ПО   ПРОГРАММНЫМ   И   НЕПРОГРАММНЫМ НАПРАВЛЕНИЯМ  ДЕЯТЕЛЬНОСТИ В  2016-2018  гг.</a:t>
            </a:r>
            <a:endParaRPr lang="ru-RU" sz="2400" cap="none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9512" y="836712"/>
            <a:ext cx="8784976" cy="720080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980728"/>
            <a:ext cx="8856984" cy="576064"/>
          </a:xfrm>
        </p:spPr>
        <p:txBody>
          <a:bodyPr>
            <a:normAutofit fontScale="92500"/>
          </a:bodyPr>
          <a:lstStyle/>
          <a:p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     </a:t>
            </a:r>
            <a:r>
              <a:rPr lang="ru-RU" sz="1600" u="sng" dirty="0" smtClean="0">
                <a:solidFill>
                  <a:srgbClr val="000099"/>
                </a:solidFill>
                <a:latin typeface="Bookman Old Style" pitchFamily="18" charset="0"/>
              </a:rPr>
              <a:t>Цель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: создание условий для функционирования органов местного самоуправления    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     муниципального образования «Холм-Жирковский  район» Смоленской области</a:t>
            </a:r>
          </a:p>
          <a:p>
            <a:endParaRPr lang="ru-RU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908720"/>
          </a:xfrm>
          <a:prstGeom prst="round2DiagRect">
            <a:avLst/>
          </a:prstGeom>
          <a:solidFill>
            <a:srgbClr val="0099FF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45720" tIns="0" rIns="45720" bIns="0" rtlCol="0" anchor="ctr" anchorCtr="0">
            <a:noAutofit/>
          </a:bodyPr>
          <a:lstStyle/>
          <a:p>
            <a:pPr algn="ctr"/>
            <a:r>
              <a:rPr lang="ru-RU" sz="18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Муниципальная программа  «Создание условий для эффективного управления  </a:t>
            </a:r>
            <a:r>
              <a:rPr lang="ru-RU" sz="18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муниципальным образованием </a:t>
            </a:r>
            <a:r>
              <a:rPr lang="ru-RU" sz="18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"Холм - </a:t>
            </a:r>
            <a:r>
              <a:rPr lang="ru-RU" sz="1800" cap="none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Жирковский</a:t>
            </a:r>
            <a:r>
              <a:rPr lang="ru-RU" sz="18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район" Смоленской области на  </a:t>
            </a:r>
            <a:r>
              <a:rPr lang="ru-RU" sz="18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2016-2020 </a:t>
            </a:r>
            <a:r>
              <a:rPr lang="ru-RU" sz="18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гг.»</a:t>
            </a:r>
            <a:endParaRPr lang="ru-RU" sz="18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31840" y="2708920"/>
            <a:ext cx="1187576" cy="359991"/>
          </a:xfrm>
          <a:prstGeom prst="roundRect">
            <a:avLst/>
          </a:prstGeom>
          <a:solidFill>
            <a:srgbClr val="0099FF"/>
          </a:solidFill>
          <a:ln w="9525" cap="flat" cmpd="sng" algn="ctr">
            <a:solidFill>
              <a:srgbClr val="0066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DBF5F9">
                    <a:lumMod val="10000"/>
                  </a:srgbClr>
                </a:solidFill>
                <a:latin typeface="Book Antiqua" pitchFamily="18" charset="0"/>
              </a:rPr>
              <a:t>тыс. руб.</a:t>
            </a:r>
            <a:endParaRPr lang="ru-RU" sz="1400" b="1" dirty="0">
              <a:solidFill>
                <a:srgbClr val="DBF5F9">
                  <a:lumMod val="10000"/>
                </a:srgbClr>
              </a:solidFill>
              <a:latin typeface="Book Antiqu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1628800"/>
            <a:ext cx="3995936" cy="936104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Ответственный исполнитель:  Администрация муниципального образования «Холм-Жирковский район» Смоленской области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4752528" cy="864096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just">
              <a:buNone/>
            </a:pPr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    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В </a:t>
            </a:r>
            <a:r>
              <a:rPr lang="ru-RU" sz="1600" b="1" dirty="0" smtClean="0">
                <a:solidFill>
                  <a:srgbClr val="000099"/>
                </a:solidFill>
                <a:latin typeface="Bookman Old Style" pitchFamily="18" charset="0"/>
              </a:rPr>
              <a:t>2018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 году на реализацию программы было направлено  </a:t>
            </a:r>
            <a:r>
              <a:rPr lang="ru-RU" sz="1600" b="1" dirty="0" smtClean="0">
                <a:solidFill>
                  <a:srgbClr val="000099"/>
                </a:solidFill>
                <a:latin typeface="Bookman Old Style" pitchFamily="18" charset="0"/>
              </a:rPr>
              <a:t>21 712,9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 рублей или 99,0 % к годовому плану (</a:t>
            </a:r>
            <a:r>
              <a:rPr lang="ru-RU" sz="1600" b="1" dirty="0" smtClean="0">
                <a:solidFill>
                  <a:srgbClr val="000099"/>
                </a:solidFill>
                <a:latin typeface="Bookman Old Style" pitchFamily="18" charset="0"/>
              </a:rPr>
              <a:t>21 934,3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 рублей).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79512" y="2348880"/>
          <a:ext cx="381642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463480" y="2636915"/>
          <a:ext cx="4680520" cy="416272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{284E427A-3D55-4303-BF80-6455036E1DE7}</a:tableStyleId>
              </a:tblPr>
              <a:tblGrid>
                <a:gridCol w="3310609"/>
                <a:gridCol w="1369911"/>
              </a:tblGrid>
              <a:tr h="31006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99"/>
                          </a:solidFill>
                          <a:latin typeface="Book Antiqua" pitchFamily="18" charset="0"/>
                        </a:rPr>
                        <a:t>Подпрограммы и мероприятия</a:t>
                      </a:r>
                      <a:endParaRPr lang="ru-RU" sz="1400" dirty="0">
                        <a:solidFill>
                          <a:srgbClr val="000099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99"/>
                          </a:solidFill>
                          <a:latin typeface="Book Antiqua" pitchFamily="18" charset="0"/>
                        </a:rPr>
                        <a:t>  Исполнение</a:t>
                      </a:r>
                      <a:endParaRPr lang="ru-RU" sz="1400" dirty="0">
                        <a:solidFill>
                          <a:srgbClr val="000099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0099FF"/>
                    </a:solidFill>
                  </a:tcPr>
                </a:tc>
              </a:tr>
              <a:tr h="323401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30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за счет средств областного бюджета</a:t>
                      </a:r>
                    </a:p>
                  </a:txBody>
                  <a:tcP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400" b="1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 803,5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FFCC"/>
                    </a:solidFill>
                  </a:tcPr>
                </a:tc>
              </a:tr>
              <a:tr h="349714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30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за счет средств местного бюджета</a:t>
                      </a:r>
                    </a:p>
                  </a:txBody>
                  <a:tcP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909,4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FFCC"/>
                    </a:solidFill>
                  </a:tcPr>
                </a:tc>
              </a:tr>
              <a:tr h="549783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30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«Обеспечение реализации переданных полномочий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000099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626,7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549783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</a:rPr>
                        <a:t>«Обеспечение</a:t>
                      </a:r>
                      <a:r>
                        <a:rPr lang="ru-RU" sz="1300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</a:rPr>
                        <a:t> взаимодействия с некоммерческими организациями»</a:t>
                      </a:r>
                      <a:endParaRPr lang="ru-RU" sz="1300" dirty="0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000099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451,3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653552">
                <a:tc>
                  <a:txBody>
                    <a:bodyPr/>
                    <a:lstStyle/>
                    <a:p>
                      <a:r>
                        <a:rPr kumimoji="0" lang="ru-RU" sz="130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«Оказание мер социальной поддержки отдельным категориям граждан»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000099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b="1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 264,7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339945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Обеспечивающая подпрограмма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17</a:t>
                      </a:r>
                      <a:r>
                        <a:rPr lang="ru-RU" sz="1400" b="1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 319,7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527115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«Развитие</a:t>
                      </a:r>
                      <a:r>
                        <a:rPr kumimoji="0" lang="ru-RU" sz="1300" kern="1200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малого и среднего предпринимательства»</a:t>
                      </a:r>
                      <a:endParaRPr kumimoji="0" lang="ru-RU" sz="1300" kern="1200" dirty="0" smtClean="0">
                        <a:solidFill>
                          <a:srgbClr val="000099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000099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20,0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527115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«Информационная</a:t>
                      </a:r>
                      <a:r>
                        <a:rPr kumimoji="0" lang="ru-RU" sz="1300" kern="1200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политика и работа с общественностью»</a:t>
                      </a:r>
                      <a:endParaRPr kumimoji="0" lang="ru-RU" sz="1300" kern="1200" dirty="0" smtClean="0">
                        <a:solidFill>
                          <a:srgbClr val="000099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000099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18,0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37</a:t>
            </a:fld>
            <a:endParaRPr lang="ru-RU" dirty="0"/>
          </a:p>
        </p:txBody>
      </p:sp>
      <p:pic>
        <p:nvPicPr>
          <p:cNvPr id="17" name="Рисунок 16" descr="ОМУ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3769" y="548680"/>
            <a:ext cx="920231" cy="576064"/>
          </a:xfrm>
          <a:prstGeom prst="rect">
            <a:avLst/>
          </a:prstGeom>
        </p:spPr>
      </p:pic>
      <p:pic>
        <p:nvPicPr>
          <p:cNvPr id="18" name="Рисунок 17" descr="адми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5157192"/>
            <a:ext cx="2825388" cy="1943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836712"/>
            <a:ext cx="9144000" cy="792088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908720"/>
            <a:ext cx="8928992" cy="72008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     </a:t>
            </a:r>
            <a:r>
              <a:rPr lang="ru-RU" u="sng" dirty="0" smtClean="0">
                <a:solidFill>
                  <a:srgbClr val="000099"/>
                </a:solidFill>
                <a:latin typeface="Bookman Old Style" pitchFamily="18" charset="0"/>
              </a:rPr>
              <a:t>Цель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: создание условий для эффективного исполнения полномочий органов местного самоуправления Холм-Жирковского района, обеспечение долгосрочной сбалансированности  и устойчивости бюджетной системы, повышение качества управления муниципальными финансами.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prstGeom prst="round2DiagRect">
            <a:avLst/>
          </a:prstGeom>
          <a:solidFill>
            <a:srgbClr val="0099FF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45720" tIns="0" rIns="45720" bIns="0" rtlCol="0" anchor="ctr" anchorCtr="0">
            <a:noAutofit/>
          </a:bodyPr>
          <a:lstStyle/>
          <a:p>
            <a:pPr algn="ctr"/>
            <a:r>
              <a:rPr lang="ru-RU" sz="18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Муниципальная программа  «Создание условий для эффективного управления </a:t>
            </a:r>
            <a:r>
              <a:rPr lang="ru-RU" sz="18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муниципальными финансами в муниципальном образовании </a:t>
            </a:r>
            <a:r>
              <a:rPr lang="ru-RU" sz="18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"Холм - </a:t>
            </a:r>
            <a:r>
              <a:rPr lang="ru-RU" sz="1800" cap="none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Жирковский</a:t>
            </a:r>
            <a:r>
              <a:rPr lang="ru-RU" sz="18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район" Смоленской области на  </a:t>
            </a:r>
            <a:r>
              <a:rPr lang="ru-RU" sz="18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2014-2020 годы»</a:t>
            </a:r>
            <a:endParaRPr lang="ru-RU" sz="18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31840" y="2708920"/>
            <a:ext cx="1187576" cy="359991"/>
          </a:xfrm>
          <a:prstGeom prst="roundRect">
            <a:avLst/>
          </a:prstGeom>
          <a:solidFill>
            <a:srgbClr val="0099FF"/>
          </a:solidFill>
          <a:ln w="9525" cap="flat" cmpd="sng" algn="ctr">
            <a:solidFill>
              <a:srgbClr val="0066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DBF5F9">
                    <a:lumMod val="10000"/>
                  </a:srgbClr>
                </a:solidFill>
                <a:latin typeface="Book Antiqua" pitchFamily="18" charset="0"/>
              </a:rPr>
              <a:t>тыс. руб.</a:t>
            </a:r>
            <a:endParaRPr lang="ru-RU" sz="1400" b="1" dirty="0">
              <a:solidFill>
                <a:srgbClr val="DBF5F9">
                  <a:lumMod val="10000"/>
                </a:srgbClr>
              </a:solidFill>
              <a:latin typeface="Book Antiqu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1772816"/>
            <a:ext cx="3672408" cy="1224136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00" dirty="0" smtClean="0">
                <a:solidFill>
                  <a:srgbClr val="000099"/>
                </a:solidFill>
                <a:latin typeface="Bookman Old Style" pitchFamily="18" charset="0"/>
              </a:rPr>
              <a:t>Ответственные исполнители:  Финансовое управление Администрации муниципального образования «Холм-Жирковский район» Смоленской области</a:t>
            </a:r>
            <a:endParaRPr lang="ru-RU" sz="15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179512" y="1844824"/>
            <a:ext cx="4752528" cy="792088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just">
              <a:buNone/>
            </a:pPr>
            <a:r>
              <a:rPr lang="ru-RU" sz="1400" b="1" dirty="0" smtClean="0">
                <a:solidFill>
                  <a:srgbClr val="000099"/>
                </a:solidFill>
                <a:latin typeface="Book Antiqua" pitchFamily="18" charset="0"/>
              </a:rPr>
              <a:t> 	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В </a:t>
            </a:r>
            <a:r>
              <a:rPr lang="ru-RU" sz="1400" b="1" dirty="0" smtClean="0">
                <a:solidFill>
                  <a:srgbClr val="000099"/>
                </a:solidFill>
                <a:latin typeface="Bookman Old Style" pitchFamily="18" charset="0"/>
              </a:rPr>
              <a:t>2018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 году на реализацию программы было направлено  </a:t>
            </a:r>
            <a:r>
              <a:rPr lang="ru-RU" sz="1400" b="1" dirty="0" smtClean="0">
                <a:solidFill>
                  <a:srgbClr val="000099"/>
                </a:solidFill>
                <a:latin typeface="Bookman Old Style" pitchFamily="18" charset="0"/>
              </a:rPr>
              <a:t>31 312,0 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тыс. рублей или 100,0 % к годовому плану (</a:t>
            </a:r>
            <a:r>
              <a:rPr lang="ru-RU" sz="1400" b="1" dirty="0" smtClean="0">
                <a:solidFill>
                  <a:srgbClr val="000099"/>
                </a:solidFill>
                <a:latin typeface="Bookman Old Style" pitchFamily="18" charset="0"/>
              </a:rPr>
              <a:t>31 315,3 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тыс. рублей).</a:t>
            </a:r>
            <a:endParaRPr lang="ru-RU" sz="15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79512" y="2636912"/>
          <a:ext cx="381642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788024" y="3400276"/>
          <a:ext cx="4032448" cy="319707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{284E427A-3D55-4303-BF80-6455036E1DE7}</a:tableStyleId>
              </a:tblPr>
              <a:tblGrid>
                <a:gridCol w="2688298"/>
                <a:gridCol w="1344150"/>
              </a:tblGrid>
              <a:tr h="35765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99"/>
                          </a:solidFill>
                          <a:latin typeface="Book Antiqua" pitchFamily="18" charset="0"/>
                        </a:rPr>
                        <a:t>Подпрограммы</a:t>
                      </a:r>
                      <a:endParaRPr lang="ru-RU" sz="1400" dirty="0">
                        <a:solidFill>
                          <a:srgbClr val="000099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99"/>
                          </a:solidFill>
                          <a:latin typeface="Book Antiqua" pitchFamily="18" charset="0"/>
                        </a:rPr>
                        <a:t>Исполнение</a:t>
                      </a:r>
                      <a:endParaRPr lang="ru-RU" sz="1400" dirty="0">
                        <a:solidFill>
                          <a:srgbClr val="000099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0099FF"/>
                    </a:solidFill>
                  </a:tcPr>
                </a:tc>
              </a:tr>
              <a:tr h="481711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30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за счет средств областного бюджета</a:t>
                      </a:r>
                    </a:p>
                  </a:txBody>
                  <a:tcP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ru-RU" sz="1400" b="1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 447,6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FFCC"/>
                    </a:solidFill>
                  </a:tcPr>
                </a:tc>
              </a:tr>
              <a:tr h="481711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30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за счет средств местного бюджета</a:t>
                      </a:r>
                    </a:p>
                  </a:txBody>
                  <a:tcP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5 850,4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FFCC"/>
                    </a:solidFill>
                  </a:tcPr>
                </a:tc>
              </a:tr>
              <a:tr h="481711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30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за счет средств бюджетов поселений</a:t>
                      </a:r>
                    </a:p>
                  </a:txBody>
                  <a:tcP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14,0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FFCC"/>
                    </a:solidFill>
                  </a:tcPr>
                </a:tc>
              </a:tr>
              <a:tr h="492461">
                <a:tc>
                  <a:txBody>
                    <a:bodyPr/>
                    <a:lstStyle/>
                    <a:p>
                      <a:r>
                        <a:rPr kumimoji="0" lang="ru-RU" sz="130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Обеспечивающая подпрограмма 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4 608,9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873103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Подпрограмма «Обеспечение устойчивости</a:t>
                      </a:r>
                      <a:r>
                        <a:rPr kumimoji="0" lang="ru-RU" sz="1300" kern="1200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и сбалансированности  бюджетов поселений»</a:t>
                      </a:r>
                      <a:endParaRPr kumimoji="0" lang="ru-RU" sz="1300" kern="1200" dirty="0" smtClean="0">
                        <a:solidFill>
                          <a:srgbClr val="000099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000099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26</a:t>
                      </a:r>
                      <a:r>
                        <a:rPr lang="ru-RU" sz="1400" b="1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 703,1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pic>
        <p:nvPicPr>
          <p:cNvPr id="14" name="Рисунок 13" descr="финансы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5182976"/>
            <a:ext cx="1838441" cy="1675024"/>
          </a:xfrm>
          <a:prstGeom prst="rect">
            <a:avLst/>
          </a:prstGeom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38</a:t>
            </a:fld>
            <a:endParaRPr lang="ru-RU" dirty="0"/>
          </a:p>
        </p:txBody>
      </p:sp>
      <p:pic>
        <p:nvPicPr>
          <p:cNvPr id="17" name="Рисунок 16" descr="долг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98356" y="332656"/>
            <a:ext cx="645644" cy="72008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836712"/>
            <a:ext cx="9144000" cy="864096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908720"/>
            <a:ext cx="8928992" cy="792088"/>
          </a:xfrm>
        </p:spPr>
        <p:txBody>
          <a:bodyPr>
            <a:noAutofit/>
          </a:bodyPr>
          <a:lstStyle/>
          <a:p>
            <a:pPr algn="just"/>
            <a:r>
              <a:rPr lang="ru-RU" sz="1300" dirty="0" smtClean="0">
                <a:solidFill>
                  <a:srgbClr val="000099"/>
                </a:solidFill>
                <a:latin typeface="Bookman Old Style" pitchFamily="18" charset="0"/>
              </a:rPr>
              <a:t>     </a:t>
            </a:r>
            <a:r>
              <a:rPr lang="ru-RU" sz="1300" u="sng" dirty="0" smtClean="0">
                <a:solidFill>
                  <a:srgbClr val="000099"/>
                </a:solidFill>
                <a:latin typeface="Bookman Old Style" pitchFamily="18" charset="0"/>
              </a:rPr>
              <a:t>Цель</a:t>
            </a:r>
            <a:r>
              <a:rPr lang="ru-RU" sz="1300" dirty="0" smtClean="0">
                <a:solidFill>
                  <a:srgbClr val="000099"/>
                </a:solidFill>
                <a:latin typeface="Bookman Old Style" pitchFamily="18" charset="0"/>
              </a:rPr>
              <a:t>: Обеспечение общедоступного бесплатного дошкольного, начального общего, основного общего, среднего общего образования. Повышение доступности качества образования, соответствующего требованиям инновационного развития экономики. Создание условий для развития творческого потенциала молодежи.</a:t>
            </a:r>
            <a:endParaRPr lang="ru-RU" sz="1300" dirty="0">
              <a:latin typeface="Bookman Old Style" pitchFamily="18" charset="0"/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prstGeom prst="round2DiagRect">
            <a:avLst/>
          </a:prstGeom>
          <a:solidFill>
            <a:srgbClr val="0099FF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45720" tIns="0" rIns="45720" bIns="0" rtlCol="0" anchor="ctr" anchorCtr="0">
            <a:noAutofit/>
          </a:bodyPr>
          <a:lstStyle/>
          <a:p>
            <a:pPr algn="ctr"/>
            <a:r>
              <a:rPr lang="ru-RU" sz="18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Муниципальная программа  </a:t>
            </a:r>
            <a:r>
              <a:rPr lang="ru-RU" sz="18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«Развитие системы образования и молодежной политики в муниципальном образовании </a:t>
            </a:r>
            <a:r>
              <a:rPr lang="ru-RU" sz="18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"Холм - </a:t>
            </a:r>
            <a:r>
              <a:rPr lang="ru-RU" sz="1800" cap="none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Жирковский</a:t>
            </a:r>
            <a:r>
              <a:rPr lang="ru-RU" sz="18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район" Смоленской области на  </a:t>
            </a:r>
            <a:r>
              <a:rPr lang="ru-RU" sz="18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2014-2020 годы»</a:t>
            </a:r>
            <a:endParaRPr lang="ru-RU" sz="18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3140968"/>
            <a:ext cx="1187576" cy="359991"/>
          </a:xfrm>
          <a:prstGeom prst="roundRect">
            <a:avLst/>
          </a:prstGeom>
          <a:solidFill>
            <a:srgbClr val="0099FF"/>
          </a:solidFill>
          <a:ln w="9525" cap="flat" cmpd="sng" algn="ctr">
            <a:solidFill>
              <a:srgbClr val="0066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DBF5F9">
                    <a:lumMod val="10000"/>
                  </a:srgbClr>
                </a:solidFill>
                <a:latin typeface="Book Antiqua" pitchFamily="18" charset="0"/>
              </a:rPr>
              <a:t>тыс. руб.</a:t>
            </a:r>
            <a:endParaRPr lang="ru-RU" sz="1400" b="1" dirty="0">
              <a:solidFill>
                <a:srgbClr val="DBF5F9">
                  <a:lumMod val="10000"/>
                </a:srgbClr>
              </a:solidFill>
              <a:latin typeface="Book Antiqu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1772816"/>
            <a:ext cx="4355976" cy="648072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Ответственные исполнители:  Отдел по образованию Администрации муниципального образования «Холм-Жирковский район» Смоленской области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107504" y="1772816"/>
            <a:ext cx="4320480" cy="792088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just">
              <a:buNone/>
            </a:pPr>
            <a:r>
              <a:rPr lang="ru-RU" sz="1200" b="1" dirty="0" smtClean="0">
                <a:solidFill>
                  <a:srgbClr val="000099"/>
                </a:solidFill>
                <a:latin typeface="Book Antiqua" pitchFamily="18" charset="0"/>
              </a:rPr>
              <a:t> 	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В </a:t>
            </a:r>
            <a:r>
              <a:rPr lang="ru-RU" sz="1400" b="1" dirty="0" smtClean="0">
                <a:solidFill>
                  <a:srgbClr val="000099"/>
                </a:solidFill>
                <a:latin typeface="Bookman Old Style" pitchFamily="18" charset="0"/>
              </a:rPr>
              <a:t>2018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 году на реализацию программы было направлено  </a:t>
            </a:r>
            <a:r>
              <a:rPr lang="ru-RU" sz="1400" b="1" dirty="0" smtClean="0">
                <a:solidFill>
                  <a:srgbClr val="000099"/>
                </a:solidFill>
                <a:latin typeface="Bookman Old Style" pitchFamily="18" charset="0"/>
              </a:rPr>
              <a:t>148 671,0 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тыс. рублей или 99,7 % к годовому плану (</a:t>
            </a:r>
            <a:r>
              <a:rPr lang="ru-RU" sz="1400" b="1" dirty="0" smtClean="0">
                <a:solidFill>
                  <a:srgbClr val="000099"/>
                </a:solidFill>
                <a:latin typeface="Bookman Old Style" pitchFamily="18" charset="0"/>
              </a:rPr>
              <a:t>149 095,6 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тыс. рублей).</a:t>
            </a:r>
            <a:endParaRPr lang="ru-RU" sz="14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79512" y="3501008"/>
          <a:ext cx="424847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427984" y="2484152"/>
          <a:ext cx="4536504" cy="437756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{284E427A-3D55-4303-BF80-6455036E1DE7}</a:tableStyleId>
              </a:tblPr>
              <a:tblGrid>
                <a:gridCol w="3162089"/>
                <a:gridCol w="1374415"/>
              </a:tblGrid>
              <a:tr h="29477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</a:rPr>
                        <a:t>Подпрограммы</a:t>
                      </a:r>
                      <a:endParaRPr lang="ru-RU" sz="1400" dirty="0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</a:rPr>
                        <a:t>Исполнение</a:t>
                      </a:r>
                      <a:endParaRPr lang="ru-RU" sz="1400" dirty="0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0099FF"/>
                    </a:solidFill>
                  </a:tcPr>
                </a:tc>
              </a:tr>
              <a:tr h="442157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20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за счет средств федерального бюджета</a:t>
                      </a:r>
                    </a:p>
                  </a:txBody>
                  <a:tcP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1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 075,9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FFCC"/>
                    </a:solidFill>
                  </a:tcPr>
                </a:tc>
              </a:tr>
              <a:tr h="313671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20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за счет средств областного бюджета</a:t>
                      </a:r>
                    </a:p>
                  </a:txBody>
                  <a:tcP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105</a:t>
                      </a:r>
                      <a:r>
                        <a:rPr lang="ru-RU" sz="1400" b="1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 981,8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FFCC"/>
                    </a:solidFill>
                  </a:tcPr>
                </a:tc>
              </a:tr>
              <a:tr h="294771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20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За счет средств местного бюджета</a:t>
                      </a:r>
                    </a:p>
                  </a:txBody>
                  <a:tcP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41</a:t>
                      </a:r>
                      <a:r>
                        <a:rPr lang="ru-RU" sz="1400" b="1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 613,3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FFCC"/>
                    </a:solidFill>
                  </a:tcPr>
                </a:tc>
              </a:tr>
              <a:tr h="442157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«Развитие системы дошкольного образования»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lang="ru-RU" sz="1400" b="1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 721,8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442157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20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Развитие системы</a:t>
                      </a:r>
                      <a:r>
                        <a:rPr kumimoji="0" lang="ru-RU" sz="1200" kern="1200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общего образования»</a:t>
                      </a:r>
                      <a:endParaRPr kumimoji="0" lang="ru-RU" sz="1200" kern="1200" dirty="0" smtClean="0">
                        <a:solidFill>
                          <a:srgbClr val="000099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93</a:t>
                      </a:r>
                      <a:r>
                        <a:rPr lang="ru-RU" sz="1400" b="1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 873,1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442157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20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«Развитие системы дополнительного образования»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400" b="1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 547,0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442157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20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«Совершенствование системы воспитания»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202,7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4421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«Защита прав детей  и профилактика социального сиротства»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ru-RU" sz="1400" b="1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 068,2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294771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20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Обеспечивающая подпрограмма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400" b="1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 654,9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406292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20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Основные мероприятия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400" b="1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 603,3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39</a:t>
            </a:fld>
            <a:endParaRPr lang="ru-RU" dirty="0"/>
          </a:p>
        </p:txBody>
      </p:sp>
      <p:pic>
        <p:nvPicPr>
          <p:cNvPr id="16" name="Рисунок 15" descr="образование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4134" y="404664"/>
            <a:ext cx="789866" cy="414679"/>
          </a:xfrm>
          <a:prstGeom prst="rect">
            <a:avLst/>
          </a:prstGeom>
        </p:spPr>
      </p:pic>
      <p:pic>
        <p:nvPicPr>
          <p:cNvPr id="18" name="Рисунок 17" descr="все про образовани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2420888"/>
            <a:ext cx="2126818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147248" cy="2520280"/>
          </a:xfrm>
        </p:spPr>
        <p:txBody>
          <a:bodyPr>
            <a:noAutofit/>
          </a:bodyPr>
          <a:lstStyle/>
          <a:p>
            <a:pPr marL="0"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0066"/>
                </a:solidFill>
                <a:latin typeface="Bookman Old Style" pitchFamily="18" charset="0"/>
              </a:rPr>
              <a:t>«Бюджет  для граждан» – аналитический документ, разрабатываемый в целях предоставления гражданам актуальной информации о проекте бюджета муниципального образования «Холм-Жирковский район» Смоленской области в формате, доступном для широкого круга пользователей.</a:t>
            </a:r>
          </a:p>
          <a:p>
            <a:pPr marL="0"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0066"/>
                </a:solidFill>
                <a:latin typeface="Bookman Old Style" pitchFamily="18" charset="0"/>
              </a:rPr>
              <a:t>В представленной информации отражены положения  решения об исполнении бюджета муниципального образования «Холм-Жирковский район» Смоленской области за 2018 год. </a:t>
            </a:r>
            <a:endParaRPr lang="ru-RU" sz="1800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23528" y="0"/>
            <a:ext cx="8568952" cy="692696"/>
          </a:xfrm>
          <a:prstGeom prst="round2DiagRect">
            <a:avLst/>
          </a:prstGeom>
          <a:solidFill>
            <a:srgbClr val="0099FF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ЧТО   ТАКОЕ  «БЮДЖЕТ   ДЛЯ   ГРАЖДАН» 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23528" y="3501008"/>
            <a:ext cx="8640960" cy="720080"/>
          </a:xfrm>
          <a:prstGeom prst="round2DiagRect">
            <a:avLst/>
          </a:prstGeom>
          <a:solidFill>
            <a:srgbClr val="0099FF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ЦЕЛИ   СОЗДАНИЯ   «БЮДЖЕТА ДЛЯ ГРАЖДАН»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9" name="TextBox 8" descr="повышение"/>
          <p:cNvSpPr txBox="1"/>
          <p:nvPr/>
        </p:nvSpPr>
        <p:spPr>
          <a:xfrm>
            <a:off x="539552" y="4437112"/>
            <a:ext cx="79928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20" algn="just"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Повышение прозрачности формирования и расходования бюджетных средств  в муниципальном образовании «Холм-Жирковский район»   Смоленской области.</a:t>
            </a:r>
          </a:p>
          <a:p>
            <a:pPr indent="-274320" algn="just"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Ø"/>
            </a:pPr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 Повышение ответственности органов местного самоуправления при  принятии решений в сфере бюджетной политики.</a:t>
            </a:r>
          </a:p>
          <a:p>
            <a:pPr indent="-274320" algn="just"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Ø"/>
            </a:pPr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 Формирование положительного имиджа муниципального образования   «Холм-Жирковский район» Смоленской области.</a:t>
            </a:r>
            <a:endParaRPr lang="ru-RU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11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836712"/>
            <a:ext cx="9144000" cy="720080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908720"/>
            <a:ext cx="8928992" cy="504056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     </a:t>
            </a:r>
            <a:r>
              <a:rPr lang="ru-RU" u="sng" dirty="0" smtClean="0">
                <a:solidFill>
                  <a:srgbClr val="000099"/>
                </a:solidFill>
                <a:latin typeface="Bookman Old Style" pitchFamily="18" charset="0"/>
              </a:rPr>
              <a:t>Цель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: Реализация стратегической роли культуры  как духовно-нравственного основания развития личности, а также развитие туризма  для приобщения граждан к культурному и природному наследию.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prstGeom prst="round2DiagRect">
            <a:avLst/>
          </a:prstGeom>
          <a:solidFill>
            <a:srgbClr val="0099FF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45720" tIns="0" rIns="45720" bIns="0" rtlCol="0" anchor="ctr" anchorCtr="0">
            <a:noAutofit/>
          </a:bodyPr>
          <a:lstStyle/>
          <a:p>
            <a:pPr algn="ctr"/>
            <a:r>
              <a:rPr lang="ru-RU" sz="18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Муниципальная программа  </a:t>
            </a:r>
            <a:r>
              <a:rPr lang="ru-RU" sz="18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«Развитие  культуры, спорта и туризма на территории  муниципального образования </a:t>
            </a:r>
            <a:r>
              <a:rPr lang="ru-RU" sz="18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"Холм - </a:t>
            </a:r>
            <a:r>
              <a:rPr lang="ru-RU" sz="1800" cap="none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Жирковский</a:t>
            </a:r>
            <a:r>
              <a:rPr lang="ru-RU" sz="18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район" Смоленской области на  </a:t>
            </a:r>
            <a:r>
              <a:rPr lang="ru-RU" sz="18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2014-2020 годы»</a:t>
            </a:r>
            <a:endParaRPr lang="ru-RU" sz="18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19872" y="3356992"/>
            <a:ext cx="1187576" cy="359991"/>
          </a:xfrm>
          <a:prstGeom prst="roundRect">
            <a:avLst/>
          </a:prstGeom>
          <a:solidFill>
            <a:srgbClr val="0099FF"/>
          </a:solidFill>
          <a:ln w="9525" cap="flat" cmpd="sng" algn="ctr">
            <a:solidFill>
              <a:srgbClr val="0066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DBF5F9">
                    <a:lumMod val="10000"/>
                  </a:srgbClr>
                </a:solidFill>
                <a:latin typeface="Book Antiqua" pitchFamily="18" charset="0"/>
              </a:rPr>
              <a:t>тыс. руб.</a:t>
            </a:r>
            <a:endParaRPr lang="ru-RU" sz="1400" b="1" dirty="0">
              <a:solidFill>
                <a:srgbClr val="DBF5F9">
                  <a:lumMod val="10000"/>
                </a:srgbClr>
              </a:solidFill>
              <a:latin typeface="Book Antiqu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1628800"/>
            <a:ext cx="4499992" cy="792088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dirty="0" smtClean="0">
                <a:solidFill>
                  <a:srgbClr val="000099"/>
                </a:solidFill>
                <a:latin typeface="Bookman Old Style" pitchFamily="18" charset="0"/>
              </a:rPr>
              <a:t>Ответственные исполнители:  Отдел по культуре и спорту Администрации муниципального образования «Холм-Жирковский район» Смоленской области</a:t>
            </a:r>
            <a:endParaRPr lang="ru-RU" sz="13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107504" y="1628800"/>
            <a:ext cx="4320480" cy="864096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just">
              <a:buNone/>
            </a:pPr>
            <a:r>
              <a:rPr lang="ru-RU" sz="1400" b="1" dirty="0" smtClean="0">
                <a:solidFill>
                  <a:srgbClr val="000099"/>
                </a:solidFill>
                <a:latin typeface="Book Antiqua" pitchFamily="18" charset="0"/>
              </a:rPr>
              <a:t>	 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В </a:t>
            </a:r>
            <a:r>
              <a:rPr lang="ru-RU" sz="1400" b="1" dirty="0" smtClean="0">
                <a:solidFill>
                  <a:srgbClr val="000099"/>
                </a:solidFill>
                <a:latin typeface="Bookman Old Style" pitchFamily="18" charset="0"/>
              </a:rPr>
              <a:t>2018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 году на реализацию программы было  направлено </a:t>
            </a:r>
            <a:r>
              <a:rPr lang="ru-RU" sz="1400" b="1" dirty="0" smtClean="0">
                <a:solidFill>
                  <a:srgbClr val="000099"/>
                </a:solidFill>
                <a:latin typeface="Bookman Old Style" pitchFamily="18" charset="0"/>
              </a:rPr>
              <a:t>48 070,0 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тыс. рублей или 99,6 % к годовом плану (</a:t>
            </a:r>
            <a:r>
              <a:rPr lang="ru-RU" sz="1400" b="1" dirty="0" smtClean="0">
                <a:solidFill>
                  <a:srgbClr val="000099"/>
                </a:solidFill>
                <a:latin typeface="Bookman Old Style" pitchFamily="18" charset="0"/>
              </a:rPr>
              <a:t>48 273,5 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тыс. рублей).</a:t>
            </a:r>
            <a:endParaRPr lang="ru-RU" sz="14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07504" y="3501008"/>
          <a:ext cx="4536504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644008" y="2492899"/>
          <a:ext cx="4499992" cy="42976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{284E427A-3D55-4303-BF80-6455036E1DE7}</a:tableStyleId>
              </a:tblPr>
              <a:tblGrid>
                <a:gridCol w="2906634"/>
                <a:gridCol w="1593358"/>
              </a:tblGrid>
              <a:tr h="29687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</a:rPr>
                        <a:t>Подпрограммы</a:t>
                      </a:r>
                      <a:endParaRPr lang="ru-RU" sz="1400" dirty="0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</a:rPr>
                        <a:t>Исполнение</a:t>
                      </a:r>
                      <a:endParaRPr lang="ru-RU" sz="1400" dirty="0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0099FF"/>
                    </a:solidFill>
                  </a:tcPr>
                </a:tc>
              </a:tr>
              <a:tr h="442287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20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за счет средств федерального бюджета</a:t>
                      </a:r>
                    </a:p>
                  </a:txBody>
                  <a:tcP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 065,2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FFCC"/>
                    </a:solidFill>
                  </a:tcPr>
                </a:tc>
              </a:tr>
              <a:tr h="442287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20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за счет средств областного бюджета</a:t>
                      </a:r>
                    </a:p>
                  </a:txBody>
                  <a:tcP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400" b="1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 557,4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FFCC"/>
                    </a:solidFill>
                  </a:tcPr>
                </a:tc>
              </a:tr>
              <a:tr h="294858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20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за счет средств местного бюджета</a:t>
                      </a:r>
                    </a:p>
                  </a:txBody>
                  <a:tcP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lang="ru-RU" sz="1400" b="1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 447,4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FFCC"/>
                    </a:solidFill>
                  </a:tcPr>
                </a:tc>
              </a:tr>
              <a:tr h="442287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«Развитие </a:t>
                      </a:r>
                      <a:r>
                        <a:rPr kumimoji="0" lang="ru-RU" sz="1200" kern="1200" dirty="0" err="1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культурно-досуговой</a:t>
                      </a:r>
                      <a:r>
                        <a:rPr kumimoji="0" lang="ru-RU" sz="120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деятельности»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lang="ru-RU" sz="1400" b="1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 666,7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442287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20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«Организация</a:t>
                      </a:r>
                      <a:r>
                        <a:rPr kumimoji="0" lang="ru-RU" sz="1200" kern="1200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 библиотечного обслуживания населения»</a:t>
                      </a:r>
                      <a:endParaRPr kumimoji="0" lang="ru-RU" sz="1200" kern="1200" dirty="0" smtClean="0">
                        <a:solidFill>
                          <a:srgbClr val="000099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9 849,5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296879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20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«Музейная деятельность»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794,3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619202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20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«Развитие дополнительного образования детей в сфере культуры и искусства»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000099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400" b="1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 319,9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4422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«Развитие физической</a:t>
                      </a:r>
                      <a:r>
                        <a:rPr kumimoji="0" lang="ru-RU" sz="1200" kern="1200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культуры и спорта»</a:t>
                      </a:r>
                      <a:endParaRPr kumimoji="0" lang="ru-RU" sz="1200" kern="1200" dirty="0" smtClean="0">
                        <a:solidFill>
                          <a:srgbClr val="000099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457205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20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Обеспечивающая подпрограмма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400" b="1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 239,6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pic>
        <p:nvPicPr>
          <p:cNvPr id="18" name="Рисунок 17" descr="спор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420888"/>
            <a:ext cx="1791245" cy="1080120"/>
          </a:xfrm>
          <a:prstGeom prst="rect">
            <a:avLst/>
          </a:prstGeom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40</a:t>
            </a:fld>
            <a:endParaRPr lang="ru-RU" dirty="0"/>
          </a:p>
        </p:txBody>
      </p:sp>
      <p:pic>
        <p:nvPicPr>
          <p:cNvPr id="16" name="Рисунок 15" descr="культур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8424" y="404664"/>
            <a:ext cx="576064" cy="432047"/>
          </a:xfrm>
          <a:prstGeom prst="rect">
            <a:avLst/>
          </a:prstGeom>
        </p:spPr>
      </p:pic>
      <p:pic>
        <p:nvPicPr>
          <p:cNvPr id="17" name="Рисунок 16" descr="культура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2780928"/>
            <a:ext cx="1132675" cy="1240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908720"/>
            <a:ext cx="9144000" cy="936104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052736"/>
            <a:ext cx="8928992" cy="64807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     </a:t>
            </a:r>
            <a:r>
              <a:rPr lang="ru-RU" sz="1600" u="sng" dirty="0" smtClean="0">
                <a:solidFill>
                  <a:srgbClr val="000099"/>
                </a:solidFill>
                <a:latin typeface="Bookman Old Style" pitchFamily="18" charset="0"/>
              </a:rPr>
              <a:t>Цель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: Повышение энергетической эффективности  потребления ресурсов  и экономии бюджетных средств  в муниципальном образовании «Холм-Жирковский район» Смоленской области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1916832"/>
            <a:ext cx="3635896" cy="864096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Ответственный исполнитель:  Администрация муниципального образования «Холм-Жирковский район» Смоленской области</a:t>
            </a:r>
            <a:endParaRPr lang="ru-RU" sz="14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15" name="Рисунок 14" descr="энергосбереже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6992"/>
            <a:ext cx="3851920" cy="2567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prstGeom prst="round2DiagRect">
            <a:avLst/>
          </a:prstGeom>
          <a:solidFill>
            <a:srgbClr val="0099FF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45720" tIns="0" rIns="45720" bIns="0" rtlCol="0" anchor="ctr" anchorCtr="0">
            <a:noAutofit/>
          </a:bodyPr>
          <a:lstStyle/>
          <a:p>
            <a:pPr algn="ctr"/>
            <a:r>
              <a:rPr lang="ru-RU" sz="18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Муниципальная программа  </a:t>
            </a:r>
            <a:r>
              <a:rPr lang="ru-RU" sz="18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 Энергосбережение и повышение энергетической эффективности на территори</a:t>
            </a:r>
            <a:r>
              <a:rPr lang="ru-RU" sz="18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</a:t>
            </a:r>
            <a:r>
              <a:rPr lang="ru-RU" sz="18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муниципального образования </a:t>
            </a:r>
            <a:r>
              <a:rPr lang="ru-RU" sz="18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"Холм - </a:t>
            </a:r>
            <a:r>
              <a:rPr lang="ru-RU" sz="1800" cap="none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Жирковский</a:t>
            </a:r>
            <a:r>
              <a:rPr lang="ru-RU" sz="18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район" Смоленской области на  </a:t>
            </a:r>
            <a:r>
              <a:rPr lang="ru-RU" sz="18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2014-2020 годы»</a:t>
            </a:r>
            <a:endParaRPr lang="ru-RU" sz="18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21" name="Рисунок 20" descr="лампочки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2217" y="620688"/>
            <a:ext cx="731783" cy="620688"/>
          </a:xfrm>
          <a:prstGeom prst="rect">
            <a:avLst/>
          </a:prstGeom>
        </p:spPr>
      </p:pic>
      <p:sp>
        <p:nvSpPr>
          <p:cNvPr id="20" name="Содержимое 11"/>
          <p:cNvSpPr>
            <a:spLocks noGrp="1"/>
          </p:cNvSpPr>
          <p:nvPr>
            <p:ph sz="half" idx="1"/>
          </p:nvPr>
        </p:nvSpPr>
        <p:spPr>
          <a:xfrm>
            <a:off x="107504" y="1988840"/>
            <a:ext cx="4824536" cy="864096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just">
              <a:buNone/>
            </a:pPr>
            <a:r>
              <a:rPr lang="ru-RU" sz="1400" b="1" dirty="0" smtClean="0">
                <a:solidFill>
                  <a:srgbClr val="000099"/>
                </a:solidFill>
                <a:latin typeface="Book Antiqua" pitchFamily="18" charset="0"/>
              </a:rPr>
              <a:t>	 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В </a:t>
            </a:r>
            <a:r>
              <a:rPr lang="ru-RU" sz="1400" b="1" dirty="0" smtClean="0">
                <a:solidFill>
                  <a:srgbClr val="000099"/>
                </a:solidFill>
                <a:latin typeface="Bookman Old Style" pitchFamily="18" charset="0"/>
              </a:rPr>
              <a:t>2018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 году на реализацию программы было направлено  </a:t>
            </a:r>
            <a:r>
              <a:rPr lang="ru-RU" sz="1400" b="1" dirty="0" smtClean="0">
                <a:solidFill>
                  <a:srgbClr val="000099"/>
                </a:solidFill>
                <a:latin typeface="Bookman Old Style" pitchFamily="18" charset="0"/>
              </a:rPr>
              <a:t>37,6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 тыс. рублей или 100,0 % к годовом направлено у плану (</a:t>
            </a:r>
            <a:r>
              <a:rPr lang="ru-RU" sz="1400" b="1" dirty="0" smtClean="0">
                <a:solidFill>
                  <a:srgbClr val="000099"/>
                </a:solidFill>
                <a:latin typeface="Bookman Old Style" pitchFamily="18" charset="0"/>
              </a:rPr>
              <a:t>37,6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 тыс. рублей).</a:t>
            </a:r>
            <a:endParaRPr lang="ru-RU" sz="14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83968" y="2967335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Муниципальная программа финансируется за счет  средств местного бюджета.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4067943" y="3543448"/>
          <a:ext cx="4896545" cy="2775020"/>
        </p:xfrm>
        <a:graphic>
          <a:graphicData uri="http://schemas.openxmlformats.org/drawingml/2006/table">
            <a:tbl>
              <a:tblPr/>
              <a:tblGrid>
                <a:gridCol w="2679734"/>
                <a:gridCol w="1099146"/>
                <a:gridCol w="1117665"/>
              </a:tblGrid>
              <a:tr h="13582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99"/>
                        </a:solidFill>
                        <a:latin typeface="Bookman Old Style" pitchFamily="18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    Наименование показателя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  Муниципальной</a:t>
                      </a:r>
                      <a:r>
                        <a:rPr lang="ru-RU" sz="1100" b="1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программы</a:t>
                      </a:r>
                      <a:endParaRPr lang="ru-RU" sz="1100" dirty="0">
                        <a:solidFill>
                          <a:srgbClr val="000099"/>
                        </a:solidFill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8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Значение показателя</a:t>
                      </a:r>
                      <a:endParaRPr lang="ru-RU" sz="11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План на 2018 год</a:t>
                      </a:r>
                      <a:endParaRPr lang="ru-RU" sz="11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Факт </a:t>
                      </a:r>
                      <a:r>
                        <a:rPr lang="ru-RU" sz="1100" b="1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за </a:t>
                      </a:r>
                      <a:r>
                        <a:rPr lang="ru-RU" sz="11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2018 </a:t>
                      </a:r>
                      <a:r>
                        <a:rPr lang="ru-RU" sz="1100" b="1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308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Показатель 1 МП</a:t>
                      </a:r>
                      <a:r>
                        <a:rPr lang="ru-RU" sz="1100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Экономия электрической энергии не менее 2 % ежегодно, %</a:t>
                      </a:r>
                      <a:endParaRPr lang="ru-RU" sz="11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8 463,1</a:t>
                      </a:r>
                      <a:endParaRPr lang="ru-RU" sz="12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4290" marR="4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8 463,1</a:t>
                      </a:r>
                      <a:endParaRPr lang="ru-RU" sz="12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4290" marR="4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403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Показатель 2.МП</a:t>
                      </a:r>
                      <a:r>
                        <a:rPr lang="ru-RU" sz="1100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Экономия тепловой</a:t>
                      </a:r>
                      <a:r>
                        <a:rPr lang="ru-RU" sz="1100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 энергии не менее 2% ежегодно, %</a:t>
                      </a:r>
                      <a:endParaRPr lang="ru-RU" sz="11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11,5</a:t>
                      </a:r>
                      <a:endParaRPr lang="ru-RU" sz="12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4290" marR="4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11,5</a:t>
                      </a:r>
                      <a:endParaRPr lang="ru-RU" sz="12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4290" marR="4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461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Показатель 3. МП</a:t>
                      </a:r>
                      <a:r>
                        <a:rPr lang="ru-RU" sz="1100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Экономия</a:t>
                      </a:r>
                      <a:r>
                        <a:rPr lang="ru-RU" sz="1100" b="0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 воды не менее 2% ежегодно, %</a:t>
                      </a:r>
                      <a:endParaRPr lang="ru-RU" sz="11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405,9</a:t>
                      </a:r>
                      <a:endParaRPr lang="ru-RU" sz="12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4290" marR="4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405,9</a:t>
                      </a:r>
                      <a:endParaRPr lang="ru-RU" sz="12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4290" marR="4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396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l"/>
                          <a:tab pos="457200" algn="l"/>
                          <a:tab pos="571500" algn="l"/>
                        </a:tabLst>
                      </a:pPr>
                      <a:r>
                        <a:rPr lang="ru-RU" sz="1100" b="1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Показатель </a:t>
                      </a:r>
                      <a:r>
                        <a:rPr lang="ru-RU" sz="11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4 МП </a:t>
                      </a:r>
                      <a:r>
                        <a:rPr lang="ru-RU" sz="1100" b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Экономия природного газа не менее 2 </a:t>
                      </a:r>
                      <a:r>
                        <a:rPr lang="ru-RU" sz="1100" b="0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 % ежегодно, %</a:t>
                      </a:r>
                      <a:endParaRPr lang="ru-RU" sz="11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Times New Roman"/>
                        </a:rPr>
                        <a:t>    3 011,9</a:t>
                      </a:r>
                      <a:endParaRPr lang="ru-RU" sz="1200" dirty="0">
                        <a:solidFill>
                          <a:srgbClr val="000099"/>
                        </a:solidFill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     3 011,9           </a:t>
                      </a:r>
                      <a:endParaRPr lang="ru-RU" sz="12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836712"/>
            <a:ext cx="9144000" cy="648072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908720"/>
            <a:ext cx="8928992" cy="504056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     </a:t>
            </a:r>
            <a:r>
              <a:rPr lang="ru-RU" u="sng" dirty="0" smtClean="0">
                <a:solidFill>
                  <a:srgbClr val="000099"/>
                </a:solidFill>
                <a:latin typeface="Bookman Old Style" pitchFamily="18" charset="0"/>
              </a:rPr>
              <a:t>Цель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: Обеспечение безопасности  жизнедеятельности населения муниципального образования «Холм-Жирковский район» Смоленской области .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prstGeom prst="round2DiagRect">
            <a:avLst/>
          </a:prstGeom>
          <a:solidFill>
            <a:srgbClr val="0099FF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45720" tIns="0" rIns="45720" bIns="0" rtlCol="0" anchor="ctr" anchorCtr="0">
            <a:noAutofit/>
          </a:bodyPr>
          <a:lstStyle/>
          <a:p>
            <a:pPr algn="ctr"/>
            <a:r>
              <a:rPr lang="ru-RU" sz="18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Муниципальная программа  </a:t>
            </a:r>
            <a:r>
              <a:rPr lang="ru-RU" sz="18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«Создание условий  для обеспечения безопасности  жизнедеятельности  населения   муниципального   образования </a:t>
            </a:r>
            <a:r>
              <a:rPr lang="ru-RU" sz="18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"Холм - </a:t>
            </a:r>
            <a:r>
              <a:rPr lang="ru-RU" sz="1800" cap="none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Жирковский</a:t>
            </a:r>
            <a:r>
              <a:rPr lang="ru-RU" sz="18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район" Смоленской области на  </a:t>
            </a:r>
            <a:r>
              <a:rPr lang="ru-RU" sz="18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2016-2020 годы»</a:t>
            </a:r>
            <a:endParaRPr lang="ru-RU" sz="18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1628800"/>
            <a:ext cx="4355976" cy="864096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Ответственные исполнители:  Администрация муниципального образования  «Холм-Жирковский район» Смоленской области</a:t>
            </a:r>
            <a:endParaRPr lang="ru-RU" sz="14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107504" y="1628800"/>
            <a:ext cx="3744416" cy="1080120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just">
              <a:buNone/>
            </a:pPr>
            <a:r>
              <a:rPr lang="ru-RU" sz="1400" b="1" dirty="0" smtClean="0">
                <a:solidFill>
                  <a:srgbClr val="000099"/>
                </a:solidFill>
                <a:latin typeface="Book Antiqua" pitchFamily="18" charset="0"/>
              </a:rPr>
              <a:t>       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В </a:t>
            </a:r>
            <a:r>
              <a:rPr lang="ru-RU" sz="1400" b="1" dirty="0" smtClean="0">
                <a:solidFill>
                  <a:srgbClr val="000099"/>
                </a:solidFill>
                <a:latin typeface="Bookman Old Style" pitchFamily="18" charset="0"/>
              </a:rPr>
              <a:t>2018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 году на реализацию программы было направлено  </a:t>
            </a:r>
            <a:r>
              <a:rPr lang="ru-RU" sz="1400" b="1" dirty="0" smtClean="0">
                <a:solidFill>
                  <a:srgbClr val="000099"/>
                </a:solidFill>
                <a:latin typeface="Bookman Old Style" pitchFamily="18" charset="0"/>
              </a:rPr>
              <a:t>54,1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 тыс. рублей или 100,0 % к годовому плану (</a:t>
            </a:r>
            <a:r>
              <a:rPr lang="ru-RU" sz="1400" b="1" dirty="0" smtClean="0">
                <a:solidFill>
                  <a:srgbClr val="000099"/>
                </a:solidFill>
                <a:latin typeface="Bookman Old Style" pitchFamily="18" charset="0"/>
              </a:rPr>
              <a:t>54,1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 тыс. рублей).</a:t>
            </a:r>
            <a:endParaRPr lang="ru-RU" sz="14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16" name="Рисунок 15" descr="iVKU4TJO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852936"/>
            <a:ext cx="2736304" cy="1812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7" name="Рисунок 16" descr="прв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797152"/>
            <a:ext cx="2729880" cy="1876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42</a:t>
            </a:fld>
            <a:endParaRPr lang="ru-RU" dirty="0"/>
          </a:p>
        </p:txBody>
      </p:sp>
      <p:pic>
        <p:nvPicPr>
          <p:cNvPr id="14" name="Рисунок 13" descr="безопасность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9530" y="476672"/>
            <a:ext cx="804470" cy="504056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4283968" y="3140968"/>
          <a:ext cx="4680520" cy="3523539"/>
        </p:xfrm>
        <a:graphic>
          <a:graphicData uri="http://schemas.openxmlformats.org/drawingml/2006/table">
            <a:tbl>
              <a:tblPr/>
              <a:tblGrid>
                <a:gridCol w="2448272"/>
                <a:gridCol w="1163892"/>
                <a:gridCol w="1068356"/>
              </a:tblGrid>
              <a:tr h="43204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Наименование показателя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Муниципальной программы</a:t>
                      </a:r>
                      <a:endParaRPr lang="ru-RU" sz="12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16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Значение</a:t>
                      </a:r>
                      <a:r>
                        <a:rPr lang="ru-RU" sz="1200" b="1" baseline="0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показателя</a:t>
                      </a:r>
                      <a:endParaRPr lang="ru-RU" sz="12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План на 2018 год</a:t>
                      </a:r>
                      <a:endParaRPr lang="ru-RU" sz="12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Факт </a:t>
                      </a:r>
                      <a:r>
                        <a:rPr lang="ru-RU" sz="12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 </a:t>
                      </a:r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2018 </a:t>
                      </a:r>
                      <a:r>
                        <a:rPr lang="ru-RU" sz="12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2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Показатель 1 </a:t>
                      </a:r>
                      <a:r>
                        <a:rPr lang="ru-RU" sz="1300" b="1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МП:</a:t>
                      </a:r>
                      <a:r>
                        <a:rPr lang="ru-RU" sz="1300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Количество преступлений, совершенных в районе, ед.</a:t>
                      </a:r>
                      <a:endParaRPr lang="ru-RU" sz="13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130</a:t>
                      </a:r>
                      <a:endParaRPr lang="ru-RU" sz="13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0" marR="4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107</a:t>
                      </a:r>
                      <a:endParaRPr lang="ru-RU" sz="13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0" marR="4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2751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Показатель </a:t>
                      </a:r>
                      <a:r>
                        <a:rPr lang="ru-RU" sz="1300" b="1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МП:</a:t>
                      </a:r>
                      <a:r>
                        <a:rPr lang="ru-RU" sz="1300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Состояние </a:t>
                      </a:r>
                      <a:r>
                        <a:rPr lang="ru-RU" sz="1300" dirty="0" err="1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оборудованности</a:t>
                      </a:r>
                      <a:r>
                        <a:rPr lang="ru-RU" sz="1300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и антитеррористической защищенности  потенциально </a:t>
                      </a:r>
                      <a:r>
                        <a:rPr lang="ru-RU" sz="1300" dirty="0" err="1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опастных</a:t>
                      </a:r>
                      <a:r>
                        <a:rPr lang="ru-RU" sz="1300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объектов и мест массового пребывания людей</a:t>
                      </a:r>
                      <a:endParaRPr lang="ru-RU" sz="13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Удовл</a:t>
                      </a:r>
                      <a:r>
                        <a:rPr lang="ru-RU" sz="13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3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0" marR="4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Удовл</a:t>
                      </a:r>
                      <a:r>
                        <a:rPr lang="ru-RU" sz="13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3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0" marR="4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6089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Показатель </a:t>
                      </a:r>
                      <a:r>
                        <a:rPr lang="ru-RU" sz="1300" b="1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 МП:</a:t>
                      </a:r>
                      <a:r>
                        <a:rPr lang="ru-RU" sz="1300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Количество совершенных ДТП, ед.</a:t>
                      </a:r>
                      <a:endParaRPr lang="ru-RU" sz="13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3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0" marR="4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3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0" marR="4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4788024" y="2492897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Муниципальная программа финансируется за счет  средств местного бюджета.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7504" y="836712"/>
            <a:ext cx="9036496" cy="648072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908720"/>
            <a:ext cx="8928992" cy="504056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     </a:t>
            </a:r>
            <a:r>
              <a:rPr lang="ru-RU" u="sng" dirty="0" smtClean="0">
                <a:solidFill>
                  <a:srgbClr val="000099"/>
                </a:solidFill>
                <a:latin typeface="Bookman Old Style" pitchFamily="18" charset="0"/>
              </a:rPr>
              <a:t>Цель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: Удовлетворение потребности населения  в качественных услугах  пассажирского транспорта общего пользования.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prstGeom prst="round2DiagRect">
            <a:avLst/>
          </a:prstGeom>
          <a:solidFill>
            <a:srgbClr val="0099FF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45720" tIns="0" rIns="45720" bIns="0" rtlCol="0" anchor="ctr" anchorCtr="0">
            <a:noAutofit/>
          </a:bodyPr>
          <a:lstStyle/>
          <a:p>
            <a:pPr algn="ctr"/>
            <a:r>
              <a:rPr lang="ru-RU" sz="18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Муниципальная программа «Поддержка пассажирского транспорта   общего пользования  в  муниципальном образовании "Холм - </a:t>
            </a:r>
            <a:r>
              <a:rPr lang="ru-RU" sz="1800" cap="none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Жирковский</a:t>
            </a:r>
            <a:r>
              <a:rPr lang="ru-RU" sz="18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район" Смоленской области на  2014-2020 годы»</a:t>
            </a:r>
            <a:endParaRPr lang="ru-RU" sz="18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1628800"/>
            <a:ext cx="4067944" cy="1368152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u="sng" dirty="0" smtClean="0">
                <a:solidFill>
                  <a:srgbClr val="000099"/>
                </a:solidFill>
                <a:latin typeface="Bookman Old Style" pitchFamily="18" charset="0"/>
              </a:rPr>
              <a:t>Ответственные исполнители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:  Администрация муниципального образования  «Холм-Жирковский район» Смоленской области.</a:t>
            </a:r>
          </a:p>
          <a:p>
            <a:pPr algn="just"/>
            <a:r>
              <a:rPr lang="ru-RU" sz="1400" u="sng" dirty="0" smtClean="0">
                <a:solidFill>
                  <a:srgbClr val="000099"/>
                </a:solidFill>
                <a:latin typeface="Bookman Old Style" pitchFamily="18" charset="0"/>
              </a:rPr>
              <a:t>Участник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: Муниципальное унитарное предприятие  «</a:t>
            </a:r>
            <a:r>
              <a:rPr lang="ru-RU" sz="1400" dirty="0" err="1" smtClean="0">
                <a:solidFill>
                  <a:srgbClr val="000099"/>
                </a:solidFill>
                <a:latin typeface="Bookman Old Style" pitchFamily="18" charset="0"/>
              </a:rPr>
              <a:t>Холм-Жирковское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 ПАТП»</a:t>
            </a:r>
            <a:endParaRPr lang="ru-RU" sz="14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107504" y="1628800"/>
            <a:ext cx="4032448" cy="1872208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just">
              <a:buNone/>
            </a:pPr>
            <a:r>
              <a:rPr lang="ru-RU" sz="1400" b="1" dirty="0" smtClean="0">
                <a:solidFill>
                  <a:srgbClr val="000099"/>
                </a:solidFill>
                <a:latin typeface="Book Antiqua" pitchFamily="18" charset="0"/>
              </a:rPr>
              <a:t>	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В </a:t>
            </a:r>
            <a:r>
              <a:rPr lang="ru-RU" sz="1400" b="1" dirty="0" smtClean="0">
                <a:solidFill>
                  <a:srgbClr val="000099"/>
                </a:solidFill>
                <a:latin typeface="Bookman Old Style" pitchFamily="18" charset="0"/>
              </a:rPr>
              <a:t>2018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 году на реализацию программы было направлено  </a:t>
            </a:r>
            <a:r>
              <a:rPr lang="ru-RU" sz="1400" b="1" dirty="0" smtClean="0">
                <a:solidFill>
                  <a:srgbClr val="000099"/>
                </a:solidFill>
                <a:latin typeface="Bookman Old Style" pitchFamily="18" charset="0"/>
              </a:rPr>
              <a:t>900,0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 тыс. рублей или 100,0 % к годовому плану (</a:t>
            </a:r>
            <a:r>
              <a:rPr lang="ru-RU" sz="1400" b="1" dirty="0" smtClean="0">
                <a:solidFill>
                  <a:srgbClr val="000099"/>
                </a:solidFill>
                <a:latin typeface="Bookman Old Style" pitchFamily="18" charset="0"/>
              </a:rPr>
              <a:t>900,0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 тыс. рублей) в виде субсидий на возмещение затрат в связи с оказанием услуг  по осуществлению пассажирских перевозок.</a:t>
            </a:r>
            <a:endParaRPr lang="ru-RU" sz="14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88024" y="3068960"/>
            <a:ext cx="4176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/>
            <a:endParaRPr lang="ru-RU" sz="14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Муниципальная программа финансируется за счет  средств местного бюджета.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3968" y="4437111"/>
          <a:ext cx="4680520" cy="1615218"/>
        </p:xfrm>
        <a:graphic>
          <a:graphicData uri="http://schemas.openxmlformats.org/drawingml/2006/table">
            <a:tbl>
              <a:tblPr/>
              <a:tblGrid>
                <a:gridCol w="2448272"/>
                <a:gridCol w="1163892"/>
                <a:gridCol w="1068356"/>
              </a:tblGrid>
              <a:tr h="36004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Наименование показателя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Муниципальной</a:t>
                      </a:r>
                      <a:r>
                        <a:rPr lang="ru-RU" sz="1200" b="1" baseline="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программы</a:t>
                      </a:r>
                      <a:endParaRPr lang="ru-RU" sz="12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Значение </a:t>
                      </a:r>
                      <a:r>
                        <a:rPr lang="ru-RU" sz="12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показателя</a:t>
                      </a:r>
                      <a:endParaRPr lang="ru-RU" sz="12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План на 2018 год</a:t>
                      </a:r>
                      <a:endParaRPr lang="ru-RU" sz="12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Факт </a:t>
                      </a:r>
                      <a:r>
                        <a:rPr lang="ru-RU" sz="12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 </a:t>
                      </a:r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2018 </a:t>
                      </a:r>
                      <a:r>
                        <a:rPr lang="ru-RU" sz="12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2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8231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Показатель 1 </a:t>
                      </a:r>
                      <a:r>
                        <a:rPr lang="ru-RU" sz="1300" b="1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МП:</a:t>
                      </a:r>
                      <a:r>
                        <a:rPr lang="ru-RU" sz="1300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Сохранение количества внутрирайонных маршрутов </a:t>
                      </a:r>
                      <a:r>
                        <a:rPr lang="ru-RU" sz="1300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ед.</a:t>
                      </a:r>
                      <a:endParaRPr lang="ru-RU" sz="13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3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0" marR="4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3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0" marR="4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43</a:t>
            </a:fld>
            <a:endParaRPr lang="ru-RU" dirty="0"/>
          </a:p>
        </p:txBody>
      </p:sp>
      <p:pic>
        <p:nvPicPr>
          <p:cNvPr id="14" name="Рисунок 13" descr="автобус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0968"/>
            <a:ext cx="3923928" cy="3923928"/>
          </a:xfrm>
          <a:prstGeom prst="rect">
            <a:avLst/>
          </a:prstGeom>
        </p:spPr>
      </p:pic>
      <p:pic>
        <p:nvPicPr>
          <p:cNvPr id="15" name="Рисунок 14" descr="автобус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77194" y="404664"/>
            <a:ext cx="766806" cy="43532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7504" y="908720"/>
            <a:ext cx="9036496" cy="504056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908720"/>
            <a:ext cx="8928992" cy="432048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     </a:t>
            </a:r>
            <a:r>
              <a:rPr lang="ru-RU" sz="1600" u="sng" dirty="0" smtClean="0">
                <a:solidFill>
                  <a:srgbClr val="000099"/>
                </a:solidFill>
                <a:latin typeface="Bookman Old Style" pitchFamily="18" charset="0"/>
              </a:rPr>
              <a:t>Цель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: Поддержка сельскохозяйственных товаропроизводителей.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prstGeom prst="round2DiagRect">
            <a:avLst/>
          </a:prstGeom>
          <a:solidFill>
            <a:srgbClr val="0099FF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45720" tIns="0" rIns="45720" bIns="0" rtlCol="0" anchor="ctr" anchorCtr="0">
            <a:noAutofit/>
          </a:bodyPr>
          <a:lstStyle/>
          <a:p>
            <a:pPr algn="ctr"/>
            <a:r>
              <a:rPr lang="ru-RU" sz="18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Муниципальная программа </a:t>
            </a:r>
            <a:r>
              <a:rPr lang="ru-RU" sz="18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«Развитие сельского хозяйства  в  муниципальном образовании </a:t>
            </a:r>
            <a:r>
              <a:rPr lang="ru-RU" sz="18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"Холм - </a:t>
            </a:r>
            <a:r>
              <a:rPr lang="ru-RU" sz="1800" cap="none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Жирковский</a:t>
            </a:r>
            <a:r>
              <a:rPr lang="ru-RU" sz="18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район" Смоленской области на  </a:t>
            </a:r>
            <a:r>
              <a:rPr lang="ru-RU" sz="18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2016-2020 </a:t>
            </a:r>
            <a:r>
              <a:rPr lang="ru-RU" sz="18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годы»</a:t>
            </a:r>
            <a:endParaRPr lang="ru-RU" sz="18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67944" y="1484784"/>
            <a:ext cx="5076056" cy="1440160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u="sng" dirty="0" smtClean="0">
                <a:solidFill>
                  <a:srgbClr val="000099"/>
                </a:solidFill>
                <a:latin typeface="Bookman Old Style" pitchFamily="18" charset="0"/>
              </a:rPr>
              <a:t>Ответственные исполнители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:  Сектор по сельскому хозяйству Администрации муниципального образования  «Холм-Жирковский район» Смоленской области.</a:t>
            </a:r>
          </a:p>
          <a:p>
            <a:pPr algn="just"/>
            <a:r>
              <a:rPr lang="ru-RU" sz="1400" u="sng" dirty="0" smtClean="0">
                <a:solidFill>
                  <a:srgbClr val="000099"/>
                </a:solidFill>
                <a:latin typeface="Bookman Old Style" pitchFamily="18" charset="0"/>
              </a:rPr>
              <a:t>Участники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: Сельскохозяйственные товаропроизводители Холм-Жирковского района</a:t>
            </a:r>
            <a:endParaRPr lang="ru-RU" sz="14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107504" y="1484784"/>
            <a:ext cx="3744416" cy="1872208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just">
              <a:buNone/>
            </a:pPr>
            <a:r>
              <a:rPr lang="ru-RU" sz="1400" b="1" dirty="0" smtClean="0">
                <a:solidFill>
                  <a:srgbClr val="000099"/>
                </a:solidFill>
                <a:latin typeface="Book Antiqua" pitchFamily="18" charset="0"/>
              </a:rPr>
              <a:t>	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В </a:t>
            </a:r>
            <a:r>
              <a:rPr lang="ru-RU" sz="1400" b="1" dirty="0" smtClean="0">
                <a:solidFill>
                  <a:srgbClr val="000099"/>
                </a:solidFill>
                <a:latin typeface="Bookman Old Style" pitchFamily="18" charset="0"/>
              </a:rPr>
              <a:t>2018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 году на реализацию программы было направлено  </a:t>
            </a:r>
            <a:r>
              <a:rPr lang="ru-RU" sz="1400" b="1" dirty="0" smtClean="0">
                <a:solidFill>
                  <a:srgbClr val="000099"/>
                </a:solidFill>
                <a:latin typeface="Bookman Old Style" pitchFamily="18" charset="0"/>
              </a:rPr>
              <a:t>700,0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 тыс. рублей или 100,0 % к годовому плану </a:t>
            </a:r>
            <a:r>
              <a:rPr lang="ru-RU" sz="1400" b="1" dirty="0" smtClean="0">
                <a:solidFill>
                  <a:srgbClr val="000099"/>
                </a:solidFill>
                <a:latin typeface="Bookman Old Style" pitchFamily="18" charset="0"/>
              </a:rPr>
              <a:t>(700,0 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тыс. рублей) на оказание поддержки  сельскохозяйственным товаропроизводителям  в области растениеводства.</a:t>
            </a:r>
            <a:endParaRPr lang="ru-RU" sz="14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88024" y="2708920"/>
            <a:ext cx="41764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Муниципальная программа финансируется за счет  средств местного бюджета.</a:t>
            </a:r>
          </a:p>
        </p:txBody>
      </p:sp>
      <p:pic>
        <p:nvPicPr>
          <p:cNvPr id="14" name="Рисунок 13" descr="сельское хозяйство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4149080"/>
            <a:ext cx="2303748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5496" y="3645023"/>
          <a:ext cx="4518770" cy="1673301"/>
        </p:xfrm>
        <a:graphic>
          <a:graphicData uri="http://schemas.openxmlformats.org/drawingml/2006/table">
            <a:tbl>
              <a:tblPr/>
              <a:tblGrid>
                <a:gridCol w="2088232"/>
                <a:gridCol w="1224731"/>
                <a:gridCol w="1205807"/>
              </a:tblGrid>
              <a:tr h="263566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Наименование  показателя  муниципальной программы</a:t>
                      </a:r>
                      <a:endParaRPr lang="ru-RU" sz="12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16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Значение </a:t>
                      </a:r>
                      <a:r>
                        <a:rPr lang="ru-RU" sz="11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показателя</a:t>
                      </a:r>
                      <a:endParaRPr lang="ru-RU" sz="11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5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План за  2018 </a:t>
                      </a:r>
                      <a:r>
                        <a:rPr lang="ru-RU" sz="12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2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Факт </a:t>
                      </a:r>
                      <a:r>
                        <a:rPr lang="ru-RU" sz="12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 </a:t>
                      </a:r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2018 год</a:t>
                      </a:r>
                      <a:endParaRPr lang="ru-RU" sz="12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9891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Показатель 1 </a:t>
                      </a:r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МП:</a:t>
                      </a:r>
                      <a:endParaRPr lang="ru-RU" sz="12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Увеличение валового производства  продукции </a:t>
                      </a:r>
                      <a:r>
                        <a:rPr lang="ru-RU" sz="1200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растениеводства, млн. руб.</a:t>
                      </a:r>
                      <a:endParaRPr lang="ru-RU" sz="12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solidFill>
                          <a:srgbClr val="000099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198,0</a:t>
                      </a:r>
                      <a:endParaRPr lang="ru-RU" sz="12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solidFill>
                          <a:srgbClr val="000099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94,0</a:t>
                      </a:r>
                      <a:endParaRPr lang="ru-RU" sz="12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44</a:t>
            </a:fld>
            <a:endParaRPr lang="ru-RU" dirty="0"/>
          </a:p>
        </p:txBody>
      </p:sp>
      <p:pic>
        <p:nvPicPr>
          <p:cNvPr id="18" name="Рисунок 17" descr="сельское хоз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94335" y="476672"/>
            <a:ext cx="749665" cy="604418"/>
          </a:xfrm>
          <a:prstGeom prst="rect">
            <a:avLst/>
          </a:prstGeom>
        </p:spPr>
      </p:pic>
      <p:pic>
        <p:nvPicPr>
          <p:cNvPr id="19" name="Рисунок 18" descr="сельское хоз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6559" y="3519685"/>
            <a:ext cx="4697441" cy="333831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7504" y="836712"/>
            <a:ext cx="9036496" cy="576064"/>
          </a:xfrm>
          <a:prstGeom prst="rect">
            <a:avLst/>
          </a:prstGeom>
          <a:solidFill>
            <a:srgbClr val="99C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908720"/>
            <a:ext cx="9036496" cy="504056"/>
          </a:xfrm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b="1" dirty="0" smtClean="0">
                <a:solidFill>
                  <a:srgbClr val="000099"/>
                </a:solidFill>
                <a:latin typeface="Book Antiqua" pitchFamily="18" charset="0"/>
              </a:rPr>
              <a:t>     </a:t>
            </a:r>
            <a:r>
              <a:rPr lang="ru-RU" sz="1600" u="sng" dirty="0" smtClean="0">
                <a:solidFill>
                  <a:srgbClr val="000099"/>
                </a:solidFill>
                <a:latin typeface="Bookman Old Style" pitchFamily="18" charset="0"/>
              </a:rPr>
              <a:t>Цель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: Стабилизация демографической ситуации, поддержка материнства и формирование предпосылок к последующему демографическому росту.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prstGeom prst="round2DiagRect">
            <a:avLst/>
          </a:prstGeom>
          <a:solidFill>
            <a:srgbClr val="0099FF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45720" tIns="0" rIns="45720" bIns="0" rtlCol="0" anchor="ctr" anchorCtr="0">
            <a:noAutofit/>
          </a:bodyPr>
          <a:lstStyle/>
          <a:p>
            <a:pPr algn="ctr"/>
            <a:r>
              <a:rPr lang="ru-RU" sz="18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Муниципальная программа </a:t>
            </a:r>
            <a:r>
              <a:rPr lang="ru-RU" sz="18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«Демографическое развитие   муниципального образования </a:t>
            </a:r>
            <a:r>
              <a:rPr lang="ru-RU" sz="18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"Холм - </a:t>
            </a:r>
            <a:r>
              <a:rPr lang="ru-RU" sz="1800" cap="none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Жирковский</a:t>
            </a:r>
            <a:r>
              <a:rPr lang="ru-RU" sz="18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район" Смоленской области на  </a:t>
            </a:r>
            <a:r>
              <a:rPr lang="ru-RU" sz="18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2015-2020 </a:t>
            </a:r>
            <a:r>
              <a:rPr lang="ru-RU" sz="18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годы»</a:t>
            </a:r>
            <a:endParaRPr lang="ru-RU" sz="18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67944" y="1484784"/>
            <a:ext cx="5076056" cy="1440160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u="sng" dirty="0" smtClean="0">
                <a:solidFill>
                  <a:srgbClr val="000099"/>
                </a:solidFill>
                <a:latin typeface="Bookman Old Style" pitchFamily="18" charset="0"/>
              </a:rPr>
              <a:t>Ответственные исполнители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: Отдел по образованию Администрации муниципального образования «Холм-Жирковский район» Смоленской области;</a:t>
            </a:r>
          </a:p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Отдел по культуре и спорту Администрации муниципального образования «Холм-Жирковский район» Смоленской области.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107504" y="1484784"/>
            <a:ext cx="3744416" cy="1800200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just">
              <a:buNone/>
            </a:pPr>
            <a:r>
              <a:rPr lang="ru-RU" sz="1400" b="1" dirty="0" smtClean="0">
                <a:solidFill>
                  <a:srgbClr val="000099"/>
                </a:solidFill>
                <a:latin typeface="Book Antiqua" pitchFamily="18" charset="0"/>
              </a:rPr>
              <a:t>     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rgbClr val="000099"/>
                </a:solidFill>
                <a:latin typeface="Book Antiqua" pitchFamily="18" charset="0"/>
              </a:rPr>
              <a:t>	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 В </a:t>
            </a:r>
            <a:r>
              <a:rPr lang="ru-RU" sz="1400" b="1" dirty="0" smtClean="0">
                <a:solidFill>
                  <a:srgbClr val="000099"/>
                </a:solidFill>
                <a:latin typeface="Bookman Old Style" pitchFamily="18" charset="0"/>
              </a:rPr>
              <a:t>2018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 году на реализацию программы было направлено  </a:t>
            </a:r>
            <a:r>
              <a:rPr lang="ru-RU" sz="1400" b="1" dirty="0" smtClean="0">
                <a:solidFill>
                  <a:srgbClr val="000099"/>
                </a:solidFill>
                <a:latin typeface="Bookman Old Style" pitchFamily="18" charset="0"/>
              </a:rPr>
              <a:t>18,0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 тыс. рублей или 100,0 % к годовому плану (</a:t>
            </a:r>
            <a:r>
              <a:rPr lang="ru-RU" sz="1400" b="1" dirty="0" smtClean="0">
                <a:solidFill>
                  <a:srgbClr val="000099"/>
                </a:solidFill>
                <a:latin typeface="Bookman Old Style" pitchFamily="18" charset="0"/>
              </a:rPr>
              <a:t>18,0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 тыс. рублей) на  проведение мероприятий, способствующих укреплению семьи и брака.</a:t>
            </a:r>
          </a:p>
          <a:p>
            <a:pPr algn="just">
              <a:buNone/>
            </a:pPr>
            <a:endParaRPr lang="ru-RU" sz="1400" b="1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88024" y="2708920"/>
            <a:ext cx="41764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Муниципальная программа финансируется за счет  средств местного бюджета.</a:t>
            </a:r>
          </a:p>
        </p:txBody>
      </p:sp>
      <p:pic>
        <p:nvPicPr>
          <p:cNvPr id="18" name="Рисунок 17" descr="дети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013176"/>
            <a:ext cx="2448272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семья и бра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3356992"/>
            <a:ext cx="2552189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572000" y="3645024"/>
          <a:ext cx="4385299" cy="2921762"/>
        </p:xfrm>
        <a:graphic>
          <a:graphicData uri="http://schemas.openxmlformats.org/drawingml/2006/table">
            <a:tbl>
              <a:tblPr/>
              <a:tblGrid>
                <a:gridCol w="1728192"/>
                <a:gridCol w="1368152"/>
                <a:gridCol w="1288955"/>
              </a:tblGrid>
              <a:tr h="5443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Наименование показателя муниципальной </a:t>
                      </a:r>
                      <a:r>
                        <a:rPr lang="ru-RU" sz="1200" b="1" dirty="0" err="1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прграммы</a:t>
                      </a:r>
                      <a:endParaRPr lang="ru-RU" sz="1200" dirty="0">
                        <a:solidFill>
                          <a:srgbClr val="000099"/>
                        </a:solidFill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46584" marR="46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    План на 2018 год</a:t>
                      </a:r>
                      <a:endParaRPr lang="ru-RU" sz="12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6584" marR="46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   Факт за</a:t>
                      </a:r>
                      <a:r>
                        <a:rPr lang="ru-RU" sz="1200" b="1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 2018</a:t>
                      </a:r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год</a:t>
                      </a:r>
                      <a:endParaRPr lang="ru-RU" sz="12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6584" marR="46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9812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Целевой </a:t>
                      </a:r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показатель 1 МП</a:t>
                      </a:r>
                      <a:r>
                        <a:rPr lang="ru-RU" sz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200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сохранение </a:t>
                      </a:r>
                      <a:r>
                        <a:rPr lang="ru-RU" sz="1200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численности </a:t>
                      </a:r>
                      <a:r>
                        <a:rPr lang="ru-RU" sz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населения, человек  </a:t>
                      </a:r>
                      <a:endParaRPr lang="ru-RU" sz="12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6584" marR="46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9330</a:t>
                      </a:r>
                      <a:endParaRPr lang="ru-RU" sz="12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6584" marR="46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9240</a:t>
                      </a:r>
                      <a:endParaRPr lang="ru-RU" sz="12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6584" marR="46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1386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Целевой </a:t>
                      </a:r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показатель </a:t>
                      </a:r>
                      <a:r>
                        <a:rPr lang="ru-RU" sz="1200" b="1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МП</a:t>
                      </a:r>
                      <a:r>
                        <a:rPr lang="ru-RU" sz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: снижение  </a:t>
                      </a:r>
                      <a:r>
                        <a:rPr lang="ru-RU" sz="1200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смертности </a:t>
                      </a:r>
                      <a:r>
                        <a:rPr lang="ru-RU" sz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населения, человек</a:t>
                      </a:r>
                      <a:endParaRPr lang="ru-RU" sz="12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6584" marR="46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170</a:t>
                      </a:r>
                      <a:endParaRPr lang="ru-RU" sz="12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6584" marR="46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190</a:t>
                      </a:r>
                      <a:endParaRPr lang="ru-RU" sz="12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6584" marR="46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45</a:t>
            </a:fld>
            <a:endParaRPr lang="ru-RU" dirty="0"/>
          </a:p>
        </p:txBody>
      </p:sp>
      <p:pic>
        <p:nvPicPr>
          <p:cNvPr id="16" name="Рисунок 15" descr="демография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9904" y="404664"/>
            <a:ext cx="864096" cy="60810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7504" y="836712"/>
            <a:ext cx="8928992" cy="648072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908720"/>
            <a:ext cx="8856984" cy="432048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u="sng" dirty="0" smtClean="0">
                <a:solidFill>
                  <a:srgbClr val="000099"/>
                </a:solidFill>
                <a:latin typeface="Bookman Old Style" pitchFamily="18" charset="0"/>
              </a:rPr>
              <a:t>Цель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: Повышение доступности социально значимых объектов, информационных ресурсов, услуг для лиц с ограниченными возможностями и других </a:t>
            </a:r>
            <a:r>
              <a:rPr lang="ru-RU" dirty="0" err="1" smtClean="0">
                <a:solidFill>
                  <a:srgbClr val="000099"/>
                </a:solidFill>
                <a:latin typeface="Bookman Old Style" pitchFamily="18" charset="0"/>
              </a:rPr>
              <a:t>маломобильных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 групп населения. 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prstGeom prst="round2DiagRect">
            <a:avLst/>
          </a:prstGeom>
          <a:solidFill>
            <a:srgbClr val="0099FF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45720" tIns="0" rIns="45720" bIns="0" rtlCol="0" anchor="ctr" anchorCtr="0">
            <a:noAutofit/>
          </a:bodyPr>
          <a:lstStyle/>
          <a:p>
            <a:pPr algn="ctr"/>
            <a:r>
              <a:rPr lang="ru-RU" sz="18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Муниципальная программа </a:t>
            </a:r>
            <a:r>
              <a:rPr lang="ru-RU" sz="18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«Доступная среда на территории   муниципального образования </a:t>
            </a:r>
            <a:r>
              <a:rPr lang="ru-RU" sz="18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"Холм - </a:t>
            </a:r>
            <a:r>
              <a:rPr lang="ru-RU" sz="1800" cap="none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Жирковский</a:t>
            </a:r>
            <a:r>
              <a:rPr lang="ru-RU" sz="18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район" Смоленской области на  </a:t>
            </a:r>
            <a:r>
              <a:rPr lang="ru-RU" sz="18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2016-2020 </a:t>
            </a:r>
            <a:r>
              <a:rPr lang="ru-RU" sz="18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годы»</a:t>
            </a:r>
            <a:endParaRPr lang="ru-RU" sz="18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1556792"/>
            <a:ext cx="4572000" cy="1152128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u="sng" dirty="0" smtClean="0">
                <a:solidFill>
                  <a:srgbClr val="000099"/>
                </a:solidFill>
                <a:latin typeface="Bookman Old Style" pitchFamily="18" charset="0"/>
              </a:rPr>
              <a:t>Ответственные исполнители:</a:t>
            </a:r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 Отдел по образованию Администрации муниципального образования «Холм-Жирковский район» Смоленской области, Отдел по культуре и спорту Администрации муниципального образования «Холм-Жирковский район» Смоленской области</a:t>
            </a:r>
            <a:endParaRPr lang="ru-RU" sz="1200" u="sng" dirty="0" smtClean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107504" y="1628800"/>
            <a:ext cx="4032448" cy="1512168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just">
              <a:buNone/>
            </a:pPr>
            <a:r>
              <a:rPr lang="ru-RU" sz="1400" b="1" dirty="0" smtClean="0">
                <a:solidFill>
                  <a:srgbClr val="000099"/>
                </a:solidFill>
                <a:latin typeface="Book Antiqua" pitchFamily="18" charset="0"/>
              </a:rPr>
              <a:t> 	 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В </a:t>
            </a:r>
            <a:r>
              <a:rPr lang="ru-RU" sz="1400" b="1" dirty="0" smtClean="0">
                <a:solidFill>
                  <a:srgbClr val="000099"/>
                </a:solidFill>
                <a:latin typeface="Bookman Old Style" pitchFamily="18" charset="0"/>
              </a:rPr>
              <a:t>2018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 году на реализацию программы было направлено  </a:t>
            </a:r>
            <a:r>
              <a:rPr lang="ru-RU" sz="1400" b="1" dirty="0" smtClean="0">
                <a:solidFill>
                  <a:srgbClr val="000099"/>
                </a:solidFill>
                <a:latin typeface="Bookman Old Style" pitchFamily="18" charset="0"/>
              </a:rPr>
              <a:t>19,0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 тыс. рублей или 100,0 % к годовому плану (</a:t>
            </a:r>
            <a:r>
              <a:rPr lang="ru-RU" sz="1400" b="1" dirty="0" smtClean="0">
                <a:solidFill>
                  <a:srgbClr val="000099"/>
                </a:solidFill>
                <a:latin typeface="Bookman Old Style" pitchFamily="18" charset="0"/>
              </a:rPr>
              <a:t>19,0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 тыс. рублей) на  проведение мероприятий, направленных на повышение уровня социальной адаптации инвалидов.</a:t>
            </a:r>
            <a:endParaRPr lang="ru-RU" sz="14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88024" y="2924944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Муниципальная программа финансируется за счет  средств местного бюджета.</a:t>
            </a:r>
          </a:p>
        </p:txBody>
      </p:sp>
      <p:pic>
        <p:nvPicPr>
          <p:cNvPr id="16" name="Рисунок 15" descr="дост ср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6992"/>
            <a:ext cx="4319987" cy="2811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644008" y="3861048"/>
          <a:ext cx="4499992" cy="1931483"/>
        </p:xfrm>
        <a:graphic>
          <a:graphicData uri="http://schemas.openxmlformats.org/drawingml/2006/table">
            <a:tbl>
              <a:tblPr/>
              <a:tblGrid>
                <a:gridCol w="2721383"/>
                <a:gridCol w="906993"/>
                <a:gridCol w="871616"/>
              </a:tblGrid>
              <a:tr h="4592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Наименование показателя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Муниципальной</a:t>
                      </a:r>
                      <a:r>
                        <a:rPr lang="ru-RU" sz="1100" b="1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программы</a:t>
                      </a:r>
                      <a:endParaRPr lang="ru-RU" sz="1100" b="1" dirty="0">
                        <a:solidFill>
                          <a:srgbClr val="000099"/>
                        </a:solidFill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План на 2018 год</a:t>
                      </a:r>
                      <a:endParaRPr lang="ru-RU" sz="11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Факт </a:t>
                      </a:r>
                      <a:r>
                        <a:rPr lang="ru-RU" sz="1100" b="1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за </a:t>
                      </a:r>
                      <a:r>
                        <a:rPr lang="ru-RU" sz="11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 2018 год</a:t>
                      </a:r>
                      <a:endParaRPr lang="ru-RU" sz="11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4129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Целевой показатель 1 </a:t>
                      </a:r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МП:</a:t>
                      </a:r>
                      <a:r>
                        <a:rPr lang="ru-RU" sz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увеличение количества социально значимых объектов, доступных для  лиц с ограниченными возможностями и других </a:t>
                      </a:r>
                      <a:r>
                        <a:rPr lang="ru-RU" sz="1200" dirty="0" err="1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маломобильных</a:t>
                      </a:r>
                      <a:r>
                        <a:rPr lang="ru-RU" sz="1200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 групп населения</a:t>
                      </a: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2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5279" marR="552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29</a:t>
                      </a:r>
                      <a:endParaRPr lang="ru-RU" sz="12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46</a:t>
            </a:fld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7504" y="980728"/>
            <a:ext cx="9036496" cy="1008112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124744"/>
            <a:ext cx="8784976" cy="720080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>
                <a:solidFill>
                  <a:srgbClr val="000099"/>
                </a:solidFill>
                <a:latin typeface="Book Antiqua" pitchFamily="18" charset="0"/>
              </a:rPr>
              <a:t> </a:t>
            </a:r>
            <a:r>
              <a:rPr lang="ru-RU" u="sng" dirty="0" smtClean="0">
                <a:solidFill>
                  <a:srgbClr val="000099"/>
                </a:solidFill>
                <a:latin typeface="Bookman Old Style" pitchFamily="18" charset="0"/>
              </a:rPr>
              <a:t>Цель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: Развитие  и совершенствование  системы  гражданско-патриотического воспитания  граждан  Холм-Жирковского района,  укрепление чувства сопричастности граждан к истории и культуре  родного края и России  в целом,  сплочение общества  для противодействия экстремизму  и терроризму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60032" y="3789040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Муниципальная программа финансируется за счет  средств местного бюджета.</a:t>
            </a:r>
          </a:p>
        </p:txBody>
      </p:sp>
      <p:pic>
        <p:nvPicPr>
          <p:cNvPr id="22" name="Рисунок 21" descr="патриотизм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293096"/>
            <a:ext cx="4139952" cy="2564904"/>
          </a:xfrm>
          <a:prstGeom prst="rect">
            <a:avLst/>
          </a:prstGeom>
        </p:spPr>
      </p:pic>
      <p:sp>
        <p:nvSpPr>
          <p:cNvPr id="1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prstGeom prst="round2DiagRect">
            <a:avLst/>
          </a:prstGeom>
          <a:solidFill>
            <a:srgbClr val="0099FF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45720" tIns="0" rIns="45720" bIns="0" rtlCol="0" anchor="ctr" anchorCtr="0">
            <a:noAutofit/>
          </a:bodyPr>
          <a:lstStyle/>
          <a:p>
            <a:pPr algn="ctr"/>
            <a:r>
              <a:rPr lang="ru-RU" sz="18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Муниципальная программа </a:t>
            </a:r>
            <a:r>
              <a:rPr lang="ru-RU" sz="18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«Гражданско-патриотическое воспитание граждан   муниципального образования </a:t>
            </a:r>
            <a:r>
              <a:rPr lang="ru-RU" sz="18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"Холм - </a:t>
            </a:r>
            <a:r>
              <a:rPr lang="ru-RU" sz="1800" cap="none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Жирковский</a:t>
            </a:r>
            <a:r>
              <a:rPr lang="ru-RU" sz="18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район" Смоленской области на  </a:t>
            </a:r>
            <a:r>
              <a:rPr lang="ru-RU" sz="18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2016-2020 </a:t>
            </a:r>
            <a:r>
              <a:rPr lang="ru-RU" sz="18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годы»</a:t>
            </a:r>
            <a:endParaRPr lang="ru-RU" sz="18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21" name="Рисунок 20" descr="патриотизм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536" y="260648"/>
            <a:ext cx="1512970" cy="1068535"/>
          </a:xfrm>
          <a:prstGeom prst="rect">
            <a:avLst/>
          </a:prstGeom>
        </p:spPr>
      </p:pic>
      <p:sp>
        <p:nvSpPr>
          <p:cNvPr id="15" name="Содержимое 11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032448" cy="1512168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just">
              <a:buNone/>
            </a:pPr>
            <a:r>
              <a:rPr lang="ru-RU" sz="1400" b="1" dirty="0" smtClean="0">
                <a:solidFill>
                  <a:srgbClr val="000099"/>
                </a:solidFill>
                <a:latin typeface="Book Antiqua" pitchFamily="18" charset="0"/>
              </a:rPr>
              <a:t> 	 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В </a:t>
            </a:r>
            <a:r>
              <a:rPr lang="ru-RU" sz="1400" b="1" dirty="0" smtClean="0">
                <a:solidFill>
                  <a:srgbClr val="000099"/>
                </a:solidFill>
                <a:latin typeface="Bookman Old Style" pitchFamily="18" charset="0"/>
              </a:rPr>
              <a:t>2018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 году на реализацию программы было направлено  </a:t>
            </a:r>
            <a:r>
              <a:rPr lang="ru-RU" sz="1400" b="1" dirty="0" smtClean="0">
                <a:solidFill>
                  <a:srgbClr val="000099"/>
                </a:solidFill>
                <a:latin typeface="Bookman Old Style" pitchFamily="18" charset="0"/>
              </a:rPr>
              <a:t>29,6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 тыс. рублей или 100,0 % к годовому плану (</a:t>
            </a:r>
            <a:r>
              <a:rPr lang="ru-RU" sz="1400" b="1" dirty="0" smtClean="0">
                <a:solidFill>
                  <a:srgbClr val="000099"/>
                </a:solidFill>
                <a:latin typeface="Bookman Old Style" pitchFamily="18" charset="0"/>
              </a:rPr>
              <a:t>29,6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 тыс. рублей) на  проведение мероприятий, гражданско-патриотической направленности.</a:t>
            </a:r>
            <a:endParaRPr lang="ru-RU" sz="14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2132856"/>
            <a:ext cx="4572000" cy="1512168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u="sng" dirty="0" smtClean="0">
                <a:solidFill>
                  <a:srgbClr val="000099"/>
                </a:solidFill>
                <a:latin typeface="Bookman Old Style" pitchFamily="18" charset="0"/>
              </a:rPr>
              <a:t>Ответственные исполнители:</a:t>
            </a:r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 Администрация муниципального образования «Холм-Жирковский район» Смоленской области, Отдел по образованию Администрации муниципального образования «Холм-Жирковский район» Смоленской области, Отдел по культуре и спорту Администрации муниципального образования «Холм-Жирковский район» Смоленской области</a:t>
            </a:r>
            <a:endParaRPr lang="ru-RU" sz="1200" u="sng" dirty="0" smtClean="0">
              <a:solidFill>
                <a:srgbClr val="000099"/>
              </a:solidFill>
              <a:latin typeface="Bookman Old Style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1520" y="3861048"/>
          <a:ext cx="4536504" cy="2734056"/>
        </p:xfrm>
        <a:graphic>
          <a:graphicData uri="http://schemas.openxmlformats.org/drawingml/2006/table">
            <a:tbl>
              <a:tblPr/>
              <a:tblGrid>
                <a:gridCol w="2853608"/>
                <a:gridCol w="878033"/>
                <a:gridCol w="804863"/>
              </a:tblGrid>
              <a:tr h="3672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Муниципальной  программы</a:t>
                      </a:r>
                      <a:endParaRPr lang="ru-RU" sz="1200" dirty="0">
                        <a:solidFill>
                          <a:srgbClr val="000099"/>
                        </a:solidFill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54139" marR="54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План  2018</a:t>
                      </a:r>
                      <a:endParaRPr lang="ru-RU" sz="12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4139" marR="54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Факт 2018</a:t>
                      </a:r>
                      <a:endParaRPr lang="ru-RU" sz="12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4139" marR="54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0799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l"/>
                          <a:tab pos="457200" algn="l"/>
                          <a:tab pos="571500" algn="l"/>
                        </a:tabLst>
                      </a:pPr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Целевой</a:t>
                      </a:r>
                      <a:r>
                        <a:rPr lang="ru-RU" sz="1200" b="1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 показатель 1 МП : </a:t>
                      </a:r>
                      <a:r>
                        <a:rPr lang="ru-RU" sz="1200" b="0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Увеличение доли граждан, участвующих в мероприятиях гражданско-патриотической направленности, по отношению к общему количеству граждан</a:t>
                      </a:r>
                      <a:endParaRPr lang="ru-RU" sz="1200" b="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4139" marR="54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99"/>
                        </a:solidFill>
                        <a:latin typeface="Bookman Old Style" pitchFamily="18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99"/>
                        </a:solidFill>
                        <a:latin typeface="Bookman Old Style" pitchFamily="18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Times New Roman"/>
                        </a:rPr>
                        <a:t>365,1</a:t>
                      </a:r>
                      <a:endParaRPr lang="ru-RU" sz="1200" dirty="0">
                        <a:solidFill>
                          <a:srgbClr val="000099"/>
                        </a:solidFill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54139" marR="54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372</a:t>
                      </a:r>
                      <a:endParaRPr lang="ru-RU" sz="12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4139" marR="54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9289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571500" algn="l"/>
                        </a:tabLst>
                      </a:pPr>
                      <a:r>
                        <a:rPr lang="ru-RU" sz="1200" b="1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Показатель </a:t>
                      </a:r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2  МП: </a:t>
                      </a:r>
                      <a:r>
                        <a:rPr lang="ru-RU" sz="1200" b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Увеличение количества действующих патриотических объединений, клубов, в т.ч. детских и молодежных</a:t>
                      </a:r>
                      <a:endParaRPr lang="ru-RU" sz="1200" b="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4139" marR="54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99"/>
                        </a:solidFill>
                        <a:latin typeface="Bookman Old Style" pitchFamily="18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99"/>
                        </a:solidFill>
                        <a:latin typeface="Bookman Old Style" pitchFamily="18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Times New Roman"/>
                        </a:rPr>
                        <a:t>8</a:t>
                      </a:r>
                      <a:endParaRPr lang="ru-RU" sz="1200" dirty="0">
                        <a:solidFill>
                          <a:srgbClr val="000099"/>
                        </a:solidFill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54139" marR="54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8</a:t>
                      </a:r>
                      <a:endParaRPr lang="ru-RU" sz="12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4139" marR="54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7504" y="836712"/>
            <a:ext cx="8928992" cy="576064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908720"/>
            <a:ext cx="8856984" cy="432048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>
                <a:solidFill>
                  <a:srgbClr val="000099"/>
                </a:solidFill>
                <a:latin typeface="Book Antiqua" pitchFamily="18" charset="0"/>
              </a:rPr>
              <a:t> </a:t>
            </a:r>
            <a:r>
              <a:rPr lang="ru-RU" u="sng" dirty="0" smtClean="0">
                <a:solidFill>
                  <a:srgbClr val="000099"/>
                </a:solidFill>
                <a:latin typeface="Bookman Old Style" pitchFamily="18" charset="0"/>
              </a:rPr>
              <a:t>Цель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: Эффективное и  рациональное  использование имущества и земельных ресурсов  муниципального образования «Холм-Жирковский район» Смоленской области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prstGeom prst="round2DiagRect">
            <a:avLst/>
          </a:prstGeom>
          <a:solidFill>
            <a:srgbClr val="0099FF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45720" tIns="0" rIns="45720" bIns="0" rtlCol="0" anchor="ctr" anchorCtr="0">
            <a:noAutofit/>
          </a:bodyPr>
          <a:lstStyle/>
          <a:p>
            <a:pPr algn="ctr"/>
            <a:r>
              <a:rPr lang="ru-RU" sz="18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Муниципальная программа </a:t>
            </a:r>
            <a:r>
              <a:rPr lang="ru-RU" sz="18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«Управление муниципальным имуществом  и земельными </a:t>
            </a:r>
            <a:r>
              <a:rPr lang="ru-RU" sz="18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ресурсами</a:t>
            </a:r>
            <a:r>
              <a:rPr lang="ru-RU" sz="18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муниципального образования </a:t>
            </a:r>
            <a:r>
              <a:rPr lang="ru-RU" sz="18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"Холм - </a:t>
            </a:r>
            <a:r>
              <a:rPr lang="ru-RU" sz="1800" cap="none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Жирковский</a:t>
            </a:r>
            <a:r>
              <a:rPr lang="ru-RU" sz="18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район" Смоленской области на  </a:t>
            </a:r>
            <a:r>
              <a:rPr lang="ru-RU" sz="18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2017-2020 </a:t>
            </a:r>
            <a:r>
              <a:rPr lang="ru-RU" sz="18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годы»</a:t>
            </a:r>
            <a:endParaRPr lang="ru-RU" sz="18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1556792"/>
            <a:ext cx="4392488" cy="1152128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Ответственные исполнители: Отдел по экономике, имущественным и земельным  отношениям Администрация муниципального образования «Холм-Жирковский район» Смоленской области</a:t>
            </a:r>
            <a:endParaRPr lang="ru-RU" sz="1400" u="sng" dirty="0" smtClean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107504" y="1556792"/>
            <a:ext cx="4032448" cy="1656184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just">
              <a:buNone/>
            </a:pPr>
            <a:r>
              <a:rPr lang="ru-RU" sz="1400" b="1" dirty="0" smtClean="0">
                <a:solidFill>
                  <a:srgbClr val="000099"/>
                </a:solidFill>
                <a:latin typeface="Book Antiqua" pitchFamily="18" charset="0"/>
              </a:rPr>
              <a:t>	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 В </a:t>
            </a:r>
            <a:r>
              <a:rPr lang="ru-RU" sz="1400" b="1" dirty="0" smtClean="0">
                <a:solidFill>
                  <a:srgbClr val="000099"/>
                </a:solidFill>
                <a:latin typeface="Bookman Old Style" pitchFamily="18" charset="0"/>
              </a:rPr>
              <a:t>2018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 году на реализацию программы было направлено  </a:t>
            </a:r>
            <a:r>
              <a:rPr lang="ru-RU" sz="1400" b="1" dirty="0" smtClean="0">
                <a:solidFill>
                  <a:srgbClr val="000099"/>
                </a:solidFill>
                <a:latin typeface="Bookman Old Style" pitchFamily="18" charset="0"/>
              </a:rPr>
              <a:t>68,6 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тыс. рублей или 100,0 % к годовому плану </a:t>
            </a:r>
            <a:r>
              <a:rPr lang="ru-RU" sz="1400" b="1" dirty="0" smtClean="0">
                <a:solidFill>
                  <a:srgbClr val="000099"/>
                </a:solidFill>
                <a:latin typeface="Bookman Old Style" pitchFamily="18" charset="0"/>
              </a:rPr>
              <a:t>(68,6 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тыс. рублей) на организацию работ по межеванию земельных участков и проведение оценочных работ  объектов недвижимости.</a:t>
            </a:r>
            <a:endParaRPr lang="ru-RU" sz="14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88024" y="3068960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Муниципальная программа финансируется за счет  средств местного бюджета.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0" y="3356992"/>
          <a:ext cx="4427984" cy="2938303"/>
        </p:xfrm>
        <a:graphic>
          <a:graphicData uri="http://schemas.openxmlformats.org/drawingml/2006/table">
            <a:tbl>
              <a:tblPr/>
              <a:tblGrid>
                <a:gridCol w="2448271"/>
                <a:gridCol w="1008112"/>
                <a:gridCol w="971601"/>
              </a:tblGrid>
              <a:tr h="2278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  <a:endParaRPr lang="ru-RU" sz="1200" dirty="0">
                        <a:solidFill>
                          <a:srgbClr val="000099"/>
                        </a:solidFill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54139" marR="54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План  2018</a:t>
                      </a:r>
                      <a:endParaRPr lang="ru-RU" sz="12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4139" marR="54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Факт 2018</a:t>
                      </a:r>
                      <a:endParaRPr lang="ru-RU" sz="12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4139" marR="54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5645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l"/>
                          <a:tab pos="457200" algn="l"/>
                          <a:tab pos="571500" algn="l"/>
                        </a:tabLst>
                      </a:pPr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Целевой</a:t>
                      </a:r>
                      <a:r>
                        <a:rPr lang="ru-RU" sz="1200" b="1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 показатель 1 МП:</a:t>
                      </a:r>
                      <a:r>
                        <a:rPr lang="ru-RU" sz="1200" b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 Доходы, полученные в виде арендной платы за земельные участки, тыс. руб.</a:t>
                      </a:r>
                      <a:endParaRPr lang="ru-RU" sz="12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4139" marR="54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Times New Roman"/>
                        </a:rPr>
                        <a:t>357,1</a:t>
                      </a:r>
                      <a:endParaRPr lang="ru-RU" sz="1200" dirty="0">
                        <a:solidFill>
                          <a:srgbClr val="000099"/>
                        </a:solidFill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54139" marR="54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298,0</a:t>
                      </a:r>
                      <a:endParaRPr lang="ru-RU" sz="12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4139" marR="54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7154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571500" algn="l"/>
                        </a:tabLst>
                      </a:pPr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Целевой показатель 2 МП: </a:t>
                      </a:r>
                      <a:endParaRPr lang="ru-RU" sz="12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l"/>
                          <a:tab pos="457200" algn="l"/>
                          <a:tab pos="571500" algn="l"/>
                        </a:tabLst>
                      </a:pPr>
                      <a:r>
                        <a:rPr lang="ru-RU" sz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Доходы</a:t>
                      </a:r>
                      <a:r>
                        <a:rPr lang="ru-RU" sz="1200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от сдачи имущества в аренду, тыс. руб.</a:t>
                      </a:r>
                      <a:endParaRPr lang="ru-RU" sz="12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4139" marR="54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Times New Roman"/>
                        </a:rPr>
                        <a:t>76,0</a:t>
                      </a:r>
                      <a:endParaRPr lang="ru-RU" sz="1200" dirty="0">
                        <a:solidFill>
                          <a:srgbClr val="000099"/>
                        </a:solidFill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54139" marR="54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122,7</a:t>
                      </a:r>
                      <a:endParaRPr lang="ru-RU" sz="12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4139" marR="54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8329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571500" algn="l"/>
                        </a:tabLst>
                      </a:pPr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Целевой показатель 3 МП: </a:t>
                      </a:r>
                      <a:r>
                        <a:rPr lang="ru-RU" sz="1200" b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Доходы от реализации</a:t>
                      </a:r>
                      <a:r>
                        <a:rPr lang="ru-RU" sz="1200" b="0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 имущества, тыс. руб.</a:t>
                      </a:r>
                      <a:endParaRPr lang="ru-RU" sz="1200" b="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4139" marR="54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Times New Roman"/>
                        </a:rPr>
                        <a:t>0,0</a:t>
                      </a:r>
                      <a:endParaRPr lang="ru-RU" sz="1200" dirty="0">
                        <a:solidFill>
                          <a:srgbClr val="000099"/>
                        </a:solidFill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54139" marR="54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604,6</a:t>
                      </a:r>
                      <a:endParaRPr lang="ru-RU" sz="12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4139" marR="54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48</a:t>
            </a:fld>
            <a:endParaRPr lang="ru-RU" dirty="0"/>
          </a:p>
        </p:txBody>
      </p:sp>
      <p:pic>
        <p:nvPicPr>
          <p:cNvPr id="17" name="Рисунок 16" descr="управление имущ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404664"/>
            <a:ext cx="1128664" cy="720080"/>
          </a:xfrm>
          <a:prstGeom prst="rect">
            <a:avLst/>
          </a:prstGeom>
        </p:spPr>
      </p:pic>
      <p:pic>
        <p:nvPicPr>
          <p:cNvPr id="18" name="Рисунок 17" descr="имущ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1017" y="4409728"/>
            <a:ext cx="5302983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79512" y="836712"/>
            <a:ext cx="8640960" cy="57606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  <a:latin typeface="Bookman Old Style" pitchFamily="18" charset="0"/>
              </a:rPr>
              <a:t>  Официальный сайт Администрации муниципального  образования «Холм-Жирковский район» Смоленской области</a:t>
            </a:r>
          </a:p>
          <a:p>
            <a:pPr algn="ctr">
              <a:buNone/>
            </a:pPr>
            <a:r>
              <a:rPr lang="en-US" sz="30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holm.admin-smolensk.ru</a:t>
            </a:r>
            <a:endParaRPr lang="ru-RU" sz="3000" b="1" dirty="0" smtClean="0">
              <a:ln w="12700">
                <a:solidFill>
                  <a:srgbClr val="0000FF"/>
                </a:solidFill>
                <a:prstDash val="solid"/>
              </a:ln>
              <a:solidFill>
                <a:srgbClr val="00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  <a:p>
            <a:pPr algn="ctr">
              <a:buFont typeface="Wingdings" pitchFamily="2" charset="2"/>
              <a:buChar char="v"/>
            </a:pPr>
            <a:endParaRPr lang="ru-RU" sz="24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  <a:latin typeface="Bookman Old Style" pitchFamily="18" charset="0"/>
              </a:rPr>
              <a:t>Официальное печатное издание</a:t>
            </a:r>
          </a:p>
          <a:p>
            <a:pPr algn="ctr">
              <a:buNone/>
            </a:pPr>
            <a:r>
              <a:rPr lang="en-US" sz="30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   </a:t>
            </a:r>
            <a:r>
              <a:rPr lang="ru-RU" sz="3000" b="1" dirty="0" err="1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Холм-Жирковская</a:t>
            </a:r>
            <a:r>
              <a:rPr lang="ru-RU" sz="30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районная газета «Вперед»</a:t>
            </a:r>
          </a:p>
          <a:p>
            <a:pPr algn="ctr">
              <a:buNone/>
            </a:pPr>
            <a:endParaRPr lang="ru-RU" sz="24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ctr">
              <a:buNone/>
            </a:pPr>
            <a:endParaRPr lang="ru-RU" sz="3000" b="1" dirty="0" smtClean="0">
              <a:ln w="12700">
                <a:solidFill>
                  <a:srgbClr val="0000FF"/>
                </a:solidFill>
                <a:prstDash val="solid"/>
              </a:ln>
              <a:solidFill>
                <a:srgbClr val="00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  <a:p>
            <a:pPr algn="ctr">
              <a:buNone/>
            </a:pPr>
            <a:endParaRPr lang="ru-RU" sz="3000" b="1" dirty="0" smtClean="0">
              <a:ln w="12700">
                <a:solidFill>
                  <a:srgbClr val="0000FF"/>
                </a:solidFill>
                <a:prstDash val="solid"/>
              </a:ln>
              <a:solidFill>
                <a:srgbClr val="0099FF"/>
              </a:solidFill>
              <a:latin typeface="Book Antiqua" pitchFamily="18" charset="0"/>
            </a:endParaRPr>
          </a:p>
          <a:p>
            <a:pPr algn="just">
              <a:buNone/>
            </a:pPr>
            <a:endParaRPr lang="ru-RU" sz="2400" dirty="0">
              <a:solidFill>
                <a:schemeClr val="tx2">
                  <a:lumMod val="1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0" name="Рисунок 9" descr="холм-жирковс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1047269" cy="1328990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  <p:sp>
        <p:nvSpPr>
          <p:cNvPr id="11" name="object 10"/>
          <p:cNvSpPr/>
          <p:nvPr/>
        </p:nvSpPr>
        <p:spPr>
          <a:xfrm>
            <a:off x="755576" y="0"/>
            <a:ext cx="7776864" cy="1124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9050">
            <a:noFill/>
          </a:ln>
        </p:spPr>
        <p:txBody>
          <a:bodyPr wrap="square" lIns="0" tIns="0" rIns="0" bIns="0" rtlCol="0"/>
          <a:lstStyle/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188640"/>
            <a:ext cx="712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ИСТОЧНИКИ  РАЗМЕЩЕНИЯ  ИНФОРМАЦИИ   О   БЮДЖЕТЕ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4" name="Рисунок 13" descr="одноклассник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4725144"/>
            <a:ext cx="3096344" cy="1568608"/>
          </a:xfrm>
          <a:prstGeom prst="rect">
            <a:avLst/>
          </a:prstGeom>
        </p:spPr>
      </p:pic>
      <p:pic>
        <p:nvPicPr>
          <p:cNvPr id="15" name="Рисунок 14" descr="фейсбук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4797152"/>
            <a:ext cx="1575866" cy="1700808"/>
          </a:xfrm>
          <a:prstGeom prst="rect">
            <a:avLst/>
          </a:prstGeom>
        </p:spPr>
      </p:pic>
      <p:pic>
        <p:nvPicPr>
          <p:cNvPr id="16" name="Рисунок 15" descr="вперед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0312" y="2636912"/>
            <a:ext cx="1619672" cy="9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в контакте 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4581128"/>
            <a:ext cx="1756048" cy="1756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0" y="0"/>
            <a:ext cx="9144000" cy="720080"/>
          </a:xfrm>
          <a:prstGeom prst="round2DiagRect">
            <a:avLst/>
          </a:prstGeom>
          <a:solidFill>
            <a:srgbClr val="0099FF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ЧТО   ТАКОЕ  БЮДЖЕТ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2" name="Рисунок 11" descr="муниципальный бюдже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908720"/>
            <a:ext cx="2448272" cy="1872208"/>
          </a:xfrm>
          <a:prstGeom prst="rect">
            <a:avLst/>
          </a:prstGeom>
          <a:ln>
            <a:solidFill>
              <a:srgbClr val="008000"/>
            </a:solidFill>
          </a:ln>
          <a:effectLst>
            <a:softEdge rad="112500"/>
          </a:effectLst>
        </p:spPr>
      </p:pic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251520" y="2924944"/>
            <a:ext cx="8712968" cy="936104"/>
          </a:xfrm>
          <a:prstGeom prst="round2DiagRect">
            <a:avLst/>
          </a:prstGeom>
          <a:solidFill>
            <a:srgbClr val="0099FF"/>
          </a:solidFill>
          <a:ln w="127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dirty="0" smtClean="0">
                <a:solidFill>
                  <a:srgbClr val="0000CC"/>
                </a:solidFill>
                <a:latin typeface="Book Antiqua" pitchFamily="18" charset="0"/>
              </a:rPr>
              <a:t>БЮДЖЕТ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.</a:t>
            </a:r>
            <a:endParaRPr lang="ru-RU" b="1" dirty="0">
              <a:solidFill>
                <a:srgbClr val="0000CC"/>
              </a:solidFill>
              <a:latin typeface="Book Antiqu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908720"/>
            <a:ext cx="3096344" cy="1872208"/>
          </a:xfrm>
          <a:prstGeom prst="rect">
            <a:avLst/>
          </a:prstGeom>
          <a:gradFill flip="none" rotWithShape="1">
            <a:gsLst>
              <a:gs pos="0">
                <a:srgbClr val="0099FF">
                  <a:tint val="66000"/>
                  <a:satMod val="160000"/>
                </a:srgbClr>
              </a:gs>
              <a:gs pos="50000">
                <a:srgbClr val="0099FF">
                  <a:tint val="44500"/>
                  <a:satMod val="160000"/>
                </a:srgbClr>
              </a:gs>
              <a:gs pos="100000">
                <a:srgbClr val="0099FF">
                  <a:tint val="23500"/>
                  <a:satMod val="160000"/>
                </a:srgbClr>
              </a:gs>
            </a:gsLst>
            <a:lin ang="0" scaled="1"/>
            <a:tileRect/>
          </a:gradFill>
          <a:ln w="1270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00CC"/>
                </a:solidFill>
                <a:latin typeface="Book Antiqua" pitchFamily="18" charset="0"/>
              </a:rPr>
              <a:t>ДОХОДЫ</a:t>
            </a:r>
          </a:p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Book Antiqua" pitchFamily="18" charset="0"/>
              </a:rPr>
              <a:t> это поступающие в бюджет денежные средства (налоговые, неналоговые доходы и безвозмездные поступления) </a:t>
            </a:r>
            <a:endParaRPr lang="ru-RU" sz="1600" dirty="0">
              <a:solidFill>
                <a:srgbClr val="0000CC"/>
              </a:solidFill>
              <a:latin typeface="Book Antiqua" pitchFamily="18" charset="0"/>
            </a:endParaRPr>
          </a:p>
        </p:txBody>
      </p:sp>
      <p:sp>
        <p:nvSpPr>
          <p:cNvPr id="28" name="Содержимое 27"/>
          <p:cNvSpPr>
            <a:spLocks noGrp="1"/>
          </p:cNvSpPr>
          <p:nvPr>
            <p:ph idx="1"/>
          </p:nvPr>
        </p:nvSpPr>
        <p:spPr>
          <a:xfrm>
            <a:off x="6012160" y="980728"/>
            <a:ext cx="2952327" cy="1871414"/>
          </a:xfrm>
          <a:prstGeom prst="rect">
            <a:avLst/>
          </a:prstGeom>
          <a:gradFill flip="none" rotWithShape="1">
            <a:gsLst>
              <a:gs pos="0">
                <a:srgbClr val="0099FF">
                  <a:tint val="66000"/>
                  <a:satMod val="160000"/>
                </a:srgbClr>
              </a:gs>
              <a:gs pos="50000">
                <a:srgbClr val="0099FF">
                  <a:tint val="44500"/>
                  <a:satMod val="160000"/>
                </a:srgbClr>
              </a:gs>
              <a:gs pos="100000">
                <a:srgbClr val="0099FF">
                  <a:tint val="23500"/>
                  <a:satMod val="160000"/>
                </a:srgbClr>
              </a:gs>
            </a:gsLst>
            <a:lin ang="13500000" scaled="1"/>
            <a:tileRect/>
          </a:gradFill>
          <a:ln w="12700">
            <a:solidFill>
              <a:srgbClr val="0000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7500" lnSpcReduction="20000"/>
          </a:bodyPr>
          <a:lstStyle/>
          <a:p>
            <a:pPr marL="0" algn="ctr">
              <a:buNone/>
            </a:pPr>
            <a:r>
              <a:rPr lang="ru-RU" sz="3400" b="1" i="1" dirty="0" smtClean="0">
                <a:solidFill>
                  <a:srgbClr val="0000CC"/>
                </a:solidFill>
                <a:latin typeface="Book Antiqua" pitchFamily="18" charset="0"/>
              </a:rPr>
              <a:t>РАСХОДЫ</a:t>
            </a:r>
            <a:r>
              <a:rPr lang="ru-RU" sz="3400" b="1" dirty="0" smtClean="0">
                <a:solidFill>
                  <a:srgbClr val="0000CC"/>
                </a:solidFill>
                <a:latin typeface="Book Antiqua" pitchFamily="18" charset="0"/>
              </a:rPr>
              <a:t> </a:t>
            </a:r>
          </a:p>
          <a:p>
            <a:pPr marL="0" algn="ctr">
              <a:buNone/>
            </a:pPr>
            <a:r>
              <a:rPr lang="ru-RU" sz="3400" b="1" dirty="0" smtClean="0">
                <a:solidFill>
                  <a:srgbClr val="0000CC"/>
                </a:solidFill>
                <a:latin typeface="Book Antiqua" pitchFamily="18" charset="0"/>
              </a:rPr>
              <a:t>это выплачиваемые из бюджета денежные средства (социальные выплаты населению, оказание муниципальных услуг, благоустройство, и другие)</a:t>
            </a:r>
          </a:p>
        </p:txBody>
      </p:sp>
      <p:pic>
        <p:nvPicPr>
          <p:cNvPr id="29" name="Рисунок 28" descr="новые весы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4121696"/>
            <a:ext cx="3744416" cy="2736304"/>
          </a:xfrm>
          <a:prstGeom prst="rect">
            <a:avLst/>
          </a:prstGeom>
        </p:spPr>
      </p:pic>
      <p:sp>
        <p:nvSpPr>
          <p:cNvPr id="30" name="Блок-схема: магнитный диск 29"/>
          <p:cNvSpPr/>
          <p:nvPr/>
        </p:nvSpPr>
        <p:spPr>
          <a:xfrm>
            <a:off x="323528" y="4005064"/>
            <a:ext cx="2376264" cy="2736304"/>
          </a:xfrm>
          <a:prstGeom prst="flowChartMagneticDisk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0000CC"/>
              </a:solidFill>
              <a:latin typeface="Book Antiqua" pitchFamily="18" charset="0"/>
            </a:endParaRPr>
          </a:p>
          <a:p>
            <a:pPr algn="ctr"/>
            <a:endParaRPr lang="ru-RU" sz="1600" b="1" dirty="0" smtClean="0">
              <a:solidFill>
                <a:srgbClr val="0000CC"/>
              </a:solidFill>
              <a:latin typeface="Book Antiqua" pitchFamily="18" charset="0"/>
            </a:endParaRPr>
          </a:p>
          <a:p>
            <a:pPr algn="ctr"/>
            <a:endParaRPr lang="ru-RU" sz="1600" b="1" dirty="0" smtClean="0">
              <a:solidFill>
                <a:srgbClr val="0000CC"/>
              </a:solidFill>
              <a:latin typeface="Book Antiqua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Book Antiqua" pitchFamily="18" charset="0"/>
              </a:rPr>
              <a:t>Превышение </a:t>
            </a:r>
          </a:p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Book Antiqua" pitchFamily="18" charset="0"/>
              </a:rPr>
              <a:t>доходов над расходами образует положительный остаток бюджета </a:t>
            </a:r>
          </a:p>
          <a:p>
            <a:pPr algn="ctr"/>
            <a:r>
              <a:rPr lang="ru-RU" sz="1600" b="1" i="1" dirty="0" smtClean="0">
                <a:solidFill>
                  <a:srgbClr val="003300"/>
                </a:solidFill>
                <a:latin typeface="Book Antiqua" pitchFamily="18" charset="0"/>
              </a:rPr>
              <a:t>ПРОФИЦИТ .</a:t>
            </a:r>
          </a:p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Book Antiqua" pitchFamily="18" charset="0"/>
              </a:rPr>
              <a:t>При </a:t>
            </a:r>
            <a:r>
              <a:rPr lang="ru-RU" sz="1600" b="1" dirty="0" err="1" smtClean="0">
                <a:solidFill>
                  <a:srgbClr val="003300"/>
                </a:solidFill>
                <a:latin typeface="Book Antiqua" pitchFamily="18" charset="0"/>
              </a:rPr>
              <a:t>профиците</a:t>
            </a:r>
            <a:r>
              <a:rPr lang="ru-RU" sz="1600" b="1" dirty="0" smtClean="0">
                <a:solidFill>
                  <a:srgbClr val="003300"/>
                </a:solidFill>
                <a:latin typeface="Book Antiqua" pitchFamily="18" charset="0"/>
              </a:rPr>
              <a:t> снижается долг и (или) растут</a:t>
            </a:r>
          </a:p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Book Antiqua" pitchFamily="18" charset="0"/>
              </a:rPr>
              <a:t> остатки.</a:t>
            </a:r>
          </a:p>
          <a:p>
            <a:pPr algn="ctr"/>
            <a:endParaRPr lang="ru-RU" sz="1600" b="1" dirty="0" smtClean="0">
              <a:solidFill>
                <a:srgbClr val="0000CC"/>
              </a:solidFill>
              <a:latin typeface="Book Antiqua" pitchFamily="18" charset="0"/>
            </a:endParaRPr>
          </a:p>
          <a:p>
            <a:pPr algn="ctr"/>
            <a:endParaRPr lang="ru-RU" sz="1600" b="1" i="1" dirty="0" smtClean="0">
              <a:solidFill>
                <a:srgbClr val="0000CC"/>
              </a:solidFill>
              <a:latin typeface="Book Antiqua" pitchFamily="18" charset="0"/>
            </a:endParaRPr>
          </a:p>
          <a:p>
            <a:pPr algn="ctr"/>
            <a:endParaRPr lang="ru-RU" sz="1600" b="1" i="1" dirty="0" smtClean="0">
              <a:solidFill>
                <a:srgbClr val="0000CC"/>
              </a:solidFill>
              <a:latin typeface="Book Antiqua" pitchFamily="18" charset="0"/>
            </a:endParaRPr>
          </a:p>
          <a:p>
            <a:pPr algn="ctr"/>
            <a:endParaRPr lang="ru-RU" sz="1600" b="1" i="1" dirty="0" smtClean="0">
              <a:solidFill>
                <a:srgbClr val="0000CC"/>
              </a:solidFill>
              <a:latin typeface="Book Antiqua" pitchFamily="18" charset="0"/>
            </a:endParaRPr>
          </a:p>
          <a:p>
            <a:pPr algn="ctr"/>
            <a:endParaRPr lang="ru-RU" sz="1600" b="1" i="1" dirty="0">
              <a:solidFill>
                <a:srgbClr val="0000CC"/>
              </a:solidFill>
              <a:latin typeface="Book Antiqua" pitchFamily="18" charset="0"/>
            </a:endParaRPr>
          </a:p>
        </p:txBody>
      </p:sp>
      <p:sp>
        <p:nvSpPr>
          <p:cNvPr id="31" name="Блок-схема: магнитный диск 30"/>
          <p:cNvSpPr/>
          <p:nvPr/>
        </p:nvSpPr>
        <p:spPr>
          <a:xfrm>
            <a:off x="6516216" y="4005064"/>
            <a:ext cx="2376264" cy="2736304"/>
          </a:xfrm>
          <a:prstGeom prst="flowChartMagneticDisk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Book Antiqua" pitchFamily="18" charset="0"/>
              </a:rPr>
              <a:t>Если расходная </a:t>
            </a:r>
          </a:p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Book Antiqua" pitchFamily="18" charset="0"/>
              </a:rPr>
              <a:t>часть бюджета превышает доходную, то бюджет формируется с </a:t>
            </a:r>
            <a:r>
              <a:rPr lang="ru-RU" sz="1600" b="1" i="1" dirty="0" smtClean="0">
                <a:solidFill>
                  <a:srgbClr val="003300"/>
                </a:solidFill>
                <a:latin typeface="Book Antiqua" pitchFamily="18" charset="0"/>
              </a:rPr>
              <a:t>ДЕФИЦИТОМ . </a:t>
            </a:r>
            <a:r>
              <a:rPr lang="ru-RU" sz="1600" b="1" dirty="0" smtClean="0">
                <a:solidFill>
                  <a:srgbClr val="003300"/>
                </a:solidFill>
                <a:latin typeface="Book Antiqua" pitchFamily="18" charset="0"/>
              </a:rPr>
              <a:t>При дефиците растет долг и (или) снижаются остатки.</a:t>
            </a:r>
          </a:p>
          <a:p>
            <a:pPr algn="ctr"/>
            <a:endParaRPr lang="ru-RU" sz="1600" b="1" i="1" dirty="0" smtClean="0">
              <a:solidFill>
                <a:srgbClr val="0000CC"/>
              </a:solidFill>
              <a:latin typeface="Book Antiqua" pitchFamily="18" charset="0"/>
            </a:endParaRPr>
          </a:p>
          <a:p>
            <a:pPr algn="ctr"/>
            <a:endParaRPr lang="ru-RU" sz="1600" i="1" dirty="0">
              <a:solidFill>
                <a:srgbClr val="0000CC"/>
              </a:solidFill>
              <a:latin typeface="Book Antiqua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11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55272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000" dirty="0" smtClean="0">
                <a:latin typeface="Book Antiqua" pitchFamily="18" charset="0"/>
              </a:rPr>
              <a:t>   </a:t>
            </a:r>
            <a:r>
              <a:rPr lang="ru-RU" sz="2000" b="1" dirty="0" smtClean="0">
                <a:solidFill>
                  <a:srgbClr val="000099"/>
                </a:solidFill>
                <a:latin typeface="Book Antiqua" pitchFamily="18" charset="0"/>
              </a:rPr>
              <a:t> 		</a:t>
            </a:r>
            <a:r>
              <a:rPr lang="ru-RU" sz="1800" dirty="0" smtClean="0">
                <a:solidFill>
                  <a:srgbClr val="000099"/>
                </a:solidFill>
                <a:latin typeface="Bookman Old Style" pitchFamily="18" charset="0"/>
              </a:rPr>
              <a:t>Финансовым  управлением Администрации муниципального образования  «Холм-Жирковский район» Смоленской области подготовлена брошюра «Бюджет для граждан к решению об исполнении бюджета муниципального образования «Холм-Жирковский район» Смоленской области за 2018 год. 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0099"/>
                </a:solidFill>
                <a:latin typeface="Bookman Old Style" pitchFamily="18" charset="0"/>
              </a:rPr>
              <a:t>		В настоящем документе  мы постарались в доступной и понятной форме изложить принципы формирования бюджета нашего района, а также показать  на какие цели и в каких объемах  направляются бюджетные средства, что позволит всем заинтересованным жителям Холм-Жирковского района принять активное участие в обсуждении  проектов бюджета на последующие годы  и итогах их исполнения.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0099"/>
                </a:solidFill>
                <a:latin typeface="Bookman Old Style" pitchFamily="18" charset="0"/>
              </a:rPr>
              <a:t>		Информация о проводимых публичных слушаниях по бюджету размещается на  официальном сайте Администрации муниципального образования «Холм-Жирковский район» Смоленской области.</a:t>
            </a:r>
          </a:p>
          <a:p>
            <a:pPr algn="ctr">
              <a:buNone/>
            </a:pPr>
            <a:endParaRPr lang="ru-RU" sz="18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Book Antiqua" pitchFamily="18" charset="0"/>
              </a:rPr>
              <a:t>Адрес:   215650, Смоленская область,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Book Antiqua" pitchFamily="18" charset="0"/>
              </a:rPr>
              <a:t> </a:t>
            </a:r>
            <a:r>
              <a:rPr lang="ru-RU" sz="1800" b="1" dirty="0" err="1" smtClean="0">
                <a:solidFill>
                  <a:srgbClr val="000099"/>
                </a:solidFill>
                <a:latin typeface="Book Antiqua" pitchFamily="18" charset="0"/>
              </a:rPr>
              <a:t>пгт</a:t>
            </a:r>
            <a:r>
              <a:rPr lang="ru-RU" sz="1800" b="1" dirty="0" smtClean="0">
                <a:solidFill>
                  <a:srgbClr val="000099"/>
                </a:solidFill>
                <a:latin typeface="Book Antiqua" pitchFamily="18" charset="0"/>
              </a:rPr>
              <a:t>. Холм-Жирковский, ул.      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Book Antiqua" pitchFamily="18" charset="0"/>
              </a:rPr>
              <a:t>      Нахимовская, д.9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Book Antiqua" pitchFamily="18" charset="0"/>
              </a:rPr>
              <a:t>Телефон: 48139 (2-11-73)</a:t>
            </a:r>
          </a:p>
          <a:p>
            <a:pPr algn="ctr">
              <a:buNone/>
            </a:pPr>
            <a:r>
              <a:rPr lang="en-US" sz="1800" b="1" dirty="0" smtClean="0">
                <a:solidFill>
                  <a:srgbClr val="000099"/>
                </a:solidFill>
                <a:latin typeface="Book Antiqua" pitchFamily="18" charset="0"/>
              </a:rPr>
              <a:t>E-mail</a:t>
            </a:r>
            <a:r>
              <a:rPr lang="ru-RU" sz="1800" b="1" dirty="0" smtClean="0">
                <a:solidFill>
                  <a:srgbClr val="000099"/>
                </a:solidFill>
                <a:latin typeface="Book Antiqua" pitchFamily="18" charset="0"/>
              </a:rPr>
              <a:t>: </a:t>
            </a:r>
            <a:r>
              <a:rPr lang="en-US" sz="1800" dirty="0" smtClean="0">
                <a:solidFill>
                  <a:srgbClr val="000099"/>
                </a:solidFill>
              </a:rPr>
              <a:t>fin_holm19@mail.ru</a:t>
            </a:r>
            <a:endParaRPr lang="ru-RU" sz="1800" dirty="0" smtClean="0">
              <a:solidFill>
                <a:srgbClr val="000099"/>
              </a:solidFill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Book Antiqua" pitchFamily="18" charset="0"/>
              </a:rPr>
              <a:t>Начальник Финансового управления</a:t>
            </a:r>
          </a:p>
          <a:p>
            <a:pPr algn="ctr">
              <a:buNone/>
            </a:pPr>
            <a:r>
              <a:rPr lang="ru-RU" sz="1800" b="1" dirty="0" err="1" smtClean="0">
                <a:solidFill>
                  <a:srgbClr val="000099"/>
                </a:solidFill>
                <a:latin typeface="Book Antiqua" pitchFamily="18" charset="0"/>
              </a:rPr>
              <a:t>Станько</a:t>
            </a:r>
            <a:r>
              <a:rPr lang="ru-RU" sz="1800" b="1" dirty="0" smtClean="0">
                <a:solidFill>
                  <a:srgbClr val="000099"/>
                </a:solidFill>
                <a:latin typeface="Book Antiqua" pitchFamily="18" charset="0"/>
              </a:rPr>
              <a:t> Татьяна Михайловна</a:t>
            </a:r>
            <a:endParaRPr lang="en-US" sz="18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>
              <a:buNone/>
            </a:pPr>
            <a:endParaRPr lang="ru-RU" sz="18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>
              <a:buNone/>
            </a:pPr>
            <a:endParaRPr lang="ru-RU" sz="18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50</a:t>
            </a:fld>
            <a:endParaRPr lang="ru-RU" dirty="0"/>
          </a:p>
        </p:txBody>
      </p:sp>
      <p:pic>
        <p:nvPicPr>
          <p:cNvPr id="8" name="Рисунок 7" descr="контакт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4293096"/>
            <a:ext cx="2138951" cy="1969974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9" name="Рисунок 8" descr="кон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3356992"/>
            <a:ext cx="2264934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нахимо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293096"/>
            <a:ext cx="2483768" cy="1800200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Прямая соединительная линия 44"/>
          <p:cNvCxnSpPr/>
          <p:nvPr/>
        </p:nvCxnSpPr>
        <p:spPr>
          <a:xfrm>
            <a:off x="5364088" y="4869160"/>
            <a:ext cx="1008112" cy="144016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4067944" y="4869160"/>
            <a:ext cx="1224136" cy="216024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012160" y="3284984"/>
            <a:ext cx="1872208" cy="216024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5796136" y="3284984"/>
            <a:ext cx="216024" cy="216024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3275856" y="3212976"/>
            <a:ext cx="2520280" cy="360040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059832" y="2060848"/>
            <a:ext cx="864096" cy="144016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2339752" y="2060848"/>
            <a:ext cx="576064" cy="504056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0" y="0"/>
            <a:ext cx="9144000" cy="1196752"/>
          </a:xfrm>
          <a:prstGeom prst="round2DiagRect">
            <a:avLst/>
          </a:prstGeom>
          <a:solidFill>
            <a:srgbClr val="3399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0000CC"/>
                </a:solidFill>
                <a:latin typeface="Book Antiqua" pitchFamily="18" charset="0"/>
              </a:rPr>
              <a:t>Консолидированный бюджет – это свод бюджетов всех уровней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бюджетами.</a:t>
            </a:r>
            <a:endParaRPr lang="ru-RU" sz="2000" b="1" dirty="0">
              <a:solidFill>
                <a:srgbClr val="0000CC"/>
              </a:solidFill>
              <a:latin typeface="Book Antiqua" pitchFamily="18" charset="0"/>
            </a:endParaRPr>
          </a:p>
        </p:txBody>
      </p:sp>
      <p:graphicFrame>
        <p:nvGraphicFramePr>
          <p:cNvPr id="28" name="Содержимое 27"/>
          <p:cNvGraphicFramePr>
            <a:graphicFrameLocks noGrp="1"/>
          </p:cNvGraphicFramePr>
          <p:nvPr>
            <p:ph idx="1"/>
          </p:nvPr>
        </p:nvGraphicFramePr>
        <p:xfrm>
          <a:off x="323528" y="1196975"/>
          <a:ext cx="8568952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6" name="Рисунок 45" descr="основ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504" y="5157192"/>
            <a:ext cx="2762334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Рисунок 47" descr="система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44756" y="5229200"/>
            <a:ext cx="1999244" cy="1507430"/>
          </a:xfrm>
          <a:prstGeom prst="rect">
            <a:avLst/>
          </a:prstGeom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811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14" descr="папка с лупой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3284984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07504" y="116632"/>
            <a:ext cx="8856984" cy="1440160"/>
          </a:xfrm>
          <a:prstGeom prst="round2DiagRect">
            <a:avLst/>
          </a:prstGeom>
          <a:solidFill>
            <a:srgbClr val="3399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0000CC"/>
                </a:solidFill>
                <a:latin typeface="Book Antiqua" pitchFamily="18" charset="0"/>
              </a:rPr>
              <a:t>	Бюджетный процесс – это деятельность органов государственной власти, 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внешней проверке, рассмотрению и утверждению бюджетной отчетности.</a:t>
            </a:r>
            <a:endParaRPr lang="ru-RU" sz="1600" b="1" dirty="0">
              <a:solidFill>
                <a:srgbClr val="0000CC"/>
              </a:solidFill>
              <a:latin typeface="Book Antiqua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07504" y="5661248"/>
            <a:ext cx="8928992" cy="1080120"/>
          </a:xfrm>
          <a:prstGeom prst="round2DiagRect">
            <a:avLst/>
          </a:prstGeom>
          <a:solidFill>
            <a:srgbClr val="3399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0000CC"/>
                </a:solidFill>
                <a:latin typeface="Book Antiqua" pitchFamily="18" charset="0"/>
              </a:rPr>
              <a:t>	Ежегодно решением Холм-Жирковского районного Совета депутатов Смоленской области утверждается бюджет муниципального образования «Холм-Жирковский район» Смоленской области.</a:t>
            </a:r>
            <a:endParaRPr lang="ru-RU" sz="1600" b="1" dirty="0">
              <a:solidFill>
                <a:srgbClr val="0000CC"/>
              </a:solidFill>
              <a:latin typeface="Book Antiqua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395536" y="3284984"/>
            <a:ext cx="648072" cy="673224"/>
          </a:xfrm>
          <a:prstGeom prst="flowChartConnector">
            <a:avLst/>
          </a:prstGeom>
          <a:solidFill>
            <a:srgbClr val="CCFFFF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00CC"/>
                </a:solidFill>
              </a:rPr>
              <a:t>1</a:t>
            </a:r>
            <a:endParaRPr lang="ru-RU" sz="3200" dirty="0">
              <a:solidFill>
                <a:srgbClr val="0000CC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2627784" y="2636912"/>
            <a:ext cx="648072" cy="673224"/>
          </a:xfrm>
          <a:prstGeom prst="flowChartConnector">
            <a:avLst/>
          </a:prstGeom>
          <a:solidFill>
            <a:srgbClr val="CCFFFF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00CC"/>
                </a:solidFill>
              </a:rPr>
              <a:t>2</a:t>
            </a:r>
            <a:endParaRPr lang="ru-RU" sz="3200" dirty="0">
              <a:solidFill>
                <a:srgbClr val="0000CC"/>
              </a:solidFill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5004048" y="2132856"/>
            <a:ext cx="648072" cy="673224"/>
          </a:xfrm>
          <a:prstGeom prst="flowChartConnector">
            <a:avLst/>
          </a:prstGeom>
          <a:solidFill>
            <a:srgbClr val="CCFFFF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00CC"/>
                </a:solidFill>
              </a:rPr>
              <a:t>3</a:t>
            </a:r>
            <a:endParaRPr lang="ru-RU" sz="3200" dirty="0">
              <a:solidFill>
                <a:srgbClr val="0000CC"/>
              </a:solidFill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7452320" y="1700808"/>
            <a:ext cx="648072" cy="673224"/>
          </a:xfrm>
          <a:prstGeom prst="flowChartConnector">
            <a:avLst/>
          </a:prstGeom>
          <a:solidFill>
            <a:srgbClr val="CCFFFF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00CC"/>
                </a:solidFill>
              </a:rPr>
              <a:t>4</a:t>
            </a:r>
            <a:endParaRPr lang="ru-RU" sz="3200" dirty="0">
              <a:solidFill>
                <a:srgbClr val="0000CC"/>
              </a:solidFill>
            </a:endParaRPr>
          </a:p>
        </p:txBody>
      </p:sp>
      <p:pic>
        <p:nvPicPr>
          <p:cNvPr id="16" name="Рисунок 15" descr="пап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005064"/>
            <a:ext cx="180020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исполнени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2996952"/>
            <a:ext cx="216024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диаграмма с лупой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2276872"/>
            <a:ext cx="2123728" cy="1608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0" y="5157192"/>
            <a:ext cx="2483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CC"/>
                </a:solidFill>
                <a:latin typeface="Book Antiqua" pitchFamily="18" charset="0"/>
              </a:rPr>
              <a:t>        Разработка и </a:t>
            </a:r>
          </a:p>
          <a:p>
            <a:r>
              <a:rPr lang="ru-RU" sz="1400" b="1" dirty="0" smtClean="0">
                <a:solidFill>
                  <a:srgbClr val="0000CC"/>
                </a:solidFill>
                <a:latin typeface="Book Antiqua" pitchFamily="18" charset="0"/>
              </a:rPr>
              <a:t>составление проекта</a:t>
            </a:r>
            <a:endParaRPr lang="ru-RU" sz="1400" b="1" dirty="0">
              <a:solidFill>
                <a:srgbClr val="0000CC"/>
              </a:solidFill>
              <a:latin typeface="Book Antiqu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23728" y="472514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Book Antiqua" pitchFamily="18" charset="0"/>
              </a:rPr>
              <a:t>        </a:t>
            </a:r>
            <a:r>
              <a:rPr lang="ru-RU" sz="1400" b="1" dirty="0" smtClean="0">
                <a:solidFill>
                  <a:srgbClr val="0000CC"/>
                </a:solidFill>
                <a:latin typeface="Book Antiqua" pitchFamily="18" charset="0"/>
              </a:rPr>
              <a:t>Рассмотрение и утверждение бюджета </a:t>
            </a:r>
            <a:endParaRPr lang="ru-RU" sz="1400" b="1" dirty="0">
              <a:solidFill>
                <a:srgbClr val="0000CC"/>
              </a:solidFill>
              <a:latin typeface="Book Antiqua" pitchFamily="18" charset="0"/>
            </a:endParaRPr>
          </a:p>
        </p:txBody>
      </p:sp>
      <p:pic>
        <p:nvPicPr>
          <p:cNvPr id="22" name="Рисунок 21" descr="ок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136" y="2780928"/>
            <a:ext cx="659904" cy="659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TextBox 22"/>
          <p:cNvSpPr txBox="1"/>
          <p:nvPr/>
        </p:nvSpPr>
        <p:spPr>
          <a:xfrm>
            <a:off x="4716016" y="429309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CC"/>
                </a:solidFill>
                <a:latin typeface="Book Antiqua" pitchFamily="18" charset="0"/>
              </a:rPr>
              <a:t>Исполнение бюджета</a:t>
            </a:r>
            <a:endParaRPr lang="ru-RU" sz="1400" b="1" dirty="0">
              <a:solidFill>
                <a:srgbClr val="0000CC"/>
              </a:solidFill>
              <a:latin typeface="Book Antiqu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76256" y="3861048"/>
            <a:ext cx="2160240" cy="102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400" b="1" dirty="0" smtClean="0">
                <a:solidFill>
                  <a:srgbClr val="0000CC"/>
                </a:solidFill>
                <a:latin typeface="Book Antiqua" pitchFamily="18" charset="0"/>
              </a:rPr>
              <a:t>Контроль за исполнением бюджета  и утверждение отчета об исполнении бюджета</a:t>
            </a:r>
            <a:endParaRPr lang="ru-RU" sz="1400" b="1" dirty="0">
              <a:solidFill>
                <a:srgbClr val="0000CC"/>
              </a:solidFill>
              <a:latin typeface="Book Antiqua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11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 l="6119" t="9589" r="3006" b="25095"/>
          <a:stretch>
            <a:fillRect/>
          </a:stretch>
        </p:blipFill>
        <p:spPr bwMode="auto">
          <a:xfrm>
            <a:off x="107504" y="1329007"/>
            <a:ext cx="8928992" cy="5528993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/>
        </p:nvGraphicFramePr>
        <p:xfrm>
          <a:off x="6588224" y="1700808"/>
          <a:ext cx="2555776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323528" y="1268760"/>
          <a:ext cx="252028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179512" y="5013176"/>
          <a:ext cx="2376264" cy="1704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7020272" y="5013176"/>
          <a:ext cx="2123728" cy="1704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07504" y="0"/>
            <a:ext cx="8928992" cy="1556792"/>
          </a:xfrm>
          <a:prstGeom prst="horizontalScroll">
            <a:avLst/>
          </a:prstGeom>
          <a:solidFill>
            <a:srgbClr val="0099FF"/>
          </a:solidFill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Холм-Жирковский район</a:t>
            </a:r>
            <a:endParaRPr lang="ru-RU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2" name="i-main-pic" descr="Картинка 5 из 10"/>
          <p:cNvPicPr/>
          <p:nvPr/>
        </p:nvPicPr>
        <p:blipFill>
          <a:blip r:embed="rId23" cstate="print">
            <a:lum contrast="6000"/>
          </a:blip>
          <a:srcRect/>
          <a:stretch>
            <a:fillRect/>
          </a:stretch>
        </p:blipFill>
        <p:spPr bwMode="auto">
          <a:xfrm>
            <a:off x="8028384" y="404664"/>
            <a:ext cx="8640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1556792"/>
          <a:ext cx="813690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0"/>
            <a:ext cx="8424936" cy="764704"/>
          </a:xfrm>
          <a:prstGeom prst="round2DiagRect">
            <a:avLst/>
          </a:prstGeom>
          <a:solidFill>
            <a:srgbClr val="0099FF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2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ОСНОВНЫЕ ПОКАЗАТЕЛИ ПРОГНОЗА СОЦИАЛЬНО-ЭКОНОМИЧЕСКОГО РАЗВИТИЯ</a:t>
            </a:r>
          </a:p>
        </p:txBody>
      </p:sp>
      <p:pic>
        <p:nvPicPr>
          <p:cNvPr id="5" name="i-main-pic" descr="Картинка 5 из 10"/>
          <p:cNvPicPr/>
          <p:nvPr/>
        </p:nvPicPr>
        <p:blipFill>
          <a:blip r:embed="rId7" cstate="print">
            <a:lum contrast="6000"/>
          </a:blip>
          <a:srcRect/>
          <a:stretch>
            <a:fillRect/>
          </a:stretch>
        </p:blipFill>
        <p:spPr bwMode="auto">
          <a:xfrm>
            <a:off x="8388424" y="0"/>
            <a:ext cx="755576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7" name="Схема 6"/>
          <p:cNvGraphicFramePr/>
          <p:nvPr/>
        </p:nvGraphicFramePr>
        <p:xfrm>
          <a:off x="107504" y="1700808"/>
          <a:ext cx="864096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948264" y="1268760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u="sng" dirty="0" smtClean="0">
                <a:solidFill>
                  <a:srgbClr val="000099"/>
                </a:solidFill>
                <a:latin typeface="Book Antiqua" pitchFamily="18" charset="0"/>
              </a:rPr>
              <a:t> </a:t>
            </a:r>
            <a:endParaRPr lang="ru-RU" sz="1200" b="1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200" y="1340768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u="sng" dirty="0" smtClean="0">
                <a:solidFill>
                  <a:srgbClr val="000099"/>
                </a:solidFill>
                <a:latin typeface="Book Antiqua" pitchFamily="18" charset="0"/>
              </a:rPr>
              <a:t> </a:t>
            </a:r>
            <a:endParaRPr lang="ru-RU" sz="1200" b="1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3" name="object 18"/>
          <p:cNvSpPr/>
          <p:nvPr/>
        </p:nvSpPr>
        <p:spPr>
          <a:xfrm>
            <a:off x="179512" y="4797152"/>
            <a:ext cx="531219" cy="64524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Рисунок 13" descr="кошелек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7504" y="5517232"/>
            <a:ext cx="504056" cy="462583"/>
          </a:xfrm>
          <a:prstGeom prst="rect">
            <a:avLst/>
          </a:prstGeom>
        </p:spPr>
      </p:pic>
      <p:pic>
        <p:nvPicPr>
          <p:cNvPr id="15" name="Рисунок 14" descr="кошелек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7504" y="6165304"/>
            <a:ext cx="504056" cy="462583"/>
          </a:xfrm>
          <a:prstGeom prst="rect">
            <a:avLst/>
          </a:prstGeom>
        </p:spPr>
      </p:pic>
      <p:pic>
        <p:nvPicPr>
          <p:cNvPr id="16" name="Рисунок 15" descr="деньги на фоне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79512" y="4293096"/>
            <a:ext cx="440979" cy="432048"/>
          </a:xfrm>
          <a:prstGeom prst="rect">
            <a:avLst/>
          </a:prstGeom>
        </p:spPr>
      </p:pic>
      <p:pic>
        <p:nvPicPr>
          <p:cNvPr id="17" name="Рисунок 16" descr="услуги 1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79512" y="3717032"/>
            <a:ext cx="459951" cy="432048"/>
          </a:xfrm>
          <a:prstGeom prst="rect">
            <a:avLst/>
          </a:prstGeom>
        </p:spPr>
      </p:pic>
      <p:pic>
        <p:nvPicPr>
          <p:cNvPr id="20" name="Рисунок 19" descr="объем торговли.jpg"/>
          <p:cNvPicPr>
            <a:picLocks noChangeAspect="1"/>
          </p:cNvPicPr>
          <p:nvPr/>
        </p:nvPicPr>
        <p:blipFill>
          <a:blip r:embed="rId17" cstate="print"/>
          <a:srcRect l="13572" r="13701" b="7908"/>
          <a:stretch>
            <a:fillRect/>
          </a:stretch>
        </p:blipFill>
        <p:spPr>
          <a:xfrm>
            <a:off x="179512" y="3068960"/>
            <a:ext cx="504056" cy="441049"/>
          </a:xfrm>
          <a:prstGeom prst="rect">
            <a:avLst/>
          </a:prstGeom>
        </p:spPr>
      </p:pic>
      <p:pic>
        <p:nvPicPr>
          <p:cNvPr id="21" name="Рисунок 20" descr="объем с х.jpg"/>
          <p:cNvPicPr>
            <a:picLocks noChangeAspect="1"/>
          </p:cNvPicPr>
          <p:nvPr/>
        </p:nvPicPr>
        <p:blipFill>
          <a:blip r:embed="rId18" cstate="print"/>
          <a:srcRect l="12821" b="8133"/>
          <a:stretch>
            <a:fillRect/>
          </a:stretch>
        </p:blipFill>
        <p:spPr>
          <a:xfrm>
            <a:off x="179512" y="2492896"/>
            <a:ext cx="515475" cy="432048"/>
          </a:xfrm>
          <a:prstGeom prst="rect">
            <a:avLst/>
          </a:prstGeom>
        </p:spPr>
      </p:pic>
      <p:pic>
        <p:nvPicPr>
          <p:cNvPr id="22" name="Рисунок 21" descr="ромышлен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79512" y="1772816"/>
            <a:ext cx="504056" cy="504056"/>
          </a:xfrm>
          <a:prstGeom prst="rect">
            <a:avLst/>
          </a:prstGeom>
        </p:spPr>
      </p:pic>
      <p:sp>
        <p:nvSpPr>
          <p:cNvPr id="25" name="Прямоугольник с одним скругленным углом 24"/>
          <p:cNvSpPr/>
          <p:nvPr/>
        </p:nvSpPr>
        <p:spPr>
          <a:xfrm>
            <a:off x="4427984" y="980728"/>
            <a:ext cx="1440160" cy="504056"/>
          </a:xfrm>
          <a:prstGeom prst="round1Rect">
            <a:avLst/>
          </a:prstGeom>
          <a:blipFill>
            <a:blip r:embed="rId20" cstate="print"/>
            <a:tile tx="0" ty="0" sx="100000" sy="100000" flip="none" algn="tl"/>
          </a:blipFill>
          <a:ln w="952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4572000" y="10527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2017 год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7" name="Прямоугольник с одним скругленным углом 26"/>
          <p:cNvSpPr/>
          <p:nvPr/>
        </p:nvSpPr>
        <p:spPr>
          <a:xfrm>
            <a:off x="6588224" y="980728"/>
            <a:ext cx="1440160" cy="504056"/>
          </a:xfrm>
          <a:prstGeom prst="round1Rect">
            <a:avLst/>
          </a:prstGeom>
          <a:blipFill>
            <a:blip r:embed="rId20" cstate="print"/>
            <a:tile tx="0" ty="0" sx="100000" sy="100000" flip="none" algn="tl"/>
          </a:blipFill>
          <a:ln w="952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6660232" y="10527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2018 год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7">
      <a:dk1>
        <a:sysClr val="windowText" lastClr="000000"/>
      </a:dk1>
      <a:lt1>
        <a:sysClr val="window" lastClr="FFFFFF"/>
      </a:lt1>
      <a:dk2>
        <a:srgbClr val="0072E5"/>
      </a:dk2>
      <a:lt2>
        <a:srgbClr val="DBF5F9"/>
      </a:lt2>
      <a:accent1>
        <a:srgbClr val="009999"/>
      </a:accent1>
      <a:accent2>
        <a:srgbClr val="04617B"/>
      </a:accent2>
      <a:accent3>
        <a:srgbClr val="0BD0D9"/>
      </a:accent3>
      <a:accent4>
        <a:srgbClr val="008080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14564</TotalTime>
  <Words>3882</Words>
  <Application>Microsoft Office PowerPoint</Application>
  <PresentationFormat>Экран (4:3)</PresentationFormat>
  <Paragraphs>788</Paragraphs>
  <Slides>50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ОСНОВНЫЕ ПОКАЗАТЕЛИ ПРОГНОЗА СОЦИАЛЬНО-ЭКОНОМИЧЕСКОГО РАЗВИТИЯ</vt:lpstr>
      <vt:lpstr>Слайд 10</vt:lpstr>
      <vt:lpstr>Слайд 11</vt:lpstr>
      <vt:lpstr>Слайд 12</vt:lpstr>
      <vt:lpstr>ИСТОЧНИКИ  ФИНАНСИРОВАНИЯ   ДЕФИЦИТА</vt:lpstr>
      <vt:lpstr>ИСТОЧНИКИ  ФИНАНСИРОВАНИЯ   ДЕФИЦИТА  БЮДЖЕТА</vt:lpstr>
      <vt:lpstr>ДИНАМИКА    ОБЪЕМА МУНИЦИПАЛЬНОГО   ДОЛГА</vt:lpstr>
      <vt:lpstr>ДОХОДЫ  БЮДЖЕТА </vt:lpstr>
      <vt:lpstr>Слайд 17</vt:lpstr>
      <vt:lpstr>ПОСТУПЛЕНИЕ   НАЛОГОВЫХ ДОХОДОВ В БЮДЖЕТ   В 2018   ГОДУ</vt:lpstr>
      <vt:lpstr>Слайд 19</vt:lpstr>
      <vt:lpstr>ПОСТУПЛЕНИЕ   НЕНАЛОГОВЫХ ДОХОДОВ  В БЮДЖЕТ  В 2018   ГОДУ</vt:lpstr>
      <vt:lpstr>Слайд 21</vt:lpstr>
      <vt:lpstr>Слайд 22</vt:lpstr>
      <vt:lpstr>Слайд 23</vt:lpstr>
      <vt:lpstr>БЕЗВОЗМЕЗДНЫЕ   ПОСТУПЛЕНИЯ В БЮДЖЕТЕ    В 2018   ГОДУ</vt:lpstr>
      <vt:lpstr>Слайд 25</vt:lpstr>
      <vt:lpstr>Слайд 26</vt:lpstr>
      <vt:lpstr>Слайд 27</vt:lpstr>
      <vt:lpstr>ПУБЛИЧНЫЕ  ОБЯЗАТЕЛЬСТВА  ЗА 2018 ГОДУ</vt:lpstr>
      <vt:lpstr>РАСХОДЫ  НА   учреждения  образования  В 2018 ГОДУ</vt:lpstr>
      <vt:lpstr>РАСХОДЫ   БЮДЖЕТА НА УЧРЕЖДЕНИЯ КУЛЬТУРЫ   В 2018 ГОДУ</vt:lpstr>
      <vt:lpstr>Слайд 31</vt:lpstr>
      <vt:lpstr>Слайд 32</vt:lpstr>
      <vt:lpstr>Слайд 33</vt:lpstr>
      <vt:lpstr> </vt:lpstr>
      <vt:lpstr> </vt:lpstr>
      <vt:lpstr>СТРУКТУРА  РАСХОДОВ  БЮДЖЕТА   ПО   ПРОГРАММНЫМ   И   НЕПРОГРАММНЫМ НАПРАВЛЕНИЯМ  ДЕЯТЕЛЬНОСТИ В  2016-2018  гг.</vt:lpstr>
      <vt:lpstr>Муниципальная программа  «Создание условий для эффективного управления  муниципальным образованием "Холм - Жирковский район" Смоленской области на  2016-2020 гг.»</vt:lpstr>
      <vt:lpstr>Муниципальная программа  «Создание условий для эффективного управления  муниципальными финансами в муниципальном образовании "Холм - Жирковский район" Смоленской области на  2014-2020 годы»</vt:lpstr>
      <vt:lpstr>Муниципальная программа  «Развитие системы образования и молодежной политики в муниципальном образовании "Холм - Жирковский район" Смоленской области на  2014-2020 годы»</vt:lpstr>
      <vt:lpstr>Муниципальная программа  «Развитие  культуры, спорта и туризма на территории  муниципального образования "Холм - Жирковский район" Смоленской области на  2014-2020 годы»</vt:lpstr>
      <vt:lpstr>Муниципальная программа  « Энергосбережение и повышение энергетической эффективности на территории  муниципального образования "Холм - Жирковский район" Смоленской области на  2014-2020 годы»</vt:lpstr>
      <vt:lpstr>Муниципальная программа  «Создание условий  для обеспечения безопасности  жизнедеятельности  населения   муниципального   образования "Холм - Жирковский район" Смоленской области на  2016-2020 годы»</vt:lpstr>
      <vt:lpstr>Муниципальная программа «Поддержка пассажирского транспорта   общего пользования  в  муниципальном образовании "Холм - Жирковский район" Смоленской области на  2014-2020 годы»</vt:lpstr>
      <vt:lpstr>Муниципальная программа «Развитие сельского хозяйства  в  муниципальном образовании "Холм - Жирковский район" Смоленской области на  2016-2020 годы»</vt:lpstr>
      <vt:lpstr>Муниципальная программа «Демографическое развитие   муниципального образования "Холм - Жирковский район" Смоленской области на  2015-2020 годы»</vt:lpstr>
      <vt:lpstr>Муниципальная программа «Доступная среда на территории   муниципального образования "Холм - Жирковский район" Смоленской области на  2016-2020 годы»</vt:lpstr>
      <vt:lpstr>Муниципальная программа «Гражданско-патриотическое воспитание граждан   муниципального образования "Холм - Жирковский район" Смоленской области на  2016-2020 годы»</vt:lpstr>
      <vt:lpstr>Муниципальная программа «Управление муниципальным имуществом  и земельными ресурсами  муниципального образования "Холм - Жирковский район" Смоленской области на  2017-2020 годы»</vt:lpstr>
      <vt:lpstr>Слайд 49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wizard</dc:creator>
  <cp:lastModifiedBy>f_jon</cp:lastModifiedBy>
  <cp:revision>2158</cp:revision>
  <dcterms:modified xsi:type="dcterms:W3CDTF">2019-12-04T09:09:46Z</dcterms:modified>
</cp:coreProperties>
</file>