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drawings/drawing7.xml" ContentType="application/vnd.openxmlformats-officedocument.drawingml.chartshape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</p:sldMasterIdLst>
  <p:notesMasterIdLst>
    <p:notesMasterId r:id="rId23"/>
  </p:notesMasterIdLst>
  <p:sldIdLst>
    <p:sldId id="305" r:id="rId2"/>
    <p:sldId id="379" r:id="rId3"/>
    <p:sldId id="359" r:id="rId4"/>
    <p:sldId id="381" r:id="rId5"/>
    <p:sldId id="382" r:id="rId6"/>
    <p:sldId id="341" r:id="rId7"/>
    <p:sldId id="380" r:id="rId8"/>
    <p:sldId id="384" r:id="rId9"/>
    <p:sldId id="372" r:id="rId10"/>
    <p:sldId id="358" r:id="rId11"/>
    <p:sldId id="342" r:id="rId12"/>
    <p:sldId id="343" r:id="rId13"/>
    <p:sldId id="385" r:id="rId14"/>
    <p:sldId id="386" r:id="rId15"/>
    <p:sldId id="387" r:id="rId16"/>
    <p:sldId id="388" r:id="rId17"/>
    <p:sldId id="392" r:id="rId18"/>
    <p:sldId id="376" r:id="rId19"/>
    <p:sldId id="374" r:id="rId20"/>
    <p:sldId id="390" r:id="rId21"/>
    <p:sldId id="391" r:id="rId2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Финансовое управление администрации УГО" initials="ФуаУ" lastIdx="0" clrIdx="0"/>
  <p:cmAuthor id="1" name="Специалист по доходпм" initials="Спд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9933FF"/>
    <a:srgbClr val="6600CC"/>
    <a:srgbClr val="CC9900"/>
    <a:srgbClr val="FF9900"/>
    <a:srgbClr val="6600FF"/>
    <a:srgbClr val="0066FF"/>
    <a:srgbClr val="008000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6420" autoAdjust="0"/>
  </p:normalViewPr>
  <p:slideViewPr>
    <p:cSldViewPr>
      <p:cViewPr varScale="1">
        <p:scale>
          <a:sx n="100" d="100"/>
          <a:sy n="100" d="100"/>
        </p:scale>
        <p:origin x="-19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3156"/>
        <p:guide pos="217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solidFill>
          <a:schemeClr val="bg2">
            <a:lumMod val="20000"/>
            <a:lumOff val="80000"/>
          </a:schemeClr>
        </a:solidFill>
      </c:spPr>
    </c:sideWall>
    <c:backWall>
      <c:spPr>
        <a:solidFill>
          <a:schemeClr val="bg2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0964530111897576"/>
          <c:y val="2.45741213939192E-2"/>
          <c:w val="0.83630262385905652"/>
          <c:h val="0.6950882039829610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3399FF"/>
            </a:solidFill>
          </c:spPr>
          <c:dPt>
            <c:idx val="0"/>
            <c:spPr>
              <a:solidFill>
                <a:srgbClr val="3399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solidFill>
                <a:srgbClr val="3399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solidFill>
                <a:srgbClr val="3399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Лист1!$A$2:$A$4</c:f>
              <c:strCache>
                <c:ptCount val="3"/>
                <c:pt idx="0">
                  <c:v>Общий объем доходов</c:v>
                </c:pt>
                <c:pt idx="1">
                  <c:v>Общий объем расходов</c:v>
                </c:pt>
                <c:pt idx="2">
                  <c:v>Дефицит (профицит)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212871.3</c:v>
                </c:pt>
                <c:pt idx="1">
                  <c:v>211902.4</c:v>
                </c:pt>
                <c:pt idx="2">
                  <c:v>968.9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Общий объем доходов</c:v>
                </c:pt>
                <c:pt idx="1">
                  <c:v>Общий объем расходов</c:v>
                </c:pt>
                <c:pt idx="2">
                  <c:v>Дефицит (профицит)</c:v>
                </c:pt>
              </c:strCache>
            </c:strRef>
          </c:cat>
          <c:val>
            <c:numRef>
              <c:f>Лист1!$C$2:$C$4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Общий объем доходов</c:v>
                </c:pt>
                <c:pt idx="1">
                  <c:v>Общий объем расходов</c:v>
                </c:pt>
                <c:pt idx="2">
                  <c:v>Дефицит (профицит)</c:v>
                </c:pt>
              </c:strCache>
            </c:strRef>
          </c:cat>
          <c:val>
            <c:numRef>
              <c:f>Лист1!$D$2:$D$4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66FFCC"/>
            </a:solidFill>
          </c:spPr>
          <c:cat>
            <c:strRef>
              <c:f>Лист1!$A$2:$A$4</c:f>
              <c:strCache>
                <c:ptCount val="3"/>
                <c:pt idx="0">
                  <c:v>Общий объем доходов</c:v>
                </c:pt>
                <c:pt idx="1">
                  <c:v>Общий объем расходов</c:v>
                </c:pt>
                <c:pt idx="2">
                  <c:v>Дефицит (профицит)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221330.2</c:v>
                </c:pt>
                <c:pt idx="1">
                  <c:v>222618.9</c:v>
                </c:pt>
                <c:pt idx="2">
                  <c:v>1288.7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9CCFF"/>
            </a:solidFill>
          </c:spPr>
          <c:cat>
            <c:strRef>
              <c:f>Лист1!$A$2:$A$4</c:f>
              <c:strCache>
                <c:ptCount val="3"/>
                <c:pt idx="0">
                  <c:v>Общий объем доходов</c:v>
                </c:pt>
                <c:pt idx="1">
                  <c:v>Общий объем расходов</c:v>
                </c:pt>
                <c:pt idx="2">
                  <c:v>Дефицит (профицит)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219790.9</c:v>
                </c:pt>
                <c:pt idx="1">
                  <c:v>219081.3</c:v>
                </c:pt>
                <c:pt idx="2">
                  <c:v>709.6</c:v>
                </c:pt>
              </c:numCache>
            </c:numRef>
          </c:val>
        </c:ser>
        <c:shape val="cylinder"/>
        <c:axId val="84200448"/>
        <c:axId val="84210432"/>
        <c:axId val="0"/>
      </c:bar3DChart>
      <c:catAx>
        <c:axId val="8420044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defRPr>
            </a:pPr>
            <a:endParaRPr lang="ru-RU"/>
          </a:p>
        </c:txPr>
        <c:crossAx val="84210432"/>
        <c:crosses val="autoZero"/>
        <c:auto val="1"/>
        <c:lblAlgn val="ctr"/>
        <c:lblOffset val="100"/>
      </c:catAx>
      <c:valAx>
        <c:axId val="842104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defRPr>
            </a:pPr>
            <a:endParaRPr lang="ru-RU"/>
          </a:p>
        </c:txPr>
        <c:crossAx val="842004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solidFill>
          <a:srgbClr val="CCFFFF"/>
        </a:solidFill>
        <a:ln>
          <a:solidFill>
            <a:schemeClr val="accent3">
              <a:lumMod val="75000"/>
            </a:schemeClr>
          </a:solidFill>
        </a:ln>
        <a:effectLst>
          <a:outerShdw blurRad="50800" dist="152400" dir="5400000" sx="9000" sy="9000" algn="ctr" rotWithShape="0">
            <a:srgbClr val="000000">
              <a:alpha val="43137"/>
            </a:srgbClr>
          </a:outerShdw>
        </a:effectLst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365927797099761E-2"/>
          <c:y val="1.1690915035952801E-2"/>
          <c:w val="0.96634072202900401"/>
          <c:h val="0.9429437319020953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C000"/>
              </a:solidFill>
            </a:ln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3062.7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chemeClr val="accent2">
                  <a:lumMod val="50000"/>
                </a:schemeClr>
              </a:solidFill>
            </a:ln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36210.199999999997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9FF99"/>
            </a:solidFill>
            <a:ln>
              <a:solidFill>
                <a:srgbClr val="00CC00"/>
              </a:solidFill>
            </a:ln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180518</c:v>
                </c:pt>
              </c:numCache>
            </c:numRef>
          </c:val>
        </c:ser>
        <c:shape val="cylinder"/>
        <c:axId val="83200256"/>
        <c:axId val="83210240"/>
        <c:axId val="0"/>
      </c:bar3DChart>
      <c:catAx>
        <c:axId val="83200256"/>
        <c:scaling>
          <c:orientation val="minMax"/>
        </c:scaling>
        <c:delete val="1"/>
        <c:axPos val="b"/>
        <c:tickLblPos val="none"/>
        <c:crossAx val="83210240"/>
        <c:crosses val="autoZero"/>
        <c:auto val="1"/>
        <c:lblAlgn val="ctr"/>
        <c:lblOffset val="100"/>
      </c:catAx>
      <c:valAx>
        <c:axId val="83210240"/>
        <c:scaling>
          <c:orientation val="minMax"/>
        </c:scaling>
        <c:delete val="1"/>
        <c:axPos val="l"/>
        <c:numFmt formatCode="General" sourceLinked="1"/>
        <c:tickLblPos val="none"/>
        <c:crossAx val="832002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5"/>
  <c:chart>
    <c:plotArea>
      <c:layout>
        <c:manualLayout>
          <c:layoutTarget val="inner"/>
          <c:xMode val="edge"/>
          <c:yMode val="edge"/>
          <c:x val="0.11964811817820203"/>
          <c:y val="1.9719066708637354E-2"/>
          <c:w val="0.76970180810732158"/>
          <c:h val="0.8538741792682226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ЕНВД</c:v>
                </c:pt>
                <c:pt idx="2">
                  <c:v>Налог с применением                                                                                                                                                                    патента</c:v>
                </c:pt>
                <c:pt idx="3">
                  <c:v>Госпошлина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31829.4</c:v>
                </c:pt>
                <c:pt idx="1">
                  <c:v>3876.1</c:v>
                </c:pt>
                <c:pt idx="2">
                  <c:v>167.6</c:v>
                </c:pt>
                <c:pt idx="3">
                  <c:v>330.1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ЕНВД</c:v>
                </c:pt>
                <c:pt idx="2">
                  <c:v>Налог с применением                                                                                                                                                                    патента</c:v>
                </c:pt>
                <c:pt idx="3">
                  <c:v>Госпошлина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32284.3</c:v>
                </c:pt>
                <c:pt idx="1">
                  <c:v>3380.2</c:v>
                </c:pt>
                <c:pt idx="2">
                  <c:v>178.6</c:v>
                </c:pt>
                <c:pt idx="3">
                  <c:v>352.5</c:v>
                </c:pt>
              </c:numCache>
            </c:numRef>
          </c:val>
        </c:ser>
        <c:axId val="80467456"/>
        <c:axId val="80468992"/>
      </c:barChart>
      <c:catAx>
        <c:axId val="80467456"/>
        <c:scaling>
          <c:orientation val="minMax"/>
        </c:scaling>
        <c:axPos val="b"/>
        <c:tickLblPos val="nextTo"/>
        <c:crossAx val="80468992"/>
        <c:crosses val="autoZero"/>
        <c:auto val="1"/>
        <c:lblAlgn val="ctr"/>
        <c:lblOffset val="100"/>
      </c:catAx>
      <c:valAx>
        <c:axId val="80468992"/>
        <c:scaling>
          <c:orientation val="minMax"/>
        </c:scaling>
        <c:axPos val="l"/>
        <c:majorGridlines/>
        <c:numFmt formatCode="General" sourceLinked="1"/>
        <c:tickLblPos val="nextTo"/>
        <c:crossAx val="8046745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20"/>
      <c:perspective val="30"/>
    </c:view3D>
    <c:plotArea>
      <c:layout>
        <c:manualLayout>
          <c:layoutTarget val="inner"/>
          <c:xMode val="edge"/>
          <c:yMode val="edge"/>
          <c:x val="0"/>
          <c:y val="5.4628502238490015E-2"/>
          <c:w val="0.83562117235346056"/>
          <c:h val="0.940373487643502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explosion val="32"/>
          <c:dPt>
            <c:idx val="0"/>
            <c:spPr>
              <a:solidFill>
                <a:srgbClr val="0066FF"/>
              </a:solidFill>
            </c:spPr>
          </c:dPt>
          <c:dPt>
            <c:idx val="1"/>
            <c:spPr>
              <a:solidFill>
                <a:srgbClr val="FF6600"/>
              </a:solidFill>
            </c:spPr>
          </c:dPt>
          <c:dPt>
            <c:idx val="2"/>
            <c:explosion val="29"/>
            <c:spPr>
              <a:solidFill>
                <a:srgbClr val="00CC66"/>
              </a:solidFill>
            </c:spPr>
          </c:dPt>
          <c:dLbls>
            <c:dLbl>
              <c:idx val="0"/>
              <c:layout>
                <c:manualLayout>
                  <c:x val="-9.4259300755660344E-2"/>
                  <c:y val="-9.4113041493888064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b="1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Дотации –</a:t>
                    </a:r>
                  </a:p>
                  <a:p>
                    <a:pPr>
                      <a:defRPr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b="1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61 468,7 (34,0%)</a:t>
                    </a:r>
                    <a:endParaRPr lang="en-US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5.7123478747182516E-2"/>
                  <c:y val="-8.5212003471085759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Субсидии –</a:t>
                    </a:r>
                  </a:p>
                  <a:p>
                    <a:r>
                      <a:rPr lang="ru-RU" b="1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27</a:t>
                    </a:r>
                    <a:r>
                      <a:rPr lang="ru-RU" b="1" baseline="0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758,7 (15,4%)</a:t>
                    </a:r>
                    <a:endParaRPr lang="en-US" b="1" dirty="0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3.3378405109459386E-2"/>
                  <c:y val="-0.3140642030765353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b="1" dirty="0" smtClean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Субвенции</a:t>
                    </a:r>
                    <a:r>
                      <a:rPr lang="ru-RU" b="1" baseline="0" dirty="0" smtClean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– </a:t>
                    </a:r>
                  </a:p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b="1" dirty="0" smtClean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90 906,6 (50,4%)</a:t>
                    </a:r>
                    <a:endParaRPr lang="en-US" b="1" dirty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Val val="1"/>
            </c:dLbl>
            <c:dLbl>
              <c:idx val="3"/>
              <c:layout>
                <c:manualLayout>
                  <c:x val="-2.2869281002675802E-2"/>
                  <c:y val="-5.843006933163598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Иные межбюджетные трансферты-</a:t>
                    </a:r>
                  </a:p>
                  <a:p>
                    <a:r>
                      <a:rPr lang="ru-RU" b="1" dirty="0" smtClean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406,9 (0,2%)</a:t>
                    </a:r>
                    <a:endParaRPr lang="en-US" b="1" dirty="0">
                      <a:solidFill>
                        <a:srgbClr val="6600CC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61468.7</c:v>
                </c:pt>
                <c:pt idx="1">
                  <c:v>27758.7</c:v>
                </c:pt>
                <c:pt idx="2">
                  <c:v>90906.6</c:v>
                </c:pt>
                <c:pt idx="3">
                  <c:v>406.9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0544526217954103"/>
          <c:y val="0.17877732460784143"/>
          <c:w val="0.83327383226615326"/>
          <c:h val="0.811640956217485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7"/>
          <c:dLbls>
            <c:dLbl>
              <c:idx val="0"/>
              <c:layout>
                <c:manualLayout>
                  <c:x val="9.0557914522596261E-3"/>
                  <c:y val="-8.2927834858175911E-2"/>
                </c:manualLayout>
              </c:layout>
              <c:tx>
                <c:rich>
                  <a:bodyPr/>
                  <a:lstStyle/>
                  <a:p>
                    <a:pPr>
                      <a:buFontTx/>
                      <a:buNone/>
                      <a:defRPr sz="16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b="0" dirty="0" smtClean="0">
                        <a:solidFill>
                          <a:schemeClr val="tx1"/>
                        </a:solidFill>
                      </a:rPr>
                      <a:t>Районный С</a:t>
                    </a:r>
                    <a:r>
                      <a:rPr lang="ru-RU" b="0" dirty="0" smtClean="0"/>
                      <a:t>овет </a:t>
                    </a:r>
                    <a:r>
                      <a:rPr lang="ru-RU" dirty="0" smtClean="0"/>
                      <a:t>депутатов</a:t>
                    </a:r>
                  </a:p>
                  <a:p>
                    <a:pPr>
                      <a:buFontTx/>
                      <a:buNone/>
                      <a:defRPr sz="16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3 898,1</a:t>
                    </a:r>
                    <a:r>
                      <a:rPr lang="ru-RU" dirty="0" smtClean="0"/>
                      <a:t> </a:t>
                    </a:r>
                  </a:p>
                  <a:p>
                    <a:pPr>
                      <a:buFontTx/>
                      <a:buNone/>
                      <a:defRPr sz="16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(1,8</a:t>
                    </a:r>
                    <a:r>
                      <a:rPr lang="ru-RU" baseline="0" dirty="0" smtClean="0"/>
                      <a:t> %)</a:t>
                    </a:r>
                    <a:endParaRPr lang="en-US" dirty="0"/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4.0409240888320472E-2"/>
                  <c:y val="-3.0172513299388068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dirty="0" smtClean="0"/>
                      <a:t>Администрация МО</a:t>
                    </a:r>
                  </a:p>
                  <a:p>
                    <a:r>
                      <a:rPr lang="ru-RU" dirty="0" smtClean="0"/>
                      <a:t> - </a:t>
                    </a:r>
                    <a:r>
                      <a:rPr lang="en-US" dirty="0" smtClean="0"/>
                      <a:t>23 292,3</a:t>
                    </a:r>
                    <a:endParaRPr lang="ru-RU" dirty="0" smtClean="0"/>
                  </a:p>
                  <a:p>
                    <a:r>
                      <a:rPr lang="ru-RU" dirty="0" smtClean="0"/>
                      <a:t>(10,6%)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6.8112350660224754E-3"/>
                  <c:y val="-2.6233744496225668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dirty="0" smtClean="0"/>
                      <a:t>Финансовое управление</a:t>
                    </a:r>
                  </a:p>
                  <a:p>
                    <a:r>
                      <a:rPr lang="ru-RU" dirty="0" smtClean="0"/>
                      <a:t> – </a:t>
                    </a:r>
                    <a:r>
                      <a:rPr lang="en-US" dirty="0" smtClean="0"/>
                      <a:t>23 915,8</a:t>
                    </a:r>
                    <a:endParaRPr lang="ru-RU" dirty="0" smtClean="0"/>
                  </a:p>
                  <a:p>
                    <a:r>
                      <a:rPr lang="ru-RU" dirty="0" smtClean="0"/>
                      <a:t>(10,9 %)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0.17977073233958638"/>
                  <c:y val="-4.981043772914151E-2"/>
                </c:manualLayout>
              </c:layout>
              <c:tx>
                <c:rich>
                  <a:bodyPr/>
                  <a:lstStyle/>
                  <a:p>
                    <a:pPr>
                      <a:buFontTx/>
                      <a:buNone/>
                      <a:defRPr sz="16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b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dirty="0" smtClean="0"/>
                      <a:t> Отдел по   образованию</a:t>
                    </a:r>
                  </a:p>
                  <a:p>
                    <a:pPr>
                      <a:buFontTx/>
                      <a:buNone/>
                      <a:defRPr sz="16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- </a:t>
                    </a:r>
                    <a:r>
                      <a:rPr lang="en-US" dirty="0" smtClean="0"/>
                      <a:t>135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308</a:t>
                    </a:r>
                    <a:r>
                      <a:rPr lang="ru-RU" dirty="0" smtClean="0"/>
                      <a:t>,0</a:t>
                    </a:r>
                  </a:p>
                  <a:p>
                    <a:pPr>
                      <a:buFontTx/>
                      <a:buNone/>
                      <a:defRPr sz="16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(61,8 %)</a:t>
                    </a:r>
                    <a:endParaRPr lang="en-US" dirty="0"/>
                  </a:p>
                </c:rich>
              </c:tx>
              <c:spPr/>
              <c:showVal val="1"/>
            </c:dLbl>
            <c:dLbl>
              <c:idx val="4"/>
              <c:layout>
                <c:manualLayout>
                  <c:x val="3.5175292176208121E-2"/>
                  <c:y val="-0.10044572969525753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dirty="0" smtClean="0"/>
                      <a:t>Отдел по культуре и спорту – </a:t>
                    </a:r>
                    <a:r>
                      <a:rPr lang="en-US" dirty="0" smtClean="0"/>
                      <a:t>32 667,1</a:t>
                    </a:r>
                    <a:endParaRPr lang="ru-RU" dirty="0" smtClean="0"/>
                  </a:p>
                  <a:p>
                    <a:r>
                      <a:rPr lang="ru-RU" dirty="0" smtClean="0"/>
                      <a:t>(14,9 %)</a:t>
                    </a:r>
                    <a:endParaRPr lang="en-US" dirty="0"/>
                  </a:p>
                </c:rich>
              </c:tx>
              <c:showVal val="1"/>
            </c:dLbl>
            <c:delete val="1"/>
            <c:txPr>
              <a:bodyPr/>
              <a:lstStyle/>
              <a:p>
                <a:pPr>
                  <a:defRPr sz="1600" b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</c:dLbls>
          <c:cat>
            <c:strRef>
              <c:f>Лист1!$A$2:$A$6</c:f>
              <c:strCache>
                <c:ptCount val="5"/>
                <c:pt idx="0">
                  <c:v>Совет депутатов</c:v>
                </c:pt>
                <c:pt idx="1">
                  <c:v>Администрация МО</c:v>
                </c:pt>
                <c:pt idx="2">
                  <c:v>Финансовое управление</c:v>
                </c:pt>
                <c:pt idx="3">
                  <c:v>Отдел образования</c:v>
                </c:pt>
                <c:pt idx="4">
                  <c:v>Отдел по культуре и спорту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3898.1</c:v>
                </c:pt>
                <c:pt idx="1">
                  <c:v>23292.3</c:v>
                </c:pt>
                <c:pt idx="2">
                  <c:v>23915.8</c:v>
                </c:pt>
                <c:pt idx="3">
                  <c:v>135308</c:v>
                </c:pt>
                <c:pt idx="4">
                  <c:v>32667.1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200"/>
      <c:perspective val="30"/>
    </c:view3D>
    <c:plotArea>
      <c:layout>
        <c:manualLayout>
          <c:layoutTarget val="inner"/>
          <c:xMode val="edge"/>
          <c:yMode val="edge"/>
          <c:x val="6.4304461942255687E-5"/>
          <c:y val="2.1219342880248688E-4"/>
          <c:w val="0.92414216749501144"/>
          <c:h val="0.91258555657155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8"/>
          <c:dPt>
            <c:idx val="0"/>
            <c:spPr>
              <a:solidFill>
                <a:srgbClr val="0066CC"/>
              </a:solidFill>
            </c:spPr>
          </c:dPt>
          <c:dPt>
            <c:idx val="1"/>
            <c:spPr>
              <a:solidFill>
                <a:srgbClr val="FF9900"/>
              </a:solidFill>
            </c:spPr>
          </c:dPt>
          <c:dPt>
            <c:idx val="2"/>
            <c:spPr>
              <a:solidFill>
                <a:srgbClr val="00CC00"/>
              </a:solidFill>
            </c:spPr>
          </c:dPt>
          <c:dPt>
            <c:idx val="3"/>
            <c:spPr>
              <a:solidFill>
                <a:srgbClr val="CC66FF"/>
              </a:solidFill>
            </c:spPr>
          </c:dPt>
          <c:dPt>
            <c:idx val="6"/>
            <c:spPr>
              <a:solidFill>
                <a:srgbClr val="FF0066"/>
              </a:solidFill>
            </c:spPr>
          </c:dPt>
          <c:dLbls>
            <c:dLbl>
              <c:idx val="0"/>
              <c:layout>
                <c:manualLayout>
                  <c:x val="4.3146591333632023E-2"/>
                  <c:y val="0.1164008081650215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Общегосударственные вопросы –</a:t>
                    </a:r>
                  </a:p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 169,7</a:t>
                    </a:r>
                    <a:r>
                      <a:rPr lang="ru-RU" dirty="0" smtClean="0"/>
                      <a:t> (12,4</a:t>
                    </a:r>
                    <a:r>
                      <a:rPr lang="ru-RU" baseline="0" dirty="0" smtClean="0"/>
                      <a:t> 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0.1107322230589250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</a:t>
                    </a:r>
                  </a:p>
                  <a:p>
                    <a:r>
                      <a:rPr lang="ru-RU" dirty="0" smtClean="0"/>
                      <a:t>экономика – </a:t>
                    </a:r>
                  </a:p>
                  <a:p>
                    <a:r>
                      <a:rPr lang="en-US" dirty="0" smtClean="0"/>
                      <a:t>1 224,8</a:t>
                    </a:r>
                    <a:r>
                      <a:rPr lang="ru-RU" dirty="0" smtClean="0"/>
                      <a:t> (0,5 %)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0.10048341746623918"/>
                  <c:y val="1.3341950622596349E-2"/>
                </c:manualLayout>
              </c:layout>
              <c:tx>
                <c:rich>
                  <a:bodyPr/>
                  <a:lstStyle/>
                  <a:p>
                    <a:pPr>
                      <a:buFontTx/>
                      <a:buNone/>
                      <a:defRPr sz="1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dirty="0" smtClean="0"/>
                      <a:t> </a:t>
                    </a:r>
                    <a:r>
                      <a:rPr lang="ru-RU" dirty="0" smtClean="0"/>
                      <a:t>Образование </a:t>
                    </a:r>
                  </a:p>
                  <a:p>
                    <a:pPr>
                      <a:buFontTx/>
                      <a:buNone/>
                      <a:defRPr sz="1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127 928,2</a:t>
                    </a:r>
                    <a:r>
                      <a:rPr lang="ru-RU" baseline="0" dirty="0" smtClean="0"/>
                      <a:t> (58,4 %)</a:t>
                    </a:r>
                    <a:endParaRPr lang="en-US" dirty="0"/>
                  </a:p>
                </c:rich>
              </c:tx>
              <c:spPr/>
              <c:showVal val="1"/>
            </c:dLbl>
            <c:dLbl>
              <c:idx val="3"/>
              <c:layout>
                <c:manualLayout>
                  <c:x val="-1.0628013336142681E-3"/>
                  <c:y val="9.81804520883200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Культура и кинематография – </a:t>
                    </a:r>
                  </a:p>
                  <a:p>
                    <a:r>
                      <a:rPr lang="en-US" dirty="0" smtClean="0"/>
                      <a:t>28 382,2</a:t>
                    </a:r>
                    <a:r>
                      <a:rPr lang="ru-RU" dirty="0" smtClean="0"/>
                      <a:t> (13,0%)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5.4070183841170391E-2"/>
                  <c:y val="1.346549498426703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Социальная политика – </a:t>
                    </a:r>
                    <a:r>
                      <a:rPr lang="en-US" dirty="0" smtClean="0"/>
                      <a:t>14 818,3</a:t>
                    </a:r>
                    <a:r>
                      <a:rPr lang="ru-RU" dirty="0" smtClean="0"/>
                      <a:t> (6,8%)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4.8557759556358986E-2"/>
                  <c:y val="1.708744587580345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Физкультура</a:t>
                    </a:r>
                  </a:p>
                  <a:p>
                    <a:r>
                      <a:rPr lang="ru-RU" dirty="0" smtClean="0"/>
                      <a:t> и спорт – </a:t>
                    </a:r>
                  </a:p>
                  <a:p>
                    <a:r>
                      <a:rPr lang="en-US" dirty="0" smtClean="0"/>
                      <a:t>178,0</a:t>
                    </a:r>
                    <a:r>
                      <a:rPr lang="ru-RU" dirty="0" smtClean="0"/>
                      <a:t> (0,1%)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 Обслуживание</a:t>
                    </a:r>
                  </a:p>
                  <a:p>
                    <a:r>
                      <a:rPr lang="ru-RU" dirty="0" smtClean="0"/>
                      <a:t> гос. долга –</a:t>
                    </a:r>
                  </a:p>
                  <a:p>
                    <a:r>
                      <a:rPr lang="en-US" dirty="0" smtClean="0"/>
                      <a:t>1,6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-6.8897833850643228E-2"/>
                  <c:y val="8.417825350294489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Межбюджетные</a:t>
                    </a:r>
                  </a:p>
                  <a:p>
                    <a:r>
                      <a:rPr lang="ru-RU" dirty="0" smtClean="0"/>
                      <a:t>трансферты - </a:t>
                    </a:r>
                  </a:p>
                  <a:p>
                    <a:r>
                      <a:rPr lang="en-US" dirty="0" smtClean="0"/>
                      <a:t>19 378,5</a:t>
                    </a:r>
                    <a:r>
                      <a:rPr lang="ru-RU" dirty="0" smtClean="0"/>
                      <a:t> (8,8 %)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 и кинематография</c:v>
                </c:pt>
                <c:pt idx="4">
                  <c:v>социальная политика</c:v>
                </c:pt>
                <c:pt idx="5">
                  <c:v>физкультура и спорт</c:v>
                </c:pt>
                <c:pt idx="6">
                  <c:v>обслуживание государственногог долга</c:v>
                </c:pt>
                <c:pt idx="7">
                  <c:v>межбюджетные трансферты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21169.7</c:v>
                </c:pt>
                <c:pt idx="1">
                  <c:v>1224.8</c:v>
                </c:pt>
                <c:pt idx="2">
                  <c:v>127928.2</c:v>
                </c:pt>
                <c:pt idx="3">
                  <c:v>28382.2</c:v>
                </c:pt>
                <c:pt idx="4">
                  <c:v>14818.3</c:v>
                </c:pt>
                <c:pt idx="5">
                  <c:v>178</c:v>
                </c:pt>
                <c:pt idx="6">
                  <c:v>1.6</c:v>
                </c:pt>
                <c:pt idx="7">
                  <c:v>19378.5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1"/>
  <c:chart>
    <c:view3D>
      <c:rAngAx val="1"/>
    </c:view3D>
    <c:plotArea>
      <c:layout>
        <c:manualLayout>
          <c:layoutTarget val="inner"/>
          <c:xMode val="edge"/>
          <c:yMode val="edge"/>
          <c:x val="0.10191558067789258"/>
          <c:y val="2.4340800943870085E-2"/>
          <c:w val="0.5204742312109738"/>
          <c:h val="0.8636790726655954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solidFill>
              <a:srgbClr val="0066FF"/>
            </a:solidFill>
          </c:spPr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191649.8</c:v>
                </c:pt>
                <c:pt idx="1">
                  <c:v>205878.1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66CCFF"/>
            </a:solidFill>
          </c:spPr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30969.1</c:v>
                </c:pt>
                <c:pt idx="1">
                  <c:v>13203.2</c:v>
                </c:pt>
              </c:numCache>
            </c:numRef>
          </c:val>
        </c:ser>
        <c:shape val="cylinder"/>
        <c:axId val="115250304"/>
        <c:axId val="115251840"/>
        <c:axId val="0"/>
      </c:bar3DChart>
      <c:catAx>
        <c:axId val="11525030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251840"/>
        <c:crosses val="autoZero"/>
        <c:auto val="1"/>
        <c:lblAlgn val="ctr"/>
        <c:lblOffset val="100"/>
      </c:catAx>
      <c:valAx>
        <c:axId val="115251840"/>
        <c:scaling>
          <c:orientation val="minMax"/>
        </c:scaling>
        <c:axPos val="l"/>
        <c:majorGridlines>
          <c:spPr>
            <a:ln>
              <a:solidFill>
                <a:srgbClr val="000099"/>
              </a:solidFill>
            </a:ln>
          </c:spPr>
        </c:majorGridlines>
        <c:numFmt formatCode="0%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250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948923489676541"/>
          <c:y val="0.19807893019711453"/>
          <c:w val="0.27385958908082725"/>
          <c:h val="0.11696352987383261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0289561322454676E-2"/>
          <c:y val="0.21414937721406491"/>
          <c:w val="0.47299583035748682"/>
          <c:h val="0.604606849310312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7"/>
          <c:dPt>
            <c:idx val="0"/>
            <c:spPr>
              <a:solidFill>
                <a:srgbClr val="00CC66"/>
              </a:solidFill>
            </c:spPr>
          </c:dPt>
          <c:dPt>
            <c:idx val="1"/>
            <c:spPr>
              <a:solidFill>
                <a:srgbClr val="9966FF"/>
              </a:solidFill>
            </c:spPr>
          </c:dPt>
          <c:cat>
            <c:strRef>
              <c:f>Лист1!$A$2:$A$3</c:f>
              <c:strCache>
                <c:ptCount val="2"/>
                <c:pt idx="0">
                  <c:v>Средства местного бюджета</c:v>
                </c:pt>
                <c:pt idx="1">
                  <c:v>Средства областного бюджета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2824.1</c:v>
                </c:pt>
                <c:pt idx="1">
                  <c:v>2777.9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4F00C0-7875-4964-8FCB-AB81F2FDA41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8B42A2-AB82-4B9D-8434-F56FB1DB36D2}" type="pres">
      <dgm:prSet presAssocID="{B54F00C0-7875-4964-8FCB-AB81F2FDA41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E4990C0-A966-4C4A-9C71-223D4C5E699F}" type="presOf" srcId="{B54F00C0-7875-4964-8FCB-AB81F2FDA412}" destId="{AE8B42A2-AB82-4B9D-8434-F56FB1DB36D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D785E0-FE4F-474E-B084-CBF2EB3A8EC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DF384F-E4AA-4AF1-8090-4723F6C0220C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Объем валовой  продукции сельского хозяйства </a:t>
          </a:r>
        </a:p>
      </dgm:t>
    </dgm:pt>
    <dgm:pt modelId="{73226DAC-3FEB-4B14-9FFE-192A2C9DA38A}" type="parTrans" cxnId="{5076E6DD-70A2-4DA3-8B5A-92383B53BBCE}">
      <dgm:prSet/>
      <dgm:spPr/>
      <dgm:t>
        <a:bodyPr/>
        <a:lstStyle/>
        <a:p>
          <a:endParaRPr lang="ru-RU"/>
        </a:p>
      </dgm:t>
    </dgm:pt>
    <dgm:pt modelId="{B4BD078E-5564-4CFE-823E-0A72E7FCFEF4}" type="sibTrans" cxnId="{5076E6DD-70A2-4DA3-8B5A-92383B53BBCE}">
      <dgm:prSet/>
      <dgm:spPr/>
      <dgm:t>
        <a:bodyPr/>
        <a:lstStyle/>
        <a:p>
          <a:endParaRPr lang="ru-RU"/>
        </a:p>
      </dgm:t>
    </dgm:pt>
    <dgm:pt modelId="{4B64C2AD-8058-4485-A4A4-BBA2FE7F2AC7}">
      <dgm:prSet phldrT="[Текст]" custT="1"/>
      <dgm:spPr>
        <a:ln>
          <a:solidFill>
            <a:srgbClr val="0033CC">
              <a:alpha val="90000"/>
            </a:srgbClr>
          </a:solidFill>
        </a:ln>
      </dgm:spPr>
      <dgm:t>
        <a:bodyPr/>
        <a:lstStyle/>
        <a:p>
          <a:r>
            <a:rPr lang="ru-RU" sz="1600" dirty="0" smtClean="0">
              <a:solidFill>
                <a:srgbClr val="000099"/>
              </a:solidFill>
              <a:latin typeface="Book Antiqua" pitchFamily="18" charset="0"/>
            </a:rPr>
            <a:t>  </a:t>
          </a:r>
          <a:r>
            <a:rPr lang="ru-RU" sz="1800" dirty="0" smtClean="0">
              <a:solidFill>
                <a:srgbClr val="000099"/>
              </a:solidFill>
              <a:latin typeface="Book Antiqua" pitchFamily="18" charset="0"/>
            </a:rPr>
            <a:t>2 199,1   2 198,3  1 913,8       - 284,5</a:t>
          </a:r>
          <a:endParaRPr lang="ru-RU" sz="1800" dirty="0">
            <a:solidFill>
              <a:srgbClr val="000099"/>
            </a:solidFill>
            <a:latin typeface="Book Antiqua" pitchFamily="18" charset="0"/>
          </a:endParaRPr>
        </a:p>
      </dgm:t>
    </dgm:pt>
    <dgm:pt modelId="{F721BA96-9A21-4D9E-B1D6-92D47BE9CBE1}" type="parTrans" cxnId="{0B7C606E-0AFF-4503-BFB1-29725BBA93B8}">
      <dgm:prSet/>
      <dgm:spPr/>
      <dgm:t>
        <a:bodyPr/>
        <a:lstStyle/>
        <a:p>
          <a:endParaRPr lang="ru-RU"/>
        </a:p>
      </dgm:t>
    </dgm:pt>
    <dgm:pt modelId="{5834DBF4-D777-43C2-A550-8B328421FBA0}" type="sibTrans" cxnId="{0B7C606E-0AFF-4503-BFB1-29725BBA93B8}">
      <dgm:prSet/>
      <dgm:spPr/>
      <dgm:t>
        <a:bodyPr/>
        <a:lstStyle/>
        <a:p>
          <a:endParaRPr lang="ru-RU"/>
        </a:p>
      </dgm:t>
    </dgm:pt>
    <dgm:pt modelId="{50495281-AA76-4BBB-BAA8-9B73A25DE803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Объем промышленного производства, млн. руб.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6D41EE0D-A7F4-46B9-BD8B-8362FB73C971}" type="parTrans" cxnId="{9B5D816F-6F3E-4C2B-82D6-53CF609D79B3}">
      <dgm:prSet/>
      <dgm:spPr/>
      <dgm:t>
        <a:bodyPr/>
        <a:lstStyle/>
        <a:p>
          <a:endParaRPr lang="ru-RU"/>
        </a:p>
      </dgm:t>
    </dgm:pt>
    <dgm:pt modelId="{63513CB3-1CE3-4FF3-A0EC-43857060F01E}" type="sibTrans" cxnId="{9B5D816F-6F3E-4C2B-82D6-53CF609D79B3}">
      <dgm:prSet/>
      <dgm:spPr/>
      <dgm:t>
        <a:bodyPr/>
        <a:lstStyle/>
        <a:p>
          <a:endParaRPr lang="ru-RU"/>
        </a:p>
      </dgm:t>
    </dgm:pt>
    <dgm:pt modelId="{9AD0E474-0D4C-475B-A460-2235075C52D0}">
      <dgm:prSet phldrT="[Текст]" custT="1"/>
      <dgm:spPr>
        <a:ln>
          <a:solidFill>
            <a:srgbClr val="0033CC">
              <a:alpha val="90000"/>
            </a:srgbClr>
          </a:solidFill>
        </a:ln>
      </dgm:spPr>
      <dgm:t>
        <a:bodyPr/>
        <a:lstStyle/>
        <a:p>
          <a:r>
            <a:rPr lang="ru-RU" sz="1800" dirty="0" smtClean="0"/>
            <a:t>   </a:t>
          </a:r>
          <a:r>
            <a:rPr lang="ru-RU" sz="1800" dirty="0" smtClean="0">
              <a:solidFill>
                <a:srgbClr val="000099"/>
              </a:solidFill>
              <a:latin typeface="Book Antiqua" pitchFamily="18" charset="0"/>
            </a:rPr>
            <a:t>363,9       363,2     343,7         - 19,5</a:t>
          </a:r>
        </a:p>
      </dgm:t>
    </dgm:pt>
    <dgm:pt modelId="{3C92AFE6-46B7-4382-8AEE-89D93DC7C081}" type="parTrans" cxnId="{C6161AA5-8056-4FA2-972F-1F1752644688}">
      <dgm:prSet/>
      <dgm:spPr/>
      <dgm:t>
        <a:bodyPr/>
        <a:lstStyle/>
        <a:p>
          <a:endParaRPr lang="ru-RU"/>
        </a:p>
      </dgm:t>
    </dgm:pt>
    <dgm:pt modelId="{A1DE7CC8-C602-4532-BE7D-78258C327618}" type="sibTrans" cxnId="{C6161AA5-8056-4FA2-972F-1F1752644688}">
      <dgm:prSet/>
      <dgm:spPr/>
      <dgm:t>
        <a:bodyPr/>
        <a:lstStyle/>
        <a:p>
          <a:endParaRPr lang="ru-RU"/>
        </a:p>
      </dgm:t>
    </dgm:pt>
    <dgm:pt modelId="{975A6FDE-21AC-4195-8587-D03307FB1088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Объем розничной торговли, млн. руб.</a:t>
          </a:r>
        </a:p>
      </dgm:t>
    </dgm:pt>
    <dgm:pt modelId="{48C1E968-548F-4457-859E-1818BB6D3BE2}" type="parTrans" cxnId="{61F984DB-307C-4377-A918-AEE3AAF803ED}">
      <dgm:prSet/>
      <dgm:spPr/>
      <dgm:t>
        <a:bodyPr/>
        <a:lstStyle/>
        <a:p>
          <a:endParaRPr lang="ru-RU"/>
        </a:p>
      </dgm:t>
    </dgm:pt>
    <dgm:pt modelId="{83B93E76-A7B6-4303-98E3-1455FC5FC435}" type="sibTrans" cxnId="{61F984DB-307C-4377-A918-AEE3AAF803ED}">
      <dgm:prSet/>
      <dgm:spPr/>
      <dgm:t>
        <a:bodyPr/>
        <a:lstStyle/>
        <a:p>
          <a:endParaRPr lang="ru-RU"/>
        </a:p>
      </dgm:t>
    </dgm:pt>
    <dgm:pt modelId="{7CFFFDAF-56AE-47A6-B131-A9530155665C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Объем платных услуг населению, млн. руб.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8B17C215-32CC-429E-9A41-795D950C860E}" type="parTrans" cxnId="{FA82EFF3-9458-48E5-A731-A565F2A739C5}">
      <dgm:prSet/>
      <dgm:spPr/>
      <dgm:t>
        <a:bodyPr/>
        <a:lstStyle/>
        <a:p>
          <a:endParaRPr lang="ru-RU"/>
        </a:p>
      </dgm:t>
    </dgm:pt>
    <dgm:pt modelId="{C66460AA-6E1F-45A5-B4FE-BE45670977C5}" type="sibTrans" cxnId="{FA82EFF3-9458-48E5-A731-A565F2A739C5}">
      <dgm:prSet/>
      <dgm:spPr/>
      <dgm:t>
        <a:bodyPr/>
        <a:lstStyle/>
        <a:p>
          <a:endParaRPr lang="ru-RU"/>
        </a:p>
      </dgm:t>
    </dgm:pt>
    <dgm:pt modelId="{52D522F1-F2A4-4A04-A7D0-63D1B8E18D24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Объем инвестиций в основной капитал, млн. руб.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2703BD60-034C-4320-9018-7505925ADEB3}" type="parTrans" cxnId="{E62E318A-53D2-458E-8286-C920D5A6EE00}">
      <dgm:prSet/>
      <dgm:spPr/>
      <dgm:t>
        <a:bodyPr/>
        <a:lstStyle/>
        <a:p>
          <a:endParaRPr lang="ru-RU"/>
        </a:p>
      </dgm:t>
    </dgm:pt>
    <dgm:pt modelId="{894B5879-1895-4B6C-B09B-00E6AE703B9A}" type="sibTrans" cxnId="{E62E318A-53D2-458E-8286-C920D5A6EE00}">
      <dgm:prSet/>
      <dgm:spPr/>
      <dgm:t>
        <a:bodyPr/>
        <a:lstStyle/>
        <a:p>
          <a:endParaRPr lang="ru-RU"/>
        </a:p>
      </dgm:t>
    </dgm:pt>
    <dgm:pt modelId="{18F084E8-22A6-4815-B8F5-C511D36F3FEC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Среднегодовая численность  населения, человек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3058CE21-9F5B-42AA-8354-9FF43FF0ABD8}" type="parTrans" cxnId="{E2BA61B5-729E-458A-B621-1EF2E47C2D27}">
      <dgm:prSet/>
      <dgm:spPr/>
      <dgm:t>
        <a:bodyPr/>
        <a:lstStyle/>
        <a:p>
          <a:endParaRPr lang="ru-RU"/>
        </a:p>
      </dgm:t>
    </dgm:pt>
    <dgm:pt modelId="{14E998FE-45B5-4D6A-88EE-8D4ADF47AA17}" type="sibTrans" cxnId="{E2BA61B5-729E-458A-B621-1EF2E47C2D27}">
      <dgm:prSet/>
      <dgm:spPr/>
      <dgm:t>
        <a:bodyPr/>
        <a:lstStyle/>
        <a:p>
          <a:endParaRPr lang="ru-RU"/>
        </a:p>
      </dgm:t>
    </dgm:pt>
    <dgm:pt modelId="{CE26621C-970C-4E81-857B-105CD0015899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Фонд заработной платы , млн. руб.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39AEF955-7C1D-4157-BCE9-755CED1F67F8}" type="parTrans" cxnId="{B68B59AB-1B65-4CF2-BD7D-1B9DE5B2CE23}">
      <dgm:prSet/>
      <dgm:spPr/>
      <dgm:t>
        <a:bodyPr/>
        <a:lstStyle/>
        <a:p>
          <a:endParaRPr lang="ru-RU"/>
        </a:p>
      </dgm:t>
    </dgm:pt>
    <dgm:pt modelId="{E08FBABB-FEB3-45B1-A377-4FCF14ED88AB}" type="sibTrans" cxnId="{B68B59AB-1B65-4CF2-BD7D-1B9DE5B2CE23}">
      <dgm:prSet/>
      <dgm:spPr/>
      <dgm:t>
        <a:bodyPr/>
        <a:lstStyle/>
        <a:p>
          <a:endParaRPr lang="ru-RU"/>
        </a:p>
      </dgm:t>
    </dgm:pt>
    <dgm:pt modelId="{F060CB44-B02F-4881-A509-6E74037DD076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Среднемесячная заработная плата, рублей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156FEEB0-A380-46FC-874C-BA6ADC993EA1}" type="parTrans" cxnId="{BC8EC7B9-4313-4431-9529-01BF685606F3}">
      <dgm:prSet/>
      <dgm:spPr/>
      <dgm:t>
        <a:bodyPr/>
        <a:lstStyle/>
        <a:p>
          <a:endParaRPr lang="ru-RU"/>
        </a:p>
      </dgm:t>
    </dgm:pt>
    <dgm:pt modelId="{C23803FC-1E9E-4F28-888C-862B35756897}" type="sibTrans" cxnId="{BC8EC7B9-4313-4431-9529-01BF685606F3}">
      <dgm:prSet/>
      <dgm:spPr/>
      <dgm:t>
        <a:bodyPr/>
        <a:lstStyle/>
        <a:p>
          <a:endParaRPr lang="ru-RU"/>
        </a:p>
      </dgm:t>
    </dgm:pt>
    <dgm:pt modelId="{7A8EA2D3-54C9-43C0-80B0-FEC9A7C5205D}">
      <dgm:prSet custT="1"/>
      <dgm:spPr>
        <a:ln>
          <a:solidFill>
            <a:srgbClr val="0033CC">
              <a:alpha val="90000"/>
            </a:srgbClr>
          </a:solidFill>
        </a:ln>
      </dgm:spPr>
      <dgm:t>
        <a:bodyPr/>
        <a:lstStyle/>
        <a:p>
          <a:r>
            <a:rPr lang="ru-RU" sz="1600" dirty="0" smtClean="0"/>
            <a:t>    </a:t>
          </a:r>
          <a:r>
            <a:rPr lang="ru-RU" sz="1800" dirty="0" smtClean="0">
              <a:solidFill>
                <a:srgbClr val="000099"/>
              </a:solidFill>
              <a:latin typeface="Book Antiqua" pitchFamily="18" charset="0"/>
            </a:rPr>
            <a:t>63,25       63,00     69,22           6,22</a:t>
          </a:r>
        </a:p>
      </dgm:t>
    </dgm:pt>
    <dgm:pt modelId="{E2987096-E972-43E4-983B-0E0BC32FFC7C}" type="parTrans" cxnId="{7DE10033-F86B-4F74-AEA6-CFD44C3AA8BD}">
      <dgm:prSet/>
      <dgm:spPr/>
      <dgm:t>
        <a:bodyPr/>
        <a:lstStyle/>
        <a:p>
          <a:endParaRPr lang="ru-RU"/>
        </a:p>
      </dgm:t>
    </dgm:pt>
    <dgm:pt modelId="{5612D84F-E7B6-41CF-9CA0-17EFAA327FA3}" type="sibTrans" cxnId="{7DE10033-F86B-4F74-AEA6-CFD44C3AA8BD}">
      <dgm:prSet/>
      <dgm:spPr/>
      <dgm:t>
        <a:bodyPr/>
        <a:lstStyle/>
        <a:p>
          <a:endParaRPr lang="ru-RU"/>
        </a:p>
      </dgm:t>
    </dgm:pt>
    <dgm:pt modelId="{D4A7AFD5-CEAE-48AF-922F-7A7D35458CA7}">
      <dgm:prSet custT="1"/>
      <dgm:spPr>
        <a:ln>
          <a:solidFill>
            <a:srgbClr val="0033CC">
              <a:alpha val="90000"/>
            </a:srgbClr>
          </a:solidFill>
        </a:ln>
      </dgm:spPr>
      <dgm:t>
        <a:bodyPr/>
        <a:lstStyle/>
        <a:p>
          <a:r>
            <a:rPr lang="ru-RU" sz="1800" dirty="0" smtClean="0">
              <a:solidFill>
                <a:srgbClr val="000099"/>
              </a:solidFill>
              <a:latin typeface="Book Antiqua" pitchFamily="18" charset="0"/>
            </a:rPr>
            <a:t>   35,10       37,62      36,1           -1,52</a:t>
          </a:r>
        </a:p>
      </dgm:t>
    </dgm:pt>
    <dgm:pt modelId="{C59823AF-B458-4517-9F07-124254E07654}" type="parTrans" cxnId="{DAFC5F2C-281A-46C8-9072-8405A039F1AE}">
      <dgm:prSet/>
      <dgm:spPr/>
      <dgm:t>
        <a:bodyPr/>
        <a:lstStyle/>
        <a:p>
          <a:endParaRPr lang="ru-RU"/>
        </a:p>
      </dgm:t>
    </dgm:pt>
    <dgm:pt modelId="{CABF43DD-26C6-49D6-9359-0EDBB455A54F}" type="sibTrans" cxnId="{DAFC5F2C-281A-46C8-9072-8405A039F1AE}">
      <dgm:prSet/>
      <dgm:spPr/>
      <dgm:t>
        <a:bodyPr/>
        <a:lstStyle/>
        <a:p>
          <a:endParaRPr lang="ru-RU"/>
        </a:p>
      </dgm:t>
    </dgm:pt>
    <dgm:pt modelId="{7E7B3BBF-2C2F-4885-A468-3E50E1B41F14}">
      <dgm:prSet custT="1"/>
      <dgm:spPr>
        <a:ln>
          <a:solidFill>
            <a:srgbClr val="0033CC">
              <a:alpha val="90000"/>
            </a:srgbClr>
          </a:solidFill>
        </a:ln>
      </dgm:spPr>
      <dgm:t>
        <a:bodyPr/>
        <a:lstStyle/>
        <a:p>
          <a:r>
            <a:rPr lang="ru-RU" sz="1800" dirty="0" smtClean="0">
              <a:solidFill>
                <a:srgbClr val="000099"/>
              </a:solidFill>
            </a:rPr>
            <a:t>  </a:t>
          </a:r>
          <a:r>
            <a:rPr lang="ru-RU" sz="1800" dirty="0" smtClean="0">
              <a:solidFill>
                <a:srgbClr val="000099"/>
              </a:solidFill>
              <a:latin typeface="Book Antiqua" pitchFamily="18" charset="0"/>
            </a:rPr>
            <a:t>2 050,1   4 163,54  1 928,95  -2 234,59</a:t>
          </a:r>
          <a:endParaRPr lang="ru-RU" sz="1800" dirty="0">
            <a:solidFill>
              <a:srgbClr val="000099"/>
            </a:solidFill>
            <a:latin typeface="Book Antiqua" pitchFamily="18" charset="0"/>
          </a:endParaRPr>
        </a:p>
      </dgm:t>
    </dgm:pt>
    <dgm:pt modelId="{C18A62AC-A374-48E6-ACFC-0DFE34D6C572}" type="parTrans" cxnId="{DDC4D090-9DED-4B23-8DE0-6E8535462A09}">
      <dgm:prSet/>
      <dgm:spPr/>
      <dgm:t>
        <a:bodyPr/>
        <a:lstStyle/>
        <a:p>
          <a:endParaRPr lang="ru-RU"/>
        </a:p>
      </dgm:t>
    </dgm:pt>
    <dgm:pt modelId="{9C6F6A2B-648F-4D01-9582-2C1713907E39}" type="sibTrans" cxnId="{DDC4D090-9DED-4B23-8DE0-6E8535462A09}">
      <dgm:prSet/>
      <dgm:spPr/>
      <dgm:t>
        <a:bodyPr/>
        <a:lstStyle/>
        <a:p>
          <a:endParaRPr lang="ru-RU"/>
        </a:p>
      </dgm:t>
    </dgm:pt>
    <dgm:pt modelId="{6925D895-48C9-4393-8DC7-4261248873FF}">
      <dgm:prSet custT="1"/>
      <dgm:spPr>
        <a:ln>
          <a:solidFill>
            <a:srgbClr val="0033CC">
              <a:alpha val="90000"/>
            </a:srgbClr>
          </a:solidFill>
        </a:ln>
      </dgm:spPr>
      <dgm:t>
        <a:bodyPr/>
        <a:lstStyle/>
        <a:p>
          <a:r>
            <a:rPr lang="ru-RU" sz="1600" dirty="0" smtClean="0">
              <a:solidFill>
                <a:srgbClr val="000099"/>
              </a:solidFill>
              <a:latin typeface="Book Antiqua" pitchFamily="18" charset="0"/>
            </a:rPr>
            <a:t>   </a:t>
          </a:r>
          <a:r>
            <a:rPr lang="ru-RU" sz="1800" dirty="0" smtClean="0">
              <a:solidFill>
                <a:srgbClr val="000099"/>
              </a:solidFill>
              <a:latin typeface="Book Antiqua" pitchFamily="18" charset="0"/>
            </a:rPr>
            <a:t>9 698       9 602       9 590           -12</a:t>
          </a:r>
          <a:endParaRPr lang="ru-RU" sz="1800" dirty="0">
            <a:solidFill>
              <a:srgbClr val="000099"/>
            </a:solidFill>
            <a:latin typeface="Book Antiqua" pitchFamily="18" charset="0"/>
          </a:endParaRPr>
        </a:p>
      </dgm:t>
    </dgm:pt>
    <dgm:pt modelId="{6E843644-95EF-4296-B3F9-1AC0F90B2469}" type="parTrans" cxnId="{C70C589E-97EA-4E5F-BDAE-C4DC8CFC1C48}">
      <dgm:prSet/>
      <dgm:spPr/>
      <dgm:t>
        <a:bodyPr/>
        <a:lstStyle/>
        <a:p>
          <a:endParaRPr lang="ru-RU"/>
        </a:p>
      </dgm:t>
    </dgm:pt>
    <dgm:pt modelId="{B36454C2-3965-463A-B2C4-50D14F202BD8}" type="sibTrans" cxnId="{C70C589E-97EA-4E5F-BDAE-C4DC8CFC1C48}">
      <dgm:prSet/>
      <dgm:spPr/>
      <dgm:t>
        <a:bodyPr/>
        <a:lstStyle/>
        <a:p>
          <a:endParaRPr lang="ru-RU"/>
        </a:p>
      </dgm:t>
    </dgm:pt>
    <dgm:pt modelId="{4127E947-7DA4-4418-8877-13892D5DB809}">
      <dgm:prSet custT="1"/>
      <dgm:spPr>
        <a:ln>
          <a:solidFill>
            <a:srgbClr val="0033CC">
              <a:alpha val="90000"/>
            </a:srgbClr>
          </a:solidFill>
        </a:ln>
      </dgm:spPr>
      <dgm:t>
        <a:bodyPr/>
        <a:lstStyle/>
        <a:p>
          <a:r>
            <a:rPr lang="ru-RU" sz="1800" dirty="0" smtClean="0"/>
            <a:t>    </a:t>
          </a:r>
          <a:r>
            <a:rPr lang="ru-RU" sz="1800" dirty="0" smtClean="0">
              <a:solidFill>
                <a:srgbClr val="000099"/>
              </a:solidFill>
              <a:latin typeface="Book Antiqua" pitchFamily="18" charset="0"/>
            </a:rPr>
            <a:t>691,84     712,60     нет данных     </a:t>
          </a:r>
          <a:endParaRPr lang="ru-RU" sz="1800" dirty="0">
            <a:solidFill>
              <a:srgbClr val="000099"/>
            </a:solidFill>
            <a:latin typeface="Book Antiqua" pitchFamily="18" charset="0"/>
          </a:endParaRPr>
        </a:p>
      </dgm:t>
    </dgm:pt>
    <dgm:pt modelId="{022900C8-D84C-4D39-AA05-9E9854B314CF}" type="parTrans" cxnId="{849D48A5-ED7A-4C1E-AA4D-8D8C3BA1DDC4}">
      <dgm:prSet/>
      <dgm:spPr/>
      <dgm:t>
        <a:bodyPr/>
        <a:lstStyle/>
        <a:p>
          <a:endParaRPr lang="ru-RU"/>
        </a:p>
      </dgm:t>
    </dgm:pt>
    <dgm:pt modelId="{380E5F76-4380-4151-904E-4C9714A86D0E}" type="sibTrans" cxnId="{849D48A5-ED7A-4C1E-AA4D-8D8C3BA1DDC4}">
      <dgm:prSet/>
      <dgm:spPr/>
      <dgm:t>
        <a:bodyPr/>
        <a:lstStyle/>
        <a:p>
          <a:endParaRPr lang="ru-RU"/>
        </a:p>
      </dgm:t>
    </dgm:pt>
    <dgm:pt modelId="{1D812021-10A3-496B-B767-3A55278D18B6}">
      <dgm:prSet custT="1"/>
      <dgm:spPr>
        <a:ln>
          <a:solidFill>
            <a:srgbClr val="0033CC">
              <a:alpha val="90000"/>
            </a:srgbClr>
          </a:solidFill>
        </a:ln>
      </dgm:spPr>
      <dgm:t>
        <a:bodyPr/>
        <a:lstStyle/>
        <a:p>
          <a:r>
            <a:rPr lang="ru-RU" sz="1600" dirty="0" smtClean="0">
              <a:latin typeface="Book Antiqua" pitchFamily="18" charset="0"/>
            </a:rPr>
            <a:t>  </a:t>
          </a:r>
          <a:r>
            <a:rPr lang="ru-RU" sz="1800" dirty="0" smtClean="0">
              <a:solidFill>
                <a:srgbClr val="000099"/>
              </a:solidFill>
              <a:latin typeface="Book Antiqua" pitchFamily="18" charset="0"/>
            </a:rPr>
            <a:t>26 777,0   27078,0   28 276,8   1 198,8</a:t>
          </a:r>
          <a:endParaRPr lang="ru-RU" sz="1800" dirty="0">
            <a:solidFill>
              <a:srgbClr val="000099"/>
            </a:solidFill>
            <a:latin typeface="Book Antiqua" pitchFamily="18" charset="0"/>
          </a:endParaRPr>
        </a:p>
      </dgm:t>
    </dgm:pt>
    <dgm:pt modelId="{E385F123-725F-43B2-8EED-40112A56974A}" type="parTrans" cxnId="{975BBE66-4C77-4891-975A-226D1E719A8D}">
      <dgm:prSet/>
      <dgm:spPr/>
      <dgm:t>
        <a:bodyPr/>
        <a:lstStyle/>
        <a:p>
          <a:endParaRPr lang="ru-RU"/>
        </a:p>
      </dgm:t>
    </dgm:pt>
    <dgm:pt modelId="{8CE1C38B-3EEC-45FF-83EF-6CF440C86F16}" type="sibTrans" cxnId="{975BBE66-4C77-4891-975A-226D1E719A8D}">
      <dgm:prSet/>
      <dgm:spPr/>
      <dgm:t>
        <a:bodyPr/>
        <a:lstStyle/>
        <a:p>
          <a:endParaRPr lang="ru-RU"/>
        </a:p>
      </dgm:t>
    </dgm:pt>
    <dgm:pt modelId="{FA18C0BE-F997-4959-BF3E-5144D50E488E}" type="pres">
      <dgm:prSet presAssocID="{CBD785E0-FE4F-474E-B084-CBF2EB3A8EC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5B79F77-A189-492C-B7BC-A35FD986B986}" type="pres">
      <dgm:prSet presAssocID="{69DF384F-E4AA-4AF1-8090-4723F6C0220C}" presName="linNode" presStyleCnt="0"/>
      <dgm:spPr/>
    </dgm:pt>
    <dgm:pt modelId="{03FBB181-99F4-4C38-ADB6-9BE4DC139BC6}" type="pres">
      <dgm:prSet presAssocID="{69DF384F-E4AA-4AF1-8090-4723F6C0220C}" presName="parentShp" presStyleLbl="node1" presStyleIdx="0" presStyleCnt="8" custScaleX="108838" custScaleY="107897" custLinFactY="17879" custLinFactNeighborX="-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5BBE4-9BF7-427B-95BC-091EAFC8FEE0}" type="pres">
      <dgm:prSet presAssocID="{69DF384F-E4AA-4AF1-8090-4723F6C0220C}" presName="childShp" presStyleLbl="bgAccFollowNode1" presStyleIdx="0" presStyleCnt="8" custScaleX="102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11050-5BBB-418D-9D90-6A2858C9CF8A}" type="pres">
      <dgm:prSet presAssocID="{B4BD078E-5564-4CFE-823E-0A72E7FCFEF4}" presName="spacing" presStyleCnt="0"/>
      <dgm:spPr/>
    </dgm:pt>
    <dgm:pt modelId="{E7D20046-D1F3-487C-8201-35B6A6C80714}" type="pres">
      <dgm:prSet presAssocID="{50495281-AA76-4BBB-BAA8-9B73A25DE803}" presName="linNode" presStyleCnt="0"/>
      <dgm:spPr/>
    </dgm:pt>
    <dgm:pt modelId="{C10417B2-9554-4AFB-931E-555801F9657D}" type="pres">
      <dgm:prSet presAssocID="{50495281-AA76-4BBB-BAA8-9B73A25DE803}" presName="parentShp" presStyleLbl="node1" presStyleIdx="1" presStyleCnt="8" custScaleX="108326" custLinFactY="-10282" custLinFactNeighborX="-2294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B6AFF-A230-4BA6-9AB8-AF7992F9C594}" type="pres">
      <dgm:prSet presAssocID="{50495281-AA76-4BBB-BAA8-9B73A25DE803}" presName="childShp" presStyleLbl="bgAccFollowNode1" presStyleIdx="1" presStyleCnt="8" custScaleX="102310" custLinFactNeighborX="422" custLinFactNeighborY="-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E4745-50C3-4E90-91C8-E5596A70D19D}" type="pres">
      <dgm:prSet presAssocID="{63513CB3-1CE3-4FF3-A0EC-43857060F01E}" presName="spacing" presStyleCnt="0"/>
      <dgm:spPr/>
    </dgm:pt>
    <dgm:pt modelId="{2E0CB413-EE31-4C98-955D-3BDD0350D8C1}" type="pres">
      <dgm:prSet presAssocID="{975A6FDE-21AC-4195-8587-D03307FB1088}" presName="linNode" presStyleCnt="0"/>
      <dgm:spPr/>
    </dgm:pt>
    <dgm:pt modelId="{426AD58C-4758-4A76-A632-D85D8C2C0481}" type="pres">
      <dgm:prSet presAssocID="{975A6FDE-21AC-4195-8587-D03307FB1088}" presName="parentShp" presStyleLbl="node1" presStyleIdx="2" presStyleCnt="8" custScaleX="104386" custLinFactNeighborX="-2047" custLinFactNeighborY="7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D69CD-3D9C-4132-8B43-5A2E10B3355D}" type="pres">
      <dgm:prSet presAssocID="{975A6FDE-21AC-4195-8587-D03307FB1088}" presName="childShp" presStyleLbl="bgAccFollowNode1" presStyleIdx="2" presStyleCnt="8" custScaleX="98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3AD9C6-65C0-48B8-BD14-171ECCB34E42}" type="pres">
      <dgm:prSet presAssocID="{83B93E76-A7B6-4303-98E3-1455FC5FC435}" presName="spacing" presStyleCnt="0"/>
      <dgm:spPr/>
    </dgm:pt>
    <dgm:pt modelId="{BF908035-AE19-4196-A4D9-D99F8594108B}" type="pres">
      <dgm:prSet presAssocID="{7CFFFDAF-56AE-47A6-B131-A9530155665C}" presName="linNode" presStyleCnt="0"/>
      <dgm:spPr/>
    </dgm:pt>
    <dgm:pt modelId="{8BD29FCE-1BF0-4971-AA15-7EE2FD950751}" type="pres">
      <dgm:prSet presAssocID="{7CFFFDAF-56AE-47A6-B131-A9530155665C}" presName="parentShp" presStyleLbl="node1" presStyleIdx="3" presStyleCnt="8" custScaleX="106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5D0E5-ED7C-44E2-B219-ECE5D6A8FA78}" type="pres">
      <dgm:prSet presAssocID="{7CFFFDAF-56AE-47A6-B131-A9530155665C}" presName="childShp" presStyleLbl="b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BF64D-42EF-4B52-B2F7-1FB49255C6AD}" type="pres">
      <dgm:prSet presAssocID="{C66460AA-6E1F-45A5-B4FE-BE45670977C5}" presName="spacing" presStyleCnt="0"/>
      <dgm:spPr/>
    </dgm:pt>
    <dgm:pt modelId="{532C7AA8-DECA-472A-A0E2-D2AE82707257}" type="pres">
      <dgm:prSet presAssocID="{52D522F1-F2A4-4A04-A7D0-63D1B8E18D24}" presName="linNode" presStyleCnt="0"/>
      <dgm:spPr/>
    </dgm:pt>
    <dgm:pt modelId="{47F22AA8-C287-4A4C-B255-28775BB11840}" type="pres">
      <dgm:prSet presAssocID="{52D522F1-F2A4-4A04-A7D0-63D1B8E18D24}" presName="parentShp" presStyleLbl="node1" presStyleIdx="4" presStyleCnt="8" custScaleX="106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5F517-B891-43B5-B441-590EE1D0E32F}" type="pres">
      <dgm:prSet presAssocID="{52D522F1-F2A4-4A04-A7D0-63D1B8E18D24}" presName="childShp" presStyleLbl="b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C9C6A-D3D7-45F6-8F25-362E7797606C}" type="pres">
      <dgm:prSet presAssocID="{894B5879-1895-4B6C-B09B-00E6AE703B9A}" presName="spacing" presStyleCnt="0"/>
      <dgm:spPr/>
    </dgm:pt>
    <dgm:pt modelId="{389948F4-5BE0-4D75-B3E8-34BCB22753FC}" type="pres">
      <dgm:prSet presAssocID="{18F084E8-22A6-4815-B8F5-C511D36F3FEC}" presName="linNode" presStyleCnt="0"/>
      <dgm:spPr/>
    </dgm:pt>
    <dgm:pt modelId="{0C1FC446-2410-44F5-B73F-A4BA8F78379E}" type="pres">
      <dgm:prSet presAssocID="{18F084E8-22A6-4815-B8F5-C511D36F3FEC}" presName="parentShp" presStyleLbl="node1" presStyleIdx="5" presStyleCnt="8" custScaleX="106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3AF95-6777-410C-A905-9D9F34A1267A}" type="pres">
      <dgm:prSet presAssocID="{18F084E8-22A6-4815-B8F5-C511D36F3FEC}" presName="childShp" presStyleLbl="b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13421-1E6E-4C62-BCB7-D8D1C9D34389}" type="pres">
      <dgm:prSet presAssocID="{14E998FE-45B5-4D6A-88EE-8D4ADF47AA17}" presName="spacing" presStyleCnt="0"/>
      <dgm:spPr/>
    </dgm:pt>
    <dgm:pt modelId="{40FAD291-74C4-4454-A7C2-8578FDE5F890}" type="pres">
      <dgm:prSet presAssocID="{CE26621C-970C-4E81-857B-105CD0015899}" presName="linNode" presStyleCnt="0"/>
      <dgm:spPr/>
    </dgm:pt>
    <dgm:pt modelId="{C2B32D2A-B93D-451C-80A9-0C4B4B6629D8}" type="pres">
      <dgm:prSet presAssocID="{CE26621C-970C-4E81-857B-105CD0015899}" presName="parentShp" presStyleLbl="node1" presStyleIdx="6" presStyleCnt="8" custScaleX="106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51718-927B-4344-BBC2-48E3C48F6EFD}" type="pres">
      <dgm:prSet presAssocID="{CE26621C-970C-4E81-857B-105CD0015899}" presName="childShp" presStyleLbl="b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1B3DC8-352C-46A4-BCC3-F1DC1F7F94DB}" type="pres">
      <dgm:prSet presAssocID="{E08FBABB-FEB3-45B1-A377-4FCF14ED88AB}" presName="spacing" presStyleCnt="0"/>
      <dgm:spPr/>
    </dgm:pt>
    <dgm:pt modelId="{456026E0-018D-4151-9663-528CE941C3CA}" type="pres">
      <dgm:prSet presAssocID="{F060CB44-B02F-4881-A509-6E74037DD076}" presName="linNode" presStyleCnt="0"/>
      <dgm:spPr/>
    </dgm:pt>
    <dgm:pt modelId="{842ABAB0-A391-425B-8AFA-9FD815F509ED}" type="pres">
      <dgm:prSet presAssocID="{F060CB44-B02F-4881-A509-6E74037DD076}" presName="parentShp" presStyleLbl="node1" presStyleIdx="7" presStyleCnt="8" custScaleX="106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A80F9-9627-4211-A16B-CFC2C54A2E9C}" type="pres">
      <dgm:prSet presAssocID="{F060CB44-B02F-4881-A509-6E74037DD076}" presName="childShp" presStyleLbl="b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5E1B69-E90C-4728-B3A7-AB232C8F8F7C}" type="presOf" srcId="{F060CB44-B02F-4881-A509-6E74037DD076}" destId="{842ABAB0-A391-425B-8AFA-9FD815F509ED}" srcOrd="0" destOrd="0" presId="urn:microsoft.com/office/officeart/2005/8/layout/vList6"/>
    <dgm:cxn modelId="{E2BA61B5-729E-458A-B621-1EF2E47C2D27}" srcId="{CBD785E0-FE4F-474E-B084-CBF2EB3A8EC6}" destId="{18F084E8-22A6-4815-B8F5-C511D36F3FEC}" srcOrd="5" destOrd="0" parTransId="{3058CE21-9F5B-42AA-8354-9FF43FF0ABD8}" sibTransId="{14E998FE-45B5-4D6A-88EE-8D4ADF47AA17}"/>
    <dgm:cxn modelId="{9B5D816F-6F3E-4C2B-82D6-53CF609D79B3}" srcId="{CBD785E0-FE4F-474E-B084-CBF2EB3A8EC6}" destId="{50495281-AA76-4BBB-BAA8-9B73A25DE803}" srcOrd="1" destOrd="0" parTransId="{6D41EE0D-A7F4-46B9-BD8B-8362FB73C971}" sibTransId="{63513CB3-1CE3-4FF3-A0EC-43857060F01E}"/>
    <dgm:cxn modelId="{B0FADA6E-738F-4D3A-9E5B-E77C35936B8E}" type="presOf" srcId="{CBD785E0-FE4F-474E-B084-CBF2EB3A8EC6}" destId="{FA18C0BE-F997-4959-BF3E-5144D50E488E}" srcOrd="0" destOrd="0" presId="urn:microsoft.com/office/officeart/2005/8/layout/vList6"/>
    <dgm:cxn modelId="{0EFFDD40-02E9-4553-937B-7BC5BF7E6164}" type="presOf" srcId="{52D522F1-F2A4-4A04-A7D0-63D1B8E18D24}" destId="{47F22AA8-C287-4A4C-B255-28775BB11840}" srcOrd="0" destOrd="0" presId="urn:microsoft.com/office/officeart/2005/8/layout/vList6"/>
    <dgm:cxn modelId="{61F984DB-307C-4377-A918-AEE3AAF803ED}" srcId="{CBD785E0-FE4F-474E-B084-CBF2EB3A8EC6}" destId="{975A6FDE-21AC-4195-8587-D03307FB1088}" srcOrd="2" destOrd="0" parTransId="{48C1E968-548F-4457-859E-1818BB6D3BE2}" sibTransId="{83B93E76-A7B6-4303-98E3-1455FC5FC435}"/>
    <dgm:cxn modelId="{5076E6DD-70A2-4DA3-8B5A-92383B53BBCE}" srcId="{CBD785E0-FE4F-474E-B084-CBF2EB3A8EC6}" destId="{69DF384F-E4AA-4AF1-8090-4723F6C0220C}" srcOrd="0" destOrd="0" parTransId="{73226DAC-3FEB-4B14-9FFE-192A2C9DA38A}" sibTransId="{B4BD078E-5564-4CFE-823E-0A72E7FCFEF4}"/>
    <dgm:cxn modelId="{C6161AA5-8056-4FA2-972F-1F1752644688}" srcId="{50495281-AA76-4BBB-BAA8-9B73A25DE803}" destId="{9AD0E474-0D4C-475B-A460-2235075C52D0}" srcOrd="0" destOrd="0" parTransId="{3C92AFE6-46B7-4382-8AEE-89D93DC7C081}" sibTransId="{A1DE7CC8-C602-4532-BE7D-78258C327618}"/>
    <dgm:cxn modelId="{E62E318A-53D2-458E-8286-C920D5A6EE00}" srcId="{CBD785E0-FE4F-474E-B084-CBF2EB3A8EC6}" destId="{52D522F1-F2A4-4A04-A7D0-63D1B8E18D24}" srcOrd="4" destOrd="0" parTransId="{2703BD60-034C-4320-9018-7505925ADEB3}" sibTransId="{894B5879-1895-4B6C-B09B-00E6AE703B9A}"/>
    <dgm:cxn modelId="{73C2AEE5-5031-406D-B80A-F38897920831}" type="presOf" srcId="{CE26621C-970C-4E81-857B-105CD0015899}" destId="{C2B32D2A-B93D-451C-80A9-0C4B4B6629D8}" srcOrd="0" destOrd="0" presId="urn:microsoft.com/office/officeart/2005/8/layout/vList6"/>
    <dgm:cxn modelId="{6DF54938-B62C-4997-BFC5-BD062CBC1DD1}" type="presOf" srcId="{D4A7AFD5-CEAE-48AF-922F-7A7D35458CA7}" destId="{8955D0E5-ED7C-44E2-B219-ECE5D6A8FA78}" srcOrd="0" destOrd="0" presId="urn:microsoft.com/office/officeart/2005/8/layout/vList6"/>
    <dgm:cxn modelId="{B68B59AB-1B65-4CF2-BD7D-1B9DE5B2CE23}" srcId="{CBD785E0-FE4F-474E-B084-CBF2EB3A8EC6}" destId="{CE26621C-970C-4E81-857B-105CD0015899}" srcOrd="6" destOrd="0" parTransId="{39AEF955-7C1D-4157-BCE9-755CED1F67F8}" sibTransId="{E08FBABB-FEB3-45B1-A377-4FCF14ED88AB}"/>
    <dgm:cxn modelId="{56FB37B5-1938-4899-BFB5-083C2124D3DB}" type="presOf" srcId="{7E7B3BBF-2C2F-4885-A468-3E50E1B41F14}" destId="{A1B5F517-B891-43B5-B441-590EE1D0E32F}" srcOrd="0" destOrd="0" presId="urn:microsoft.com/office/officeart/2005/8/layout/vList6"/>
    <dgm:cxn modelId="{7DE10033-F86B-4F74-AEA6-CFD44C3AA8BD}" srcId="{975A6FDE-21AC-4195-8587-D03307FB1088}" destId="{7A8EA2D3-54C9-43C0-80B0-FEC9A7C5205D}" srcOrd="0" destOrd="0" parTransId="{E2987096-E972-43E4-983B-0E0BC32FFC7C}" sibTransId="{5612D84F-E7B6-41CF-9CA0-17EFAA327FA3}"/>
    <dgm:cxn modelId="{549E8E14-D9F5-48AF-A45D-71FA643D8FB8}" type="presOf" srcId="{4B64C2AD-8058-4485-A4A4-BBA2FE7F2AC7}" destId="{2F15BBE4-9BF7-427B-95BC-091EAFC8FEE0}" srcOrd="0" destOrd="0" presId="urn:microsoft.com/office/officeart/2005/8/layout/vList6"/>
    <dgm:cxn modelId="{002E2EB7-4468-4D8E-97BA-7077895FC3DD}" type="presOf" srcId="{1D812021-10A3-496B-B767-3A55278D18B6}" destId="{5A2A80F9-9627-4211-A16B-CFC2C54A2E9C}" srcOrd="0" destOrd="0" presId="urn:microsoft.com/office/officeart/2005/8/layout/vList6"/>
    <dgm:cxn modelId="{0B7C606E-0AFF-4503-BFB1-29725BBA93B8}" srcId="{69DF384F-E4AA-4AF1-8090-4723F6C0220C}" destId="{4B64C2AD-8058-4485-A4A4-BBA2FE7F2AC7}" srcOrd="0" destOrd="0" parTransId="{F721BA96-9A21-4D9E-B1D6-92D47BE9CBE1}" sibTransId="{5834DBF4-D777-43C2-A550-8B328421FBA0}"/>
    <dgm:cxn modelId="{88075DB0-682E-49F8-91ED-8DE6FD734F5E}" type="presOf" srcId="{4127E947-7DA4-4418-8877-13892D5DB809}" destId="{CA751718-927B-4344-BBC2-48E3C48F6EFD}" srcOrd="0" destOrd="0" presId="urn:microsoft.com/office/officeart/2005/8/layout/vList6"/>
    <dgm:cxn modelId="{975BBE66-4C77-4891-975A-226D1E719A8D}" srcId="{F060CB44-B02F-4881-A509-6E74037DD076}" destId="{1D812021-10A3-496B-B767-3A55278D18B6}" srcOrd="0" destOrd="0" parTransId="{E385F123-725F-43B2-8EED-40112A56974A}" sibTransId="{8CE1C38B-3EEC-45FF-83EF-6CF440C86F16}"/>
    <dgm:cxn modelId="{5F8227DE-5E18-42CD-B1A5-48F14174CFAA}" type="presOf" srcId="{50495281-AA76-4BBB-BAA8-9B73A25DE803}" destId="{C10417B2-9554-4AFB-931E-555801F9657D}" srcOrd="0" destOrd="0" presId="urn:microsoft.com/office/officeart/2005/8/layout/vList6"/>
    <dgm:cxn modelId="{3186B82F-7389-47E1-8280-F245EBEF13D3}" type="presOf" srcId="{975A6FDE-21AC-4195-8587-D03307FB1088}" destId="{426AD58C-4758-4A76-A632-D85D8C2C0481}" srcOrd="0" destOrd="0" presId="urn:microsoft.com/office/officeart/2005/8/layout/vList6"/>
    <dgm:cxn modelId="{DAFC5F2C-281A-46C8-9072-8405A039F1AE}" srcId="{7CFFFDAF-56AE-47A6-B131-A9530155665C}" destId="{D4A7AFD5-CEAE-48AF-922F-7A7D35458CA7}" srcOrd="0" destOrd="0" parTransId="{C59823AF-B458-4517-9F07-124254E07654}" sibTransId="{CABF43DD-26C6-49D6-9359-0EDBB455A54F}"/>
    <dgm:cxn modelId="{956B46BE-0239-4A51-BE78-A72AFE9B030F}" type="presOf" srcId="{69DF384F-E4AA-4AF1-8090-4723F6C0220C}" destId="{03FBB181-99F4-4C38-ADB6-9BE4DC139BC6}" srcOrd="0" destOrd="0" presId="urn:microsoft.com/office/officeart/2005/8/layout/vList6"/>
    <dgm:cxn modelId="{FA82EFF3-9458-48E5-A731-A565F2A739C5}" srcId="{CBD785E0-FE4F-474E-B084-CBF2EB3A8EC6}" destId="{7CFFFDAF-56AE-47A6-B131-A9530155665C}" srcOrd="3" destOrd="0" parTransId="{8B17C215-32CC-429E-9A41-795D950C860E}" sibTransId="{C66460AA-6E1F-45A5-B4FE-BE45670977C5}"/>
    <dgm:cxn modelId="{4334A3C1-29E2-4B06-9C39-EED222C8A827}" type="presOf" srcId="{9AD0E474-0D4C-475B-A460-2235075C52D0}" destId="{908B6AFF-A230-4BA6-9AB8-AF7992F9C594}" srcOrd="0" destOrd="0" presId="urn:microsoft.com/office/officeart/2005/8/layout/vList6"/>
    <dgm:cxn modelId="{BC8EC7B9-4313-4431-9529-01BF685606F3}" srcId="{CBD785E0-FE4F-474E-B084-CBF2EB3A8EC6}" destId="{F060CB44-B02F-4881-A509-6E74037DD076}" srcOrd="7" destOrd="0" parTransId="{156FEEB0-A380-46FC-874C-BA6ADC993EA1}" sibTransId="{C23803FC-1E9E-4F28-888C-862B35756897}"/>
    <dgm:cxn modelId="{DDC4D090-9DED-4B23-8DE0-6E8535462A09}" srcId="{52D522F1-F2A4-4A04-A7D0-63D1B8E18D24}" destId="{7E7B3BBF-2C2F-4885-A468-3E50E1B41F14}" srcOrd="0" destOrd="0" parTransId="{C18A62AC-A374-48E6-ACFC-0DFE34D6C572}" sibTransId="{9C6F6A2B-648F-4D01-9582-2C1713907E39}"/>
    <dgm:cxn modelId="{521F01A0-FB4B-4C2A-9DBC-B94805E8DE10}" type="presOf" srcId="{18F084E8-22A6-4815-B8F5-C511D36F3FEC}" destId="{0C1FC446-2410-44F5-B73F-A4BA8F78379E}" srcOrd="0" destOrd="0" presId="urn:microsoft.com/office/officeart/2005/8/layout/vList6"/>
    <dgm:cxn modelId="{D9DDF2E1-5354-41D8-968D-B2644F99E43B}" type="presOf" srcId="{7CFFFDAF-56AE-47A6-B131-A9530155665C}" destId="{8BD29FCE-1BF0-4971-AA15-7EE2FD950751}" srcOrd="0" destOrd="0" presId="urn:microsoft.com/office/officeart/2005/8/layout/vList6"/>
    <dgm:cxn modelId="{5951DA02-54D1-40D1-94FC-4F56525177F9}" type="presOf" srcId="{7A8EA2D3-54C9-43C0-80B0-FEC9A7C5205D}" destId="{6F6D69CD-3D9C-4132-8B43-5A2E10B3355D}" srcOrd="0" destOrd="0" presId="urn:microsoft.com/office/officeart/2005/8/layout/vList6"/>
    <dgm:cxn modelId="{849D48A5-ED7A-4C1E-AA4D-8D8C3BA1DDC4}" srcId="{CE26621C-970C-4E81-857B-105CD0015899}" destId="{4127E947-7DA4-4418-8877-13892D5DB809}" srcOrd="0" destOrd="0" parTransId="{022900C8-D84C-4D39-AA05-9E9854B314CF}" sibTransId="{380E5F76-4380-4151-904E-4C9714A86D0E}"/>
    <dgm:cxn modelId="{3CE1E75E-65FC-4081-8CA2-82512F2C4D2F}" type="presOf" srcId="{6925D895-48C9-4393-8DC7-4261248873FF}" destId="{B4C3AF95-6777-410C-A905-9D9F34A1267A}" srcOrd="0" destOrd="0" presId="urn:microsoft.com/office/officeart/2005/8/layout/vList6"/>
    <dgm:cxn modelId="{C70C589E-97EA-4E5F-BDAE-C4DC8CFC1C48}" srcId="{18F084E8-22A6-4815-B8F5-C511D36F3FEC}" destId="{6925D895-48C9-4393-8DC7-4261248873FF}" srcOrd="0" destOrd="0" parTransId="{6E843644-95EF-4296-B3F9-1AC0F90B2469}" sibTransId="{B36454C2-3965-463A-B2C4-50D14F202BD8}"/>
    <dgm:cxn modelId="{378960CD-E0BA-4035-AC62-AC4F018DE707}" type="presParOf" srcId="{FA18C0BE-F997-4959-BF3E-5144D50E488E}" destId="{55B79F77-A189-492C-B7BC-A35FD986B986}" srcOrd="0" destOrd="0" presId="urn:microsoft.com/office/officeart/2005/8/layout/vList6"/>
    <dgm:cxn modelId="{FBDEFD8E-1D85-4647-9424-873B9460A30D}" type="presParOf" srcId="{55B79F77-A189-492C-B7BC-A35FD986B986}" destId="{03FBB181-99F4-4C38-ADB6-9BE4DC139BC6}" srcOrd="0" destOrd="0" presId="urn:microsoft.com/office/officeart/2005/8/layout/vList6"/>
    <dgm:cxn modelId="{F4790B69-DA15-445C-97F6-42DA27C76DEC}" type="presParOf" srcId="{55B79F77-A189-492C-B7BC-A35FD986B986}" destId="{2F15BBE4-9BF7-427B-95BC-091EAFC8FEE0}" srcOrd="1" destOrd="0" presId="urn:microsoft.com/office/officeart/2005/8/layout/vList6"/>
    <dgm:cxn modelId="{98A89E7C-9822-455D-84AE-3EE5965D524C}" type="presParOf" srcId="{FA18C0BE-F997-4959-BF3E-5144D50E488E}" destId="{20D11050-5BBB-418D-9D90-6A2858C9CF8A}" srcOrd="1" destOrd="0" presId="urn:microsoft.com/office/officeart/2005/8/layout/vList6"/>
    <dgm:cxn modelId="{FB67860C-227D-4FF3-A5C7-9361BFF59DD5}" type="presParOf" srcId="{FA18C0BE-F997-4959-BF3E-5144D50E488E}" destId="{E7D20046-D1F3-487C-8201-35B6A6C80714}" srcOrd="2" destOrd="0" presId="urn:microsoft.com/office/officeart/2005/8/layout/vList6"/>
    <dgm:cxn modelId="{0565F63F-0A2E-4363-BA94-BC54D49C7E15}" type="presParOf" srcId="{E7D20046-D1F3-487C-8201-35B6A6C80714}" destId="{C10417B2-9554-4AFB-931E-555801F9657D}" srcOrd="0" destOrd="0" presId="urn:microsoft.com/office/officeart/2005/8/layout/vList6"/>
    <dgm:cxn modelId="{B3005EDD-E55C-45CC-8C8C-2B3721E04BCF}" type="presParOf" srcId="{E7D20046-D1F3-487C-8201-35B6A6C80714}" destId="{908B6AFF-A230-4BA6-9AB8-AF7992F9C594}" srcOrd="1" destOrd="0" presId="urn:microsoft.com/office/officeart/2005/8/layout/vList6"/>
    <dgm:cxn modelId="{A4EB29C5-4078-4B49-B8FF-1810FD9E6028}" type="presParOf" srcId="{FA18C0BE-F997-4959-BF3E-5144D50E488E}" destId="{34FE4745-50C3-4E90-91C8-E5596A70D19D}" srcOrd="3" destOrd="0" presId="urn:microsoft.com/office/officeart/2005/8/layout/vList6"/>
    <dgm:cxn modelId="{F19B6CE5-820C-4AE9-845D-67FE5FA4C6ED}" type="presParOf" srcId="{FA18C0BE-F997-4959-BF3E-5144D50E488E}" destId="{2E0CB413-EE31-4C98-955D-3BDD0350D8C1}" srcOrd="4" destOrd="0" presId="urn:microsoft.com/office/officeart/2005/8/layout/vList6"/>
    <dgm:cxn modelId="{8BA811C5-11D6-495F-9E00-0134DDB6A99A}" type="presParOf" srcId="{2E0CB413-EE31-4C98-955D-3BDD0350D8C1}" destId="{426AD58C-4758-4A76-A632-D85D8C2C0481}" srcOrd="0" destOrd="0" presId="urn:microsoft.com/office/officeart/2005/8/layout/vList6"/>
    <dgm:cxn modelId="{5F5019A6-F5F7-4D17-A4A9-F01B252C111B}" type="presParOf" srcId="{2E0CB413-EE31-4C98-955D-3BDD0350D8C1}" destId="{6F6D69CD-3D9C-4132-8B43-5A2E10B3355D}" srcOrd="1" destOrd="0" presId="urn:microsoft.com/office/officeart/2005/8/layout/vList6"/>
    <dgm:cxn modelId="{CD2BA2CA-4AD6-4CAF-8DCE-18859D8EC602}" type="presParOf" srcId="{FA18C0BE-F997-4959-BF3E-5144D50E488E}" destId="{543AD9C6-65C0-48B8-BD14-171ECCB34E42}" srcOrd="5" destOrd="0" presId="urn:microsoft.com/office/officeart/2005/8/layout/vList6"/>
    <dgm:cxn modelId="{AC62CC08-C76F-4F6A-93B1-C79F7953DDE6}" type="presParOf" srcId="{FA18C0BE-F997-4959-BF3E-5144D50E488E}" destId="{BF908035-AE19-4196-A4D9-D99F8594108B}" srcOrd="6" destOrd="0" presId="urn:microsoft.com/office/officeart/2005/8/layout/vList6"/>
    <dgm:cxn modelId="{B45CCDCE-B453-4B29-AE6F-B3637F50C092}" type="presParOf" srcId="{BF908035-AE19-4196-A4D9-D99F8594108B}" destId="{8BD29FCE-1BF0-4971-AA15-7EE2FD950751}" srcOrd="0" destOrd="0" presId="urn:microsoft.com/office/officeart/2005/8/layout/vList6"/>
    <dgm:cxn modelId="{92AE2985-63A1-49B7-B045-0E4F42E19305}" type="presParOf" srcId="{BF908035-AE19-4196-A4D9-D99F8594108B}" destId="{8955D0E5-ED7C-44E2-B219-ECE5D6A8FA78}" srcOrd="1" destOrd="0" presId="urn:microsoft.com/office/officeart/2005/8/layout/vList6"/>
    <dgm:cxn modelId="{32835D26-3E87-4171-9D9E-98E187ABB044}" type="presParOf" srcId="{FA18C0BE-F997-4959-BF3E-5144D50E488E}" destId="{687BF64D-42EF-4B52-B2F7-1FB49255C6AD}" srcOrd="7" destOrd="0" presId="urn:microsoft.com/office/officeart/2005/8/layout/vList6"/>
    <dgm:cxn modelId="{F336C196-766A-4D80-AF09-B0C5AC93DAC1}" type="presParOf" srcId="{FA18C0BE-F997-4959-BF3E-5144D50E488E}" destId="{532C7AA8-DECA-472A-A0E2-D2AE82707257}" srcOrd="8" destOrd="0" presId="urn:microsoft.com/office/officeart/2005/8/layout/vList6"/>
    <dgm:cxn modelId="{77A164E6-2F57-41D4-8FEE-FABC8FB96DC0}" type="presParOf" srcId="{532C7AA8-DECA-472A-A0E2-D2AE82707257}" destId="{47F22AA8-C287-4A4C-B255-28775BB11840}" srcOrd="0" destOrd="0" presId="urn:microsoft.com/office/officeart/2005/8/layout/vList6"/>
    <dgm:cxn modelId="{3F97264A-494D-404A-9E72-59F2F7B8AC4A}" type="presParOf" srcId="{532C7AA8-DECA-472A-A0E2-D2AE82707257}" destId="{A1B5F517-B891-43B5-B441-590EE1D0E32F}" srcOrd="1" destOrd="0" presId="urn:microsoft.com/office/officeart/2005/8/layout/vList6"/>
    <dgm:cxn modelId="{FCAC665D-3698-4379-9241-AE0150A4FB32}" type="presParOf" srcId="{FA18C0BE-F997-4959-BF3E-5144D50E488E}" destId="{64EC9C6A-D3D7-45F6-8F25-362E7797606C}" srcOrd="9" destOrd="0" presId="urn:microsoft.com/office/officeart/2005/8/layout/vList6"/>
    <dgm:cxn modelId="{F90610E6-0B4B-4668-B7D7-B1472517BBBC}" type="presParOf" srcId="{FA18C0BE-F997-4959-BF3E-5144D50E488E}" destId="{389948F4-5BE0-4D75-B3E8-34BCB22753FC}" srcOrd="10" destOrd="0" presId="urn:microsoft.com/office/officeart/2005/8/layout/vList6"/>
    <dgm:cxn modelId="{05DDE125-BD13-4699-BC05-F848F7ECFB72}" type="presParOf" srcId="{389948F4-5BE0-4D75-B3E8-34BCB22753FC}" destId="{0C1FC446-2410-44F5-B73F-A4BA8F78379E}" srcOrd="0" destOrd="0" presId="urn:microsoft.com/office/officeart/2005/8/layout/vList6"/>
    <dgm:cxn modelId="{C445AC18-923B-4A50-BCFF-6D87600F6B64}" type="presParOf" srcId="{389948F4-5BE0-4D75-B3E8-34BCB22753FC}" destId="{B4C3AF95-6777-410C-A905-9D9F34A1267A}" srcOrd="1" destOrd="0" presId="urn:microsoft.com/office/officeart/2005/8/layout/vList6"/>
    <dgm:cxn modelId="{BBF36E57-2B9E-48EB-901A-9B32694D56EA}" type="presParOf" srcId="{FA18C0BE-F997-4959-BF3E-5144D50E488E}" destId="{63D13421-1E6E-4C62-BCB7-D8D1C9D34389}" srcOrd="11" destOrd="0" presId="urn:microsoft.com/office/officeart/2005/8/layout/vList6"/>
    <dgm:cxn modelId="{4EA18862-AF65-4997-9C2D-8F289FEBD100}" type="presParOf" srcId="{FA18C0BE-F997-4959-BF3E-5144D50E488E}" destId="{40FAD291-74C4-4454-A7C2-8578FDE5F890}" srcOrd="12" destOrd="0" presId="urn:microsoft.com/office/officeart/2005/8/layout/vList6"/>
    <dgm:cxn modelId="{CA34E4EF-53DA-4A93-89CC-10EE34C0EC5B}" type="presParOf" srcId="{40FAD291-74C4-4454-A7C2-8578FDE5F890}" destId="{C2B32D2A-B93D-451C-80A9-0C4B4B6629D8}" srcOrd="0" destOrd="0" presId="urn:microsoft.com/office/officeart/2005/8/layout/vList6"/>
    <dgm:cxn modelId="{A281AD81-2C57-4AEF-B376-93C60158F358}" type="presParOf" srcId="{40FAD291-74C4-4454-A7C2-8578FDE5F890}" destId="{CA751718-927B-4344-BBC2-48E3C48F6EFD}" srcOrd="1" destOrd="0" presId="urn:microsoft.com/office/officeart/2005/8/layout/vList6"/>
    <dgm:cxn modelId="{90139363-0C0A-4613-955D-15C7F075B63F}" type="presParOf" srcId="{FA18C0BE-F997-4959-BF3E-5144D50E488E}" destId="{9D1B3DC8-352C-46A4-BCC3-F1DC1F7F94DB}" srcOrd="13" destOrd="0" presId="urn:microsoft.com/office/officeart/2005/8/layout/vList6"/>
    <dgm:cxn modelId="{4122D47D-8152-42F8-8F87-E542FEA087EE}" type="presParOf" srcId="{FA18C0BE-F997-4959-BF3E-5144D50E488E}" destId="{456026E0-018D-4151-9663-528CE941C3CA}" srcOrd="14" destOrd="0" presId="urn:microsoft.com/office/officeart/2005/8/layout/vList6"/>
    <dgm:cxn modelId="{B7F1ACB4-7C82-4BEF-9CB9-56A1D7B366CA}" type="presParOf" srcId="{456026E0-018D-4151-9663-528CE941C3CA}" destId="{842ABAB0-A391-425B-8AFA-9FD815F509ED}" srcOrd="0" destOrd="0" presId="urn:microsoft.com/office/officeart/2005/8/layout/vList6"/>
    <dgm:cxn modelId="{CC676A26-E45A-4FB4-99E8-07F66C1ECA9C}" type="presParOf" srcId="{456026E0-018D-4151-9663-528CE941C3CA}" destId="{5A2A80F9-9627-4211-A16B-CFC2C54A2E9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9F67BA-1291-4C8A-B852-E3413D1AA9C0}" type="doc">
      <dgm:prSet loTypeId="urn:microsoft.com/office/officeart/2005/8/layout/vList6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BB0728C-D6F2-4CF5-9CA7-68B740EE9828}">
      <dgm:prSet phldrT="[Текст]" custT="1"/>
      <dgm:spPr/>
      <dgm:t>
        <a:bodyPr/>
        <a:lstStyle/>
        <a:p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Объем доходов местного бюджета в расчете на  </a:t>
          </a:r>
        </a:p>
        <a:p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1 жителя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56681191-79D9-4CD1-934E-FB8D86AE9680}" type="parTrans" cxnId="{32B1AD8A-0457-429F-928A-5B73B0F20AEB}">
      <dgm:prSet/>
      <dgm:spPr/>
      <dgm:t>
        <a:bodyPr/>
        <a:lstStyle/>
        <a:p>
          <a:endParaRPr lang="ru-RU"/>
        </a:p>
      </dgm:t>
    </dgm:pt>
    <dgm:pt modelId="{7387308D-0667-4197-BF8E-B00BBD4F5A48}" type="sibTrans" cxnId="{32B1AD8A-0457-429F-928A-5B73B0F20AEB}">
      <dgm:prSet/>
      <dgm:spPr/>
      <dgm:t>
        <a:bodyPr/>
        <a:lstStyle/>
        <a:p>
          <a:endParaRPr lang="ru-RU"/>
        </a:p>
      </dgm:t>
    </dgm:pt>
    <dgm:pt modelId="{1AABB0E9-F232-4419-B73B-D46A4DF53B0B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Объем расходов местного бюджета на социальную политику в расчете на 1 жителя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980E2A52-B2F3-4B7A-B851-D10940C6C1CC}" type="parTrans" cxnId="{C34172E8-B712-450C-9B81-F8C3D6717217}">
      <dgm:prSet/>
      <dgm:spPr/>
      <dgm:t>
        <a:bodyPr/>
        <a:lstStyle/>
        <a:p>
          <a:endParaRPr lang="ru-RU"/>
        </a:p>
      </dgm:t>
    </dgm:pt>
    <dgm:pt modelId="{80076F90-4562-4641-A4C6-58FDDDA8902D}" type="sibTrans" cxnId="{C34172E8-B712-450C-9B81-F8C3D6717217}">
      <dgm:prSet/>
      <dgm:spPr/>
      <dgm:t>
        <a:bodyPr/>
        <a:lstStyle/>
        <a:p>
          <a:endParaRPr lang="ru-RU"/>
        </a:p>
      </dgm:t>
    </dgm:pt>
    <dgm:pt modelId="{65522AE0-2CE2-4FFF-970C-2114C088B660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Объем расходов местного бюджета на культуру  в расчете на 1 жителя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3A255653-0326-4C9E-9392-0EE5CA2F01F3}" type="parTrans" cxnId="{4AD12A70-49BC-4622-A787-AA9F73D2E370}">
      <dgm:prSet/>
      <dgm:spPr/>
      <dgm:t>
        <a:bodyPr/>
        <a:lstStyle/>
        <a:p>
          <a:endParaRPr lang="ru-RU"/>
        </a:p>
      </dgm:t>
    </dgm:pt>
    <dgm:pt modelId="{4F80FED6-4B81-4C76-9BE8-75205FF3EA2E}" type="sibTrans" cxnId="{4AD12A70-49BC-4622-A787-AA9F73D2E370}">
      <dgm:prSet/>
      <dgm:spPr/>
      <dgm:t>
        <a:bodyPr/>
        <a:lstStyle/>
        <a:p>
          <a:endParaRPr lang="ru-RU"/>
        </a:p>
      </dgm:t>
    </dgm:pt>
    <dgm:pt modelId="{A6EF61A9-2405-4414-A203-1A18DBD5E1B3}">
      <dgm:prSet phldrT="[Текст]" custT="1"/>
      <dgm:spPr/>
      <dgm:t>
        <a:bodyPr/>
        <a:lstStyle/>
        <a:p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Объем расходов местного бюджета в расчете на</a:t>
          </a:r>
        </a:p>
        <a:p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1 жителя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94FD2997-6057-4507-8E36-035B5D5C16BF}" type="sibTrans" cxnId="{17A61B5E-BBFF-42F8-98E0-08C1DAE59351}">
      <dgm:prSet/>
      <dgm:spPr/>
      <dgm:t>
        <a:bodyPr/>
        <a:lstStyle/>
        <a:p>
          <a:endParaRPr lang="ru-RU"/>
        </a:p>
      </dgm:t>
    </dgm:pt>
    <dgm:pt modelId="{0059DF94-1EE7-4175-969D-61FBC192AEAE}" type="parTrans" cxnId="{17A61B5E-BBFF-42F8-98E0-08C1DAE59351}">
      <dgm:prSet/>
      <dgm:spPr/>
      <dgm:t>
        <a:bodyPr/>
        <a:lstStyle/>
        <a:p>
          <a:endParaRPr lang="ru-RU"/>
        </a:p>
      </dgm:t>
    </dgm:pt>
    <dgm:pt modelId="{97EE9CCE-FB88-42C7-9C85-448A8DDEAA04}">
      <dgm:prSet custT="1"/>
      <dgm:spPr/>
      <dgm:t>
        <a:bodyPr/>
        <a:lstStyle/>
        <a:p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Объем  расходов местного бюджета на  образование в расчете на 1 жителя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3DE178BC-AF1F-4D58-B4BA-5C65073EAA04}" type="sibTrans" cxnId="{DD65A0A3-3C09-416A-AF19-B53265913F98}">
      <dgm:prSet/>
      <dgm:spPr/>
      <dgm:t>
        <a:bodyPr/>
        <a:lstStyle/>
        <a:p>
          <a:endParaRPr lang="ru-RU"/>
        </a:p>
      </dgm:t>
    </dgm:pt>
    <dgm:pt modelId="{C020F5D1-F79C-4E5D-99E6-944382716F14}" type="parTrans" cxnId="{DD65A0A3-3C09-416A-AF19-B53265913F98}">
      <dgm:prSet/>
      <dgm:spPr/>
      <dgm:t>
        <a:bodyPr/>
        <a:lstStyle/>
        <a:p>
          <a:endParaRPr lang="ru-RU"/>
        </a:p>
      </dgm:t>
    </dgm:pt>
    <dgm:pt modelId="{DAD6CF90-BB6D-4D83-B911-9AC8F84755CF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22 721,6 рублей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F602353-B730-43FB-AE98-ABF9B4D4AF29}" type="sibTrans" cxnId="{FC52EBD6-56F9-434E-8853-4AA6B4FCA387}">
      <dgm:prSet/>
      <dgm:spPr/>
      <dgm:t>
        <a:bodyPr/>
        <a:lstStyle/>
        <a:p>
          <a:endParaRPr lang="ru-RU"/>
        </a:p>
      </dgm:t>
    </dgm:pt>
    <dgm:pt modelId="{06C8EC7E-C332-4F0C-8D52-A06BCE95319C}" type="parTrans" cxnId="{FC52EBD6-56F9-434E-8853-4AA6B4FCA387}">
      <dgm:prSet/>
      <dgm:spPr/>
      <dgm:t>
        <a:bodyPr/>
        <a:lstStyle/>
        <a:p>
          <a:endParaRPr lang="ru-RU"/>
        </a:p>
      </dgm:t>
    </dgm:pt>
    <dgm:pt modelId="{C64C3067-4F02-4B8F-93CF-001D4F258C3F}">
      <dgm:prSet phldrT="[Текст]" custT="1"/>
      <dgm:spPr/>
      <dgm:t>
        <a:bodyPr/>
        <a:lstStyle/>
        <a:p>
          <a:pPr algn="ctr"/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C36EDBE-8A07-4F1A-955C-B1F670E73C52}" type="sibTrans" cxnId="{06EB84B4-B9E5-4A14-B490-D9947CF65987}">
      <dgm:prSet/>
      <dgm:spPr/>
      <dgm:t>
        <a:bodyPr/>
        <a:lstStyle/>
        <a:p>
          <a:endParaRPr lang="ru-RU"/>
        </a:p>
      </dgm:t>
    </dgm:pt>
    <dgm:pt modelId="{485B7A76-4DE8-47C2-A889-DB0DD02B3CD3}" type="parTrans" cxnId="{06EB84B4-B9E5-4A14-B490-D9947CF65987}">
      <dgm:prSet/>
      <dgm:spPr/>
      <dgm:t>
        <a:bodyPr/>
        <a:lstStyle/>
        <a:p>
          <a:endParaRPr lang="ru-RU"/>
        </a:p>
      </dgm:t>
    </dgm:pt>
    <dgm:pt modelId="{C0D697DE-5613-41E5-BB53-310E382A04A4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Объем расходов местного бюджета на содержание органов местного самоуправления в расчете на 1 жителя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0B7359E3-CCE0-4106-9EAC-594E59C6FDB7}" type="parTrans" cxnId="{EF4DE418-C59E-4A7F-A8B1-3D0717102BE2}">
      <dgm:prSet/>
      <dgm:spPr/>
      <dgm:t>
        <a:bodyPr/>
        <a:lstStyle/>
        <a:p>
          <a:endParaRPr lang="ru-RU"/>
        </a:p>
      </dgm:t>
    </dgm:pt>
    <dgm:pt modelId="{0BD585E7-1CDF-42D0-A4EE-E8FCC0D3E313}" type="sibTrans" cxnId="{EF4DE418-C59E-4A7F-A8B1-3D0717102BE2}">
      <dgm:prSet/>
      <dgm:spPr/>
      <dgm:t>
        <a:bodyPr/>
        <a:lstStyle/>
        <a:p>
          <a:endParaRPr lang="ru-RU"/>
        </a:p>
      </dgm:t>
    </dgm:pt>
    <dgm:pt modelId="{15E96B51-9B42-4D4D-A4D5-BCDF498C7B17}">
      <dgm:prSet custT="1"/>
      <dgm:spPr/>
      <dgm:t>
        <a:bodyPr/>
        <a:lstStyle/>
        <a:p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13 267,8 рублей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72E35BC6-C90C-4719-8B1A-41BFD0FED4F7}" type="parTrans" cxnId="{94870077-7BD2-4958-BB6A-ADAD8A4C6639}">
      <dgm:prSet/>
      <dgm:spPr/>
      <dgm:t>
        <a:bodyPr/>
        <a:lstStyle/>
        <a:p>
          <a:endParaRPr lang="ru-RU"/>
        </a:p>
      </dgm:t>
    </dgm:pt>
    <dgm:pt modelId="{007A3FDB-DC41-49A1-8638-8186A0E661FD}" type="sibTrans" cxnId="{94870077-7BD2-4958-BB6A-ADAD8A4C6639}">
      <dgm:prSet/>
      <dgm:spPr/>
      <dgm:t>
        <a:bodyPr/>
        <a:lstStyle/>
        <a:p>
          <a:endParaRPr lang="ru-RU"/>
        </a:p>
      </dgm:t>
    </dgm:pt>
    <dgm:pt modelId="{A8A33ABE-8AB0-4BFA-B789-5DEC772A09DD}">
      <dgm:prSet custT="1"/>
      <dgm:spPr/>
      <dgm:t>
        <a:bodyPr/>
        <a:lstStyle/>
        <a:p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2 943,6 рублей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B3B655DA-55EA-437E-B7C3-6BF7247FFEAF}" type="parTrans" cxnId="{EC4598AE-EE83-4BC0-A190-2EA3F3C4F433}">
      <dgm:prSet/>
      <dgm:spPr/>
      <dgm:t>
        <a:bodyPr/>
        <a:lstStyle/>
        <a:p>
          <a:endParaRPr lang="ru-RU"/>
        </a:p>
      </dgm:t>
    </dgm:pt>
    <dgm:pt modelId="{D485C4B6-36D5-415B-BAC8-F01A6E338F4C}" type="sibTrans" cxnId="{EC4598AE-EE83-4BC0-A190-2EA3F3C4F433}">
      <dgm:prSet/>
      <dgm:spPr/>
      <dgm:t>
        <a:bodyPr/>
        <a:lstStyle/>
        <a:p>
          <a:endParaRPr lang="ru-RU"/>
        </a:p>
      </dgm:t>
    </dgm:pt>
    <dgm:pt modelId="{E58433D6-93DF-4541-B255-6E0AFBF74857}">
      <dgm:prSet custT="1"/>
      <dgm:spPr/>
      <dgm:t>
        <a:bodyPr/>
        <a:lstStyle/>
        <a:p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1 536,8 рублей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C6219972-521A-4E44-A249-E9EFEE9F752E}" type="parTrans" cxnId="{26D4EABF-8B00-415E-8788-8CFAC74DD7CE}">
      <dgm:prSet/>
      <dgm:spPr/>
      <dgm:t>
        <a:bodyPr/>
        <a:lstStyle/>
        <a:p>
          <a:endParaRPr lang="ru-RU"/>
        </a:p>
      </dgm:t>
    </dgm:pt>
    <dgm:pt modelId="{1EAC6151-9E5C-4AD6-8915-41E5E3ADBA0D}" type="sibTrans" cxnId="{26D4EABF-8B00-415E-8788-8CFAC74DD7CE}">
      <dgm:prSet/>
      <dgm:spPr/>
      <dgm:t>
        <a:bodyPr/>
        <a:lstStyle/>
        <a:p>
          <a:endParaRPr lang="ru-RU"/>
        </a:p>
      </dgm:t>
    </dgm:pt>
    <dgm:pt modelId="{0BDCA9CC-C840-48D0-A1CA-48D048D55D60}">
      <dgm:prSet custT="1"/>
      <dgm:spPr/>
      <dgm:t>
        <a:bodyPr/>
        <a:lstStyle/>
        <a:p>
          <a:pPr algn="ctr"/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82FB3C5D-349F-4F2F-9EE0-CA691167A7F4}" type="parTrans" cxnId="{482C1B1C-251D-4B77-9045-B206D7A0B2AA}">
      <dgm:prSet/>
      <dgm:spPr/>
      <dgm:t>
        <a:bodyPr/>
        <a:lstStyle/>
        <a:p>
          <a:endParaRPr lang="ru-RU"/>
        </a:p>
      </dgm:t>
    </dgm:pt>
    <dgm:pt modelId="{67102DF3-B270-4F9D-B862-BB9B7887EF36}" type="sibTrans" cxnId="{482C1B1C-251D-4B77-9045-B206D7A0B2AA}">
      <dgm:prSet/>
      <dgm:spPr/>
      <dgm:t>
        <a:bodyPr/>
        <a:lstStyle/>
        <a:p>
          <a:endParaRPr lang="ru-RU"/>
        </a:p>
      </dgm:t>
    </dgm:pt>
    <dgm:pt modelId="{90547E8E-2DC4-4823-96D9-291DECC3796B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22 795,12 рублей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DC3A409-F5FE-4610-BC6D-2C114C55ADEE}" type="parTrans" cxnId="{2A7D6139-E616-4B30-8B7C-F2F8301AE4B5}">
      <dgm:prSet/>
      <dgm:spPr/>
      <dgm:t>
        <a:bodyPr/>
        <a:lstStyle/>
        <a:p>
          <a:endParaRPr lang="ru-RU"/>
        </a:p>
      </dgm:t>
    </dgm:pt>
    <dgm:pt modelId="{E668FCB0-71D9-4F1B-95CA-D8CEB3E7380A}" type="sibTrans" cxnId="{2A7D6139-E616-4B30-8B7C-F2F8301AE4B5}">
      <dgm:prSet/>
      <dgm:spPr/>
      <dgm:t>
        <a:bodyPr/>
        <a:lstStyle/>
        <a:p>
          <a:endParaRPr lang="ru-RU"/>
        </a:p>
      </dgm:t>
    </dgm:pt>
    <dgm:pt modelId="{9CFFD5D4-ECC5-4565-BD70-37F87E86A9A8}">
      <dgm:prSet custT="1"/>
      <dgm:spPr/>
      <dgm:t>
        <a:bodyPr/>
        <a:lstStyle/>
        <a:p>
          <a:pPr algn="ctr"/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FA743E24-E13E-4807-897E-D52577575381}" type="parTrans" cxnId="{E98EF3F9-738B-44B4-8CC8-BDB6F193354C}">
      <dgm:prSet/>
      <dgm:spPr/>
      <dgm:t>
        <a:bodyPr/>
        <a:lstStyle/>
        <a:p>
          <a:endParaRPr lang="ru-RU"/>
        </a:p>
      </dgm:t>
    </dgm:pt>
    <dgm:pt modelId="{758030C9-1226-43BD-A5F9-E7B8C9DC42AF}" type="sibTrans" cxnId="{E98EF3F9-738B-44B4-8CC8-BDB6F193354C}">
      <dgm:prSet/>
      <dgm:spPr/>
      <dgm:t>
        <a:bodyPr/>
        <a:lstStyle/>
        <a:p>
          <a:endParaRPr lang="ru-RU"/>
        </a:p>
      </dgm:t>
    </dgm:pt>
    <dgm:pt modelId="{2DBBBE47-7131-4184-83A5-4A723481731B}">
      <dgm:prSet phldrT="[Текст]" custT="1"/>
      <dgm:spPr/>
      <dgm:t>
        <a:bodyPr/>
        <a:lstStyle/>
        <a:p>
          <a:pPr algn="ctr"/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9C418271-6393-43AE-BEFD-198DF7B9ADD5}" type="parTrans" cxnId="{FE231A28-2129-4DBB-AA71-E4B2D8E74949}">
      <dgm:prSet/>
      <dgm:spPr/>
      <dgm:t>
        <a:bodyPr/>
        <a:lstStyle/>
        <a:p>
          <a:endParaRPr lang="ru-RU"/>
        </a:p>
      </dgm:t>
    </dgm:pt>
    <dgm:pt modelId="{104AD383-2D39-42A9-97A7-6AB57E512121}" type="sibTrans" cxnId="{FE231A28-2129-4DBB-AA71-E4B2D8E74949}">
      <dgm:prSet/>
      <dgm:spPr/>
      <dgm:t>
        <a:bodyPr/>
        <a:lstStyle/>
        <a:p>
          <a:endParaRPr lang="ru-RU"/>
        </a:p>
      </dgm:t>
    </dgm:pt>
    <dgm:pt modelId="{03D0FD24-ACE4-4ADC-8AC6-E814F7452E17}">
      <dgm:prSet custT="1"/>
      <dgm:spPr/>
      <dgm:t>
        <a:bodyPr/>
        <a:lstStyle/>
        <a:p>
          <a:pPr algn="ctr"/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4D0B8B7F-D4DD-4C7B-86D3-AB295544BE82}" type="parTrans" cxnId="{B97E754C-E398-4B3F-9350-C00B9D84C5EA}">
      <dgm:prSet/>
      <dgm:spPr/>
      <dgm:t>
        <a:bodyPr/>
        <a:lstStyle/>
        <a:p>
          <a:endParaRPr lang="ru-RU"/>
        </a:p>
      </dgm:t>
    </dgm:pt>
    <dgm:pt modelId="{BACE1DA3-8B46-4B06-B383-BCF31F467802}" type="sibTrans" cxnId="{B97E754C-E398-4B3F-9350-C00B9D84C5EA}">
      <dgm:prSet/>
      <dgm:spPr/>
      <dgm:t>
        <a:bodyPr/>
        <a:lstStyle/>
        <a:p>
          <a:endParaRPr lang="ru-RU"/>
        </a:p>
      </dgm:t>
    </dgm:pt>
    <dgm:pt modelId="{95AFF3C4-63B3-4FE8-BD0F-1D5DBF908510}">
      <dgm:prSet custT="1"/>
      <dgm:spPr/>
      <dgm:t>
        <a:bodyPr/>
        <a:lstStyle/>
        <a:p>
          <a:pPr algn="ctr"/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343CBBBC-992F-46B6-8828-465AE4AD960B}" type="parTrans" cxnId="{2E35355D-F2D5-460A-8EAD-73402EEC3095}">
      <dgm:prSet/>
      <dgm:spPr/>
      <dgm:t>
        <a:bodyPr/>
        <a:lstStyle/>
        <a:p>
          <a:endParaRPr lang="ru-RU"/>
        </a:p>
      </dgm:t>
    </dgm:pt>
    <dgm:pt modelId="{B4B33B38-BF36-486A-B99D-5C028E60C46B}" type="sibTrans" cxnId="{2E35355D-F2D5-460A-8EAD-73402EEC3095}">
      <dgm:prSet/>
      <dgm:spPr/>
      <dgm:t>
        <a:bodyPr/>
        <a:lstStyle/>
        <a:p>
          <a:endParaRPr lang="ru-RU"/>
        </a:p>
      </dgm:t>
    </dgm:pt>
    <dgm:pt modelId="{D7F80CC8-B301-417A-8942-9806FC495EF6}">
      <dgm:prSet custT="1"/>
      <dgm:spPr/>
      <dgm:t>
        <a:bodyPr/>
        <a:lstStyle/>
        <a:p>
          <a:pPr algn="ctr"/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FCEEC72A-1596-4427-BDF2-E7A64CE2223B}" type="parTrans" cxnId="{CF73E567-E30C-4886-BF38-DF4C4B9A9CBC}">
      <dgm:prSet/>
      <dgm:spPr/>
    </dgm:pt>
    <dgm:pt modelId="{93A72210-9858-41C2-A5B5-4E9CE3689F63}" type="sibTrans" cxnId="{CF73E567-E30C-4886-BF38-DF4C4B9A9CBC}">
      <dgm:prSet/>
      <dgm:spPr/>
    </dgm:pt>
    <dgm:pt modelId="{D89D94C3-A4BE-4CAB-A101-BDCF25148159}">
      <dgm:prSet custT="1"/>
      <dgm:spPr/>
      <dgm:t>
        <a:bodyPr/>
        <a:lstStyle/>
        <a:p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3 214,0 рублей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F09E0293-B898-4D69-BF0A-04C4D1EABC55}" type="parTrans" cxnId="{5F41A2A8-3AC9-4C03-9CCD-37953961896F}">
      <dgm:prSet/>
      <dgm:spPr/>
    </dgm:pt>
    <dgm:pt modelId="{C99B5F8A-9065-4AB4-8EAB-7021A3E6559C}" type="sibTrans" cxnId="{5F41A2A8-3AC9-4C03-9CCD-37953961896F}">
      <dgm:prSet/>
      <dgm:spPr/>
    </dgm:pt>
    <dgm:pt modelId="{7FD39D4D-3885-489F-87BC-C901C7CF1D18}" type="pres">
      <dgm:prSet presAssocID="{BA9F67BA-1291-4C8A-B852-E3413D1AA9C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97E0B8B-7D67-454A-B3B9-516F959843A5}" type="pres">
      <dgm:prSet presAssocID="{0BB0728C-D6F2-4CF5-9CA7-68B740EE9828}" presName="linNode" presStyleCnt="0"/>
      <dgm:spPr/>
      <dgm:t>
        <a:bodyPr/>
        <a:lstStyle/>
        <a:p>
          <a:endParaRPr lang="ru-RU"/>
        </a:p>
      </dgm:t>
    </dgm:pt>
    <dgm:pt modelId="{8489F1C6-D19F-4569-AF2F-2EFF3CDC7AB4}" type="pres">
      <dgm:prSet presAssocID="{0BB0728C-D6F2-4CF5-9CA7-68B740EE9828}" presName="parentShp" presStyleLbl="node1" presStyleIdx="0" presStyleCnt="6" custScaleX="266035" custLinFactNeighborX="210" custLinFactNeighborY="3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26ED6-0761-4C27-867B-A821BD393E18}" type="pres">
      <dgm:prSet presAssocID="{0BB0728C-D6F2-4CF5-9CA7-68B740EE9828}" presName="childShp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2B7CC-2D0A-4D4D-BFAA-9CD2C71F8600}" type="pres">
      <dgm:prSet presAssocID="{7387308D-0667-4197-BF8E-B00BBD4F5A48}" presName="spacing" presStyleCnt="0"/>
      <dgm:spPr/>
      <dgm:t>
        <a:bodyPr/>
        <a:lstStyle/>
        <a:p>
          <a:endParaRPr lang="ru-RU"/>
        </a:p>
      </dgm:t>
    </dgm:pt>
    <dgm:pt modelId="{041339E7-C487-484B-B0B8-D5FBEDB8F11A}" type="pres">
      <dgm:prSet presAssocID="{A6EF61A9-2405-4414-A203-1A18DBD5E1B3}" presName="linNode" presStyleCnt="0"/>
      <dgm:spPr/>
      <dgm:t>
        <a:bodyPr/>
        <a:lstStyle/>
        <a:p>
          <a:endParaRPr lang="ru-RU"/>
        </a:p>
      </dgm:t>
    </dgm:pt>
    <dgm:pt modelId="{758B9CC0-8C3B-42DF-9630-39D22EC64B67}" type="pres">
      <dgm:prSet presAssocID="{A6EF61A9-2405-4414-A203-1A18DBD5E1B3}" presName="parentShp" presStyleLbl="node1" presStyleIdx="1" presStyleCnt="6" custScaleX="270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FA0058-2393-429D-8081-A310C0EB5200}" type="pres">
      <dgm:prSet presAssocID="{A6EF61A9-2405-4414-A203-1A18DBD5E1B3}" presName="childShp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40D97-6A14-409C-949F-FF6012440244}" type="pres">
      <dgm:prSet presAssocID="{94FD2997-6057-4507-8E36-035B5D5C16BF}" presName="spacing" presStyleCnt="0"/>
      <dgm:spPr/>
      <dgm:t>
        <a:bodyPr/>
        <a:lstStyle/>
        <a:p>
          <a:endParaRPr lang="ru-RU"/>
        </a:p>
      </dgm:t>
    </dgm:pt>
    <dgm:pt modelId="{4ED9124A-A814-4BCF-8947-0164A84A837C}" type="pres">
      <dgm:prSet presAssocID="{97EE9CCE-FB88-42C7-9C85-448A8DDEAA04}" presName="linNode" presStyleCnt="0"/>
      <dgm:spPr/>
      <dgm:t>
        <a:bodyPr/>
        <a:lstStyle/>
        <a:p>
          <a:endParaRPr lang="ru-RU"/>
        </a:p>
      </dgm:t>
    </dgm:pt>
    <dgm:pt modelId="{B0E93211-BE23-4574-8DB5-49B509FB4681}" type="pres">
      <dgm:prSet presAssocID="{97EE9CCE-FB88-42C7-9C85-448A8DDEAA04}" presName="parentShp" presStyleLbl="node1" presStyleIdx="2" presStyleCnt="6" custScaleX="266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81F0F-A210-4AD4-9CA7-DC91779D682F}" type="pres">
      <dgm:prSet presAssocID="{97EE9CCE-FB88-42C7-9C85-448A8DDEAA04}" presName="childShp" presStyleLbl="bgAccFollowNode1" presStyleIdx="2" presStyleCnt="6" custLinFactNeighborY="6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5A871-8592-4BA0-96E2-A34768B8C9CC}" type="pres">
      <dgm:prSet presAssocID="{3DE178BC-AF1F-4D58-B4BA-5C65073EAA04}" presName="spacing" presStyleCnt="0"/>
      <dgm:spPr/>
      <dgm:t>
        <a:bodyPr/>
        <a:lstStyle/>
        <a:p>
          <a:endParaRPr lang="ru-RU"/>
        </a:p>
      </dgm:t>
    </dgm:pt>
    <dgm:pt modelId="{2EE017B4-4978-41CF-9B40-DC69BE537982}" type="pres">
      <dgm:prSet presAssocID="{65522AE0-2CE2-4FFF-970C-2114C088B660}" presName="linNode" presStyleCnt="0"/>
      <dgm:spPr/>
      <dgm:t>
        <a:bodyPr/>
        <a:lstStyle/>
        <a:p>
          <a:endParaRPr lang="ru-RU"/>
        </a:p>
      </dgm:t>
    </dgm:pt>
    <dgm:pt modelId="{92B1045D-7519-4D3D-9244-75AD7341801C}" type="pres">
      <dgm:prSet presAssocID="{65522AE0-2CE2-4FFF-970C-2114C088B660}" presName="parentShp" presStyleLbl="node1" presStyleIdx="3" presStyleCnt="6" custScaleX="263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CDAFDC-1F55-462B-8C1D-279DCFD6D2ED}" type="pres">
      <dgm:prSet presAssocID="{65522AE0-2CE2-4FFF-970C-2114C088B660}" presName="childShp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BEA6F-A70B-4B30-B346-0D402977E2DC}" type="pres">
      <dgm:prSet presAssocID="{4F80FED6-4B81-4C76-9BE8-75205FF3EA2E}" presName="spacing" presStyleCnt="0"/>
      <dgm:spPr/>
      <dgm:t>
        <a:bodyPr/>
        <a:lstStyle/>
        <a:p>
          <a:endParaRPr lang="ru-RU"/>
        </a:p>
      </dgm:t>
    </dgm:pt>
    <dgm:pt modelId="{4DBA6871-BF1B-48FC-9C98-E965E671257E}" type="pres">
      <dgm:prSet presAssocID="{1AABB0E9-F232-4419-B73B-D46A4DF53B0B}" presName="linNode" presStyleCnt="0"/>
      <dgm:spPr/>
      <dgm:t>
        <a:bodyPr/>
        <a:lstStyle/>
        <a:p>
          <a:endParaRPr lang="ru-RU"/>
        </a:p>
      </dgm:t>
    </dgm:pt>
    <dgm:pt modelId="{75522BBA-6762-4EFF-A2CA-E07616903CBE}" type="pres">
      <dgm:prSet presAssocID="{1AABB0E9-F232-4419-B73B-D46A4DF53B0B}" presName="parentShp" presStyleLbl="node1" presStyleIdx="4" presStyleCnt="6" custScaleX="270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7AB143-28A9-42E7-84B6-C31AFCE6E4EF}" type="pres">
      <dgm:prSet presAssocID="{1AABB0E9-F232-4419-B73B-D46A4DF53B0B}" presName="childShp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1F4BD-B345-415D-9FD9-293B9CDA21B0}" type="pres">
      <dgm:prSet presAssocID="{80076F90-4562-4641-A4C6-58FDDDA8902D}" presName="spacing" presStyleCnt="0"/>
      <dgm:spPr/>
      <dgm:t>
        <a:bodyPr/>
        <a:lstStyle/>
        <a:p>
          <a:endParaRPr lang="ru-RU"/>
        </a:p>
      </dgm:t>
    </dgm:pt>
    <dgm:pt modelId="{CD7FCFF7-818D-4864-96EB-93718062E620}" type="pres">
      <dgm:prSet presAssocID="{C0D697DE-5613-41E5-BB53-310E382A04A4}" presName="linNode" presStyleCnt="0"/>
      <dgm:spPr/>
      <dgm:t>
        <a:bodyPr/>
        <a:lstStyle/>
        <a:p>
          <a:endParaRPr lang="ru-RU"/>
        </a:p>
      </dgm:t>
    </dgm:pt>
    <dgm:pt modelId="{AA3D3B37-EE54-498F-BDE4-7D6215535085}" type="pres">
      <dgm:prSet presAssocID="{C0D697DE-5613-41E5-BB53-310E382A04A4}" presName="parentShp" presStyleLbl="node1" presStyleIdx="5" presStyleCnt="6" custScaleX="273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857F5-0DF3-46CA-9E67-59BF3E8D7359}" type="pres">
      <dgm:prSet presAssocID="{C0D697DE-5613-41E5-BB53-310E382A04A4}" presName="childShp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A83DE0-CDBF-4C39-830A-38A668368F8C}" type="presOf" srcId="{C64C3067-4F02-4B8F-93CF-001D4F258C3F}" destId="{5AC26ED6-0761-4C27-867B-A821BD393E18}" srcOrd="0" destOrd="0" presId="urn:microsoft.com/office/officeart/2005/8/layout/vList6"/>
    <dgm:cxn modelId="{4B45DD46-7391-4F41-B499-71830845E2F8}" type="presOf" srcId="{DAD6CF90-BB6D-4D83-B911-9AC8F84755CF}" destId="{CDFA0058-2393-429D-8081-A310C0EB5200}" srcOrd="0" destOrd="1" presId="urn:microsoft.com/office/officeart/2005/8/layout/vList6"/>
    <dgm:cxn modelId="{B97E754C-E398-4B3F-9350-C00B9D84C5EA}" srcId="{97EE9CCE-FB88-42C7-9C85-448A8DDEAA04}" destId="{03D0FD24-ACE4-4ADC-8AC6-E814F7452E17}" srcOrd="0" destOrd="0" parTransId="{4D0B8B7F-D4DD-4C7B-86D3-AB295544BE82}" sibTransId="{BACE1DA3-8B46-4B06-B383-BCF31F467802}"/>
    <dgm:cxn modelId="{F2093D5D-3B0C-4549-BC78-9357C6A52467}" type="presOf" srcId="{D7F80CC8-B301-417A-8942-9806FC495EF6}" destId="{397AB143-28A9-42E7-84B6-C31AFCE6E4EF}" srcOrd="0" destOrd="0" presId="urn:microsoft.com/office/officeart/2005/8/layout/vList6"/>
    <dgm:cxn modelId="{4F14DB54-67B8-4797-800A-C6AFCF7CB008}" type="presOf" srcId="{0BB0728C-D6F2-4CF5-9CA7-68B740EE9828}" destId="{8489F1C6-D19F-4569-AF2F-2EFF3CDC7AB4}" srcOrd="0" destOrd="0" presId="urn:microsoft.com/office/officeart/2005/8/layout/vList6"/>
    <dgm:cxn modelId="{482C1B1C-251D-4B77-9045-B206D7A0B2AA}" srcId="{C0D697DE-5613-41E5-BB53-310E382A04A4}" destId="{0BDCA9CC-C840-48D0-A1CA-48D048D55D60}" srcOrd="0" destOrd="0" parTransId="{82FB3C5D-349F-4F2F-9EE0-CA691167A7F4}" sibTransId="{67102DF3-B270-4F9D-B862-BB9B7887EF36}"/>
    <dgm:cxn modelId="{46A55DAE-2689-4989-BC00-4F322DEC9F65}" type="presOf" srcId="{A6EF61A9-2405-4414-A203-1A18DBD5E1B3}" destId="{758B9CC0-8C3B-42DF-9630-39D22EC64B67}" srcOrd="0" destOrd="0" presId="urn:microsoft.com/office/officeart/2005/8/layout/vList6"/>
    <dgm:cxn modelId="{D62B1667-B034-485E-BA2D-5215986EEA08}" type="presOf" srcId="{BA9F67BA-1291-4C8A-B852-E3413D1AA9C0}" destId="{7FD39D4D-3885-489F-87BC-C901C7CF1D18}" srcOrd="0" destOrd="0" presId="urn:microsoft.com/office/officeart/2005/8/layout/vList6"/>
    <dgm:cxn modelId="{17A61B5E-BBFF-42F8-98E0-08C1DAE59351}" srcId="{BA9F67BA-1291-4C8A-B852-E3413D1AA9C0}" destId="{A6EF61A9-2405-4414-A203-1A18DBD5E1B3}" srcOrd="1" destOrd="0" parTransId="{0059DF94-1EE7-4175-969D-61FBC192AEAE}" sibTransId="{94FD2997-6057-4507-8E36-035B5D5C16BF}"/>
    <dgm:cxn modelId="{94870077-7BD2-4958-BB6A-ADAD8A4C6639}" srcId="{97EE9CCE-FB88-42C7-9C85-448A8DDEAA04}" destId="{15E96B51-9B42-4D4D-A4D5-BCDF498C7B17}" srcOrd="1" destOrd="0" parTransId="{72E35BC6-C90C-4719-8B1A-41BFD0FED4F7}" sibTransId="{007A3FDB-DC41-49A1-8638-8186A0E661FD}"/>
    <dgm:cxn modelId="{E98EF3F9-738B-44B4-8CC8-BDB6F193354C}" srcId="{C0D697DE-5613-41E5-BB53-310E382A04A4}" destId="{9CFFD5D4-ECC5-4565-BD70-37F87E86A9A8}" srcOrd="2" destOrd="0" parTransId="{FA743E24-E13E-4807-897E-D52577575381}" sibTransId="{758030C9-1226-43BD-A5F9-E7B8C9DC42AF}"/>
    <dgm:cxn modelId="{CF73E567-E30C-4886-BF38-DF4C4B9A9CBC}" srcId="{1AABB0E9-F232-4419-B73B-D46A4DF53B0B}" destId="{D7F80CC8-B301-417A-8942-9806FC495EF6}" srcOrd="0" destOrd="0" parTransId="{FCEEC72A-1596-4427-BDF2-E7A64CE2223B}" sibTransId="{93A72210-9858-41C2-A5B5-4E9CE3689F63}"/>
    <dgm:cxn modelId="{FB1478C1-40EA-44A5-9722-67C8877CA9C8}" type="presOf" srcId="{65522AE0-2CE2-4FFF-970C-2114C088B660}" destId="{92B1045D-7519-4D3D-9244-75AD7341801C}" srcOrd="0" destOrd="0" presId="urn:microsoft.com/office/officeart/2005/8/layout/vList6"/>
    <dgm:cxn modelId="{EC4598AE-EE83-4BC0-A190-2EA3F3C4F433}" srcId="{65522AE0-2CE2-4FFF-970C-2114C088B660}" destId="{A8A33ABE-8AB0-4BFA-B789-5DEC772A09DD}" srcOrd="1" destOrd="0" parTransId="{B3B655DA-55EA-437E-B7C3-6BF7247FFEAF}" sibTransId="{D485C4B6-36D5-415B-BAC8-F01A6E338F4C}"/>
    <dgm:cxn modelId="{FC52EBD6-56F9-434E-8853-4AA6B4FCA387}" srcId="{A6EF61A9-2405-4414-A203-1A18DBD5E1B3}" destId="{DAD6CF90-BB6D-4D83-B911-9AC8F84755CF}" srcOrd="1" destOrd="0" parTransId="{06C8EC7E-C332-4F0C-8D52-A06BCE95319C}" sibTransId="{DF602353-B730-43FB-AE98-ABF9B4D4AF29}"/>
    <dgm:cxn modelId="{5F41A2A8-3AC9-4C03-9CCD-37953961896F}" srcId="{C0D697DE-5613-41E5-BB53-310E382A04A4}" destId="{D89D94C3-A4BE-4CAB-A101-BDCF25148159}" srcOrd="1" destOrd="0" parTransId="{F09E0293-B898-4D69-BF0A-04C4D1EABC55}" sibTransId="{C99B5F8A-9065-4AB4-8EAB-7021A3E6559C}"/>
    <dgm:cxn modelId="{32B1AD8A-0457-429F-928A-5B73B0F20AEB}" srcId="{BA9F67BA-1291-4C8A-B852-E3413D1AA9C0}" destId="{0BB0728C-D6F2-4CF5-9CA7-68B740EE9828}" srcOrd="0" destOrd="0" parTransId="{56681191-79D9-4CD1-934E-FB8D86AE9680}" sibTransId="{7387308D-0667-4197-BF8E-B00BBD4F5A48}"/>
    <dgm:cxn modelId="{C7652735-F813-42CB-8B7B-EAD7F5988FA0}" type="presOf" srcId="{90547E8E-2DC4-4823-96D9-291DECC3796B}" destId="{5AC26ED6-0761-4C27-867B-A821BD393E18}" srcOrd="0" destOrd="1" presId="urn:microsoft.com/office/officeart/2005/8/layout/vList6"/>
    <dgm:cxn modelId="{5FCA6003-C37D-48BE-9029-FD8EBFE00925}" type="presOf" srcId="{A8A33ABE-8AB0-4BFA-B789-5DEC772A09DD}" destId="{D6CDAFDC-1F55-462B-8C1D-279DCFD6D2ED}" srcOrd="0" destOrd="1" presId="urn:microsoft.com/office/officeart/2005/8/layout/vList6"/>
    <dgm:cxn modelId="{948C45B3-4191-4CA7-9C68-0338F912FE13}" type="presOf" srcId="{03D0FD24-ACE4-4ADC-8AC6-E814F7452E17}" destId="{03481F0F-A210-4AD4-9CA7-DC91779D682F}" srcOrd="0" destOrd="0" presId="urn:microsoft.com/office/officeart/2005/8/layout/vList6"/>
    <dgm:cxn modelId="{97508FAE-540F-4033-B9F1-55FD79E21758}" type="presOf" srcId="{97EE9CCE-FB88-42C7-9C85-448A8DDEAA04}" destId="{B0E93211-BE23-4574-8DB5-49B509FB4681}" srcOrd="0" destOrd="0" presId="urn:microsoft.com/office/officeart/2005/8/layout/vList6"/>
    <dgm:cxn modelId="{4AD12A70-49BC-4622-A787-AA9F73D2E370}" srcId="{BA9F67BA-1291-4C8A-B852-E3413D1AA9C0}" destId="{65522AE0-2CE2-4FFF-970C-2114C088B660}" srcOrd="3" destOrd="0" parTransId="{3A255653-0326-4C9E-9392-0EE5CA2F01F3}" sibTransId="{4F80FED6-4B81-4C76-9BE8-75205FF3EA2E}"/>
    <dgm:cxn modelId="{EF4DE418-C59E-4A7F-A8B1-3D0717102BE2}" srcId="{BA9F67BA-1291-4C8A-B852-E3413D1AA9C0}" destId="{C0D697DE-5613-41E5-BB53-310E382A04A4}" srcOrd="5" destOrd="0" parTransId="{0B7359E3-CCE0-4106-9EAC-594E59C6FDB7}" sibTransId="{0BD585E7-1CDF-42D0-A4EE-E8FCC0D3E313}"/>
    <dgm:cxn modelId="{589D9C69-E0E4-45AC-B5D1-37FC0E662F1F}" type="presOf" srcId="{1AABB0E9-F232-4419-B73B-D46A4DF53B0B}" destId="{75522BBA-6762-4EFF-A2CA-E07616903CBE}" srcOrd="0" destOrd="0" presId="urn:microsoft.com/office/officeart/2005/8/layout/vList6"/>
    <dgm:cxn modelId="{FE231A28-2129-4DBB-AA71-E4B2D8E74949}" srcId="{A6EF61A9-2405-4414-A203-1A18DBD5E1B3}" destId="{2DBBBE47-7131-4184-83A5-4A723481731B}" srcOrd="0" destOrd="0" parTransId="{9C418271-6393-43AE-BEFD-198DF7B9ADD5}" sibTransId="{104AD383-2D39-42A9-97A7-6AB57E512121}"/>
    <dgm:cxn modelId="{552C5023-1A77-4137-9EDB-1C128E015480}" type="presOf" srcId="{D89D94C3-A4BE-4CAB-A101-BDCF25148159}" destId="{44F857F5-0DF3-46CA-9E67-59BF3E8D7359}" srcOrd="0" destOrd="1" presId="urn:microsoft.com/office/officeart/2005/8/layout/vList6"/>
    <dgm:cxn modelId="{26D4EABF-8B00-415E-8788-8CFAC74DD7CE}" srcId="{1AABB0E9-F232-4419-B73B-D46A4DF53B0B}" destId="{E58433D6-93DF-4541-B255-6E0AFBF74857}" srcOrd="1" destOrd="0" parTransId="{C6219972-521A-4E44-A249-E9EFEE9F752E}" sibTransId="{1EAC6151-9E5C-4AD6-8915-41E5E3ADBA0D}"/>
    <dgm:cxn modelId="{0867174D-31D6-4613-BE6B-BF70D61BFD82}" type="presOf" srcId="{9CFFD5D4-ECC5-4565-BD70-37F87E86A9A8}" destId="{44F857F5-0DF3-46CA-9E67-59BF3E8D7359}" srcOrd="0" destOrd="2" presId="urn:microsoft.com/office/officeart/2005/8/layout/vList6"/>
    <dgm:cxn modelId="{FEDE6418-F896-454B-9BC5-4B65DA6E58BD}" type="presOf" srcId="{95AFF3C4-63B3-4FE8-BD0F-1D5DBF908510}" destId="{D6CDAFDC-1F55-462B-8C1D-279DCFD6D2ED}" srcOrd="0" destOrd="0" presId="urn:microsoft.com/office/officeart/2005/8/layout/vList6"/>
    <dgm:cxn modelId="{2A7D6139-E616-4B30-8B7C-F2F8301AE4B5}" srcId="{0BB0728C-D6F2-4CF5-9CA7-68B740EE9828}" destId="{90547E8E-2DC4-4823-96D9-291DECC3796B}" srcOrd="1" destOrd="0" parTransId="{0DC3A409-F5FE-4610-BC6D-2C114C55ADEE}" sibTransId="{E668FCB0-71D9-4F1B-95CA-D8CEB3E7380A}"/>
    <dgm:cxn modelId="{06EB84B4-B9E5-4A14-B490-D9947CF65987}" srcId="{0BB0728C-D6F2-4CF5-9CA7-68B740EE9828}" destId="{C64C3067-4F02-4B8F-93CF-001D4F258C3F}" srcOrd="0" destOrd="0" parTransId="{485B7A76-4DE8-47C2-A889-DB0DD02B3CD3}" sibTransId="{3C36EDBE-8A07-4F1A-955C-B1F670E73C52}"/>
    <dgm:cxn modelId="{C34172E8-B712-450C-9B81-F8C3D6717217}" srcId="{BA9F67BA-1291-4C8A-B852-E3413D1AA9C0}" destId="{1AABB0E9-F232-4419-B73B-D46A4DF53B0B}" srcOrd="4" destOrd="0" parTransId="{980E2A52-B2F3-4B7A-B851-D10940C6C1CC}" sibTransId="{80076F90-4562-4641-A4C6-58FDDDA8902D}"/>
    <dgm:cxn modelId="{CE69A36D-719B-4A41-9273-A8EAE3DB61E8}" type="presOf" srcId="{E58433D6-93DF-4541-B255-6E0AFBF74857}" destId="{397AB143-28A9-42E7-84B6-C31AFCE6E4EF}" srcOrd="0" destOrd="1" presId="urn:microsoft.com/office/officeart/2005/8/layout/vList6"/>
    <dgm:cxn modelId="{C72CB3F2-4B97-4BFA-BBDD-019101984524}" type="presOf" srcId="{15E96B51-9B42-4D4D-A4D5-BCDF498C7B17}" destId="{03481F0F-A210-4AD4-9CA7-DC91779D682F}" srcOrd="0" destOrd="1" presId="urn:microsoft.com/office/officeart/2005/8/layout/vList6"/>
    <dgm:cxn modelId="{DD65A0A3-3C09-416A-AF19-B53265913F98}" srcId="{BA9F67BA-1291-4C8A-B852-E3413D1AA9C0}" destId="{97EE9CCE-FB88-42C7-9C85-448A8DDEAA04}" srcOrd="2" destOrd="0" parTransId="{C020F5D1-F79C-4E5D-99E6-944382716F14}" sibTransId="{3DE178BC-AF1F-4D58-B4BA-5C65073EAA04}"/>
    <dgm:cxn modelId="{C7F4383C-1711-4E4E-9A2A-18040C46F217}" type="presOf" srcId="{C0D697DE-5613-41E5-BB53-310E382A04A4}" destId="{AA3D3B37-EE54-498F-BDE4-7D6215535085}" srcOrd="0" destOrd="0" presId="urn:microsoft.com/office/officeart/2005/8/layout/vList6"/>
    <dgm:cxn modelId="{2E35355D-F2D5-460A-8EAD-73402EEC3095}" srcId="{65522AE0-2CE2-4FFF-970C-2114C088B660}" destId="{95AFF3C4-63B3-4FE8-BD0F-1D5DBF908510}" srcOrd="0" destOrd="0" parTransId="{343CBBBC-992F-46B6-8828-465AE4AD960B}" sibTransId="{B4B33B38-BF36-486A-B99D-5C028E60C46B}"/>
    <dgm:cxn modelId="{4D1B7D0E-9A91-4537-843D-C0B7DF4E3993}" type="presOf" srcId="{2DBBBE47-7131-4184-83A5-4A723481731B}" destId="{CDFA0058-2393-429D-8081-A310C0EB5200}" srcOrd="0" destOrd="0" presId="urn:microsoft.com/office/officeart/2005/8/layout/vList6"/>
    <dgm:cxn modelId="{E8CC1ED3-D357-4875-9519-5EF4F038558B}" type="presOf" srcId="{0BDCA9CC-C840-48D0-A1CA-48D048D55D60}" destId="{44F857F5-0DF3-46CA-9E67-59BF3E8D7359}" srcOrd="0" destOrd="0" presId="urn:microsoft.com/office/officeart/2005/8/layout/vList6"/>
    <dgm:cxn modelId="{27958277-8949-4445-915C-A6D342B90685}" type="presParOf" srcId="{7FD39D4D-3885-489F-87BC-C901C7CF1D18}" destId="{F97E0B8B-7D67-454A-B3B9-516F959843A5}" srcOrd="0" destOrd="0" presId="urn:microsoft.com/office/officeart/2005/8/layout/vList6"/>
    <dgm:cxn modelId="{DB34A58A-5ED5-4B30-80B7-0DEC3057EEEC}" type="presParOf" srcId="{F97E0B8B-7D67-454A-B3B9-516F959843A5}" destId="{8489F1C6-D19F-4569-AF2F-2EFF3CDC7AB4}" srcOrd="0" destOrd="0" presId="urn:microsoft.com/office/officeart/2005/8/layout/vList6"/>
    <dgm:cxn modelId="{E3C768D2-C369-441E-9817-6F5A360E8F28}" type="presParOf" srcId="{F97E0B8B-7D67-454A-B3B9-516F959843A5}" destId="{5AC26ED6-0761-4C27-867B-A821BD393E18}" srcOrd="1" destOrd="0" presId="urn:microsoft.com/office/officeart/2005/8/layout/vList6"/>
    <dgm:cxn modelId="{8E682AAE-DB3B-4353-BC6E-CEDE241C9EAE}" type="presParOf" srcId="{7FD39D4D-3885-489F-87BC-C901C7CF1D18}" destId="{6372B7CC-2D0A-4D4D-BFAA-9CD2C71F8600}" srcOrd="1" destOrd="0" presId="urn:microsoft.com/office/officeart/2005/8/layout/vList6"/>
    <dgm:cxn modelId="{4CB260A0-3223-4E90-9249-8420F14E748A}" type="presParOf" srcId="{7FD39D4D-3885-489F-87BC-C901C7CF1D18}" destId="{041339E7-C487-484B-B0B8-D5FBEDB8F11A}" srcOrd="2" destOrd="0" presId="urn:microsoft.com/office/officeart/2005/8/layout/vList6"/>
    <dgm:cxn modelId="{A4E11CE4-B70C-49BF-A401-074AB6EE7A31}" type="presParOf" srcId="{041339E7-C487-484B-B0B8-D5FBEDB8F11A}" destId="{758B9CC0-8C3B-42DF-9630-39D22EC64B67}" srcOrd="0" destOrd="0" presId="urn:microsoft.com/office/officeart/2005/8/layout/vList6"/>
    <dgm:cxn modelId="{ECB25E11-DBF3-45DF-9476-BAA80E0A730F}" type="presParOf" srcId="{041339E7-C487-484B-B0B8-D5FBEDB8F11A}" destId="{CDFA0058-2393-429D-8081-A310C0EB5200}" srcOrd="1" destOrd="0" presId="urn:microsoft.com/office/officeart/2005/8/layout/vList6"/>
    <dgm:cxn modelId="{E9F38EED-5519-4C96-A211-8C5360C763B9}" type="presParOf" srcId="{7FD39D4D-3885-489F-87BC-C901C7CF1D18}" destId="{58440D97-6A14-409C-949F-FF6012440244}" srcOrd="3" destOrd="0" presId="urn:microsoft.com/office/officeart/2005/8/layout/vList6"/>
    <dgm:cxn modelId="{E84FB55C-E015-4D29-A596-6764926ACBE1}" type="presParOf" srcId="{7FD39D4D-3885-489F-87BC-C901C7CF1D18}" destId="{4ED9124A-A814-4BCF-8947-0164A84A837C}" srcOrd="4" destOrd="0" presId="urn:microsoft.com/office/officeart/2005/8/layout/vList6"/>
    <dgm:cxn modelId="{0D7F84F8-381A-4677-A776-405F50359137}" type="presParOf" srcId="{4ED9124A-A814-4BCF-8947-0164A84A837C}" destId="{B0E93211-BE23-4574-8DB5-49B509FB4681}" srcOrd="0" destOrd="0" presId="urn:microsoft.com/office/officeart/2005/8/layout/vList6"/>
    <dgm:cxn modelId="{93FEA185-B3D5-44EF-A3A2-DEE2918D255E}" type="presParOf" srcId="{4ED9124A-A814-4BCF-8947-0164A84A837C}" destId="{03481F0F-A210-4AD4-9CA7-DC91779D682F}" srcOrd="1" destOrd="0" presId="urn:microsoft.com/office/officeart/2005/8/layout/vList6"/>
    <dgm:cxn modelId="{1BF192C4-F9BC-43AA-88A8-76F9877552E2}" type="presParOf" srcId="{7FD39D4D-3885-489F-87BC-C901C7CF1D18}" destId="{EA65A871-8592-4BA0-96E2-A34768B8C9CC}" srcOrd="5" destOrd="0" presId="urn:microsoft.com/office/officeart/2005/8/layout/vList6"/>
    <dgm:cxn modelId="{087E0B22-5F48-4E4B-A0F4-E3D340650C04}" type="presParOf" srcId="{7FD39D4D-3885-489F-87BC-C901C7CF1D18}" destId="{2EE017B4-4978-41CF-9B40-DC69BE537982}" srcOrd="6" destOrd="0" presId="urn:microsoft.com/office/officeart/2005/8/layout/vList6"/>
    <dgm:cxn modelId="{DE888AC8-9D3A-467A-970B-8D568892698B}" type="presParOf" srcId="{2EE017B4-4978-41CF-9B40-DC69BE537982}" destId="{92B1045D-7519-4D3D-9244-75AD7341801C}" srcOrd="0" destOrd="0" presId="urn:microsoft.com/office/officeart/2005/8/layout/vList6"/>
    <dgm:cxn modelId="{909077A6-40EE-4437-8239-620A2B1165B8}" type="presParOf" srcId="{2EE017B4-4978-41CF-9B40-DC69BE537982}" destId="{D6CDAFDC-1F55-462B-8C1D-279DCFD6D2ED}" srcOrd="1" destOrd="0" presId="urn:microsoft.com/office/officeart/2005/8/layout/vList6"/>
    <dgm:cxn modelId="{DCFD7EB6-9C5A-42F8-B912-BFBB0396FF4C}" type="presParOf" srcId="{7FD39D4D-3885-489F-87BC-C901C7CF1D18}" destId="{8DDBEA6F-A70B-4B30-B346-0D402977E2DC}" srcOrd="7" destOrd="0" presId="urn:microsoft.com/office/officeart/2005/8/layout/vList6"/>
    <dgm:cxn modelId="{6DD4F986-B27E-4F28-845A-D3A8A182A2C2}" type="presParOf" srcId="{7FD39D4D-3885-489F-87BC-C901C7CF1D18}" destId="{4DBA6871-BF1B-48FC-9C98-E965E671257E}" srcOrd="8" destOrd="0" presId="urn:microsoft.com/office/officeart/2005/8/layout/vList6"/>
    <dgm:cxn modelId="{79068F4C-4117-469F-A868-C68C470B3E0F}" type="presParOf" srcId="{4DBA6871-BF1B-48FC-9C98-E965E671257E}" destId="{75522BBA-6762-4EFF-A2CA-E07616903CBE}" srcOrd="0" destOrd="0" presId="urn:microsoft.com/office/officeart/2005/8/layout/vList6"/>
    <dgm:cxn modelId="{B014C889-1253-4D1E-84F0-0D21F614B5D5}" type="presParOf" srcId="{4DBA6871-BF1B-48FC-9C98-E965E671257E}" destId="{397AB143-28A9-42E7-84B6-C31AFCE6E4EF}" srcOrd="1" destOrd="0" presId="urn:microsoft.com/office/officeart/2005/8/layout/vList6"/>
    <dgm:cxn modelId="{F4B7F6FF-9892-4D4B-9DBF-B9D9C8912366}" type="presParOf" srcId="{7FD39D4D-3885-489F-87BC-C901C7CF1D18}" destId="{B9F1F4BD-B345-415D-9FD9-293B9CDA21B0}" srcOrd="9" destOrd="0" presId="urn:microsoft.com/office/officeart/2005/8/layout/vList6"/>
    <dgm:cxn modelId="{6427618E-D0CD-495F-B34F-7EF172DE2C48}" type="presParOf" srcId="{7FD39D4D-3885-489F-87BC-C901C7CF1D18}" destId="{CD7FCFF7-818D-4864-96EB-93718062E620}" srcOrd="10" destOrd="0" presId="urn:microsoft.com/office/officeart/2005/8/layout/vList6"/>
    <dgm:cxn modelId="{2944A972-24AB-450C-9A25-A1080E9315D4}" type="presParOf" srcId="{CD7FCFF7-818D-4864-96EB-93718062E620}" destId="{AA3D3B37-EE54-498F-BDE4-7D6215535085}" srcOrd="0" destOrd="0" presId="urn:microsoft.com/office/officeart/2005/8/layout/vList6"/>
    <dgm:cxn modelId="{73B4D3A9-A300-482A-97B6-3431E60D52D0}" type="presParOf" srcId="{CD7FCFF7-818D-4864-96EB-93718062E620}" destId="{44F857F5-0DF3-46CA-9E67-59BF3E8D735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E346AD-F085-43DB-8A67-A3E6B0EFCA83}" type="doc">
      <dgm:prSet loTypeId="urn:microsoft.com/office/officeart/2005/8/layout/hierarchy1" loCatId="hierarchy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BB797E85-F955-4C20-B262-B69D2D9F8841}">
      <dgm:prSet phldrT="[Текст]" custT="1"/>
      <dgm:spPr>
        <a:solidFill>
          <a:srgbClr val="CCECFF">
            <a:alpha val="89804"/>
          </a:srgbClr>
        </a:solidFill>
      </dgm:spPr>
      <dgm:t>
        <a:bodyPr/>
        <a:lstStyle/>
        <a:p>
          <a:r>
            <a:rPr lang="ru-RU" sz="2400" dirty="0" smtClean="0">
              <a:latin typeface="Book Antiqua" pitchFamily="18" charset="0"/>
            </a:rPr>
            <a:t>Изменение остатков средств на счетах по учету средств бюджета </a:t>
          </a:r>
          <a:endParaRPr lang="ru-RU" sz="2400" dirty="0">
            <a:latin typeface="Book Antiqua" pitchFamily="18" charset="0"/>
          </a:endParaRPr>
        </a:p>
      </dgm:t>
    </dgm:pt>
    <dgm:pt modelId="{A16AF4B8-253A-4161-8BFA-8647735DF8CC}" type="parTrans" cxnId="{B5EED0D2-7674-4673-948F-791205E8A09A}">
      <dgm:prSet/>
      <dgm:spPr/>
      <dgm:t>
        <a:bodyPr/>
        <a:lstStyle/>
        <a:p>
          <a:endParaRPr lang="ru-RU"/>
        </a:p>
      </dgm:t>
    </dgm:pt>
    <dgm:pt modelId="{01996C68-F06A-45FF-B714-0E2C4BE98A63}" type="sibTrans" cxnId="{B5EED0D2-7674-4673-948F-791205E8A09A}">
      <dgm:prSet/>
      <dgm:spPr/>
      <dgm:t>
        <a:bodyPr/>
        <a:lstStyle/>
        <a:p>
          <a:endParaRPr lang="ru-RU"/>
        </a:p>
      </dgm:t>
    </dgm:pt>
    <dgm:pt modelId="{900DDDD4-D09A-4E84-90DA-F6517193C2E6}">
      <dgm:prSet phldrT="[Текст]" custT="1"/>
      <dgm:spPr>
        <a:solidFill>
          <a:srgbClr val="CCECFF">
            <a:alpha val="90000"/>
          </a:srgbClr>
        </a:solidFill>
      </dgm:spPr>
      <dgm:t>
        <a:bodyPr/>
        <a:lstStyle/>
        <a:p>
          <a:r>
            <a:rPr lang="ru-RU" sz="3200" dirty="0" smtClean="0">
              <a:latin typeface="Book Antiqua" pitchFamily="18" charset="0"/>
            </a:rPr>
            <a:t>2015  год</a:t>
          </a:r>
          <a:endParaRPr lang="ru-RU" sz="3200" dirty="0">
            <a:latin typeface="Book Antiqua" pitchFamily="18" charset="0"/>
          </a:endParaRPr>
        </a:p>
      </dgm:t>
    </dgm:pt>
    <dgm:pt modelId="{2DDC0BBC-0C87-4794-AF2B-9851511582CA}" type="parTrans" cxnId="{BA7DE729-786C-4187-B015-06B59A4A4F11}">
      <dgm:prSet/>
      <dgm:spPr/>
      <dgm:t>
        <a:bodyPr/>
        <a:lstStyle/>
        <a:p>
          <a:endParaRPr lang="ru-RU" dirty="0"/>
        </a:p>
      </dgm:t>
    </dgm:pt>
    <dgm:pt modelId="{66346333-0482-4CA3-8D1D-5DBB26E944A6}" type="sibTrans" cxnId="{BA7DE729-786C-4187-B015-06B59A4A4F11}">
      <dgm:prSet/>
      <dgm:spPr/>
      <dgm:t>
        <a:bodyPr/>
        <a:lstStyle/>
        <a:p>
          <a:endParaRPr lang="ru-RU"/>
        </a:p>
      </dgm:t>
    </dgm:pt>
    <dgm:pt modelId="{7282DEEC-328F-4B4A-A5F4-F921DCBB526D}">
      <dgm:prSet phldrT="[Текст]"/>
      <dgm:spPr>
        <a:solidFill>
          <a:srgbClr val="CCECFF">
            <a:alpha val="90000"/>
          </a:srgbClr>
        </a:solidFill>
      </dgm:spPr>
      <dgm:t>
        <a:bodyPr/>
        <a:lstStyle/>
        <a:p>
          <a:r>
            <a:rPr lang="ru-RU" dirty="0" smtClean="0">
              <a:latin typeface="Book Antiqua" pitchFamily="18" charset="0"/>
            </a:rPr>
            <a:t>- 1288,7</a:t>
          </a:r>
          <a:endParaRPr lang="ru-RU" dirty="0">
            <a:latin typeface="Book Antiqua" pitchFamily="18" charset="0"/>
          </a:endParaRPr>
        </a:p>
      </dgm:t>
    </dgm:pt>
    <dgm:pt modelId="{86F978E5-F6FE-405A-B0D6-53721D7988E1}" type="parTrans" cxnId="{430F5B68-6BC6-4E1C-BD96-B941872AA6B1}">
      <dgm:prSet/>
      <dgm:spPr/>
      <dgm:t>
        <a:bodyPr/>
        <a:lstStyle/>
        <a:p>
          <a:endParaRPr lang="ru-RU" dirty="0"/>
        </a:p>
      </dgm:t>
    </dgm:pt>
    <dgm:pt modelId="{DB7B312F-9C76-49DB-9BCF-9D84C9C7CDDC}" type="sibTrans" cxnId="{430F5B68-6BC6-4E1C-BD96-B941872AA6B1}">
      <dgm:prSet/>
      <dgm:spPr/>
      <dgm:t>
        <a:bodyPr/>
        <a:lstStyle/>
        <a:p>
          <a:endParaRPr lang="ru-RU"/>
        </a:p>
      </dgm:t>
    </dgm:pt>
    <dgm:pt modelId="{DD15B0C1-4B8F-4F1D-9521-679086DF179D}">
      <dgm:prSet phldrT="[Текст]" custT="1"/>
      <dgm:spPr>
        <a:solidFill>
          <a:srgbClr val="CCECFF">
            <a:alpha val="90000"/>
          </a:srgbClr>
        </a:solidFill>
      </dgm:spPr>
      <dgm:t>
        <a:bodyPr/>
        <a:lstStyle/>
        <a:p>
          <a:r>
            <a:rPr lang="ru-RU" sz="3200" dirty="0" smtClean="0">
              <a:latin typeface="Book Antiqua" pitchFamily="18" charset="0"/>
            </a:rPr>
            <a:t>2016  год</a:t>
          </a:r>
          <a:endParaRPr lang="ru-RU" sz="3200" dirty="0">
            <a:latin typeface="Book Antiqua" pitchFamily="18" charset="0"/>
          </a:endParaRPr>
        </a:p>
      </dgm:t>
    </dgm:pt>
    <dgm:pt modelId="{160CC132-8243-4672-B10A-01A3A2D7E550}" type="parTrans" cxnId="{00A332C2-0853-4CC7-88C4-E48957758318}">
      <dgm:prSet/>
      <dgm:spPr/>
      <dgm:t>
        <a:bodyPr/>
        <a:lstStyle/>
        <a:p>
          <a:endParaRPr lang="ru-RU" dirty="0"/>
        </a:p>
      </dgm:t>
    </dgm:pt>
    <dgm:pt modelId="{3A24B5DC-DF6E-4B10-8B03-2EFA8AA8BF83}" type="sibTrans" cxnId="{00A332C2-0853-4CC7-88C4-E48957758318}">
      <dgm:prSet/>
      <dgm:spPr/>
      <dgm:t>
        <a:bodyPr/>
        <a:lstStyle/>
        <a:p>
          <a:endParaRPr lang="ru-RU"/>
        </a:p>
      </dgm:t>
    </dgm:pt>
    <dgm:pt modelId="{9C305317-740C-4551-B9CC-8627346EE126}">
      <dgm:prSet phldrT="[Текст]"/>
      <dgm:spPr>
        <a:solidFill>
          <a:srgbClr val="CCECFF">
            <a:alpha val="90000"/>
          </a:srgbClr>
        </a:solidFill>
      </dgm:spPr>
      <dgm:t>
        <a:bodyPr/>
        <a:lstStyle/>
        <a:p>
          <a:r>
            <a:rPr lang="ru-RU" dirty="0" smtClean="0">
              <a:latin typeface="Book Antiqua" pitchFamily="18" charset="0"/>
            </a:rPr>
            <a:t>- 709,6</a:t>
          </a:r>
          <a:endParaRPr lang="ru-RU" dirty="0">
            <a:latin typeface="Book Antiqua" pitchFamily="18" charset="0"/>
          </a:endParaRPr>
        </a:p>
      </dgm:t>
    </dgm:pt>
    <dgm:pt modelId="{2C6CA7B7-4AD1-48CC-BAE0-B846A9FEE55B}" type="parTrans" cxnId="{85402935-99DF-4AE9-B4C2-70AE2BA428C0}">
      <dgm:prSet/>
      <dgm:spPr/>
      <dgm:t>
        <a:bodyPr/>
        <a:lstStyle/>
        <a:p>
          <a:endParaRPr lang="ru-RU" dirty="0"/>
        </a:p>
      </dgm:t>
    </dgm:pt>
    <dgm:pt modelId="{7F5F0C40-C0C6-4427-9EE1-32A823394B91}" type="sibTrans" cxnId="{85402935-99DF-4AE9-B4C2-70AE2BA428C0}">
      <dgm:prSet/>
      <dgm:spPr/>
      <dgm:t>
        <a:bodyPr/>
        <a:lstStyle/>
        <a:p>
          <a:endParaRPr lang="ru-RU"/>
        </a:p>
      </dgm:t>
    </dgm:pt>
    <dgm:pt modelId="{13CED8E2-4F1A-46A3-AED5-6FC5776BBF40}" type="pres">
      <dgm:prSet presAssocID="{D7E346AD-F085-43DB-8A67-A3E6B0EFCA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03B63BD-9D99-4F42-B31A-EC4931850912}" type="pres">
      <dgm:prSet presAssocID="{BB797E85-F955-4C20-B262-B69D2D9F8841}" presName="hierRoot1" presStyleCnt="0"/>
      <dgm:spPr/>
    </dgm:pt>
    <dgm:pt modelId="{0DC39C94-BE20-42CB-A6F5-6CE3F88AA14B}" type="pres">
      <dgm:prSet presAssocID="{BB797E85-F955-4C20-B262-B69D2D9F8841}" presName="composite" presStyleCnt="0"/>
      <dgm:spPr/>
    </dgm:pt>
    <dgm:pt modelId="{0811A85D-F7CD-46F1-99AD-FEEDE70F172C}" type="pres">
      <dgm:prSet presAssocID="{BB797E85-F955-4C20-B262-B69D2D9F8841}" presName="background" presStyleLbl="node0" presStyleIdx="0" presStyleCnt="1"/>
      <dgm:spPr>
        <a:solidFill>
          <a:srgbClr val="0066FF"/>
        </a:solidFill>
      </dgm:spPr>
    </dgm:pt>
    <dgm:pt modelId="{CFFA2C0C-7C6F-42FC-B6A3-B82CF8CC6A24}" type="pres">
      <dgm:prSet presAssocID="{BB797E85-F955-4C20-B262-B69D2D9F8841}" presName="text" presStyleLbl="fgAcc0" presStyleIdx="0" presStyleCnt="1" custScaleX="321432" custScaleY="784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2FBADB-5F04-49E8-918A-788581FC7CFA}" type="pres">
      <dgm:prSet presAssocID="{BB797E85-F955-4C20-B262-B69D2D9F8841}" presName="hierChild2" presStyleCnt="0"/>
      <dgm:spPr/>
    </dgm:pt>
    <dgm:pt modelId="{F97EBB1D-6EBA-470D-A564-7F9279833B8C}" type="pres">
      <dgm:prSet presAssocID="{2DDC0BBC-0C87-4794-AF2B-9851511582C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3DA3D14-4851-460F-89F3-908EF002374F}" type="pres">
      <dgm:prSet presAssocID="{900DDDD4-D09A-4E84-90DA-F6517193C2E6}" presName="hierRoot2" presStyleCnt="0"/>
      <dgm:spPr/>
    </dgm:pt>
    <dgm:pt modelId="{5AB385F1-80AA-4DA3-B2A5-A89C585AC343}" type="pres">
      <dgm:prSet presAssocID="{900DDDD4-D09A-4E84-90DA-F6517193C2E6}" presName="composite2" presStyleCnt="0"/>
      <dgm:spPr/>
    </dgm:pt>
    <dgm:pt modelId="{F237155B-7ABA-496E-A5AE-58EDA44DC8D1}" type="pres">
      <dgm:prSet presAssocID="{900DDDD4-D09A-4E84-90DA-F6517193C2E6}" presName="background2" presStyleLbl="node2" presStyleIdx="0" presStyleCnt="2"/>
      <dgm:spPr>
        <a:solidFill>
          <a:srgbClr val="0066FF"/>
        </a:solidFill>
      </dgm:spPr>
    </dgm:pt>
    <dgm:pt modelId="{C2971168-8FBA-4482-895C-56CC79F166E2}" type="pres">
      <dgm:prSet presAssocID="{900DDDD4-D09A-4E84-90DA-F6517193C2E6}" presName="text2" presStyleLbl="fgAcc2" presStyleIdx="0" presStyleCnt="2" custLinFactNeighborX="-12909" custLinFactNeighborY="35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6E88AF-F091-48A9-A359-5B2660CDCFE3}" type="pres">
      <dgm:prSet presAssocID="{900DDDD4-D09A-4E84-90DA-F6517193C2E6}" presName="hierChild3" presStyleCnt="0"/>
      <dgm:spPr/>
    </dgm:pt>
    <dgm:pt modelId="{CA89B80B-7BF2-4B2D-8B34-6DFA743F27D4}" type="pres">
      <dgm:prSet presAssocID="{86F978E5-F6FE-405A-B0D6-53721D7988E1}" presName="Name17" presStyleLbl="parChTrans1D3" presStyleIdx="0" presStyleCnt="2"/>
      <dgm:spPr/>
      <dgm:t>
        <a:bodyPr/>
        <a:lstStyle/>
        <a:p>
          <a:endParaRPr lang="ru-RU"/>
        </a:p>
      </dgm:t>
    </dgm:pt>
    <dgm:pt modelId="{18553F3F-D12D-4FF8-9F72-9752D5F7BFA1}" type="pres">
      <dgm:prSet presAssocID="{7282DEEC-328F-4B4A-A5F4-F921DCBB526D}" presName="hierRoot3" presStyleCnt="0"/>
      <dgm:spPr/>
    </dgm:pt>
    <dgm:pt modelId="{ECFF6B6A-7E32-4B7D-AE94-792BDE09300C}" type="pres">
      <dgm:prSet presAssocID="{7282DEEC-328F-4B4A-A5F4-F921DCBB526D}" presName="composite3" presStyleCnt="0"/>
      <dgm:spPr/>
    </dgm:pt>
    <dgm:pt modelId="{3552F5F0-5D59-481A-9785-453B42E005EA}" type="pres">
      <dgm:prSet presAssocID="{7282DEEC-328F-4B4A-A5F4-F921DCBB526D}" presName="background3" presStyleLbl="node3" presStyleIdx="0" presStyleCnt="2"/>
      <dgm:spPr>
        <a:solidFill>
          <a:srgbClr val="0066FF"/>
        </a:solidFill>
      </dgm:spPr>
    </dgm:pt>
    <dgm:pt modelId="{41754B3C-6B3D-44C0-ABE1-2041B1C9149C}" type="pres">
      <dgm:prSet presAssocID="{7282DEEC-328F-4B4A-A5F4-F921DCBB526D}" presName="text3" presStyleLbl="fgAcc3" presStyleIdx="0" presStyleCnt="2" custLinFactNeighborX="-12909" custLinFactNeighborY="-43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F5CAFC-2D74-4A38-AF23-05CEFB5F5C65}" type="pres">
      <dgm:prSet presAssocID="{7282DEEC-328F-4B4A-A5F4-F921DCBB526D}" presName="hierChild4" presStyleCnt="0"/>
      <dgm:spPr/>
    </dgm:pt>
    <dgm:pt modelId="{0FE541BD-5820-4A94-9CFB-C63E3E1D7D19}" type="pres">
      <dgm:prSet presAssocID="{160CC132-8243-4672-B10A-01A3A2D7E55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A5C0F9D-C906-4C86-AC9E-B12DE0807335}" type="pres">
      <dgm:prSet presAssocID="{DD15B0C1-4B8F-4F1D-9521-679086DF179D}" presName="hierRoot2" presStyleCnt="0"/>
      <dgm:spPr/>
    </dgm:pt>
    <dgm:pt modelId="{57D0D45E-ACBE-4609-A0F6-499A779227AB}" type="pres">
      <dgm:prSet presAssocID="{DD15B0C1-4B8F-4F1D-9521-679086DF179D}" presName="composite2" presStyleCnt="0"/>
      <dgm:spPr/>
    </dgm:pt>
    <dgm:pt modelId="{9707B57B-6BC6-4EEB-A1D5-2E2CEC51385E}" type="pres">
      <dgm:prSet presAssocID="{DD15B0C1-4B8F-4F1D-9521-679086DF179D}" presName="background2" presStyleLbl="node2" presStyleIdx="1" presStyleCnt="2"/>
      <dgm:spPr>
        <a:solidFill>
          <a:srgbClr val="0066FF"/>
        </a:solidFill>
      </dgm:spPr>
    </dgm:pt>
    <dgm:pt modelId="{9F1F31BA-038D-4C23-952E-882DE6A6D3FB}" type="pres">
      <dgm:prSet presAssocID="{DD15B0C1-4B8F-4F1D-9521-679086DF179D}" presName="text2" presStyleLbl="fgAcc2" presStyleIdx="1" presStyleCnt="2" custLinFactNeighborX="22461" custLinFactNeighborY="35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B284F8-1F78-4BF5-8291-9CBB5F055F25}" type="pres">
      <dgm:prSet presAssocID="{DD15B0C1-4B8F-4F1D-9521-679086DF179D}" presName="hierChild3" presStyleCnt="0"/>
      <dgm:spPr/>
    </dgm:pt>
    <dgm:pt modelId="{988F3C41-43DF-4229-AC76-31295353F58E}" type="pres">
      <dgm:prSet presAssocID="{2C6CA7B7-4AD1-48CC-BAE0-B846A9FEE55B}" presName="Name17" presStyleLbl="parChTrans1D3" presStyleIdx="1" presStyleCnt="2"/>
      <dgm:spPr/>
      <dgm:t>
        <a:bodyPr/>
        <a:lstStyle/>
        <a:p>
          <a:endParaRPr lang="ru-RU"/>
        </a:p>
      </dgm:t>
    </dgm:pt>
    <dgm:pt modelId="{524B505C-13F1-4F9E-933C-B27FAB314D92}" type="pres">
      <dgm:prSet presAssocID="{9C305317-740C-4551-B9CC-8627346EE126}" presName="hierRoot3" presStyleCnt="0"/>
      <dgm:spPr/>
    </dgm:pt>
    <dgm:pt modelId="{05612936-1493-47E0-9F6F-A6966E84456C}" type="pres">
      <dgm:prSet presAssocID="{9C305317-740C-4551-B9CC-8627346EE126}" presName="composite3" presStyleCnt="0"/>
      <dgm:spPr/>
    </dgm:pt>
    <dgm:pt modelId="{DCA5C7EE-5DED-4028-9AEB-894533F6B40B}" type="pres">
      <dgm:prSet presAssocID="{9C305317-740C-4551-B9CC-8627346EE126}" presName="background3" presStyleLbl="node3" presStyleIdx="1" presStyleCnt="2"/>
      <dgm:spPr>
        <a:solidFill>
          <a:srgbClr val="0066FF"/>
        </a:solidFill>
      </dgm:spPr>
    </dgm:pt>
    <dgm:pt modelId="{CFAEEAED-1581-4C7E-B1F1-8E02A15C2C4D}" type="pres">
      <dgm:prSet presAssocID="{9C305317-740C-4551-B9CC-8627346EE126}" presName="text3" presStyleLbl="fgAcc3" presStyleIdx="1" presStyleCnt="2" custLinFactNeighborX="22461" custLinFactNeighborY="11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5B146F-0774-485A-81C5-E302CADE373C}" type="pres">
      <dgm:prSet presAssocID="{9C305317-740C-4551-B9CC-8627346EE126}" presName="hierChild4" presStyleCnt="0"/>
      <dgm:spPr/>
    </dgm:pt>
  </dgm:ptLst>
  <dgm:cxnLst>
    <dgm:cxn modelId="{9E58259A-66F1-4900-B4C2-743B9BB35200}" type="presOf" srcId="{9C305317-740C-4551-B9CC-8627346EE126}" destId="{CFAEEAED-1581-4C7E-B1F1-8E02A15C2C4D}" srcOrd="0" destOrd="0" presId="urn:microsoft.com/office/officeart/2005/8/layout/hierarchy1"/>
    <dgm:cxn modelId="{85402935-99DF-4AE9-B4C2-70AE2BA428C0}" srcId="{DD15B0C1-4B8F-4F1D-9521-679086DF179D}" destId="{9C305317-740C-4551-B9CC-8627346EE126}" srcOrd="0" destOrd="0" parTransId="{2C6CA7B7-4AD1-48CC-BAE0-B846A9FEE55B}" sibTransId="{7F5F0C40-C0C6-4427-9EE1-32A823394B91}"/>
    <dgm:cxn modelId="{1F03F744-522C-4686-8F5F-A4716DFC7FB5}" type="presOf" srcId="{D7E346AD-F085-43DB-8A67-A3E6B0EFCA83}" destId="{13CED8E2-4F1A-46A3-AED5-6FC5776BBF40}" srcOrd="0" destOrd="0" presId="urn:microsoft.com/office/officeart/2005/8/layout/hierarchy1"/>
    <dgm:cxn modelId="{F50CF11E-B706-4B15-B29D-1266513444BE}" type="presOf" srcId="{2C6CA7B7-4AD1-48CC-BAE0-B846A9FEE55B}" destId="{988F3C41-43DF-4229-AC76-31295353F58E}" srcOrd="0" destOrd="0" presId="urn:microsoft.com/office/officeart/2005/8/layout/hierarchy1"/>
    <dgm:cxn modelId="{942283ED-CCC4-44E1-8BA5-A810F09410A1}" type="presOf" srcId="{86F978E5-F6FE-405A-B0D6-53721D7988E1}" destId="{CA89B80B-7BF2-4B2D-8B34-6DFA743F27D4}" srcOrd="0" destOrd="0" presId="urn:microsoft.com/office/officeart/2005/8/layout/hierarchy1"/>
    <dgm:cxn modelId="{430F5B68-6BC6-4E1C-BD96-B941872AA6B1}" srcId="{900DDDD4-D09A-4E84-90DA-F6517193C2E6}" destId="{7282DEEC-328F-4B4A-A5F4-F921DCBB526D}" srcOrd="0" destOrd="0" parTransId="{86F978E5-F6FE-405A-B0D6-53721D7988E1}" sibTransId="{DB7B312F-9C76-49DB-9BCF-9D84C9C7CDDC}"/>
    <dgm:cxn modelId="{00A332C2-0853-4CC7-88C4-E48957758318}" srcId="{BB797E85-F955-4C20-B262-B69D2D9F8841}" destId="{DD15B0C1-4B8F-4F1D-9521-679086DF179D}" srcOrd="1" destOrd="0" parTransId="{160CC132-8243-4672-B10A-01A3A2D7E550}" sibTransId="{3A24B5DC-DF6E-4B10-8B03-2EFA8AA8BF83}"/>
    <dgm:cxn modelId="{1B5389D2-FFF5-49C6-8A7D-26002095D8FD}" type="presOf" srcId="{DD15B0C1-4B8F-4F1D-9521-679086DF179D}" destId="{9F1F31BA-038D-4C23-952E-882DE6A6D3FB}" srcOrd="0" destOrd="0" presId="urn:microsoft.com/office/officeart/2005/8/layout/hierarchy1"/>
    <dgm:cxn modelId="{5878E7D3-BD7D-4224-9998-8C07E04DF895}" type="presOf" srcId="{160CC132-8243-4672-B10A-01A3A2D7E550}" destId="{0FE541BD-5820-4A94-9CFB-C63E3E1D7D19}" srcOrd="0" destOrd="0" presId="urn:microsoft.com/office/officeart/2005/8/layout/hierarchy1"/>
    <dgm:cxn modelId="{EFD5C11B-F10D-41DF-8C58-9439F3E0AC78}" type="presOf" srcId="{7282DEEC-328F-4B4A-A5F4-F921DCBB526D}" destId="{41754B3C-6B3D-44C0-ABE1-2041B1C9149C}" srcOrd="0" destOrd="0" presId="urn:microsoft.com/office/officeart/2005/8/layout/hierarchy1"/>
    <dgm:cxn modelId="{BA7DE729-786C-4187-B015-06B59A4A4F11}" srcId="{BB797E85-F955-4C20-B262-B69D2D9F8841}" destId="{900DDDD4-D09A-4E84-90DA-F6517193C2E6}" srcOrd="0" destOrd="0" parTransId="{2DDC0BBC-0C87-4794-AF2B-9851511582CA}" sibTransId="{66346333-0482-4CA3-8D1D-5DBB26E944A6}"/>
    <dgm:cxn modelId="{174B4623-2C7A-4084-94F8-562539D6D120}" type="presOf" srcId="{2DDC0BBC-0C87-4794-AF2B-9851511582CA}" destId="{F97EBB1D-6EBA-470D-A564-7F9279833B8C}" srcOrd="0" destOrd="0" presId="urn:microsoft.com/office/officeart/2005/8/layout/hierarchy1"/>
    <dgm:cxn modelId="{67977C7F-165E-40A8-8D2E-D87CB9C30FB5}" type="presOf" srcId="{900DDDD4-D09A-4E84-90DA-F6517193C2E6}" destId="{C2971168-8FBA-4482-895C-56CC79F166E2}" srcOrd="0" destOrd="0" presId="urn:microsoft.com/office/officeart/2005/8/layout/hierarchy1"/>
    <dgm:cxn modelId="{E2CC19CF-5F90-4610-8820-B0FF37F07994}" type="presOf" srcId="{BB797E85-F955-4C20-B262-B69D2D9F8841}" destId="{CFFA2C0C-7C6F-42FC-B6A3-B82CF8CC6A24}" srcOrd="0" destOrd="0" presId="urn:microsoft.com/office/officeart/2005/8/layout/hierarchy1"/>
    <dgm:cxn modelId="{B5EED0D2-7674-4673-948F-791205E8A09A}" srcId="{D7E346AD-F085-43DB-8A67-A3E6B0EFCA83}" destId="{BB797E85-F955-4C20-B262-B69D2D9F8841}" srcOrd="0" destOrd="0" parTransId="{A16AF4B8-253A-4161-8BFA-8647735DF8CC}" sibTransId="{01996C68-F06A-45FF-B714-0E2C4BE98A63}"/>
    <dgm:cxn modelId="{D9BA40B4-B8B2-4C28-86C9-CC0E9DE6D6BE}" type="presParOf" srcId="{13CED8E2-4F1A-46A3-AED5-6FC5776BBF40}" destId="{603B63BD-9D99-4F42-B31A-EC4931850912}" srcOrd="0" destOrd="0" presId="urn:microsoft.com/office/officeart/2005/8/layout/hierarchy1"/>
    <dgm:cxn modelId="{4441126E-67F8-48CD-8299-EE321C83C5C4}" type="presParOf" srcId="{603B63BD-9D99-4F42-B31A-EC4931850912}" destId="{0DC39C94-BE20-42CB-A6F5-6CE3F88AA14B}" srcOrd="0" destOrd="0" presId="urn:microsoft.com/office/officeart/2005/8/layout/hierarchy1"/>
    <dgm:cxn modelId="{50998143-1D79-4C9E-80D8-640D73F34360}" type="presParOf" srcId="{0DC39C94-BE20-42CB-A6F5-6CE3F88AA14B}" destId="{0811A85D-F7CD-46F1-99AD-FEEDE70F172C}" srcOrd="0" destOrd="0" presId="urn:microsoft.com/office/officeart/2005/8/layout/hierarchy1"/>
    <dgm:cxn modelId="{1FCC1867-C178-4CAC-A6B9-588F45A64A12}" type="presParOf" srcId="{0DC39C94-BE20-42CB-A6F5-6CE3F88AA14B}" destId="{CFFA2C0C-7C6F-42FC-B6A3-B82CF8CC6A24}" srcOrd="1" destOrd="0" presId="urn:microsoft.com/office/officeart/2005/8/layout/hierarchy1"/>
    <dgm:cxn modelId="{A6F0B50E-257C-439C-AD9C-E8CB91E97046}" type="presParOf" srcId="{603B63BD-9D99-4F42-B31A-EC4931850912}" destId="{E12FBADB-5F04-49E8-918A-788581FC7CFA}" srcOrd="1" destOrd="0" presId="urn:microsoft.com/office/officeart/2005/8/layout/hierarchy1"/>
    <dgm:cxn modelId="{BA84A34E-46DC-489E-962F-AE156BFA318A}" type="presParOf" srcId="{E12FBADB-5F04-49E8-918A-788581FC7CFA}" destId="{F97EBB1D-6EBA-470D-A564-7F9279833B8C}" srcOrd="0" destOrd="0" presId="urn:microsoft.com/office/officeart/2005/8/layout/hierarchy1"/>
    <dgm:cxn modelId="{199E19E0-64A2-4785-86C4-D6A87F34567A}" type="presParOf" srcId="{E12FBADB-5F04-49E8-918A-788581FC7CFA}" destId="{73DA3D14-4851-460F-89F3-908EF002374F}" srcOrd="1" destOrd="0" presId="urn:microsoft.com/office/officeart/2005/8/layout/hierarchy1"/>
    <dgm:cxn modelId="{6976299E-8DA7-4A52-AD22-D564868DAAA9}" type="presParOf" srcId="{73DA3D14-4851-460F-89F3-908EF002374F}" destId="{5AB385F1-80AA-4DA3-B2A5-A89C585AC343}" srcOrd="0" destOrd="0" presId="urn:microsoft.com/office/officeart/2005/8/layout/hierarchy1"/>
    <dgm:cxn modelId="{64E30098-F1AB-4FF0-883B-CAB38163E908}" type="presParOf" srcId="{5AB385F1-80AA-4DA3-B2A5-A89C585AC343}" destId="{F237155B-7ABA-496E-A5AE-58EDA44DC8D1}" srcOrd="0" destOrd="0" presId="urn:microsoft.com/office/officeart/2005/8/layout/hierarchy1"/>
    <dgm:cxn modelId="{48D545EF-C00B-4E81-8796-CEACF9FE4AE2}" type="presParOf" srcId="{5AB385F1-80AA-4DA3-B2A5-A89C585AC343}" destId="{C2971168-8FBA-4482-895C-56CC79F166E2}" srcOrd="1" destOrd="0" presId="urn:microsoft.com/office/officeart/2005/8/layout/hierarchy1"/>
    <dgm:cxn modelId="{8DB4FFC9-CBC2-445A-95BE-7DA645C87FD5}" type="presParOf" srcId="{73DA3D14-4851-460F-89F3-908EF002374F}" destId="{196E88AF-F091-48A9-A359-5B2660CDCFE3}" srcOrd="1" destOrd="0" presId="urn:microsoft.com/office/officeart/2005/8/layout/hierarchy1"/>
    <dgm:cxn modelId="{EC1C6F53-9E72-4AE6-B253-493DF9C8DA9D}" type="presParOf" srcId="{196E88AF-F091-48A9-A359-5B2660CDCFE3}" destId="{CA89B80B-7BF2-4B2D-8B34-6DFA743F27D4}" srcOrd="0" destOrd="0" presId="urn:microsoft.com/office/officeart/2005/8/layout/hierarchy1"/>
    <dgm:cxn modelId="{31DEF7AB-4441-45C3-8CA3-4B26449E7E3A}" type="presParOf" srcId="{196E88AF-F091-48A9-A359-5B2660CDCFE3}" destId="{18553F3F-D12D-4FF8-9F72-9752D5F7BFA1}" srcOrd="1" destOrd="0" presId="urn:microsoft.com/office/officeart/2005/8/layout/hierarchy1"/>
    <dgm:cxn modelId="{673FF15A-6319-4910-A9FB-2D707BC53318}" type="presParOf" srcId="{18553F3F-D12D-4FF8-9F72-9752D5F7BFA1}" destId="{ECFF6B6A-7E32-4B7D-AE94-792BDE09300C}" srcOrd="0" destOrd="0" presId="urn:microsoft.com/office/officeart/2005/8/layout/hierarchy1"/>
    <dgm:cxn modelId="{D0DD643E-BADA-4098-8C3D-5C2E2791CCFE}" type="presParOf" srcId="{ECFF6B6A-7E32-4B7D-AE94-792BDE09300C}" destId="{3552F5F0-5D59-481A-9785-453B42E005EA}" srcOrd="0" destOrd="0" presId="urn:microsoft.com/office/officeart/2005/8/layout/hierarchy1"/>
    <dgm:cxn modelId="{17CDB571-7080-4F26-8183-DBEFD2D22184}" type="presParOf" srcId="{ECFF6B6A-7E32-4B7D-AE94-792BDE09300C}" destId="{41754B3C-6B3D-44C0-ABE1-2041B1C9149C}" srcOrd="1" destOrd="0" presId="urn:microsoft.com/office/officeart/2005/8/layout/hierarchy1"/>
    <dgm:cxn modelId="{043BA164-1907-4BFF-82F7-2106EFCE7180}" type="presParOf" srcId="{18553F3F-D12D-4FF8-9F72-9752D5F7BFA1}" destId="{85F5CAFC-2D74-4A38-AF23-05CEFB5F5C65}" srcOrd="1" destOrd="0" presId="urn:microsoft.com/office/officeart/2005/8/layout/hierarchy1"/>
    <dgm:cxn modelId="{7F7C35C8-1CF2-4D64-ACD2-A4BD5022B5AA}" type="presParOf" srcId="{E12FBADB-5F04-49E8-918A-788581FC7CFA}" destId="{0FE541BD-5820-4A94-9CFB-C63E3E1D7D19}" srcOrd="2" destOrd="0" presId="urn:microsoft.com/office/officeart/2005/8/layout/hierarchy1"/>
    <dgm:cxn modelId="{442D0026-C85C-4FCC-A77F-9B375053FAE6}" type="presParOf" srcId="{E12FBADB-5F04-49E8-918A-788581FC7CFA}" destId="{DA5C0F9D-C906-4C86-AC9E-B12DE0807335}" srcOrd="3" destOrd="0" presId="urn:microsoft.com/office/officeart/2005/8/layout/hierarchy1"/>
    <dgm:cxn modelId="{D552DF8A-3096-4A0F-9D47-5C8A519D4C8F}" type="presParOf" srcId="{DA5C0F9D-C906-4C86-AC9E-B12DE0807335}" destId="{57D0D45E-ACBE-4609-A0F6-499A779227AB}" srcOrd="0" destOrd="0" presId="urn:microsoft.com/office/officeart/2005/8/layout/hierarchy1"/>
    <dgm:cxn modelId="{28D42511-5ACD-4E5E-84A3-3D1A7C575373}" type="presParOf" srcId="{57D0D45E-ACBE-4609-A0F6-499A779227AB}" destId="{9707B57B-6BC6-4EEB-A1D5-2E2CEC51385E}" srcOrd="0" destOrd="0" presId="urn:microsoft.com/office/officeart/2005/8/layout/hierarchy1"/>
    <dgm:cxn modelId="{B38F2390-740B-42F0-B84F-C015BF3DCE83}" type="presParOf" srcId="{57D0D45E-ACBE-4609-A0F6-499A779227AB}" destId="{9F1F31BA-038D-4C23-952E-882DE6A6D3FB}" srcOrd="1" destOrd="0" presId="urn:microsoft.com/office/officeart/2005/8/layout/hierarchy1"/>
    <dgm:cxn modelId="{795CBA13-E7A4-499B-9422-1B6C6A9E7619}" type="presParOf" srcId="{DA5C0F9D-C906-4C86-AC9E-B12DE0807335}" destId="{1AB284F8-1F78-4BF5-8291-9CBB5F055F25}" srcOrd="1" destOrd="0" presId="urn:microsoft.com/office/officeart/2005/8/layout/hierarchy1"/>
    <dgm:cxn modelId="{CEB74E13-8E21-4A87-A56F-59453F235B93}" type="presParOf" srcId="{1AB284F8-1F78-4BF5-8291-9CBB5F055F25}" destId="{988F3C41-43DF-4229-AC76-31295353F58E}" srcOrd="0" destOrd="0" presId="urn:microsoft.com/office/officeart/2005/8/layout/hierarchy1"/>
    <dgm:cxn modelId="{65569705-E882-4AD0-A35D-FB252CFF9334}" type="presParOf" srcId="{1AB284F8-1F78-4BF5-8291-9CBB5F055F25}" destId="{524B505C-13F1-4F9E-933C-B27FAB314D92}" srcOrd="1" destOrd="0" presId="urn:microsoft.com/office/officeart/2005/8/layout/hierarchy1"/>
    <dgm:cxn modelId="{F82FA9FF-AD0A-4FAF-BEB2-6D0FBF9609A1}" type="presParOf" srcId="{524B505C-13F1-4F9E-933C-B27FAB314D92}" destId="{05612936-1493-47E0-9F6F-A6966E84456C}" srcOrd="0" destOrd="0" presId="urn:microsoft.com/office/officeart/2005/8/layout/hierarchy1"/>
    <dgm:cxn modelId="{AE73C245-4B21-4EDD-966F-BD2C2CA56A52}" type="presParOf" srcId="{05612936-1493-47E0-9F6F-A6966E84456C}" destId="{DCA5C7EE-5DED-4028-9AEB-894533F6B40B}" srcOrd="0" destOrd="0" presId="urn:microsoft.com/office/officeart/2005/8/layout/hierarchy1"/>
    <dgm:cxn modelId="{D9FEAF0C-C6EB-4E3F-ABED-16B5F868E717}" type="presParOf" srcId="{05612936-1493-47E0-9F6F-A6966E84456C}" destId="{CFAEEAED-1581-4C7E-B1F1-8E02A15C2C4D}" srcOrd="1" destOrd="0" presId="urn:microsoft.com/office/officeart/2005/8/layout/hierarchy1"/>
    <dgm:cxn modelId="{41EE4AE7-C8DE-4D59-A195-E812BE3DC534}" type="presParOf" srcId="{524B505C-13F1-4F9E-933C-B27FAB314D92}" destId="{055B146F-0774-485A-81C5-E302CADE373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035413-3D2A-4DDD-A5BA-F02BE5460C66}" type="doc">
      <dgm:prSet loTypeId="urn:microsoft.com/office/officeart/2005/8/layout/hList6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D47BBA9-81B1-43AD-881A-2D109ECC32BA}">
      <dgm:prSet phldrT="[Текст]" custT="1"/>
      <dgm:spPr>
        <a:solidFill>
          <a:srgbClr val="CC99FF"/>
        </a:solidFill>
        <a:ln>
          <a:solidFill>
            <a:srgbClr val="9933FF"/>
          </a:solidFill>
        </a:ln>
        <a:effectLst>
          <a:outerShdw blurRad="40000" dist="63500" dir="5400000" rotWithShape="0">
            <a:srgbClr val="FF33CC">
              <a:alpha val="35000"/>
            </a:srgbClr>
          </a:outerShdw>
        </a:effectLst>
      </dgm:spPr>
      <dgm:t>
        <a:bodyPr/>
        <a:lstStyle/>
        <a:p>
          <a:endParaRPr lang="ru-RU" sz="16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800" b="0" cap="none" spc="0" dirty="0" smtClean="0">
              <a:ln w="10541" cmpd="sng">
                <a:solidFill>
                  <a:srgbClr val="6600FF"/>
                </a:solidFill>
                <a:prstDash val="solid"/>
              </a:ln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Подпрограмма «Развитие системы дошкольного образования»</a:t>
          </a:r>
        </a:p>
        <a:p>
          <a:endParaRPr lang="ru-RU" sz="16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 учебных заведений</a:t>
          </a:r>
        </a:p>
        <a:p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0AF1ED-26B7-4ABF-AE0E-5C12125787FA}" type="parTrans" cxnId="{6F2C846F-AA5D-4A07-B250-0D960CE39656}">
      <dgm:prSet/>
      <dgm:spPr/>
      <dgm:t>
        <a:bodyPr/>
        <a:lstStyle/>
        <a:p>
          <a:endParaRPr lang="ru-RU"/>
        </a:p>
      </dgm:t>
    </dgm:pt>
    <dgm:pt modelId="{A5F6C12A-C469-41B2-8D26-204C54AB0474}" type="sibTrans" cxnId="{6F2C846F-AA5D-4A07-B250-0D960CE39656}">
      <dgm:prSet/>
      <dgm:spPr/>
      <dgm:t>
        <a:bodyPr/>
        <a:lstStyle/>
        <a:p>
          <a:endParaRPr lang="ru-RU"/>
        </a:p>
      </dgm:t>
    </dgm:pt>
    <dgm:pt modelId="{49061E47-505B-40E1-852B-F3AA99403811}">
      <dgm:prSet phldrT="[Текст]" custT="1"/>
      <dgm:spPr>
        <a:solidFill>
          <a:srgbClr val="9999FF"/>
        </a:solidFill>
        <a:ln>
          <a:solidFill>
            <a:srgbClr val="6600FF"/>
          </a:solidFill>
        </a:ln>
        <a:effectLst>
          <a:outerShdw blurRad="40000" dist="63500" dir="5400000" rotWithShape="0">
            <a:srgbClr val="000000">
              <a:alpha val="35000"/>
            </a:srgbClr>
          </a:outerShdw>
        </a:effectLst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ru-RU" sz="16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800" b="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Подпрограмма «Развитие системы общего образования»</a:t>
          </a:r>
        </a:p>
        <a:p>
          <a:endParaRPr lang="ru-RU" sz="1800" b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  учебных заведений</a:t>
          </a:r>
        </a:p>
        <a:p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598253-10DB-41EE-BAED-1A3ABC53CD8A}" type="parTrans" cxnId="{C501E361-23F6-44F3-9D02-86D75A9C319C}">
      <dgm:prSet/>
      <dgm:spPr/>
      <dgm:t>
        <a:bodyPr/>
        <a:lstStyle/>
        <a:p>
          <a:endParaRPr lang="ru-RU"/>
        </a:p>
      </dgm:t>
    </dgm:pt>
    <dgm:pt modelId="{02F75583-4192-414F-879A-4A1FB0BA562C}" type="sibTrans" cxnId="{C501E361-23F6-44F3-9D02-86D75A9C319C}">
      <dgm:prSet/>
      <dgm:spPr/>
      <dgm:t>
        <a:bodyPr/>
        <a:lstStyle/>
        <a:p>
          <a:endParaRPr lang="ru-RU"/>
        </a:p>
      </dgm:t>
    </dgm:pt>
    <dgm:pt modelId="{1AC0BFCD-AFB6-4D37-96B9-9ACDE7050D7D}">
      <dgm:prSet phldrT="[Текст]" custT="1"/>
      <dgm:spPr>
        <a:solidFill>
          <a:srgbClr val="33CCCC"/>
        </a:solidFill>
        <a:ln>
          <a:solidFill>
            <a:srgbClr val="009999"/>
          </a:solidFill>
        </a:ln>
        <a:effectLst>
          <a:outerShdw blurRad="40000" dist="635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80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Подпрограммы «Развитие системы дополнительного образования»</a:t>
          </a:r>
        </a:p>
        <a:p>
          <a:r>
            <a:rPr lang="ru-RU" sz="180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«Развитие дополнительного образования в сфере культуры и искусства»</a:t>
          </a:r>
        </a:p>
        <a:p>
          <a:r>
            <a: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 учебных заведения</a:t>
          </a:r>
        </a:p>
        <a:p>
          <a:r>
            <a:rPr lang="ru-RU" sz="18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734 </a:t>
          </a:r>
          <a:r>
            <a:rPr lang="ru-RU" sz="18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учащихся </a:t>
          </a:r>
          <a:endParaRPr lang="ru-RU" sz="1800" b="1" i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8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40 работников</a:t>
          </a:r>
          <a:endParaRPr lang="ru-RU" sz="1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39B491A-1335-43C0-8AB9-031FF9EEC21A}" type="parTrans" cxnId="{3D6342CE-FDC1-47A6-B11B-C80ABAA82F2E}">
      <dgm:prSet/>
      <dgm:spPr/>
      <dgm:t>
        <a:bodyPr/>
        <a:lstStyle/>
        <a:p>
          <a:endParaRPr lang="ru-RU"/>
        </a:p>
      </dgm:t>
    </dgm:pt>
    <dgm:pt modelId="{B7CD6CFA-4E9B-4B88-BE0B-1FB33D8B52F1}" type="sibTrans" cxnId="{3D6342CE-FDC1-47A6-B11B-C80ABAA82F2E}">
      <dgm:prSet/>
      <dgm:spPr/>
      <dgm:t>
        <a:bodyPr/>
        <a:lstStyle/>
        <a:p>
          <a:endParaRPr lang="ru-RU"/>
        </a:p>
      </dgm:t>
    </dgm:pt>
    <dgm:pt modelId="{7DFC4B4B-BDF5-49CF-AD3B-29FC1F562F9B}">
      <dgm:prSet phldrT="[Текст]" custT="1"/>
      <dgm:spPr>
        <a:solidFill>
          <a:srgbClr val="33CCCC"/>
        </a:solidFill>
        <a:ln>
          <a:solidFill>
            <a:srgbClr val="009999"/>
          </a:solidFill>
        </a:ln>
        <a:effectLst>
          <a:outerShdw blurRad="40000" dist="635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– 8 935,0 тыс. руб.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FBCCB4-2C07-493B-87DA-C4E8E44DDDA3}" type="parTrans" cxnId="{B7015E11-4334-4F03-964B-C4021D49CD61}">
      <dgm:prSet/>
      <dgm:spPr/>
      <dgm:t>
        <a:bodyPr/>
        <a:lstStyle/>
        <a:p>
          <a:endParaRPr lang="ru-RU"/>
        </a:p>
      </dgm:t>
    </dgm:pt>
    <dgm:pt modelId="{069E864B-C161-4E06-8C39-F03ED7C893E6}" type="sibTrans" cxnId="{B7015E11-4334-4F03-964B-C4021D49CD61}">
      <dgm:prSet/>
      <dgm:spPr/>
      <dgm:t>
        <a:bodyPr/>
        <a:lstStyle/>
        <a:p>
          <a:endParaRPr lang="ru-RU"/>
        </a:p>
      </dgm:t>
    </dgm:pt>
    <dgm:pt modelId="{CA1698FB-D8A1-44A5-99E6-542BB6B53B37}">
      <dgm:prSet phldrT="[Текст]" custT="1"/>
      <dgm:spPr>
        <a:solidFill>
          <a:srgbClr val="CC99FF"/>
        </a:solidFill>
        <a:ln>
          <a:solidFill>
            <a:srgbClr val="9933FF"/>
          </a:solidFill>
        </a:ln>
        <a:effectLst>
          <a:outerShdw blurRad="40000" dist="63500" dir="5400000" rotWithShape="0">
            <a:srgbClr val="FF33CC">
              <a:alpha val="35000"/>
            </a:srgbClr>
          </a:outerShdw>
        </a:effectLst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314 воспитанников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6CF253-C4DC-4DB4-986B-3B7793844E85}" type="sibTrans" cxnId="{976AECF1-B098-451F-B0C1-B392077D174F}">
      <dgm:prSet/>
      <dgm:spPr/>
      <dgm:t>
        <a:bodyPr/>
        <a:lstStyle/>
        <a:p>
          <a:endParaRPr lang="ru-RU"/>
        </a:p>
      </dgm:t>
    </dgm:pt>
    <dgm:pt modelId="{DF15AE9F-B7E4-4668-9824-F1BB42EC2705}" type="parTrans" cxnId="{976AECF1-B098-451F-B0C1-B392077D174F}">
      <dgm:prSet/>
      <dgm:spPr/>
      <dgm:t>
        <a:bodyPr/>
        <a:lstStyle/>
        <a:p>
          <a:endParaRPr lang="ru-RU"/>
        </a:p>
      </dgm:t>
    </dgm:pt>
    <dgm:pt modelId="{03898218-F807-4CAE-B266-22B845FF6FED}">
      <dgm:prSet phldrT="[Текст]" custT="1"/>
      <dgm:spPr>
        <a:solidFill>
          <a:srgbClr val="CC99FF"/>
        </a:solidFill>
        <a:ln>
          <a:solidFill>
            <a:srgbClr val="9933FF"/>
          </a:solidFill>
        </a:ln>
        <a:effectLst>
          <a:outerShdw blurRad="40000" dist="63500" dir="5400000" rotWithShape="0">
            <a:srgbClr val="FF33CC">
              <a:alpha val="35000"/>
            </a:srgbClr>
          </a:outerShdw>
        </a:effectLst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77 работников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3E01B5-10B4-4219-A493-51B30B43EDD0}" type="parTrans" cxnId="{D82A8CBD-DB5A-405E-9EB2-8674CC4E2F8F}">
      <dgm:prSet/>
      <dgm:spPr/>
      <dgm:t>
        <a:bodyPr/>
        <a:lstStyle/>
        <a:p>
          <a:endParaRPr lang="ru-RU"/>
        </a:p>
      </dgm:t>
    </dgm:pt>
    <dgm:pt modelId="{8E9D8E11-687D-4403-82F3-47434E67782E}" type="sibTrans" cxnId="{D82A8CBD-DB5A-405E-9EB2-8674CC4E2F8F}">
      <dgm:prSet/>
      <dgm:spPr/>
      <dgm:t>
        <a:bodyPr/>
        <a:lstStyle/>
        <a:p>
          <a:endParaRPr lang="ru-RU"/>
        </a:p>
      </dgm:t>
    </dgm:pt>
    <dgm:pt modelId="{FEAFF90E-9DD5-4AB1-9D3C-9DF214BC86DB}">
      <dgm:prSet phldrT="[Текст]" custT="1"/>
      <dgm:spPr>
        <a:solidFill>
          <a:srgbClr val="33CCCC"/>
        </a:solidFill>
        <a:ln>
          <a:solidFill>
            <a:srgbClr val="009999"/>
          </a:solidFill>
        </a:ln>
        <a:effectLst>
          <a:outerShdw blurRad="40000" dist="635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8CC6AC-8AED-4FA1-A480-555828B03E82}" type="parTrans" cxnId="{D646897D-5041-404A-8CE8-BA4204BA81C0}">
      <dgm:prSet/>
      <dgm:spPr/>
      <dgm:t>
        <a:bodyPr/>
        <a:lstStyle/>
        <a:p>
          <a:endParaRPr lang="ru-RU"/>
        </a:p>
      </dgm:t>
    </dgm:pt>
    <dgm:pt modelId="{2096A233-97B7-4297-8F51-8D086F81B0B4}" type="sibTrans" cxnId="{D646897D-5041-404A-8CE8-BA4204BA81C0}">
      <dgm:prSet/>
      <dgm:spPr/>
      <dgm:t>
        <a:bodyPr/>
        <a:lstStyle/>
        <a:p>
          <a:endParaRPr lang="ru-RU"/>
        </a:p>
      </dgm:t>
    </dgm:pt>
    <dgm:pt modelId="{4F8F72EB-BFFB-49AE-9591-A20CE232224D}">
      <dgm:prSet phldrT="[Текст]" custT="1"/>
      <dgm:spPr>
        <a:solidFill>
          <a:srgbClr val="CC99FF"/>
        </a:solidFill>
        <a:ln>
          <a:solidFill>
            <a:srgbClr val="9933FF"/>
          </a:solidFill>
        </a:ln>
        <a:effectLst>
          <a:outerShdw blurRad="40000" dist="63500" dir="5400000" rotWithShape="0">
            <a:srgbClr val="FF33CC">
              <a:alpha val="35000"/>
            </a:srgbClr>
          </a:outerShdw>
        </a:effectLst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РАСХОДЫ- 22 195,4 тыс. руб.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B6FD54-DB4D-4C64-AE60-F79CDB79E457}" type="parTrans" cxnId="{60A4CCA9-2837-470D-8B4C-DBDF3229A817}">
      <dgm:prSet/>
      <dgm:spPr/>
      <dgm:t>
        <a:bodyPr/>
        <a:lstStyle/>
        <a:p>
          <a:endParaRPr lang="ru-RU"/>
        </a:p>
      </dgm:t>
    </dgm:pt>
    <dgm:pt modelId="{06A3E39C-2F96-49F7-9A5A-044230BE7498}" type="sibTrans" cxnId="{60A4CCA9-2837-470D-8B4C-DBDF3229A817}">
      <dgm:prSet/>
      <dgm:spPr/>
      <dgm:t>
        <a:bodyPr/>
        <a:lstStyle/>
        <a:p>
          <a:endParaRPr lang="ru-RU"/>
        </a:p>
      </dgm:t>
    </dgm:pt>
    <dgm:pt modelId="{49920155-0DCB-459B-8332-9847FCAA15F8}">
      <dgm:prSet phldrT="[Текст]" custT="1"/>
      <dgm:spPr>
        <a:solidFill>
          <a:srgbClr val="CC99FF"/>
        </a:solidFill>
        <a:ln>
          <a:solidFill>
            <a:srgbClr val="9933FF"/>
          </a:solidFill>
        </a:ln>
        <a:effectLst>
          <a:outerShdw blurRad="40000" dist="63500" dir="5400000" rotWithShape="0">
            <a:srgbClr val="FF33CC">
              <a:alpha val="35000"/>
            </a:srgbClr>
          </a:outerShdw>
        </a:effectLst>
      </dgm:spPr>
      <dgm:t>
        <a:bodyPr/>
        <a:lstStyle/>
        <a:p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FE38B5-9CFC-411E-AB37-E30EE4242397}" type="parTrans" cxnId="{9C38D490-0399-4C01-AF12-2FF1B07E07B9}">
      <dgm:prSet/>
      <dgm:spPr/>
      <dgm:t>
        <a:bodyPr/>
        <a:lstStyle/>
        <a:p>
          <a:endParaRPr lang="ru-RU"/>
        </a:p>
      </dgm:t>
    </dgm:pt>
    <dgm:pt modelId="{85FF98BE-B705-4592-86CB-FBE669A6DE43}" type="sibTrans" cxnId="{9C38D490-0399-4C01-AF12-2FF1B07E07B9}">
      <dgm:prSet/>
      <dgm:spPr/>
      <dgm:t>
        <a:bodyPr/>
        <a:lstStyle/>
        <a:p>
          <a:endParaRPr lang="ru-RU"/>
        </a:p>
      </dgm:t>
    </dgm:pt>
    <dgm:pt modelId="{5EB8CCC9-FBA9-494C-8059-C7DB98C1695C}">
      <dgm:prSet phldrT="[Текст]" custT="1"/>
      <dgm:spPr>
        <a:solidFill>
          <a:srgbClr val="CC99FF"/>
        </a:solidFill>
        <a:ln>
          <a:solidFill>
            <a:srgbClr val="9933FF"/>
          </a:solidFill>
        </a:ln>
        <a:effectLst>
          <a:outerShdw blurRad="40000" dist="63500" dir="5400000" rotWithShape="0">
            <a:srgbClr val="FF33CC">
              <a:alpha val="35000"/>
            </a:srgbClr>
          </a:outerShdw>
        </a:effectLst>
      </dgm:spPr>
      <dgm:t>
        <a:bodyPr/>
        <a:lstStyle/>
        <a:p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AF1E8F-53E9-42A3-BD9C-92C5745A9170}" type="parTrans" cxnId="{BC486E4E-878E-4F57-86CD-533BE6D29A62}">
      <dgm:prSet/>
      <dgm:spPr/>
      <dgm:t>
        <a:bodyPr/>
        <a:lstStyle/>
        <a:p>
          <a:endParaRPr lang="ru-RU"/>
        </a:p>
      </dgm:t>
    </dgm:pt>
    <dgm:pt modelId="{B582602F-6465-44BA-9F69-EB262592BBFB}" type="sibTrans" cxnId="{BC486E4E-878E-4F57-86CD-533BE6D29A62}">
      <dgm:prSet/>
      <dgm:spPr/>
      <dgm:t>
        <a:bodyPr/>
        <a:lstStyle/>
        <a:p>
          <a:endParaRPr lang="ru-RU"/>
        </a:p>
      </dgm:t>
    </dgm:pt>
    <dgm:pt modelId="{0ED70E05-6383-46A3-9EB9-B6E0627DF1CE}">
      <dgm:prSet phldrT="[Текст]" custT="1"/>
      <dgm:spPr>
        <a:solidFill>
          <a:srgbClr val="9999FF"/>
        </a:solidFill>
        <a:ln>
          <a:solidFill>
            <a:srgbClr val="6600FF"/>
          </a:solidFill>
        </a:ln>
        <a:effectLst>
          <a:outerShdw blurRad="40000" dist="635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75327AA-6535-4B5F-80EE-18D304497E5A}" type="sibTrans" cxnId="{4972D1B0-F28A-4F8C-80EE-606D30B336F7}">
      <dgm:prSet/>
      <dgm:spPr/>
      <dgm:t>
        <a:bodyPr/>
        <a:lstStyle/>
        <a:p>
          <a:endParaRPr lang="ru-RU"/>
        </a:p>
      </dgm:t>
    </dgm:pt>
    <dgm:pt modelId="{CB7F1468-8BFE-4E5D-86BD-4F3E95346717}" type="parTrans" cxnId="{4972D1B0-F28A-4F8C-80EE-606D30B336F7}">
      <dgm:prSet/>
      <dgm:spPr/>
      <dgm:t>
        <a:bodyPr/>
        <a:lstStyle/>
        <a:p>
          <a:endParaRPr lang="ru-RU"/>
        </a:p>
      </dgm:t>
    </dgm:pt>
    <dgm:pt modelId="{5D69E4F0-FFD1-4EDE-996D-97BF47F982BE}">
      <dgm:prSet phldrT="[Текст]" custT="1"/>
      <dgm:spPr>
        <a:solidFill>
          <a:srgbClr val="9999FF"/>
        </a:solidFill>
        <a:ln>
          <a:solidFill>
            <a:srgbClr val="6600FF"/>
          </a:solidFill>
        </a:ln>
        <a:effectLst>
          <a:outerShdw blurRad="40000" dist="635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РАСХОДЫ- 86 184,6 тыс. руб.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FD810F-86DA-4E90-85E8-7F53BD50F4B2}" type="sibTrans" cxnId="{B97B629E-6982-421B-A299-411A64BC40BA}">
      <dgm:prSet/>
      <dgm:spPr/>
      <dgm:t>
        <a:bodyPr/>
        <a:lstStyle/>
        <a:p>
          <a:endParaRPr lang="ru-RU"/>
        </a:p>
      </dgm:t>
    </dgm:pt>
    <dgm:pt modelId="{3A855254-AFA1-483A-9542-186C5BE7C0B3}" type="parTrans" cxnId="{B97B629E-6982-421B-A299-411A64BC40BA}">
      <dgm:prSet/>
      <dgm:spPr/>
      <dgm:t>
        <a:bodyPr/>
        <a:lstStyle/>
        <a:p>
          <a:endParaRPr lang="ru-RU"/>
        </a:p>
      </dgm:t>
    </dgm:pt>
    <dgm:pt modelId="{C375EA2C-BCC2-44A6-AFC8-AF524FB752AE}">
      <dgm:prSet phldrT="[Текст]" custT="1"/>
      <dgm:spPr>
        <a:solidFill>
          <a:srgbClr val="9999FF"/>
        </a:solidFill>
        <a:ln>
          <a:solidFill>
            <a:srgbClr val="6600FF"/>
          </a:solidFill>
        </a:ln>
        <a:effectLst>
          <a:outerShdw blurRad="40000" dist="635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253 работника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E31234-7B38-4043-8A96-448FC2069EEA}" type="sibTrans" cxnId="{4C7CD8E8-00F1-4979-9970-4438070F74E5}">
      <dgm:prSet/>
      <dgm:spPr/>
      <dgm:t>
        <a:bodyPr/>
        <a:lstStyle/>
        <a:p>
          <a:endParaRPr lang="ru-RU"/>
        </a:p>
      </dgm:t>
    </dgm:pt>
    <dgm:pt modelId="{D37A9A43-AD8E-4F49-8BD0-5FE371FE6078}" type="parTrans" cxnId="{4C7CD8E8-00F1-4979-9970-4438070F74E5}">
      <dgm:prSet/>
      <dgm:spPr/>
      <dgm:t>
        <a:bodyPr/>
        <a:lstStyle/>
        <a:p>
          <a:endParaRPr lang="ru-RU"/>
        </a:p>
      </dgm:t>
    </dgm:pt>
    <dgm:pt modelId="{27428F66-54C3-4CCA-B543-F3C5DAFB11E7}">
      <dgm:prSet phldrT="[Текст]" custT="1"/>
      <dgm:spPr>
        <a:solidFill>
          <a:srgbClr val="9999FF"/>
        </a:solidFill>
        <a:ln>
          <a:solidFill>
            <a:srgbClr val="6600FF"/>
          </a:solidFill>
        </a:ln>
        <a:effectLst>
          <a:outerShdw blurRad="40000" dist="635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920 учащихся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A6737B-0CEB-448B-BA78-80B759812C32}" type="sibTrans" cxnId="{010EB5DE-9CAF-42F7-B9D7-E01A0B501E1F}">
      <dgm:prSet/>
      <dgm:spPr/>
      <dgm:t>
        <a:bodyPr/>
        <a:lstStyle/>
        <a:p>
          <a:endParaRPr lang="ru-RU"/>
        </a:p>
      </dgm:t>
    </dgm:pt>
    <dgm:pt modelId="{BF27DD4F-1B9C-4A44-8A69-A8151D4D7B47}" type="parTrans" cxnId="{010EB5DE-9CAF-42F7-B9D7-E01A0B501E1F}">
      <dgm:prSet/>
      <dgm:spPr/>
      <dgm:t>
        <a:bodyPr/>
        <a:lstStyle/>
        <a:p>
          <a:endParaRPr lang="ru-RU"/>
        </a:p>
      </dgm:t>
    </dgm:pt>
    <dgm:pt modelId="{81681A10-6086-419F-BB07-2016229F462A}" type="pres">
      <dgm:prSet presAssocID="{F2035413-3D2A-4DDD-A5BA-F02BE5460C6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905305-2CD5-415A-B1BC-1755AABFDCDF}" type="pres">
      <dgm:prSet presAssocID="{9D47BBA9-81B1-43AD-881A-2D109ECC32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92753-5A4E-4B9A-9B58-5D685FD1CA83}" type="pres">
      <dgm:prSet presAssocID="{A5F6C12A-C469-41B2-8D26-204C54AB0474}" presName="sibTrans" presStyleCnt="0"/>
      <dgm:spPr/>
    </dgm:pt>
    <dgm:pt modelId="{BB385963-F588-41CD-96DF-EBCEC6220DFE}" type="pres">
      <dgm:prSet presAssocID="{49061E47-505B-40E1-852B-F3AA99403811}" presName="node" presStyleLbl="node1" presStyleIdx="1" presStyleCnt="3" custLinFactNeighborX="5792" custLinFactNeighborY="-1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1679D-9491-4AA9-8AAC-59EFF374A31C}" type="pres">
      <dgm:prSet presAssocID="{02F75583-4192-414F-879A-4A1FB0BA562C}" presName="sibTrans" presStyleCnt="0"/>
      <dgm:spPr/>
    </dgm:pt>
    <dgm:pt modelId="{0C844AF4-7C12-40F7-A002-69A27CD7813F}" type="pres">
      <dgm:prSet presAssocID="{1AC0BFCD-AFB6-4D37-96B9-9ACDE7050D7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A84D8E-2660-4AE1-BBE0-DC1C65EB611B}" type="presOf" srcId="{F2035413-3D2A-4DDD-A5BA-F02BE5460C66}" destId="{81681A10-6086-419F-BB07-2016229F462A}" srcOrd="0" destOrd="0" presId="urn:microsoft.com/office/officeart/2005/8/layout/hList6"/>
    <dgm:cxn modelId="{1533952E-1451-4D36-8BAB-95E59C1EE074}" type="presOf" srcId="{C375EA2C-BCC2-44A6-AFC8-AF524FB752AE}" destId="{BB385963-F588-41CD-96DF-EBCEC6220DFE}" srcOrd="0" destOrd="2" presId="urn:microsoft.com/office/officeart/2005/8/layout/hList6"/>
    <dgm:cxn modelId="{C501E361-23F6-44F3-9D02-86D75A9C319C}" srcId="{F2035413-3D2A-4DDD-A5BA-F02BE5460C66}" destId="{49061E47-505B-40E1-852B-F3AA99403811}" srcOrd="1" destOrd="0" parTransId="{79598253-10DB-41EE-BAED-1A3ABC53CD8A}" sibTransId="{02F75583-4192-414F-879A-4A1FB0BA562C}"/>
    <dgm:cxn modelId="{3CD4ABA0-28C7-457B-80AF-AF1BD855AB26}" type="presOf" srcId="{49920155-0DCB-459B-8332-9847FCAA15F8}" destId="{11905305-2CD5-415A-B1BC-1755AABFDCDF}" srcOrd="0" destOrd="3" presId="urn:microsoft.com/office/officeart/2005/8/layout/hList6"/>
    <dgm:cxn modelId="{010EB5DE-9CAF-42F7-B9D7-E01A0B501E1F}" srcId="{49061E47-505B-40E1-852B-F3AA99403811}" destId="{27428F66-54C3-4CCA-B543-F3C5DAFB11E7}" srcOrd="0" destOrd="0" parTransId="{BF27DD4F-1B9C-4A44-8A69-A8151D4D7B47}" sibTransId="{60A6737B-0CEB-448B-BA78-80B759812C32}"/>
    <dgm:cxn modelId="{858A3785-C354-4701-A457-0FDCAA318C44}" type="presOf" srcId="{9D47BBA9-81B1-43AD-881A-2D109ECC32BA}" destId="{11905305-2CD5-415A-B1BC-1755AABFDCDF}" srcOrd="0" destOrd="0" presId="urn:microsoft.com/office/officeart/2005/8/layout/hList6"/>
    <dgm:cxn modelId="{B7015E11-4334-4F03-964B-C4021D49CD61}" srcId="{1AC0BFCD-AFB6-4D37-96B9-9ACDE7050D7D}" destId="{7DFC4B4B-BDF5-49CF-AD3B-29FC1F562F9B}" srcOrd="1" destOrd="0" parTransId="{10FBCCB4-2C07-493B-87DA-C4E8E44DDDA3}" sibTransId="{069E864B-C161-4E06-8C39-F03ED7C893E6}"/>
    <dgm:cxn modelId="{37C5F7D2-93A6-4280-938D-B3F973871B6B}" type="presOf" srcId="{4F8F72EB-BFFB-49AE-9591-A20CE232224D}" destId="{11905305-2CD5-415A-B1BC-1755AABFDCDF}" srcOrd="0" destOrd="4" presId="urn:microsoft.com/office/officeart/2005/8/layout/hList6"/>
    <dgm:cxn modelId="{60A4CCA9-2837-470D-8B4C-DBDF3229A817}" srcId="{9D47BBA9-81B1-43AD-881A-2D109ECC32BA}" destId="{4F8F72EB-BFFB-49AE-9591-A20CE232224D}" srcOrd="3" destOrd="0" parTransId="{59B6FD54-DB4D-4C64-AE60-F79CDB79E457}" sibTransId="{06A3E39C-2F96-49F7-9A5A-044230BE7498}"/>
    <dgm:cxn modelId="{3D6342CE-FDC1-47A6-B11B-C80ABAA82F2E}" srcId="{F2035413-3D2A-4DDD-A5BA-F02BE5460C66}" destId="{1AC0BFCD-AFB6-4D37-96B9-9ACDE7050D7D}" srcOrd="2" destOrd="0" parTransId="{639B491A-1335-43C0-8AB9-031FF9EEC21A}" sibTransId="{B7CD6CFA-4E9B-4B88-BE0B-1FB33D8B52F1}"/>
    <dgm:cxn modelId="{3E820081-C8A8-41F8-995C-E9DD1DA75C86}" type="presOf" srcId="{49061E47-505B-40E1-852B-F3AA99403811}" destId="{BB385963-F588-41CD-96DF-EBCEC6220DFE}" srcOrd="0" destOrd="0" presId="urn:microsoft.com/office/officeart/2005/8/layout/hList6"/>
    <dgm:cxn modelId="{4C7CD8E8-00F1-4979-9970-4438070F74E5}" srcId="{49061E47-505B-40E1-852B-F3AA99403811}" destId="{C375EA2C-BCC2-44A6-AFC8-AF524FB752AE}" srcOrd="1" destOrd="0" parTransId="{D37A9A43-AD8E-4F49-8BD0-5FE371FE6078}" sibTransId="{BEE31234-7B38-4043-8A96-448FC2069EEA}"/>
    <dgm:cxn modelId="{4D80C1FB-59CD-449D-A07D-08ABF37F50D3}" type="presOf" srcId="{27428F66-54C3-4CCA-B543-F3C5DAFB11E7}" destId="{BB385963-F588-41CD-96DF-EBCEC6220DFE}" srcOrd="0" destOrd="1" presId="urn:microsoft.com/office/officeart/2005/8/layout/hList6"/>
    <dgm:cxn modelId="{D82A8CBD-DB5A-405E-9EB2-8674CC4E2F8F}" srcId="{9D47BBA9-81B1-43AD-881A-2D109ECC32BA}" destId="{03898218-F807-4CAE-B266-22B845FF6FED}" srcOrd="1" destOrd="0" parTransId="{B23E01B5-10B4-4219-A493-51B30B43EDD0}" sibTransId="{8E9D8E11-687D-4403-82F3-47434E67782E}"/>
    <dgm:cxn modelId="{D651C6FB-B93D-4833-95F4-B15759AC4754}" type="presOf" srcId="{0ED70E05-6383-46A3-9EB9-B6E0627DF1CE}" destId="{BB385963-F588-41CD-96DF-EBCEC6220DFE}" srcOrd="0" destOrd="3" presId="urn:microsoft.com/office/officeart/2005/8/layout/hList6"/>
    <dgm:cxn modelId="{689ACD60-373A-4A0D-B9E1-4AC9F623BA77}" type="presOf" srcId="{5D69E4F0-FFD1-4EDE-996D-97BF47F982BE}" destId="{BB385963-F588-41CD-96DF-EBCEC6220DFE}" srcOrd="0" destOrd="4" presId="urn:microsoft.com/office/officeart/2005/8/layout/hList6"/>
    <dgm:cxn modelId="{6F2C846F-AA5D-4A07-B250-0D960CE39656}" srcId="{F2035413-3D2A-4DDD-A5BA-F02BE5460C66}" destId="{9D47BBA9-81B1-43AD-881A-2D109ECC32BA}" srcOrd="0" destOrd="0" parTransId="{880AF1ED-26B7-4ABF-AE0E-5C12125787FA}" sibTransId="{A5F6C12A-C469-41B2-8D26-204C54AB0474}"/>
    <dgm:cxn modelId="{9C38D490-0399-4C01-AF12-2FF1B07E07B9}" srcId="{9D47BBA9-81B1-43AD-881A-2D109ECC32BA}" destId="{49920155-0DCB-459B-8332-9847FCAA15F8}" srcOrd="2" destOrd="0" parTransId="{30FE38B5-9CFC-411E-AB37-E30EE4242397}" sibTransId="{85FF98BE-B705-4592-86CB-FBE669A6DE43}"/>
    <dgm:cxn modelId="{BC486E4E-878E-4F57-86CD-533BE6D29A62}" srcId="{9D47BBA9-81B1-43AD-881A-2D109ECC32BA}" destId="{5EB8CCC9-FBA9-494C-8059-C7DB98C1695C}" srcOrd="4" destOrd="0" parTransId="{1EAF1E8F-53E9-42A3-BD9C-92C5745A9170}" sibTransId="{B582602F-6465-44BA-9F69-EB262592BBFB}"/>
    <dgm:cxn modelId="{D646897D-5041-404A-8CE8-BA4204BA81C0}" srcId="{1AC0BFCD-AFB6-4D37-96B9-9ACDE7050D7D}" destId="{FEAFF90E-9DD5-4AB1-9D3C-9DF214BC86DB}" srcOrd="0" destOrd="0" parTransId="{DB8CC6AC-8AED-4FA1-A480-555828B03E82}" sibTransId="{2096A233-97B7-4297-8F51-8D086F81B0B4}"/>
    <dgm:cxn modelId="{4A9F5F4C-F7AF-4918-9E3F-A627E00F9B06}" type="presOf" srcId="{1AC0BFCD-AFB6-4D37-96B9-9ACDE7050D7D}" destId="{0C844AF4-7C12-40F7-A002-69A27CD7813F}" srcOrd="0" destOrd="0" presId="urn:microsoft.com/office/officeart/2005/8/layout/hList6"/>
    <dgm:cxn modelId="{7282D653-BFC7-4534-A79C-5287B0D44842}" type="presOf" srcId="{CA1698FB-D8A1-44A5-99E6-542BB6B53B37}" destId="{11905305-2CD5-415A-B1BC-1755AABFDCDF}" srcOrd="0" destOrd="1" presId="urn:microsoft.com/office/officeart/2005/8/layout/hList6"/>
    <dgm:cxn modelId="{4972D1B0-F28A-4F8C-80EE-606D30B336F7}" srcId="{49061E47-505B-40E1-852B-F3AA99403811}" destId="{0ED70E05-6383-46A3-9EB9-B6E0627DF1CE}" srcOrd="2" destOrd="0" parTransId="{CB7F1468-8BFE-4E5D-86BD-4F3E95346717}" sibTransId="{F75327AA-6535-4B5F-80EE-18D304497E5A}"/>
    <dgm:cxn modelId="{DC0EA25E-52AD-46D2-812A-CCFD4762746B}" type="presOf" srcId="{7DFC4B4B-BDF5-49CF-AD3B-29FC1F562F9B}" destId="{0C844AF4-7C12-40F7-A002-69A27CD7813F}" srcOrd="0" destOrd="2" presId="urn:microsoft.com/office/officeart/2005/8/layout/hList6"/>
    <dgm:cxn modelId="{75E66194-6ED2-446B-88F2-CEF5BB8D4376}" type="presOf" srcId="{5EB8CCC9-FBA9-494C-8059-C7DB98C1695C}" destId="{11905305-2CD5-415A-B1BC-1755AABFDCDF}" srcOrd="0" destOrd="5" presId="urn:microsoft.com/office/officeart/2005/8/layout/hList6"/>
    <dgm:cxn modelId="{976AECF1-B098-451F-B0C1-B392077D174F}" srcId="{9D47BBA9-81B1-43AD-881A-2D109ECC32BA}" destId="{CA1698FB-D8A1-44A5-99E6-542BB6B53B37}" srcOrd="0" destOrd="0" parTransId="{DF15AE9F-B7E4-4668-9824-F1BB42EC2705}" sibTransId="{216CF253-C4DC-4DB4-986B-3B7793844E85}"/>
    <dgm:cxn modelId="{B97B629E-6982-421B-A299-411A64BC40BA}" srcId="{49061E47-505B-40E1-852B-F3AA99403811}" destId="{5D69E4F0-FFD1-4EDE-996D-97BF47F982BE}" srcOrd="3" destOrd="0" parTransId="{3A855254-AFA1-483A-9542-186C5BE7C0B3}" sibTransId="{34FD810F-86DA-4E90-85E8-7F53BD50F4B2}"/>
    <dgm:cxn modelId="{EA32F9A3-2224-4287-B89F-FBB0474D9C8E}" type="presOf" srcId="{03898218-F807-4CAE-B266-22B845FF6FED}" destId="{11905305-2CD5-415A-B1BC-1755AABFDCDF}" srcOrd="0" destOrd="2" presId="urn:microsoft.com/office/officeart/2005/8/layout/hList6"/>
    <dgm:cxn modelId="{147D08B2-C2E1-42D0-A736-A9A5B594ADBD}" type="presOf" srcId="{FEAFF90E-9DD5-4AB1-9D3C-9DF214BC86DB}" destId="{0C844AF4-7C12-40F7-A002-69A27CD7813F}" srcOrd="0" destOrd="1" presId="urn:microsoft.com/office/officeart/2005/8/layout/hList6"/>
    <dgm:cxn modelId="{E4E8D509-217B-444D-A855-E8A375F8D52F}" type="presParOf" srcId="{81681A10-6086-419F-BB07-2016229F462A}" destId="{11905305-2CD5-415A-B1BC-1755AABFDCDF}" srcOrd="0" destOrd="0" presId="urn:microsoft.com/office/officeart/2005/8/layout/hList6"/>
    <dgm:cxn modelId="{B1B87DE6-978A-4C87-B771-96EFCDADCB8A}" type="presParOf" srcId="{81681A10-6086-419F-BB07-2016229F462A}" destId="{1D192753-5A4E-4B9A-9B58-5D685FD1CA83}" srcOrd="1" destOrd="0" presId="urn:microsoft.com/office/officeart/2005/8/layout/hList6"/>
    <dgm:cxn modelId="{1C36ED1D-2A00-4385-974F-04791EED1ACA}" type="presParOf" srcId="{81681A10-6086-419F-BB07-2016229F462A}" destId="{BB385963-F588-41CD-96DF-EBCEC6220DFE}" srcOrd="2" destOrd="0" presId="urn:microsoft.com/office/officeart/2005/8/layout/hList6"/>
    <dgm:cxn modelId="{BD7B52F1-92D7-4779-84DA-201A843F59CF}" type="presParOf" srcId="{81681A10-6086-419F-BB07-2016229F462A}" destId="{ABA1679D-9491-4AA9-8AAC-59EFF374A31C}" srcOrd="3" destOrd="0" presId="urn:microsoft.com/office/officeart/2005/8/layout/hList6"/>
    <dgm:cxn modelId="{DAC5127D-B3EF-4634-A033-E7EC6DDFA877}" type="presParOf" srcId="{81681A10-6086-419F-BB07-2016229F462A}" destId="{0C844AF4-7C12-40F7-A002-69A27CD7813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035413-3D2A-4DDD-A5BA-F02BE5460C66}" type="doc">
      <dgm:prSet loTypeId="urn:microsoft.com/office/officeart/2005/8/layout/hList6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D47BBA9-81B1-43AD-881A-2D109ECC32BA}">
      <dgm:prSet phldrT="[Текст]" custT="1"/>
      <dgm:spPr>
        <a:solidFill>
          <a:srgbClr val="3399FF"/>
        </a:solidFill>
        <a:ln>
          <a:solidFill>
            <a:srgbClr val="0066FF"/>
          </a:solidFill>
        </a:ln>
        <a:effectLst>
          <a:outerShdw blurRad="40000" dist="88900" dir="5400000" rotWithShape="0">
            <a:srgbClr val="0000FF">
              <a:alpha val="35000"/>
            </a:srgbClr>
          </a:outerShdw>
        </a:effectLst>
      </dgm:spPr>
      <dgm:t>
        <a:bodyPr/>
        <a:lstStyle/>
        <a:p>
          <a:endParaRPr lang="ru-RU" sz="1800" b="0" dirty="0" smtClean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endParaRPr lang="ru-RU" sz="1800" b="0" dirty="0" smtClean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endParaRPr lang="ru-RU" sz="1800" b="0" dirty="0" smtClean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r>
            <a:rPr lang="ru-RU" sz="1800" b="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Подпрограмма «Музейная деятельность»</a:t>
          </a:r>
        </a:p>
        <a:p>
          <a:endParaRPr lang="ru-RU" sz="20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учреждения</a:t>
          </a:r>
        </a:p>
        <a:p>
          <a:r>
            <a: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работника</a:t>
          </a:r>
          <a:endParaRPr lang="ru-RU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0AF1ED-26B7-4ABF-AE0E-5C12125787FA}" type="parTrans" cxnId="{6F2C846F-AA5D-4A07-B250-0D960CE39656}">
      <dgm:prSet/>
      <dgm:spPr/>
      <dgm:t>
        <a:bodyPr/>
        <a:lstStyle/>
        <a:p>
          <a:endParaRPr lang="ru-RU"/>
        </a:p>
      </dgm:t>
    </dgm:pt>
    <dgm:pt modelId="{A5F6C12A-C469-41B2-8D26-204C54AB0474}" type="sibTrans" cxnId="{6F2C846F-AA5D-4A07-B250-0D960CE39656}">
      <dgm:prSet/>
      <dgm:spPr/>
      <dgm:t>
        <a:bodyPr/>
        <a:lstStyle/>
        <a:p>
          <a:endParaRPr lang="ru-RU"/>
        </a:p>
      </dgm:t>
    </dgm:pt>
    <dgm:pt modelId="{49061E47-505B-40E1-852B-F3AA99403811}">
      <dgm:prSet phldrT="[Текст]" custT="1"/>
      <dgm:spPr>
        <a:solidFill>
          <a:srgbClr val="FF66FF"/>
        </a:solidFill>
        <a:ln>
          <a:solidFill>
            <a:srgbClr val="FF33CC"/>
          </a:solidFill>
        </a:ln>
        <a:effectLst>
          <a:outerShdw blurRad="40000" dist="88900" dir="5400000" rotWithShape="0">
            <a:srgbClr val="CC0099">
              <a:alpha val="34902"/>
            </a:srgbClr>
          </a:outerShdw>
        </a:effectLst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ru-RU" sz="1800" b="0" dirty="0" smtClean="0">
            <a:solidFill>
              <a:srgbClr val="CC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endParaRPr lang="ru-RU" sz="1800" b="0" dirty="0" smtClean="0">
            <a:solidFill>
              <a:srgbClr val="CC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r>
            <a:rPr lang="ru-RU" sz="1800" b="0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Подпрограмма «Организация библиотечного обслуживания населения»</a:t>
          </a:r>
        </a:p>
        <a:p>
          <a:endParaRPr lang="ru-RU" sz="1800" b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17 учреждений</a:t>
          </a:r>
        </a:p>
        <a:p>
          <a:r>
            <a: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28 работников</a:t>
          </a:r>
        </a:p>
        <a:p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598253-10DB-41EE-BAED-1A3ABC53CD8A}" type="parTrans" cxnId="{C501E361-23F6-44F3-9D02-86D75A9C319C}">
      <dgm:prSet/>
      <dgm:spPr/>
      <dgm:t>
        <a:bodyPr/>
        <a:lstStyle/>
        <a:p>
          <a:endParaRPr lang="ru-RU"/>
        </a:p>
      </dgm:t>
    </dgm:pt>
    <dgm:pt modelId="{02F75583-4192-414F-879A-4A1FB0BA562C}" type="sibTrans" cxnId="{C501E361-23F6-44F3-9D02-86D75A9C319C}">
      <dgm:prSet/>
      <dgm:spPr/>
      <dgm:t>
        <a:bodyPr/>
        <a:lstStyle/>
        <a:p>
          <a:endParaRPr lang="ru-RU"/>
        </a:p>
      </dgm:t>
    </dgm:pt>
    <dgm:pt modelId="{27428F66-54C3-4CCA-B543-F3C5DAFB11E7}">
      <dgm:prSet phldrT="[Текст]" custT="1"/>
      <dgm:spPr>
        <a:solidFill>
          <a:srgbClr val="FF66FF"/>
        </a:solidFill>
        <a:ln>
          <a:solidFill>
            <a:srgbClr val="FF33CC"/>
          </a:solidFill>
        </a:ln>
        <a:effectLst>
          <a:outerShdw blurRad="40000" dist="88900" dir="5400000" rotWithShape="0">
            <a:srgbClr val="CC0099">
              <a:alpha val="34902"/>
            </a:srgbClr>
          </a:outerShdw>
        </a:effectLst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РАСХОДЫ- 6 939,8 тыс. руб.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27DD4F-1B9C-4A44-8A69-A8151D4D7B47}" type="parTrans" cxnId="{010EB5DE-9CAF-42F7-B9D7-E01A0B501E1F}">
      <dgm:prSet/>
      <dgm:spPr/>
      <dgm:t>
        <a:bodyPr/>
        <a:lstStyle/>
        <a:p>
          <a:endParaRPr lang="ru-RU"/>
        </a:p>
      </dgm:t>
    </dgm:pt>
    <dgm:pt modelId="{60A6737B-0CEB-448B-BA78-80B759812C32}" type="sibTrans" cxnId="{010EB5DE-9CAF-42F7-B9D7-E01A0B501E1F}">
      <dgm:prSet/>
      <dgm:spPr/>
      <dgm:t>
        <a:bodyPr/>
        <a:lstStyle/>
        <a:p>
          <a:endParaRPr lang="ru-RU"/>
        </a:p>
      </dgm:t>
    </dgm:pt>
    <dgm:pt modelId="{1AC0BFCD-AFB6-4D37-96B9-9ACDE7050D7D}">
      <dgm:prSet phldrT="[Текст]" custT="1"/>
      <dgm:spPr>
        <a:solidFill>
          <a:srgbClr val="33CC33"/>
        </a:solidFill>
        <a:ln>
          <a:solidFill>
            <a:srgbClr val="009900"/>
          </a:solidFill>
        </a:ln>
        <a:effectLst>
          <a:outerShdw blurRad="40000" dist="88900" dir="5400000" rotWithShape="0">
            <a:srgbClr val="009900">
              <a:alpha val="34902"/>
            </a:srgbClr>
          </a:outerShdw>
        </a:effectLst>
      </dgm:spPr>
      <dgm:t>
        <a:bodyPr/>
        <a:lstStyle/>
        <a:p>
          <a:pPr algn="l"/>
          <a:endParaRPr lang="ru-RU" sz="1800" b="0" dirty="0" smtClean="0">
            <a:solidFill>
              <a:srgbClr val="00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1800" b="0" dirty="0" smtClean="0">
            <a:solidFill>
              <a:srgbClr val="00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1800" b="0" dirty="0" smtClean="0">
            <a:solidFill>
              <a:srgbClr val="00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1800" b="0" dirty="0" smtClean="0">
            <a:solidFill>
              <a:srgbClr val="00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1800" b="0" dirty="0" smtClean="0">
            <a:solidFill>
              <a:srgbClr val="00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1800" b="0" dirty="0" smtClean="0">
            <a:solidFill>
              <a:srgbClr val="00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1800" b="0" dirty="0" smtClean="0">
            <a:solidFill>
              <a:srgbClr val="00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1800" b="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Подпрограмма «Развитие культурно-досуговой деятельности»</a:t>
          </a:r>
        </a:p>
        <a:p>
          <a:pPr algn="l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algn="l"/>
          <a:r>
            <a: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17 учреждений</a:t>
          </a:r>
        </a:p>
        <a:p>
          <a:pPr algn="l"/>
          <a:r>
            <a: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41 работник</a:t>
          </a:r>
        </a:p>
        <a:p>
          <a:pPr algn="l"/>
          <a:endParaRPr lang="ru-RU" sz="20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– 14 637,0 тыс. руб.</a:t>
          </a:r>
        </a:p>
        <a:p>
          <a:pPr algn="ctr"/>
          <a:endParaRPr lang="ru-RU" sz="2000" b="1" cap="all" spc="0" dirty="0" smtClean="0">
            <a:ln w="9000" cmpd="sng">
              <a:solidFill>
                <a:srgbClr val="006666"/>
              </a:solidFill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000" b="1" cap="all" spc="0" dirty="0" smtClean="0">
            <a:ln w="9000" cmpd="sng">
              <a:solidFill>
                <a:srgbClr val="006666"/>
              </a:solidFill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000" b="1" cap="all" spc="0" dirty="0" smtClean="0">
            <a:ln w="9000" cmpd="sng">
              <a:solidFill>
                <a:srgbClr val="006666"/>
              </a:solidFill>
              <a:prstDash val="solid"/>
            </a:ln>
            <a:solidFill>
              <a:srgbClr val="003300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639B491A-1335-43C0-8AB9-031FF9EEC21A}" type="parTrans" cxnId="{3D6342CE-FDC1-47A6-B11B-C80ABAA82F2E}">
      <dgm:prSet/>
      <dgm:spPr/>
      <dgm:t>
        <a:bodyPr/>
        <a:lstStyle/>
        <a:p>
          <a:endParaRPr lang="ru-RU"/>
        </a:p>
      </dgm:t>
    </dgm:pt>
    <dgm:pt modelId="{B7CD6CFA-4E9B-4B88-BE0B-1FB33D8B52F1}" type="sibTrans" cxnId="{3D6342CE-FDC1-47A6-B11B-C80ABAA82F2E}">
      <dgm:prSet/>
      <dgm:spPr/>
      <dgm:t>
        <a:bodyPr/>
        <a:lstStyle/>
        <a:p>
          <a:endParaRPr lang="ru-RU"/>
        </a:p>
      </dgm:t>
    </dgm:pt>
    <dgm:pt modelId="{4F8F72EB-BFFB-49AE-9591-A20CE232224D}">
      <dgm:prSet phldrT="[Текст]" custT="1"/>
      <dgm:spPr>
        <a:solidFill>
          <a:srgbClr val="3399FF"/>
        </a:solidFill>
        <a:ln>
          <a:solidFill>
            <a:srgbClr val="0066FF"/>
          </a:solidFill>
        </a:ln>
        <a:effectLst>
          <a:outerShdw blurRad="40000" dist="88900" dir="5400000" rotWithShape="0">
            <a:srgbClr val="0000FF">
              <a:alpha val="35000"/>
            </a:srgbClr>
          </a:outerShdw>
        </a:effectLst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РАСХОДЫ- 518,4 тыс. руб.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B6FD54-DB4D-4C64-AE60-F79CDB79E457}" type="parTrans" cxnId="{60A4CCA9-2837-470D-8B4C-DBDF3229A817}">
      <dgm:prSet/>
      <dgm:spPr/>
      <dgm:t>
        <a:bodyPr/>
        <a:lstStyle/>
        <a:p>
          <a:endParaRPr lang="ru-RU"/>
        </a:p>
      </dgm:t>
    </dgm:pt>
    <dgm:pt modelId="{06A3E39C-2F96-49F7-9A5A-044230BE7498}" type="sibTrans" cxnId="{60A4CCA9-2837-470D-8B4C-DBDF3229A817}">
      <dgm:prSet/>
      <dgm:spPr/>
      <dgm:t>
        <a:bodyPr/>
        <a:lstStyle/>
        <a:p>
          <a:endParaRPr lang="ru-RU"/>
        </a:p>
      </dgm:t>
    </dgm:pt>
    <dgm:pt modelId="{49920155-0DCB-459B-8332-9847FCAA15F8}">
      <dgm:prSet phldrT="[Текст]" custT="1"/>
      <dgm:spPr>
        <a:solidFill>
          <a:srgbClr val="3399FF"/>
        </a:solidFill>
        <a:ln>
          <a:solidFill>
            <a:srgbClr val="0066FF"/>
          </a:solidFill>
        </a:ln>
        <a:effectLst>
          <a:outerShdw blurRad="40000" dist="88900" dir="5400000" rotWithShape="0">
            <a:srgbClr val="0000FF">
              <a:alpha val="35000"/>
            </a:srgbClr>
          </a:outerShdw>
        </a:effectLst>
      </dgm:spPr>
      <dgm:t>
        <a:bodyPr/>
        <a:lstStyle/>
        <a:p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FE38B5-9CFC-411E-AB37-E30EE4242397}" type="parTrans" cxnId="{9C38D490-0399-4C01-AF12-2FF1B07E07B9}">
      <dgm:prSet/>
      <dgm:spPr/>
      <dgm:t>
        <a:bodyPr/>
        <a:lstStyle/>
        <a:p>
          <a:endParaRPr lang="ru-RU"/>
        </a:p>
      </dgm:t>
    </dgm:pt>
    <dgm:pt modelId="{85FF98BE-B705-4592-86CB-FBE669A6DE43}" type="sibTrans" cxnId="{9C38D490-0399-4C01-AF12-2FF1B07E07B9}">
      <dgm:prSet/>
      <dgm:spPr/>
      <dgm:t>
        <a:bodyPr/>
        <a:lstStyle/>
        <a:p>
          <a:endParaRPr lang="ru-RU"/>
        </a:p>
      </dgm:t>
    </dgm:pt>
    <dgm:pt modelId="{5EB8CCC9-FBA9-494C-8059-C7DB98C1695C}">
      <dgm:prSet phldrT="[Текст]" custT="1"/>
      <dgm:spPr>
        <a:solidFill>
          <a:srgbClr val="3399FF"/>
        </a:solidFill>
        <a:ln>
          <a:solidFill>
            <a:srgbClr val="0066FF"/>
          </a:solidFill>
        </a:ln>
        <a:effectLst>
          <a:outerShdw blurRad="40000" dist="88900" dir="5400000" rotWithShape="0">
            <a:srgbClr val="0000FF">
              <a:alpha val="35000"/>
            </a:srgbClr>
          </a:outerShdw>
        </a:effectLst>
      </dgm:spPr>
      <dgm:t>
        <a:bodyPr/>
        <a:lstStyle/>
        <a:p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AF1E8F-53E9-42A3-BD9C-92C5745A9170}" type="parTrans" cxnId="{BC486E4E-878E-4F57-86CD-533BE6D29A62}">
      <dgm:prSet/>
      <dgm:spPr/>
      <dgm:t>
        <a:bodyPr/>
        <a:lstStyle/>
        <a:p>
          <a:endParaRPr lang="ru-RU"/>
        </a:p>
      </dgm:t>
    </dgm:pt>
    <dgm:pt modelId="{B582602F-6465-44BA-9F69-EB262592BBFB}" type="sibTrans" cxnId="{BC486E4E-878E-4F57-86CD-533BE6D29A62}">
      <dgm:prSet/>
      <dgm:spPr/>
      <dgm:t>
        <a:bodyPr/>
        <a:lstStyle/>
        <a:p>
          <a:endParaRPr lang="ru-RU"/>
        </a:p>
      </dgm:t>
    </dgm:pt>
    <dgm:pt modelId="{81681A10-6086-419F-BB07-2016229F462A}" type="pres">
      <dgm:prSet presAssocID="{F2035413-3D2A-4DDD-A5BA-F02BE5460C6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905305-2CD5-415A-B1BC-1755AABFDCDF}" type="pres">
      <dgm:prSet presAssocID="{9D47BBA9-81B1-43AD-881A-2D109ECC32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92753-5A4E-4B9A-9B58-5D685FD1CA83}" type="pres">
      <dgm:prSet presAssocID="{A5F6C12A-C469-41B2-8D26-204C54AB0474}" presName="sibTrans" presStyleCnt="0"/>
      <dgm:spPr/>
    </dgm:pt>
    <dgm:pt modelId="{BB385963-F588-41CD-96DF-EBCEC6220DFE}" type="pres">
      <dgm:prSet presAssocID="{49061E47-505B-40E1-852B-F3AA99403811}" presName="node" presStyleLbl="node1" presStyleIdx="1" presStyleCnt="3" custLinFactNeighborX="579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1679D-9491-4AA9-8AAC-59EFF374A31C}" type="pres">
      <dgm:prSet presAssocID="{02F75583-4192-414F-879A-4A1FB0BA562C}" presName="sibTrans" presStyleCnt="0"/>
      <dgm:spPr/>
    </dgm:pt>
    <dgm:pt modelId="{0C844AF4-7C12-40F7-A002-69A27CD7813F}" type="pres">
      <dgm:prSet presAssocID="{1AC0BFCD-AFB6-4D37-96B9-9ACDE7050D7D}" presName="node" presStyleLbl="node1" presStyleIdx="2" presStyleCnt="3" custLinFactNeighborY="-2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123FA6-4033-438D-903E-1520529C15AB}" type="presOf" srcId="{5EB8CCC9-FBA9-494C-8059-C7DB98C1695C}" destId="{11905305-2CD5-415A-B1BC-1755AABFDCDF}" srcOrd="0" destOrd="3" presId="urn:microsoft.com/office/officeart/2005/8/layout/hList6"/>
    <dgm:cxn modelId="{9F56C68A-258F-498B-8BB2-1CD26CA8A9AB}" type="presOf" srcId="{9D47BBA9-81B1-43AD-881A-2D109ECC32BA}" destId="{11905305-2CD5-415A-B1BC-1755AABFDCDF}" srcOrd="0" destOrd="0" presId="urn:microsoft.com/office/officeart/2005/8/layout/hList6"/>
    <dgm:cxn modelId="{B8BB212D-5FB9-4C57-8A5C-050FA1BABFCA}" type="presOf" srcId="{F2035413-3D2A-4DDD-A5BA-F02BE5460C66}" destId="{81681A10-6086-419F-BB07-2016229F462A}" srcOrd="0" destOrd="0" presId="urn:microsoft.com/office/officeart/2005/8/layout/hList6"/>
    <dgm:cxn modelId="{C501E361-23F6-44F3-9D02-86D75A9C319C}" srcId="{F2035413-3D2A-4DDD-A5BA-F02BE5460C66}" destId="{49061E47-505B-40E1-852B-F3AA99403811}" srcOrd="1" destOrd="0" parTransId="{79598253-10DB-41EE-BAED-1A3ABC53CD8A}" sibTransId="{02F75583-4192-414F-879A-4A1FB0BA562C}"/>
    <dgm:cxn modelId="{66F3DBD2-95CB-4D4C-B4FA-586C1E9EE3E4}" type="presOf" srcId="{49061E47-505B-40E1-852B-F3AA99403811}" destId="{BB385963-F588-41CD-96DF-EBCEC6220DFE}" srcOrd="0" destOrd="0" presId="urn:microsoft.com/office/officeart/2005/8/layout/hList6"/>
    <dgm:cxn modelId="{6F2C846F-AA5D-4A07-B250-0D960CE39656}" srcId="{F2035413-3D2A-4DDD-A5BA-F02BE5460C66}" destId="{9D47BBA9-81B1-43AD-881A-2D109ECC32BA}" srcOrd="0" destOrd="0" parTransId="{880AF1ED-26B7-4ABF-AE0E-5C12125787FA}" sibTransId="{A5F6C12A-C469-41B2-8D26-204C54AB0474}"/>
    <dgm:cxn modelId="{BC486E4E-878E-4F57-86CD-533BE6D29A62}" srcId="{9D47BBA9-81B1-43AD-881A-2D109ECC32BA}" destId="{5EB8CCC9-FBA9-494C-8059-C7DB98C1695C}" srcOrd="2" destOrd="0" parTransId="{1EAF1E8F-53E9-42A3-BD9C-92C5745A9170}" sibTransId="{B582602F-6465-44BA-9F69-EB262592BBFB}"/>
    <dgm:cxn modelId="{EBF0E80D-B4AB-48B8-8AA0-5446E962FF67}" type="presOf" srcId="{1AC0BFCD-AFB6-4D37-96B9-9ACDE7050D7D}" destId="{0C844AF4-7C12-40F7-A002-69A27CD7813F}" srcOrd="0" destOrd="0" presId="urn:microsoft.com/office/officeart/2005/8/layout/hList6"/>
    <dgm:cxn modelId="{60A4CCA9-2837-470D-8B4C-DBDF3229A817}" srcId="{9D47BBA9-81B1-43AD-881A-2D109ECC32BA}" destId="{4F8F72EB-BFFB-49AE-9591-A20CE232224D}" srcOrd="1" destOrd="0" parTransId="{59B6FD54-DB4D-4C64-AE60-F79CDB79E457}" sibTransId="{06A3E39C-2F96-49F7-9A5A-044230BE7498}"/>
    <dgm:cxn modelId="{23C37FE4-CE5E-4083-9825-DFAEC035D85A}" type="presOf" srcId="{4F8F72EB-BFFB-49AE-9591-A20CE232224D}" destId="{11905305-2CD5-415A-B1BC-1755AABFDCDF}" srcOrd="0" destOrd="2" presId="urn:microsoft.com/office/officeart/2005/8/layout/hList6"/>
    <dgm:cxn modelId="{3D6342CE-FDC1-47A6-B11B-C80ABAA82F2E}" srcId="{F2035413-3D2A-4DDD-A5BA-F02BE5460C66}" destId="{1AC0BFCD-AFB6-4D37-96B9-9ACDE7050D7D}" srcOrd="2" destOrd="0" parTransId="{639B491A-1335-43C0-8AB9-031FF9EEC21A}" sibTransId="{B7CD6CFA-4E9B-4B88-BE0B-1FB33D8B52F1}"/>
    <dgm:cxn modelId="{010EB5DE-9CAF-42F7-B9D7-E01A0B501E1F}" srcId="{49061E47-505B-40E1-852B-F3AA99403811}" destId="{27428F66-54C3-4CCA-B543-F3C5DAFB11E7}" srcOrd="0" destOrd="0" parTransId="{BF27DD4F-1B9C-4A44-8A69-A8151D4D7B47}" sibTransId="{60A6737B-0CEB-448B-BA78-80B759812C32}"/>
    <dgm:cxn modelId="{E5958FBC-B73A-4610-9259-11FF07B1875B}" type="presOf" srcId="{27428F66-54C3-4CCA-B543-F3C5DAFB11E7}" destId="{BB385963-F588-41CD-96DF-EBCEC6220DFE}" srcOrd="0" destOrd="1" presId="urn:microsoft.com/office/officeart/2005/8/layout/hList6"/>
    <dgm:cxn modelId="{4E012577-AEF9-4715-A601-9A756057CF8A}" type="presOf" srcId="{49920155-0DCB-459B-8332-9847FCAA15F8}" destId="{11905305-2CD5-415A-B1BC-1755AABFDCDF}" srcOrd="0" destOrd="1" presId="urn:microsoft.com/office/officeart/2005/8/layout/hList6"/>
    <dgm:cxn modelId="{9C38D490-0399-4C01-AF12-2FF1B07E07B9}" srcId="{9D47BBA9-81B1-43AD-881A-2D109ECC32BA}" destId="{49920155-0DCB-459B-8332-9847FCAA15F8}" srcOrd="0" destOrd="0" parTransId="{30FE38B5-9CFC-411E-AB37-E30EE4242397}" sibTransId="{85FF98BE-B705-4592-86CB-FBE669A6DE43}"/>
    <dgm:cxn modelId="{B3521529-9B07-47A1-B79E-C8266272EDAC}" type="presParOf" srcId="{81681A10-6086-419F-BB07-2016229F462A}" destId="{11905305-2CD5-415A-B1BC-1755AABFDCDF}" srcOrd="0" destOrd="0" presId="urn:microsoft.com/office/officeart/2005/8/layout/hList6"/>
    <dgm:cxn modelId="{A3BADD11-97CE-435B-B493-DCDB04D699E3}" type="presParOf" srcId="{81681A10-6086-419F-BB07-2016229F462A}" destId="{1D192753-5A4E-4B9A-9B58-5D685FD1CA83}" srcOrd="1" destOrd="0" presId="urn:microsoft.com/office/officeart/2005/8/layout/hList6"/>
    <dgm:cxn modelId="{47093DB4-E409-4F42-BDDE-E27DD389F7A6}" type="presParOf" srcId="{81681A10-6086-419F-BB07-2016229F462A}" destId="{BB385963-F588-41CD-96DF-EBCEC6220DFE}" srcOrd="2" destOrd="0" presId="urn:microsoft.com/office/officeart/2005/8/layout/hList6"/>
    <dgm:cxn modelId="{EA8BFA7C-6FCC-4BF1-B8E8-9F126F112187}" type="presParOf" srcId="{81681A10-6086-419F-BB07-2016229F462A}" destId="{ABA1679D-9491-4AA9-8AAC-59EFF374A31C}" srcOrd="3" destOrd="0" presId="urn:microsoft.com/office/officeart/2005/8/layout/hList6"/>
    <dgm:cxn modelId="{F03D7B86-769B-4C32-9CDB-BCEBF8B1A5D8}" type="presParOf" srcId="{81681A10-6086-419F-BB07-2016229F462A}" destId="{0C844AF4-7C12-40F7-A002-69A27CD7813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15BBE4-9BF7-427B-95BC-091EAFC8FEE0}">
      <dsp:nvSpPr>
        <dsp:cNvPr id="0" name=""/>
        <dsp:cNvSpPr/>
      </dsp:nvSpPr>
      <dsp:spPr>
        <a:xfrm>
          <a:off x="3611865" y="23043"/>
          <a:ext cx="5097228" cy="57407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33C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0099"/>
              </a:solidFill>
              <a:latin typeface="Book Antiqua" pitchFamily="18" charset="0"/>
            </a:rPr>
            <a:t>  </a:t>
          </a:r>
          <a:r>
            <a:rPr lang="ru-RU" sz="1800" kern="1200" dirty="0" smtClean="0">
              <a:solidFill>
                <a:srgbClr val="000099"/>
              </a:solidFill>
              <a:latin typeface="Book Antiqua" pitchFamily="18" charset="0"/>
            </a:rPr>
            <a:t>2 199,1   2 198,3  1 913,8       - 284,5</a:t>
          </a:r>
          <a:endParaRPr lang="ru-RU" sz="1800" kern="1200" dirty="0">
            <a:solidFill>
              <a:srgbClr val="000099"/>
            </a:solidFill>
            <a:latin typeface="Book Antiqua" pitchFamily="18" charset="0"/>
          </a:endParaRPr>
        </a:p>
      </dsp:txBody>
      <dsp:txXfrm>
        <a:off x="3611865" y="23043"/>
        <a:ext cx="5097228" cy="574077"/>
      </dsp:txXfrm>
    </dsp:sp>
    <dsp:sp modelId="{03FBB181-99F4-4C38-ADB6-9BE4DC139BC6}">
      <dsp:nvSpPr>
        <dsp:cNvPr id="0" name=""/>
        <dsp:cNvSpPr/>
      </dsp:nvSpPr>
      <dsp:spPr>
        <a:xfrm>
          <a:off x="3724" y="677092"/>
          <a:ext cx="3607992" cy="619412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Объем валовой  продукции сельского хозяйства </a:t>
          </a:r>
        </a:p>
      </dsp:txBody>
      <dsp:txXfrm>
        <a:off x="3724" y="677092"/>
        <a:ext cx="3607992" cy="619412"/>
      </dsp:txXfrm>
    </dsp:sp>
    <dsp:sp modelId="{908B6AFF-A230-4BA6-9AB8-AF7992F9C594}">
      <dsp:nvSpPr>
        <dsp:cNvPr id="0" name=""/>
        <dsp:cNvSpPr/>
      </dsp:nvSpPr>
      <dsp:spPr>
        <a:xfrm>
          <a:off x="3609915" y="677092"/>
          <a:ext cx="5103052" cy="57407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33C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   </a:t>
          </a:r>
          <a:r>
            <a:rPr lang="ru-RU" sz="1800" kern="1200" dirty="0" smtClean="0">
              <a:solidFill>
                <a:srgbClr val="000099"/>
              </a:solidFill>
              <a:latin typeface="Book Antiqua" pitchFamily="18" charset="0"/>
            </a:rPr>
            <a:t>363,9       363,2     343,7         - 19,5</a:t>
          </a:r>
        </a:p>
      </dsp:txBody>
      <dsp:txXfrm>
        <a:off x="3609915" y="677092"/>
        <a:ext cx="5103052" cy="574077"/>
      </dsp:txXfrm>
    </dsp:sp>
    <dsp:sp modelId="{C10417B2-9554-4AFB-931E-555801F9657D}">
      <dsp:nvSpPr>
        <dsp:cNvPr id="0" name=""/>
        <dsp:cNvSpPr/>
      </dsp:nvSpPr>
      <dsp:spPr>
        <a:xfrm>
          <a:off x="0" y="44091"/>
          <a:ext cx="3602080" cy="574077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Объем промышленного производства, млн. руб.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0" y="44091"/>
        <a:ext cx="3602080" cy="574077"/>
      </dsp:txXfrm>
    </dsp:sp>
    <dsp:sp modelId="{6F6D69CD-3D9C-4132-8B43-5A2E10B3355D}">
      <dsp:nvSpPr>
        <dsp:cNvPr id="0" name=""/>
        <dsp:cNvSpPr/>
      </dsp:nvSpPr>
      <dsp:spPr>
        <a:xfrm>
          <a:off x="3607052" y="1308680"/>
          <a:ext cx="5104935" cy="57407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33C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    </a:t>
          </a:r>
          <a:r>
            <a:rPr lang="ru-RU" sz="1800" kern="1200" dirty="0" smtClean="0">
              <a:solidFill>
                <a:srgbClr val="000099"/>
              </a:solidFill>
              <a:latin typeface="Book Antiqua" pitchFamily="18" charset="0"/>
            </a:rPr>
            <a:t>63,25       63,00     69,22           6,22</a:t>
          </a:r>
        </a:p>
      </dsp:txBody>
      <dsp:txXfrm>
        <a:off x="3607052" y="1308680"/>
        <a:ext cx="5104935" cy="574077"/>
      </dsp:txXfrm>
    </dsp:sp>
    <dsp:sp modelId="{426AD58C-4758-4A76-A632-D85D8C2C0481}">
      <dsp:nvSpPr>
        <dsp:cNvPr id="0" name=""/>
        <dsp:cNvSpPr/>
      </dsp:nvSpPr>
      <dsp:spPr>
        <a:xfrm>
          <a:off x="0" y="1354182"/>
          <a:ext cx="3606072" cy="574077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Объем розничной торговли, млн. руб.</a:t>
          </a:r>
        </a:p>
      </dsp:txBody>
      <dsp:txXfrm>
        <a:off x="0" y="1354182"/>
        <a:ext cx="3606072" cy="574077"/>
      </dsp:txXfrm>
    </dsp:sp>
    <dsp:sp modelId="{8955D0E5-ED7C-44E2-B219-ECE5D6A8FA78}">
      <dsp:nvSpPr>
        <dsp:cNvPr id="0" name=""/>
        <dsp:cNvSpPr/>
      </dsp:nvSpPr>
      <dsp:spPr>
        <a:xfrm>
          <a:off x="3610842" y="1940166"/>
          <a:ext cx="5100149" cy="57407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33C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0099"/>
              </a:solidFill>
              <a:latin typeface="Book Antiqua" pitchFamily="18" charset="0"/>
            </a:rPr>
            <a:t>   35,10       37,62      36,1           -1,52</a:t>
          </a:r>
        </a:p>
      </dsp:txBody>
      <dsp:txXfrm>
        <a:off x="3610842" y="1940166"/>
        <a:ext cx="5100149" cy="574077"/>
      </dsp:txXfrm>
    </dsp:sp>
    <dsp:sp modelId="{8BD29FCE-1BF0-4971-AA15-7EE2FD950751}">
      <dsp:nvSpPr>
        <dsp:cNvPr id="0" name=""/>
        <dsp:cNvSpPr/>
      </dsp:nvSpPr>
      <dsp:spPr>
        <a:xfrm>
          <a:off x="1976" y="1940166"/>
          <a:ext cx="3608865" cy="574077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Объем платных услуг населению, млн. руб.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1976" y="1940166"/>
        <a:ext cx="3608865" cy="574077"/>
      </dsp:txXfrm>
    </dsp:sp>
    <dsp:sp modelId="{A1B5F517-B891-43B5-B441-590EE1D0E32F}">
      <dsp:nvSpPr>
        <dsp:cNvPr id="0" name=""/>
        <dsp:cNvSpPr/>
      </dsp:nvSpPr>
      <dsp:spPr>
        <a:xfrm>
          <a:off x="3610842" y="2571651"/>
          <a:ext cx="5100149" cy="57407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33C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0099"/>
              </a:solidFill>
            </a:rPr>
            <a:t>  </a:t>
          </a:r>
          <a:r>
            <a:rPr lang="ru-RU" sz="1800" kern="1200" dirty="0" smtClean="0">
              <a:solidFill>
                <a:srgbClr val="000099"/>
              </a:solidFill>
              <a:latin typeface="Book Antiqua" pitchFamily="18" charset="0"/>
            </a:rPr>
            <a:t>2 050,1   4 163,54  1 928,95  -2 234,59</a:t>
          </a:r>
          <a:endParaRPr lang="ru-RU" sz="1800" kern="1200" dirty="0">
            <a:solidFill>
              <a:srgbClr val="000099"/>
            </a:solidFill>
            <a:latin typeface="Book Antiqua" pitchFamily="18" charset="0"/>
          </a:endParaRPr>
        </a:p>
      </dsp:txBody>
      <dsp:txXfrm>
        <a:off x="3610842" y="2571651"/>
        <a:ext cx="5100149" cy="574077"/>
      </dsp:txXfrm>
    </dsp:sp>
    <dsp:sp modelId="{47F22AA8-C287-4A4C-B255-28775BB11840}">
      <dsp:nvSpPr>
        <dsp:cNvPr id="0" name=""/>
        <dsp:cNvSpPr/>
      </dsp:nvSpPr>
      <dsp:spPr>
        <a:xfrm>
          <a:off x="1976" y="2571651"/>
          <a:ext cx="3608865" cy="574077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Объем инвестиций в основной капитал, млн. руб.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1976" y="2571651"/>
        <a:ext cx="3608865" cy="574077"/>
      </dsp:txXfrm>
    </dsp:sp>
    <dsp:sp modelId="{B4C3AF95-6777-410C-A905-9D9F34A1267A}">
      <dsp:nvSpPr>
        <dsp:cNvPr id="0" name=""/>
        <dsp:cNvSpPr/>
      </dsp:nvSpPr>
      <dsp:spPr>
        <a:xfrm>
          <a:off x="3610842" y="3203136"/>
          <a:ext cx="5100149" cy="57407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33C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0099"/>
              </a:solidFill>
              <a:latin typeface="Book Antiqua" pitchFamily="18" charset="0"/>
            </a:rPr>
            <a:t>   </a:t>
          </a:r>
          <a:r>
            <a:rPr lang="ru-RU" sz="1800" kern="1200" dirty="0" smtClean="0">
              <a:solidFill>
                <a:srgbClr val="000099"/>
              </a:solidFill>
              <a:latin typeface="Book Antiqua" pitchFamily="18" charset="0"/>
            </a:rPr>
            <a:t>9 698       9 602       9 590           -12</a:t>
          </a:r>
          <a:endParaRPr lang="ru-RU" sz="1800" kern="1200" dirty="0">
            <a:solidFill>
              <a:srgbClr val="000099"/>
            </a:solidFill>
            <a:latin typeface="Book Antiqua" pitchFamily="18" charset="0"/>
          </a:endParaRPr>
        </a:p>
      </dsp:txBody>
      <dsp:txXfrm>
        <a:off x="3610842" y="3203136"/>
        <a:ext cx="5100149" cy="574077"/>
      </dsp:txXfrm>
    </dsp:sp>
    <dsp:sp modelId="{0C1FC446-2410-44F5-B73F-A4BA8F78379E}">
      <dsp:nvSpPr>
        <dsp:cNvPr id="0" name=""/>
        <dsp:cNvSpPr/>
      </dsp:nvSpPr>
      <dsp:spPr>
        <a:xfrm>
          <a:off x="1976" y="3203136"/>
          <a:ext cx="3608865" cy="574077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Среднегодовая численность  населения, человек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1976" y="3203136"/>
        <a:ext cx="3608865" cy="574077"/>
      </dsp:txXfrm>
    </dsp:sp>
    <dsp:sp modelId="{CA751718-927B-4344-BBC2-48E3C48F6EFD}">
      <dsp:nvSpPr>
        <dsp:cNvPr id="0" name=""/>
        <dsp:cNvSpPr/>
      </dsp:nvSpPr>
      <dsp:spPr>
        <a:xfrm>
          <a:off x="3610842" y="3834621"/>
          <a:ext cx="5100149" cy="57407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33C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    </a:t>
          </a:r>
          <a:r>
            <a:rPr lang="ru-RU" sz="1800" kern="1200" dirty="0" smtClean="0">
              <a:solidFill>
                <a:srgbClr val="000099"/>
              </a:solidFill>
              <a:latin typeface="Book Antiqua" pitchFamily="18" charset="0"/>
            </a:rPr>
            <a:t>691,84     712,60     нет данных     </a:t>
          </a:r>
          <a:endParaRPr lang="ru-RU" sz="1800" kern="1200" dirty="0">
            <a:solidFill>
              <a:srgbClr val="000099"/>
            </a:solidFill>
            <a:latin typeface="Book Antiqua" pitchFamily="18" charset="0"/>
          </a:endParaRPr>
        </a:p>
      </dsp:txBody>
      <dsp:txXfrm>
        <a:off x="3610842" y="3834621"/>
        <a:ext cx="5100149" cy="574077"/>
      </dsp:txXfrm>
    </dsp:sp>
    <dsp:sp modelId="{C2B32D2A-B93D-451C-80A9-0C4B4B6629D8}">
      <dsp:nvSpPr>
        <dsp:cNvPr id="0" name=""/>
        <dsp:cNvSpPr/>
      </dsp:nvSpPr>
      <dsp:spPr>
        <a:xfrm>
          <a:off x="1976" y="3834621"/>
          <a:ext cx="3608865" cy="574077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Фонд заработной платы , млн. руб.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1976" y="3834621"/>
        <a:ext cx="3608865" cy="574077"/>
      </dsp:txXfrm>
    </dsp:sp>
    <dsp:sp modelId="{5A2A80F9-9627-4211-A16B-CFC2C54A2E9C}">
      <dsp:nvSpPr>
        <dsp:cNvPr id="0" name=""/>
        <dsp:cNvSpPr/>
      </dsp:nvSpPr>
      <dsp:spPr>
        <a:xfrm>
          <a:off x="3610842" y="4466106"/>
          <a:ext cx="5100149" cy="57407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33C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Book Antiqua" pitchFamily="18" charset="0"/>
            </a:rPr>
            <a:t>  </a:t>
          </a:r>
          <a:r>
            <a:rPr lang="ru-RU" sz="1800" kern="1200" dirty="0" smtClean="0">
              <a:solidFill>
                <a:srgbClr val="000099"/>
              </a:solidFill>
              <a:latin typeface="Book Antiqua" pitchFamily="18" charset="0"/>
            </a:rPr>
            <a:t>26 777,0   27078,0   28 276,8   1 198,8</a:t>
          </a:r>
          <a:endParaRPr lang="ru-RU" sz="1800" kern="1200" dirty="0">
            <a:solidFill>
              <a:srgbClr val="000099"/>
            </a:solidFill>
            <a:latin typeface="Book Antiqua" pitchFamily="18" charset="0"/>
          </a:endParaRPr>
        </a:p>
      </dsp:txBody>
      <dsp:txXfrm>
        <a:off x="3610842" y="4466106"/>
        <a:ext cx="5100149" cy="574077"/>
      </dsp:txXfrm>
    </dsp:sp>
    <dsp:sp modelId="{842ABAB0-A391-425B-8AFA-9FD815F509ED}">
      <dsp:nvSpPr>
        <dsp:cNvPr id="0" name=""/>
        <dsp:cNvSpPr/>
      </dsp:nvSpPr>
      <dsp:spPr>
        <a:xfrm>
          <a:off x="1976" y="4466106"/>
          <a:ext cx="3608865" cy="574077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Среднемесячная заработная плата, рублей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1976" y="4466106"/>
        <a:ext cx="3608865" cy="57407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C26ED6-0761-4C27-867B-A821BD393E18}">
      <dsp:nvSpPr>
        <dsp:cNvPr id="0" name=""/>
        <dsp:cNvSpPr/>
      </dsp:nvSpPr>
      <dsp:spPr>
        <a:xfrm>
          <a:off x="5261825" y="606"/>
          <a:ext cx="2965549" cy="764205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22 795,12 рублей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61825" y="606"/>
        <a:ext cx="2965549" cy="764205"/>
      </dsp:txXfrm>
    </dsp:sp>
    <dsp:sp modelId="{8489F1C6-D19F-4569-AF2F-2EFF3CDC7AB4}">
      <dsp:nvSpPr>
        <dsp:cNvPr id="0" name=""/>
        <dsp:cNvSpPr/>
      </dsp:nvSpPr>
      <dsp:spPr>
        <a:xfrm>
          <a:off x="8453" y="25290"/>
          <a:ext cx="5259599" cy="76420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Объем доходов местного бюджета в расчете на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1 жителя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453" y="25290"/>
        <a:ext cx="5259599" cy="764205"/>
      </dsp:txXfrm>
    </dsp:sp>
    <dsp:sp modelId="{CDFA0058-2393-429D-8081-A310C0EB5200}">
      <dsp:nvSpPr>
        <dsp:cNvPr id="0" name=""/>
        <dsp:cNvSpPr/>
      </dsp:nvSpPr>
      <dsp:spPr>
        <a:xfrm>
          <a:off x="5290083" y="841233"/>
          <a:ext cx="2936617" cy="764205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22 721,6 рублей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90083" y="841233"/>
        <a:ext cx="2936617" cy="764205"/>
      </dsp:txXfrm>
    </dsp:sp>
    <dsp:sp modelId="{758B9CC0-8C3B-42DF-9630-39D22EC64B67}">
      <dsp:nvSpPr>
        <dsp:cNvPr id="0" name=""/>
        <dsp:cNvSpPr/>
      </dsp:nvSpPr>
      <dsp:spPr>
        <a:xfrm>
          <a:off x="2899" y="841233"/>
          <a:ext cx="5287183" cy="76420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Объем расходов местного бюджета в расчете на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1 жителя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9" y="841233"/>
        <a:ext cx="5287183" cy="764205"/>
      </dsp:txXfrm>
    </dsp:sp>
    <dsp:sp modelId="{03481F0F-A210-4AD4-9CA7-DC91779D682F}">
      <dsp:nvSpPr>
        <dsp:cNvPr id="0" name=""/>
        <dsp:cNvSpPr/>
      </dsp:nvSpPr>
      <dsp:spPr>
        <a:xfrm>
          <a:off x="5266513" y="1733512"/>
          <a:ext cx="2960727" cy="764205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13 267,8 рублей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66513" y="1733512"/>
        <a:ext cx="2960727" cy="764205"/>
      </dsp:txXfrm>
    </dsp:sp>
    <dsp:sp modelId="{B0E93211-BE23-4574-8DB5-49B509FB4681}">
      <dsp:nvSpPr>
        <dsp:cNvPr id="0" name=""/>
        <dsp:cNvSpPr/>
      </dsp:nvSpPr>
      <dsp:spPr>
        <a:xfrm>
          <a:off x="2359" y="1681859"/>
          <a:ext cx="5264153" cy="76420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Объем  расходов местного бюджета на  образование в расчете на 1 жителя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59" y="1681859"/>
        <a:ext cx="5264153" cy="764205"/>
      </dsp:txXfrm>
    </dsp:sp>
    <dsp:sp modelId="{D6CDAFDC-1F55-462B-8C1D-279DCFD6D2ED}">
      <dsp:nvSpPr>
        <dsp:cNvPr id="0" name=""/>
        <dsp:cNvSpPr/>
      </dsp:nvSpPr>
      <dsp:spPr>
        <a:xfrm>
          <a:off x="5243227" y="2522486"/>
          <a:ext cx="2984837" cy="764205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2 943,6 рублей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43227" y="2522486"/>
        <a:ext cx="2984837" cy="764205"/>
      </dsp:txXfrm>
    </dsp:sp>
    <dsp:sp modelId="{92B1045D-7519-4D3D-9244-75AD7341801C}">
      <dsp:nvSpPr>
        <dsp:cNvPr id="0" name=""/>
        <dsp:cNvSpPr/>
      </dsp:nvSpPr>
      <dsp:spPr>
        <a:xfrm>
          <a:off x="1534" y="2522486"/>
          <a:ext cx="5241692" cy="76420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Объем расходов местного бюджета на культуру  в расчете на 1 жителя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34" y="2522486"/>
        <a:ext cx="5241692" cy="764205"/>
      </dsp:txXfrm>
    </dsp:sp>
    <dsp:sp modelId="{397AB143-28A9-42E7-84B6-C31AFCE6E4EF}">
      <dsp:nvSpPr>
        <dsp:cNvPr id="0" name=""/>
        <dsp:cNvSpPr/>
      </dsp:nvSpPr>
      <dsp:spPr>
        <a:xfrm>
          <a:off x="5294524" y="3363112"/>
          <a:ext cx="2931795" cy="764205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1 536,8 рублей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94524" y="3363112"/>
        <a:ext cx="2931795" cy="764205"/>
      </dsp:txXfrm>
    </dsp:sp>
    <dsp:sp modelId="{75522BBA-6762-4EFF-A2CA-E07616903CBE}">
      <dsp:nvSpPr>
        <dsp:cNvPr id="0" name=""/>
        <dsp:cNvSpPr/>
      </dsp:nvSpPr>
      <dsp:spPr>
        <a:xfrm>
          <a:off x="3280" y="3363112"/>
          <a:ext cx="5291244" cy="76420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Объем расходов местного бюджета на социальную политику в расчете на 1 жителя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80" y="3363112"/>
        <a:ext cx="5291244" cy="764205"/>
      </dsp:txXfrm>
    </dsp:sp>
    <dsp:sp modelId="{44F857F5-0DF3-46CA-9E67-59BF3E8D7359}">
      <dsp:nvSpPr>
        <dsp:cNvPr id="0" name=""/>
        <dsp:cNvSpPr/>
      </dsp:nvSpPr>
      <dsp:spPr>
        <a:xfrm>
          <a:off x="5315092" y="4203739"/>
          <a:ext cx="2912506" cy="764205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3 214,0 рублей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15092" y="4203739"/>
        <a:ext cx="2912506" cy="764205"/>
      </dsp:txXfrm>
    </dsp:sp>
    <dsp:sp modelId="{AA3D3B37-EE54-498F-BDE4-7D6215535085}">
      <dsp:nvSpPr>
        <dsp:cNvPr id="0" name=""/>
        <dsp:cNvSpPr/>
      </dsp:nvSpPr>
      <dsp:spPr>
        <a:xfrm>
          <a:off x="2000" y="4203739"/>
          <a:ext cx="5313092" cy="76420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Объем расходов местного бюджета на содержание органов местного самоуправления в расчете на 1 жителя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00" y="4203739"/>
        <a:ext cx="5313092" cy="76420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8F3C41-43DF-4229-AC76-31295353F58E}">
      <dsp:nvSpPr>
        <dsp:cNvPr id="0" name=""/>
        <dsp:cNvSpPr/>
      </dsp:nvSpPr>
      <dsp:spPr>
        <a:xfrm>
          <a:off x="5374859" y="2977632"/>
          <a:ext cx="91440" cy="5559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5993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E541BD-5820-4A94-9CFB-C63E3E1D7D19}">
      <dsp:nvSpPr>
        <dsp:cNvPr id="0" name=""/>
        <dsp:cNvSpPr/>
      </dsp:nvSpPr>
      <dsp:spPr>
        <a:xfrm>
          <a:off x="3702192" y="1027894"/>
          <a:ext cx="1718387" cy="644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586"/>
              </a:lnTo>
              <a:lnTo>
                <a:pt x="1718387" y="453586"/>
              </a:lnTo>
              <a:lnTo>
                <a:pt x="1718387" y="64406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89B80B-7BF2-4B2D-8B34-6DFA743F27D4}">
      <dsp:nvSpPr>
        <dsp:cNvPr id="0" name=""/>
        <dsp:cNvSpPr/>
      </dsp:nvSpPr>
      <dsp:spPr>
        <a:xfrm>
          <a:off x="2134490" y="2977632"/>
          <a:ext cx="91440" cy="4945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4529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7EBB1D-6EBA-470D-A564-7F9279833B8C}">
      <dsp:nvSpPr>
        <dsp:cNvPr id="0" name=""/>
        <dsp:cNvSpPr/>
      </dsp:nvSpPr>
      <dsp:spPr>
        <a:xfrm>
          <a:off x="2180210" y="1027894"/>
          <a:ext cx="1521981" cy="644067"/>
        </a:xfrm>
        <a:custGeom>
          <a:avLst/>
          <a:gdLst/>
          <a:ahLst/>
          <a:cxnLst/>
          <a:rect l="0" t="0" r="0" b="0"/>
          <a:pathLst>
            <a:path>
              <a:moveTo>
                <a:pt x="1521981" y="0"/>
              </a:moveTo>
              <a:lnTo>
                <a:pt x="1521981" y="453586"/>
              </a:lnTo>
              <a:lnTo>
                <a:pt x="0" y="453586"/>
              </a:lnTo>
              <a:lnTo>
                <a:pt x="0" y="64406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1A85D-F7CD-46F1-99AD-FEEDE70F172C}">
      <dsp:nvSpPr>
        <dsp:cNvPr id="0" name=""/>
        <dsp:cNvSpPr/>
      </dsp:nvSpPr>
      <dsp:spPr>
        <a:xfrm>
          <a:off x="397593" y="4053"/>
          <a:ext cx="6609197" cy="1023841"/>
        </a:xfrm>
        <a:prstGeom prst="roundRect">
          <a:avLst>
            <a:gd name="adj" fmla="val 10000"/>
          </a:avLst>
        </a:prstGeom>
        <a:solidFill>
          <a:srgbClr val="00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FA2C0C-7C6F-42FC-B6A3-B82CF8CC6A24}">
      <dsp:nvSpPr>
        <dsp:cNvPr id="0" name=""/>
        <dsp:cNvSpPr/>
      </dsp:nvSpPr>
      <dsp:spPr>
        <a:xfrm>
          <a:off x="626056" y="221094"/>
          <a:ext cx="6609197" cy="1023841"/>
        </a:xfrm>
        <a:prstGeom prst="roundRect">
          <a:avLst>
            <a:gd name="adj" fmla="val 10000"/>
          </a:avLst>
        </a:prstGeom>
        <a:solidFill>
          <a:srgbClr val="CCECFF">
            <a:alpha val="89804"/>
          </a:srgb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Book Antiqua" pitchFamily="18" charset="0"/>
            </a:rPr>
            <a:t>Изменение остатков средств на счетах по учету средств бюджета </a:t>
          </a:r>
          <a:endParaRPr lang="ru-RU" sz="2400" kern="1200" dirty="0">
            <a:latin typeface="Book Antiqua" pitchFamily="18" charset="0"/>
          </a:endParaRPr>
        </a:p>
      </dsp:txBody>
      <dsp:txXfrm>
        <a:off x="626056" y="221094"/>
        <a:ext cx="6609197" cy="1023841"/>
      </dsp:txXfrm>
    </dsp:sp>
    <dsp:sp modelId="{F237155B-7ABA-496E-A5AE-58EDA44DC8D1}">
      <dsp:nvSpPr>
        <dsp:cNvPr id="0" name=""/>
        <dsp:cNvSpPr/>
      </dsp:nvSpPr>
      <dsp:spPr>
        <a:xfrm>
          <a:off x="1152124" y="1671962"/>
          <a:ext cx="2056172" cy="1305669"/>
        </a:xfrm>
        <a:prstGeom prst="roundRect">
          <a:avLst>
            <a:gd name="adj" fmla="val 10000"/>
          </a:avLst>
        </a:prstGeom>
        <a:solidFill>
          <a:srgbClr val="00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971168-8FBA-4482-895C-56CC79F166E2}">
      <dsp:nvSpPr>
        <dsp:cNvPr id="0" name=""/>
        <dsp:cNvSpPr/>
      </dsp:nvSpPr>
      <dsp:spPr>
        <a:xfrm>
          <a:off x="1380587" y="1889002"/>
          <a:ext cx="2056172" cy="1305669"/>
        </a:xfrm>
        <a:prstGeom prst="roundRect">
          <a:avLst>
            <a:gd name="adj" fmla="val 10000"/>
          </a:avLst>
        </a:prstGeom>
        <a:solidFill>
          <a:srgbClr val="CCECFF">
            <a:alpha val="90000"/>
          </a:srgbClr>
        </a:solidFill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Book Antiqua" pitchFamily="18" charset="0"/>
            </a:rPr>
            <a:t>2015  год</a:t>
          </a:r>
          <a:endParaRPr lang="ru-RU" sz="3200" kern="1200" dirty="0">
            <a:latin typeface="Book Antiqua" pitchFamily="18" charset="0"/>
          </a:endParaRPr>
        </a:p>
      </dsp:txBody>
      <dsp:txXfrm>
        <a:off x="1380587" y="1889002"/>
        <a:ext cx="2056172" cy="1305669"/>
      </dsp:txXfrm>
    </dsp:sp>
    <dsp:sp modelId="{3552F5F0-5D59-481A-9785-453B42E005EA}">
      <dsp:nvSpPr>
        <dsp:cNvPr id="0" name=""/>
        <dsp:cNvSpPr/>
      </dsp:nvSpPr>
      <dsp:spPr>
        <a:xfrm>
          <a:off x="1152124" y="3472161"/>
          <a:ext cx="2056172" cy="1305669"/>
        </a:xfrm>
        <a:prstGeom prst="roundRect">
          <a:avLst>
            <a:gd name="adj" fmla="val 10000"/>
          </a:avLst>
        </a:prstGeom>
        <a:solidFill>
          <a:srgbClr val="00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754B3C-6B3D-44C0-ABE1-2041B1C9149C}">
      <dsp:nvSpPr>
        <dsp:cNvPr id="0" name=""/>
        <dsp:cNvSpPr/>
      </dsp:nvSpPr>
      <dsp:spPr>
        <a:xfrm>
          <a:off x="1380587" y="3689202"/>
          <a:ext cx="2056172" cy="1305669"/>
        </a:xfrm>
        <a:prstGeom prst="roundRect">
          <a:avLst>
            <a:gd name="adj" fmla="val 10000"/>
          </a:avLst>
        </a:prstGeom>
        <a:solidFill>
          <a:srgbClr val="CCECFF">
            <a:alpha val="90000"/>
          </a:srgbClr>
        </a:solidFill>
        <a:ln w="952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latin typeface="Book Antiqua" pitchFamily="18" charset="0"/>
            </a:rPr>
            <a:t>- 1288,7</a:t>
          </a:r>
          <a:endParaRPr lang="ru-RU" sz="3900" kern="1200" dirty="0">
            <a:latin typeface="Book Antiqua" pitchFamily="18" charset="0"/>
          </a:endParaRPr>
        </a:p>
      </dsp:txBody>
      <dsp:txXfrm>
        <a:off x="1380587" y="3689202"/>
        <a:ext cx="2056172" cy="1305669"/>
      </dsp:txXfrm>
    </dsp:sp>
    <dsp:sp modelId="{9707B57B-6BC6-4EEB-A1D5-2E2CEC51385E}">
      <dsp:nvSpPr>
        <dsp:cNvPr id="0" name=""/>
        <dsp:cNvSpPr/>
      </dsp:nvSpPr>
      <dsp:spPr>
        <a:xfrm>
          <a:off x="4392492" y="1671962"/>
          <a:ext cx="2056172" cy="1305669"/>
        </a:xfrm>
        <a:prstGeom prst="roundRect">
          <a:avLst>
            <a:gd name="adj" fmla="val 10000"/>
          </a:avLst>
        </a:prstGeom>
        <a:solidFill>
          <a:srgbClr val="00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1F31BA-038D-4C23-952E-882DE6A6D3FB}">
      <dsp:nvSpPr>
        <dsp:cNvPr id="0" name=""/>
        <dsp:cNvSpPr/>
      </dsp:nvSpPr>
      <dsp:spPr>
        <a:xfrm>
          <a:off x="4620956" y="1889002"/>
          <a:ext cx="2056172" cy="1305669"/>
        </a:xfrm>
        <a:prstGeom prst="roundRect">
          <a:avLst>
            <a:gd name="adj" fmla="val 10000"/>
          </a:avLst>
        </a:prstGeom>
        <a:solidFill>
          <a:srgbClr val="CCECFF">
            <a:alpha val="90000"/>
          </a:srgbClr>
        </a:solidFill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Book Antiqua" pitchFamily="18" charset="0"/>
            </a:rPr>
            <a:t>2016  год</a:t>
          </a:r>
          <a:endParaRPr lang="ru-RU" sz="3200" kern="1200" dirty="0">
            <a:latin typeface="Book Antiqua" pitchFamily="18" charset="0"/>
          </a:endParaRPr>
        </a:p>
      </dsp:txBody>
      <dsp:txXfrm>
        <a:off x="4620956" y="1889002"/>
        <a:ext cx="2056172" cy="1305669"/>
      </dsp:txXfrm>
    </dsp:sp>
    <dsp:sp modelId="{DCA5C7EE-5DED-4028-9AEB-894533F6B40B}">
      <dsp:nvSpPr>
        <dsp:cNvPr id="0" name=""/>
        <dsp:cNvSpPr/>
      </dsp:nvSpPr>
      <dsp:spPr>
        <a:xfrm>
          <a:off x="4392492" y="3533625"/>
          <a:ext cx="2056172" cy="1305669"/>
        </a:xfrm>
        <a:prstGeom prst="roundRect">
          <a:avLst>
            <a:gd name="adj" fmla="val 10000"/>
          </a:avLst>
        </a:prstGeom>
        <a:solidFill>
          <a:srgbClr val="00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AEEAED-1581-4C7E-B1F1-8E02A15C2C4D}">
      <dsp:nvSpPr>
        <dsp:cNvPr id="0" name=""/>
        <dsp:cNvSpPr/>
      </dsp:nvSpPr>
      <dsp:spPr>
        <a:xfrm>
          <a:off x="4620956" y="3750666"/>
          <a:ext cx="2056172" cy="1305669"/>
        </a:xfrm>
        <a:prstGeom prst="roundRect">
          <a:avLst>
            <a:gd name="adj" fmla="val 10000"/>
          </a:avLst>
        </a:prstGeom>
        <a:solidFill>
          <a:srgbClr val="CCECFF">
            <a:alpha val="90000"/>
          </a:srgbClr>
        </a:solidFill>
        <a:ln w="952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latin typeface="Book Antiqua" pitchFamily="18" charset="0"/>
            </a:rPr>
            <a:t>- 709,6</a:t>
          </a:r>
          <a:endParaRPr lang="ru-RU" sz="3900" kern="1200" dirty="0">
            <a:latin typeface="Book Antiqua" pitchFamily="18" charset="0"/>
          </a:endParaRPr>
        </a:p>
      </dsp:txBody>
      <dsp:txXfrm>
        <a:off x="4620956" y="3750666"/>
        <a:ext cx="2056172" cy="130566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905305-2CD5-415A-B1BC-1755AABFDCDF}">
      <dsp:nvSpPr>
        <dsp:cNvPr id="0" name=""/>
        <dsp:cNvSpPr/>
      </dsp:nvSpPr>
      <dsp:spPr>
        <a:xfrm rot="16200000">
          <a:off x="-1504679" y="1505709"/>
          <a:ext cx="5688632" cy="2677212"/>
        </a:xfrm>
        <a:prstGeom prst="flowChartManualOperation">
          <a:avLst/>
        </a:prstGeom>
        <a:solidFill>
          <a:srgbClr val="CC99FF"/>
        </a:solidFill>
        <a:ln>
          <a:solidFill>
            <a:srgbClr val="9933FF"/>
          </a:solidFill>
        </a:ln>
        <a:effectLst>
          <a:outerShdw blurRad="40000" dist="63500" dir="5400000" rotWithShape="0">
            <a:srgbClr val="FF33CC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smtClean="0">
              <a:ln w="10541" cmpd="sng">
                <a:solidFill>
                  <a:srgbClr val="6600FF"/>
                </a:solidFill>
                <a:prstDash val="solid"/>
              </a:ln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Подпрограмма «Развитие системы дошкольного образования»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 учебных заведений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314 воспитанников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77 работников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РАСХОДЫ- 22 195,4 тыс. руб.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-1504679" y="1505709"/>
        <a:ext cx="5688632" cy="2677212"/>
      </dsp:txXfrm>
    </dsp:sp>
    <dsp:sp modelId="{BB385963-F588-41CD-96DF-EBCEC6220DFE}">
      <dsp:nvSpPr>
        <dsp:cNvPr id="0" name=""/>
        <dsp:cNvSpPr/>
      </dsp:nvSpPr>
      <dsp:spPr>
        <a:xfrm rot="16200000">
          <a:off x="1384953" y="1505709"/>
          <a:ext cx="5688632" cy="2677212"/>
        </a:xfrm>
        <a:prstGeom prst="flowChartManualOperation">
          <a:avLst/>
        </a:prstGeom>
        <a:solidFill>
          <a:srgbClr val="9999FF"/>
        </a:solidFill>
        <a:ln>
          <a:solidFill>
            <a:srgbClr val="6600FF"/>
          </a:solidFill>
        </a:ln>
        <a:effectLst>
          <a:outerShdw blurRad="40000" dist="635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Подпрограмма «Развитие системы общего образования»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  учебных заведений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920 учащихся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253 работника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РАСХОДЫ- 86 184,6 тыс. руб.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1384953" y="1505709"/>
        <a:ext cx="5688632" cy="2677212"/>
      </dsp:txXfrm>
    </dsp:sp>
    <dsp:sp modelId="{0C844AF4-7C12-40F7-A002-69A27CD7813F}">
      <dsp:nvSpPr>
        <dsp:cNvPr id="0" name=""/>
        <dsp:cNvSpPr/>
      </dsp:nvSpPr>
      <dsp:spPr>
        <a:xfrm rot="16200000">
          <a:off x="4251327" y="1505709"/>
          <a:ext cx="5688632" cy="2677212"/>
        </a:xfrm>
        <a:prstGeom prst="flowChartManualOperation">
          <a:avLst/>
        </a:prstGeom>
        <a:solidFill>
          <a:srgbClr val="33CCCC"/>
        </a:solidFill>
        <a:ln>
          <a:solidFill>
            <a:srgbClr val="009999"/>
          </a:solidFill>
        </a:ln>
        <a:effectLst>
          <a:outerShdw blurRad="40000" dist="635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Подпрограммы «Развитие системы дополнительного образования»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«Развитие дополнительного образования в сфере культуры и искусства»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 учебных заведения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734 </a:t>
          </a:r>
          <a:r>
            <a:rPr lang="ru-RU" sz="1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учащихся </a:t>
          </a:r>
          <a:endParaRPr lang="ru-RU" sz="1800" b="1" i="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40 работников</a:t>
          </a:r>
          <a:endParaRPr lang="ru-RU" sz="1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– 8 935,0 тыс. руб.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4251327" y="1505709"/>
        <a:ext cx="5688632" cy="267721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905305-2CD5-415A-B1BC-1755AABFDCDF}">
      <dsp:nvSpPr>
        <dsp:cNvPr id="0" name=""/>
        <dsp:cNvSpPr/>
      </dsp:nvSpPr>
      <dsp:spPr>
        <a:xfrm rot="16200000">
          <a:off x="-1504679" y="1505709"/>
          <a:ext cx="5688632" cy="2677212"/>
        </a:xfrm>
        <a:prstGeom prst="flowChartManualOperation">
          <a:avLst/>
        </a:prstGeom>
        <a:solidFill>
          <a:srgbClr val="3399FF"/>
        </a:solidFill>
        <a:ln>
          <a:solidFill>
            <a:srgbClr val="0066FF"/>
          </a:solidFill>
        </a:ln>
        <a:effectLst>
          <a:outerShdw blurRad="40000" dist="88900" dir="5400000" rotWithShape="0">
            <a:srgbClr val="0000FF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 smtClean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 smtClean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 smtClean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Подпрограмма «Музейная деятельность»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учреждения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работника</a:t>
          </a:r>
          <a:endParaRPr lang="ru-RU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РАСХОДЫ- 518,4 тыс. руб.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-1504679" y="1505709"/>
        <a:ext cx="5688632" cy="2677212"/>
      </dsp:txXfrm>
    </dsp:sp>
    <dsp:sp modelId="{BB385963-F588-41CD-96DF-EBCEC6220DFE}">
      <dsp:nvSpPr>
        <dsp:cNvPr id="0" name=""/>
        <dsp:cNvSpPr/>
      </dsp:nvSpPr>
      <dsp:spPr>
        <a:xfrm rot="16200000">
          <a:off x="1384953" y="1505709"/>
          <a:ext cx="5688632" cy="2677212"/>
        </a:xfrm>
        <a:prstGeom prst="flowChartManualOperation">
          <a:avLst/>
        </a:prstGeom>
        <a:solidFill>
          <a:srgbClr val="FF66FF"/>
        </a:solidFill>
        <a:ln>
          <a:solidFill>
            <a:srgbClr val="FF33CC"/>
          </a:solidFill>
        </a:ln>
        <a:effectLst>
          <a:outerShdw blurRad="40000" dist="88900" dir="5400000" rotWithShape="0">
            <a:srgbClr val="CC0099">
              <a:alpha val="34902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 smtClean="0">
            <a:solidFill>
              <a:srgbClr val="CC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 smtClean="0">
            <a:solidFill>
              <a:srgbClr val="CC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Подпрограмма «Организация библиотечного обслуживания населения»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17 учреждений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28 работников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РАСХОДЫ- 6 939,8 тыс. руб.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1384953" y="1505709"/>
        <a:ext cx="5688632" cy="2677212"/>
      </dsp:txXfrm>
    </dsp:sp>
    <dsp:sp modelId="{0C844AF4-7C12-40F7-A002-69A27CD7813F}">
      <dsp:nvSpPr>
        <dsp:cNvPr id="0" name=""/>
        <dsp:cNvSpPr/>
      </dsp:nvSpPr>
      <dsp:spPr>
        <a:xfrm rot="16200000">
          <a:off x="4251327" y="1505709"/>
          <a:ext cx="5688632" cy="2677212"/>
        </a:xfrm>
        <a:prstGeom prst="flowChartManualOperation">
          <a:avLst/>
        </a:prstGeom>
        <a:solidFill>
          <a:srgbClr val="33CC33"/>
        </a:solidFill>
        <a:ln>
          <a:solidFill>
            <a:srgbClr val="009900"/>
          </a:solidFill>
        </a:ln>
        <a:effectLst>
          <a:outerShdw blurRad="40000" dist="88900" dir="5400000" rotWithShape="0">
            <a:srgbClr val="009900">
              <a:alpha val="34902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 smtClean="0">
            <a:solidFill>
              <a:srgbClr val="00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 smtClean="0">
            <a:solidFill>
              <a:srgbClr val="00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 smtClean="0">
            <a:solidFill>
              <a:srgbClr val="00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 smtClean="0">
            <a:solidFill>
              <a:srgbClr val="00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 smtClean="0">
            <a:solidFill>
              <a:srgbClr val="00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 smtClean="0">
            <a:solidFill>
              <a:srgbClr val="00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 smtClean="0">
            <a:solidFill>
              <a:srgbClr val="00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Подпрограмма «Развитие культурно-досуговой деятельности»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17 учреждений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41 работник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– 14 637,0 тыс. руб.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cap="all" spc="0" dirty="0" smtClean="0">
            <a:ln w="9000" cmpd="sng">
              <a:solidFill>
                <a:srgbClr val="006666"/>
              </a:solidFill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cap="all" spc="0" dirty="0" smtClean="0">
            <a:ln w="9000" cmpd="sng">
              <a:solidFill>
                <a:srgbClr val="006666"/>
              </a:solidFill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cap="all" spc="0" dirty="0" smtClean="0">
            <a:ln w="9000" cmpd="sng">
              <a:solidFill>
                <a:srgbClr val="006666"/>
              </a:solidFill>
              <a:prstDash val="solid"/>
            </a:ln>
            <a:solidFill>
              <a:srgbClr val="003300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 rot="16200000">
        <a:off x="4251327" y="1505709"/>
        <a:ext cx="5688632" cy="2677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0.14469</cdr:x>
      <cdr:y>0.82278</cdr:y>
    </cdr:from>
    <cdr:to>
      <cdr:x>0.33477</cdr:x>
      <cdr:y>1</cdr:y>
    </cdr:to>
    <cdr:sp macro="" textlink="">
      <cdr:nvSpPr>
        <cdr:cNvPr id="3" name="Загнутый угол 2"/>
        <cdr:cNvSpPr/>
      </cdr:nvSpPr>
      <cdr:spPr>
        <a:xfrm xmlns:a="http://schemas.openxmlformats.org/drawingml/2006/main">
          <a:off x="1260648" y="4680520"/>
          <a:ext cx="1656182" cy="1008112"/>
        </a:xfrm>
        <a:prstGeom xmlns:a="http://schemas.openxmlformats.org/drawingml/2006/main" prst="foldedCorner">
          <a:avLst/>
        </a:prstGeom>
        <a:solidFill xmlns:a="http://schemas.openxmlformats.org/drawingml/2006/main">
          <a:srgbClr val="3399FF"/>
        </a:solidFill>
        <a:ln xmlns:a="http://schemas.openxmlformats.org/drawingml/2006/main">
          <a:solidFill>
            <a:srgbClr val="0033CC"/>
          </a:solidFill>
        </a:ln>
        <a:effectLst xmlns:a="http://schemas.openxmlformats.org/drawingml/2006/main">
          <a:glow rad="63500">
            <a:schemeClr val="accent2">
              <a:satMod val="175000"/>
              <a:alpha val="40000"/>
            </a:schemeClr>
          </a:glow>
          <a:outerShdw blurRad="50800" dist="38100" algn="l" rotWithShape="0">
            <a:srgbClr val="0066FF">
              <a:alpha val="40000"/>
            </a:srgbClr>
          </a:outerShdw>
        </a:effectLst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2014 г – 212 871,3</a:t>
          </a:r>
        </a:p>
        <a:p xmlns:a="http://schemas.openxmlformats.org/drawingml/2006/main">
          <a:pPr algn="ctr"/>
          <a:r>
            <a:rPr lang="ru-RU" sz="14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 2015 г – 221 330,2</a:t>
          </a:r>
        </a:p>
        <a:p xmlns:a="http://schemas.openxmlformats.org/drawingml/2006/main">
          <a:pPr algn="ctr"/>
          <a:r>
            <a:rPr lang="ru-RU" sz="1400" b="1" u="sng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2016 г – 219 790,9</a:t>
          </a:r>
        </a:p>
        <a:p xmlns:a="http://schemas.openxmlformats.org/drawingml/2006/main">
          <a:pPr marL="342900" indent="-342900" algn="ctr">
            <a:buAutoNum type="arabicPlain" startAt="2017"/>
          </a:pPr>
          <a:endParaRPr lang="ru-RU" sz="1400" dirty="0">
            <a:solidFill>
              <a:schemeClr val="tx2">
                <a:lumMod val="10000"/>
              </a:schemeClr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0.40915</cdr:x>
      <cdr:y>0.83544</cdr:y>
    </cdr:from>
    <cdr:to>
      <cdr:x>0.59097</cdr:x>
      <cdr:y>1</cdr:y>
    </cdr:to>
    <cdr:sp macro="" textlink="">
      <cdr:nvSpPr>
        <cdr:cNvPr id="4" name="Загнутый угол 3"/>
        <cdr:cNvSpPr/>
      </cdr:nvSpPr>
      <cdr:spPr>
        <a:xfrm xmlns:a="http://schemas.openxmlformats.org/drawingml/2006/main">
          <a:off x="3564904" y="4752528"/>
          <a:ext cx="1584192" cy="936104"/>
        </a:xfrm>
        <a:prstGeom xmlns:a="http://schemas.openxmlformats.org/drawingml/2006/main" prst="foldedCorner">
          <a:avLst/>
        </a:prstGeom>
        <a:solidFill xmlns:a="http://schemas.openxmlformats.org/drawingml/2006/main">
          <a:srgbClr val="3399FF"/>
        </a:solidFill>
        <a:ln xmlns:a="http://schemas.openxmlformats.org/drawingml/2006/main">
          <a:solidFill>
            <a:srgbClr val="0066FF"/>
          </a:solidFill>
        </a:ln>
        <a:effectLst xmlns:a="http://schemas.openxmlformats.org/drawingml/2006/main">
          <a:glow rad="101600">
            <a:schemeClr val="accent3">
              <a:satMod val="175000"/>
              <a:alpha val="40000"/>
            </a:schemeClr>
          </a:glow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2014 г – 211 902,4</a:t>
          </a:r>
        </a:p>
        <a:p xmlns:a="http://schemas.openxmlformats.org/drawingml/2006/main">
          <a:pPr algn="ctr"/>
          <a:r>
            <a:rPr lang="ru-RU" sz="14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2015 г – 222 618,9</a:t>
          </a:r>
        </a:p>
        <a:p xmlns:a="http://schemas.openxmlformats.org/drawingml/2006/main">
          <a:pPr algn="ctr"/>
          <a:r>
            <a:rPr lang="ru-RU" sz="1400" b="1" u="sng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2016 г – 219 081,3</a:t>
          </a:r>
          <a:endParaRPr lang="ru-RU" sz="1400" b="1" u="sng" dirty="0">
            <a:solidFill>
              <a:schemeClr val="tx2">
                <a:lumMod val="10000"/>
              </a:schemeClr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0.66535</cdr:x>
      <cdr:y>0.83544</cdr:y>
    </cdr:from>
    <cdr:to>
      <cdr:x>0.85543</cdr:x>
      <cdr:y>1</cdr:y>
    </cdr:to>
    <cdr:sp macro="" textlink="">
      <cdr:nvSpPr>
        <cdr:cNvPr id="6" name="Загнутый угол 5"/>
        <cdr:cNvSpPr/>
      </cdr:nvSpPr>
      <cdr:spPr>
        <a:xfrm xmlns:a="http://schemas.openxmlformats.org/drawingml/2006/main">
          <a:off x="5797152" y="4752528"/>
          <a:ext cx="1656161" cy="936104"/>
        </a:xfrm>
        <a:prstGeom xmlns:a="http://schemas.openxmlformats.org/drawingml/2006/main" prst="foldedCorner">
          <a:avLst/>
        </a:prstGeom>
        <a:solidFill xmlns:a="http://schemas.openxmlformats.org/drawingml/2006/main">
          <a:srgbClr val="3399FF"/>
        </a:solidFill>
        <a:ln xmlns:a="http://schemas.openxmlformats.org/drawingml/2006/main">
          <a:solidFill>
            <a:srgbClr val="0066FF"/>
          </a:solidFill>
        </a:ln>
        <a:effectLst xmlns:a="http://schemas.openxmlformats.org/drawingml/2006/main">
          <a:glow rad="101600">
            <a:schemeClr val="accent5">
              <a:satMod val="175000"/>
              <a:alpha val="40000"/>
            </a:schemeClr>
          </a:glow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2014 г– (+968,9)</a:t>
          </a:r>
        </a:p>
        <a:p xmlns:a="http://schemas.openxmlformats.org/drawingml/2006/main">
          <a:pPr algn="ctr"/>
          <a:r>
            <a:rPr lang="ru-RU" sz="14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2015 г– (+1 288,7)</a:t>
          </a:r>
        </a:p>
        <a:p xmlns:a="http://schemas.openxmlformats.org/drawingml/2006/main">
          <a:pPr algn="ctr"/>
          <a:r>
            <a:rPr lang="ru-RU" sz="1400" b="1" u="sng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2016 г– (+ 709,6)</a:t>
          </a:r>
          <a:endParaRPr lang="ru-RU" sz="1400" b="1" u="sng" dirty="0">
            <a:solidFill>
              <a:schemeClr val="tx2">
                <a:lumMod val="10000"/>
              </a:schemeClr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0.84717</cdr:x>
      <cdr:y>0.01266</cdr:y>
    </cdr:from>
    <cdr:to>
      <cdr:x>0.98348</cdr:x>
      <cdr:y>0.08861</cdr:y>
    </cdr:to>
    <cdr:sp macro="" textlink="">
      <cdr:nvSpPr>
        <cdr:cNvPr id="7" name="Скругленный прямоугольник 6"/>
        <cdr:cNvSpPr/>
      </cdr:nvSpPr>
      <cdr:spPr>
        <a:xfrm xmlns:a="http://schemas.openxmlformats.org/drawingml/2006/main">
          <a:off x="7381328" y="72008"/>
          <a:ext cx="1187665" cy="432052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66FF"/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1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bg1"/>
              </a:solidFill>
              <a:latin typeface="Book Antiqua" pitchFamily="18" charset="0"/>
            </a:rPr>
            <a:t>тыс. руб.</a:t>
          </a:r>
          <a:endParaRPr lang="ru-RU" sz="1400" b="1" dirty="0">
            <a:solidFill>
              <a:schemeClr val="bg1"/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0.29345</cdr:x>
      <cdr:y>0.08861</cdr:y>
    </cdr:from>
    <cdr:to>
      <cdr:x>0.3513</cdr:x>
      <cdr:y>0.11392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>
          <a:off x="2556792" y="504056"/>
          <a:ext cx="504056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66FF"/>
          </a:solidFill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>
            <a:ln>
              <a:solidFill>
                <a:sysClr val="windowText" lastClr="000000"/>
              </a:solidFill>
            </a:ln>
          </a:endParaRPr>
        </a:p>
      </cdr:txBody>
    </cdr:sp>
  </cdr:relSizeAnchor>
  <cdr:relSizeAnchor xmlns:cdr="http://schemas.openxmlformats.org/drawingml/2006/chartDrawing">
    <cdr:from>
      <cdr:x>0.19427</cdr:x>
      <cdr:y>0.06329</cdr:y>
    </cdr:from>
    <cdr:to>
      <cdr:x>0.29922</cdr:x>
      <cdr:y>0.11392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692668" y="360034"/>
          <a:ext cx="914426" cy="288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rgbClr val="003399"/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0.17774</cdr:x>
      <cdr:y>0.05063</cdr:y>
    </cdr:from>
    <cdr:to>
      <cdr:x>0.27692</cdr:x>
      <cdr:y>0.08861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548680" y="288032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 xmlns:a="http://schemas.openxmlformats.org/drawingml/2006/main"/>
        <a:p xmlns:a="http://schemas.openxmlformats.org/drawingml/2006/main">
          <a:r>
            <a:rPr lang="ru-RU" sz="1200" b="1" cap="none" spc="0" dirty="0" smtClean="0">
              <a:ln w="50800"/>
              <a:solidFill>
                <a:srgbClr val="0033CC"/>
              </a:solidFill>
              <a:effectLst/>
              <a:latin typeface="Book Antiqua" pitchFamily="18" charset="0"/>
            </a:rPr>
            <a:t>+ 8 458,9</a:t>
          </a:r>
          <a:endParaRPr lang="ru-RU" sz="1200" b="1" cap="none" spc="0" dirty="0">
            <a:ln w="50800"/>
            <a:solidFill>
              <a:srgbClr val="0033CC"/>
            </a:solidFill>
            <a:effectLst/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0.42568</cdr:x>
      <cdr:y>0.05063</cdr:y>
    </cdr:from>
    <cdr:to>
      <cdr:x>0.52485</cdr:x>
      <cdr:y>0.08861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708920" y="288032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0033CC"/>
              </a:solidFill>
              <a:latin typeface="Book Antiqua" pitchFamily="18" charset="0"/>
            </a:rPr>
            <a:t>+ 10 716,5</a:t>
          </a:r>
          <a:endParaRPr lang="ru-RU" sz="1200" b="1" dirty="0">
            <a:solidFill>
              <a:srgbClr val="0033CC"/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0.54965</cdr:x>
      <cdr:y>0.05063</cdr:y>
    </cdr:from>
    <cdr:to>
      <cdr:x>0.64882</cdr:x>
      <cdr:y>0.08861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4789040" y="288032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0033CC"/>
              </a:solidFill>
              <a:latin typeface="Book Antiqua" pitchFamily="18" charset="0"/>
            </a:rPr>
            <a:t>- 3 537,6</a:t>
          </a:r>
          <a:endParaRPr lang="ru-RU" sz="1200" b="1" dirty="0">
            <a:solidFill>
              <a:srgbClr val="0033CC"/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0.2108</cdr:x>
      <cdr:y>0.3038</cdr:y>
    </cdr:from>
    <cdr:to>
      <cdr:x>0.2356</cdr:x>
      <cdr:y>0.43038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1836712" y="1728192"/>
          <a:ext cx="216024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0.2108</cdr:x>
      <cdr:y>0.27848</cdr:y>
    </cdr:from>
    <cdr:to>
      <cdr:x>0.24386</cdr:x>
      <cdr:y>0.40506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1836712" y="1584176"/>
          <a:ext cx="288032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0.20254</cdr:x>
      <cdr:y>0.29114</cdr:y>
    </cdr:from>
    <cdr:to>
      <cdr:x>0.2356</cdr:x>
      <cdr:y>0.44304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1764704" y="1656184"/>
          <a:ext cx="288032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2014 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0.26039</cdr:x>
      <cdr:y>0.39241</cdr:y>
    </cdr:from>
    <cdr:to>
      <cdr:x>0.29345</cdr:x>
      <cdr:y>0.51899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2268760" y="2232248"/>
          <a:ext cx="288032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2015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0.30998</cdr:x>
      <cdr:y>0.32911</cdr:y>
    </cdr:from>
    <cdr:to>
      <cdr:x>0.3513</cdr:x>
      <cdr:y>0.43038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2700808" y="1872208"/>
          <a:ext cx="36004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2016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0.45047</cdr:x>
      <cdr:y>0.31646</cdr:y>
    </cdr:from>
    <cdr:to>
      <cdr:x>0.48353</cdr:x>
      <cdr:y>0.44304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3924944" y="1800200"/>
          <a:ext cx="288032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2014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0.56617</cdr:x>
      <cdr:y>0.34177</cdr:y>
    </cdr:from>
    <cdr:to>
      <cdr:x>0.59923</cdr:x>
      <cdr:y>0.44304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4933056" y="1944216"/>
          <a:ext cx="28803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2016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0.67361</cdr:x>
      <cdr:y>0.60759</cdr:y>
    </cdr:from>
    <cdr:to>
      <cdr:x>0.74799</cdr:x>
      <cdr:y>0.65823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5869160" y="3456384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2014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0.74799</cdr:x>
      <cdr:y>0.60759</cdr:y>
    </cdr:from>
    <cdr:to>
      <cdr:x>0.82237</cdr:x>
      <cdr:y>0.65823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6517232" y="3456384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2015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0.82237</cdr:x>
      <cdr:y>0.60759</cdr:y>
    </cdr:from>
    <cdr:to>
      <cdr:x>0.89675</cdr:x>
      <cdr:y>0.65823</cdr:y>
    </cdr:to>
    <cdr:sp macro="" textlink="">
      <cdr:nvSpPr>
        <cdr:cNvPr id="26" name="TextBox 25"/>
        <cdr:cNvSpPr txBox="1"/>
      </cdr:nvSpPr>
      <cdr:spPr>
        <a:xfrm xmlns:a="http://schemas.openxmlformats.org/drawingml/2006/main">
          <a:off x="7165304" y="3456384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2016</a:t>
          </a:r>
          <a:endParaRPr lang="ru-RU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0.07627</cdr:x>
      <cdr:y>0.60984</cdr:y>
    </cdr:from>
    <cdr:to>
      <cdr:x>0.24989</cdr:x>
      <cdr:y>0.8087</cdr:y>
    </cdr:to>
    <cdr:sp macro="" textlink="">
      <cdr:nvSpPr>
        <cdr:cNvPr id="4" name="Загнутый угол 3"/>
        <cdr:cNvSpPr/>
      </cdr:nvSpPr>
      <cdr:spPr>
        <a:xfrm xmlns:a="http://schemas.openxmlformats.org/drawingml/2006/main">
          <a:off x="648072" y="3312368"/>
          <a:ext cx="1475239" cy="1080144"/>
        </a:xfrm>
        <a:prstGeom xmlns:a="http://schemas.openxmlformats.org/drawingml/2006/main" prst="foldedCorner">
          <a:avLst/>
        </a:prstGeom>
        <a:solidFill xmlns:a="http://schemas.openxmlformats.org/drawingml/2006/main">
          <a:srgbClr val="FFFF99"/>
        </a:solidFill>
        <a:ln xmlns:a="http://schemas.openxmlformats.org/drawingml/2006/main">
          <a:solidFill>
            <a:srgbClr val="FFC000"/>
          </a:solidFill>
        </a:ln>
        <a:scene3d xmlns:a="http://schemas.openxmlformats.org/drawingml/2006/main">
          <a:camera prst="orthographicFront"/>
          <a:lightRig rig="chilly" dir="t">
            <a:rot lat="0" lon="0" rev="600000"/>
          </a:lightRig>
        </a:scene3d>
        <a:sp3d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Неналоговые доходы -</a:t>
          </a:r>
        </a:p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3 062,7</a:t>
          </a:r>
        </a:p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(1,4 %)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0.22881</cdr:x>
      <cdr:y>0.35795</cdr:y>
    </cdr:from>
    <cdr:to>
      <cdr:x>0.41255</cdr:x>
      <cdr:y>0.55681</cdr:y>
    </cdr:to>
    <cdr:sp macro="" textlink="">
      <cdr:nvSpPr>
        <cdr:cNvPr id="5" name="Загнутый угол 4"/>
        <cdr:cNvSpPr/>
      </cdr:nvSpPr>
      <cdr:spPr>
        <a:xfrm xmlns:a="http://schemas.openxmlformats.org/drawingml/2006/main">
          <a:off x="1944216" y="1944216"/>
          <a:ext cx="1561228" cy="1080117"/>
        </a:xfrm>
        <a:prstGeom xmlns:a="http://schemas.openxmlformats.org/drawingml/2006/main" prst="foldedCorner">
          <a:avLst/>
        </a:prstGeom>
        <a:solidFill xmlns:a="http://schemas.openxmlformats.org/drawingml/2006/main">
          <a:srgbClr val="FF9999"/>
        </a:solidFill>
        <a:ln xmlns:a="http://schemas.openxmlformats.org/drawingml/2006/main">
          <a:solidFill>
            <a:srgbClr val="FF6600"/>
          </a:solidFill>
        </a:ln>
        <a:scene3d xmlns:a="http://schemas.openxmlformats.org/drawingml/2006/main">
          <a:camera prst="orthographicFront"/>
          <a:lightRig rig="threePt" dir="t">
            <a:rot lat="0" lon="0" rev="600000"/>
          </a:lightRig>
        </a:scene3d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Налоговые доходы -</a:t>
          </a:r>
        </a:p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36 210,2</a:t>
          </a:r>
        </a:p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(16,5 %)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0.38136</cdr:x>
      <cdr:y>0.11932</cdr:y>
    </cdr:from>
    <cdr:to>
      <cdr:x>0.5769</cdr:x>
      <cdr:y>0.31818</cdr:y>
    </cdr:to>
    <cdr:sp macro="" textlink="">
      <cdr:nvSpPr>
        <cdr:cNvPr id="7" name="Загнутый угол 6"/>
        <cdr:cNvSpPr/>
      </cdr:nvSpPr>
      <cdr:spPr>
        <a:xfrm xmlns:a="http://schemas.openxmlformats.org/drawingml/2006/main">
          <a:off x="3240395" y="648094"/>
          <a:ext cx="1661492" cy="1080097"/>
        </a:xfrm>
        <a:prstGeom xmlns:a="http://schemas.openxmlformats.org/drawingml/2006/main" prst="foldedCorner">
          <a:avLst/>
        </a:prstGeom>
        <a:solidFill xmlns:a="http://schemas.openxmlformats.org/drawingml/2006/main">
          <a:srgbClr val="CCFFCC"/>
        </a:solidFill>
        <a:ln xmlns:a="http://schemas.openxmlformats.org/drawingml/2006/main">
          <a:solidFill>
            <a:srgbClr val="33CC33"/>
          </a:solidFill>
        </a:ln>
        <a:scene3d xmlns:a="http://schemas.openxmlformats.org/drawingml/2006/main">
          <a:camera prst="orthographicFront"/>
          <a:lightRig rig="threePt" dir="t">
            <a:rot lat="0" lon="0" rev="600000"/>
          </a:lightRig>
        </a:scene3d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Безвозмездные поступления -180 518,0</a:t>
          </a:r>
        </a:p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(82,1 %)</a:t>
          </a:r>
        </a:p>
      </cdr:txBody>
    </cdr:sp>
  </cdr:relSizeAnchor>
  <cdr:relSizeAnchor xmlns:cdr="http://schemas.openxmlformats.org/drawingml/2006/chartDrawing">
    <cdr:from>
      <cdr:x>0.86624</cdr:x>
      <cdr:y>0.056</cdr:y>
    </cdr:from>
    <cdr:to>
      <cdr:x>0.98874</cdr:x>
      <cdr:y>0.126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128792" y="288032"/>
          <a:ext cx="10081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0.85749</cdr:x>
      <cdr:y>0.014</cdr:y>
    </cdr:from>
    <cdr:to>
      <cdr:x>0.98874</cdr:x>
      <cdr:y>0.084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056784" y="72008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rPr>
            <a:t>т</a:t>
          </a:r>
          <a:r>
            <a: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rPr>
            <a:t>ыс. руб.</a:t>
          </a:r>
          <a:endParaRPr lang="ru-RU" sz="1600" b="1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0.86022</cdr:x>
      <cdr:y>0</cdr:y>
    </cdr:from>
    <cdr:to>
      <cdr:x>1</cdr:x>
      <cdr:y>0.084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7416824" y="-144016"/>
          <a:ext cx="1187665" cy="432052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66FF"/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1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ysClr val="window" lastClr="FFFFFF"/>
              </a:solidFill>
              <a:latin typeface="Book Antiqua" pitchFamily="18" charset="0"/>
            </a:rPr>
            <a:t>тыс. руб.</a:t>
          </a:r>
          <a:endParaRPr lang="ru-RU" sz="1400" b="1" dirty="0">
            <a:solidFill>
              <a:sysClr val="window" lastClr="FFFFFF"/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0.26796</cdr:x>
      <cdr:y>0.32199</cdr:y>
    </cdr:to>
    <cdr:pic>
      <cdr:nvPicPr>
        <cdr:cNvPr id="13" name="Рисунок 12" descr="доходы 2017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-72008"/>
          <a:ext cx="2276871" cy="165618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0.09311</cdr:x>
      <cdr:y>0.04167</cdr:y>
    </cdr:from>
    <cdr:to>
      <cdr:x>0.19589</cdr:x>
      <cdr:y>0.125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2088" y="216041"/>
          <a:ext cx="874405" cy="432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31 829,4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0.22129</cdr:x>
      <cdr:y>0.02778</cdr:y>
    </cdr:from>
    <cdr:to>
      <cdr:x>0.34825</cdr:x>
      <cdr:y>0.11111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82552" y="144016"/>
          <a:ext cx="108012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32 284,3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0.15357</cdr:x>
      <cdr:y>0.19444</cdr:y>
    </cdr:from>
    <cdr:to>
      <cdr:x>0.25514</cdr:x>
      <cdr:y>0.25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06488" y="1008112"/>
          <a:ext cx="864096" cy="288032"/>
        </a:xfrm>
        <a:prstGeom xmlns:a="http://schemas.openxmlformats.org/drawingml/2006/main" prst="rect">
          <a:avLst/>
        </a:prstGeom>
        <a:solidFill xmlns:a="http://schemas.openxmlformats.org/drawingml/2006/main">
          <a:srgbClr val="CCECFF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 101,4 %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0.289</cdr:x>
      <cdr:y>0.72222</cdr:y>
    </cdr:from>
    <cdr:to>
      <cdr:x>0.38211</cdr:x>
      <cdr:y>0.77778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458616" y="3744416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3 876,1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0.41597</cdr:x>
      <cdr:y>0.73611</cdr:y>
    </cdr:from>
    <cdr:to>
      <cdr:x>0.50907</cdr:x>
      <cdr:y>0.80556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538736" y="3816424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3 380,2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0.36396</cdr:x>
      <cdr:y>0.81944</cdr:y>
    </cdr:from>
    <cdr:to>
      <cdr:x>0.44014</cdr:x>
      <cdr:y>0.86111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096344" y="4248472"/>
          <a:ext cx="648072" cy="216024"/>
        </a:xfrm>
        <a:prstGeom xmlns:a="http://schemas.openxmlformats.org/drawingml/2006/main" prst="rect">
          <a:avLst/>
        </a:prstGeom>
        <a:solidFill xmlns:a="http://schemas.openxmlformats.org/drawingml/2006/main">
          <a:srgbClr val="CCECFF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87,2%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0.48246</cdr:x>
      <cdr:y>0.81944</cdr:y>
    </cdr:from>
    <cdr:to>
      <cdr:x>0.55986</cdr:x>
      <cdr:y>0.875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104457" y="4248473"/>
          <a:ext cx="65843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167,6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0.60218</cdr:x>
      <cdr:y>0.77778</cdr:y>
    </cdr:from>
    <cdr:to>
      <cdr:x>0.67714</cdr:x>
      <cdr:y>0.83333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122918" y="4032460"/>
          <a:ext cx="637721" cy="288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178,6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0.54293</cdr:x>
      <cdr:y>0.81944</cdr:y>
    </cdr:from>
    <cdr:to>
      <cdr:x>0.62757</cdr:x>
      <cdr:y>0.86111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618856" y="4248472"/>
          <a:ext cx="720080" cy="216024"/>
        </a:xfrm>
        <a:prstGeom xmlns:a="http://schemas.openxmlformats.org/drawingml/2006/main" prst="rect">
          <a:avLst/>
        </a:prstGeom>
        <a:solidFill xmlns:a="http://schemas.openxmlformats.org/drawingml/2006/main">
          <a:srgbClr val="CCECFF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106,6%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0.711</cdr:x>
      <cdr:y>0.79167</cdr:y>
    </cdr:from>
    <cdr:to>
      <cdr:x>0.78718</cdr:x>
      <cdr:y>0.84722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048672" y="4104457"/>
          <a:ext cx="648095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330,1</a:t>
          </a:r>
        </a:p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0.83796</cdr:x>
      <cdr:y>0.76389</cdr:y>
    </cdr:from>
    <cdr:to>
      <cdr:x>0.91414</cdr:x>
      <cdr:y>0.81944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7128767" y="3960440"/>
          <a:ext cx="648085" cy="2880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352,5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0.77025</cdr:x>
      <cdr:y>0.81944</cdr:y>
    </cdr:from>
    <cdr:to>
      <cdr:x>0.85489</cdr:x>
      <cdr:y>0.86111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552728" y="4248472"/>
          <a:ext cx="720080" cy="216024"/>
        </a:xfrm>
        <a:prstGeom xmlns:a="http://schemas.openxmlformats.org/drawingml/2006/main" prst="rect">
          <a:avLst/>
        </a:prstGeom>
        <a:solidFill xmlns:a="http://schemas.openxmlformats.org/drawingml/2006/main">
          <a:srgbClr val="CCECFF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106,8%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0.13514</cdr:y>
    </cdr:from>
    <cdr:to>
      <cdr:x>0.27125</cdr:x>
      <cdr:y>0.25374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107504" y="720080"/>
          <a:ext cx="2402457" cy="6319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0.21</cdr:x>
      <cdr:y>0.83784</cdr:y>
    </cdr:from>
    <cdr:to>
      <cdr:x>0.73499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84358" y="4464508"/>
          <a:ext cx="4460811" cy="8640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Безвозмездные   поступления   от   других бюджетов бюджетной системы – 180 540,9</a:t>
          </a:r>
          <a:endParaRPr lang="ru-RU" sz="16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0.85568</cdr:x>
      <cdr:y>0.01351</cdr:y>
    </cdr:from>
    <cdr:to>
      <cdr:x>1</cdr:x>
      <cdr:y>0.08763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>
          <a:off x="7450177" y="72008"/>
          <a:ext cx="1226279" cy="394955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66FF"/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1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ysClr val="window" lastClr="FFFFFF"/>
              </a:solidFill>
              <a:latin typeface="Book Antiqua" pitchFamily="18" charset="0"/>
            </a:rPr>
            <a:t>тыс. руб.</a:t>
          </a:r>
          <a:endParaRPr lang="ru-RU" sz="1400" b="1" dirty="0">
            <a:solidFill>
              <a:sysClr val="window" lastClr="FFFFFF"/>
            </a:solidFill>
            <a:latin typeface="Book Antiqua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0.84512</cdr:x>
      <cdr:y>0.02817</cdr:y>
    </cdr:from>
    <cdr:to>
      <cdr:x>0.97316</cdr:x>
      <cdr:y>0.08451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28792" y="144016"/>
          <a:ext cx="108012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0.84847</cdr:x>
      <cdr:y>0</cdr:y>
    </cdr:from>
    <cdr:to>
      <cdr:x>1</cdr:x>
      <cdr:y>0.07725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7694397" y="0"/>
          <a:ext cx="1342099" cy="450572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66FF"/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1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ysClr val="window" lastClr="FFFFFF"/>
              </a:solidFill>
              <a:latin typeface="Book Antiqua" pitchFamily="18" charset="0"/>
            </a:rPr>
            <a:t>тыс. руб.</a:t>
          </a:r>
          <a:endParaRPr lang="ru-RU" sz="1400" b="1" dirty="0">
            <a:solidFill>
              <a:sysClr val="window" lastClr="FFFFFF"/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0.12346</cdr:y>
    </cdr:from>
    <cdr:to>
      <cdr:x>0.2439</cdr:x>
      <cdr:y>0.27754</cdr:y>
    </cdr:to>
    <cdr:sp macro="" textlink="">
      <cdr:nvSpPr>
        <cdr:cNvPr id="4" name="Блок-схема: память с посл. доступом 3"/>
        <cdr:cNvSpPr/>
      </cdr:nvSpPr>
      <cdr:spPr>
        <a:xfrm xmlns:a="http://schemas.openxmlformats.org/drawingml/2006/main">
          <a:off x="-288032" y="720080"/>
          <a:ext cx="2160218" cy="898698"/>
        </a:xfrm>
        <a:prstGeom xmlns:a="http://schemas.openxmlformats.org/drawingml/2006/main" prst="flowChartMagneticTape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6200000" scaled="1"/>
          <a:tileRect/>
        </a:gradFill>
        <a:ln xmlns:a="http://schemas.openxmlformats.org/drawingml/2006/main"/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всего</a:t>
          </a:r>
        </a:p>
        <a:p xmlns:a="http://schemas.openxmlformats.org/drawingml/2006/main"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   219 081,3</a:t>
          </a:r>
          <a:endParaRPr lang="ru-RU" sz="1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0.80712</cdr:x>
      <cdr:y>0.01288</cdr:y>
    </cdr:from>
    <cdr:to>
      <cdr:x>0.95674</cdr:x>
      <cdr:y>0.07729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80312" y="72008"/>
          <a:ext cx="1368126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b="1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0.73311</cdr:x>
      <cdr:y>0.13314</cdr:y>
    </cdr:from>
    <cdr:to>
      <cdr:x>0.98013</cdr:x>
      <cdr:y>0.29049</cdr:y>
    </cdr:to>
    <cdr:sp macro="" textlink="">
      <cdr:nvSpPr>
        <cdr:cNvPr id="3" name="Блок-схема: память с посл. доступом 2"/>
        <cdr:cNvSpPr/>
      </cdr:nvSpPr>
      <cdr:spPr>
        <a:xfrm xmlns:a="http://schemas.openxmlformats.org/drawingml/2006/main">
          <a:off x="6624736" y="792088"/>
          <a:ext cx="2232248" cy="936104"/>
        </a:xfrm>
        <a:prstGeom xmlns:a="http://schemas.openxmlformats.org/drawingml/2006/main" prst="flowChartMagneticTap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Расходы всего</a:t>
          </a:r>
        </a:p>
        <a:p xmlns:a="http://schemas.openxmlformats.org/drawingml/2006/main">
          <a:r>
            <a:rPr lang="ru-RU" sz="1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   219 081,3</a:t>
          </a:r>
          <a:endParaRPr lang="ru-RU" sz="1800" b="1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0.31723</cdr:x>
      <cdr:y>0.07042</cdr:y>
    </cdr:from>
    <cdr:to>
      <cdr:x>0.4412</cdr:x>
      <cdr:y>0.19718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43808" y="360040"/>
          <a:ext cx="1111301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13 203,2</a:t>
          </a:r>
        </a:p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(6,0%)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0.08429</cdr:x>
      <cdr:y>0.6338</cdr:y>
    </cdr:from>
    <cdr:to>
      <cdr:x>0.18629</cdr:x>
      <cdr:y>0.76056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55576" y="3240360"/>
          <a:ext cx="914377" cy="648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191 649,8</a:t>
          </a:r>
        </a:p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(86,1%)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0.30117</cdr:x>
      <cdr:y>0.50704</cdr:y>
    </cdr:from>
    <cdr:to>
      <cdr:x>0.42969</cdr:x>
      <cdr:y>0.6338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99792" y="2592288"/>
          <a:ext cx="1152128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205 878,1</a:t>
          </a:r>
        </a:p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(94,0%)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0.34997</cdr:x>
      <cdr:y>0.05063</cdr:y>
    </cdr:from>
    <cdr:to>
      <cdr:x>0.54621</cdr:x>
      <cdr:y>0.29114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99668" y="288032"/>
          <a:ext cx="1738108" cy="1368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Средства </a:t>
          </a:r>
        </a:p>
        <a:p xmlns:a="http://schemas.openxmlformats.org/drawingml/2006/main">
          <a:pPr algn="ctr"/>
          <a:r>
            <a:rPr lang="ru-RU" sz="16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местного </a:t>
          </a:r>
        </a:p>
        <a:p xmlns:a="http://schemas.openxmlformats.org/drawingml/2006/main">
          <a:pPr algn="ctr"/>
          <a:r>
            <a:rPr lang="ru-RU" sz="16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бюджета 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– 2 824,1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50,4%</a:t>
          </a:r>
          <a:endParaRPr lang="ru-RU" sz="1600" b="1" dirty="0">
            <a:solidFill>
              <a:srgbClr val="003399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0.02569</cdr:x>
      <cdr:y>0.05063</cdr:y>
    </cdr:from>
    <cdr:to>
      <cdr:x>0.20486</cdr:x>
      <cdr:y>0.29114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7535" y="288032"/>
          <a:ext cx="1586905" cy="1368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Средства областного бюджета</a:t>
          </a:r>
        </a:p>
        <a:p xmlns:a="http://schemas.openxmlformats.org/drawingml/2006/main">
          <a:pPr algn="ctr"/>
          <a:r>
            <a:rPr lang="ru-RU" sz="16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16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2 777,9   49,6%</a:t>
          </a:r>
          <a:endParaRPr lang="ru-RU" sz="1600" b="1" dirty="0">
            <a:solidFill>
              <a:srgbClr val="003399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0.20737</cdr:x>
      <cdr:y>0.11392</cdr:y>
    </cdr:from>
    <cdr:to>
      <cdr:x>0.37811</cdr:x>
      <cdr:y>0.22735</cdr:y>
    </cdr:to>
    <cdr:sp macro="" textlink="">
      <cdr:nvSpPr>
        <cdr:cNvPr id="5" name="Овальная выноска 4"/>
        <cdr:cNvSpPr/>
      </cdr:nvSpPr>
      <cdr:spPr>
        <a:xfrm xmlns:a="http://schemas.openxmlformats.org/drawingml/2006/main">
          <a:off x="1836712" y="648072"/>
          <a:ext cx="1512168" cy="645223"/>
        </a:xfrm>
        <a:prstGeom xmlns:a="http://schemas.openxmlformats.org/drawingml/2006/main" prst="wedgeEllipseCallout">
          <a:avLst/>
        </a:prstGeom>
        <a:ln xmlns:a="http://schemas.openxmlformats.org/drawingml/2006/main" w="19050">
          <a:solidFill>
            <a:srgbClr val="0066FF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5 602,0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0.5122</cdr:x>
      <cdr:y>0.29114</cdr:y>
    </cdr:from>
    <cdr:to>
      <cdr:x>0.99187</cdr:x>
      <cdr:y>0.97468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536504" y="1656184"/>
          <a:ext cx="4248472" cy="3888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u="sng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Областной бюджет</a:t>
          </a:r>
        </a:p>
        <a:p xmlns:a="http://schemas.openxmlformats.org/drawingml/2006/main">
          <a:r>
            <a:rPr lang="ru-RU" sz="16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Всего:</a:t>
          </a:r>
          <a:r>
            <a:rPr lang="ru-RU" sz="16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   2 777,9</a:t>
          </a:r>
          <a:endParaRPr lang="ru-RU" sz="1600" dirty="0" smtClean="0">
            <a:solidFill>
              <a:srgbClr val="003399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buFontTx/>
            <a:buChar char="-"/>
          </a:pPr>
          <a:r>
            <a:rPr lang="ru-RU" sz="1600" u="none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 ежемесячные денежные средства</a:t>
          </a:r>
        </a:p>
        <a:p xmlns:a="http://schemas.openxmlformats.org/drawingml/2006/main">
          <a:r>
            <a:rPr lang="ru-RU" sz="1600" u="none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на содержание ребенка, переданного </a:t>
          </a:r>
        </a:p>
        <a:p xmlns:a="http://schemas.openxmlformats.org/drawingml/2006/main">
          <a:r>
            <a:rPr lang="ru-RU" sz="1600" u="none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на воспитание в приемную семью</a:t>
          </a:r>
          <a:r>
            <a:rPr lang="ru-RU" sz="1600" b="1" u="none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  - 1 323,6</a:t>
          </a:r>
          <a:endParaRPr lang="ru-RU" sz="1600" u="none" dirty="0" smtClean="0">
            <a:solidFill>
              <a:srgbClr val="003399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buFontTx/>
            <a:buChar char="-"/>
          </a:pPr>
          <a:r>
            <a:rPr lang="ru-RU" sz="16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 е</a:t>
          </a:r>
          <a:r>
            <a:rPr lang="ru-RU" sz="1600" u="none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жемесячные денежные</a:t>
          </a:r>
          <a:r>
            <a:rPr lang="ru-RU" sz="1600" u="none" baseline="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 средства</a:t>
          </a:r>
        </a:p>
        <a:p xmlns:a="http://schemas.openxmlformats.org/drawingml/2006/main">
          <a:r>
            <a:rPr lang="ru-RU" sz="1600" u="none" baseline="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на содержание ребенка, находящегося</a:t>
          </a:r>
        </a:p>
        <a:p xmlns:a="http://schemas.openxmlformats.org/drawingml/2006/main">
          <a:r>
            <a:rPr lang="ru-RU" sz="1600" u="none" baseline="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под опекой (попечительством) - </a:t>
          </a:r>
          <a:r>
            <a:rPr lang="ru-RU" sz="1600" b="1" u="none" baseline="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 1 454,3</a:t>
          </a:r>
          <a:endParaRPr lang="ru-RU" sz="1600" u="none" baseline="0" dirty="0" smtClean="0">
            <a:solidFill>
              <a:srgbClr val="003399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600" dirty="0" smtClean="0">
            <a:solidFill>
              <a:srgbClr val="003399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800" u="sng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Местный бюджет</a:t>
          </a:r>
        </a:p>
        <a:p xmlns:a="http://schemas.openxmlformats.org/drawingml/2006/main">
          <a:r>
            <a:rPr lang="ru-RU" sz="1600" u="none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Всего:</a:t>
          </a:r>
          <a:r>
            <a:rPr lang="ru-RU" sz="1600" b="1" u="none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  2 824,1</a:t>
          </a:r>
          <a:endParaRPr lang="ru-RU" sz="1600" u="none" dirty="0" smtClean="0">
            <a:solidFill>
              <a:srgbClr val="003399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buFontTx/>
            <a:buChar char="-"/>
          </a:pPr>
          <a:r>
            <a:rPr lang="ru-RU" sz="16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п</a:t>
          </a:r>
          <a:r>
            <a:rPr lang="ru-RU" sz="1600" b="0" u="none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енсии за выслугу</a:t>
          </a:r>
          <a:r>
            <a:rPr lang="ru-RU" sz="1600" b="0" u="none" baseline="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 лет лицам,</a:t>
          </a:r>
        </a:p>
        <a:p xmlns:a="http://schemas.openxmlformats.org/drawingml/2006/main">
          <a:r>
            <a:rPr lang="ru-RU" sz="1600" b="0" u="none" baseline="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 замещавшим муниципальные</a:t>
          </a:r>
        </a:p>
        <a:p xmlns:a="http://schemas.openxmlformats.org/drawingml/2006/main">
          <a:r>
            <a:rPr lang="ru-RU" sz="1600" b="0" u="none" baseline="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 должности, должности </a:t>
          </a:r>
        </a:p>
        <a:p xmlns:a="http://schemas.openxmlformats.org/drawingml/2006/main">
          <a:r>
            <a:rPr lang="ru-RU" sz="1600" b="0" u="none" baseline="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муниципальной службы - </a:t>
          </a:r>
          <a:r>
            <a:rPr lang="ru-RU" sz="1600" b="1" u="none" baseline="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 2 824,1</a:t>
          </a:r>
          <a:endParaRPr lang="ru-RU" sz="1600" b="0" u="none" dirty="0" smtClean="0">
            <a:solidFill>
              <a:srgbClr val="003399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600" u="none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                  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0.74396</cdr:x>
      <cdr:y>0.07595</cdr:y>
    </cdr:from>
    <cdr:to>
      <cdr:x>0.96696</cdr:x>
      <cdr:y>0.33635</cdr:y>
    </cdr:to>
    <cdr:pic>
      <cdr:nvPicPr>
        <cdr:cNvPr id="8" name="Рисунок 7" descr="дите1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/>
        <a:stretch xmlns:a="http://schemas.openxmlformats.org/drawingml/2006/main">
          <a:fillRect/>
        </a:stretch>
      </cdr:blipFill>
      <cdr:spPr>
        <a:xfrm xmlns:a="http://schemas.openxmlformats.org/drawingml/2006/main">
          <a:off x="6589240" y="432048"/>
          <a:ext cx="1975104" cy="148132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CD1587E-A402-463B-A56C-0B9D99CD6406}" type="datetimeFigureOut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6C5693F-A147-466F-916F-9DE85AD9CB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693F-A147-466F-916F-9DE85AD9CB92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693F-A147-466F-916F-9DE85AD9CB92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693F-A147-466F-916F-9DE85AD9CB92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693F-A147-466F-916F-9DE85AD9CB92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693F-A147-466F-916F-9DE85AD9CB92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693F-A147-466F-916F-9DE85AD9CB92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693F-A147-466F-916F-9DE85AD9CB92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693F-A147-466F-916F-9DE85AD9CB92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693F-A147-466F-916F-9DE85AD9CB92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693F-A147-466F-916F-9DE85AD9CB92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693F-A147-466F-916F-9DE85AD9CB92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693F-A147-466F-916F-9DE85AD9CB92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693F-A147-466F-916F-9DE85AD9CB92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693F-A147-466F-916F-9DE85AD9CB92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Исполнение бюджета за 2016 год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AF32B-B72C-4425-B4BA-32C4F705CD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Исполнение бюджета за 2016 год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AF32B-B72C-4425-B4BA-32C4F705CD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Исполнение бюджета за 2016 год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AF32B-B72C-4425-B4BA-32C4F705CD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Исполнение бюджета за 2016 год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F5723-6FAF-42D9-9511-E939C6B73B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Исполнение бюджета за 2016 год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AF32B-B72C-4425-B4BA-32C4F705CD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Исполнение бюджета за 2016 год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AF32B-B72C-4425-B4BA-32C4F705CD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Исполнение бюджета за 2016 год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AF32B-B72C-4425-B4BA-32C4F705CD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Исполнение бюджета за 2016 год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AF32B-B72C-4425-B4BA-32C4F705CD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Исполнение бюджета за 2016 год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AF32B-B72C-4425-B4BA-32C4F705CD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Исполнение бюджета за 2016 год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AF32B-B72C-4425-B4BA-32C4F705CD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Исполнение бюджета за 2016 год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AF32B-B72C-4425-B4BA-32C4F705CD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Исполнение бюджета за 2016 год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AF32B-B72C-4425-B4BA-32C4F705CD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ru-RU" dirty="0" smtClean="0"/>
              <a:t>Исполнение бюджета за 2016 год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B9AF32B-B72C-4425-B4BA-32C4F705CD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25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2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29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._selivanov_600x400_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861048"/>
            <a:ext cx="3635896" cy="2780927"/>
          </a:xfrm>
          <a:prstGeom prst="rect">
            <a:avLst/>
          </a:prstGeom>
          <a:ln cap="flat">
            <a:noFill/>
            <a:bevel/>
          </a:ln>
          <a:effectLst>
            <a:outerShdw blurRad="152400" dist="152400" dir="5400000" algn="ctr" rotWithShape="0">
              <a:srgbClr val="000000">
                <a:alpha val="84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67544" y="1844824"/>
            <a:ext cx="8496944" cy="3170099"/>
          </a:xfrm>
          <a:prstGeom prst="rect">
            <a:avLst/>
          </a:prstGeom>
          <a:noFill/>
          <a:ln>
            <a:noFill/>
          </a:ln>
          <a:effectLst>
            <a:outerShdw blurRad="50800" dist="127000" dir="5400000" sx="25000" sy="25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10541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решению об исполнении бюджета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«Холм-Жирковский район»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Смоленской  области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2016 год</a:t>
            </a:r>
            <a:endParaRPr lang="ru-RU" sz="3200" b="1" dirty="0">
              <a:ln w="10541" cmpd="sng">
                <a:solidFill>
                  <a:srgbClr val="000099"/>
                </a:solidFill>
                <a:prstDash val="solid"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260649"/>
            <a:ext cx="6480720" cy="2400657"/>
          </a:xfrm>
          <a:prstGeom prst="rect">
            <a:avLst/>
          </a:prstGeom>
          <a:noFill/>
          <a:effectLst>
            <a:outerShdw blurRad="50800" dist="127000" dir="6000000" sx="25000" sy="25000" algn="ctr" rotWithShape="0">
              <a:srgbClr val="0000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 </a:t>
            </a:r>
          </a:p>
          <a:p>
            <a:pPr algn="ctr"/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Администрации  муниципального  образования </a:t>
            </a:r>
          </a:p>
          <a:p>
            <a:pPr algn="ctr"/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«Холм-Жирковский район» Смоленской области</a:t>
            </a:r>
          </a:p>
          <a:p>
            <a:pPr algn="ctr"/>
            <a:endParaRPr lang="ru-RU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6F5723-6FAF-42D9-9511-E939C6B73BF2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179512" y="188640"/>
            <a:ext cx="936104" cy="10801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66CCFF"/>
            </a:outerShdw>
          </a:effectLst>
        </p:spPr>
      </p:pic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1619672" y="6245225"/>
            <a:ext cx="4400128" cy="476250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Исполнение бюджета за 2016 год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F32B-B72C-4425-B4BA-32C4F705CDC7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2492896"/>
            <a:ext cx="2520280" cy="3384376"/>
          </a:xfrm>
          <a:prstGeom prst="roundRect">
            <a:avLst/>
          </a:prstGeom>
          <a:solidFill>
            <a:srgbClr val="3399FF"/>
          </a:solidFill>
          <a:ln>
            <a:solidFill>
              <a:srgbClr val="0099FF"/>
            </a:solidFill>
          </a:ln>
          <a:effectLst>
            <a:outerShdw blurRad="50800" dist="88900" dir="18900000" algn="bl" rotWithShape="0">
              <a:srgbClr val="0066FF">
                <a:alpha val="40000"/>
              </a:srgbClr>
            </a:outerShdw>
          </a:effectLst>
          <a:scene3d>
            <a:camera prst="perspectiveRight" fov="2700000">
              <a:rot lat="0" lon="2040000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представленные бюджетам городского и сельских поселений из бюджета  МО «Холм-Жирковский район» </a:t>
            </a:r>
          </a:p>
          <a:p>
            <a:pPr algn="ctr"/>
            <a:endParaRPr lang="ru-RU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68144" y="1700808"/>
            <a:ext cx="2520280" cy="3312368"/>
          </a:xfrm>
          <a:prstGeom prst="roundRect">
            <a:avLst/>
          </a:prstGeom>
          <a:solidFill>
            <a:srgbClr val="3399FF"/>
          </a:solidFill>
          <a:ln>
            <a:solidFill>
              <a:srgbClr val="0099FF"/>
            </a:solidFill>
          </a:ln>
          <a:effectLst>
            <a:innerShdw blurRad="190500" dist="88900" dir="13500000">
              <a:srgbClr val="0066FF">
                <a:alpha val="50000"/>
              </a:srgbClr>
            </a:innerShdw>
          </a:effectLst>
          <a:scene3d>
            <a:camera prst="perspectiveRight">
              <a:rot lat="0" lon="120000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предоставленные бюджету МО «Холм-Жирковский район» из бюджетов городского и сельских  поселений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rot="21157445">
            <a:off x="1883650" y="1056882"/>
            <a:ext cx="4619142" cy="1044786"/>
          </a:xfrm>
          <a:prstGeom prst="curvedDownArrow">
            <a:avLst/>
          </a:prstGeom>
          <a:solidFill>
            <a:srgbClr val="0066FF"/>
          </a:solidFill>
          <a:ln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21127519">
            <a:off x="2694009" y="4874655"/>
            <a:ext cx="4372109" cy="1267664"/>
          </a:xfrm>
          <a:prstGeom prst="curvedDownArrow">
            <a:avLst/>
          </a:prstGeom>
          <a:solidFill>
            <a:srgbClr val="0066FF"/>
          </a:solidFill>
          <a:ln>
            <a:solidFill>
              <a:srgbClr val="3366CC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Исполнение бюджета за 2016 год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6" name="Заголовок 6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9144000" cy="836712"/>
          </a:xfrm>
          <a:prstGeom prst="round2DiagRect">
            <a:avLst/>
          </a:prstGeom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+mn-cs"/>
              </a:rPr>
              <a:t>МЕЖБЮДЖЕТНЫЕ   ТРАНСФЕРТЫ   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+mn-cs"/>
              </a:rPr>
              <a:t>В  2016 ГОДУ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pic>
        <p:nvPicPr>
          <p:cNvPr id="20" name="i-main-pic" descr="Картинка 5 из 10"/>
          <p:cNvPicPr/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8279904" y="0"/>
            <a:ext cx="8640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кругленный прямоугольник 20"/>
          <p:cNvSpPr/>
          <p:nvPr/>
        </p:nvSpPr>
        <p:spPr>
          <a:xfrm>
            <a:off x="7865760" y="1052736"/>
            <a:ext cx="1278240" cy="394955"/>
          </a:xfrm>
          <a:prstGeom prst="roundRect">
            <a:avLst/>
          </a:prstGeom>
          <a:solidFill>
            <a:srgbClr val="0066FF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ysClr val="window" lastClr="FFFFFF"/>
                </a:solidFill>
                <a:latin typeface="Book Antiqua" pitchFamily="18" charset="0"/>
              </a:rPr>
              <a:t>тыс. руб.</a:t>
            </a:r>
            <a:endParaRPr lang="ru-RU" sz="1400" b="1" dirty="0">
              <a:solidFill>
                <a:sysClr val="window" lastClr="FFFFFF"/>
              </a:solidFill>
              <a:latin typeface="Book Antiqua" pitchFamily="18" charset="0"/>
            </a:endParaRPr>
          </a:p>
        </p:txBody>
      </p:sp>
      <p:pic>
        <p:nvPicPr>
          <p:cNvPr id="22" name="Рисунок 21" descr="рубль монет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636912"/>
            <a:ext cx="2579778" cy="1934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3419872" y="126876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2015 год – 21 249,8</a:t>
            </a:r>
          </a:p>
          <a:p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2016 год – 19 378,5</a:t>
            </a:r>
            <a:endParaRPr lang="ru-RU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79912" y="558924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2015 год – 262,7 </a:t>
            </a:r>
          </a:p>
          <a:p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2016 год – 253,9</a:t>
            </a:r>
            <a:endParaRPr lang="ru-RU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7504" y="764704"/>
          <a:ext cx="8856984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F32B-B72C-4425-B4BA-32C4F705CDC7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Исполнение бюджета за 2016 год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9036496" cy="764704"/>
          </a:xfrm>
          <a:prstGeom prst="round2DiagRect">
            <a:avLst/>
          </a:prstGeom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+mn-cs"/>
              </a:rPr>
              <a:t>РАСХОДЫ БЮДЖЕТА ПО ВЕДОМСТВАМ 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+mn-cs"/>
              </a:rPr>
              <a:t> В   2016  ГОДУ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pic>
        <p:nvPicPr>
          <p:cNvPr id="8" name="i-main-pic" descr="Картинка 5 из 10"/>
          <p:cNvPicPr/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8279904" y="0"/>
            <a:ext cx="8640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F32B-B72C-4425-B4BA-32C4F705CDC7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606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n w="10541" cmpd="sng">
                <a:solidFill>
                  <a:srgbClr val="0033CC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</a:endParaRPr>
          </a:p>
          <a:p>
            <a:pPr algn="ctr"/>
            <a:endParaRPr lang="ru-RU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07504" y="908720"/>
          <a:ext cx="9036496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31840" y="6453336"/>
            <a:ext cx="2895600" cy="404664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Исполнение бюджета за 2016 год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6" name="Заголовок 6"/>
          <p:cNvSpPr txBox="1">
            <a:spLocks/>
          </p:cNvSpPr>
          <p:nvPr/>
        </p:nvSpPr>
        <p:spPr bwMode="auto">
          <a:xfrm>
            <a:off x="0" y="0"/>
            <a:ext cx="9144000" cy="764704"/>
          </a:xfrm>
          <a:prstGeom prst="round2DiagRect">
            <a:avLst/>
          </a:prstGeom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+mn-cs"/>
              </a:rPr>
              <a:t> СТРУКТУРА  РАСХОДОВ  БЮДЖЕТА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+mn-cs"/>
              </a:rPr>
              <a:t>ПО  РАЗДЕЛАМ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+mn-cs"/>
              </a:rPr>
              <a:t>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+mn-cs"/>
              </a:rPr>
              <a:t> В   2016  ГОДУ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pic>
        <p:nvPicPr>
          <p:cNvPr id="7" name="i-main-pic" descr="Картинка 5 из 10"/>
          <p:cNvPicPr/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8279904" y="0"/>
            <a:ext cx="8640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7801857" y="908720"/>
            <a:ext cx="1342143" cy="428333"/>
          </a:xfrm>
          <a:prstGeom prst="roundRect">
            <a:avLst/>
          </a:prstGeom>
          <a:solidFill>
            <a:srgbClr val="0066FF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ysClr val="window" lastClr="FFFFFF"/>
                </a:solidFill>
                <a:latin typeface="Book Antiqua" pitchFamily="18" charset="0"/>
              </a:rPr>
              <a:t>тыс. руб.</a:t>
            </a:r>
            <a:endParaRPr lang="ru-RU" sz="1400" b="1" dirty="0">
              <a:solidFill>
                <a:sysClr val="window" lastClr="FFFFFF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Исполнение бюджета за 2016 год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F32B-B72C-4425-B4BA-32C4F705CDC7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764704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СТРУКТУРА  РАСХОДОВ  БЮДЖЕТА 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  РАЗДЕЛАМ   В   2016  ГОДУ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i-main-pic" descr="Картинка 5 из 10"/>
          <p:cNvPicPr/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8279904" y="0"/>
            <a:ext cx="8640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7956335" y="908720"/>
            <a:ext cx="1187665" cy="360040"/>
          </a:xfrm>
          <a:prstGeom prst="roundRect">
            <a:avLst/>
          </a:prstGeom>
          <a:solidFill>
            <a:srgbClr val="0066FF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ysClr val="window" lastClr="FFFFFF"/>
                </a:solidFill>
                <a:latin typeface="Book Antiqua" pitchFamily="18" charset="0"/>
              </a:rPr>
              <a:t>тыс. руб.</a:t>
            </a:r>
            <a:endParaRPr lang="ru-RU" sz="1400" b="1" dirty="0">
              <a:solidFill>
                <a:sysClr val="window" lastClr="FFFFFF"/>
              </a:solidFill>
              <a:latin typeface="Book Antiqua" pitchFamily="18" charset="0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395536" y="1340768"/>
          <a:ext cx="8424490" cy="514207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60440"/>
                <a:gridCol w="1656184"/>
                <a:gridCol w="1456690"/>
                <a:gridCol w="1351176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Уточненный</a:t>
                      </a:r>
                    </a:p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2016 год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за 2016 год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 в процентах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000">
                <a:tc>
                  <a:txBody>
                    <a:bodyPr/>
                    <a:lstStyle/>
                    <a:p>
                      <a:r>
                        <a:rPr lang="ru-RU" sz="16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lang="ru-RU" sz="1600" b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вопросы</a:t>
                      </a:r>
                      <a:endParaRPr lang="ru-RU" sz="1600" b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27 606,5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21 169,7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>
                        <a:alpha val="20000"/>
                      </a:srgbClr>
                    </a:solidFill>
                  </a:tcPr>
                </a:tc>
              </a:tr>
              <a:tr h="44306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 экономика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1 234,2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1 224,8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25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130 790,6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127 928,3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24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29 422,1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28 382,2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6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14 834,7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14 818,3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7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спорт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178,0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98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муниципального долга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63">
                <a:tc>
                  <a:txBody>
                    <a:bodyPr/>
                    <a:lstStyle/>
                    <a:p>
                      <a:r>
                        <a:rPr lang="ru-RU" sz="16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</a:t>
                      </a:r>
                      <a:endParaRPr lang="ru-RU" sz="160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19 378,4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19 378,4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443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223 450,9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219 081,3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Исполнение бюджета за 2016 год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F32B-B72C-4425-B4BA-32C4F705CDC7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052736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СТРУКТУРА  РАСХОДОВ  БЮДЖЕТА 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  ПРОГРАММНЫМ   И  НЕПРОГРАММНЫМ  НАПРАВЛЕНИЯМ  ДЕЯТЕЛЬНОСТИ  В   2016  ГОДУ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i-main-pic" descr="Картинка 5 из 10"/>
          <p:cNvPicPr/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8279904" y="0"/>
            <a:ext cx="8640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7956335" y="1124744"/>
            <a:ext cx="1187665" cy="360040"/>
          </a:xfrm>
          <a:prstGeom prst="roundRect">
            <a:avLst/>
          </a:prstGeom>
          <a:solidFill>
            <a:srgbClr val="0066FF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ysClr val="window" lastClr="FFFFFF"/>
                </a:solidFill>
                <a:latin typeface="Book Antiqua" pitchFamily="18" charset="0"/>
              </a:rPr>
              <a:t>тыс. руб.</a:t>
            </a:r>
            <a:endParaRPr lang="ru-RU" sz="1400" b="1" dirty="0">
              <a:solidFill>
                <a:sysClr val="window" lastClr="FFFFFF"/>
              </a:solidFill>
              <a:latin typeface="Book Antiqua" pitchFamily="18" charset="0"/>
            </a:endParaRPr>
          </a:p>
        </p:txBody>
      </p:sp>
      <p:graphicFrame>
        <p:nvGraphicFramePr>
          <p:cNvPr id="20" name="Содержимое 19"/>
          <p:cNvGraphicFramePr>
            <a:graphicFrameLocks noGrp="1"/>
          </p:cNvGraphicFramePr>
          <p:nvPr>
            <p:ph idx="1"/>
          </p:nvPr>
        </p:nvGraphicFramePr>
        <p:xfrm>
          <a:off x="0" y="1340768"/>
          <a:ext cx="896448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899592" y="263691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30 969,1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(13,9%)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4823520" y="3501008"/>
          <a:ext cx="4320480" cy="158417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{BC89EF96-8CEA-46FF-86C4-4CE0E7609802}</a:tableStyleId>
              </a:tblPr>
              <a:tblGrid>
                <a:gridCol w="1440160"/>
                <a:gridCol w="1440160"/>
                <a:gridCol w="1440160"/>
              </a:tblGrid>
              <a:tr h="44707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  год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 год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29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Программные расходы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191 649,8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205 878,1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8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30 696,1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13 203,2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404664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Исполнение бюджета за 2016 год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F32B-B72C-4425-B4BA-32C4F705CDC7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764704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РАСХОДЫ  НА  ОКАЗАНИЕ  МЕР  СОЦИАЛЬНОЙ  ПОДДЕРЖКИ  ОТДЕЛЬНЫХ  КАТЕГОРИЙ  ГРАЖДАН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i-main-pic" descr="Картинка 5 из 10"/>
          <p:cNvPicPr/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8460432" y="0"/>
            <a:ext cx="683568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0" y="764704"/>
            <a:ext cx="1187665" cy="360040"/>
          </a:xfrm>
          <a:prstGeom prst="roundRect">
            <a:avLst/>
          </a:prstGeom>
          <a:solidFill>
            <a:srgbClr val="0066FF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ysClr val="window" lastClr="FFFFFF"/>
                </a:solidFill>
                <a:latin typeface="Book Antiqua" pitchFamily="18" charset="0"/>
              </a:rPr>
              <a:t>тыс. руб.</a:t>
            </a:r>
            <a:endParaRPr lang="ru-RU" sz="1400" b="1" dirty="0">
              <a:solidFill>
                <a:sysClr val="window" lastClr="FFFFFF"/>
              </a:solidFill>
              <a:latin typeface="Book Antiqua" pitchFamily="18" charset="0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179512" y="764704"/>
          <a:ext cx="8856984" cy="568862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696744"/>
                <a:gridCol w="1080120"/>
                <a:gridCol w="1080120"/>
              </a:tblGrid>
              <a:tr h="32941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2016 год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813">
                <a:tc>
                  <a:txBody>
                    <a:bodyPr/>
                    <a:lstStyle/>
                    <a:p>
                      <a:r>
                        <a:rPr lang="ru-RU" sz="16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Пенсии за выслугу</a:t>
                      </a:r>
                      <a:r>
                        <a:rPr lang="ru-RU" sz="1600" b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лет лицам, замещавшим муниципальные должности, должности муниципальной службы</a:t>
                      </a:r>
                      <a:endParaRPr lang="ru-RU" sz="1600" b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2 680,1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2 824,1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>
                        <a:alpha val="20000"/>
                      </a:srgbClr>
                    </a:solidFill>
                  </a:tcPr>
                </a:tc>
              </a:tr>
              <a:tr h="525757">
                <a:tc>
                  <a:txBody>
                    <a:bodyPr/>
                    <a:lstStyle/>
                    <a:p>
                      <a:r>
                        <a:rPr lang="ru-RU" sz="16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Оказание</a:t>
                      </a:r>
                      <a:r>
                        <a:rPr lang="ru-RU" sz="1600" b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материальной помощи из Резервного фонда Администрации МО «Холм-Жирковский район» Смоленской области</a:t>
                      </a:r>
                      <a:endParaRPr lang="ru-RU" sz="1600" b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89,8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>
                        <a:alpha val="20000"/>
                      </a:srgbClr>
                    </a:solidFill>
                  </a:tcPr>
                </a:tc>
              </a:tr>
              <a:tr h="30667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проведение мероприятий по укреплению семьи и брака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44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Компенсация платы, взимаемой с родителей за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присмотр и уход за детьми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1 177,5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966,0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98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Компенсация расходов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оплату жилого помещения и коммунальных услуг педагогическим работникам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5 474,9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4 988,5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41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Компенсация за проезд детей сирот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детей без попечения родителей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41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мероприятий для детей-сирот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984">
                <a:tc>
                  <a:txBody>
                    <a:bodyPr/>
                    <a:lstStyle/>
                    <a:p>
                      <a:r>
                        <a:rPr lang="ru-RU" sz="16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Ежемесячные денежные средства на содержание ребенка, переданного на воспитание в приемную семью</a:t>
                      </a:r>
                      <a:endParaRPr lang="ru-RU" sz="160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970,2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1 350,1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412">
                <a:tc>
                  <a:txBody>
                    <a:bodyPr/>
                    <a:lstStyle/>
                    <a:p>
                      <a:r>
                        <a:rPr lang="ru-RU" sz="16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Выплата вознаграждения, причитающегося приемным родителям</a:t>
                      </a:r>
                      <a:endParaRPr lang="ru-RU" sz="160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461,3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589,9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8984">
                <a:tc>
                  <a:txBody>
                    <a:bodyPr/>
                    <a:lstStyle/>
                    <a:p>
                      <a:r>
                        <a:rPr lang="ru-RU" sz="16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Ежемесячные денежные</a:t>
                      </a:r>
                      <a:r>
                        <a:rPr lang="ru-RU" sz="160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средства на содержание ребенка, находящегося под опекой (попечительством)</a:t>
                      </a:r>
                      <a:endParaRPr lang="ru-RU" sz="160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1 884,6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1 481,1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139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жилых мощений детям-сиротам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1 972,5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78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12 809,1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14 414,6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404664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Исполнение бюджета за 2016 год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F32B-B72C-4425-B4BA-32C4F705CDC7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764704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ИСПОЛНЕНИЕ  ПУБЛИЧНЫХ  ОБЯЗАТЕЛЬСТВ 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В 2016 ГОДУ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i-main-pic" descr="Картинка 5 из 10"/>
          <p:cNvPicPr/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8316416" y="0"/>
            <a:ext cx="827584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7956335" y="908720"/>
            <a:ext cx="1187665" cy="360040"/>
          </a:xfrm>
          <a:prstGeom prst="roundRect">
            <a:avLst/>
          </a:prstGeom>
          <a:solidFill>
            <a:srgbClr val="0066FF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ysClr val="window" lastClr="FFFFFF"/>
                </a:solidFill>
                <a:latin typeface="Book Antiqua" pitchFamily="18" charset="0"/>
              </a:rPr>
              <a:t>тыс. руб.</a:t>
            </a:r>
            <a:endParaRPr lang="ru-RU" sz="1400" b="1" dirty="0">
              <a:solidFill>
                <a:sysClr val="window" lastClr="FFFFFF"/>
              </a:solidFill>
              <a:latin typeface="Book Antiqua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287016" y="908720"/>
          <a:ext cx="885698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Рисунок 13" descr="пенси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5085184"/>
            <a:ext cx="2232248" cy="1465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кошелек на белом фоне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63888" y="2924944"/>
            <a:ext cx="1224136" cy="1656184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Исполнение бюджета за 2016 год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F32B-B72C-4425-B4BA-32C4F705CDC7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РАСХОДЫ  НА  РЕАЛИЗАЦИЮ  МУНИЦИПАЛЬНЫХ  ПРОГРАММ  В 2016 ГОДУ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i-main-pic" descr="Картинка 5 из 10"/>
          <p:cNvPicPr/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8316416" y="404664"/>
            <a:ext cx="827584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Блок-схема: узел 9"/>
          <p:cNvSpPr/>
          <p:nvPr/>
        </p:nvSpPr>
        <p:spPr>
          <a:xfrm>
            <a:off x="0" y="980728"/>
            <a:ext cx="2771800" cy="2808312"/>
          </a:xfrm>
          <a:prstGeom prst="flowChartConnector">
            <a:avLst/>
          </a:prstGeom>
          <a:gradFill flip="none" rotWithShape="1">
            <a:gsLst>
              <a:gs pos="0">
                <a:srgbClr val="0099FF">
                  <a:shade val="30000"/>
                  <a:satMod val="115000"/>
                </a:srgbClr>
              </a:gs>
              <a:gs pos="50000">
                <a:srgbClr val="0099FF">
                  <a:shade val="67500"/>
                  <a:satMod val="115000"/>
                </a:srgbClr>
              </a:gs>
              <a:gs pos="100000">
                <a:srgbClr val="0099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CC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системы образования и молодежной политики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129 163,3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(62,7%)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2843808" y="836712"/>
            <a:ext cx="2160240" cy="2160240"/>
          </a:xfrm>
          <a:prstGeom prst="flowChartConnector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993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культуры, спорта и туризма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32 230,8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(15,6%)</a:t>
            </a:r>
          </a:p>
        </p:txBody>
      </p:sp>
      <p:sp>
        <p:nvSpPr>
          <p:cNvPr id="12" name="Блок-схема: узел 11"/>
          <p:cNvSpPr/>
          <p:nvPr/>
        </p:nvSpPr>
        <p:spPr>
          <a:xfrm>
            <a:off x="5220072" y="980728"/>
            <a:ext cx="2088232" cy="2088232"/>
          </a:xfrm>
          <a:prstGeom prst="flowChartConnector">
            <a:avLst/>
          </a:prstGeom>
          <a:gradFill flip="none" rotWithShape="1">
            <a:gsLst>
              <a:gs pos="0">
                <a:srgbClr val="FF6699">
                  <a:shade val="30000"/>
                  <a:satMod val="115000"/>
                </a:srgbClr>
              </a:gs>
              <a:gs pos="50000">
                <a:srgbClr val="FF6699">
                  <a:shade val="67500"/>
                  <a:satMod val="115000"/>
                </a:srgbClr>
              </a:gs>
              <a:gs pos="100000">
                <a:srgbClr val="FF66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D6009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эффективного</a:t>
            </a:r>
          </a:p>
          <a:p>
            <a:pPr algn="ctr"/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управления  муниципальными финансами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23 816,3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(11,6%)</a:t>
            </a:r>
          </a:p>
        </p:txBody>
      </p:sp>
      <p:sp>
        <p:nvSpPr>
          <p:cNvPr id="13" name="Блок-схема: узел 12"/>
          <p:cNvSpPr/>
          <p:nvPr/>
        </p:nvSpPr>
        <p:spPr>
          <a:xfrm>
            <a:off x="7020272" y="2924944"/>
            <a:ext cx="2123728" cy="2088232"/>
          </a:xfrm>
          <a:prstGeom prst="flowChartConnector">
            <a:avLst/>
          </a:prstGeom>
          <a:gradFill flip="none" rotWithShape="1">
            <a:gsLst>
              <a:gs pos="0">
                <a:srgbClr val="9966FF">
                  <a:shade val="30000"/>
                  <a:satMod val="115000"/>
                </a:srgbClr>
              </a:gs>
              <a:gs pos="50000">
                <a:srgbClr val="9966FF">
                  <a:shade val="67500"/>
                  <a:satMod val="115000"/>
                </a:srgbClr>
              </a:gs>
              <a:gs pos="100000">
                <a:srgbClr val="9966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80008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эффективного</a:t>
            </a:r>
          </a:p>
          <a:p>
            <a:pPr algn="ctr"/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управления  МО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19 414,2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(9,4%)</a:t>
            </a:r>
          </a:p>
        </p:txBody>
      </p:sp>
      <p:sp>
        <p:nvSpPr>
          <p:cNvPr id="14" name="Блок-схема: узел 13"/>
          <p:cNvSpPr/>
          <p:nvPr/>
        </p:nvSpPr>
        <p:spPr>
          <a:xfrm>
            <a:off x="6084168" y="4869160"/>
            <a:ext cx="2016224" cy="1872208"/>
          </a:xfrm>
          <a:prstGeom prst="flowChartConnector">
            <a:avLst/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99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Поддержка пассажирского транспорта общего пользования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600,0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(0,3%)</a:t>
            </a:r>
          </a:p>
        </p:txBody>
      </p:sp>
      <p:sp>
        <p:nvSpPr>
          <p:cNvPr id="15" name="Блок-схема: узел 14"/>
          <p:cNvSpPr/>
          <p:nvPr/>
        </p:nvSpPr>
        <p:spPr>
          <a:xfrm>
            <a:off x="0" y="3861048"/>
            <a:ext cx="1835696" cy="1800200"/>
          </a:xfrm>
          <a:prstGeom prst="flowChartConnector">
            <a:avLst/>
          </a:prstGeom>
          <a:solidFill>
            <a:srgbClr val="00CC99"/>
          </a:solidFill>
          <a:ln>
            <a:solidFill>
              <a:srgbClr val="008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сельского хозяйства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624,8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(0,3%)</a:t>
            </a:r>
          </a:p>
        </p:txBody>
      </p:sp>
      <p:sp>
        <p:nvSpPr>
          <p:cNvPr id="16" name="Блок-схема: узел 15"/>
          <p:cNvSpPr/>
          <p:nvPr/>
        </p:nvSpPr>
        <p:spPr>
          <a:xfrm>
            <a:off x="1763688" y="4941168"/>
            <a:ext cx="1584176" cy="1584176"/>
          </a:xfrm>
          <a:prstGeom prst="flowChartConnector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6600CC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Демографическое развитие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14,0</a:t>
            </a:r>
          </a:p>
          <a:p>
            <a:pPr algn="ctr"/>
            <a:endPara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4211960" y="5013176"/>
            <a:ext cx="1584176" cy="1584176"/>
          </a:xfrm>
          <a:prstGeom prst="flowChartConnector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6600CC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Безопас-ность населения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4,0</a:t>
            </a:r>
          </a:p>
          <a:p>
            <a:pPr algn="ctr"/>
            <a:endPara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программа образования 2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980728"/>
            <a:ext cx="1636356" cy="1136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культура 20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692696"/>
            <a:ext cx="1771025" cy="1032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финансы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908720"/>
            <a:ext cx="1291117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 descr="менеджмент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31832" y="2132856"/>
            <a:ext cx="1512168" cy="1134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 descr="автобус 201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96336" y="5301208"/>
            <a:ext cx="1547664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 descr="демография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3568" y="5802935"/>
            <a:ext cx="1582993" cy="1055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3" name="Прямая со стрелкой 32"/>
          <p:cNvCxnSpPr/>
          <p:nvPr/>
        </p:nvCxnSpPr>
        <p:spPr>
          <a:xfrm>
            <a:off x="5004048" y="4149080"/>
            <a:ext cx="1872208" cy="0"/>
          </a:xfrm>
          <a:prstGeom prst="straightConnector1">
            <a:avLst/>
          </a:prstGeom>
          <a:ln>
            <a:solidFill>
              <a:srgbClr val="6600FF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4860032" y="3140968"/>
            <a:ext cx="864096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004048" y="4509120"/>
            <a:ext cx="122413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 flipV="1">
            <a:off x="2483768" y="3429000"/>
            <a:ext cx="1008112" cy="57606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1979712" y="4437112"/>
            <a:ext cx="1440160" cy="2160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3851920" y="3068960"/>
            <a:ext cx="0" cy="504056"/>
          </a:xfrm>
          <a:prstGeom prst="straightConnector1">
            <a:avLst/>
          </a:prstGeom>
          <a:ln>
            <a:solidFill>
              <a:srgbClr val="CC99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3203848" y="4653136"/>
            <a:ext cx="432048" cy="288032"/>
          </a:xfrm>
          <a:prstGeom prst="straightConnector1">
            <a:avLst/>
          </a:prstGeom>
          <a:ln>
            <a:solidFill>
              <a:srgbClr val="9933FF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3851920" y="4725144"/>
            <a:ext cx="72008" cy="360040"/>
          </a:xfrm>
          <a:prstGeom prst="straightConnector1">
            <a:avLst/>
          </a:prstGeom>
          <a:ln>
            <a:solidFill>
              <a:srgbClr val="9933FF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4283968" y="4725144"/>
            <a:ext cx="288032" cy="288032"/>
          </a:xfrm>
          <a:prstGeom prst="straightConnector1">
            <a:avLst/>
          </a:prstGeom>
          <a:ln>
            <a:solidFill>
              <a:srgbClr val="9933FF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Блок-схема: узел 16"/>
          <p:cNvSpPr/>
          <p:nvPr/>
        </p:nvSpPr>
        <p:spPr>
          <a:xfrm>
            <a:off x="2987824" y="5085184"/>
            <a:ext cx="1584176" cy="1584176"/>
          </a:xfrm>
          <a:prstGeom prst="flowChartConnector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6600CC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Доступная </a:t>
            </a:r>
          </a:p>
          <a:p>
            <a:pPr algn="ctr"/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среда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10,6</a:t>
            </a:r>
          </a:p>
          <a:p>
            <a:pPr algn="ctr"/>
            <a:endPara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доступная среда 201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59832" y="5966519"/>
            <a:ext cx="1296144" cy="891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" name="Скругленный прямоугольник 50"/>
          <p:cNvSpPr/>
          <p:nvPr/>
        </p:nvSpPr>
        <p:spPr>
          <a:xfrm>
            <a:off x="7956335" y="1196752"/>
            <a:ext cx="1187665" cy="360040"/>
          </a:xfrm>
          <a:prstGeom prst="roundRect">
            <a:avLst/>
          </a:prstGeom>
          <a:solidFill>
            <a:srgbClr val="0066FF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ysClr val="window" lastClr="FFFFFF"/>
                </a:solidFill>
                <a:latin typeface="Book Antiqua" pitchFamily="18" charset="0"/>
              </a:rPr>
              <a:t>тыс. руб.</a:t>
            </a:r>
            <a:endParaRPr lang="ru-RU" sz="1400" b="1" dirty="0">
              <a:solidFill>
                <a:sysClr val="window" lastClr="FFFFFF"/>
              </a:solidFill>
              <a:latin typeface="Book Antiqu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63888" y="407707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205 878,1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сельское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1520" y="3573016"/>
            <a:ext cx="1331640" cy="944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Рисунок 39" descr="безоп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148064" y="6021288"/>
            <a:ext cx="1115616" cy="83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908720"/>
          <a:ext cx="843528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F32B-B72C-4425-B4BA-32C4F705CDC7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7" name="Рисунок 6" descr="рисующий мальчик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836712"/>
            <a:ext cx="1296144" cy="1296144"/>
          </a:xfrm>
          <a:prstGeom prst="rect">
            <a:avLst/>
          </a:prstGeom>
        </p:spPr>
      </p:pic>
      <p:pic>
        <p:nvPicPr>
          <p:cNvPr id="8" name="Рисунок 7" descr="солнышко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836712"/>
            <a:ext cx="1584176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глобус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47864" y="1124744"/>
            <a:ext cx="1389534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образование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920049" y="548680"/>
            <a:ext cx="1223951" cy="1196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Исполнение бюджета за 2016 год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0" name="Заголовок 6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0687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РАСХОДЫ    НА  РАЗВИТИЕ  ОБРАЗОВАНИЯ  В 2016 ГОДУ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908720"/>
          <a:ext cx="843528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F32B-B72C-4425-B4BA-32C4F705CDC7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12" name="Рисунок 11" descr="музей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1412776"/>
            <a:ext cx="202225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книги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47864" y="1268760"/>
            <a:ext cx="2037578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дом культуры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28184" y="1556792"/>
            <a:ext cx="2080861" cy="1386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Исполнение бюджета за 2016 год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1" name="Заголовок 6"/>
          <p:cNvSpPr>
            <a:spLocks noGrp="1"/>
          </p:cNvSpPr>
          <p:nvPr>
            <p:ph type="title"/>
          </p:nvPr>
        </p:nvSpPr>
        <p:spPr>
          <a:xfrm>
            <a:off x="0" y="1"/>
            <a:ext cx="9036496" cy="692695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РАСХОДЫ    НА  РАЗВИТИЕ  КУЛЬТУРЫ  В 2016 ГОДУ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0" name="Рисунок 9" descr="культура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69473" y="476672"/>
            <a:ext cx="1774527" cy="1183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5689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0"/>
            <a:ext cx="8568952" cy="90872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400" cap="none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ОСНОВНЫЕ ПОКАЗАТЕЛИ ПРОГНОЗА</a:t>
            </a:r>
            <a:br>
              <a:rPr lang="ru-RU" sz="2400" cap="none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cap="none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СОЦИАЛЬНО-ЭКОНОМИЧЕСКОГО РАЗВИТИЯ</a:t>
            </a:r>
          </a:p>
        </p:txBody>
      </p:sp>
      <p:pic>
        <p:nvPicPr>
          <p:cNvPr id="5" name="i-main-pic" descr="Картинка 5 из 10"/>
          <p:cNvPicPr/>
          <p:nvPr/>
        </p:nvPicPr>
        <p:blipFill>
          <a:blip r:embed="rId7" cstate="print">
            <a:lum contrast="6000"/>
          </a:blip>
          <a:srcRect/>
          <a:stretch>
            <a:fillRect/>
          </a:stretch>
        </p:blipFill>
        <p:spPr bwMode="auto">
          <a:xfrm>
            <a:off x="8279904" y="0"/>
            <a:ext cx="8640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/>
        </p:nvGraphicFramePr>
        <p:xfrm>
          <a:off x="251520" y="1700808"/>
          <a:ext cx="871296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39952" y="1268760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u="sng" dirty="0" smtClean="0">
                <a:solidFill>
                  <a:srgbClr val="000099"/>
                </a:solidFill>
                <a:latin typeface="Book Antiqua" pitchFamily="18" charset="0"/>
              </a:rPr>
              <a:t>2015 год</a:t>
            </a:r>
          </a:p>
          <a:p>
            <a:r>
              <a:rPr lang="ru-RU" sz="1200" b="1" dirty="0" smtClean="0">
                <a:solidFill>
                  <a:srgbClr val="000099"/>
                </a:solidFill>
                <a:latin typeface="Book Antiqua" pitchFamily="18" charset="0"/>
              </a:rPr>
              <a:t>  (факт)</a:t>
            </a:r>
            <a:endParaRPr lang="ru-RU" sz="1200" b="1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1268760"/>
            <a:ext cx="894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u="sng" dirty="0" smtClean="0">
                <a:solidFill>
                  <a:srgbClr val="000099"/>
                </a:solidFill>
                <a:latin typeface="Book Antiqua" pitchFamily="18" charset="0"/>
              </a:rPr>
              <a:t> 2016 год</a:t>
            </a:r>
          </a:p>
          <a:p>
            <a:r>
              <a:rPr lang="ru-RU" sz="1200" b="1" dirty="0" smtClean="0">
                <a:solidFill>
                  <a:srgbClr val="000099"/>
                </a:solidFill>
                <a:latin typeface="Book Antiqua" pitchFamily="18" charset="0"/>
              </a:rPr>
              <a:t>(прогноз)</a:t>
            </a:r>
            <a:endParaRPr lang="ru-RU" sz="1200" b="1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1268760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u="sng" dirty="0" smtClean="0">
                <a:solidFill>
                  <a:srgbClr val="000099"/>
                </a:solidFill>
                <a:latin typeface="Book Antiqua" pitchFamily="18" charset="0"/>
              </a:rPr>
              <a:t>  2016 год</a:t>
            </a:r>
          </a:p>
          <a:p>
            <a:r>
              <a:rPr lang="ru-RU" sz="1200" b="1" dirty="0" smtClean="0">
                <a:solidFill>
                  <a:srgbClr val="000099"/>
                </a:solidFill>
                <a:latin typeface="Book Antiqua" pitchFamily="18" charset="0"/>
              </a:rPr>
              <a:t>   (отчет)</a:t>
            </a:r>
            <a:endParaRPr lang="ru-RU" sz="1200" b="1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1268760"/>
            <a:ext cx="1667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0099"/>
                </a:solidFill>
                <a:latin typeface="Book Antiqua" pitchFamily="18" charset="0"/>
              </a:rPr>
              <a:t>        Отклонение</a:t>
            </a:r>
          </a:p>
          <a:p>
            <a:r>
              <a:rPr lang="ru-RU" sz="1200" b="1" dirty="0" smtClean="0">
                <a:solidFill>
                  <a:srgbClr val="000099"/>
                </a:solidFill>
                <a:latin typeface="Book Antiqua" pitchFamily="18" charset="0"/>
              </a:rPr>
              <a:t>Отчета от Прогноза</a:t>
            </a:r>
            <a:endParaRPr lang="ru-RU" sz="1200" b="1" dirty="0">
              <a:solidFill>
                <a:srgbClr val="000099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9512" y="188640"/>
            <a:ext cx="8712968" cy="720080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ИСТОЧНИКИ  РАЗМЕЩЕНИЯ  ИНФОРМАЦИИ О  БЮДЖЕТЕ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196752"/>
            <a:ext cx="8352928" cy="54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Официальный сайт Администрации муниципального  образования «Холм-Жирковский район» Смоленской области</a:t>
            </a:r>
          </a:p>
          <a:p>
            <a:pPr algn="ctr">
              <a:buNone/>
            </a:pPr>
            <a:r>
              <a:rPr lang="en-US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holm.admin-smolensk.ru</a:t>
            </a:r>
            <a:endParaRPr lang="ru-RU" b="1" dirty="0" smtClean="0">
              <a:ln w="12700">
                <a:solidFill>
                  <a:srgbClr val="0000FF"/>
                </a:solidFill>
                <a:prstDash val="solid"/>
              </a:ln>
              <a:solidFill>
                <a:srgbClr val="00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Официальное печатное издание</a:t>
            </a:r>
          </a:p>
          <a:p>
            <a:pPr algn="ctr">
              <a:buNone/>
            </a:pPr>
            <a:r>
              <a:rPr lang="en-US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СОГУП «Редакция газеты «Вперед»</a:t>
            </a:r>
          </a:p>
          <a:p>
            <a:pPr algn="ctr">
              <a:buNone/>
            </a:pPr>
            <a:endParaRPr lang="ru-RU" sz="24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ctr">
              <a:buNone/>
            </a:pPr>
            <a:endParaRPr lang="ru-RU" sz="3000" b="1" dirty="0" smtClean="0">
              <a:ln w="12700">
                <a:solidFill>
                  <a:srgbClr val="0000FF"/>
                </a:solidFill>
                <a:prstDash val="solid"/>
              </a:ln>
              <a:solidFill>
                <a:srgbClr val="00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  <a:p>
            <a:pPr algn="ctr">
              <a:buNone/>
            </a:pPr>
            <a:endParaRPr lang="ru-RU" sz="3000" b="1" dirty="0" smtClean="0">
              <a:ln w="12700">
                <a:solidFill>
                  <a:srgbClr val="0000FF"/>
                </a:solidFill>
                <a:prstDash val="solid"/>
              </a:ln>
              <a:solidFill>
                <a:srgbClr val="0099FF"/>
              </a:solidFill>
              <a:latin typeface="Book Antiqua" pitchFamily="18" charset="0"/>
            </a:endParaRPr>
          </a:p>
          <a:p>
            <a:pPr algn="just">
              <a:buNone/>
            </a:pPr>
            <a:endParaRPr lang="ru-RU" sz="2400" dirty="0">
              <a:solidFill>
                <a:schemeClr val="tx2">
                  <a:lumMod val="1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435280" cy="640871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dirty="0" smtClean="0">
                <a:latin typeface="Book Antiqua" pitchFamily="18" charset="0"/>
              </a:rPr>
              <a:t>   </a:t>
            </a:r>
            <a:r>
              <a:rPr lang="ru-RU" sz="2000" b="1" dirty="0" smtClean="0">
                <a:solidFill>
                  <a:srgbClr val="000099"/>
                </a:solidFill>
                <a:latin typeface="Book Antiqua" pitchFamily="18" charset="0"/>
              </a:rPr>
              <a:t> 		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Финансовым  управлением Администрации муниципального образования  «Холм-Жирковский район» Смоленской области подготовлена брошюра «Бюджет для граждан к проекту решения «Об исполнении бюджета муниципального образования «Холм-Жирковский район» Смоленской области за 2016». 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	Данная информация позволит гражданам сформировать представление о структуре и объемах доходов, поступивших за отчетный год в бюджет муниципального образования «Холм-Жирковский район» Смоленской области, направлениях расходования бюджетных ассигнований и сделать выводы об эффективности  использования бюджетных средств.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Информация для контактов: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Адрес:   215650, Смоленская область,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пгт. Холм-Жирковский,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ул. Нахимовская, д.9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Телефон: 48139 (2-11-73)</a:t>
            </a:r>
          </a:p>
          <a:p>
            <a:pPr algn="ctr">
              <a:buNone/>
            </a:pP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fin_holm19@mail.ru</a:t>
            </a:r>
            <a:endParaRPr lang="ru-RU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Т.М. Станько</a:t>
            </a:r>
            <a:endParaRPr lang="en-US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000099"/>
              </a:solidFill>
              <a:latin typeface="Book Antiqua" pitchFamily="18" charset="0"/>
            </a:endParaRPr>
          </a:p>
        </p:txBody>
      </p:sp>
      <p:pic>
        <p:nvPicPr>
          <p:cNvPr id="5" name="Рисунок 4" descr="холм-жирковс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293096"/>
            <a:ext cx="1907704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нахим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9582" y="4941168"/>
            <a:ext cx="2384417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07288" cy="72008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C00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39552" y="1628800"/>
          <a:ext cx="82296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F32B-B72C-4425-B4BA-32C4F705CDC7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1" name="Блок-схема: память с посл. доступом 10"/>
          <p:cNvSpPr/>
          <p:nvPr/>
        </p:nvSpPr>
        <p:spPr>
          <a:xfrm>
            <a:off x="395536" y="836712"/>
            <a:ext cx="3491880" cy="684656"/>
          </a:xfrm>
          <a:prstGeom prst="flowChartMagneticTape">
            <a:avLst/>
          </a:prstGeom>
          <a:solidFill>
            <a:srgbClr val="3399FF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Население на 01.01.2016 – 9 642 человек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Исполнение бюджета за 2016 год</a:t>
            </a:r>
            <a:endParaRPr lang="ru-RU" dirty="0"/>
          </a:p>
        </p:txBody>
      </p:sp>
      <p:sp>
        <p:nvSpPr>
          <p:cNvPr id="8" name="Заголовок 6"/>
          <p:cNvSpPr txBox="1">
            <a:spLocks/>
          </p:cNvSpPr>
          <p:nvPr/>
        </p:nvSpPr>
        <p:spPr bwMode="auto">
          <a:xfrm>
            <a:off x="0" y="1"/>
            <a:ext cx="9036496" cy="764703"/>
          </a:xfrm>
          <a:prstGeom prst="round2DiagRect">
            <a:avLst/>
          </a:prstGeom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+mn-cs"/>
              </a:rPr>
              <a:t> ОБЪЕМ 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+mn-cs"/>
              </a:rPr>
              <a:t>  ДОХОДОВ  И  РАСХОДОВ  БЮДЖЕТА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+mn-cs"/>
              </a:rPr>
              <a:t>  В РАСЧЕТЕ  НА   ЖИТЕЛЯ  В 2016  ГОДУ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финансы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8344" y="548680"/>
            <a:ext cx="1475656" cy="1120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0"/>
            <a:ext cx="9144000" cy="836712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ОСНОВНЫЕ    ХАРАКТЕРИСТИКИ   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БЮДЖЕТА   2016  ГОД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31032" y="1052736"/>
          <a:ext cx="871296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2123728" y="1628800"/>
            <a:ext cx="504056" cy="216024"/>
          </a:xfrm>
          <a:prstGeom prst="straightConnector1">
            <a:avLst/>
          </a:prstGeom>
          <a:ln>
            <a:solidFill>
              <a:srgbClr val="0066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i-main-pic" descr="Картинка 5 из 10"/>
          <p:cNvPicPr/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8279904" y="0"/>
            <a:ext cx="8640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915816" y="134076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33CC"/>
                </a:solidFill>
                <a:latin typeface="Book Antiqua" pitchFamily="18" charset="0"/>
              </a:rPr>
              <a:t>- 1 539,3</a:t>
            </a:r>
            <a:endParaRPr lang="ru-RU" sz="1200" b="1" dirty="0">
              <a:solidFill>
                <a:srgbClr val="0033CC"/>
              </a:solidFill>
              <a:latin typeface="Book Antiqua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148064" y="1556792"/>
            <a:ext cx="576064" cy="144016"/>
          </a:xfrm>
          <a:prstGeom prst="straightConnector1">
            <a:avLst/>
          </a:prstGeom>
          <a:ln>
            <a:solidFill>
              <a:srgbClr val="0066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355976" y="1628800"/>
            <a:ext cx="504056" cy="216024"/>
          </a:xfrm>
          <a:prstGeom prst="straightConnector1">
            <a:avLst/>
          </a:prstGeom>
          <a:ln>
            <a:solidFill>
              <a:srgbClr val="0066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Рисунок 9" descr="еще диаграмм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2132856"/>
            <a:ext cx="1959889" cy="175185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788024" y="2780928"/>
            <a:ext cx="430887" cy="12003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/>
              <a:t>2015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8893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новые деньг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3068960"/>
            <a:ext cx="568863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0"/>
            <a:ext cx="9036496" cy="764704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ИСТОЧНИКИ   ФИНАНСИРОВАНИЯ 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ДЕФИЦИТА  БЮДЖЕТА   2016  ГОД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8" name="i-main-pic" descr="Картинка 5 из 10"/>
          <p:cNvPicPr/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8279904" y="0"/>
            <a:ext cx="8640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Схема 12"/>
          <p:cNvGraphicFramePr/>
          <p:nvPr/>
        </p:nvGraphicFramePr>
        <p:xfrm>
          <a:off x="755576" y="1397000"/>
          <a:ext cx="763284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7812360" y="1052736"/>
            <a:ext cx="1187665" cy="432052"/>
          </a:xfrm>
          <a:prstGeom prst="roundRect">
            <a:avLst/>
          </a:prstGeom>
          <a:solidFill>
            <a:srgbClr val="0066FF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Book Antiqua" pitchFamily="18" charset="0"/>
              </a:rPr>
              <a:t>тыс. руб.</a:t>
            </a:r>
            <a:endParaRPr lang="ru-RU" sz="1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93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95536" y="1196752"/>
          <a:ext cx="8496944" cy="5431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04248" y="6492875"/>
            <a:ext cx="2133600" cy="365125"/>
          </a:xfrm>
        </p:spPr>
        <p:txBody>
          <a:bodyPr/>
          <a:lstStyle/>
          <a:p>
            <a:fld id="{7B9AF32B-B72C-4425-B4BA-32C4F705CDC7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Исполнение бюджета за 2016 год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ДОХОДЫ БЮДЖЕТА  ПО ГРУППАМ ДОХОДОВ  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2016  ГОД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9" name="i-main-pic" descr="Картинка 5 из 10"/>
          <p:cNvPicPr/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8172400" y="188640"/>
            <a:ext cx="8640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50728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Исполнение бюджета за 2016 год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F32B-B72C-4425-B4BA-32C4F705CDC7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ДИНАМИКА  ПОСТУПЛЕНИЯ  НАЛОГОВЫХ ДОХОДОВ  В БЮДЖЕТ  В  2016  ГОДУ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i-main-pic" descr="Картинка 5 из 10"/>
          <p:cNvPicPr/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8279904" y="332656"/>
            <a:ext cx="8640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7812360" y="1268760"/>
            <a:ext cx="1187665" cy="456246"/>
          </a:xfrm>
          <a:prstGeom prst="roundRect">
            <a:avLst/>
          </a:prstGeom>
          <a:solidFill>
            <a:srgbClr val="0066FF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ysClr val="window" lastClr="FFFFFF"/>
                </a:solidFill>
                <a:latin typeface="Book Antiqua" pitchFamily="18" charset="0"/>
              </a:rPr>
              <a:t>тыс. руб.</a:t>
            </a:r>
            <a:endParaRPr lang="ru-RU" sz="1400" b="1" dirty="0">
              <a:solidFill>
                <a:sysClr val="window" lastClr="FFFFFF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Исполнение бюджета за 2016 год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F32B-B72C-4425-B4BA-32C4F705CDC7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НАЛОГОВЫЕ   И  НЕНАЛОГОВЫЕ  ДОХОДЫ   БЮДЖЕТА  В  2016  ГОДУ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i-main-pic" descr="Картинка 5 из 10"/>
          <p:cNvPicPr/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0" y="404664"/>
            <a:ext cx="8640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7956335" y="620688"/>
            <a:ext cx="1187665" cy="360040"/>
          </a:xfrm>
          <a:prstGeom prst="roundRect">
            <a:avLst/>
          </a:prstGeom>
          <a:solidFill>
            <a:srgbClr val="0066FF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ysClr val="window" lastClr="FFFFFF"/>
                </a:solidFill>
                <a:latin typeface="Book Antiqua" pitchFamily="18" charset="0"/>
              </a:rPr>
              <a:t>тыс. руб.</a:t>
            </a:r>
            <a:endParaRPr lang="ru-RU" sz="1400" b="1" dirty="0">
              <a:solidFill>
                <a:sysClr val="window" lastClr="FFFFFF"/>
              </a:solidFill>
              <a:latin typeface="Book Antiqua" pitchFamily="18" charset="0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107950" y="980730"/>
          <a:ext cx="8928100" cy="539162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23890"/>
                <a:gridCol w="1584176"/>
                <a:gridCol w="1368152"/>
                <a:gridCol w="1656184"/>
                <a:gridCol w="1295698"/>
              </a:tblGrid>
              <a:tr h="59792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Уточненный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2016 год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за 2016 год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абсолютной сумме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Отклонение в процентах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196">
                <a:tc>
                  <a:txBody>
                    <a:bodyPr/>
                    <a:lstStyle/>
                    <a:p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 И  НЕНАЛОГОВЫЕ ДОХОДЫ, всего</a:t>
                      </a:r>
                      <a:endParaRPr lang="ru-RU" sz="1400" b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40 530,7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39 272,9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1 257,8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96,9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>
                        <a:alpha val="20000"/>
                      </a:srgbClr>
                    </a:solidFill>
                  </a:tcPr>
                </a:tc>
              </a:tr>
              <a:tr h="33968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 ДОХОДЫ, из них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37 628,7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36 210,2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- 1 418,5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</a:tr>
              <a:tr h="34443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33 759,9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32 284,3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-1 475,6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9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налог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вмененный доход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3 374,0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3 380,2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8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с применением патента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128,2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178,6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139,3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73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352,0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352,5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16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Задолженность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отмененным налогам и сборам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85">
                <a:tc>
                  <a:txBody>
                    <a:bodyPr/>
                    <a:lstStyle/>
                    <a:p>
                      <a:r>
                        <a:rPr lang="ru-RU" sz="14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ДОХОДЫ, из них</a:t>
                      </a:r>
                      <a:endParaRPr lang="ru-RU" sz="14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2 902,0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3 062,7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160,7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105,5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</a:tr>
              <a:tr h="39440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483,5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494,2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96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платы за негативное воздействие на окружающую среду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884,4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886,0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12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активов (земли)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1 243,0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346,4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103,4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108,3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7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291,1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336,1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115,5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979712" y="5517232"/>
            <a:ext cx="4680520" cy="648072"/>
          </a:xfrm>
          <a:prstGeom prst="round2DiagRect">
            <a:avLst/>
          </a:prstGeom>
          <a:solidFill>
            <a:srgbClr val="99CC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7504" y="1124744"/>
          <a:ext cx="885698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F32B-B72C-4425-B4BA-32C4F705CDC7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6" name="Рисунок 5" descr="фин пото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301208"/>
            <a:ext cx="1536171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Исполнение бюджета за 2016 год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0" name="Заголовок 6"/>
          <p:cNvSpPr txBox="1">
            <a:spLocks noGrp="1"/>
          </p:cNvSpPr>
          <p:nvPr>
            <p:ph type="title"/>
          </p:nvPr>
        </p:nvSpPr>
        <p:spPr bwMode="auto">
          <a:xfrm>
            <a:off x="0" y="1"/>
            <a:ext cx="9144000" cy="764704"/>
          </a:xfrm>
          <a:prstGeom prst="round2DiagRect">
            <a:avLst/>
          </a:prstGeom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+mn-cs"/>
              </a:rPr>
              <a:t>МЕЖБЮДЖЕТНЫЕ   ТРАНСФЕРТЫ 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+mn-cs"/>
              </a:rPr>
              <a:t> В БЮДЖЕТЕ </a:t>
            </a:r>
            <a:b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+mn-cs"/>
              </a:rPr>
              <a:t>ЗА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+mn-cs"/>
              </a:rPr>
              <a:t>  2016  ГОД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pic>
        <p:nvPicPr>
          <p:cNvPr id="11" name="i-main-pic" descr="Картинка 5 из 10"/>
          <p:cNvPicPr/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8279904" y="188640"/>
            <a:ext cx="8640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езентация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Презентация5</Template>
  <TotalTime>13082</TotalTime>
  <Words>1628</Words>
  <Application>Microsoft Office PowerPoint</Application>
  <PresentationFormat>Экран (4:3)</PresentationFormat>
  <Paragraphs>533</Paragraphs>
  <Slides>21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Презентация5</vt:lpstr>
      <vt:lpstr>Слайд 1</vt:lpstr>
      <vt:lpstr>ОСНОВНЫЕ ПОКАЗАТЕЛИ ПРОГНОЗА  СОЦИАЛЬНО-ЭКОНОМИЧЕСКОГО РАЗВИТИЯ</vt:lpstr>
      <vt:lpstr> </vt:lpstr>
      <vt:lpstr>Слайд 4</vt:lpstr>
      <vt:lpstr>Слайд 5</vt:lpstr>
      <vt:lpstr>ДОХОДЫ БЮДЖЕТА  ПО ГРУППАМ ДОХОДОВ     2016  ГОД</vt:lpstr>
      <vt:lpstr>ДИНАМИКА  ПОСТУПЛЕНИЯ  НАЛОГОВЫХ ДОХОДОВ  В БЮДЖЕТ  В  2016  ГОДУ</vt:lpstr>
      <vt:lpstr>НАЛОГОВЫЕ   И  НЕНАЛОГОВЫЕ  ДОХОДЫ   БЮДЖЕТА  В  2016  ГОДУ</vt:lpstr>
      <vt:lpstr>МЕЖБЮДЖЕТНЫЕ   ТРАНСФЕРТЫ  В БЮДЖЕТЕ  ЗА  2016  ГОД</vt:lpstr>
      <vt:lpstr>МЕЖБЮДЖЕТНЫЕ   ТРАНСФЕРТЫ    В  2016 ГОДУ</vt:lpstr>
      <vt:lpstr>РАСХОДЫ БЮДЖЕТА ПО ВЕДОМСТВАМ   В   2016  ГОДУ </vt:lpstr>
      <vt:lpstr>Слайд 12</vt:lpstr>
      <vt:lpstr> СТРУКТУРА  РАСХОДОВ  БЮДЖЕТА  ПО  РАЗДЕЛАМ   В   2016  ГОДУ </vt:lpstr>
      <vt:lpstr> СТРУКТУРА  РАСХОДОВ  БЮДЖЕТА  ПО  ПРОГРАММНЫМ   И  НЕПРОГРАММНЫМ  НАПРАВЛЕНИЯМ  ДЕЯТЕЛЬНОСТИ  В   2016  ГОДУ </vt:lpstr>
      <vt:lpstr> РАСХОДЫ  НА  ОКАЗАНИЕ  МЕР  СОЦИАЛЬНОЙ  ПОДДЕРЖКИ  ОТДЕЛЬНЫХ  КАТЕГОРИЙ  ГРАЖДАН </vt:lpstr>
      <vt:lpstr> ИСПОЛНЕНИЕ  ПУБЛИЧНЫХ  ОБЯЗАТЕЛЬСТВ   В 2016 ГОДУ</vt:lpstr>
      <vt:lpstr> РАСХОДЫ  НА  РЕАЛИЗАЦИЮ  МУНИЦИПАЛЬНЫХ  ПРОГРАММ  В 2016 ГОДУ</vt:lpstr>
      <vt:lpstr> РАСХОДЫ    НА  РАЗВИТИЕ  ОБРАЗОВАНИЯ  В 2016 ГОДУ</vt:lpstr>
      <vt:lpstr> РАСХОДЫ    НА  РАЗВИТИЕ  КУЛЬТУРЫ  В 2016 ГОДУ</vt:lpstr>
      <vt:lpstr>Слайд 20</vt:lpstr>
      <vt:lpstr>Слайд 21</vt:lpstr>
    </vt:vector>
  </TitlesOfParts>
  <Company>Финансовое управление администрации УГО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Финансовое управление администрации УГО</dc:creator>
  <cp:lastModifiedBy>f_stm</cp:lastModifiedBy>
  <cp:revision>2007</cp:revision>
  <dcterms:created xsi:type="dcterms:W3CDTF">2011-04-10T22:26:27Z</dcterms:created>
  <dcterms:modified xsi:type="dcterms:W3CDTF">2017-04-20T06:07:26Z</dcterms:modified>
</cp:coreProperties>
</file>