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charts/chart17.xml" ContentType="application/vnd.openxmlformats-officedocument.drawingml.char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drawings/drawing7.xml" ContentType="application/vnd.openxmlformats-officedocument.drawingml.chartshapes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charts/chart4.xml" ContentType="application/vnd.openxmlformats-officedocument.drawingml.chart+xml"/>
  <Override PartName="/ppt/diagrams/drawing11.xml" ContentType="application/vnd.ms-office.drawingml.diagramDrawing+xml"/>
  <Override PartName="/ppt/drawings/drawing8.xml" ContentType="application/vnd.openxmlformats-officedocument.drawingml.chartshapes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rawings/drawing4.xml" ContentType="application/vnd.openxmlformats-officedocument.drawingml.chartshapes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diagrams/data11.xml" ContentType="application/vnd.openxmlformats-officedocument.drawingml.diagramData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drawings/drawing9.xml" ContentType="application/vnd.openxmlformats-officedocument.drawingml.chartshapes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diagrams/quickStyle11.xml" ContentType="application/vnd.openxmlformats-officedocument.drawingml.diagramStyle+xml"/>
  <Override PartName="/ppt/drawings/drawing11.xml" ContentType="application/vnd.openxmlformats-officedocument.drawingml.chartshapes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diagrams/layout11.xml" ContentType="application/vnd.openxmlformats-officedocument.drawingml.diagram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diagrams/colors10.xml" ContentType="application/vnd.openxmlformats-officedocument.drawingml.diagramColors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charts/chart16.xml" ContentType="application/vnd.openxmlformats-officedocument.drawingml.char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charts/chart12.xml" ContentType="application/vnd.openxmlformats-officedocument.drawingml.char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diagrams/layout12.xml" ContentType="application/vnd.openxmlformats-officedocument.drawingml.diagramLayout+xml"/>
  <Override PartName="/ppt/slides/slide29.xml" ContentType="application/vnd.openxmlformats-officedocument.presentationml.slide+xml"/>
  <Override PartName="/ppt/diagrams/drawing2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notesMasterIdLst>
    <p:notesMasterId r:id="rId56"/>
  </p:notesMasterIdLst>
  <p:handoutMasterIdLst>
    <p:handoutMasterId r:id="rId57"/>
  </p:handoutMasterIdLst>
  <p:sldIdLst>
    <p:sldId id="361" r:id="rId2"/>
    <p:sldId id="411" r:id="rId3"/>
    <p:sldId id="364" r:id="rId4"/>
    <p:sldId id="413" r:id="rId5"/>
    <p:sldId id="363" r:id="rId6"/>
    <p:sldId id="346" r:id="rId7"/>
    <p:sldId id="384" r:id="rId8"/>
    <p:sldId id="259" r:id="rId9"/>
    <p:sldId id="414" r:id="rId10"/>
    <p:sldId id="381" r:id="rId11"/>
    <p:sldId id="382" r:id="rId12"/>
    <p:sldId id="383" r:id="rId13"/>
    <p:sldId id="347" r:id="rId14"/>
    <p:sldId id="415" r:id="rId15"/>
    <p:sldId id="416" r:id="rId16"/>
    <p:sldId id="408" r:id="rId17"/>
    <p:sldId id="385" r:id="rId18"/>
    <p:sldId id="387" r:id="rId19"/>
    <p:sldId id="388" r:id="rId20"/>
    <p:sldId id="374" r:id="rId21"/>
    <p:sldId id="417" r:id="rId22"/>
    <p:sldId id="418" r:id="rId23"/>
    <p:sldId id="419" r:id="rId24"/>
    <p:sldId id="379" r:id="rId25"/>
    <p:sldId id="375" r:id="rId26"/>
    <p:sldId id="420" r:id="rId27"/>
    <p:sldId id="369" r:id="rId28"/>
    <p:sldId id="389" r:id="rId29"/>
    <p:sldId id="390" r:id="rId30"/>
    <p:sldId id="391" r:id="rId31"/>
    <p:sldId id="421" r:id="rId32"/>
    <p:sldId id="422" r:id="rId33"/>
    <p:sldId id="409" r:id="rId34"/>
    <p:sldId id="378" r:id="rId35"/>
    <p:sldId id="392" r:id="rId36"/>
    <p:sldId id="393" r:id="rId37"/>
    <p:sldId id="395" r:id="rId38"/>
    <p:sldId id="396" r:id="rId39"/>
    <p:sldId id="397" r:id="rId40"/>
    <p:sldId id="407" r:id="rId41"/>
    <p:sldId id="398" r:id="rId42"/>
    <p:sldId id="399" r:id="rId43"/>
    <p:sldId id="400" r:id="rId44"/>
    <p:sldId id="401" r:id="rId45"/>
    <p:sldId id="402" r:id="rId46"/>
    <p:sldId id="403" r:id="rId47"/>
    <p:sldId id="404" r:id="rId48"/>
    <p:sldId id="405" r:id="rId49"/>
    <p:sldId id="406" r:id="rId50"/>
    <p:sldId id="412" r:id="rId51"/>
    <p:sldId id="372" r:id="rId52"/>
    <p:sldId id="423" r:id="rId53"/>
    <p:sldId id="371" r:id="rId54"/>
    <p:sldId id="424" r:id="rId5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33"/>
    <a:srgbClr val="FFCC00"/>
    <a:srgbClr val="6600FF"/>
    <a:srgbClr val="993300"/>
    <a:srgbClr val="996633"/>
    <a:srgbClr val="003300"/>
    <a:srgbClr val="000099"/>
    <a:srgbClr val="0066FF"/>
    <a:srgbClr val="6699FF"/>
    <a:srgbClr val="99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83" autoAdjust="0"/>
    <p:restoredTop sz="96625" autoAdjust="0"/>
  </p:normalViewPr>
  <p:slideViewPr>
    <p:cSldViewPr>
      <p:cViewPr>
        <p:scale>
          <a:sx n="120" d="100"/>
          <a:sy n="120" d="100"/>
        </p:scale>
        <p:origin x="-1290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8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sideWall>
      <c:spPr>
        <a:solidFill>
          <a:schemeClr val="bg2">
            <a:lumMod val="20000"/>
            <a:lumOff val="80000"/>
          </a:schemeClr>
        </a:solidFill>
      </c:spPr>
    </c:sideWall>
    <c:backWall>
      <c:spPr>
        <a:solidFill>
          <a:schemeClr val="bg2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0964530111897576"/>
          <c:y val="2.45741213939192E-2"/>
          <c:w val="0.83630262385905652"/>
          <c:h val="0.7174134355442000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rgbClr val="006666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spPr>
              <a:solidFill>
                <a:srgbClr val="006666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cat>
            <c:strRef>
              <c:f>Лист1!$A$2:$A$4</c:f>
              <c:strCache>
                <c:ptCount val="3"/>
                <c:pt idx="0">
                  <c:v>Общий объем доходов</c:v>
                </c:pt>
                <c:pt idx="1">
                  <c:v>Общий объем расходов</c:v>
                </c:pt>
                <c:pt idx="2">
                  <c:v>Дефицит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219923.4</c:v>
                </c:pt>
                <c:pt idx="1">
                  <c:v>226290.8</c:v>
                </c:pt>
                <c:pt idx="2">
                  <c:v>-6367.4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Общий объем доходов</c:v>
                </c:pt>
                <c:pt idx="1">
                  <c:v>Общий объем расходов</c:v>
                </c:pt>
                <c:pt idx="2">
                  <c:v>Дефицит</c:v>
                </c:pt>
              </c:strCache>
            </c:strRef>
          </c:cat>
          <c:val>
            <c:numRef>
              <c:f>Лист1!$C$2:$C$4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Общий объем доходов</c:v>
                </c:pt>
                <c:pt idx="1">
                  <c:v>Общий объем расходов</c:v>
                </c:pt>
                <c:pt idx="2">
                  <c:v>Дефицит</c:v>
                </c:pt>
              </c:strCache>
            </c:strRef>
          </c:cat>
          <c:val>
            <c:numRef>
              <c:f>Лист1!$D$2:$D$4</c:f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Столбец4</c:v>
                </c:pt>
              </c:strCache>
            </c:strRef>
          </c:tx>
          <c:spPr>
            <a:solidFill>
              <a:srgbClr val="33CCCC"/>
            </a:solidFill>
          </c:spPr>
          <c:cat>
            <c:strRef>
              <c:f>Лист1!$A$2:$A$4</c:f>
              <c:strCache>
                <c:ptCount val="3"/>
                <c:pt idx="0">
                  <c:v>Общий объем доходов</c:v>
                </c:pt>
                <c:pt idx="1">
                  <c:v>Общий объем расходов</c:v>
                </c:pt>
                <c:pt idx="2">
                  <c:v>Дефицит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198606.9</c:v>
                </c:pt>
                <c:pt idx="1">
                  <c:v>196694.39999999997</c:v>
                </c:pt>
                <c:pt idx="2">
                  <c:v>1912.5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Столбец5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Общий объем доходов</c:v>
                </c:pt>
                <c:pt idx="1">
                  <c:v>Общий объем расходов</c:v>
                </c:pt>
                <c:pt idx="2">
                  <c:v>Дефицит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206024</c:v>
                </c:pt>
                <c:pt idx="1">
                  <c:v>204115.5</c:v>
                </c:pt>
                <c:pt idx="2">
                  <c:v>1912.5</c:v>
                </c:pt>
              </c:numCache>
            </c:numRef>
          </c:val>
        </c:ser>
        <c:shape val="cylinder"/>
        <c:axId val="132811392"/>
        <c:axId val="132829568"/>
        <c:axId val="0"/>
      </c:bar3DChart>
      <c:catAx>
        <c:axId val="132811392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defRPr>
            </a:pPr>
            <a:endParaRPr lang="ru-RU"/>
          </a:p>
        </c:txPr>
        <c:crossAx val="132829568"/>
        <c:crosses val="autoZero"/>
        <c:auto val="1"/>
        <c:lblAlgn val="ctr"/>
        <c:lblOffset val="100"/>
      </c:catAx>
      <c:valAx>
        <c:axId val="13282956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defRPr>
            </a:pPr>
            <a:endParaRPr lang="ru-RU"/>
          </a:p>
        </c:txPr>
        <c:crossAx val="13281139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0"/>
      <c:rotY val="0"/>
      <c:perspective val="30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0.12593753153877343"/>
          <c:y val="8.1583527756175209E-2"/>
          <c:w val="0.78645660884484436"/>
          <c:h val="0.7516841407196183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CC3399"/>
            </a:solidFill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dPt>
            <c:idx val="0"/>
            <c:explosion val="23"/>
            <c:spPr>
              <a:solidFill>
                <a:srgbClr val="CC3399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1"/>
            <c:spPr>
              <a:solidFill>
                <a:srgbClr val="CC3399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4"/>
            <c:spPr>
              <a:solidFill>
                <a:srgbClr val="CC3399"/>
              </a:soli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Налоги на соввокупный доход</c:v>
                </c:pt>
                <c:pt idx="2">
                  <c:v>Государственная пошлина</c:v>
                </c:pt>
                <c:pt idx="3">
                  <c:v>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32898.6</c:v>
                </c:pt>
                <c:pt idx="1">
                  <c:v>3654.3</c:v>
                </c:pt>
                <c:pt idx="2">
                  <c:v>315</c:v>
                </c:pt>
                <c:pt idx="3">
                  <c:v>2508.4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3399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Налоги на соввокупный доход</c:v>
                </c:pt>
                <c:pt idx="2">
                  <c:v>Государственная пошлина</c:v>
                </c:pt>
                <c:pt idx="3">
                  <c:v>Неналоговые доходы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36160</c:v>
                </c:pt>
                <c:pt idx="1">
                  <c:v>3740.4</c:v>
                </c:pt>
                <c:pt idx="2">
                  <c:v>329</c:v>
                </c:pt>
                <c:pt idx="3" formatCode="#,##0.0">
                  <c:v>1170.5999999999999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9900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Налоги на соввокупный доход</c:v>
                </c:pt>
                <c:pt idx="2">
                  <c:v>Государственная пошлина</c:v>
                </c:pt>
                <c:pt idx="3">
                  <c:v>Неналоговые доходы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37237.1</c:v>
                </c:pt>
                <c:pt idx="1">
                  <c:v>3827.1</c:v>
                </c:pt>
                <c:pt idx="2">
                  <c:v>342</c:v>
                </c:pt>
                <c:pt idx="3" formatCode="#,##0.0">
                  <c:v>1217.4000000000001</c:v>
                </c:pt>
              </c:numCache>
            </c:numRef>
          </c:val>
        </c:ser>
        <c:gapWidth val="100"/>
        <c:shape val="cylinder"/>
        <c:axId val="135277952"/>
        <c:axId val="135292032"/>
        <c:axId val="0"/>
      </c:bar3DChart>
      <c:catAx>
        <c:axId val="135277952"/>
        <c:scaling>
          <c:orientation val="minMax"/>
        </c:scaling>
        <c:delete val="1"/>
        <c:axPos val="b"/>
        <c:tickLblPos val="none"/>
        <c:crossAx val="135292032"/>
        <c:crosses val="autoZero"/>
        <c:auto val="1"/>
        <c:lblAlgn val="ctr"/>
        <c:lblOffset val="50"/>
      </c:catAx>
      <c:valAx>
        <c:axId val="135292032"/>
        <c:scaling>
          <c:orientation val="minMax"/>
        </c:scaling>
        <c:axPos val="l"/>
        <c:majorGridlines>
          <c:spPr>
            <a:ln>
              <a:solidFill>
                <a:srgbClr val="006600"/>
              </a:solidFill>
            </a:ln>
            <a:effectLst>
              <a:outerShdw blurRad="50800" dist="50800" dir="5400000" algn="ctr" rotWithShape="0">
                <a:schemeClr val="accent1"/>
              </a:outerShdw>
            </a:effectLst>
          </c:spPr>
        </c:majorGridlines>
        <c:numFmt formatCode="#,##0.0" sourceLinked="1"/>
        <c:tickLblPos val="nextTo"/>
        <c:txPr>
          <a:bodyPr/>
          <a:lstStyle/>
          <a:p>
            <a:pPr>
              <a:defRPr sz="140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defRPr>
            </a:pPr>
            <a:endParaRPr lang="ru-RU"/>
          </a:p>
        </c:txPr>
        <c:crossAx val="1352779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0700798185491127"/>
          <c:y val="0.11484114282660576"/>
          <c:w val="9.1718515672446502E-2"/>
          <c:h val="0.17200145834710417"/>
        </c:manualLayout>
      </c:layout>
      <c:txPr>
        <a:bodyPr/>
        <a:lstStyle/>
        <a:p>
          <a:pPr>
            <a:defRPr sz="1600">
              <a:solidFill>
                <a:schemeClr val="tx2">
                  <a:lumMod val="10000"/>
                </a:schemeClr>
              </a:solidFill>
              <a:latin typeface="Book Antiqua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u="sng"/>
            </a:pPr>
            <a:r>
              <a:rPr lang="en-US" u="sng" dirty="0"/>
              <a:t>2015 </a:t>
            </a:r>
            <a:r>
              <a:rPr lang="en-US" u="sng" dirty="0" smtClean="0"/>
              <a:t>  </a:t>
            </a:r>
            <a:endParaRPr lang="ru-RU" u="sng" dirty="0" smtClean="0"/>
          </a:p>
          <a:p>
            <a:pPr>
              <a:defRPr u="sng"/>
            </a:pPr>
            <a:r>
              <a:rPr lang="en-US" sz="1800" u="none" dirty="0" smtClean="0"/>
              <a:t>31 </a:t>
            </a:r>
            <a:r>
              <a:rPr lang="en-US" sz="1800" u="none" dirty="0"/>
              <a:t>679,1</a:t>
            </a:r>
          </a:p>
        </c:rich>
      </c:tx>
      <c:layout>
        <c:manualLayout>
          <c:xMode val="edge"/>
          <c:yMode val="edge"/>
          <c:x val="0.57198936708181869"/>
          <c:y val="2.4609676641121486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3805736144259837E-2"/>
          <c:y val="0.24360544035334591"/>
          <c:w val="0.55586759517141759"/>
          <c:h val="0.73167184643304184"/>
        </c:manualLayout>
      </c:layout>
      <c:pie3DChart>
        <c:varyColors val="1"/>
      </c:pie3DChart>
    </c:plotArea>
    <c:legend>
      <c:legendPos val="r"/>
      <c:layout>
        <c:manualLayout>
          <c:xMode val="edge"/>
          <c:yMode val="edge"/>
          <c:x val="0.64570291998207163"/>
          <c:y val="0.35050218919545106"/>
          <c:w val="0.33605198081439436"/>
          <c:h val="0.5095720984399984"/>
        </c:manualLayout>
      </c:layout>
      <c:txPr>
        <a:bodyPr/>
        <a:lstStyle/>
        <a:p>
          <a:pPr>
            <a:defRPr sz="900">
              <a:latin typeface="Bookman Old Style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0"/>
      <c:rotY val="0"/>
      <c:perspective val="30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0.13299900504190751"/>
          <c:y val="3.206043210388719E-2"/>
          <c:w val="0.73024017308824285"/>
          <c:h val="0.83366071139774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66FF"/>
            </a:solidFill>
            <a:scene3d>
              <a:camera prst="orthographicFront"/>
              <a:lightRig rig="threePt" dir="t"/>
            </a:scene3d>
            <a:sp3d/>
          </c:spPr>
          <c:dPt>
            <c:idx val="0"/>
            <c:explosion val="23"/>
            <c:spPr>
              <a:solidFill>
                <a:srgbClr val="0066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</c:dPt>
          <c:dPt>
            <c:idx val="1"/>
            <c:spPr>
              <a:solidFill>
                <a:srgbClr val="0066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/>
            </c:spPr>
          </c:dPt>
          <c:dPt>
            <c:idx val="4"/>
            <c:spPr>
              <a:solidFill>
                <a:srgbClr val="0066FF"/>
              </a:soli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/>
            </c:spPr>
          </c:dPt>
          <c:dLbls>
            <c:dLbl>
              <c:idx val="0"/>
              <c:layout>
                <c:manualLayout>
                  <c:x val="1.43983224480504E-3"/>
                  <c:y val="-1.5627834600656205E-2"/>
                </c:manualLayout>
              </c:layout>
              <c:showVal val="1"/>
            </c:dLbl>
            <c:dLbl>
              <c:idx val="1"/>
              <c:layout>
                <c:manualLayout>
                  <c:x val="-1.727798693766047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25 720,4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3.7435638364931051E-2"/>
                  <c:y val="-2.9639814985395523E-2"/>
                </c:manualLayout>
              </c:layout>
              <c:showVal val="1"/>
            </c:dLbl>
            <c:dLbl>
              <c:idx val="3"/>
              <c:layout>
                <c:manualLayout>
                  <c:x val="-1.1518657958440318E-2"/>
                  <c:y val="-1.1603242914529958E-2"/>
                </c:manualLayout>
              </c:layout>
              <c:showVal val="1"/>
            </c:dLbl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  <a:latin typeface="Book Antiqua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  <c:pt idx="4">
                  <c:v>Возврат остатков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62531</c:v>
                </c:pt>
                <c:pt idx="1">
                  <c:v>25720.400000000001</c:v>
                </c:pt>
                <c:pt idx="2">
                  <c:v>94567.3</c:v>
                </c:pt>
                <c:pt idx="3">
                  <c:v>268.89999999999992</c:v>
                </c:pt>
                <c:pt idx="4">
                  <c:v>-2542.4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CC00"/>
            </a:solidFill>
            <a:scene3d>
              <a:camera prst="orthographicFront"/>
              <a:lightRig rig="threePt" dir="t"/>
            </a:scene3d>
            <a:sp3d/>
          </c:spPr>
          <c:dLbls>
            <c:dLbl>
              <c:idx val="0"/>
              <c:layout>
                <c:manualLayout>
                  <c:x val="1.4398322448050373E-2"/>
                  <c:y val="-2.7847782994871999E-2"/>
                </c:manualLayout>
              </c:layout>
              <c:showVal val="1"/>
            </c:dLbl>
            <c:dLbl>
              <c:idx val="1"/>
              <c:layout>
                <c:manualLayout>
                  <c:x val="1.5838154692855443E-2"/>
                  <c:y val="-3.795288568499422E-2"/>
                </c:manualLayout>
              </c:layout>
              <c:showVal val="1"/>
            </c:dLbl>
            <c:dLbl>
              <c:idx val="2"/>
              <c:layout>
                <c:manualLayout>
                  <c:x val="-7.1991612240251994E-3"/>
                  <c:y val="-1.6596960393992791E-2"/>
                </c:manualLayout>
              </c:layout>
              <c:showVal val="1"/>
            </c:dLbl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  <a:latin typeface="Book Antiqua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  <c:pt idx="4">
                  <c:v>Возврат остатков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50229</c:v>
                </c:pt>
                <c:pt idx="1">
                  <c:v>15890</c:v>
                </c:pt>
                <c:pt idx="2">
                  <c:v>90819</c:v>
                </c:pt>
                <c:pt idx="3">
                  <c:v>268.89999999999992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9900"/>
            </a:solidFill>
            <a:scene3d>
              <a:camera prst="orthographicFront"/>
              <a:lightRig rig="threePt" dir="t"/>
            </a:scene3d>
            <a:sp3d/>
          </c:spPr>
          <c:dLbls>
            <c:dLbl>
              <c:idx val="0"/>
              <c:layout>
                <c:manualLayout>
                  <c:x val="3.5995806120126012E-2"/>
                  <c:y val="-4.641297165812009E-3"/>
                </c:manualLayout>
              </c:layout>
              <c:showVal val="1"/>
            </c:dLbl>
            <c:dLbl>
              <c:idx val="1"/>
              <c:layout>
                <c:manualLayout>
                  <c:x val="2.3037315916880782E-2"/>
                  <c:y val="4.641297165812094E-3"/>
                </c:manualLayout>
              </c:layout>
              <c:showVal val="1"/>
            </c:dLbl>
            <c:dLbl>
              <c:idx val="2"/>
              <c:layout>
                <c:manualLayout>
                  <c:x val="2.8796644896100787E-2"/>
                  <c:y val="-4.729432313427903E-3"/>
                </c:manualLayout>
              </c:layout>
              <c:showVal val="1"/>
            </c:dLbl>
            <c:dLbl>
              <c:idx val="3"/>
              <c:layout>
                <c:manualLayout>
                  <c:x val="1.4398322448050399E-2"/>
                  <c:y val="-1.1603242914529958E-2"/>
                </c:manualLayout>
              </c:layout>
              <c:showVal val="1"/>
            </c:dLbl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  <a:latin typeface="Book Antiqua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  <c:pt idx="4">
                  <c:v>Возврат остатков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50297</c:v>
                </c:pt>
                <c:pt idx="1">
                  <c:v>16065</c:v>
                </c:pt>
                <c:pt idx="2">
                  <c:v>96769.5</c:v>
                </c:pt>
                <c:pt idx="3">
                  <c:v>268.89999999999992</c:v>
                </c:pt>
              </c:numCache>
            </c:numRef>
          </c:val>
        </c:ser>
        <c:gapWidth val="100"/>
        <c:shape val="cylinder"/>
        <c:axId val="114223360"/>
        <c:axId val="114302976"/>
        <c:axId val="0"/>
      </c:bar3DChart>
      <c:catAx>
        <c:axId val="114223360"/>
        <c:scaling>
          <c:orientation val="minMax"/>
        </c:scaling>
        <c:delete val="1"/>
        <c:axPos val="b"/>
        <c:tickLblPos val="none"/>
        <c:crossAx val="114302976"/>
        <c:crosses val="autoZero"/>
        <c:auto val="1"/>
        <c:lblAlgn val="ctr"/>
        <c:lblOffset val="50"/>
      </c:catAx>
      <c:valAx>
        <c:axId val="114302976"/>
        <c:scaling>
          <c:orientation val="minMax"/>
        </c:scaling>
        <c:axPos val="l"/>
        <c:majorGridlines>
          <c:spPr>
            <a:ln>
              <a:solidFill>
                <a:srgbClr val="006600"/>
              </a:solidFill>
            </a:ln>
            <a:effectLst>
              <a:outerShdw blurRad="50800" dist="50800" dir="5400000" algn="ctr" rotWithShape="0">
                <a:srgbClr val="009900"/>
              </a:outerShdw>
            </a:effectLst>
          </c:spPr>
        </c:majorGridlines>
        <c:numFmt formatCode="#,##0.0" sourceLinked="1"/>
        <c:tickLblPos val="nextTo"/>
        <c:spPr>
          <a:noFill/>
          <a:ln>
            <a:solidFill>
              <a:srgbClr val="009999"/>
            </a:solidFill>
          </a:ln>
          <a:effectLst>
            <a:outerShdw blurRad="50800" dist="50800" dir="5400000" algn="ctr" rotWithShape="0">
              <a:srgbClr val="009900"/>
            </a:outerShdw>
          </a:effectLst>
        </c:spPr>
        <c:txPr>
          <a:bodyPr/>
          <a:lstStyle/>
          <a:p>
            <a:pPr>
              <a:defRPr sz="140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defRPr>
            </a:pPr>
            <a:endParaRPr lang="ru-RU"/>
          </a:p>
        </c:txPr>
        <c:crossAx val="1142233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0512650570173347"/>
          <c:y val="0.11484114282660576"/>
          <c:w val="8.1915004095018965E-2"/>
          <c:h val="0.17200145834710423"/>
        </c:manualLayout>
      </c:layout>
      <c:txPr>
        <a:bodyPr/>
        <a:lstStyle/>
        <a:p>
          <a:pPr>
            <a:defRPr sz="1600">
              <a:solidFill>
                <a:schemeClr val="tx2">
                  <a:lumMod val="10000"/>
                </a:schemeClr>
              </a:solidFill>
              <a:latin typeface="Book Antiqua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4788912343073052E-2"/>
          <c:y val="2.5273387345147402E-2"/>
          <c:w val="0.71190993486925269"/>
          <c:h val="0.96101611072749948"/>
        </c:manualLayout>
      </c:layout>
      <c:pie3DChart>
        <c:varyColors val="1"/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1169471606980761"/>
          <c:y val="8.9980156916460732E-2"/>
          <c:w val="0.28049171676735385"/>
          <c:h val="0.7664006038710186"/>
        </c:manualLayout>
      </c:layout>
      <c:txPr>
        <a:bodyPr/>
        <a:lstStyle/>
        <a:p>
          <a:pPr>
            <a:defRPr sz="1200" b="0" baseline="0">
              <a:solidFill>
                <a:schemeClr val="bg1"/>
              </a:solidFill>
              <a:latin typeface="Book Antiqua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3.2017162027534289E-2"/>
          <c:y val="2.5273387345147308E-2"/>
          <c:w val="0.71190993486925269"/>
          <c:h val="0.9610161107274994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34"/>
          <c:dPt>
            <c:idx val="0"/>
            <c:spPr>
              <a:solidFill>
                <a:srgbClr val="0000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olidFill>
                <a:srgbClr val="FF33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olidFill>
                <a:srgbClr val="3399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spPr>
              <a:solidFill>
                <a:srgbClr val="CC66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spPr>
              <a:solidFill>
                <a:srgbClr val="33CCCC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spPr>
              <a:solidFill>
                <a:srgbClr val="A50021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spPr>
              <a:solidFill>
                <a:srgbClr val="FF66CC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8"/>
            <c:spPr>
              <a:solidFill>
                <a:srgbClr val="33CC33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8.7201148870526234E-3"/>
                  <c:y val="-5.5501568742713531E-2"/>
                </c:manualLayout>
              </c:layout>
              <c:showVal val="1"/>
            </c:dLbl>
            <c:dLbl>
              <c:idx val="1"/>
              <c:layout>
                <c:manualLayout>
                  <c:x val="-2.1813377748556217E-3"/>
                  <c:y val="-4.5472619779236924E-2"/>
                </c:manualLayout>
              </c:layout>
              <c:showVal val="1"/>
            </c:dLbl>
            <c:dLbl>
              <c:idx val="2"/>
              <c:layout>
                <c:manualLayout>
                  <c:x val="-0.13523190046279068"/>
                  <c:y val="-0.17558562410083831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    </a:t>
                    </a:r>
                    <a:endParaRPr lang="en-US" sz="1200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1.3741187226920163E-2"/>
                  <c:y val="1.0727183618135277E-2"/>
                </c:manualLayout>
              </c:layout>
              <c:showVal val="1"/>
            </c:dLbl>
            <c:dLbl>
              <c:idx val="4"/>
              <c:layout>
                <c:manualLayout>
                  <c:x val="1.7085988624214796E-4"/>
                  <c:y val="-8.1939911036607707E-2"/>
                </c:manualLayout>
              </c:layout>
              <c:showVal val="1"/>
            </c:dLbl>
            <c:dLbl>
              <c:idx val="5"/>
              <c:layout>
                <c:manualLayout>
                  <c:x val="-6.0277683171815172E-2"/>
                  <c:y val="-2.8958456092782896E-2"/>
                </c:manualLayout>
              </c:layout>
              <c:showVal val="1"/>
            </c:dLbl>
            <c:dLbl>
              <c:idx val="6"/>
              <c:layout>
                <c:manualLayout>
                  <c:x val="-1.4138456382806279E-2"/>
                  <c:y val="-5.924025319268323E-2"/>
                </c:manualLayout>
              </c:layout>
              <c:showVal val="1"/>
            </c:dLbl>
            <c:dLbl>
              <c:idx val="8"/>
              <c:layout>
                <c:manualLayout>
                  <c:x val="0.10603546327275112"/>
                  <c:y val="-7.7203095577284664E-2"/>
                </c:manualLayout>
              </c:layout>
              <c:showVal val="1"/>
            </c:dLbl>
            <c:delete val="1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Book Antiqua" pitchFamily="18" charset="0"/>
                  </a:defRPr>
                </a:pPr>
                <a:endParaRPr lang="ru-RU"/>
              </a:p>
            </c:txPr>
          </c:dLbls>
          <c:cat>
            <c:strRef>
              <c:f>Лист1!$A$2:$A$10</c:f>
              <c:strCache>
                <c:ptCount val="9"/>
                <c:pt idx="0">
                  <c:v>Общегосударстивенные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  <c:pt idx="7">
                  <c:v>Обслуживанеие государственного и муниципального долга</c:v>
                </c:pt>
                <c:pt idx="8">
                  <c:v>Межбюджетные трансферты 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31292.09</c:v>
                </c:pt>
                <c:pt idx="1">
                  <c:v>1430</c:v>
                </c:pt>
                <c:pt idx="2">
                  <c:v>50</c:v>
                </c:pt>
                <c:pt idx="3">
                  <c:v>120292.4</c:v>
                </c:pt>
                <c:pt idx="4">
                  <c:v>36901.07</c:v>
                </c:pt>
                <c:pt idx="5">
                  <c:v>19462.580000000005</c:v>
                </c:pt>
                <c:pt idx="6">
                  <c:v>200</c:v>
                </c:pt>
                <c:pt idx="7">
                  <c:v>7.3</c:v>
                </c:pt>
                <c:pt idx="8">
                  <c:v>16655.39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1169471606980295"/>
          <c:y val="8.9980156916460732E-2"/>
          <c:w val="0.28049171676735385"/>
          <c:h val="0.7664006038710186"/>
        </c:manualLayout>
      </c:layout>
      <c:txPr>
        <a:bodyPr/>
        <a:lstStyle/>
        <a:p>
          <a:pPr>
            <a:defRPr sz="1200" b="0" baseline="0">
              <a:solidFill>
                <a:schemeClr val="bg1"/>
              </a:solidFill>
              <a:latin typeface="Book Antiqua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4788912343073052E-2"/>
          <c:y val="2.5273387345147377E-2"/>
          <c:w val="0.71190993486925269"/>
          <c:h val="0.9610161107274994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31"/>
          <c:dPt>
            <c:idx val="0"/>
            <c:spPr>
              <a:solidFill>
                <a:srgbClr val="0000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olidFill>
                <a:srgbClr val="FF33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olidFill>
                <a:srgbClr val="3399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spPr>
              <a:solidFill>
                <a:srgbClr val="CC66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spPr>
              <a:solidFill>
                <a:srgbClr val="33CCCC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spPr>
              <a:solidFill>
                <a:srgbClr val="A50021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spPr>
              <a:solidFill>
                <a:srgbClr val="FF66CC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8"/>
            <c:spPr>
              <a:solidFill>
                <a:srgbClr val="33CC33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1.0073334292546731E-2"/>
                  <c:y val="-6.3860696209563231E-3"/>
                </c:manualLayout>
              </c:layout>
              <c:showVal val="1"/>
            </c:dLbl>
            <c:dLbl>
              <c:idx val="1"/>
              <c:layout>
                <c:manualLayout>
                  <c:x val="-6.5182875855324118E-3"/>
                  <c:y val="1.9270538153988565E-2"/>
                </c:manualLayout>
              </c:layout>
              <c:showVal val="1"/>
            </c:dLbl>
            <c:dLbl>
              <c:idx val="2"/>
              <c:layout>
                <c:manualLayout>
                  <c:x val="-0.13523190046279074"/>
                  <c:y val="-0.17558562410083831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108 468,7</a:t>
                    </a:r>
                    <a:endParaRPr lang="en-US" sz="1200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7.3033779488982102E-4"/>
                  <c:y val="-4.9550928940384924E-2"/>
                </c:manualLayout>
              </c:layout>
              <c:showVal val="1"/>
            </c:dLbl>
            <c:dLbl>
              <c:idx val="4"/>
              <c:layout>
                <c:manualLayout>
                  <c:x val="2.0409959002733801E-2"/>
                  <c:y val="-1.9429100001546951E-2"/>
                </c:manualLayout>
              </c:layout>
              <c:showVal val="1"/>
            </c:dLbl>
            <c:dLbl>
              <c:idx val="5"/>
              <c:layout>
                <c:manualLayout>
                  <c:x val="7.6678638621209714E-3"/>
                  <c:y val="-1.7795842656019939E-2"/>
                </c:manualLayout>
              </c:layout>
              <c:showVal val="1"/>
            </c:dLbl>
            <c:dLbl>
              <c:idx val="6"/>
              <c:layout>
                <c:manualLayout>
                  <c:x val="4.2241891155991793E-2"/>
                  <c:y val="-1.6822322132983823E-2"/>
                </c:manualLayout>
              </c:layout>
              <c:showVal val="1"/>
            </c:dLbl>
            <c:dLbl>
              <c:idx val="8"/>
              <c:layout>
                <c:manualLayout>
                  <c:x val="6.1220350928356176E-2"/>
                  <c:y val="-5.9342950881392534E-2"/>
                </c:manualLayout>
              </c:layout>
              <c:showVal val="1"/>
            </c:dLbl>
            <c:delete val="1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Book Antiqua" pitchFamily="18" charset="0"/>
                  </a:defRPr>
                </a:pPr>
                <a:endParaRPr lang="ru-RU"/>
              </a:p>
            </c:txPr>
          </c:dLbls>
          <c:cat>
            <c:strRef>
              <c:f>Лист1!$A$2:$A$8</c:f>
              <c:strCache>
                <c:ptCount val="7"/>
                <c:pt idx="0">
                  <c:v>Общегосударстивенные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</c:v>
                </c:pt>
                <c:pt idx="5">
                  <c:v>Обслуживанеие государственного и муниципального долга</c:v>
                </c:pt>
                <c:pt idx="6">
                  <c:v>Межбюджетные трансферты 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26241.4</c:v>
                </c:pt>
                <c:pt idx="1">
                  <c:v>1400</c:v>
                </c:pt>
                <c:pt idx="2">
                  <c:v>108468.7</c:v>
                </c:pt>
                <c:pt idx="3">
                  <c:v>27367.5</c:v>
                </c:pt>
                <c:pt idx="4">
                  <c:v>16335.4</c:v>
                </c:pt>
                <c:pt idx="5">
                  <c:v>7.3</c:v>
                </c:pt>
                <c:pt idx="6">
                  <c:v>16874.099999999955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1169471606980317"/>
          <c:y val="8.9980156916460732E-2"/>
          <c:w val="0.28049171676735385"/>
          <c:h val="0.7664006038710186"/>
        </c:manualLayout>
      </c:layout>
      <c:txPr>
        <a:bodyPr/>
        <a:lstStyle/>
        <a:p>
          <a:pPr>
            <a:defRPr sz="1200" b="0" baseline="0">
              <a:solidFill>
                <a:schemeClr val="bg1"/>
              </a:solidFill>
              <a:latin typeface="Book Antiqua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6234567901234612E-2"/>
          <c:y val="2.5273387345147402E-2"/>
          <c:w val="0.71190993486925269"/>
          <c:h val="0.9610161107274994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34"/>
          <c:dPt>
            <c:idx val="0"/>
            <c:spPr>
              <a:solidFill>
                <a:srgbClr val="0000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olidFill>
                <a:srgbClr val="FF33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olidFill>
                <a:srgbClr val="3399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spPr>
              <a:solidFill>
                <a:srgbClr val="CC66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spPr>
              <a:solidFill>
                <a:srgbClr val="33CCCC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spPr>
              <a:solidFill>
                <a:srgbClr val="A50021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spPr>
              <a:solidFill>
                <a:srgbClr val="FF66CC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8"/>
            <c:spPr>
              <a:solidFill>
                <a:srgbClr val="33CC33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1.0073334292546731E-2"/>
                  <c:y val="-6.3860696209563248E-3"/>
                </c:manualLayout>
              </c:layout>
              <c:showVal val="1"/>
            </c:dLbl>
            <c:dLbl>
              <c:idx val="1"/>
              <c:layout>
                <c:manualLayout>
                  <c:x val="-6.5182875855324127E-3"/>
                  <c:y val="1.9270538153988569E-2"/>
                </c:manualLayout>
              </c:layout>
              <c:showVal val="1"/>
            </c:dLbl>
            <c:dLbl>
              <c:idx val="2"/>
              <c:layout>
                <c:manualLayout>
                  <c:x val="-0.13523190046279077"/>
                  <c:y val="-0.17558562410083831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109 758,5</a:t>
                    </a:r>
                  </a:p>
                  <a:p>
                    <a:endParaRPr lang="en-US" sz="1200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1.5186837163812441E-2"/>
                  <c:y val="-0.13215426837243124"/>
                </c:manualLayout>
              </c:layout>
              <c:showVal val="1"/>
            </c:dLbl>
            <c:dLbl>
              <c:idx val="4"/>
              <c:layout>
                <c:manualLayout>
                  <c:x val="3.062159760026674E-3"/>
                  <c:y val="-1.4964054626841743E-2"/>
                </c:manualLayout>
              </c:layout>
              <c:showVal val="1"/>
            </c:dLbl>
            <c:dLbl>
              <c:idx val="5"/>
              <c:layout>
                <c:manualLayout>
                  <c:x val="-6.7886355068016123E-3"/>
                  <c:y val="2.2968615301534709E-3"/>
                </c:manualLayout>
              </c:layout>
              <c:showVal val="1"/>
            </c:dLbl>
            <c:dLbl>
              <c:idx val="6"/>
              <c:layout>
                <c:manualLayout>
                  <c:x val="2.6339690342890607E-2"/>
                  <c:y val="-1.9054844820336422E-2"/>
                </c:manualLayout>
              </c:layout>
              <c:numFmt formatCode="#,##0.00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Book Antiqua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8"/>
              <c:layout>
                <c:manualLayout>
                  <c:x val="6.1220350928356176E-2"/>
                  <c:y val="-5.9342950881392534E-2"/>
                </c:manualLayout>
              </c:layout>
              <c:showVal val="1"/>
            </c:dLbl>
            <c:delete val="1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Book Antiqua" pitchFamily="18" charset="0"/>
                  </a:defRPr>
                </a:pPr>
                <a:endParaRPr lang="ru-RU"/>
              </a:p>
            </c:txPr>
          </c:dLbls>
          <c:cat>
            <c:strRef>
              <c:f>Лист1!$A$2:$A$8</c:f>
              <c:strCache>
                <c:ptCount val="7"/>
                <c:pt idx="0">
                  <c:v>Общегосударстивенные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</c:v>
                </c:pt>
                <c:pt idx="5">
                  <c:v>Обслуживанеие государственного и муниципального долга</c:v>
                </c:pt>
                <c:pt idx="6">
                  <c:v>Межбюджетные трансферты 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26241.4</c:v>
                </c:pt>
                <c:pt idx="1">
                  <c:v>1400</c:v>
                </c:pt>
                <c:pt idx="2">
                  <c:v>109758.5</c:v>
                </c:pt>
                <c:pt idx="3">
                  <c:v>27367.5</c:v>
                </c:pt>
                <c:pt idx="4">
                  <c:v>22252.9</c:v>
                </c:pt>
                <c:pt idx="5">
                  <c:v>7.3</c:v>
                </c:pt>
                <c:pt idx="6">
                  <c:v>17083.900000000001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116947160698035"/>
          <c:y val="8.9980156916460732E-2"/>
          <c:w val="0.28049171676735385"/>
          <c:h val="0.7664006038710186"/>
        </c:manualLayout>
      </c:layout>
      <c:txPr>
        <a:bodyPr/>
        <a:lstStyle/>
        <a:p>
          <a:pPr>
            <a:defRPr sz="1200" b="0" baseline="0">
              <a:solidFill>
                <a:schemeClr val="bg1"/>
              </a:solidFill>
              <a:latin typeface="Book Antiqua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sz="1400" b="1" u="sng">
              <a:solidFill>
                <a:schemeClr val="bg1"/>
              </a:solidFill>
              <a:latin typeface="Book Antiqua" pitchFamily="18" charset="0"/>
            </a:defRPr>
          </a:pPr>
          <a:endParaRPr lang="ru-RU"/>
        </a:p>
      </c:tx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3.4591260104809451E-2"/>
          <c:y val="0.11971515636584602"/>
          <c:w val="0.57398405388005769"/>
          <c:h val="0.8406917371992700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explosion val="25"/>
          <c:dPt>
            <c:idx val="0"/>
            <c:spPr>
              <a:solidFill>
                <a:srgbClr val="3366CC"/>
              </a:solidFill>
            </c:spPr>
          </c:dPt>
          <c:dPt>
            <c:idx val="1"/>
            <c:spPr>
              <a:solidFill>
                <a:srgbClr val="9933FF"/>
              </a:solidFill>
            </c:spPr>
          </c:dPt>
          <c:dPt>
            <c:idx val="2"/>
            <c:spPr>
              <a:solidFill>
                <a:srgbClr val="33CCFF"/>
              </a:solidFill>
            </c:spPr>
          </c:dPt>
          <c:dPt>
            <c:idx val="3"/>
            <c:spPr>
              <a:solidFill>
                <a:srgbClr val="00CC99"/>
              </a:solidFill>
            </c:spPr>
          </c:dPt>
          <c:dPt>
            <c:idx val="4"/>
            <c:spPr>
              <a:solidFill>
                <a:srgbClr val="CCFF66"/>
              </a:solidFill>
            </c:spPr>
          </c:dPt>
          <c:dLbls>
            <c:dLbl>
              <c:idx val="0"/>
              <c:layout>
                <c:manualLayout>
                  <c:x val="-0.14724941108238529"/>
                  <c:y val="-0.14775625837491979"/>
                </c:manualLayout>
              </c:layout>
              <c:showVal val="1"/>
            </c:dLbl>
            <c:dLbl>
              <c:idx val="1"/>
              <c:layout>
                <c:manualLayout>
                  <c:x val="1.3326895458822402E-2"/>
                  <c:y val="3.3575351038093275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0.10379963123755512"/>
                </c:manualLayout>
              </c:layout>
              <c:showVal val="1"/>
            </c:dLbl>
            <c:dLbl>
              <c:idx val="3"/>
              <c:layout>
                <c:manualLayout>
                  <c:x val="-5.6033402664289605E-2"/>
                  <c:y val="-7.3513090382247834E-2"/>
                </c:manualLayout>
              </c:layout>
              <c:showVal val="1"/>
            </c:dLbl>
            <c:dLbl>
              <c:idx val="4"/>
              <c:layout>
                <c:manualLayout>
                  <c:x val="2.3258802555340959E-2"/>
                  <c:y val="-6.9634553076868999E-2"/>
                </c:manualLayout>
              </c:layout>
              <c:showVal val="1"/>
            </c:dLbl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Book Antiqua" pitchFamily="18" charset="0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>
                  <a:solidFill>
                    <a:srgbClr val="003366"/>
                  </a:solidFill>
                </a:ln>
              </c:spPr>
            </c:leaderLines>
          </c:dLbls>
          <c:cat>
            <c:strRef>
              <c:f>Лист1!$A$2:$A$6</c:f>
              <c:strCache>
                <c:ptCount val="5"/>
                <c:pt idx="0">
                  <c:v>Расходы за счет субвенций</c:v>
                </c:pt>
                <c:pt idx="1">
                  <c:v>Расходы за счет субсидий и иных МБТ</c:v>
                </c:pt>
                <c:pt idx="2">
                  <c:v>Расходы за счет дотаций</c:v>
                </c:pt>
                <c:pt idx="3">
                  <c:v>Расходы за счет собственных доходов</c:v>
                </c:pt>
                <c:pt idx="4">
                  <c:v>Расходы за счет внешних заимствований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94567.3</c:v>
                </c:pt>
                <c:pt idx="1">
                  <c:v>25720.400000000001</c:v>
                </c:pt>
                <c:pt idx="2">
                  <c:v>62531</c:v>
                </c:pt>
                <c:pt idx="3">
                  <c:v>39378.199999999997</c:v>
                </c:pt>
                <c:pt idx="4">
                  <c:v>3825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sz="1050">
              <a:solidFill>
                <a:schemeClr val="bg1"/>
              </a:solidFill>
              <a:latin typeface="Book Antiqua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 b="1" u="sng">
                <a:latin typeface="Book Antiqua" pitchFamily="18" charset="0"/>
              </a:defRPr>
            </a:pPr>
            <a:r>
              <a:rPr lang="ru-RU" sz="1400" b="1" u="sng" dirty="0">
                <a:solidFill>
                  <a:schemeClr val="bg1"/>
                </a:solidFill>
                <a:latin typeface="Book Antiqua" pitchFamily="18" charset="0"/>
              </a:rPr>
              <a:t>2018 год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3.3292877235264001E-2"/>
          <c:y val="0.13412493308824272"/>
          <c:w val="0.56449929539848975"/>
          <c:h val="0.764859460059995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explosion val="25"/>
          <c:dPt>
            <c:idx val="0"/>
            <c:explosion val="17"/>
            <c:spPr>
              <a:solidFill>
                <a:srgbClr val="3366CC"/>
              </a:solidFill>
            </c:spPr>
          </c:dPt>
          <c:dPt>
            <c:idx val="1"/>
            <c:spPr>
              <a:solidFill>
                <a:srgbClr val="9933FF"/>
              </a:solidFill>
            </c:spPr>
          </c:dPt>
          <c:dPt>
            <c:idx val="2"/>
            <c:spPr>
              <a:solidFill>
                <a:srgbClr val="33CCFF"/>
              </a:solidFill>
            </c:spPr>
          </c:dPt>
          <c:dPt>
            <c:idx val="3"/>
            <c:spPr>
              <a:solidFill>
                <a:srgbClr val="00CC99"/>
              </a:solidFill>
            </c:spPr>
          </c:dPt>
          <c:dLbls>
            <c:dLbl>
              <c:idx val="0"/>
              <c:layout>
                <c:manualLayout>
                  <c:x val="-0.12144292454292056"/>
                  <c:y val="-0.14578083495773236"/>
                </c:manualLayout>
              </c:layout>
              <c:showVal val="1"/>
            </c:dLbl>
            <c:dLbl>
              <c:idx val="1"/>
              <c:layout>
                <c:manualLayout>
                  <c:x val="-4.2077836135028437E-3"/>
                  <c:y val="5.8717907606225771E-2"/>
                </c:manualLayout>
              </c:layout>
              <c:showVal val="1"/>
            </c:dLbl>
            <c:dLbl>
              <c:idx val="2"/>
              <c:layout>
                <c:manualLayout>
                  <c:x val="5.0284324484948163E-2"/>
                  <c:y val="0.11993364373655492"/>
                </c:manualLayout>
              </c:layout>
              <c:showVal val="1"/>
            </c:dLbl>
            <c:dLbl>
              <c:idx val="3"/>
              <c:layout>
                <c:manualLayout>
                  <c:x val="6.6087155469913604E-3"/>
                  <c:y val="-8.8326675823898568E-2"/>
                </c:manualLayout>
              </c:layout>
              <c:showVal val="1"/>
            </c:dLbl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Book Antiqua" pitchFamily="18" charset="0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>
                  <a:solidFill>
                    <a:srgbClr val="003366"/>
                  </a:solidFill>
                </a:ln>
              </c:spPr>
            </c:leaderLines>
          </c:dLbls>
          <c:cat>
            <c:strRef>
              <c:f>Лист1!$A$2:$A$5</c:f>
              <c:strCache>
                <c:ptCount val="4"/>
                <c:pt idx="0">
                  <c:v>Расходы за счет субвенций</c:v>
                </c:pt>
                <c:pt idx="1">
                  <c:v>Расходы за счет субсидий и иных МБТ</c:v>
                </c:pt>
                <c:pt idx="2">
                  <c:v>Расходы за счет дотаций</c:v>
                </c:pt>
                <c:pt idx="3">
                  <c:v>Расходы за счет собственных доходов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90819</c:v>
                </c:pt>
                <c:pt idx="1">
                  <c:v>16158.9</c:v>
                </c:pt>
                <c:pt idx="2">
                  <c:v>50229</c:v>
                </c:pt>
                <c:pt idx="3">
                  <c:v>41400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4316644381716437"/>
          <c:y val="0.21947531618213675"/>
          <c:w val="0.33796563165453486"/>
          <c:h val="0.78052468381786266"/>
        </c:manualLayout>
      </c:layout>
      <c:txPr>
        <a:bodyPr/>
        <a:lstStyle/>
        <a:p>
          <a:pPr>
            <a:defRPr sz="1050">
              <a:solidFill>
                <a:schemeClr val="bg1"/>
              </a:solidFill>
              <a:latin typeface="Book Antiqua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sz="1400" b="1" i="0" u="sng">
              <a:solidFill>
                <a:schemeClr val="bg1"/>
              </a:solidFill>
              <a:latin typeface="Book Antiqua" pitchFamily="18" charset="0"/>
            </a:defRPr>
          </a:pPr>
          <a:endParaRPr lang="ru-RU"/>
        </a:p>
      </c:tx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12455178629060963"/>
          <c:w val="0.63186711681220242"/>
          <c:h val="0.8754482137093927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explosion val="25"/>
          <c:dPt>
            <c:idx val="0"/>
            <c:spPr>
              <a:solidFill>
                <a:srgbClr val="3366CC"/>
              </a:solidFill>
            </c:spPr>
          </c:dPt>
          <c:dPt>
            <c:idx val="1"/>
            <c:spPr>
              <a:solidFill>
                <a:srgbClr val="9933FF"/>
              </a:solidFill>
            </c:spPr>
          </c:dPt>
          <c:dPt>
            <c:idx val="2"/>
            <c:spPr>
              <a:solidFill>
                <a:srgbClr val="33CCFF"/>
              </a:solidFill>
            </c:spPr>
          </c:dPt>
          <c:dPt>
            <c:idx val="3"/>
            <c:spPr>
              <a:solidFill>
                <a:srgbClr val="00CC99"/>
              </a:solidFill>
            </c:spPr>
          </c:dPt>
          <c:dLbls>
            <c:dLbl>
              <c:idx val="0"/>
              <c:layout>
                <c:manualLayout>
                  <c:x val="-0.12194986122348651"/>
                  <c:y val="-0.21547079191943541"/>
                </c:manualLayout>
              </c:layout>
              <c:showVal val="1"/>
            </c:dLbl>
            <c:dLbl>
              <c:idx val="1"/>
              <c:layout>
                <c:manualLayout>
                  <c:x val="1.8356968794422262E-2"/>
                  <c:y val="6.2262388613252076E-2"/>
                </c:manualLayout>
              </c:layout>
              <c:showVal val="1"/>
            </c:dLbl>
            <c:dLbl>
              <c:idx val="2"/>
              <c:layout>
                <c:manualLayout>
                  <c:x val="1.8656172672367806E-2"/>
                  <c:y val="0.17327100963300487"/>
                </c:manualLayout>
              </c:layout>
              <c:showVal val="1"/>
            </c:dLbl>
            <c:dLbl>
              <c:idx val="3"/>
              <c:layout>
                <c:manualLayout>
                  <c:x val="0.11381910598915439"/>
                  <c:y val="-0.10811865116050103"/>
                </c:manualLayout>
              </c:layout>
              <c:showVal val="1"/>
            </c:dLbl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Book Antiqua" pitchFamily="18" charset="0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>
                  <a:solidFill>
                    <a:srgbClr val="003366"/>
                  </a:solidFill>
                </a:ln>
              </c:spPr>
            </c:leaderLines>
          </c:dLbls>
          <c:cat>
            <c:strRef>
              <c:f>Лист1!$A$2:$A$5</c:f>
              <c:strCache>
                <c:ptCount val="4"/>
                <c:pt idx="0">
                  <c:v>Расходы за счет субвенций</c:v>
                </c:pt>
                <c:pt idx="1">
                  <c:v>Расходы за счет субсидий и иных МБТ</c:v>
                </c:pt>
                <c:pt idx="2">
                  <c:v>Расходы за счет дотаций</c:v>
                </c:pt>
                <c:pt idx="3">
                  <c:v>Расходы за счет собственных доходов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96769.5</c:v>
                </c:pt>
                <c:pt idx="1">
                  <c:v>16333.9</c:v>
                </c:pt>
                <c:pt idx="2">
                  <c:v>50297</c:v>
                </c:pt>
                <c:pt idx="3">
                  <c:v>42623.6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4316644381716437"/>
          <c:y val="0.13113823874620309"/>
          <c:w val="0.33796563165453486"/>
          <c:h val="0.80284602837613961"/>
        </c:manualLayout>
      </c:layout>
      <c:txPr>
        <a:bodyPr/>
        <a:lstStyle/>
        <a:p>
          <a:pPr>
            <a:defRPr sz="1050">
              <a:solidFill>
                <a:schemeClr val="bg1"/>
              </a:solidFill>
              <a:latin typeface="Book Antiqua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0449412902334576"/>
          <c:y val="4.1768747738122801E-2"/>
          <c:w val="0.88673394115209259"/>
          <c:h val="0.8747504971487517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25400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c:spPr>
          <c:cat>
            <c:strRef>
              <c:f>Лист1!$A$2:$A$6</c:f>
              <c:strCache>
                <c:ptCount val="5"/>
                <c:pt idx="0">
                  <c:v>на 01.01.2016</c:v>
                </c:pt>
                <c:pt idx="1">
                  <c:v>на 01.01.2017</c:v>
                </c:pt>
                <c:pt idx="2">
                  <c:v>на 01.01.2018</c:v>
                </c:pt>
                <c:pt idx="3">
                  <c:v>на 01.01.2019</c:v>
                </c:pt>
                <c:pt idx="4">
                  <c:v>на 01.01.2020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7306.5</c:v>
                </c:pt>
                <c:pt idx="1">
                  <c:v>7312.2</c:v>
                </c:pt>
                <c:pt idx="2">
                  <c:v>11137.2</c:v>
                </c:pt>
                <c:pt idx="3">
                  <c:v>9224.7000000000007</c:v>
                </c:pt>
                <c:pt idx="4">
                  <c:v>7312.2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CCFF33"/>
            </a:solidFill>
          </c:spPr>
          <c:cat>
            <c:strRef>
              <c:f>Лист1!$A$2:$A$6</c:f>
              <c:strCache>
                <c:ptCount val="5"/>
                <c:pt idx="0">
                  <c:v>на 01.01.2016</c:v>
                </c:pt>
                <c:pt idx="1">
                  <c:v>на 01.01.2017</c:v>
                </c:pt>
                <c:pt idx="2">
                  <c:v>на 01.01.2018</c:v>
                </c:pt>
                <c:pt idx="3">
                  <c:v>на 01.01.2019</c:v>
                </c:pt>
                <c:pt idx="4">
                  <c:v>на 01.01.2020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7.3</c:v>
                </c:pt>
                <c:pt idx="1">
                  <c:v>7.3</c:v>
                </c:pt>
                <c:pt idx="2">
                  <c:v>7.3</c:v>
                </c:pt>
                <c:pt idx="3">
                  <c:v>7.3</c:v>
                </c:pt>
                <c:pt idx="4">
                  <c:v>7.3</c:v>
                </c:pt>
              </c:numCache>
            </c:numRef>
          </c:val>
        </c:ser>
        <c:shape val="cylinder"/>
        <c:axId val="133506560"/>
        <c:axId val="133508096"/>
        <c:axId val="0"/>
      </c:bar3DChart>
      <c:catAx>
        <c:axId val="13350656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solidFill>
                  <a:srgbClr val="003300"/>
                </a:solidFill>
                <a:latin typeface="Book Antiqua" pitchFamily="18" charset="0"/>
              </a:defRPr>
            </a:pPr>
            <a:endParaRPr lang="ru-RU"/>
          </a:p>
        </c:txPr>
        <c:crossAx val="133508096"/>
        <c:crosses val="autoZero"/>
        <c:auto val="1"/>
        <c:lblAlgn val="ctr"/>
        <c:lblOffset val="100"/>
      </c:catAx>
      <c:valAx>
        <c:axId val="133508096"/>
        <c:scaling>
          <c:orientation val="minMax"/>
        </c:scaling>
        <c:axPos val="l"/>
        <c:majorGridlines>
          <c:spPr>
            <a:effectLst>
              <a:outerShdw blurRad="50800" dist="50800" dir="5400000" algn="ctr" rotWithShape="0">
                <a:schemeClr val="bg2"/>
              </a:outerShdw>
            </a:effectLst>
          </c:spPr>
        </c:majorGridlines>
        <c:numFmt formatCode="General" sourceLinked="1"/>
        <c:tickLblPos val="nextTo"/>
        <c:txPr>
          <a:bodyPr/>
          <a:lstStyle/>
          <a:p>
            <a:pPr>
              <a:defRPr sz="1600">
                <a:solidFill>
                  <a:srgbClr val="003300"/>
                </a:solidFill>
                <a:latin typeface="Book Antiqua" pitchFamily="18" charset="0"/>
              </a:defRPr>
            </a:pPr>
            <a:endParaRPr lang="ru-RU"/>
          </a:p>
        </c:txPr>
        <c:crossAx val="13350656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Pr>
        <a:bodyPr/>
        <a:lstStyle/>
        <a:p>
          <a:pPr>
            <a:defRPr sz="1400" u="sng">
              <a:solidFill>
                <a:srgbClr val="003366"/>
              </a:solidFill>
              <a:latin typeface="Bookman Old Style" pitchFamily="18" charset="0"/>
            </a:defRPr>
          </a:pPr>
          <a:endParaRPr lang="ru-RU"/>
        </a:p>
      </c:tx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4.4891190621427504E-2"/>
          <c:y val="6.8333477864644263E-2"/>
          <c:w val="0.60671125824604366"/>
          <c:h val="0.8140869576488299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spPr>
              <a:solidFill>
                <a:srgbClr val="3333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olidFill>
                <a:srgbClr val="9966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olidFill>
                <a:srgbClr val="3399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36869.800000000003</c:v>
                </c:pt>
                <c:pt idx="1">
                  <c:v>2508.4</c:v>
                </c:pt>
                <c:pt idx="2">
                  <c:v>180545.3</c:v>
                </c:pt>
              </c:numCache>
            </c:numRef>
          </c:val>
        </c:ser>
      </c:pie3DChart>
      <c:spPr>
        <a:scene3d>
          <a:camera prst="orthographicFront"/>
          <a:lightRig rig="threePt" dir="t"/>
        </a:scene3d>
        <a:sp3d>
          <a:bevelT/>
        </a:sp3d>
      </c:spPr>
    </c:plotArea>
    <c:legend>
      <c:legendPos val="r"/>
      <c:txPr>
        <a:bodyPr/>
        <a:lstStyle/>
        <a:p>
          <a:pPr>
            <a:defRPr sz="1100">
              <a:solidFill>
                <a:srgbClr val="003366"/>
              </a:solidFill>
              <a:latin typeface="Book Antiqua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algn="ctr" rtl="0">
              <a:defRPr sz="1400" b="1" i="0" u="sng" strike="noStrike" kern="1200" baseline="0">
                <a:solidFill>
                  <a:srgbClr val="003366"/>
                </a:solidFill>
                <a:latin typeface="Bookman Old Style" pitchFamily="18" charset="0"/>
                <a:ea typeface="+mn-ea"/>
                <a:cs typeface="+mn-cs"/>
              </a:defRPr>
            </a:pPr>
            <a:r>
              <a:rPr lang="ru-RU" sz="1400" b="1" i="0" u="sng" strike="noStrike" kern="1200" baseline="0" dirty="0">
                <a:solidFill>
                  <a:srgbClr val="003366"/>
                </a:solidFill>
                <a:latin typeface="Bookman Old Style" pitchFamily="18" charset="0"/>
                <a:ea typeface="+mn-ea"/>
                <a:cs typeface="+mn-cs"/>
              </a:rPr>
              <a:t>2018 год</a:t>
            </a:r>
          </a:p>
        </c:rich>
      </c:tx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5.4429595985672333E-2"/>
          <c:y val="0.20623622229109095"/>
          <c:w val="0.60729664155022745"/>
          <c:h val="0.7798398862114770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spPr>
              <a:solidFill>
                <a:srgbClr val="3333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olidFill>
                <a:srgbClr val="9966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olidFill>
                <a:srgbClr val="3399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40229.4</c:v>
                </c:pt>
                <c:pt idx="1">
                  <c:v>1170.5999999999999</c:v>
                </c:pt>
                <c:pt idx="2">
                  <c:v>157206.9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5532275565523268"/>
          <c:y val="0.49590432934352424"/>
          <c:w val="0.30305461212043061"/>
          <c:h val="0.46041594793561064"/>
        </c:manualLayout>
      </c:layout>
      <c:txPr>
        <a:bodyPr/>
        <a:lstStyle/>
        <a:p>
          <a:pPr>
            <a:defRPr sz="1100">
              <a:solidFill>
                <a:srgbClr val="003366"/>
              </a:solidFill>
              <a:latin typeface="Book Antiqua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Pr>
        <a:bodyPr/>
        <a:lstStyle/>
        <a:p>
          <a:pPr algn="ctr" rtl="0">
            <a:defRPr lang="ru-RU" sz="1400" b="1" i="0" u="sng" strike="noStrike" kern="1200" baseline="0" dirty="0">
              <a:solidFill>
                <a:srgbClr val="003366"/>
              </a:solidFill>
              <a:latin typeface="Bookman Old Style" pitchFamily="18" charset="0"/>
              <a:ea typeface="+mn-ea"/>
              <a:cs typeface="+mn-cs"/>
            </a:defRPr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spPr>
              <a:solidFill>
                <a:srgbClr val="3333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olidFill>
                <a:srgbClr val="9966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olidFill>
                <a:srgbClr val="3399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cat>
            <c:strRef>
              <c:f>Лист1!$A$2:$A$5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41406.199999999997</c:v>
                </c:pt>
                <c:pt idx="1">
                  <c:v>1217.4000000000001</c:v>
                </c:pt>
                <c:pt idx="2">
                  <c:v>163400.4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9291487149012065"/>
          <c:y val="0.19415617837450497"/>
          <c:w val="0.29765116624572885"/>
          <c:h val="0.74340442462171163"/>
        </c:manualLayout>
      </c:layout>
      <c:txPr>
        <a:bodyPr/>
        <a:lstStyle/>
        <a:p>
          <a:pPr>
            <a:defRPr sz="1100">
              <a:solidFill>
                <a:srgbClr val="003366"/>
              </a:solidFill>
              <a:latin typeface="Book Antiqua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Pr>
        <a:bodyPr/>
        <a:lstStyle/>
        <a:p>
          <a:pPr>
            <a:defRPr sz="1400" u="sng">
              <a:solidFill>
                <a:schemeClr val="bg1"/>
              </a:solidFill>
              <a:latin typeface="Bookman Old Style" pitchFamily="18" charset="0"/>
            </a:defRPr>
          </a:pPr>
          <a:endParaRPr lang="ru-RU"/>
        </a:p>
      </c:tx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3.5768535296844407E-2"/>
          <c:y val="0.16965195356544321"/>
          <c:w val="0.60671125824604377"/>
          <c:h val="0.81408695764883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explosion val="25"/>
          <c:dPt>
            <c:idx val="0"/>
            <c:spPr>
              <a:solidFill>
                <a:srgbClr val="00CC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olidFill>
                <a:srgbClr val="6699FF"/>
              </a:solidFill>
            </c:spPr>
          </c:dPt>
          <c:dPt>
            <c:idx val="2"/>
            <c:spPr>
              <a:solidFill>
                <a:srgbClr val="FF5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spPr>
              <a:solidFill>
                <a:srgbClr val="CC99FF"/>
              </a:solidFill>
            </c:spPr>
          </c:dPt>
          <c:dLbls>
            <c:dLbl>
              <c:idx val="0"/>
              <c:layout>
                <c:manualLayout>
                  <c:x val="3.4863224009592804E-2"/>
                  <c:y val="5.8707129467884166E-2"/>
                </c:manualLayout>
              </c:layout>
              <c:showVal val="1"/>
            </c:dLbl>
            <c:dLbl>
              <c:idx val="1"/>
              <c:layout>
                <c:manualLayout>
                  <c:x val="-4.7448032594079467E-2"/>
                  <c:y val="-2.7509354752545241E-2"/>
                </c:manualLayout>
              </c:layout>
              <c:showVal val="1"/>
            </c:dLbl>
            <c:dLbl>
              <c:idx val="2"/>
              <c:layout>
                <c:manualLayout>
                  <c:x val="-4.3136251144509009E-2"/>
                  <c:y val="-4.9391084205774011E-2"/>
                </c:manualLayout>
              </c:layout>
              <c:showVal val="1"/>
            </c:dLbl>
            <c:dLbl>
              <c:idx val="3"/>
              <c:layout>
                <c:manualLayout>
                  <c:x val="0.13906883909450674"/>
                  <c:y val="-6.057778450148563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2 508</a:t>
                    </a:r>
                    <a:r>
                      <a:rPr lang="en-US" dirty="0" smtClean="0"/>
                      <a:t>,4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Book Antiqua" pitchFamily="18" charset="0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19050">
                  <a:solidFill>
                    <a:srgbClr val="003300"/>
                  </a:solidFill>
                </a:ln>
              </c:spPr>
            </c:leaderLines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налоги на соввокупный доход</c:v>
                </c:pt>
                <c:pt idx="2">
                  <c:v>Государственная пошлина</c:v>
                </c:pt>
                <c:pt idx="3">
                  <c:v>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32898.6</c:v>
                </c:pt>
                <c:pt idx="1">
                  <c:v>3654.3</c:v>
                </c:pt>
                <c:pt idx="2">
                  <c:v>315</c:v>
                </c:pt>
                <c:pt idx="3">
                  <c:v>2508.4</c:v>
                </c:pt>
              </c:numCache>
            </c:numRef>
          </c:val>
        </c:ser>
      </c:pie3DChart>
      <c:spPr>
        <a:scene3d>
          <a:camera prst="orthographicFront"/>
          <a:lightRig rig="threePt" dir="t"/>
        </a:scene3d>
        <a:sp3d>
          <a:bevelT/>
        </a:sp3d>
      </c:spPr>
    </c:plotArea>
    <c:legend>
      <c:legendPos val="r"/>
      <c:txPr>
        <a:bodyPr/>
        <a:lstStyle/>
        <a:p>
          <a:pPr>
            <a:defRPr sz="1000">
              <a:solidFill>
                <a:schemeClr val="bg1"/>
              </a:solidFill>
              <a:latin typeface="Book Antiqua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algn="ctr" rtl="0">
              <a:defRPr sz="1400" b="1" i="0" u="sng" strike="noStrike" kern="1200" baseline="0">
                <a:solidFill>
                  <a:schemeClr val="bg1"/>
                </a:solidFill>
                <a:latin typeface="Bookman Old Style" pitchFamily="18" charset="0"/>
                <a:ea typeface="+mn-ea"/>
                <a:cs typeface="+mn-cs"/>
              </a:defRPr>
            </a:pPr>
            <a:r>
              <a:rPr lang="ru-RU" sz="1400" b="1" i="0" u="sng" strike="noStrike" kern="1200" baseline="0" dirty="0">
                <a:solidFill>
                  <a:schemeClr val="bg1"/>
                </a:solidFill>
                <a:latin typeface="Bookman Old Style" pitchFamily="18" charset="0"/>
                <a:ea typeface="+mn-ea"/>
                <a:cs typeface="+mn-cs"/>
              </a:rPr>
              <a:t>2018 год</a:t>
            </a:r>
          </a:p>
        </c:rich>
      </c:tx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1.9210445642002087E-2"/>
          <c:y val="0.15982325063297106"/>
          <c:w val="0.60729664155022745"/>
          <c:h val="0.7798398862114770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explosion val="0"/>
            <c:spPr>
              <a:solidFill>
                <a:srgbClr val="00CC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olidFill>
                <a:srgbClr val="6699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olidFill>
                <a:srgbClr val="FF5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spPr>
              <a:solidFill>
                <a:srgbClr val="CC99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8.2596092565104112E-3"/>
                  <c:y val="3.1102604761087147E-2"/>
                </c:manualLayout>
              </c:layout>
              <c:showVal val="1"/>
            </c:dLbl>
            <c:dLbl>
              <c:idx val="1"/>
              <c:layout>
                <c:manualLayout>
                  <c:x val="-3.2618933331182029E-2"/>
                  <c:y val="-4.0670354809061622E-2"/>
                </c:manualLayout>
              </c:layout>
              <c:showVal val="1"/>
            </c:dLbl>
            <c:dLbl>
              <c:idx val="2"/>
              <c:layout>
                <c:manualLayout>
                  <c:x val="2.6393690099712798E-2"/>
                  <c:y val="-6.4856430093626308E-2"/>
                </c:manualLayout>
              </c:layout>
              <c:showVal val="1"/>
            </c:dLbl>
            <c:dLbl>
              <c:idx val="3"/>
              <c:layout>
                <c:manualLayout>
                  <c:x val="0.11195782172706412"/>
                  <c:y val="-6.1640878286250728E-2"/>
                </c:manualLayout>
              </c:layout>
              <c:showVal val="1"/>
            </c:dLbl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Book Antiqua" pitchFamily="18" charset="0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19050">
                  <a:solidFill>
                    <a:srgbClr val="003300"/>
                  </a:solidFill>
                </a:ln>
              </c:spPr>
            </c:leaderLines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Налоги на совокупный доход</c:v>
                </c:pt>
                <c:pt idx="2">
                  <c:v>Государственная пошлина</c:v>
                </c:pt>
                <c:pt idx="3">
                  <c:v>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36160</c:v>
                </c:pt>
                <c:pt idx="1">
                  <c:v>3740.4</c:v>
                </c:pt>
                <c:pt idx="2">
                  <c:v>329</c:v>
                </c:pt>
                <c:pt idx="3">
                  <c:v>1170.5999999999999</c:v>
                </c:pt>
              </c:numCache>
            </c:numRef>
          </c:val>
        </c:ser>
      </c:pie3DChart>
    </c:plotArea>
    <c:legend>
      <c:legendPos val="r"/>
      <c:txPr>
        <a:bodyPr/>
        <a:lstStyle/>
        <a:p>
          <a:pPr>
            <a:defRPr sz="1000">
              <a:solidFill>
                <a:schemeClr val="bg1"/>
              </a:solidFill>
              <a:latin typeface="Book Antiqua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Pr>
        <a:bodyPr/>
        <a:lstStyle/>
        <a:p>
          <a:pPr algn="ctr" rtl="0">
            <a:defRPr lang="ru-RU" sz="1400" b="1" i="0" u="sng" strike="noStrike" kern="1200" baseline="0" dirty="0">
              <a:solidFill>
                <a:schemeClr val="bg1"/>
              </a:solidFill>
              <a:latin typeface="Bookman Old Style" pitchFamily="18" charset="0"/>
              <a:ea typeface="+mn-ea"/>
              <a:cs typeface="+mn-cs"/>
            </a:defRPr>
          </a:pPr>
          <a:endParaRPr lang="ru-RU"/>
        </a:p>
      </c:tx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8.8050314465408827E-2"/>
          <c:y val="0.2497474091458477"/>
          <c:w val="0.61429851928886436"/>
          <c:h val="0.7333910726005673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spPr>
              <a:solidFill>
                <a:srgbClr val="00CC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olidFill>
                <a:srgbClr val="6699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olidFill>
                <a:srgbClr val="FF5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spPr>
              <a:solidFill>
                <a:srgbClr val="CC99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2.7591213970575901E-2"/>
                  <c:y val="-1.6242483632370037E-2"/>
                </c:manualLayout>
              </c:layout>
              <c:showVal val="1"/>
            </c:dLbl>
            <c:dLbl>
              <c:idx val="1"/>
              <c:layout>
                <c:manualLayout>
                  <c:x val="-4.1037577745598894E-2"/>
                  <c:y val="-1.6278131390050229E-2"/>
                </c:manualLayout>
              </c:layout>
              <c:showVal val="1"/>
            </c:dLbl>
            <c:dLbl>
              <c:idx val="2"/>
              <c:layout>
                <c:manualLayout>
                  <c:x val="-9.4763482023654949E-3"/>
                  <c:y val="-7.3500746327522501E-2"/>
                </c:manualLayout>
              </c:layout>
              <c:showVal val="1"/>
            </c:dLbl>
            <c:dLbl>
              <c:idx val="3"/>
              <c:layout>
                <c:manualLayout>
                  <c:x val="0.12094983796527321"/>
                  <c:y val="-7.1116138877596324E-2"/>
                </c:manualLayout>
              </c:layout>
              <c:showVal val="1"/>
            </c:dLbl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Book Antiqua" pitchFamily="18" charset="0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12700">
                  <a:solidFill>
                    <a:srgbClr val="003300"/>
                  </a:solidFill>
                </a:ln>
              </c:spPr>
            </c:leaderLines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Налоги на совокупный доход</c:v>
                </c:pt>
                <c:pt idx="2">
                  <c:v>Государственная пошлина</c:v>
                </c:pt>
                <c:pt idx="3">
                  <c:v>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37237.1</c:v>
                </c:pt>
                <c:pt idx="1">
                  <c:v>3827.1</c:v>
                </c:pt>
                <c:pt idx="2">
                  <c:v>342</c:v>
                </c:pt>
                <c:pt idx="3">
                  <c:v>1217.4000000000001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9291487149012065"/>
          <c:y val="5.448532222539091E-2"/>
          <c:w val="0.29765116624572885"/>
          <c:h val="0.88307535480895838"/>
        </c:manualLayout>
      </c:layout>
      <c:txPr>
        <a:bodyPr/>
        <a:lstStyle/>
        <a:p>
          <a:pPr>
            <a:defRPr sz="1000">
              <a:solidFill>
                <a:schemeClr val="bg1"/>
              </a:solidFill>
              <a:latin typeface="Book Antiqua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u="sng"/>
            </a:pPr>
            <a:r>
              <a:rPr lang="en-US" u="sng" dirty="0"/>
              <a:t>2015 </a:t>
            </a:r>
            <a:r>
              <a:rPr lang="en-US" u="sng" dirty="0" smtClean="0"/>
              <a:t>  </a:t>
            </a:r>
            <a:endParaRPr lang="ru-RU" u="sng" dirty="0" smtClean="0"/>
          </a:p>
          <a:p>
            <a:pPr>
              <a:defRPr u="sng"/>
            </a:pPr>
            <a:r>
              <a:rPr lang="en-US" sz="1800" u="none" dirty="0" smtClean="0"/>
              <a:t>31 </a:t>
            </a:r>
            <a:r>
              <a:rPr lang="en-US" sz="1800" u="none" dirty="0"/>
              <a:t>679,1</a:t>
            </a:r>
          </a:p>
        </c:rich>
      </c:tx>
      <c:layout>
        <c:manualLayout>
          <c:xMode val="edge"/>
          <c:yMode val="edge"/>
          <c:x val="0.57198936708181869"/>
          <c:y val="2.4609676641121486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3805736144259837E-2"/>
          <c:y val="0.24360544035334591"/>
          <c:w val="0.55586759517141759"/>
          <c:h val="0.73167184643304151"/>
        </c:manualLayout>
      </c:layout>
      <c:pie3DChart>
        <c:varyColors val="1"/>
      </c:pie3DChart>
    </c:plotArea>
    <c:legend>
      <c:legendPos val="r"/>
      <c:layout>
        <c:manualLayout>
          <c:xMode val="edge"/>
          <c:yMode val="edge"/>
          <c:x val="0.64570291998207163"/>
          <c:y val="0.35050218919545095"/>
          <c:w val="0.33605198081439425"/>
          <c:h val="0.5095720984399984"/>
        </c:manualLayout>
      </c:layout>
      <c:txPr>
        <a:bodyPr/>
        <a:lstStyle/>
        <a:p>
          <a:pPr>
            <a:defRPr sz="900">
              <a:latin typeface="Bookman Old Style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D79684-7987-4CC0-B384-90DD347A6FCC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3E96EE-AB5D-4732-93D9-08FF4C35A5C7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Численность населения на 01.01.2016 г.           9 642 человека</a:t>
          </a:r>
          <a:endParaRPr lang="ru-RU" sz="15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gm:t>
    </dgm:pt>
    <dgm:pt modelId="{409E3DAA-ABF7-40B8-A81D-DBA078D032E8}" type="parTrans" cxnId="{FE5FF70F-0741-44DE-B538-4A8BC1B79CC9}">
      <dgm:prSet/>
      <dgm:spPr/>
      <dgm:t>
        <a:bodyPr/>
        <a:lstStyle/>
        <a:p>
          <a:endParaRPr lang="ru-RU"/>
        </a:p>
      </dgm:t>
    </dgm:pt>
    <dgm:pt modelId="{6015779B-1EC6-4228-9E9C-EA0339BEF0CE}" type="sibTrans" cxnId="{FE5FF70F-0741-44DE-B538-4A8BC1B79CC9}">
      <dgm:prSet/>
      <dgm:spPr/>
      <dgm:t>
        <a:bodyPr/>
        <a:lstStyle/>
        <a:p>
          <a:endParaRPr lang="ru-RU"/>
        </a:p>
      </dgm:t>
    </dgm:pt>
    <dgm:pt modelId="{141AC1BF-BDE4-46C6-91AE-706DD2686969}" type="pres">
      <dgm:prSet presAssocID="{79D79684-7987-4CC0-B384-90DD347A6FC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7CA0297-A98F-4293-8EB7-BD79A17707DA}" type="pres">
      <dgm:prSet presAssocID="{1C3E96EE-AB5D-4732-93D9-08FF4C35A5C7}" presName="horFlow" presStyleCnt="0"/>
      <dgm:spPr/>
    </dgm:pt>
    <dgm:pt modelId="{30C103A0-357A-420A-AADA-C781BF756532}" type="pres">
      <dgm:prSet presAssocID="{1C3E96EE-AB5D-4732-93D9-08FF4C35A5C7}" presName="bigChev" presStyleLbl="node1" presStyleIdx="0" presStyleCnt="1" custScaleX="133856" custScaleY="141300" custLinFactNeighborX="0" custLinFactNeighborY="-28348"/>
      <dgm:spPr/>
      <dgm:t>
        <a:bodyPr/>
        <a:lstStyle/>
        <a:p>
          <a:endParaRPr lang="ru-RU"/>
        </a:p>
      </dgm:t>
    </dgm:pt>
  </dgm:ptLst>
  <dgm:cxnLst>
    <dgm:cxn modelId="{126E8905-4381-46DD-AE4D-40F36935C715}" type="presOf" srcId="{79D79684-7987-4CC0-B384-90DD347A6FCC}" destId="{141AC1BF-BDE4-46C6-91AE-706DD2686969}" srcOrd="0" destOrd="0" presId="urn:microsoft.com/office/officeart/2005/8/layout/lProcess3"/>
    <dgm:cxn modelId="{83421D0E-8E53-44BB-9CFC-156E1232D8B0}" type="presOf" srcId="{1C3E96EE-AB5D-4732-93D9-08FF4C35A5C7}" destId="{30C103A0-357A-420A-AADA-C781BF756532}" srcOrd="0" destOrd="0" presId="urn:microsoft.com/office/officeart/2005/8/layout/lProcess3"/>
    <dgm:cxn modelId="{FE5FF70F-0741-44DE-B538-4A8BC1B79CC9}" srcId="{79D79684-7987-4CC0-B384-90DD347A6FCC}" destId="{1C3E96EE-AB5D-4732-93D9-08FF4C35A5C7}" srcOrd="0" destOrd="0" parTransId="{409E3DAA-ABF7-40B8-A81D-DBA078D032E8}" sibTransId="{6015779B-1EC6-4228-9E9C-EA0339BEF0CE}"/>
    <dgm:cxn modelId="{52580A02-E2FD-49B6-A665-9A138A2B18CA}" type="presParOf" srcId="{141AC1BF-BDE4-46C6-91AE-706DD2686969}" destId="{E7CA0297-A98F-4293-8EB7-BD79A17707DA}" srcOrd="0" destOrd="0" presId="urn:microsoft.com/office/officeart/2005/8/layout/lProcess3"/>
    <dgm:cxn modelId="{8C93F4A0-111A-47D2-BFE7-A23170E17098}" type="presParOf" srcId="{E7CA0297-A98F-4293-8EB7-BD79A17707DA}" destId="{30C103A0-357A-420A-AADA-C781BF756532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D371F85-7801-4233-95F7-2968E256DDD5}" type="doc">
      <dgm:prSet loTypeId="urn:microsoft.com/office/officeart/2005/8/layout/radial4" loCatId="relationship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03BC644-0CF3-4F89-94C3-ABCD7DC6D1FF}">
      <dgm:prSet phldrT="[Текст]" custT="1"/>
      <dgm:spPr>
        <a:gradFill flip="none" rotWithShape="1">
          <a:gsLst>
            <a:gs pos="1700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ДОХОДЫ БЮДЖЕТА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74A53E87-F23B-4076-88B5-9CC639173AC8}" type="parTrans" cxnId="{5ECDAC9E-4510-49E1-AAB9-2082406B4492}">
      <dgm:prSet/>
      <dgm:spPr/>
      <dgm:t>
        <a:bodyPr/>
        <a:lstStyle/>
        <a:p>
          <a:endParaRPr lang="ru-RU"/>
        </a:p>
      </dgm:t>
    </dgm:pt>
    <dgm:pt modelId="{8F54DD95-09DE-46E4-A201-BD755BB99C94}" type="sibTrans" cxnId="{5ECDAC9E-4510-49E1-AAB9-2082406B4492}">
      <dgm:prSet/>
      <dgm:spPr/>
      <dgm:t>
        <a:bodyPr/>
        <a:lstStyle/>
        <a:p>
          <a:endParaRPr lang="ru-RU"/>
        </a:p>
      </dgm:t>
    </dgm:pt>
    <dgm:pt modelId="{C7E7BE82-51F9-4614-8578-DC9ADEC0F04B}">
      <dgm:prSet phldrT="[Текст]" custT="1"/>
      <dgm:spPr>
        <a:gradFill flip="none" rotWithShape="0">
          <a:gsLst>
            <a:gs pos="0">
              <a:srgbClr val="339966">
                <a:shade val="30000"/>
                <a:satMod val="115000"/>
              </a:srgbClr>
            </a:gs>
            <a:gs pos="50000">
              <a:srgbClr val="339966">
                <a:shade val="67500"/>
                <a:satMod val="115000"/>
              </a:srgbClr>
            </a:gs>
            <a:gs pos="100000">
              <a:srgbClr val="339966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ru-RU" sz="1700" b="1" u="sng" dirty="0" smtClean="0">
              <a:latin typeface="Times New Roman" pitchFamily="18" charset="0"/>
              <a:cs typeface="Times New Roman" pitchFamily="18" charset="0"/>
            </a:rPr>
            <a:t>Налоговые доходы- </a:t>
          </a:r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доходы от уплаты налогов, установленных Налоговым кодексом  Российской Федерации (федеральные, региональные и местные налоги и сборы, специальные налоговые режимы:</a:t>
          </a:r>
        </a:p>
        <a:p>
          <a:pPr algn="ctr"/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- Налог на доходы физических лиц;</a:t>
          </a:r>
        </a:p>
        <a:p>
          <a:pPr algn="ctr"/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- Налоги  на совокупный доход;</a:t>
          </a:r>
        </a:p>
        <a:p>
          <a:pPr algn="ctr"/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- Государственная  пошлина;</a:t>
          </a:r>
        </a:p>
        <a:p>
          <a:pPr algn="ctr"/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- Другие</a:t>
          </a:r>
          <a:endParaRPr lang="ru-RU" sz="1700" dirty="0">
            <a:latin typeface="Times New Roman" pitchFamily="18" charset="0"/>
            <a:cs typeface="Times New Roman" pitchFamily="18" charset="0"/>
          </a:endParaRPr>
        </a:p>
      </dgm:t>
    </dgm:pt>
    <dgm:pt modelId="{1308977C-B5C0-4EE3-B22B-1ACA6465B710}" type="parTrans" cxnId="{F038C9EA-7669-4B46-A2AD-3A7495908283}">
      <dgm:prSet/>
      <dgm:spPr>
        <a:solidFill>
          <a:srgbClr val="00CC66"/>
        </a:solidFill>
        <a:ln>
          <a:solidFill>
            <a:schemeClr val="accent1"/>
          </a:solidFill>
        </a:ln>
      </dgm:spPr>
      <dgm:t>
        <a:bodyPr/>
        <a:lstStyle/>
        <a:p>
          <a:endParaRPr lang="ru-RU" dirty="0"/>
        </a:p>
      </dgm:t>
    </dgm:pt>
    <dgm:pt modelId="{397391D5-EC80-4467-9071-0D3D5547E1FC}" type="sibTrans" cxnId="{F038C9EA-7669-4B46-A2AD-3A7495908283}">
      <dgm:prSet/>
      <dgm:spPr/>
      <dgm:t>
        <a:bodyPr/>
        <a:lstStyle/>
        <a:p>
          <a:endParaRPr lang="ru-RU"/>
        </a:p>
      </dgm:t>
    </dgm:pt>
    <dgm:pt modelId="{3FF0F976-E430-4D1F-99AF-07177B944F7C}">
      <dgm:prSet phldrT="[Текст]" custT="1"/>
      <dgm:spPr>
        <a:gradFill flip="none" rotWithShape="0">
          <a:gsLst>
            <a:gs pos="0">
              <a:srgbClr val="0099FF">
                <a:shade val="30000"/>
                <a:satMod val="115000"/>
              </a:srgbClr>
            </a:gs>
            <a:gs pos="50000">
              <a:srgbClr val="0099FF">
                <a:shade val="67500"/>
                <a:satMod val="115000"/>
              </a:srgbClr>
            </a:gs>
            <a:gs pos="100000">
              <a:srgbClr val="0099FF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/>
        <a:lstStyle/>
        <a:p>
          <a:r>
            <a:rPr lang="ru-RU" sz="1700" b="1" u="sng" dirty="0" smtClean="0">
              <a:latin typeface="Times New Roman" pitchFamily="18" charset="0"/>
              <a:cs typeface="Times New Roman" pitchFamily="18" charset="0"/>
            </a:rPr>
            <a:t>Безвозмездные поступления- </a:t>
          </a:r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поступающие в бюджет денежные средства из других бюджетов бюджетной системы РФ, а так же перечисления от  физических и юридических лиц</a:t>
          </a:r>
          <a:endParaRPr lang="ru-RU" sz="1700" dirty="0">
            <a:latin typeface="Times New Roman" pitchFamily="18" charset="0"/>
            <a:cs typeface="Times New Roman" pitchFamily="18" charset="0"/>
          </a:endParaRPr>
        </a:p>
      </dgm:t>
    </dgm:pt>
    <dgm:pt modelId="{04314C92-F169-4EFF-835C-AA5E582131CA}" type="parTrans" cxnId="{A3E67AB5-11A7-47DB-8E6A-10B1BC2D1536}">
      <dgm:prSet/>
      <dgm:spPr>
        <a:solidFill>
          <a:srgbClr val="33CCFF"/>
        </a:solidFill>
      </dgm:spPr>
      <dgm:t>
        <a:bodyPr/>
        <a:lstStyle/>
        <a:p>
          <a:endParaRPr lang="ru-RU" dirty="0"/>
        </a:p>
      </dgm:t>
    </dgm:pt>
    <dgm:pt modelId="{D449E078-7D5D-49D6-A890-8FA05575F534}" type="sibTrans" cxnId="{A3E67AB5-11A7-47DB-8E6A-10B1BC2D1536}">
      <dgm:prSet/>
      <dgm:spPr/>
      <dgm:t>
        <a:bodyPr/>
        <a:lstStyle/>
        <a:p>
          <a:endParaRPr lang="ru-RU"/>
        </a:p>
      </dgm:t>
    </dgm:pt>
    <dgm:pt modelId="{24541B9B-D371-49BA-A5B2-F771C5B494A7}">
      <dgm:prSet phldrT="[Текст]" custT="1"/>
      <dgm:spPr>
        <a:gradFill flip="none" rotWithShape="0">
          <a:gsLst>
            <a:gs pos="0">
              <a:srgbClr val="33CC33">
                <a:shade val="30000"/>
                <a:satMod val="115000"/>
              </a:srgbClr>
            </a:gs>
            <a:gs pos="50000">
              <a:srgbClr val="33CC33">
                <a:shade val="67500"/>
                <a:satMod val="115000"/>
              </a:srgbClr>
            </a:gs>
            <a:gs pos="100000">
              <a:srgbClr val="33CC33">
                <a:shade val="100000"/>
                <a:satMod val="115000"/>
              </a:srgbClr>
            </a:gs>
          </a:gsLst>
          <a:lin ang="5400000" scaled="1"/>
          <a:tileRect/>
        </a:gradFill>
        <a:ln>
          <a:solidFill>
            <a:schemeClr val="accent1"/>
          </a:solidFill>
        </a:ln>
        <a:scene3d>
          <a:camera prst="orthographicFront">
            <a:rot lat="0" lon="0" rev="0"/>
          </a:camera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ru-RU" sz="1700" b="1" u="sng" dirty="0" smtClean="0">
              <a:latin typeface="Times New Roman" pitchFamily="18" charset="0"/>
              <a:cs typeface="Times New Roman" pitchFamily="18" charset="0"/>
            </a:rPr>
            <a:t>Неналоговые доходы </a:t>
          </a:r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– доходы от использования имущества, находящегося в муниципальной собственности, плата за негативное воздействие на окружающую среду, доходы от продажи  материальных и нематериальных активов, штрафы, санкции, возмещения</a:t>
          </a:r>
          <a:endParaRPr lang="ru-RU" sz="1700" dirty="0">
            <a:latin typeface="Times New Roman" pitchFamily="18" charset="0"/>
            <a:cs typeface="Times New Roman" pitchFamily="18" charset="0"/>
          </a:endParaRPr>
        </a:p>
      </dgm:t>
    </dgm:pt>
    <dgm:pt modelId="{0BABBF11-1227-411A-863C-874B6BAEA5AC}" type="parTrans" cxnId="{93913D89-7E9A-47C7-8D7A-3ABE32CBB138}">
      <dgm:prSet/>
      <dgm:spPr>
        <a:solidFill>
          <a:srgbClr val="00FF99"/>
        </a:solidFill>
      </dgm:spPr>
      <dgm:t>
        <a:bodyPr/>
        <a:lstStyle/>
        <a:p>
          <a:endParaRPr lang="ru-RU" dirty="0"/>
        </a:p>
      </dgm:t>
    </dgm:pt>
    <dgm:pt modelId="{89528275-5E5B-44DF-902D-6EF7E5597E8A}" type="sibTrans" cxnId="{93913D89-7E9A-47C7-8D7A-3ABE32CBB138}">
      <dgm:prSet/>
      <dgm:spPr/>
      <dgm:t>
        <a:bodyPr/>
        <a:lstStyle/>
        <a:p>
          <a:endParaRPr lang="ru-RU"/>
        </a:p>
      </dgm:t>
    </dgm:pt>
    <dgm:pt modelId="{8450C838-883F-49BB-ADCD-9FDD8CECD47D}" type="pres">
      <dgm:prSet presAssocID="{FD371F85-7801-4233-95F7-2968E256DDD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9377F2-6DE3-41EC-9D05-635A90327943}" type="pres">
      <dgm:prSet presAssocID="{F03BC644-0CF3-4F89-94C3-ABCD7DC6D1FF}" presName="centerShape" presStyleLbl="node0" presStyleIdx="0" presStyleCnt="1" custScaleY="77980" custLinFactNeighborX="-518" custLinFactNeighborY="-1967"/>
      <dgm:spPr/>
      <dgm:t>
        <a:bodyPr/>
        <a:lstStyle/>
        <a:p>
          <a:endParaRPr lang="ru-RU"/>
        </a:p>
      </dgm:t>
    </dgm:pt>
    <dgm:pt modelId="{4D18CED3-1142-40EA-9116-88C40631624C}" type="pres">
      <dgm:prSet presAssocID="{1308977C-B5C0-4EE3-B22B-1ACA6465B710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260436B6-97A1-4106-A465-1698EFC5DB02}" type="pres">
      <dgm:prSet presAssocID="{C7E7BE82-51F9-4614-8578-DC9ADEC0F04B}" presName="node" presStyleLbl="node1" presStyleIdx="0" presStyleCnt="3" custScaleX="108797" custScaleY="251843" custRadScaleRad="108296" custRadScaleInc="-28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E49E3-7EAF-4671-ACEC-5EF4114D59E5}" type="pres">
      <dgm:prSet presAssocID="{04314C92-F169-4EFF-835C-AA5E582131CA}" presName="parTrans" presStyleLbl="bgSibTrans2D1" presStyleIdx="1" presStyleCnt="3" custAng="21497965" custScaleX="96563" custLinFactNeighborX="3373" custLinFactNeighborY="27879"/>
      <dgm:spPr/>
      <dgm:t>
        <a:bodyPr/>
        <a:lstStyle/>
        <a:p>
          <a:endParaRPr lang="ru-RU"/>
        </a:p>
      </dgm:t>
    </dgm:pt>
    <dgm:pt modelId="{4C1BB923-E7F2-4FAE-BCE2-9CBC75F98424}" type="pres">
      <dgm:prSet presAssocID="{3FF0F976-E430-4D1F-99AF-07177B944F7C}" presName="node" presStyleLbl="node1" presStyleIdx="1" presStyleCnt="3" custScaleY="158270" custRadScaleRad="122127" custRadScaleInc="744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3C8D6A-0A5F-4907-83DC-AB25FCA93C97}" type="pres">
      <dgm:prSet presAssocID="{0BABBF11-1227-411A-863C-874B6BAEA5AC}" presName="parTrans" presStyleLbl="bgSibTrans2D1" presStyleIdx="2" presStyleCnt="3" custLinFactNeighborX="188" custLinFactNeighborY="15399"/>
      <dgm:spPr/>
      <dgm:t>
        <a:bodyPr/>
        <a:lstStyle/>
        <a:p>
          <a:endParaRPr lang="ru-RU"/>
        </a:p>
      </dgm:t>
    </dgm:pt>
    <dgm:pt modelId="{D71078B0-61B0-4A49-ACC5-75E45D65A14C}" type="pres">
      <dgm:prSet presAssocID="{24541B9B-D371-49BA-A5B2-F771C5B494A7}" presName="node" presStyleLbl="node1" presStyleIdx="2" presStyleCnt="3" custScaleX="110952" custScaleY="168276" custRadScaleRad="93507" custRadScaleInc="-929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38C9EA-7669-4B46-A2AD-3A7495908283}" srcId="{F03BC644-0CF3-4F89-94C3-ABCD7DC6D1FF}" destId="{C7E7BE82-51F9-4614-8578-DC9ADEC0F04B}" srcOrd="0" destOrd="0" parTransId="{1308977C-B5C0-4EE3-B22B-1ACA6465B710}" sibTransId="{397391D5-EC80-4467-9071-0D3D5547E1FC}"/>
    <dgm:cxn modelId="{A3E67AB5-11A7-47DB-8E6A-10B1BC2D1536}" srcId="{F03BC644-0CF3-4F89-94C3-ABCD7DC6D1FF}" destId="{3FF0F976-E430-4D1F-99AF-07177B944F7C}" srcOrd="1" destOrd="0" parTransId="{04314C92-F169-4EFF-835C-AA5E582131CA}" sibTransId="{D449E078-7D5D-49D6-A890-8FA05575F534}"/>
    <dgm:cxn modelId="{AFC9F6B8-451C-4B94-9A20-81C6922C1432}" type="presOf" srcId="{1308977C-B5C0-4EE3-B22B-1ACA6465B710}" destId="{4D18CED3-1142-40EA-9116-88C40631624C}" srcOrd="0" destOrd="0" presId="urn:microsoft.com/office/officeart/2005/8/layout/radial4"/>
    <dgm:cxn modelId="{93913D89-7E9A-47C7-8D7A-3ABE32CBB138}" srcId="{F03BC644-0CF3-4F89-94C3-ABCD7DC6D1FF}" destId="{24541B9B-D371-49BA-A5B2-F771C5B494A7}" srcOrd="2" destOrd="0" parTransId="{0BABBF11-1227-411A-863C-874B6BAEA5AC}" sibTransId="{89528275-5E5B-44DF-902D-6EF7E5597E8A}"/>
    <dgm:cxn modelId="{D2D65A7A-7D12-4600-A988-1657039BA096}" type="presOf" srcId="{C7E7BE82-51F9-4614-8578-DC9ADEC0F04B}" destId="{260436B6-97A1-4106-A465-1698EFC5DB02}" srcOrd="0" destOrd="0" presId="urn:microsoft.com/office/officeart/2005/8/layout/radial4"/>
    <dgm:cxn modelId="{C41C04FC-7693-4A33-9ABD-1ABEEAFC1E56}" type="presOf" srcId="{F03BC644-0CF3-4F89-94C3-ABCD7DC6D1FF}" destId="{7C9377F2-6DE3-41EC-9D05-635A90327943}" srcOrd="0" destOrd="0" presId="urn:microsoft.com/office/officeart/2005/8/layout/radial4"/>
    <dgm:cxn modelId="{C24AE16A-FA96-4323-83AE-22DB67BDFCF9}" type="presOf" srcId="{0BABBF11-1227-411A-863C-874B6BAEA5AC}" destId="{4C3C8D6A-0A5F-4907-83DC-AB25FCA93C97}" srcOrd="0" destOrd="0" presId="urn:microsoft.com/office/officeart/2005/8/layout/radial4"/>
    <dgm:cxn modelId="{A8DAD2B3-CC0D-4BDC-9C19-7AA9DC6FB88A}" type="presOf" srcId="{FD371F85-7801-4233-95F7-2968E256DDD5}" destId="{8450C838-883F-49BB-ADCD-9FDD8CECD47D}" srcOrd="0" destOrd="0" presId="urn:microsoft.com/office/officeart/2005/8/layout/radial4"/>
    <dgm:cxn modelId="{1323577C-E682-4C8C-8032-31C6BD063025}" type="presOf" srcId="{04314C92-F169-4EFF-835C-AA5E582131CA}" destId="{33AE49E3-7EAF-4671-ACEC-5EF4114D59E5}" srcOrd="0" destOrd="0" presId="urn:microsoft.com/office/officeart/2005/8/layout/radial4"/>
    <dgm:cxn modelId="{5ECDAC9E-4510-49E1-AAB9-2082406B4492}" srcId="{FD371F85-7801-4233-95F7-2968E256DDD5}" destId="{F03BC644-0CF3-4F89-94C3-ABCD7DC6D1FF}" srcOrd="0" destOrd="0" parTransId="{74A53E87-F23B-4076-88B5-9CC639173AC8}" sibTransId="{8F54DD95-09DE-46E4-A201-BD755BB99C94}"/>
    <dgm:cxn modelId="{DCEE90B1-9B61-4C4B-BB26-0E5B08BB34E5}" type="presOf" srcId="{3FF0F976-E430-4D1F-99AF-07177B944F7C}" destId="{4C1BB923-E7F2-4FAE-BCE2-9CBC75F98424}" srcOrd="0" destOrd="0" presId="urn:microsoft.com/office/officeart/2005/8/layout/radial4"/>
    <dgm:cxn modelId="{0C9C6E93-3167-4853-BC3A-6DF548E9EE15}" type="presOf" srcId="{24541B9B-D371-49BA-A5B2-F771C5B494A7}" destId="{D71078B0-61B0-4A49-ACC5-75E45D65A14C}" srcOrd="0" destOrd="0" presId="urn:microsoft.com/office/officeart/2005/8/layout/radial4"/>
    <dgm:cxn modelId="{4FBFDD95-CD41-460F-B6B0-9E7EFE232C2C}" type="presParOf" srcId="{8450C838-883F-49BB-ADCD-9FDD8CECD47D}" destId="{7C9377F2-6DE3-41EC-9D05-635A90327943}" srcOrd="0" destOrd="0" presId="urn:microsoft.com/office/officeart/2005/8/layout/radial4"/>
    <dgm:cxn modelId="{FF5725F0-5A28-45D8-A49A-4E3D207C22BC}" type="presParOf" srcId="{8450C838-883F-49BB-ADCD-9FDD8CECD47D}" destId="{4D18CED3-1142-40EA-9116-88C40631624C}" srcOrd="1" destOrd="0" presId="urn:microsoft.com/office/officeart/2005/8/layout/radial4"/>
    <dgm:cxn modelId="{5722149E-AE15-44D2-AD20-E89D166F0D9E}" type="presParOf" srcId="{8450C838-883F-49BB-ADCD-9FDD8CECD47D}" destId="{260436B6-97A1-4106-A465-1698EFC5DB02}" srcOrd="2" destOrd="0" presId="urn:microsoft.com/office/officeart/2005/8/layout/radial4"/>
    <dgm:cxn modelId="{EB8C33DC-3D06-4035-B73E-AFA473BDDF56}" type="presParOf" srcId="{8450C838-883F-49BB-ADCD-9FDD8CECD47D}" destId="{33AE49E3-7EAF-4671-ACEC-5EF4114D59E5}" srcOrd="3" destOrd="0" presId="urn:microsoft.com/office/officeart/2005/8/layout/radial4"/>
    <dgm:cxn modelId="{375E3AB5-6A6A-4FB9-8D07-A53EF17F6A11}" type="presParOf" srcId="{8450C838-883F-49BB-ADCD-9FDD8CECD47D}" destId="{4C1BB923-E7F2-4FAE-BCE2-9CBC75F98424}" srcOrd="4" destOrd="0" presId="urn:microsoft.com/office/officeart/2005/8/layout/radial4"/>
    <dgm:cxn modelId="{BBA5423E-A9A3-45DE-BFC3-6BB85C03EBCE}" type="presParOf" srcId="{8450C838-883F-49BB-ADCD-9FDD8CECD47D}" destId="{4C3C8D6A-0A5F-4907-83DC-AB25FCA93C97}" srcOrd="5" destOrd="0" presId="urn:microsoft.com/office/officeart/2005/8/layout/radial4"/>
    <dgm:cxn modelId="{E8E62657-24CA-4038-8D86-7D3FFE0BEF9F}" type="presParOf" srcId="{8450C838-883F-49BB-ADCD-9FDD8CECD47D}" destId="{D71078B0-61B0-4A49-ACC5-75E45D65A14C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2B22A5F-7C50-45A9-A128-EAF707AD7DA0}" type="doc">
      <dgm:prSet loTypeId="urn:microsoft.com/office/officeart/2005/8/layout/vProcess5" loCatId="process" qsTypeId="urn:microsoft.com/office/officeart/2005/8/quickstyle/3d2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1CC65711-61E0-44E5-B472-F7D3EDAD62BD}">
      <dgm:prSet phldrT="[Текст]" custT="1"/>
      <dgm:spPr>
        <a:solidFill>
          <a:srgbClr val="3366F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just"/>
          <a:r>
            <a:rPr lang="ru-RU" sz="2000" b="1" u="sng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Дотации</a:t>
          </a:r>
          <a:r>
            <a:rPr lang="ru-RU" sz="2000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 – денежная помощь со стороны бюджета другого уровня, предоставляемая на безвозмездной и безвозвратной основе</a:t>
          </a:r>
          <a:endParaRPr lang="ru-RU" sz="2000" dirty="0">
            <a:solidFill>
              <a:schemeClr val="tx2">
                <a:lumMod val="10000"/>
              </a:schemeClr>
            </a:solidFill>
            <a:latin typeface="Book Antiqua" pitchFamily="18" charset="0"/>
          </a:endParaRPr>
        </a:p>
      </dgm:t>
    </dgm:pt>
    <dgm:pt modelId="{71E4292C-E05B-49D3-B55A-571E8E1CEC16}" type="parTrans" cxnId="{95897406-EE23-449A-B86A-B999A9CAC77E}">
      <dgm:prSet/>
      <dgm:spPr/>
      <dgm:t>
        <a:bodyPr/>
        <a:lstStyle/>
        <a:p>
          <a:endParaRPr lang="ru-RU"/>
        </a:p>
      </dgm:t>
    </dgm:pt>
    <dgm:pt modelId="{52337DFF-E383-461B-9334-D92F990D56D9}" type="sibTrans" cxnId="{95897406-EE23-449A-B86A-B999A9CAC77E}">
      <dgm:prSet/>
      <dgm:spPr>
        <a:solidFill>
          <a:srgbClr val="B2B2B2">
            <a:alpha val="89804"/>
          </a:srgbClr>
        </a:solidFill>
        <a:ln>
          <a:solidFill>
            <a:srgbClr val="3399FF">
              <a:alpha val="89804"/>
            </a:srgbClr>
          </a:solidFill>
        </a:ln>
      </dgm:spPr>
      <dgm:t>
        <a:bodyPr/>
        <a:lstStyle/>
        <a:p>
          <a:endParaRPr lang="ru-RU"/>
        </a:p>
      </dgm:t>
    </dgm:pt>
    <dgm:pt modelId="{F449EDBA-C359-483E-92A1-10F66E4A60B2}">
      <dgm:prSet phldrT="[Текст]" custT="1"/>
      <dgm:spPr>
        <a:solidFill>
          <a:srgbClr val="6699F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endParaRPr lang="ru-RU" sz="1200" dirty="0" smtClean="0">
            <a:latin typeface="Book Antiqua" pitchFamily="18" charset="0"/>
          </a:endParaRPr>
        </a:p>
        <a:p>
          <a:pPr algn="just"/>
          <a:r>
            <a:rPr lang="ru-RU" sz="2000" b="1" i="0" u="sng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Субсидии</a:t>
          </a:r>
          <a:r>
            <a:rPr lang="ru-RU" sz="2000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  - межбюджетные трансферты, предоставляемые бюджету другого уровня на условиях долевого финансирования расходов</a:t>
          </a:r>
        </a:p>
        <a:p>
          <a:pPr algn="l"/>
          <a:r>
            <a:rPr lang="ru-RU" sz="1800" dirty="0" smtClean="0"/>
            <a:t> </a:t>
          </a:r>
          <a:endParaRPr lang="ru-RU" sz="1800" dirty="0"/>
        </a:p>
      </dgm:t>
    </dgm:pt>
    <dgm:pt modelId="{C774A548-0B12-46A8-8B8A-0192C12C399B}" type="parTrans" cxnId="{50E5A926-146A-43EE-A29F-A5D039A9F039}">
      <dgm:prSet/>
      <dgm:spPr/>
      <dgm:t>
        <a:bodyPr/>
        <a:lstStyle/>
        <a:p>
          <a:endParaRPr lang="ru-RU"/>
        </a:p>
      </dgm:t>
    </dgm:pt>
    <dgm:pt modelId="{64540C70-5236-4909-88F2-F8D02EAF99A1}" type="sibTrans" cxnId="{50E5A926-146A-43EE-A29F-A5D039A9F039}">
      <dgm:prSet/>
      <dgm:spPr>
        <a:solidFill>
          <a:srgbClr val="B2B2B2">
            <a:alpha val="90000"/>
          </a:srgbClr>
        </a:solidFill>
        <a:ln>
          <a:solidFill>
            <a:srgbClr val="6666FF">
              <a:alpha val="89804"/>
            </a:srgbClr>
          </a:solidFill>
        </a:ln>
      </dgm:spPr>
      <dgm:t>
        <a:bodyPr/>
        <a:lstStyle/>
        <a:p>
          <a:endParaRPr lang="ru-RU"/>
        </a:p>
      </dgm:t>
    </dgm:pt>
    <dgm:pt modelId="{2D7DE91B-796A-4177-A0FB-3A646E902107}">
      <dgm:prSet custT="1"/>
      <dgm:spPr>
        <a:solidFill>
          <a:srgbClr val="CC99FF"/>
        </a:solidFill>
      </dgm:spPr>
      <dgm:t>
        <a:bodyPr/>
        <a:lstStyle/>
        <a:p>
          <a:pPr algn="just"/>
          <a:r>
            <a:rPr lang="ru-RU" sz="2000" b="1" u="sng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Субвенции</a:t>
          </a:r>
          <a:r>
            <a:rPr lang="ru-RU" sz="2000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 – межбюджетные трансферты, предоставляемые местным бюджетам на исполнение переданных государственных полномочий </a:t>
          </a:r>
          <a:endParaRPr lang="ru-RU" sz="2000" dirty="0">
            <a:solidFill>
              <a:schemeClr val="tx2">
                <a:lumMod val="10000"/>
              </a:schemeClr>
            </a:solidFill>
            <a:latin typeface="Book Antiqua" pitchFamily="18" charset="0"/>
          </a:endParaRPr>
        </a:p>
      </dgm:t>
    </dgm:pt>
    <dgm:pt modelId="{87A3EC28-D257-4C28-BC1D-A7FE7569CA24}" type="parTrans" cxnId="{A401B4C0-0E94-43F5-9D03-59CBA193F521}">
      <dgm:prSet/>
      <dgm:spPr/>
      <dgm:t>
        <a:bodyPr/>
        <a:lstStyle/>
        <a:p>
          <a:endParaRPr lang="ru-RU"/>
        </a:p>
      </dgm:t>
    </dgm:pt>
    <dgm:pt modelId="{A01088EC-3308-47C5-9A55-C4769DE66AA1}" type="sibTrans" cxnId="{A401B4C0-0E94-43F5-9D03-59CBA193F521}">
      <dgm:prSet/>
      <dgm:spPr>
        <a:solidFill>
          <a:srgbClr val="B2B2B2">
            <a:alpha val="90000"/>
          </a:srgbClr>
        </a:solidFill>
        <a:ln>
          <a:solidFill>
            <a:srgbClr val="FF66FF">
              <a:alpha val="89804"/>
            </a:srgbClr>
          </a:solidFill>
        </a:ln>
      </dgm:spPr>
      <dgm:t>
        <a:bodyPr/>
        <a:lstStyle/>
        <a:p>
          <a:endParaRPr lang="ru-RU"/>
        </a:p>
      </dgm:t>
    </dgm:pt>
    <dgm:pt modelId="{21E5C3DA-5115-440E-B56E-5DCA8F93B1BB}">
      <dgm:prSet custT="1"/>
      <dgm:spPr>
        <a:solidFill>
          <a:srgbClr val="FF99CC"/>
        </a:solidFill>
      </dgm:spPr>
      <dgm:t>
        <a:bodyPr/>
        <a:lstStyle/>
        <a:p>
          <a:r>
            <a:rPr lang="ru-RU" sz="2000" b="1" u="sng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Иные межбюджетные трансферты</a:t>
          </a:r>
          <a:endParaRPr lang="ru-RU" sz="2000" b="1" u="sng" dirty="0">
            <a:solidFill>
              <a:schemeClr val="tx2">
                <a:lumMod val="10000"/>
              </a:schemeClr>
            </a:solidFill>
            <a:latin typeface="Book Antiqua" pitchFamily="18" charset="0"/>
          </a:endParaRPr>
        </a:p>
      </dgm:t>
    </dgm:pt>
    <dgm:pt modelId="{706114FB-E472-431C-81C9-C5DCC060E5B0}" type="parTrans" cxnId="{7D1F8A23-F819-449C-9545-7CFECED4525C}">
      <dgm:prSet/>
      <dgm:spPr/>
      <dgm:t>
        <a:bodyPr/>
        <a:lstStyle/>
        <a:p>
          <a:endParaRPr lang="ru-RU"/>
        </a:p>
      </dgm:t>
    </dgm:pt>
    <dgm:pt modelId="{563442B4-77BC-4A16-89BD-E62999AAA117}" type="sibTrans" cxnId="{7D1F8A23-F819-449C-9545-7CFECED4525C}">
      <dgm:prSet/>
      <dgm:spPr/>
      <dgm:t>
        <a:bodyPr/>
        <a:lstStyle/>
        <a:p>
          <a:endParaRPr lang="ru-RU"/>
        </a:p>
      </dgm:t>
    </dgm:pt>
    <dgm:pt modelId="{F7DB0BF1-2966-4912-8D39-B0022291816C}" type="pres">
      <dgm:prSet presAssocID="{92B22A5F-7C50-45A9-A128-EAF707AD7DA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7C7D7A-E713-45EB-B900-268290840730}" type="pres">
      <dgm:prSet presAssocID="{92B22A5F-7C50-45A9-A128-EAF707AD7DA0}" presName="dummyMaxCanvas" presStyleCnt="0">
        <dgm:presLayoutVars/>
      </dgm:prSet>
      <dgm:spPr/>
    </dgm:pt>
    <dgm:pt modelId="{3C023A05-0CA6-4B1C-9C90-98508B193786}" type="pres">
      <dgm:prSet presAssocID="{92B22A5F-7C50-45A9-A128-EAF707AD7DA0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7415BA-DC97-43E2-AE7E-CB1E89BDB6C4}" type="pres">
      <dgm:prSet presAssocID="{92B22A5F-7C50-45A9-A128-EAF707AD7DA0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CD9B4C-DA78-46C7-9E8E-1E5C23521922}" type="pres">
      <dgm:prSet presAssocID="{92B22A5F-7C50-45A9-A128-EAF707AD7DA0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AFC14A-0294-454A-9D8E-0DEDF513300C}" type="pres">
      <dgm:prSet presAssocID="{92B22A5F-7C50-45A9-A128-EAF707AD7DA0}" presName="FourNodes_4" presStyleLbl="node1" presStyleIdx="3" presStyleCnt="4" custScaleY="55093" custLinFactNeighborX="-28" custLinFactNeighborY="-168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1735EF-571B-421D-B69C-575E32C59B3D}" type="pres">
      <dgm:prSet presAssocID="{92B22A5F-7C50-45A9-A128-EAF707AD7DA0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9D2155-7612-468E-A3DC-8E1D47EBEE5B}" type="pres">
      <dgm:prSet presAssocID="{92B22A5F-7C50-45A9-A128-EAF707AD7DA0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7A71E0-8E04-4158-8B58-BB3714727D7B}" type="pres">
      <dgm:prSet presAssocID="{92B22A5F-7C50-45A9-A128-EAF707AD7DA0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7F054D-0001-4AB9-89D8-68A07030852D}" type="pres">
      <dgm:prSet presAssocID="{92B22A5F-7C50-45A9-A128-EAF707AD7DA0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FE6E65-588E-4D34-80FF-15BC2F55240A}" type="pres">
      <dgm:prSet presAssocID="{92B22A5F-7C50-45A9-A128-EAF707AD7DA0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8EF898-A196-4E17-8A67-4D9319F3A9FA}" type="pres">
      <dgm:prSet presAssocID="{92B22A5F-7C50-45A9-A128-EAF707AD7DA0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86F31D-B268-4DC9-AA02-B68777929D4F}" type="pres">
      <dgm:prSet presAssocID="{92B22A5F-7C50-45A9-A128-EAF707AD7DA0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F7C8F7-DA17-4F51-8191-9EA0C9415203}" type="presOf" srcId="{2D7DE91B-796A-4177-A0FB-3A646E902107}" destId="{EFCD9B4C-DA78-46C7-9E8E-1E5C23521922}" srcOrd="0" destOrd="0" presId="urn:microsoft.com/office/officeart/2005/8/layout/vProcess5"/>
    <dgm:cxn modelId="{A401B4C0-0E94-43F5-9D03-59CBA193F521}" srcId="{92B22A5F-7C50-45A9-A128-EAF707AD7DA0}" destId="{2D7DE91B-796A-4177-A0FB-3A646E902107}" srcOrd="2" destOrd="0" parTransId="{87A3EC28-D257-4C28-BC1D-A7FE7569CA24}" sibTransId="{A01088EC-3308-47C5-9A55-C4769DE66AA1}"/>
    <dgm:cxn modelId="{9D35EB33-7B73-49B8-B97E-6A4D16151098}" type="presOf" srcId="{21E5C3DA-5115-440E-B56E-5DCA8F93B1BB}" destId="{E786F31D-B268-4DC9-AA02-B68777929D4F}" srcOrd="1" destOrd="0" presId="urn:microsoft.com/office/officeart/2005/8/layout/vProcess5"/>
    <dgm:cxn modelId="{B007530A-8E80-4403-88D1-E4AB02D9F2D7}" type="presOf" srcId="{21E5C3DA-5115-440E-B56E-5DCA8F93B1BB}" destId="{98AFC14A-0294-454A-9D8E-0DEDF513300C}" srcOrd="0" destOrd="0" presId="urn:microsoft.com/office/officeart/2005/8/layout/vProcess5"/>
    <dgm:cxn modelId="{08E6D0DF-F30F-49E0-8897-B69A747B2A6F}" type="presOf" srcId="{52337DFF-E383-461B-9334-D92F990D56D9}" destId="{C21735EF-571B-421D-B69C-575E32C59B3D}" srcOrd="0" destOrd="0" presId="urn:microsoft.com/office/officeart/2005/8/layout/vProcess5"/>
    <dgm:cxn modelId="{6111E341-8473-4863-80A9-5F5C52F29091}" type="presOf" srcId="{A01088EC-3308-47C5-9A55-C4769DE66AA1}" destId="{2C7A71E0-8E04-4158-8B58-BB3714727D7B}" srcOrd="0" destOrd="0" presId="urn:microsoft.com/office/officeart/2005/8/layout/vProcess5"/>
    <dgm:cxn modelId="{4EC3FBA8-756E-4872-9E76-5CCBF9DD9CC6}" type="presOf" srcId="{64540C70-5236-4909-88F2-F8D02EAF99A1}" destId="{A19D2155-7612-468E-A3DC-8E1D47EBEE5B}" srcOrd="0" destOrd="0" presId="urn:microsoft.com/office/officeart/2005/8/layout/vProcess5"/>
    <dgm:cxn modelId="{69D51A98-042F-4EEA-84DE-B2AC55FA82DA}" type="presOf" srcId="{F449EDBA-C359-483E-92A1-10F66E4A60B2}" destId="{D7FE6E65-588E-4D34-80FF-15BC2F55240A}" srcOrd="1" destOrd="0" presId="urn:microsoft.com/office/officeart/2005/8/layout/vProcess5"/>
    <dgm:cxn modelId="{9B695346-088A-481B-A57D-4BA7E8F4BE1A}" type="presOf" srcId="{2D7DE91B-796A-4177-A0FB-3A646E902107}" destId="{808EF898-A196-4E17-8A67-4D9319F3A9FA}" srcOrd="1" destOrd="0" presId="urn:microsoft.com/office/officeart/2005/8/layout/vProcess5"/>
    <dgm:cxn modelId="{5342F169-E8F4-45C5-8B06-9374AAB65B73}" type="presOf" srcId="{1CC65711-61E0-44E5-B472-F7D3EDAD62BD}" destId="{1B7F054D-0001-4AB9-89D8-68A07030852D}" srcOrd="1" destOrd="0" presId="urn:microsoft.com/office/officeart/2005/8/layout/vProcess5"/>
    <dgm:cxn modelId="{95897406-EE23-449A-B86A-B999A9CAC77E}" srcId="{92B22A5F-7C50-45A9-A128-EAF707AD7DA0}" destId="{1CC65711-61E0-44E5-B472-F7D3EDAD62BD}" srcOrd="0" destOrd="0" parTransId="{71E4292C-E05B-49D3-B55A-571E8E1CEC16}" sibTransId="{52337DFF-E383-461B-9334-D92F990D56D9}"/>
    <dgm:cxn modelId="{AC218971-72B2-49E9-A98B-078B96A88B4A}" type="presOf" srcId="{1CC65711-61E0-44E5-B472-F7D3EDAD62BD}" destId="{3C023A05-0CA6-4B1C-9C90-98508B193786}" srcOrd="0" destOrd="0" presId="urn:microsoft.com/office/officeart/2005/8/layout/vProcess5"/>
    <dgm:cxn modelId="{50E5A926-146A-43EE-A29F-A5D039A9F039}" srcId="{92B22A5F-7C50-45A9-A128-EAF707AD7DA0}" destId="{F449EDBA-C359-483E-92A1-10F66E4A60B2}" srcOrd="1" destOrd="0" parTransId="{C774A548-0B12-46A8-8B8A-0192C12C399B}" sibTransId="{64540C70-5236-4909-88F2-F8D02EAF99A1}"/>
    <dgm:cxn modelId="{39DBA229-8DC7-4823-9683-69FCDF4F7A9B}" type="presOf" srcId="{F449EDBA-C359-483E-92A1-10F66E4A60B2}" destId="{347415BA-DC97-43E2-AE7E-CB1E89BDB6C4}" srcOrd="0" destOrd="0" presId="urn:microsoft.com/office/officeart/2005/8/layout/vProcess5"/>
    <dgm:cxn modelId="{7D1F8A23-F819-449C-9545-7CFECED4525C}" srcId="{92B22A5F-7C50-45A9-A128-EAF707AD7DA0}" destId="{21E5C3DA-5115-440E-B56E-5DCA8F93B1BB}" srcOrd="3" destOrd="0" parTransId="{706114FB-E472-431C-81C9-C5DCC060E5B0}" sibTransId="{563442B4-77BC-4A16-89BD-E62999AAA117}"/>
    <dgm:cxn modelId="{0A876180-B205-41DB-BD3A-80C2222C71ED}" type="presOf" srcId="{92B22A5F-7C50-45A9-A128-EAF707AD7DA0}" destId="{F7DB0BF1-2966-4912-8D39-B0022291816C}" srcOrd="0" destOrd="0" presId="urn:microsoft.com/office/officeart/2005/8/layout/vProcess5"/>
    <dgm:cxn modelId="{F7D63CDF-3743-4AE3-BA71-D975222CF087}" type="presParOf" srcId="{F7DB0BF1-2966-4912-8D39-B0022291816C}" destId="{A57C7D7A-E713-45EB-B900-268290840730}" srcOrd="0" destOrd="0" presId="urn:microsoft.com/office/officeart/2005/8/layout/vProcess5"/>
    <dgm:cxn modelId="{3F269E3A-3492-4DB6-A083-79F7E2444CF3}" type="presParOf" srcId="{F7DB0BF1-2966-4912-8D39-B0022291816C}" destId="{3C023A05-0CA6-4B1C-9C90-98508B193786}" srcOrd="1" destOrd="0" presId="urn:microsoft.com/office/officeart/2005/8/layout/vProcess5"/>
    <dgm:cxn modelId="{F5E88414-AC10-4223-A03A-C05AE94B2A18}" type="presParOf" srcId="{F7DB0BF1-2966-4912-8D39-B0022291816C}" destId="{347415BA-DC97-43E2-AE7E-CB1E89BDB6C4}" srcOrd="2" destOrd="0" presId="urn:microsoft.com/office/officeart/2005/8/layout/vProcess5"/>
    <dgm:cxn modelId="{6FCF22B1-1C2E-4AF8-9936-1D16E0D78A3F}" type="presParOf" srcId="{F7DB0BF1-2966-4912-8D39-B0022291816C}" destId="{EFCD9B4C-DA78-46C7-9E8E-1E5C23521922}" srcOrd="3" destOrd="0" presId="urn:microsoft.com/office/officeart/2005/8/layout/vProcess5"/>
    <dgm:cxn modelId="{02AE6A6F-8CF8-47C8-882A-9AE06724674B}" type="presParOf" srcId="{F7DB0BF1-2966-4912-8D39-B0022291816C}" destId="{98AFC14A-0294-454A-9D8E-0DEDF513300C}" srcOrd="4" destOrd="0" presId="urn:microsoft.com/office/officeart/2005/8/layout/vProcess5"/>
    <dgm:cxn modelId="{91DE5029-D1D6-47AD-B1E4-7307E4998ED8}" type="presParOf" srcId="{F7DB0BF1-2966-4912-8D39-B0022291816C}" destId="{C21735EF-571B-421D-B69C-575E32C59B3D}" srcOrd="5" destOrd="0" presId="urn:microsoft.com/office/officeart/2005/8/layout/vProcess5"/>
    <dgm:cxn modelId="{E6FBE567-13B8-4BFA-9C17-2B9B24CA6D86}" type="presParOf" srcId="{F7DB0BF1-2966-4912-8D39-B0022291816C}" destId="{A19D2155-7612-468E-A3DC-8E1D47EBEE5B}" srcOrd="6" destOrd="0" presId="urn:microsoft.com/office/officeart/2005/8/layout/vProcess5"/>
    <dgm:cxn modelId="{58D8514F-054D-4ED6-8104-07373E008EA5}" type="presParOf" srcId="{F7DB0BF1-2966-4912-8D39-B0022291816C}" destId="{2C7A71E0-8E04-4158-8B58-BB3714727D7B}" srcOrd="7" destOrd="0" presId="urn:microsoft.com/office/officeart/2005/8/layout/vProcess5"/>
    <dgm:cxn modelId="{E76CD8D1-FEE6-4441-A18E-3001616777AC}" type="presParOf" srcId="{F7DB0BF1-2966-4912-8D39-B0022291816C}" destId="{1B7F054D-0001-4AB9-89D8-68A07030852D}" srcOrd="8" destOrd="0" presId="urn:microsoft.com/office/officeart/2005/8/layout/vProcess5"/>
    <dgm:cxn modelId="{BCD83100-450D-42AA-9A2C-5B1CC9FAE1AB}" type="presParOf" srcId="{F7DB0BF1-2966-4912-8D39-B0022291816C}" destId="{D7FE6E65-588E-4D34-80FF-15BC2F55240A}" srcOrd="9" destOrd="0" presId="urn:microsoft.com/office/officeart/2005/8/layout/vProcess5"/>
    <dgm:cxn modelId="{058DD67B-A616-40DA-8FAA-EAC1845CDE22}" type="presParOf" srcId="{F7DB0BF1-2966-4912-8D39-B0022291816C}" destId="{808EF898-A196-4E17-8A67-4D9319F3A9FA}" srcOrd="10" destOrd="0" presId="urn:microsoft.com/office/officeart/2005/8/layout/vProcess5"/>
    <dgm:cxn modelId="{170A85FA-FED0-4355-A8D0-0B8A51A8CDD7}" type="presParOf" srcId="{F7DB0BF1-2966-4912-8D39-B0022291816C}" destId="{E786F31D-B268-4DC9-AA02-B68777929D4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81AAA0C-EDB8-4DA2-A270-1AED6D984062}" type="doc">
      <dgm:prSet loTypeId="urn:microsoft.com/office/officeart/2005/8/layout/target3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4428A74-20D0-4355-A5FA-274E4248CF88}">
      <dgm:prSet phldrT="[Текст]" custT="1"/>
      <dgm:spPr>
        <a:solidFill>
          <a:srgbClr val="99CCFF">
            <a:alpha val="89804"/>
          </a:srgbClr>
        </a:solidFill>
      </dgm:spPr>
      <dgm:t>
        <a:bodyPr/>
        <a:lstStyle/>
        <a:p>
          <a:endParaRPr lang="ru-RU" sz="1600" dirty="0" smtClean="0">
            <a:latin typeface="Book Antiqua" pitchFamily="18" charset="0"/>
          </a:endParaRPr>
        </a:p>
        <a:p>
          <a:r>
            <a:rPr lang="ru-RU" sz="1800" dirty="0" smtClean="0">
              <a:solidFill>
                <a:srgbClr val="000099"/>
              </a:solidFill>
              <a:latin typeface="Book Antiqua" pitchFamily="18" charset="0"/>
            </a:rPr>
            <a:t>Расходы бюджета </a:t>
          </a:r>
        </a:p>
        <a:p>
          <a:r>
            <a:rPr lang="ru-RU" sz="1800" dirty="0" smtClean="0">
              <a:solidFill>
                <a:srgbClr val="000099"/>
              </a:solidFill>
              <a:latin typeface="Book Antiqua" pitchFamily="18" charset="0"/>
            </a:rPr>
            <a:t>на 2017 год</a:t>
          </a:r>
        </a:p>
        <a:p>
          <a:r>
            <a:rPr lang="ru-RU" sz="1800" u="sng" dirty="0" smtClean="0">
              <a:solidFill>
                <a:srgbClr val="000099"/>
              </a:solidFill>
              <a:latin typeface="Book Antiqua" pitchFamily="18" charset="0"/>
            </a:rPr>
            <a:t>226 290,8</a:t>
          </a:r>
        </a:p>
        <a:p>
          <a:r>
            <a:rPr lang="ru-RU" sz="1600" dirty="0" smtClean="0">
              <a:latin typeface="Book Antiqua" pitchFamily="18" charset="0"/>
            </a:rPr>
            <a:t>  </a:t>
          </a:r>
          <a:endParaRPr lang="ru-RU" sz="1600" dirty="0">
            <a:latin typeface="Book Antiqua" pitchFamily="18" charset="0"/>
          </a:endParaRPr>
        </a:p>
      </dgm:t>
    </dgm:pt>
    <dgm:pt modelId="{13E1090C-4AAA-4B11-963C-9E0C28ECB004}" type="parTrans" cxnId="{2E9CC7E0-0E0C-4620-B445-F522D8BF94AC}">
      <dgm:prSet/>
      <dgm:spPr/>
      <dgm:t>
        <a:bodyPr/>
        <a:lstStyle/>
        <a:p>
          <a:endParaRPr lang="ru-RU"/>
        </a:p>
      </dgm:t>
    </dgm:pt>
    <dgm:pt modelId="{E758E646-645C-4131-9A0C-E4BC878A8302}" type="sibTrans" cxnId="{2E9CC7E0-0E0C-4620-B445-F522D8BF94AC}">
      <dgm:prSet/>
      <dgm:spPr/>
      <dgm:t>
        <a:bodyPr/>
        <a:lstStyle/>
        <a:p>
          <a:endParaRPr lang="ru-RU"/>
        </a:p>
      </dgm:t>
    </dgm:pt>
    <dgm:pt modelId="{D4267EF1-A870-40BE-AEB5-73C0FAAA2F16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0099"/>
              </a:solidFill>
              <a:latin typeface="Book Antiqua" pitchFamily="18" charset="0"/>
            </a:rPr>
            <a:t>Расходы в рамках программ –                              218 156,6  (96,4%) </a:t>
          </a:r>
          <a:endParaRPr lang="ru-RU" sz="1400" dirty="0">
            <a:solidFill>
              <a:srgbClr val="000099"/>
            </a:solidFill>
            <a:latin typeface="Book Antiqua" pitchFamily="18" charset="0"/>
          </a:endParaRPr>
        </a:p>
      </dgm:t>
    </dgm:pt>
    <dgm:pt modelId="{430B2DB5-A8D6-4221-ADDF-0D32D5D84807}" type="parTrans" cxnId="{9C30CF95-C32A-4FED-8046-E319BC92CB3F}">
      <dgm:prSet/>
      <dgm:spPr/>
      <dgm:t>
        <a:bodyPr/>
        <a:lstStyle/>
        <a:p>
          <a:endParaRPr lang="ru-RU"/>
        </a:p>
      </dgm:t>
    </dgm:pt>
    <dgm:pt modelId="{7A4434DC-075F-4E54-9E99-194F09282B4D}" type="sibTrans" cxnId="{9C30CF95-C32A-4FED-8046-E319BC92CB3F}">
      <dgm:prSet/>
      <dgm:spPr/>
      <dgm:t>
        <a:bodyPr/>
        <a:lstStyle/>
        <a:p>
          <a:endParaRPr lang="ru-RU"/>
        </a:p>
      </dgm:t>
    </dgm:pt>
    <dgm:pt modelId="{A10B4923-8896-4FA8-A863-CC1ACA07753E}">
      <dgm:prSet phldrT="[Текст]" custT="1"/>
      <dgm:spPr/>
      <dgm:t>
        <a:bodyPr/>
        <a:lstStyle/>
        <a:p>
          <a:r>
            <a:rPr lang="ru-RU" sz="1400" dirty="0" err="1" smtClean="0">
              <a:solidFill>
                <a:srgbClr val="000099"/>
              </a:solidFill>
              <a:latin typeface="Book Antiqua" pitchFamily="18" charset="0"/>
            </a:rPr>
            <a:t>Непрограммные</a:t>
          </a:r>
          <a:r>
            <a:rPr lang="ru-RU" sz="1400" dirty="0" smtClean="0">
              <a:solidFill>
                <a:srgbClr val="000099"/>
              </a:solidFill>
              <a:latin typeface="Book Antiqua" pitchFamily="18" charset="0"/>
            </a:rPr>
            <a:t> расходы –    7 134,2 (3,6%)</a:t>
          </a:r>
          <a:endParaRPr lang="ru-RU" sz="1400" dirty="0">
            <a:solidFill>
              <a:srgbClr val="000099"/>
            </a:solidFill>
            <a:latin typeface="Book Antiqua" pitchFamily="18" charset="0"/>
          </a:endParaRPr>
        </a:p>
      </dgm:t>
    </dgm:pt>
    <dgm:pt modelId="{08AC19EC-0901-4DF2-904E-AE135AC06034}" type="parTrans" cxnId="{D7206F63-FC7A-41B6-9CA9-ED65BAA97183}">
      <dgm:prSet/>
      <dgm:spPr/>
      <dgm:t>
        <a:bodyPr/>
        <a:lstStyle/>
        <a:p>
          <a:endParaRPr lang="ru-RU"/>
        </a:p>
      </dgm:t>
    </dgm:pt>
    <dgm:pt modelId="{E37908BE-8159-4276-9A2C-DF8139137C42}" type="sibTrans" cxnId="{D7206F63-FC7A-41B6-9CA9-ED65BAA97183}">
      <dgm:prSet/>
      <dgm:spPr/>
      <dgm:t>
        <a:bodyPr/>
        <a:lstStyle/>
        <a:p>
          <a:endParaRPr lang="ru-RU"/>
        </a:p>
      </dgm:t>
    </dgm:pt>
    <dgm:pt modelId="{4CAC6F70-807C-4D20-A7C8-6ACA747ACA42}">
      <dgm:prSet phldrT="[Текст]" custT="1"/>
      <dgm:spPr>
        <a:solidFill>
          <a:srgbClr val="99CCFF">
            <a:alpha val="89804"/>
          </a:srgbClr>
        </a:solidFill>
      </dgm:spPr>
      <dgm:t>
        <a:bodyPr/>
        <a:lstStyle/>
        <a:p>
          <a:r>
            <a:rPr lang="ru-RU" sz="1800" dirty="0" smtClean="0">
              <a:solidFill>
                <a:srgbClr val="000099"/>
              </a:solidFill>
              <a:latin typeface="Book Antiqua" pitchFamily="18" charset="0"/>
            </a:rPr>
            <a:t>Расходы  бюджета </a:t>
          </a:r>
        </a:p>
        <a:p>
          <a:r>
            <a:rPr lang="ru-RU" sz="1800" dirty="0" smtClean="0">
              <a:solidFill>
                <a:srgbClr val="000099"/>
              </a:solidFill>
              <a:latin typeface="Book Antiqua" pitchFamily="18" charset="0"/>
            </a:rPr>
            <a:t>на 2018 год</a:t>
          </a:r>
        </a:p>
        <a:p>
          <a:r>
            <a:rPr lang="ru-RU" sz="1800" u="sng" dirty="0" smtClean="0">
              <a:solidFill>
                <a:srgbClr val="000099"/>
              </a:solidFill>
              <a:latin typeface="Book Antiqua" pitchFamily="18" charset="0"/>
            </a:rPr>
            <a:t>196 694,4</a:t>
          </a:r>
          <a:endParaRPr lang="ru-RU" sz="1800" u="sng" dirty="0">
            <a:solidFill>
              <a:srgbClr val="000099"/>
            </a:solidFill>
            <a:latin typeface="Book Antiqua" pitchFamily="18" charset="0"/>
          </a:endParaRPr>
        </a:p>
      </dgm:t>
    </dgm:pt>
    <dgm:pt modelId="{98C91D39-C88B-42B2-91E8-A1BD3344C62A}" type="parTrans" cxnId="{BE24FC0F-D8B1-40F4-9B65-C36DD0AB91CE}">
      <dgm:prSet/>
      <dgm:spPr/>
      <dgm:t>
        <a:bodyPr/>
        <a:lstStyle/>
        <a:p>
          <a:endParaRPr lang="ru-RU"/>
        </a:p>
      </dgm:t>
    </dgm:pt>
    <dgm:pt modelId="{DD1EB146-2DAE-4C53-93FC-8244FF00387B}" type="sibTrans" cxnId="{BE24FC0F-D8B1-40F4-9B65-C36DD0AB91CE}">
      <dgm:prSet/>
      <dgm:spPr/>
      <dgm:t>
        <a:bodyPr/>
        <a:lstStyle/>
        <a:p>
          <a:endParaRPr lang="ru-RU"/>
        </a:p>
      </dgm:t>
    </dgm:pt>
    <dgm:pt modelId="{8B837FFA-0389-4A95-89A8-BBEBA0B6B6D8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0099"/>
              </a:solidFill>
              <a:latin typeface="Book Antiqua" pitchFamily="18" charset="0"/>
            </a:rPr>
            <a:t>Расходы в рамках программ – 190 854,7 (97,0%)</a:t>
          </a:r>
          <a:endParaRPr lang="ru-RU" sz="1400" dirty="0">
            <a:solidFill>
              <a:srgbClr val="000099"/>
            </a:solidFill>
            <a:latin typeface="Book Antiqua" pitchFamily="18" charset="0"/>
          </a:endParaRPr>
        </a:p>
      </dgm:t>
    </dgm:pt>
    <dgm:pt modelId="{618ADCD8-D318-40AB-8B6B-D788B0182095}" type="parTrans" cxnId="{46BCE0CC-5C6B-49D0-99FE-DA4BD8FECC08}">
      <dgm:prSet/>
      <dgm:spPr/>
      <dgm:t>
        <a:bodyPr/>
        <a:lstStyle/>
        <a:p>
          <a:endParaRPr lang="ru-RU"/>
        </a:p>
      </dgm:t>
    </dgm:pt>
    <dgm:pt modelId="{C6F0891E-C652-45BD-BE1E-3229B4836933}" type="sibTrans" cxnId="{46BCE0CC-5C6B-49D0-99FE-DA4BD8FECC08}">
      <dgm:prSet/>
      <dgm:spPr/>
      <dgm:t>
        <a:bodyPr/>
        <a:lstStyle/>
        <a:p>
          <a:endParaRPr lang="ru-RU"/>
        </a:p>
      </dgm:t>
    </dgm:pt>
    <dgm:pt modelId="{457AB93D-55CD-43C3-B990-8F89B8BE11C2}">
      <dgm:prSet phldrT="[Текст]" custT="1"/>
      <dgm:spPr/>
      <dgm:t>
        <a:bodyPr/>
        <a:lstStyle/>
        <a:p>
          <a:r>
            <a:rPr lang="ru-RU" sz="1400" dirty="0" err="1" smtClean="0">
              <a:solidFill>
                <a:srgbClr val="000099"/>
              </a:solidFill>
              <a:latin typeface="Book Antiqua" pitchFamily="18" charset="0"/>
            </a:rPr>
            <a:t>Непрограммные</a:t>
          </a:r>
          <a:r>
            <a:rPr lang="ru-RU" sz="1400" dirty="0" smtClean="0">
              <a:solidFill>
                <a:srgbClr val="000099"/>
              </a:solidFill>
              <a:latin typeface="Book Antiqua" pitchFamily="18" charset="0"/>
            </a:rPr>
            <a:t> расходы –      5 839,7 (3,0%)</a:t>
          </a:r>
          <a:endParaRPr lang="ru-RU" sz="1400" dirty="0">
            <a:solidFill>
              <a:srgbClr val="000099"/>
            </a:solidFill>
            <a:latin typeface="Book Antiqua" pitchFamily="18" charset="0"/>
          </a:endParaRPr>
        </a:p>
      </dgm:t>
    </dgm:pt>
    <dgm:pt modelId="{28B9C09F-79CF-42D5-8B6D-C9F45CE64C95}" type="parTrans" cxnId="{B3AD5944-BBA0-4575-91F5-8F62C8A24ED8}">
      <dgm:prSet/>
      <dgm:spPr/>
      <dgm:t>
        <a:bodyPr/>
        <a:lstStyle/>
        <a:p>
          <a:endParaRPr lang="ru-RU"/>
        </a:p>
      </dgm:t>
    </dgm:pt>
    <dgm:pt modelId="{060D4738-61EF-4F12-936F-DF81CB4B9EE9}" type="sibTrans" cxnId="{B3AD5944-BBA0-4575-91F5-8F62C8A24ED8}">
      <dgm:prSet/>
      <dgm:spPr/>
      <dgm:t>
        <a:bodyPr/>
        <a:lstStyle/>
        <a:p>
          <a:endParaRPr lang="ru-RU"/>
        </a:p>
      </dgm:t>
    </dgm:pt>
    <dgm:pt modelId="{F797CBE6-C29E-4073-B762-3F4938436D85}">
      <dgm:prSet phldrT="[Текст]" custT="1"/>
      <dgm:spPr>
        <a:solidFill>
          <a:srgbClr val="99CCFF"/>
        </a:solidFill>
      </dgm:spPr>
      <dgm:t>
        <a:bodyPr/>
        <a:lstStyle/>
        <a:p>
          <a:r>
            <a:rPr lang="ru-RU" sz="1800" dirty="0" smtClean="0">
              <a:solidFill>
                <a:srgbClr val="000099"/>
              </a:solidFill>
              <a:latin typeface="Book Antiqua" pitchFamily="18" charset="0"/>
            </a:rPr>
            <a:t>Расходы бюджета </a:t>
          </a:r>
        </a:p>
        <a:p>
          <a:r>
            <a:rPr lang="ru-RU" sz="1800" dirty="0" smtClean="0">
              <a:solidFill>
                <a:srgbClr val="000099"/>
              </a:solidFill>
              <a:latin typeface="Book Antiqua" pitchFamily="18" charset="0"/>
            </a:rPr>
            <a:t>на 2019 год</a:t>
          </a:r>
        </a:p>
        <a:p>
          <a:r>
            <a:rPr lang="ru-RU" sz="1800" u="sng" dirty="0" smtClean="0">
              <a:solidFill>
                <a:srgbClr val="000099"/>
              </a:solidFill>
              <a:latin typeface="Book Antiqua" pitchFamily="18" charset="0"/>
            </a:rPr>
            <a:t>204 111,5</a:t>
          </a:r>
          <a:endParaRPr lang="ru-RU" sz="1800" u="sng" dirty="0">
            <a:solidFill>
              <a:srgbClr val="000099"/>
            </a:solidFill>
            <a:latin typeface="Book Antiqua" pitchFamily="18" charset="0"/>
          </a:endParaRPr>
        </a:p>
      </dgm:t>
    </dgm:pt>
    <dgm:pt modelId="{BFB510C8-D728-412E-BA61-1F11B1A58384}" type="parTrans" cxnId="{909B2513-CFB9-40EE-B7B6-722FC28EF1D8}">
      <dgm:prSet/>
      <dgm:spPr/>
      <dgm:t>
        <a:bodyPr/>
        <a:lstStyle/>
        <a:p>
          <a:endParaRPr lang="ru-RU"/>
        </a:p>
      </dgm:t>
    </dgm:pt>
    <dgm:pt modelId="{D60D98A6-7B35-4AA5-BFD5-1D1E5800AF7D}" type="sibTrans" cxnId="{909B2513-CFB9-40EE-B7B6-722FC28EF1D8}">
      <dgm:prSet/>
      <dgm:spPr/>
      <dgm:t>
        <a:bodyPr/>
        <a:lstStyle/>
        <a:p>
          <a:endParaRPr lang="ru-RU"/>
        </a:p>
      </dgm:t>
    </dgm:pt>
    <dgm:pt modelId="{14ABCD0A-69B3-4DE9-B108-DEC21B79578D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0099"/>
              </a:solidFill>
              <a:latin typeface="Book Antiqua" pitchFamily="18" charset="0"/>
            </a:rPr>
            <a:t>Расходы в рамках программ – 198 271,7  (97,1%) </a:t>
          </a:r>
          <a:endParaRPr lang="ru-RU" sz="1400" dirty="0">
            <a:solidFill>
              <a:srgbClr val="000099"/>
            </a:solidFill>
            <a:latin typeface="Book Antiqua" pitchFamily="18" charset="0"/>
          </a:endParaRPr>
        </a:p>
      </dgm:t>
    </dgm:pt>
    <dgm:pt modelId="{2BD2B4A4-DA5A-4D14-94E2-BE1D4656F2BA}" type="parTrans" cxnId="{4A0F9F4E-E096-41E9-A4D0-0AA60A3708AE}">
      <dgm:prSet/>
      <dgm:spPr/>
      <dgm:t>
        <a:bodyPr/>
        <a:lstStyle/>
        <a:p>
          <a:endParaRPr lang="ru-RU"/>
        </a:p>
      </dgm:t>
    </dgm:pt>
    <dgm:pt modelId="{A8863018-D9D8-4AC5-A2B8-CA41A818545F}" type="sibTrans" cxnId="{4A0F9F4E-E096-41E9-A4D0-0AA60A3708AE}">
      <dgm:prSet/>
      <dgm:spPr/>
      <dgm:t>
        <a:bodyPr/>
        <a:lstStyle/>
        <a:p>
          <a:endParaRPr lang="ru-RU"/>
        </a:p>
      </dgm:t>
    </dgm:pt>
    <dgm:pt modelId="{12D39E97-34B0-4BDD-9BB7-BBBFFD4A66BA}">
      <dgm:prSet phldrT="[Текст]" custT="1"/>
      <dgm:spPr/>
      <dgm:t>
        <a:bodyPr/>
        <a:lstStyle/>
        <a:p>
          <a:r>
            <a:rPr lang="ru-RU" sz="1400" dirty="0" err="1" smtClean="0">
              <a:solidFill>
                <a:srgbClr val="000099"/>
              </a:solidFill>
              <a:latin typeface="Book Antiqua" pitchFamily="18" charset="0"/>
            </a:rPr>
            <a:t>Непрограммные</a:t>
          </a:r>
          <a:r>
            <a:rPr lang="ru-RU" sz="1400" dirty="0" smtClean="0">
              <a:solidFill>
                <a:srgbClr val="000099"/>
              </a:solidFill>
              <a:latin typeface="Book Antiqua" pitchFamily="18" charset="0"/>
            </a:rPr>
            <a:t> расходы –    5 839,8 (2,9%)</a:t>
          </a:r>
          <a:endParaRPr lang="ru-RU" sz="1400" dirty="0">
            <a:solidFill>
              <a:srgbClr val="000099"/>
            </a:solidFill>
            <a:latin typeface="Book Antiqua" pitchFamily="18" charset="0"/>
          </a:endParaRPr>
        </a:p>
      </dgm:t>
    </dgm:pt>
    <dgm:pt modelId="{1D879FE1-132A-4A53-8B5A-248A48FAED01}" type="parTrans" cxnId="{35861078-2CB0-42F2-89D1-84688FD4CE1B}">
      <dgm:prSet/>
      <dgm:spPr/>
      <dgm:t>
        <a:bodyPr/>
        <a:lstStyle/>
        <a:p>
          <a:endParaRPr lang="ru-RU"/>
        </a:p>
      </dgm:t>
    </dgm:pt>
    <dgm:pt modelId="{0642EDDF-AE24-4098-8898-A29AF2012ADE}" type="sibTrans" cxnId="{35861078-2CB0-42F2-89D1-84688FD4CE1B}">
      <dgm:prSet/>
      <dgm:spPr/>
      <dgm:t>
        <a:bodyPr/>
        <a:lstStyle/>
        <a:p>
          <a:endParaRPr lang="ru-RU"/>
        </a:p>
      </dgm:t>
    </dgm:pt>
    <dgm:pt modelId="{A1A85B1E-7CA0-41CC-9E1A-DAC01917B906}">
      <dgm:prSet phldrT="[Текст]" custT="1"/>
      <dgm:spPr/>
      <dgm:t>
        <a:bodyPr/>
        <a:lstStyle/>
        <a:p>
          <a:endParaRPr lang="ru-RU" sz="1400" dirty="0">
            <a:solidFill>
              <a:srgbClr val="000099"/>
            </a:solidFill>
            <a:latin typeface="Book Antiqua" pitchFamily="18" charset="0"/>
          </a:endParaRPr>
        </a:p>
      </dgm:t>
    </dgm:pt>
    <dgm:pt modelId="{9859CAB3-6DA9-4228-9740-F33301F83AEC}" type="sibTrans" cxnId="{07DD99C9-44E2-4D85-B4EB-CA8282E1BCA4}">
      <dgm:prSet/>
      <dgm:spPr/>
      <dgm:t>
        <a:bodyPr/>
        <a:lstStyle/>
        <a:p>
          <a:endParaRPr lang="ru-RU"/>
        </a:p>
      </dgm:t>
    </dgm:pt>
    <dgm:pt modelId="{2088619A-6A75-4123-8605-5D7193E57D05}" type="parTrans" cxnId="{07DD99C9-44E2-4D85-B4EB-CA8282E1BCA4}">
      <dgm:prSet/>
      <dgm:spPr/>
      <dgm:t>
        <a:bodyPr/>
        <a:lstStyle/>
        <a:p>
          <a:endParaRPr lang="ru-RU"/>
        </a:p>
      </dgm:t>
    </dgm:pt>
    <dgm:pt modelId="{B74C4AE4-5780-4C74-9FC8-AB1BCF706266}">
      <dgm:prSet phldrT="[Текст]" custT="1"/>
      <dgm:spPr/>
      <dgm:t>
        <a:bodyPr/>
        <a:lstStyle/>
        <a:p>
          <a:endParaRPr lang="ru-RU" sz="1400" dirty="0">
            <a:solidFill>
              <a:srgbClr val="000099"/>
            </a:solidFill>
            <a:latin typeface="Book Antiqua" pitchFamily="18" charset="0"/>
          </a:endParaRPr>
        </a:p>
      </dgm:t>
    </dgm:pt>
    <dgm:pt modelId="{B23D530A-600E-4061-83E2-E4AFA7B9B901}" type="parTrans" cxnId="{B057F569-0879-41FA-970E-6C682122FCD2}">
      <dgm:prSet/>
      <dgm:spPr/>
      <dgm:t>
        <a:bodyPr/>
        <a:lstStyle/>
        <a:p>
          <a:endParaRPr lang="ru-RU"/>
        </a:p>
      </dgm:t>
    </dgm:pt>
    <dgm:pt modelId="{0EEDEF95-68F4-4D39-A860-2C6EFDE6DD95}" type="sibTrans" cxnId="{B057F569-0879-41FA-970E-6C682122FCD2}">
      <dgm:prSet/>
      <dgm:spPr/>
      <dgm:t>
        <a:bodyPr/>
        <a:lstStyle/>
        <a:p>
          <a:endParaRPr lang="ru-RU"/>
        </a:p>
      </dgm:t>
    </dgm:pt>
    <dgm:pt modelId="{9165FB55-DA8D-4EC8-8268-49332627AC41}">
      <dgm:prSet phldrT="[Текст]" custT="1"/>
      <dgm:spPr/>
      <dgm:t>
        <a:bodyPr/>
        <a:lstStyle/>
        <a:p>
          <a:endParaRPr lang="ru-RU" sz="1400" dirty="0">
            <a:solidFill>
              <a:srgbClr val="000099"/>
            </a:solidFill>
            <a:latin typeface="Book Antiqua" pitchFamily="18" charset="0"/>
          </a:endParaRPr>
        </a:p>
      </dgm:t>
    </dgm:pt>
    <dgm:pt modelId="{64896ACE-EFDE-4198-8C99-BB9EA32A5F2F}" type="parTrans" cxnId="{DD95A1C4-2BDC-4649-9A4A-60FAFAC0B885}">
      <dgm:prSet/>
      <dgm:spPr/>
      <dgm:t>
        <a:bodyPr/>
        <a:lstStyle/>
        <a:p>
          <a:endParaRPr lang="ru-RU"/>
        </a:p>
      </dgm:t>
    </dgm:pt>
    <dgm:pt modelId="{400B585B-0EF0-48B2-BFA6-8001043F4E62}" type="sibTrans" cxnId="{DD95A1C4-2BDC-4649-9A4A-60FAFAC0B885}">
      <dgm:prSet/>
      <dgm:spPr/>
      <dgm:t>
        <a:bodyPr/>
        <a:lstStyle/>
        <a:p>
          <a:endParaRPr lang="ru-RU"/>
        </a:p>
      </dgm:t>
    </dgm:pt>
    <dgm:pt modelId="{574E6B59-EC53-4747-842D-7CF7C2213149}">
      <dgm:prSet phldrT="[Текст]" custT="1"/>
      <dgm:spPr/>
      <dgm:t>
        <a:bodyPr/>
        <a:lstStyle/>
        <a:p>
          <a:endParaRPr lang="ru-RU" sz="1400" dirty="0">
            <a:solidFill>
              <a:srgbClr val="000099"/>
            </a:solidFill>
            <a:latin typeface="Book Antiqua" pitchFamily="18" charset="0"/>
          </a:endParaRPr>
        </a:p>
      </dgm:t>
    </dgm:pt>
    <dgm:pt modelId="{ABB65BFE-4977-4901-BD94-F2C8950CF78B}" type="parTrans" cxnId="{D9C60B49-14F6-4D1B-A8F3-EB2CC74F345E}">
      <dgm:prSet/>
      <dgm:spPr/>
      <dgm:t>
        <a:bodyPr/>
        <a:lstStyle/>
        <a:p>
          <a:endParaRPr lang="ru-RU"/>
        </a:p>
      </dgm:t>
    </dgm:pt>
    <dgm:pt modelId="{95C1933B-BCEE-42AE-8097-B9433EEFEBF8}" type="sibTrans" cxnId="{D9C60B49-14F6-4D1B-A8F3-EB2CC74F345E}">
      <dgm:prSet/>
      <dgm:spPr/>
      <dgm:t>
        <a:bodyPr/>
        <a:lstStyle/>
        <a:p>
          <a:endParaRPr lang="ru-RU"/>
        </a:p>
      </dgm:t>
    </dgm:pt>
    <dgm:pt modelId="{3A4162E8-4BD7-4334-8774-ADE255C6D97A}" type="pres">
      <dgm:prSet presAssocID="{F81AAA0C-EDB8-4DA2-A270-1AED6D98406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A1C55C-953D-4C43-8BC2-151B35C73FBD}" type="pres">
      <dgm:prSet presAssocID="{A4428A74-20D0-4355-A5FA-274E4248CF88}" presName="circle1" presStyleLbl="node1" presStyleIdx="0" presStyleCnt="3"/>
      <dgm:spPr>
        <a:gradFill flip="none" rotWithShape="0">
          <a:gsLst>
            <a:gs pos="0">
              <a:srgbClr val="0066CC">
                <a:shade val="30000"/>
                <a:satMod val="115000"/>
              </a:srgbClr>
            </a:gs>
            <a:gs pos="50000">
              <a:srgbClr val="0066CC">
                <a:shade val="67500"/>
                <a:satMod val="115000"/>
              </a:srgbClr>
            </a:gs>
            <a:gs pos="100000">
              <a:srgbClr val="0066CC">
                <a:shade val="100000"/>
                <a:satMod val="115000"/>
              </a:srgbClr>
            </a:gs>
          </a:gsLst>
          <a:lin ang="2700000" scaled="1"/>
          <a:tileRect/>
        </a:gradFill>
        <a:ln>
          <a:solidFill>
            <a:srgbClr val="0000FF"/>
          </a:solidFill>
        </a:ln>
      </dgm:spPr>
    </dgm:pt>
    <dgm:pt modelId="{9585A833-C681-427F-B44A-B9B8B168FADD}" type="pres">
      <dgm:prSet presAssocID="{A4428A74-20D0-4355-A5FA-274E4248CF88}" presName="space" presStyleCnt="0"/>
      <dgm:spPr/>
    </dgm:pt>
    <dgm:pt modelId="{A45382F4-F666-491B-B525-7F8508D31738}" type="pres">
      <dgm:prSet presAssocID="{A4428A74-20D0-4355-A5FA-274E4248CF88}" presName="rect1" presStyleLbl="alignAcc1" presStyleIdx="0" presStyleCnt="3" custLinFactNeighborX="116" custLinFactNeighborY="-2168"/>
      <dgm:spPr/>
      <dgm:t>
        <a:bodyPr/>
        <a:lstStyle/>
        <a:p>
          <a:endParaRPr lang="ru-RU"/>
        </a:p>
      </dgm:t>
    </dgm:pt>
    <dgm:pt modelId="{C1C6A865-B34F-4152-A0E0-63B32FB4D0C6}" type="pres">
      <dgm:prSet presAssocID="{4CAC6F70-807C-4D20-A7C8-6ACA747ACA42}" presName="vertSpace2" presStyleLbl="node1" presStyleIdx="0" presStyleCnt="3"/>
      <dgm:spPr/>
    </dgm:pt>
    <dgm:pt modelId="{699F61D5-4AFF-4C0B-90DF-F99D6B60463B}" type="pres">
      <dgm:prSet presAssocID="{4CAC6F70-807C-4D20-A7C8-6ACA747ACA42}" presName="circle2" presStyleLbl="node1" presStyleIdx="1" presStyleCnt="3"/>
      <dgm:spPr>
        <a:gradFill flip="none" rotWithShape="0">
          <a:gsLst>
            <a:gs pos="0">
              <a:srgbClr val="006699">
                <a:shade val="30000"/>
                <a:satMod val="115000"/>
              </a:srgbClr>
            </a:gs>
            <a:gs pos="50000">
              <a:srgbClr val="006699">
                <a:shade val="67500"/>
                <a:satMod val="115000"/>
              </a:srgbClr>
            </a:gs>
            <a:gs pos="100000">
              <a:srgbClr val="006699">
                <a:shade val="100000"/>
                <a:satMod val="115000"/>
              </a:srgbClr>
            </a:gs>
          </a:gsLst>
          <a:lin ang="2700000" scaled="1"/>
          <a:tileRect/>
        </a:gradFill>
        <a:ln>
          <a:solidFill>
            <a:srgbClr val="0000FF"/>
          </a:solidFill>
        </a:ln>
      </dgm:spPr>
    </dgm:pt>
    <dgm:pt modelId="{27EA0206-94B4-427D-95E4-AB29495C8EFF}" type="pres">
      <dgm:prSet presAssocID="{4CAC6F70-807C-4D20-A7C8-6ACA747ACA42}" presName="rect2" presStyleLbl="alignAcc1" presStyleIdx="1" presStyleCnt="3" custScaleY="98916"/>
      <dgm:spPr/>
      <dgm:t>
        <a:bodyPr/>
        <a:lstStyle/>
        <a:p>
          <a:endParaRPr lang="ru-RU"/>
        </a:p>
      </dgm:t>
    </dgm:pt>
    <dgm:pt modelId="{F8888248-3886-40AB-BEDD-45C38E914200}" type="pres">
      <dgm:prSet presAssocID="{F797CBE6-C29E-4073-B762-3F4938436D85}" presName="vertSpace3" presStyleLbl="node1" presStyleIdx="1" presStyleCnt="3"/>
      <dgm:spPr/>
    </dgm:pt>
    <dgm:pt modelId="{94405378-D4C6-4149-87A9-0A8668C002BA}" type="pres">
      <dgm:prSet presAssocID="{F797CBE6-C29E-4073-B762-3F4938436D85}" presName="circle3" presStyleLbl="node1" presStyleIdx="2" presStyleCnt="3"/>
      <dgm:spPr>
        <a:gradFill flip="none" rotWithShape="0">
          <a:gsLst>
            <a:gs pos="0">
              <a:srgbClr val="99CCFF">
                <a:shade val="30000"/>
                <a:satMod val="115000"/>
              </a:srgbClr>
            </a:gs>
            <a:gs pos="50000">
              <a:srgbClr val="99CCFF">
                <a:shade val="67500"/>
                <a:satMod val="115000"/>
              </a:srgbClr>
            </a:gs>
            <a:gs pos="100000">
              <a:srgbClr val="99CCFF">
                <a:shade val="100000"/>
                <a:satMod val="115000"/>
              </a:srgbClr>
            </a:gs>
          </a:gsLst>
          <a:lin ang="2700000" scaled="1"/>
          <a:tileRect/>
        </a:gradFill>
        <a:ln>
          <a:solidFill>
            <a:srgbClr val="0000FF"/>
          </a:solidFill>
        </a:ln>
      </dgm:spPr>
    </dgm:pt>
    <dgm:pt modelId="{E26C5C42-308F-40FA-822E-7DF663E181C4}" type="pres">
      <dgm:prSet presAssocID="{F797CBE6-C29E-4073-B762-3F4938436D85}" presName="rect3" presStyleLbl="alignAcc1" presStyleIdx="2" presStyleCnt="3"/>
      <dgm:spPr/>
      <dgm:t>
        <a:bodyPr/>
        <a:lstStyle/>
        <a:p>
          <a:endParaRPr lang="ru-RU"/>
        </a:p>
      </dgm:t>
    </dgm:pt>
    <dgm:pt modelId="{CD9761E6-4126-4913-B950-E7E307253B94}" type="pres">
      <dgm:prSet presAssocID="{A4428A74-20D0-4355-A5FA-274E4248CF88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ED19A8-8A03-48DF-8B58-FEB18A8DCE95}" type="pres">
      <dgm:prSet presAssocID="{A4428A74-20D0-4355-A5FA-274E4248CF88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8D363A-9F65-4145-9E25-3CB4FBDABB48}" type="pres">
      <dgm:prSet presAssocID="{4CAC6F70-807C-4D20-A7C8-6ACA747ACA42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88F2AD-5FC5-413D-B81D-A8A78CED017B}" type="pres">
      <dgm:prSet presAssocID="{4CAC6F70-807C-4D20-A7C8-6ACA747ACA42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5A82ED-83EB-4A25-8B42-8C19E2D5790E}" type="pres">
      <dgm:prSet presAssocID="{F797CBE6-C29E-4073-B762-3F4938436D85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05336D-EFFF-441E-AB31-0E680E6DC492}" type="pres">
      <dgm:prSet presAssocID="{F797CBE6-C29E-4073-B762-3F4938436D85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4C2A9D-B686-4E3E-9EE7-D9ED1D920D46}" type="presOf" srcId="{A1A85B1E-7CA0-41CC-9E1A-DAC01917B906}" destId="{45ED19A8-8A03-48DF-8B58-FEB18A8DCE95}" srcOrd="0" destOrd="3" presId="urn:microsoft.com/office/officeart/2005/8/layout/target3"/>
    <dgm:cxn modelId="{8A4BA5DF-D62D-4B23-A919-63A27E80BC1B}" type="presOf" srcId="{F797CBE6-C29E-4073-B762-3F4938436D85}" destId="{2A5A82ED-83EB-4A25-8B42-8C19E2D5790E}" srcOrd="1" destOrd="0" presId="urn:microsoft.com/office/officeart/2005/8/layout/target3"/>
    <dgm:cxn modelId="{637BC100-CE46-4BB2-9AF5-2128AAB1359E}" type="presOf" srcId="{F797CBE6-C29E-4073-B762-3F4938436D85}" destId="{E26C5C42-308F-40FA-822E-7DF663E181C4}" srcOrd="0" destOrd="0" presId="urn:microsoft.com/office/officeart/2005/8/layout/target3"/>
    <dgm:cxn modelId="{D9C60B49-14F6-4D1B-A8F3-EB2CC74F345E}" srcId="{F797CBE6-C29E-4073-B762-3F4938436D85}" destId="{574E6B59-EC53-4747-842D-7CF7C2213149}" srcOrd="1" destOrd="0" parTransId="{ABB65BFE-4977-4901-BD94-F2C8950CF78B}" sibTransId="{95C1933B-BCEE-42AE-8097-B9433EEFEBF8}"/>
    <dgm:cxn modelId="{B057F569-0879-41FA-970E-6C682122FCD2}" srcId="{A4428A74-20D0-4355-A5FA-274E4248CF88}" destId="{B74C4AE4-5780-4C74-9FC8-AB1BCF706266}" srcOrd="1" destOrd="0" parTransId="{B23D530A-600E-4061-83E2-E4AFA7B9B901}" sibTransId="{0EEDEF95-68F4-4D39-A860-2C6EFDE6DD95}"/>
    <dgm:cxn modelId="{0D210AFA-9200-4F1B-9359-DD82F2A91A4E}" type="presOf" srcId="{D4267EF1-A870-40BE-AEB5-73C0FAAA2F16}" destId="{45ED19A8-8A03-48DF-8B58-FEB18A8DCE95}" srcOrd="0" destOrd="0" presId="urn:microsoft.com/office/officeart/2005/8/layout/target3"/>
    <dgm:cxn modelId="{FE900259-21FA-4250-93E3-FBB901FCD82B}" type="presOf" srcId="{4CAC6F70-807C-4D20-A7C8-6ACA747ACA42}" destId="{218D363A-9F65-4145-9E25-3CB4FBDABB48}" srcOrd="1" destOrd="0" presId="urn:microsoft.com/office/officeart/2005/8/layout/target3"/>
    <dgm:cxn modelId="{909B2513-CFB9-40EE-B7B6-722FC28EF1D8}" srcId="{F81AAA0C-EDB8-4DA2-A270-1AED6D984062}" destId="{F797CBE6-C29E-4073-B762-3F4938436D85}" srcOrd="2" destOrd="0" parTransId="{BFB510C8-D728-412E-BA61-1F11B1A58384}" sibTransId="{D60D98A6-7B35-4AA5-BFD5-1D1E5800AF7D}"/>
    <dgm:cxn modelId="{E48AC381-7A9D-4284-9582-A0D52BEEBA75}" type="presOf" srcId="{457AB93D-55CD-43C3-B990-8F89B8BE11C2}" destId="{8188F2AD-5FC5-413D-B81D-A8A78CED017B}" srcOrd="0" destOrd="2" presId="urn:microsoft.com/office/officeart/2005/8/layout/target3"/>
    <dgm:cxn modelId="{DD95A1C4-2BDC-4649-9A4A-60FAFAC0B885}" srcId="{4CAC6F70-807C-4D20-A7C8-6ACA747ACA42}" destId="{9165FB55-DA8D-4EC8-8268-49332627AC41}" srcOrd="1" destOrd="0" parTransId="{64896ACE-EFDE-4198-8C99-BB9EA32A5F2F}" sibTransId="{400B585B-0EF0-48B2-BFA6-8001043F4E62}"/>
    <dgm:cxn modelId="{2E9CC7E0-0E0C-4620-B445-F522D8BF94AC}" srcId="{F81AAA0C-EDB8-4DA2-A270-1AED6D984062}" destId="{A4428A74-20D0-4355-A5FA-274E4248CF88}" srcOrd="0" destOrd="0" parTransId="{13E1090C-4AAA-4B11-963C-9E0C28ECB004}" sibTransId="{E758E646-645C-4131-9A0C-E4BC878A8302}"/>
    <dgm:cxn modelId="{175406F4-9DC9-4CBE-B6CB-87F5C0B793DE}" type="presOf" srcId="{14ABCD0A-69B3-4DE9-B108-DEC21B79578D}" destId="{A605336D-EFFF-441E-AB31-0E680E6DC492}" srcOrd="0" destOrd="0" presId="urn:microsoft.com/office/officeart/2005/8/layout/target3"/>
    <dgm:cxn modelId="{3E61C92D-8C5D-4C22-B0C5-20B25D1B8424}" type="presOf" srcId="{574E6B59-EC53-4747-842D-7CF7C2213149}" destId="{A605336D-EFFF-441E-AB31-0E680E6DC492}" srcOrd="0" destOrd="1" presId="urn:microsoft.com/office/officeart/2005/8/layout/target3"/>
    <dgm:cxn modelId="{35861078-2CB0-42F2-89D1-84688FD4CE1B}" srcId="{F797CBE6-C29E-4073-B762-3F4938436D85}" destId="{12D39E97-34B0-4BDD-9BB7-BBBFFD4A66BA}" srcOrd="2" destOrd="0" parTransId="{1D879FE1-132A-4A53-8B5A-248A48FAED01}" sibTransId="{0642EDDF-AE24-4098-8898-A29AF2012ADE}"/>
    <dgm:cxn modelId="{B3AD5944-BBA0-4575-91F5-8F62C8A24ED8}" srcId="{4CAC6F70-807C-4D20-A7C8-6ACA747ACA42}" destId="{457AB93D-55CD-43C3-B990-8F89B8BE11C2}" srcOrd="2" destOrd="0" parTransId="{28B9C09F-79CF-42D5-8B6D-C9F45CE64C95}" sibTransId="{060D4738-61EF-4F12-936F-DF81CB4B9EE9}"/>
    <dgm:cxn modelId="{BE24FC0F-D8B1-40F4-9B65-C36DD0AB91CE}" srcId="{F81AAA0C-EDB8-4DA2-A270-1AED6D984062}" destId="{4CAC6F70-807C-4D20-A7C8-6ACA747ACA42}" srcOrd="1" destOrd="0" parTransId="{98C91D39-C88B-42B2-91E8-A1BD3344C62A}" sibTransId="{DD1EB146-2DAE-4C53-93FC-8244FF00387B}"/>
    <dgm:cxn modelId="{46BCE0CC-5C6B-49D0-99FE-DA4BD8FECC08}" srcId="{4CAC6F70-807C-4D20-A7C8-6ACA747ACA42}" destId="{8B837FFA-0389-4A95-89A8-BBEBA0B6B6D8}" srcOrd="0" destOrd="0" parTransId="{618ADCD8-D318-40AB-8B6B-D788B0182095}" sibTransId="{C6F0891E-C652-45BD-BE1E-3229B4836933}"/>
    <dgm:cxn modelId="{A854FB89-D5A8-4B7C-B9CA-0AE88CC0A207}" type="presOf" srcId="{A4428A74-20D0-4355-A5FA-274E4248CF88}" destId="{CD9761E6-4126-4913-B950-E7E307253B94}" srcOrd="1" destOrd="0" presId="urn:microsoft.com/office/officeart/2005/8/layout/target3"/>
    <dgm:cxn modelId="{36A3A6BF-B05D-4EEC-A3D5-10E8E1EFEF6E}" type="presOf" srcId="{9165FB55-DA8D-4EC8-8268-49332627AC41}" destId="{8188F2AD-5FC5-413D-B81D-A8A78CED017B}" srcOrd="0" destOrd="1" presId="urn:microsoft.com/office/officeart/2005/8/layout/target3"/>
    <dgm:cxn modelId="{1251168B-DD62-43DD-97D0-DD51549D8892}" type="presOf" srcId="{4CAC6F70-807C-4D20-A7C8-6ACA747ACA42}" destId="{27EA0206-94B4-427D-95E4-AB29495C8EFF}" srcOrd="0" destOrd="0" presId="urn:microsoft.com/office/officeart/2005/8/layout/target3"/>
    <dgm:cxn modelId="{9C30CF95-C32A-4FED-8046-E319BC92CB3F}" srcId="{A4428A74-20D0-4355-A5FA-274E4248CF88}" destId="{D4267EF1-A870-40BE-AEB5-73C0FAAA2F16}" srcOrd="0" destOrd="0" parTransId="{430B2DB5-A8D6-4221-ADDF-0D32D5D84807}" sibTransId="{7A4434DC-075F-4E54-9E99-194F09282B4D}"/>
    <dgm:cxn modelId="{0AB1C326-BC67-4492-BED2-BE1D76B789B5}" type="presOf" srcId="{B74C4AE4-5780-4C74-9FC8-AB1BCF706266}" destId="{45ED19A8-8A03-48DF-8B58-FEB18A8DCE95}" srcOrd="0" destOrd="1" presId="urn:microsoft.com/office/officeart/2005/8/layout/target3"/>
    <dgm:cxn modelId="{795741EF-558F-4066-9F43-A23964C52DEE}" type="presOf" srcId="{12D39E97-34B0-4BDD-9BB7-BBBFFD4A66BA}" destId="{A605336D-EFFF-441E-AB31-0E680E6DC492}" srcOrd="0" destOrd="2" presId="urn:microsoft.com/office/officeart/2005/8/layout/target3"/>
    <dgm:cxn modelId="{07DD99C9-44E2-4D85-B4EB-CA8282E1BCA4}" srcId="{A4428A74-20D0-4355-A5FA-274E4248CF88}" destId="{A1A85B1E-7CA0-41CC-9E1A-DAC01917B906}" srcOrd="3" destOrd="0" parTransId="{2088619A-6A75-4123-8605-5D7193E57D05}" sibTransId="{9859CAB3-6DA9-4228-9740-F33301F83AEC}"/>
    <dgm:cxn modelId="{572015F1-1D52-4CBD-BF1C-0F86D26FC7E1}" type="presOf" srcId="{A4428A74-20D0-4355-A5FA-274E4248CF88}" destId="{A45382F4-F666-491B-B525-7F8508D31738}" srcOrd="0" destOrd="0" presId="urn:microsoft.com/office/officeart/2005/8/layout/target3"/>
    <dgm:cxn modelId="{D7206F63-FC7A-41B6-9CA9-ED65BAA97183}" srcId="{A4428A74-20D0-4355-A5FA-274E4248CF88}" destId="{A10B4923-8896-4FA8-A863-CC1ACA07753E}" srcOrd="2" destOrd="0" parTransId="{08AC19EC-0901-4DF2-904E-AE135AC06034}" sibTransId="{E37908BE-8159-4276-9A2C-DF8139137C42}"/>
    <dgm:cxn modelId="{4A0F9F4E-E096-41E9-A4D0-0AA60A3708AE}" srcId="{F797CBE6-C29E-4073-B762-3F4938436D85}" destId="{14ABCD0A-69B3-4DE9-B108-DEC21B79578D}" srcOrd="0" destOrd="0" parTransId="{2BD2B4A4-DA5A-4D14-94E2-BE1D4656F2BA}" sibTransId="{A8863018-D9D8-4AC5-A2B8-CA41A818545F}"/>
    <dgm:cxn modelId="{C96EF22E-B1D4-4C1B-9094-6B9F864DD71E}" type="presOf" srcId="{A10B4923-8896-4FA8-A863-CC1ACA07753E}" destId="{45ED19A8-8A03-48DF-8B58-FEB18A8DCE95}" srcOrd="0" destOrd="2" presId="urn:microsoft.com/office/officeart/2005/8/layout/target3"/>
    <dgm:cxn modelId="{5895047F-EDB2-495B-ABA6-971BCCF7E4AD}" type="presOf" srcId="{8B837FFA-0389-4A95-89A8-BBEBA0B6B6D8}" destId="{8188F2AD-5FC5-413D-B81D-A8A78CED017B}" srcOrd="0" destOrd="0" presId="urn:microsoft.com/office/officeart/2005/8/layout/target3"/>
    <dgm:cxn modelId="{D03B6126-EABD-4D82-8D32-C1E808519D05}" type="presOf" srcId="{F81AAA0C-EDB8-4DA2-A270-1AED6D984062}" destId="{3A4162E8-4BD7-4334-8774-ADE255C6D97A}" srcOrd="0" destOrd="0" presId="urn:microsoft.com/office/officeart/2005/8/layout/target3"/>
    <dgm:cxn modelId="{8E54AEEF-BD54-433C-BD15-A9F9734AC255}" type="presParOf" srcId="{3A4162E8-4BD7-4334-8774-ADE255C6D97A}" destId="{83A1C55C-953D-4C43-8BC2-151B35C73FBD}" srcOrd="0" destOrd="0" presId="urn:microsoft.com/office/officeart/2005/8/layout/target3"/>
    <dgm:cxn modelId="{3F4BCAEA-FE60-406A-A0C3-0F9DCB6DF4BC}" type="presParOf" srcId="{3A4162E8-4BD7-4334-8774-ADE255C6D97A}" destId="{9585A833-C681-427F-B44A-B9B8B168FADD}" srcOrd="1" destOrd="0" presId="urn:microsoft.com/office/officeart/2005/8/layout/target3"/>
    <dgm:cxn modelId="{0C664981-6CB4-4E6E-AA1F-A94FB7EB14A8}" type="presParOf" srcId="{3A4162E8-4BD7-4334-8774-ADE255C6D97A}" destId="{A45382F4-F666-491B-B525-7F8508D31738}" srcOrd="2" destOrd="0" presId="urn:microsoft.com/office/officeart/2005/8/layout/target3"/>
    <dgm:cxn modelId="{00A8986D-B504-4643-8EDC-6BE360085CA6}" type="presParOf" srcId="{3A4162E8-4BD7-4334-8774-ADE255C6D97A}" destId="{C1C6A865-B34F-4152-A0E0-63B32FB4D0C6}" srcOrd="3" destOrd="0" presId="urn:microsoft.com/office/officeart/2005/8/layout/target3"/>
    <dgm:cxn modelId="{0036C303-3A58-42C4-99DF-35B0CA9EBCB8}" type="presParOf" srcId="{3A4162E8-4BD7-4334-8774-ADE255C6D97A}" destId="{699F61D5-4AFF-4C0B-90DF-F99D6B60463B}" srcOrd="4" destOrd="0" presId="urn:microsoft.com/office/officeart/2005/8/layout/target3"/>
    <dgm:cxn modelId="{E32B0201-5C47-4BB4-8F79-99BD2EB26280}" type="presParOf" srcId="{3A4162E8-4BD7-4334-8774-ADE255C6D97A}" destId="{27EA0206-94B4-427D-95E4-AB29495C8EFF}" srcOrd="5" destOrd="0" presId="urn:microsoft.com/office/officeart/2005/8/layout/target3"/>
    <dgm:cxn modelId="{CE10028C-34C6-44DE-85E0-3BC344F58633}" type="presParOf" srcId="{3A4162E8-4BD7-4334-8774-ADE255C6D97A}" destId="{F8888248-3886-40AB-BEDD-45C38E914200}" srcOrd="6" destOrd="0" presId="urn:microsoft.com/office/officeart/2005/8/layout/target3"/>
    <dgm:cxn modelId="{B35A7E70-BC39-43F1-BE03-DB6D462E45E8}" type="presParOf" srcId="{3A4162E8-4BD7-4334-8774-ADE255C6D97A}" destId="{94405378-D4C6-4149-87A9-0A8668C002BA}" srcOrd="7" destOrd="0" presId="urn:microsoft.com/office/officeart/2005/8/layout/target3"/>
    <dgm:cxn modelId="{EB3C58BA-2496-40C6-B134-DC596C33F5C8}" type="presParOf" srcId="{3A4162E8-4BD7-4334-8774-ADE255C6D97A}" destId="{E26C5C42-308F-40FA-822E-7DF663E181C4}" srcOrd="8" destOrd="0" presId="urn:microsoft.com/office/officeart/2005/8/layout/target3"/>
    <dgm:cxn modelId="{A644B189-8828-432E-87A9-C1FF43022628}" type="presParOf" srcId="{3A4162E8-4BD7-4334-8774-ADE255C6D97A}" destId="{CD9761E6-4126-4913-B950-E7E307253B94}" srcOrd="9" destOrd="0" presId="urn:microsoft.com/office/officeart/2005/8/layout/target3"/>
    <dgm:cxn modelId="{19DCC7A1-54CE-4F71-A89D-DC81ACFAFAC1}" type="presParOf" srcId="{3A4162E8-4BD7-4334-8774-ADE255C6D97A}" destId="{45ED19A8-8A03-48DF-8B58-FEB18A8DCE95}" srcOrd="10" destOrd="0" presId="urn:microsoft.com/office/officeart/2005/8/layout/target3"/>
    <dgm:cxn modelId="{E8087BA4-8AB7-48B2-AA63-30017CDF29DF}" type="presParOf" srcId="{3A4162E8-4BD7-4334-8774-ADE255C6D97A}" destId="{218D363A-9F65-4145-9E25-3CB4FBDABB48}" srcOrd="11" destOrd="0" presId="urn:microsoft.com/office/officeart/2005/8/layout/target3"/>
    <dgm:cxn modelId="{CA17EF3B-ED63-4A4B-8C70-87D71B9DCC41}" type="presParOf" srcId="{3A4162E8-4BD7-4334-8774-ADE255C6D97A}" destId="{8188F2AD-5FC5-413D-B81D-A8A78CED017B}" srcOrd="12" destOrd="0" presId="urn:microsoft.com/office/officeart/2005/8/layout/target3"/>
    <dgm:cxn modelId="{DD89A67D-4936-4154-918A-05E1E95C6D78}" type="presParOf" srcId="{3A4162E8-4BD7-4334-8774-ADE255C6D97A}" destId="{2A5A82ED-83EB-4A25-8B42-8C19E2D5790E}" srcOrd="13" destOrd="0" presId="urn:microsoft.com/office/officeart/2005/8/layout/target3"/>
    <dgm:cxn modelId="{3AA5F9E5-5AC5-4FB8-950A-4BF5BFFA1BF7}" type="presParOf" srcId="{3A4162E8-4BD7-4334-8774-ADE255C6D97A}" destId="{A605336D-EFFF-441E-AB31-0E680E6DC492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EDFEBA5-2FBA-421D-9D2C-37454CED3B66}" type="doc">
      <dgm:prSet loTypeId="urn:microsoft.com/office/officeart/2005/8/layout/vList6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369FA3-F55A-4A7B-8A8A-7E23378A4F97}">
      <dgm:prSet phldrT="[Текст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5400000" scaled="1"/>
          <a:tileRect/>
        </a:gradFill>
        <a:ln>
          <a:solidFill>
            <a:srgbClr val="00CC99"/>
          </a:solidFill>
        </a:ln>
      </dgm:spPr>
      <dgm:t>
        <a:bodyPr/>
        <a:lstStyle/>
        <a:p>
          <a:r>
            <a:rPr lang="ru-RU" sz="2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</a:rPr>
            <a:t>2017 г      2018 г      2019 г</a:t>
          </a:r>
          <a:endParaRPr lang="ru-RU" sz="20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Book Antiqua" pitchFamily="18" charset="0"/>
          </a:endParaRPr>
        </a:p>
      </dgm:t>
    </dgm:pt>
    <dgm:pt modelId="{F89973E0-B602-4A86-95CE-FF9031FCC0DE}" type="parTrans" cxnId="{D88A8B4C-1483-4590-AA42-B81BAA3BECCF}">
      <dgm:prSet/>
      <dgm:spPr/>
      <dgm:t>
        <a:bodyPr/>
        <a:lstStyle/>
        <a:p>
          <a:endParaRPr lang="ru-RU"/>
        </a:p>
      </dgm:t>
    </dgm:pt>
    <dgm:pt modelId="{3E171B15-A7B1-4A38-A3CD-4EAC9A1C8054}" type="sibTrans" cxnId="{D88A8B4C-1483-4590-AA42-B81BAA3BECCF}">
      <dgm:prSet/>
      <dgm:spPr/>
      <dgm:t>
        <a:bodyPr/>
        <a:lstStyle/>
        <a:p>
          <a:endParaRPr lang="ru-RU"/>
        </a:p>
      </dgm:t>
    </dgm:pt>
    <dgm:pt modelId="{72BF3DC4-EB9D-4528-B878-C59BCE2F023A}">
      <dgm:prSet phldrT="[Текст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1"/>
          <a:tileRect/>
        </a:gradFill>
        <a:ln>
          <a:solidFill>
            <a:srgbClr val="00CC99"/>
          </a:solidFill>
        </a:ln>
      </dgm:spPr>
      <dgm:t>
        <a:bodyPr/>
        <a:lstStyle/>
        <a:p>
          <a:pPr algn="just"/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21 792,0     20 598,1    21 367,3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gm:t>
    </dgm:pt>
    <dgm:pt modelId="{7CF9B1E6-DE1D-44D2-B9EE-53CBA6751784}" type="parTrans" cxnId="{50E1A9F2-4BCA-46CC-A80B-0E86E5E205A1}">
      <dgm:prSet/>
      <dgm:spPr/>
      <dgm:t>
        <a:bodyPr/>
        <a:lstStyle/>
        <a:p>
          <a:endParaRPr lang="ru-RU"/>
        </a:p>
      </dgm:t>
    </dgm:pt>
    <dgm:pt modelId="{E1B862A6-5CF2-4743-8027-B61C22264819}" type="sibTrans" cxnId="{50E1A9F2-4BCA-46CC-A80B-0E86E5E205A1}">
      <dgm:prSet/>
      <dgm:spPr/>
      <dgm:t>
        <a:bodyPr/>
        <a:lstStyle/>
        <a:p>
          <a:endParaRPr lang="ru-RU"/>
        </a:p>
      </dgm:t>
    </dgm:pt>
    <dgm:pt modelId="{04483AC4-E7BF-4E3B-8BBA-EC6BFDC5916C}">
      <dgm:prSet phldrT="[Текст]" custT="1"/>
      <dgm:spPr>
        <a:gradFill flip="none" rotWithShape="0">
          <a:gsLst>
            <a:gs pos="0">
              <a:schemeClr val="accent1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1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1">
                <a:lumMod val="40000"/>
                <a:lumOff val="60000"/>
                <a:shade val="100000"/>
                <a:satMod val="115000"/>
              </a:schemeClr>
            </a:gs>
          </a:gsLst>
          <a:lin ang="2700000" scaled="1"/>
          <a:tileRect/>
        </a:gradFill>
        <a:ln>
          <a:solidFill>
            <a:srgbClr val="3366FF">
              <a:alpha val="89804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800" dirty="0" smtClean="0">
              <a:latin typeface="Book Antiqua" pitchFamily="18" charset="0"/>
            </a:rPr>
            <a:t>Объем доходов местного бюджета в расчете на 1 жителя</a:t>
          </a:r>
          <a:endParaRPr lang="ru-RU" sz="1800" dirty="0">
            <a:latin typeface="Book Antiqua" pitchFamily="18" charset="0"/>
          </a:endParaRPr>
        </a:p>
      </dgm:t>
    </dgm:pt>
    <dgm:pt modelId="{BFC6B100-2E1A-4A18-94A9-45B06824B127}" type="parTrans" cxnId="{384CE64D-FEA5-45DF-81B7-9F98C982C5BB}">
      <dgm:prSet/>
      <dgm:spPr/>
      <dgm:t>
        <a:bodyPr/>
        <a:lstStyle/>
        <a:p>
          <a:endParaRPr lang="ru-RU"/>
        </a:p>
      </dgm:t>
    </dgm:pt>
    <dgm:pt modelId="{712B84F4-0C8B-4D3E-8B80-342B8809CC8A}" type="sibTrans" cxnId="{384CE64D-FEA5-45DF-81B7-9F98C982C5BB}">
      <dgm:prSet/>
      <dgm:spPr/>
      <dgm:t>
        <a:bodyPr/>
        <a:lstStyle/>
        <a:p>
          <a:endParaRPr lang="ru-RU"/>
        </a:p>
      </dgm:t>
    </dgm:pt>
    <dgm:pt modelId="{D2AE9391-B746-40B0-B4EA-377C8E6769A6}">
      <dgm:prSet custT="1"/>
      <dgm:spPr>
        <a:gradFill flip="none" rotWithShape="0">
          <a:gsLst>
            <a:gs pos="0">
              <a:schemeClr val="accent1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1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1">
                <a:lumMod val="40000"/>
                <a:lumOff val="60000"/>
                <a:shade val="100000"/>
                <a:satMod val="115000"/>
              </a:schemeClr>
            </a:gs>
          </a:gsLst>
          <a:lin ang="2700000" scaled="1"/>
          <a:tileRect/>
        </a:gradFill>
        <a:ln>
          <a:solidFill>
            <a:srgbClr val="3366FF">
              <a:alpha val="89804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 sz="1600" dirty="0">
            <a:latin typeface="Book Antiqua" pitchFamily="18" charset="0"/>
          </a:endParaRPr>
        </a:p>
      </dgm:t>
    </dgm:pt>
    <dgm:pt modelId="{882BDE67-A78D-4EE6-9D7E-2877A259C9D2}" type="parTrans" cxnId="{529821E7-8B40-4919-830B-4273F6616F1A}">
      <dgm:prSet/>
      <dgm:spPr/>
      <dgm:t>
        <a:bodyPr/>
        <a:lstStyle/>
        <a:p>
          <a:endParaRPr lang="ru-RU"/>
        </a:p>
      </dgm:t>
    </dgm:pt>
    <dgm:pt modelId="{7E3CCA34-6B1A-49DF-B827-2C5E0E65CCC6}" type="sibTrans" cxnId="{529821E7-8B40-4919-830B-4273F6616F1A}">
      <dgm:prSet/>
      <dgm:spPr/>
      <dgm:t>
        <a:bodyPr/>
        <a:lstStyle/>
        <a:p>
          <a:endParaRPr lang="ru-RU"/>
        </a:p>
      </dgm:t>
    </dgm:pt>
    <dgm:pt modelId="{3D3D51BA-ABBB-4FD6-A645-82511E1327AE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1"/>
          <a:tileRect/>
        </a:gradFill>
        <a:ln>
          <a:solidFill>
            <a:srgbClr val="00CC99"/>
          </a:solidFill>
        </a:ln>
      </dgm:spPr>
      <dgm:t>
        <a:bodyPr/>
        <a:lstStyle/>
        <a:p>
          <a:pPr algn="just"/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22 188,7     20 399,8     21 169,4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gm:t>
    </dgm:pt>
    <dgm:pt modelId="{EC324748-B88E-4F67-BA69-D32B422D0B66}" type="parTrans" cxnId="{15E1A52C-888F-4127-8B7F-DB9631F51EC9}">
      <dgm:prSet/>
      <dgm:spPr/>
      <dgm:t>
        <a:bodyPr/>
        <a:lstStyle/>
        <a:p>
          <a:endParaRPr lang="ru-RU"/>
        </a:p>
      </dgm:t>
    </dgm:pt>
    <dgm:pt modelId="{83360899-176B-432B-B5E0-FA1DF6EDBBEF}" type="sibTrans" cxnId="{15E1A52C-888F-4127-8B7F-DB9631F51EC9}">
      <dgm:prSet/>
      <dgm:spPr/>
      <dgm:t>
        <a:bodyPr/>
        <a:lstStyle/>
        <a:p>
          <a:endParaRPr lang="ru-RU"/>
        </a:p>
      </dgm:t>
    </dgm:pt>
    <dgm:pt modelId="{1429CFF6-F84C-43BA-BE2D-44E1FBFD7923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1"/>
          <a:tileRect/>
        </a:gradFill>
        <a:ln>
          <a:solidFill>
            <a:srgbClr val="00CC99"/>
          </a:solidFill>
        </a:ln>
      </dgm:spPr>
      <dgm:t>
        <a:bodyPr/>
        <a:lstStyle/>
        <a:p>
          <a:pPr algn="just"/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12 265,0     11 249,6     11 383,4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gm:t>
    </dgm:pt>
    <dgm:pt modelId="{8DF3454E-0527-4BEA-9037-B9B4E3BF13EF}" type="parTrans" cxnId="{DEBC8A15-A3DC-4921-9FD7-54020A4C008F}">
      <dgm:prSet/>
      <dgm:spPr/>
      <dgm:t>
        <a:bodyPr/>
        <a:lstStyle/>
        <a:p>
          <a:endParaRPr lang="ru-RU"/>
        </a:p>
      </dgm:t>
    </dgm:pt>
    <dgm:pt modelId="{E19AB800-D991-4582-A146-9C1E4C7ADDD8}" type="sibTrans" cxnId="{DEBC8A15-A3DC-4921-9FD7-54020A4C008F}">
      <dgm:prSet/>
      <dgm:spPr/>
      <dgm:t>
        <a:bodyPr/>
        <a:lstStyle/>
        <a:p>
          <a:endParaRPr lang="ru-RU"/>
        </a:p>
      </dgm:t>
    </dgm:pt>
    <dgm:pt modelId="{DE5C4943-41B5-4D79-86B0-E2402D40EBAF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1"/>
          <a:tileRect/>
        </a:gradFill>
        <a:ln>
          <a:solidFill>
            <a:srgbClr val="00CC99"/>
          </a:solidFill>
        </a:ln>
      </dgm:spPr>
      <dgm:t>
        <a:bodyPr/>
        <a:lstStyle/>
        <a:p>
          <a:pPr algn="just"/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2 878,6        2 838,4       2 838,4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gm:t>
    </dgm:pt>
    <dgm:pt modelId="{63D8D627-779E-40A4-BDA7-74254490F22A}" type="parTrans" cxnId="{BCB0F8E0-823C-49E9-AFD3-5BB9EC07092B}">
      <dgm:prSet/>
      <dgm:spPr/>
      <dgm:t>
        <a:bodyPr/>
        <a:lstStyle/>
        <a:p>
          <a:endParaRPr lang="ru-RU"/>
        </a:p>
      </dgm:t>
    </dgm:pt>
    <dgm:pt modelId="{4B0756EA-2537-4B36-85D2-A5FF02931DDF}" type="sibTrans" cxnId="{BCB0F8E0-823C-49E9-AFD3-5BB9EC07092B}">
      <dgm:prSet/>
      <dgm:spPr/>
      <dgm:t>
        <a:bodyPr/>
        <a:lstStyle/>
        <a:p>
          <a:endParaRPr lang="ru-RU"/>
        </a:p>
      </dgm:t>
    </dgm:pt>
    <dgm:pt modelId="{5136F46D-DAA8-44FC-B8DF-0F8AA04B3A7D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1"/>
          <a:tileRect/>
        </a:gradFill>
        <a:ln>
          <a:solidFill>
            <a:srgbClr val="00CC99"/>
          </a:solidFill>
        </a:ln>
      </dgm:spPr>
      <dgm:t>
        <a:bodyPr/>
        <a:lstStyle/>
        <a:p>
          <a:pPr algn="just"/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2 039,8        1 694,2       2 307,9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gm:t>
    </dgm:pt>
    <dgm:pt modelId="{47B6D271-6AB0-4B8E-9F5B-DF961E86DD09}" type="parTrans" cxnId="{0CFB6F02-47FC-4BE4-B3DD-0A03A0EA0460}">
      <dgm:prSet/>
      <dgm:spPr/>
      <dgm:t>
        <a:bodyPr/>
        <a:lstStyle/>
        <a:p>
          <a:endParaRPr lang="ru-RU"/>
        </a:p>
      </dgm:t>
    </dgm:pt>
    <dgm:pt modelId="{6E149DC6-27F8-430C-AFAA-D36DC43FD2AD}" type="sibTrans" cxnId="{0CFB6F02-47FC-4BE4-B3DD-0A03A0EA0460}">
      <dgm:prSet/>
      <dgm:spPr/>
      <dgm:t>
        <a:bodyPr/>
        <a:lstStyle/>
        <a:p>
          <a:endParaRPr lang="ru-RU"/>
        </a:p>
      </dgm:t>
    </dgm:pt>
    <dgm:pt modelId="{7CC5CF70-B216-42BB-9E96-B2D12A82CB10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1"/>
          <a:tileRect/>
        </a:gradFill>
        <a:ln>
          <a:solidFill>
            <a:srgbClr val="00CC99"/>
          </a:solidFill>
        </a:ln>
      </dgm:spPr>
      <dgm:t>
        <a:bodyPr/>
        <a:lstStyle/>
        <a:p>
          <a:pPr algn="just"/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   20,7                -                  -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gm:t>
    </dgm:pt>
    <dgm:pt modelId="{7C2BE421-D426-4AE0-8C45-FBA1439C416B}" type="parTrans" cxnId="{EE25AFCE-A80E-4783-A05D-72046BEB2125}">
      <dgm:prSet/>
      <dgm:spPr/>
      <dgm:t>
        <a:bodyPr/>
        <a:lstStyle/>
        <a:p>
          <a:endParaRPr lang="ru-RU"/>
        </a:p>
      </dgm:t>
    </dgm:pt>
    <dgm:pt modelId="{5AA7AF5D-7420-4413-82A9-A0BC9CB27C7B}" type="sibTrans" cxnId="{EE25AFCE-A80E-4783-A05D-72046BEB2125}">
      <dgm:prSet/>
      <dgm:spPr/>
      <dgm:t>
        <a:bodyPr/>
        <a:lstStyle/>
        <a:p>
          <a:endParaRPr lang="ru-RU"/>
        </a:p>
      </dgm:t>
    </dgm:pt>
    <dgm:pt modelId="{9059EED0-448A-4F9B-89C3-D52ECCF76412}">
      <dgm:prSet phldrT="[Текст]" custT="1"/>
      <dgm:spPr>
        <a:gradFill flip="none" rotWithShape="0">
          <a:gsLst>
            <a:gs pos="0">
              <a:srgbClr val="0099FF">
                <a:shade val="30000"/>
                <a:satMod val="115000"/>
              </a:srgbClr>
            </a:gs>
            <a:gs pos="50000">
              <a:srgbClr val="0099FF">
                <a:shade val="67500"/>
                <a:satMod val="115000"/>
              </a:srgbClr>
            </a:gs>
            <a:gs pos="100000">
              <a:srgbClr val="0099FF">
                <a:shade val="100000"/>
                <a:satMod val="115000"/>
              </a:srgbClr>
            </a:gs>
          </a:gsLst>
          <a:path path="circle">
            <a:fillToRect r="100000" b="100000"/>
          </a:path>
          <a:tileRect l="-100000" t="-100000"/>
        </a:gradFill>
        <a:ln w="12700">
          <a:solidFill>
            <a:srgbClr val="0033CC">
              <a:alpha val="89804"/>
            </a:srgbClr>
          </a:solidFill>
        </a:ln>
      </dgm:spPr>
      <dgm:t>
        <a:bodyPr/>
        <a:lstStyle/>
        <a:p>
          <a:pPr algn="ctr"/>
          <a:r>
            <a:rPr lang="ru-RU" sz="2000" b="1" dirty="0" smtClean="0">
              <a:latin typeface="Book Antiqua" pitchFamily="18" charset="0"/>
            </a:rPr>
            <a:t>Показатели  бюджета</a:t>
          </a:r>
          <a:endParaRPr lang="ru-RU" sz="2000" b="1" dirty="0">
            <a:latin typeface="Book Antiqua" pitchFamily="18" charset="0"/>
          </a:endParaRPr>
        </a:p>
      </dgm:t>
    </dgm:pt>
    <dgm:pt modelId="{D6109A50-3730-4DC3-9C9D-79FFB576FFE8}" type="parTrans" cxnId="{A289FF28-3D5D-4072-A944-A5BC976E0ECB}">
      <dgm:prSet/>
      <dgm:spPr/>
      <dgm:t>
        <a:bodyPr/>
        <a:lstStyle/>
        <a:p>
          <a:endParaRPr lang="ru-RU"/>
        </a:p>
      </dgm:t>
    </dgm:pt>
    <dgm:pt modelId="{7DFA7368-73B2-4C89-81C2-7D15692B2BA2}" type="sibTrans" cxnId="{A289FF28-3D5D-4072-A944-A5BC976E0ECB}">
      <dgm:prSet/>
      <dgm:spPr/>
      <dgm:t>
        <a:bodyPr/>
        <a:lstStyle/>
        <a:p>
          <a:endParaRPr lang="ru-RU"/>
        </a:p>
      </dgm:t>
    </dgm:pt>
    <dgm:pt modelId="{116305C4-799D-4FB5-AF98-FE6B4AEB8B75}">
      <dgm:prSet custT="1"/>
      <dgm:spPr>
        <a:gradFill flip="none" rotWithShape="0">
          <a:gsLst>
            <a:gs pos="0">
              <a:schemeClr val="accent1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1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1">
                <a:lumMod val="40000"/>
                <a:lumOff val="60000"/>
                <a:shade val="100000"/>
                <a:satMod val="115000"/>
              </a:schemeClr>
            </a:gs>
          </a:gsLst>
          <a:lin ang="2700000" scaled="1"/>
          <a:tileRect/>
        </a:gradFill>
        <a:ln>
          <a:solidFill>
            <a:srgbClr val="3366FF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800" dirty="0" smtClean="0">
              <a:latin typeface="Book Antiqua" pitchFamily="18" charset="0"/>
            </a:rPr>
            <a:t>Объем расходов местного бюджета в расчете на 1 жителя , </a:t>
          </a:r>
          <a:endParaRPr lang="ru-RU" sz="1800" dirty="0">
            <a:latin typeface="Book Antiqua" pitchFamily="18" charset="0"/>
          </a:endParaRPr>
        </a:p>
      </dgm:t>
    </dgm:pt>
    <dgm:pt modelId="{0F996D65-ECC6-48CE-85A5-C7519D2885FD}" type="parTrans" cxnId="{8B2BDFF8-B50B-4455-9D87-E4A216153599}">
      <dgm:prSet/>
      <dgm:spPr/>
      <dgm:t>
        <a:bodyPr/>
        <a:lstStyle/>
        <a:p>
          <a:endParaRPr lang="ru-RU"/>
        </a:p>
      </dgm:t>
    </dgm:pt>
    <dgm:pt modelId="{E1BA80F5-F796-47B3-8B93-677C8FCC4F1A}" type="sibTrans" cxnId="{8B2BDFF8-B50B-4455-9D87-E4A216153599}">
      <dgm:prSet/>
      <dgm:spPr/>
      <dgm:t>
        <a:bodyPr/>
        <a:lstStyle/>
        <a:p>
          <a:endParaRPr lang="ru-RU"/>
        </a:p>
      </dgm:t>
    </dgm:pt>
    <dgm:pt modelId="{DA88A47A-EB08-4818-B112-23DE29A0C66A}">
      <dgm:prSet custT="1"/>
      <dgm:spPr>
        <a:gradFill flip="none" rotWithShape="0">
          <a:gsLst>
            <a:gs pos="0">
              <a:schemeClr val="accent1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1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1">
                <a:lumMod val="40000"/>
                <a:lumOff val="60000"/>
                <a:shade val="100000"/>
                <a:satMod val="115000"/>
              </a:schemeClr>
            </a:gs>
          </a:gsLst>
          <a:lin ang="2700000" scaled="1"/>
          <a:tileRect/>
        </a:gradFill>
        <a:ln>
          <a:solidFill>
            <a:srgbClr val="3366FF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800" dirty="0" smtClean="0">
              <a:latin typeface="Book Antiqua" pitchFamily="18" charset="0"/>
            </a:rPr>
            <a:t>Объем расходов местного бюджета на образование в расчете на 1 жителя,</a:t>
          </a:r>
          <a:endParaRPr lang="ru-RU" sz="1800" dirty="0">
            <a:latin typeface="Book Antiqua" pitchFamily="18" charset="0"/>
          </a:endParaRPr>
        </a:p>
      </dgm:t>
    </dgm:pt>
    <dgm:pt modelId="{237F12F3-BC33-4786-90D7-28F1E163EC29}" type="parTrans" cxnId="{99AFFDE1-2AF1-429D-85CE-A5DA6C77C68A}">
      <dgm:prSet/>
      <dgm:spPr/>
      <dgm:t>
        <a:bodyPr/>
        <a:lstStyle/>
        <a:p>
          <a:endParaRPr lang="ru-RU"/>
        </a:p>
      </dgm:t>
    </dgm:pt>
    <dgm:pt modelId="{2DB83C77-C1E5-445D-8AF5-62E6EE25C864}" type="sibTrans" cxnId="{99AFFDE1-2AF1-429D-85CE-A5DA6C77C68A}">
      <dgm:prSet/>
      <dgm:spPr/>
      <dgm:t>
        <a:bodyPr/>
        <a:lstStyle/>
        <a:p>
          <a:endParaRPr lang="ru-RU"/>
        </a:p>
      </dgm:t>
    </dgm:pt>
    <dgm:pt modelId="{9A169E28-5D27-4BF3-B56C-ECD150877FA8}">
      <dgm:prSet custT="1"/>
      <dgm:spPr>
        <a:gradFill flip="none" rotWithShape="0">
          <a:gsLst>
            <a:gs pos="0">
              <a:schemeClr val="accent1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1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1">
                <a:lumMod val="40000"/>
                <a:lumOff val="60000"/>
                <a:shade val="100000"/>
                <a:satMod val="115000"/>
              </a:schemeClr>
            </a:gs>
          </a:gsLst>
          <a:lin ang="2700000" scaled="1"/>
          <a:tileRect/>
        </a:gradFill>
        <a:ln>
          <a:solidFill>
            <a:srgbClr val="3366FF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800" dirty="0" smtClean="0">
              <a:latin typeface="Book Antiqua" pitchFamily="18" charset="0"/>
            </a:rPr>
            <a:t>Объем расходов местного бюджета на культуру в расчете  на 1 жителя, </a:t>
          </a:r>
          <a:endParaRPr lang="ru-RU" sz="1800" dirty="0">
            <a:latin typeface="Book Antiqua" pitchFamily="18" charset="0"/>
          </a:endParaRPr>
        </a:p>
      </dgm:t>
    </dgm:pt>
    <dgm:pt modelId="{463588AB-8AEC-4183-8348-4DBFD495DF26}" type="parTrans" cxnId="{67D046B0-9158-4376-9FE6-9F93A0CC6EE7}">
      <dgm:prSet/>
      <dgm:spPr/>
      <dgm:t>
        <a:bodyPr/>
        <a:lstStyle/>
        <a:p>
          <a:endParaRPr lang="ru-RU"/>
        </a:p>
      </dgm:t>
    </dgm:pt>
    <dgm:pt modelId="{A348D45C-6979-4CA2-9AF0-E93619BC763A}" type="sibTrans" cxnId="{67D046B0-9158-4376-9FE6-9F93A0CC6EE7}">
      <dgm:prSet/>
      <dgm:spPr/>
      <dgm:t>
        <a:bodyPr/>
        <a:lstStyle/>
        <a:p>
          <a:endParaRPr lang="ru-RU"/>
        </a:p>
      </dgm:t>
    </dgm:pt>
    <dgm:pt modelId="{06F273BD-9C32-4ED3-A90A-F742D9EB9F5F}">
      <dgm:prSet custT="1"/>
      <dgm:spPr>
        <a:gradFill flip="none" rotWithShape="0">
          <a:gsLst>
            <a:gs pos="0">
              <a:schemeClr val="accent1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1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1">
                <a:lumMod val="40000"/>
                <a:lumOff val="60000"/>
                <a:shade val="100000"/>
                <a:satMod val="115000"/>
              </a:schemeClr>
            </a:gs>
          </a:gsLst>
          <a:lin ang="2700000" scaled="1"/>
          <a:tileRect/>
        </a:gradFill>
        <a:ln>
          <a:solidFill>
            <a:srgbClr val="3366FF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800" dirty="0" smtClean="0">
              <a:latin typeface="Book Antiqua" pitchFamily="18" charset="0"/>
            </a:rPr>
            <a:t>Объем расходов местного  бюджета на </a:t>
          </a:r>
          <a:r>
            <a:rPr lang="ru-RU" sz="1800" dirty="0" err="1" smtClean="0">
              <a:latin typeface="Book Antiqua" pitchFamily="18" charset="0"/>
            </a:rPr>
            <a:t>со-циальную</a:t>
          </a:r>
          <a:r>
            <a:rPr lang="ru-RU" sz="1800" dirty="0" smtClean="0">
              <a:latin typeface="Book Antiqua" pitchFamily="18" charset="0"/>
            </a:rPr>
            <a:t> политику в расчете на 1 </a:t>
          </a:r>
          <a:endParaRPr lang="ru-RU" sz="1800" dirty="0">
            <a:latin typeface="Book Antiqua" pitchFamily="18" charset="0"/>
          </a:endParaRPr>
        </a:p>
      </dgm:t>
    </dgm:pt>
    <dgm:pt modelId="{0D4BDB61-B091-4427-8ADC-9A368AFC899F}" type="parTrans" cxnId="{5A1ED11E-2603-4C6F-9EBA-54DDC90A5AA1}">
      <dgm:prSet/>
      <dgm:spPr/>
      <dgm:t>
        <a:bodyPr/>
        <a:lstStyle/>
        <a:p>
          <a:endParaRPr lang="ru-RU"/>
        </a:p>
      </dgm:t>
    </dgm:pt>
    <dgm:pt modelId="{DAB6315B-EA44-4AAF-9B1E-F3029D33BE3D}" type="sibTrans" cxnId="{5A1ED11E-2603-4C6F-9EBA-54DDC90A5AA1}">
      <dgm:prSet/>
      <dgm:spPr/>
      <dgm:t>
        <a:bodyPr/>
        <a:lstStyle/>
        <a:p>
          <a:endParaRPr lang="ru-RU"/>
        </a:p>
      </dgm:t>
    </dgm:pt>
    <dgm:pt modelId="{5AB0905C-1EE4-420E-B9C9-B4EB22040575}">
      <dgm:prSet custT="1"/>
      <dgm:spPr>
        <a:gradFill flip="none" rotWithShape="0">
          <a:gsLst>
            <a:gs pos="0">
              <a:schemeClr val="accent1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1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1">
                <a:lumMod val="40000"/>
                <a:lumOff val="60000"/>
                <a:shade val="100000"/>
                <a:satMod val="115000"/>
              </a:schemeClr>
            </a:gs>
          </a:gsLst>
          <a:lin ang="2700000" scaled="1"/>
          <a:tileRect/>
        </a:gradFill>
        <a:ln>
          <a:solidFill>
            <a:srgbClr val="3366FF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800" dirty="0" smtClean="0">
              <a:latin typeface="Book Antiqua" pitchFamily="18" charset="0"/>
            </a:rPr>
            <a:t>Объем расходов местного бюджета на физкультуру и спорт в расчете на 1 жителя</a:t>
          </a:r>
          <a:endParaRPr lang="ru-RU" sz="1800" dirty="0">
            <a:latin typeface="Book Antiqua" pitchFamily="18" charset="0"/>
          </a:endParaRPr>
        </a:p>
      </dgm:t>
    </dgm:pt>
    <dgm:pt modelId="{6D4DA6CA-1BB7-48D3-8F6F-461D3EEDE8DA}" type="parTrans" cxnId="{11E111CF-EAFF-4D01-BD46-657729A11896}">
      <dgm:prSet/>
      <dgm:spPr/>
      <dgm:t>
        <a:bodyPr/>
        <a:lstStyle/>
        <a:p>
          <a:endParaRPr lang="ru-RU"/>
        </a:p>
      </dgm:t>
    </dgm:pt>
    <dgm:pt modelId="{174B9621-6D3A-4CA1-BFF4-9A8956FDF515}" type="sibTrans" cxnId="{11E111CF-EAFF-4D01-BD46-657729A11896}">
      <dgm:prSet/>
      <dgm:spPr/>
      <dgm:t>
        <a:bodyPr/>
        <a:lstStyle/>
        <a:p>
          <a:endParaRPr lang="ru-RU"/>
        </a:p>
      </dgm:t>
    </dgm:pt>
    <dgm:pt modelId="{DD801410-4993-4090-A510-1AAF759F3292}" type="pres">
      <dgm:prSet presAssocID="{7EDFEBA5-2FBA-421D-9D2C-37454CED3B6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1328944-7441-49D0-9CBF-D11BE1039DF1}" type="pres">
      <dgm:prSet presAssocID="{58369FA3-F55A-4A7B-8A8A-7E23378A4F97}" presName="linNode" presStyleCnt="0"/>
      <dgm:spPr/>
    </dgm:pt>
    <dgm:pt modelId="{E78CD6AE-696D-448D-BC5F-A0089294AE7C}" type="pres">
      <dgm:prSet presAssocID="{58369FA3-F55A-4A7B-8A8A-7E23378A4F97}" presName="parentShp" presStyleLbl="node1" presStyleIdx="0" presStyleCnt="7" custLinFactNeighborX="99710" custLinFactNeighborY="801">
        <dgm:presLayoutVars>
          <dgm:bulletEnabled val="1"/>
        </dgm:presLayoutVars>
      </dgm:prSet>
      <dgm:spPr>
        <a:prstGeom prst="downArrowCallout">
          <a:avLst/>
        </a:prstGeom>
      </dgm:spPr>
      <dgm:t>
        <a:bodyPr/>
        <a:lstStyle/>
        <a:p>
          <a:endParaRPr lang="ru-RU"/>
        </a:p>
      </dgm:t>
    </dgm:pt>
    <dgm:pt modelId="{0A12912E-19C0-45D9-B67B-E68552CF60DB}" type="pres">
      <dgm:prSet presAssocID="{58369FA3-F55A-4A7B-8A8A-7E23378A4F97}" presName="childShp" presStyleLbl="bgAccFollowNode1" presStyleIdx="0" presStyleCnt="7" custLinFactNeighborX="-97156" custLinFactNeighborY="-5441">
        <dgm:presLayoutVars>
          <dgm:bulletEnabled val="1"/>
        </dgm:presLayoutVars>
      </dgm:prSet>
      <dgm:spPr>
        <a:prstGeom prst="downArrow">
          <a:avLst/>
        </a:prstGeom>
      </dgm:spPr>
      <dgm:t>
        <a:bodyPr/>
        <a:lstStyle/>
        <a:p>
          <a:endParaRPr lang="ru-RU"/>
        </a:p>
      </dgm:t>
    </dgm:pt>
    <dgm:pt modelId="{44BF3A21-44DA-4F87-96D5-D0496E76748E}" type="pres">
      <dgm:prSet presAssocID="{3E171B15-A7B1-4A38-A3CD-4EAC9A1C8054}" presName="spacing" presStyleCnt="0"/>
      <dgm:spPr/>
    </dgm:pt>
    <dgm:pt modelId="{32B7B473-A927-4101-AB0C-B37B6AF6C372}" type="pres">
      <dgm:prSet presAssocID="{72BF3DC4-EB9D-4528-B878-C59BCE2F023A}" presName="linNode" presStyleCnt="0"/>
      <dgm:spPr/>
    </dgm:pt>
    <dgm:pt modelId="{A4BB1370-5349-482E-ADFD-A6DE7CD3B00F}" type="pres">
      <dgm:prSet presAssocID="{72BF3DC4-EB9D-4528-B878-C59BCE2F023A}" presName="parentShp" presStyleLbl="node1" presStyleIdx="1" presStyleCnt="7" custLinFactNeighborX="99797" custLinFactNeighborY="-187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C19EB5-35C9-479D-82BE-A65E1278CE01}" type="pres">
      <dgm:prSet presAssocID="{72BF3DC4-EB9D-4528-B878-C59BCE2F023A}" presName="childShp" presStyleLbl="bgAccFollowNode1" presStyleIdx="1" presStyleCnt="7" custLinFactNeighborX="-97156" custLinFactNeighborY="-9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952C62-0674-4D08-9283-527B746A7F60}" type="pres">
      <dgm:prSet presAssocID="{E1B862A6-5CF2-4743-8027-B61C22264819}" presName="spacing" presStyleCnt="0"/>
      <dgm:spPr/>
    </dgm:pt>
    <dgm:pt modelId="{FBBA23A2-780E-47E9-ADC5-EADE9F535764}" type="pres">
      <dgm:prSet presAssocID="{3D3D51BA-ABBB-4FD6-A645-82511E1327AE}" presName="linNode" presStyleCnt="0"/>
      <dgm:spPr/>
    </dgm:pt>
    <dgm:pt modelId="{11517417-A034-4464-A03D-58D3F94DE34E}" type="pres">
      <dgm:prSet presAssocID="{3D3D51BA-ABBB-4FD6-A645-82511E1327AE}" presName="parentShp" presStyleLbl="node1" presStyleIdx="2" presStyleCnt="7" custLinFactNeighborX="99797" custLinFactNeighborY="-7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C3F6A1-5D30-4037-A950-593E19E30F14}" type="pres">
      <dgm:prSet presAssocID="{3D3D51BA-ABBB-4FD6-A645-82511E1327AE}" presName="childShp" presStyleLbl="bgAccFollowNode1" presStyleIdx="2" presStyleCnt="7" custLinFactNeighborX="-97156" custLinFactNeighborY="-143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F284BD-8280-4615-98BC-52ED4DE3561C}" type="pres">
      <dgm:prSet presAssocID="{83360899-176B-432B-B5E0-FA1DF6EDBBEF}" presName="spacing" presStyleCnt="0"/>
      <dgm:spPr/>
    </dgm:pt>
    <dgm:pt modelId="{61EDACA0-F0A8-44D1-A548-2E8591BE6D72}" type="pres">
      <dgm:prSet presAssocID="{1429CFF6-F84C-43BA-BE2D-44E1FBFD7923}" presName="linNode" presStyleCnt="0"/>
      <dgm:spPr/>
    </dgm:pt>
    <dgm:pt modelId="{C204A256-4527-4161-AB91-B32F01DF851F}" type="pres">
      <dgm:prSet presAssocID="{1429CFF6-F84C-43BA-BE2D-44E1FBFD7923}" presName="parentShp" presStyleLbl="node1" presStyleIdx="3" presStyleCnt="7" custLinFactNeighborX="99710" custLinFactNeighborY="-61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672797-5462-4DD7-9261-CB38EE4896A1}" type="pres">
      <dgm:prSet presAssocID="{1429CFF6-F84C-43BA-BE2D-44E1FBFD7923}" presName="childShp" presStyleLbl="bgAccFollowNode1" presStyleIdx="3" presStyleCnt="7" custLinFactNeighborX="-97559" custLinFactNeighborY="-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4F3D62-4BBA-4C52-A4E2-93A05EE0DB99}" type="pres">
      <dgm:prSet presAssocID="{E19AB800-D991-4582-A146-9C1E4C7ADDD8}" presName="spacing" presStyleCnt="0"/>
      <dgm:spPr/>
    </dgm:pt>
    <dgm:pt modelId="{CC5F8BA2-B26C-44CD-AC51-D003D7F16818}" type="pres">
      <dgm:prSet presAssocID="{DE5C4943-41B5-4D79-86B0-E2402D40EBAF}" presName="linNode" presStyleCnt="0"/>
      <dgm:spPr/>
    </dgm:pt>
    <dgm:pt modelId="{146CCA42-A0B8-4327-AE1E-414D1EFD28AC}" type="pres">
      <dgm:prSet presAssocID="{DE5C4943-41B5-4D79-86B0-E2402D40EBAF}" presName="parentShp" presStyleLbl="node1" presStyleIdx="4" presStyleCnt="7" custLinFactNeighborX="99797" custLinFactNeighborY="-41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757A6C-49F7-4D59-99FD-178F86CF2F49}" type="pres">
      <dgm:prSet presAssocID="{DE5C4943-41B5-4D79-86B0-E2402D40EBAF}" presName="childShp" presStyleLbl="bgAccFollowNode1" presStyleIdx="4" presStyleCnt="7" custLinFactNeighborX="-97559" custLinFactNeighborY="-99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D7CA0B-6668-4EF7-9C0E-AA895AD38DBE}" type="pres">
      <dgm:prSet presAssocID="{4B0756EA-2537-4B36-85D2-A5FF02931DDF}" presName="spacing" presStyleCnt="0"/>
      <dgm:spPr/>
    </dgm:pt>
    <dgm:pt modelId="{7DC0E797-5B3E-4D18-83A5-48160E97372A}" type="pres">
      <dgm:prSet presAssocID="{5136F46D-DAA8-44FC-B8DF-0F8AA04B3A7D}" presName="linNode" presStyleCnt="0"/>
      <dgm:spPr/>
    </dgm:pt>
    <dgm:pt modelId="{F103612B-E609-402F-8667-AEF20AC75E91}" type="pres">
      <dgm:prSet presAssocID="{5136F46D-DAA8-44FC-B8DF-0F8AA04B3A7D}" presName="parentShp" presStyleLbl="node1" presStyleIdx="5" presStyleCnt="7" custLinFactNeighborX="99710" custLinFactNeighborY="17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504740-7E75-4321-BDE2-2A673ECB6AEC}" type="pres">
      <dgm:prSet presAssocID="{5136F46D-DAA8-44FC-B8DF-0F8AA04B3A7D}" presName="childShp" presStyleLbl="bgAccFollowNode1" presStyleIdx="5" presStyleCnt="7" custLinFactNeighborX="-97156" custLinFactNeighborY="-71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875D06-4847-4949-84A3-64BC9D2FF68A}" type="pres">
      <dgm:prSet presAssocID="{6E149DC6-27F8-430C-AFAA-D36DC43FD2AD}" presName="spacing" presStyleCnt="0"/>
      <dgm:spPr/>
    </dgm:pt>
    <dgm:pt modelId="{4F0044A9-8C30-4FA4-82FF-6FE05A21590C}" type="pres">
      <dgm:prSet presAssocID="{7CC5CF70-B216-42BB-9E96-B2D12A82CB10}" presName="linNode" presStyleCnt="0"/>
      <dgm:spPr/>
    </dgm:pt>
    <dgm:pt modelId="{DDFE3F0D-A085-4C26-BC77-FFA35F8AA7DA}" type="pres">
      <dgm:prSet presAssocID="{7CC5CF70-B216-42BB-9E96-B2D12A82CB10}" presName="parentShp" presStyleLbl="node1" presStyleIdx="6" presStyleCnt="7" custScaleX="117357" custLinFactX="26654" custLinFactNeighborX="100000" custLinFactNeighborY="-113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E7959F-9839-421C-8963-EAEA14A0D21F}" type="pres">
      <dgm:prSet presAssocID="{7CC5CF70-B216-42BB-9E96-B2D12A82CB10}" presName="childShp" presStyleLbl="bgAccFollowNode1" presStyleIdx="6" presStyleCnt="7" custScaleX="118543" custScaleY="140728" custLinFactX="-8404" custLinFactNeighborX="-100000" custLinFactNeighborY="-11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03B765-D0C0-47C0-A5F5-36A0DC1867FC}" type="presOf" srcId="{9059EED0-448A-4F9B-89C3-D52ECCF76412}" destId="{0A12912E-19C0-45D9-B67B-E68552CF60DB}" srcOrd="0" destOrd="0" presId="urn:microsoft.com/office/officeart/2005/8/layout/vList6"/>
    <dgm:cxn modelId="{A289FF28-3D5D-4072-A944-A5BC976E0ECB}" srcId="{58369FA3-F55A-4A7B-8A8A-7E23378A4F97}" destId="{9059EED0-448A-4F9B-89C3-D52ECCF76412}" srcOrd="0" destOrd="0" parTransId="{D6109A50-3730-4DC3-9C9D-79FFB576FFE8}" sibTransId="{7DFA7368-73B2-4C89-81C2-7D15692B2BA2}"/>
    <dgm:cxn modelId="{8E831CBC-9417-4889-8D34-35AC32FD1737}" type="presOf" srcId="{5AB0905C-1EE4-420E-B9C9-B4EB22040575}" destId="{93E7959F-9839-421C-8963-EAEA14A0D21F}" srcOrd="0" destOrd="0" presId="urn:microsoft.com/office/officeart/2005/8/layout/vList6"/>
    <dgm:cxn modelId="{8D151ABF-0C32-4E8D-82EA-22778BFDB98F}" type="presOf" srcId="{7EDFEBA5-2FBA-421D-9D2C-37454CED3B66}" destId="{DD801410-4993-4090-A510-1AAF759F3292}" srcOrd="0" destOrd="0" presId="urn:microsoft.com/office/officeart/2005/8/layout/vList6"/>
    <dgm:cxn modelId="{5A1ED11E-2603-4C6F-9EBA-54DDC90A5AA1}" srcId="{5136F46D-DAA8-44FC-B8DF-0F8AA04B3A7D}" destId="{06F273BD-9C32-4ED3-A90A-F742D9EB9F5F}" srcOrd="0" destOrd="0" parTransId="{0D4BDB61-B091-4427-8ADC-9A368AFC899F}" sibTransId="{DAB6315B-EA44-4AAF-9B1E-F3029D33BE3D}"/>
    <dgm:cxn modelId="{D88A8B4C-1483-4590-AA42-B81BAA3BECCF}" srcId="{7EDFEBA5-2FBA-421D-9D2C-37454CED3B66}" destId="{58369FA3-F55A-4A7B-8A8A-7E23378A4F97}" srcOrd="0" destOrd="0" parTransId="{F89973E0-B602-4A86-95CE-FF9031FCC0DE}" sibTransId="{3E171B15-A7B1-4A38-A3CD-4EAC9A1C8054}"/>
    <dgm:cxn modelId="{A742FB20-94C5-4C52-B8B0-79B24B89BC98}" type="presOf" srcId="{116305C4-799D-4FB5-AF98-FE6B4AEB8B75}" destId="{01C3F6A1-5D30-4037-A950-593E19E30F14}" srcOrd="0" destOrd="0" presId="urn:microsoft.com/office/officeart/2005/8/layout/vList6"/>
    <dgm:cxn modelId="{FE9B7A88-5D7F-4894-8A57-4DDBB9E9A86E}" type="presOf" srcId="{58369FA3-F55A-4A7B-8A8A-7E23378A4F97}" destId="{E78CD6AE-696D-448D-BC5F-A0089294AE7C}" srcOrd="0" destOrd="0" presId="urn:microsoft.com/office/officeart/2005/8/layout/vList6"/>
    <dgm:cxn modelId="{90685A82-B684-4402-A711-7C64175EB144}" type="presOf" srcId="{04483AC4-E7BF-4E3B-8BBA-EC6BFDC5916C}" destId="{34C19EB5-35C9-479D-82BE-A65E1278CE01}" srcOrd="0" destOrd="0" presId="urn:microsoft.com/office/officeart/2005/8/layout/vList6"/>
    <dgm:cxn modelId="{529821E7-8B40-4919-830B-4273F6616F1A}" srcId="{72BF3DC4-EB9D-4528-B878-C59BCE2F023A}" destId="{D2AE9391-B746-40B0-B4EA-377C8E6769A6}" srcOrd="1" destOrd="0" parTransId="{882BDE67-A78D-4EE6-9D7E-2877A259C9D2}" sibTransId="{7E3CCA34-6B1A-49DF-B827-2C5E0E65CCC6}"/>
    <dgm:cxn modelId="{50E1A9F2-4BCA-46CC-A80B-0E86E5E205A1}" srcId="{7EDFEBA5-2FBA-421D-9D2C-37454CED3B66}" destId="{72BF3DC4-EB9D-4528-B878-C59BCE2F023A}" srcOrd="1" destOrd="0" parTransId="{7CF9B1E6-DE1D-44D2-B9EE-53CBA6751784}" sibTransId="{E1B862A6-5CF2-4743-8027-B61C22264819}"/>
    <dgm:cxn modelId="{C65A864B-F55E-4FAC-8A3C-B42A415F283F}" type="presOf" srcId="{3D3D51BA-ABBB-4FD6-A645-82511E1327AE}" destId="{11517417-A034-4464-A03D-58D3F94DE34E}" srcOrd="0" destOrd="0" presId="urn:microsoft.com/office/officeart/2005/8/layout/vList6"/>
    <dgm:cxn modelId="{64285D11-1289-4817-BC37-00CF7E8F09D0}" type="presOf" srcId="{DA88A47A-EB08-4818-B112-23DE29A0C66A}" destId="{78672797-5462-4DD7-9261-CB38EE4896A1}" srcOrd="0" destOrd="0" presId="urn:microsoft.com/office/officeart/2005/8/layout/vList6"/>
    <dgm:cxn modelId="{98B939D8-B61A-4167-A75D-D88F9985C42D}" type="presOf" srcId="{7CC5CF70-B216-42BB-9E96-B2D12A82CB10}" destId="{DDFE3F0D-A085-4C26-BC77-FFA35F8AA7DA}" srcOrd="0" destOrd="0" presId="urn:microsoft.com/office/officeart/2005/8/layout/vList6"/>
    <dgm:cxn modelId="{DEBC8A15-A3DC-4921-9FD7-54020A4C008F}" srcId="{7EDFEBA5-2FBA-421D-9D2C-37454CED3B66}" destId="{1429CFF6-F84C-43BA-BE2D-44E1FBFD7923}" srcOrd="3" destOrd="0" parTransId="{8DF3454E-0527-4BEA-9037-B9B4E3BF13EF}" sibTransId="{E19AB800-D991-4582-A146-9C1E4C7ADDD8}"/>
    <dgm:cxn modelId="{783B6F60-28BF-417D-8234-601DDE1ACC6E}" type="presOf" srcId="{1429CFF6-F84C-43BA-BE2D-44E1FBFD7923}" destId="{C204A256-4527-4161-AB91-B32F01DF851F}" srcOrd="0" destOrd="0" presId="urn:microsoft.com/office/officeart/2005/8/layout/vList6"/>
    <dgm:cxn modelId="{0CFB6F02-47FC-4BE4-B3DD-0A03A0EA0460}" srcId="{7EDFEBA5-2FBA-421D-9D2C-37454CED3B66}" destId="{5136F46D-DAA8-44FC-B8DF-0F8AA04B3A7D}" srcOrd="5" destOrd="0" parTransId="{47B6D271-6AB0-4B8E-9F5B-DF961E86DD09}" sibTransId="{6E149DC6-27F8-430C-AFAA-D36DC43FD2AD}"/>
    <dgm:cxn modelId="{359CBD51-EA07-4E0F-9425-5464B2791DDF}" type="presOf" srcId="{72BF3DC4-EB9D-4528-B878-C59BCE2F023A}" destId="{A4BB1370-5349-482E-ADFD-A6DE7CD3B00F}" srcOrd="0" destOrd="0" presId="urn:microsoft.com/office/officeart/2005/8/layout/vList6"/>
    <dgm:cxn modelId="{15E1A52C-888F-4127-8B7F-DB9631F51EC9}" srcId="{7EDFEBA5-2FBA-421D-9D2C-37454CED3B66}" destId="{3D3D51BA-ABBB-4FD6-A645-82511E1327AE}" srcOrd="2" destOrd="0" parTransId="{EC324748-B88E-4F67-BA69-D32B422D0B66}" sibTransId="{83360899-176B-432B-B5E0-FA1DF6EDBBEF}"/>
    <dgm:cxn modelId="{1F7969FA-2BAF-4615-A19A-EB020936ABA5}" type="presOf" srcId="{06F273BD-9C32-4ED3-A90A-F742D9EB9F5F}" destId="{5F504740-7E75-4321-BDE2-2A673ECB6AEC}" srcOrd="0" destOrd="0" presId="urn:microsoft.com/office/officeart/2005/8/layout/vList6"/>
    <dgm:cxn modelId="{BCB0F8E0-823C-49E9-AFD3-5BB9EC07092B}" srcId="{7EDFEBA5-2FBA-421D-9D2C-37454CED3B66}" destId="{DE5C4943-41B5-4D79-86B0-E2402D40EBAF}" srcOrd="4" destOrd="0" parTransId="{63D8D627-779E-40A4-BDA7-74254490F22A}" sibTransId="{4B0756EA-2537-4B36-85D2-A5FF02931DDF}"/>
    <dgm:cxn modelId="{076EE207-FF71-4EED-8972-8C1E36056D68}" type="presOf" srcId="{5136F46D-DAA8-44FC-B8DF-0F8AA04B3A7D}" destId="{F103612B-E609-402F-8667-AEF20AC75E91}" srcOrd="0" destOrd="0" presId="urn:microsoft.com/office/officeart/2005/8/layout/vList6"/>
    <dgm:cxn modelId="{49B1D334-DFC1-493F-8A3F-EC1DFFECFAA3}" type="presOf" srcId="{9A169E28-5D27-4BF3-B56C-ECD150877FA8}" destId="{A5757A6C-49F7-4D59-99FD-178F86CF2F49}" srcOrd="0" destOrd="0" presId="urn:microsoft.com/office/officeart/2005/8/layout/vList6"/>
    <dgm:cxn modelId="{384CE64D-FEA5-45DF-81B7-9F98C982C5BB}" srcId="{72BF3DC4-EB9D-4528-B878-C59BCE2F023A}" destId="{04483AC4-E7BF-4E3B-8BBA-EC6BFDC5916C}" srcOrd="0" destOrd="0" parTransId="{BFC6B100-2E1A-4A18-94A9-45B06824B127}" sibTransId="{712B84F4-0C8B-4D3E-8B80-342B8809CC8A}"/>
    <dgm:cxn modelId="{99AFFDE1-2AF1-429D-85CE-A5DA6C77C68A}" srcId="{1429CFF6-F84C-43BA-BE2D-44E1FBFD7923}" destId="{DA88A47A-EB08-4818-B112-23DE29A0C66A}" srcOrd="0" destOrd="0" parTransId="{237F12F3-BC33-4786-90D7-28F1E163EC29}" sibTransId="{2DB83C77-C1E5-445D-8AF5-62E6EE25C864}"/>
    <dgm:cxn modelId="{11E111CF-EAFF-4D01-BD46-657729A11896}" srcId="{7CC5CF70-B216-42BB-9E96-B2D12A82CB10}" destId="{5AB0905C-1EE4-420E-B9C9-B4EB22040575}" srcOrd="0" destOrd="0" parTransId="{6D4DA6CA-1BB7-48D3-8F6F-461D3EEDE8DA}" sibTransId="{174B9621-6D3A-4CA1-BFF4-9A8956FDF515}"/>
    <dgm:cxn modelId="{8B2BDFF8-B50B-4455-9D87-E4A216153599}" srcId="{3D3D51BA-ABBB-4FD6-A645-82511E1327AE}" destId="{116305C4-799D-4FB5-AF98-FE6B4AEB8B75}" srcOrd="0" destOrd="0" parTransId="{0F996D65-ECC6-48CE-85A5-C7519D2885FD}" sibTransId="{E1BA80F5-F796-47B3-8B93-677C8FCC4F1A}"/>
    <dgm:cxn modelId="{EE25AFCE-A80E-4783-A05D-72046BEB2125}" srcId="{7EDFEBA5-2FBA-421D-9D2C-37454CED3B66}" destId="{7CC5CF70-B216-42BB-9E96-B2D12A82CB10}" srcOrd="6" destOrd="0" parTransId="{7C2BE421-D426-4AE0-8C45-FBA1439C416B}" sibTransId="{5AA7AF5D-7420-4413-82A9-A0BC9CB27C7B}"/>
    <dgm:cxn modelId="{017FFE83-215D-48B4-B9D8-FFBAF015811D}" type="presOf" srcId="{D2AE9391-B746-40B0-B4EA-377C8E6769A6}" destId="{34C19EB5-35C9-479D-82BE-A65E1278CE01}" srcOrd="0" destOrd="1" presId="urn:microsoft.com/office/officeart/2005/8/layout/vList6"/>
    <dgm:cxn modelId="{FA930079-4C50-4FE9-9249-B6CCB35E1B59}" type="presOf" srcId="{DE5C4943-41B5-4D79-86B0-E2402D40EBAF}" destId="{146CCA42-A0B8-4327-AE1E-414D1EFD28AC}" srcOrd="0" destOrd="0" presId="urn:microsoft.com/office/officeart/2005/8/layout/vList6"/>
    <dgm:cxn modelId="{67D046B0-9158-4376-9FE6-9F93A0CC6EE7}" srcId="{DE5C4943-41B5-4D79-86B0-E2402D40EBAF}" destId="{9A169E28-5D27-4BF3-B56C-ECD150877FA8}" srcOrd="0" destOrd="0" parTransId="{463588AB-8AEC-4183-8348-4DBFD495DF26}" sibTransId="{A348D45C-6979-4CA2-9AF0-E93619BC763A}"/>
    <dgm:cxn modelId="{9271313F-EA0A-4F94-8F2F-9076EBC9A2EC}" type="presParOf" srcId="{DD801410-4993-4090-A510-1AAF759F3292}" destId="{01328944-7441-49D0-9CBF-D11BE1039DF1}" srcOrd="0" destOrd="0" presId="urn:microsoft.com/office/officeart/2005/8/layout/vList6"/>
    <dgm:cxn modelId="{0DBE1B4A-63B6-4A26-A52C-0F6F2FB73817}" type="presParOf" srcId="{01328944-7441-49D0-9CBF-D11BE1039DF1}" destId="{E78CD6AE-696D-448D-BC5F-A0089294AE7C}" srcOrd="0" destOrd="0" presId="urn:microsoft.com/office/officeart/2005/8/layout/vList6"/>
    <dgm:cxn modelId="{0C6562D2-22ED-40D9-95E2-E71B658B9FDB}" type="presParOf" srcId="{01328944-7441-49D0-9CBF-D11BE1039DF1}" destId="{0A12912E-19C0-45D9-B67B-E68552CF60DB}" srcOrd="1" destOrd="0" presId="urn:microsoft.com/office/officeart/2005/8/layout/vList6"/>
    <dgm:cxn modelId="{72A9C831-A712-406A-A511-D3FEF09EFAAB}" type="presParOf" srcId="{DD801410-4993-4090-A510-1AAF759F3292}" destId="{44BF3A21-44DA-4F87-96D5-D0496E76748E}" srcOrd="1" destOrd="0" presId="urn:microsoft.com/office/officeart/2005/8/layout/vList6"/>
    <dgm:cxn modelId="{E9AB87D8-F1FF-4C51-9349-01C6542568E5}" type="presParOf" srcId="{DD801410-4993-4090-A510-1AAF759F3292}" destId="{32B7B473-A927-4101-AB0C-B37B6AF6C372}" srcOrd="2" destOrd="0" presId="urn:microsoft.com/office/officeart/2005/8/layout/vList6"/>
    <dgm:cxn modelId="{CBA91E19-03D1-4045-900B-B95489FAF4F5}" type="presParOf" srcId="{32B7B473-A927-4101-AB0C-B37B6AF6C372}" destId="{A4BB1370-5349-482E-ADFD-A6DE7CD3B00F}" srcOrd="0" destOrd="0" presId="urn:microsoft.com/office/officeart/2005/8/layout/vList6"/>
    <dgm:cxn modelId="{A4ACB5BA-ADB6-4E86-97D1-B0401FFA9CB2}" type="presParOf" srcId="{32B7B473-A927-4101-AB0C-B37B6AF6C372}" destId="{34C19EB5-35C9-479D-82BE-A65E1278CE01}" srcOrd="1" destOrd="0" presId="urn:microsoft.com/office/officeart/2005/8/layout/vList6"/>
    <dgm:cxn modelId="{C45523FF-5BF4-4A0B-B7F7-6B985E3783A0}" type="presParOf" srcId="{DD801410-4993-4090-A510-1AAF759F3292}" destId="{38952C62-0674-4D08-9283-527B746A7F60}" srcOrd="3" destOrd="0" presId="urn:microsoft.com/office/officeart/2005/8/layout/vList6"/>
    <dgm:cxn modelId="{4B00B37E-3F5C-4102-AF20-1E0FEC722FEC}" type="presParOf" srcId="{DD801410-4993-4090-A510-1AAF759F3292}" destId="{FBBA23A2-780E-47E9-ADC5-EADE9F535764}" srcOrd="4" destOrd="0" presId="urn:microsoft.com/office/officeart/2005/8/layout/vList6"/>
    <dgm:cxn modelId="{87534BBC-CE91-4E46-9F14-20AAEEAF3F3F}" type="presParOf" srcId="{FBBA23A2-780E-47E9-ADC5-EADE9F535764}" destId="{11517417-A034-4464-A03D-58D3F94DE34E}" srcOrd="0" destOrd="0" presId="urn:microsoft.com/office/officeart/2005/8/layout/vList6"/>
    <dgm:cxn modelId="{523AEC9B-10EF-4C7C-9393-D48BBEFCCB3C}" type="presParOf" srcId="{FBBA23A2-780E-47E9-ADC5-EADE9F535764}" destId="{01C3F6A1-5D30-4037-A950-593E19E30F14}" srcOrd="1" destOrd="0" presId="urn:microsoft.com/office/officeart/2005/8/layout/vList6"/>
    <dgm:cxn modelId="{53A5B2D6-D78C-4246-BD03-B8B271F80898}" type="presParOf" srcId="{DD801410-4993-4090-A510-1AAF759F3292}" destId="{BFF284BD-8280-4615-98BC-52ED4DE3561C}" srcOrd="5" destOrd="0" presId="urn:microsoft.com/office/officeart/2005/8/layout/vList6"/>
    <dgm:cxn modelId="{47EE942A-EF5A-4CCC-ACE9-6E0DACC8456C}" type="presParOf" srcId="{DD801410-4993-4090-A510-1AAF759F3292}" destId="{61EDACA0-F0A8-44D1-A548-2E8591BE6D72}" srcOrd="6" destOrd="0" presId="urn:microsoft.com/office/officeart/2005/8/layout/vList6"/>
    <dgm:cxn modelId="{C6AA987B-B84E-438F-967E-31589F043FA4}" type="presParOf" srcId="{61EDACA0-F0A8-44D1-A548-2E8591BE6D72}" destId="{C204A256-4527-4161-AB91-B32F01DF851F}" srcOrd="0" destOrd="0" presId="urn:microsoft.com/office/officeart/2005/8/layout/vList6"/>
    <dgm:cxn modelId="{A6A4913D-4F9A-4C84-95B2-1B53F65C3F98}" type="presParOf" srcId="{61EDACA0-F0A8-44D1-A548-2E8591BE6D72}" destId="{78672797-5462-4DD7-9261-CB38EE4896A1}" srcOrd="1" destOrd="0" presId="urn:microsoft.com/office/officeart/2005/8/layout/vList6"/>
    <dgm:cxn modelId="{0C56D65A-B566-46F3-BEE3-063F5282E9CF}" type="presParOf" srcId="{DD801410-4993-4090-A510-1AAF759F3292}" destId="{404F3D62-4BBA-4C52-A4E2-93A05EE0DB99}" srcOrd="7" destOrd="0" presId="urn:microsoft.com/office/officeart/2005/8/layout/vList6"/>
    <dgm:cxn modelId="{9100B815-3D34-49E7-9478-DB3C2B35919F}" type="presParOf" srcId="{DD801410-4993-4090-A510-1AAF759F3292}" destId="{CC5F8BA2-B26C-44CD-AC51-D003D7F16818}" srcOrd="8" destOrd="0" presId="urn:microsoft.com/office/officeart/2005/8/layout/vList6"/>
    <dgm:cxn modelId="{CEB1F4A1-CC27-4171-AAEC-E79AAFEE2486}" type="presParOf" srcId="{CC5F8BA2-B26C-44CD-AC51-D003D7F16818}" destId="{146CCA42-A0B8-4327-AE1E-414D1EFD28AC}" srcOrd="0" destOrd="0" presId="urn:microsoft.com/office/officeart/2005/8/layout/vList6"/>
    <dgm:cxn modelId="{72E0FE7E-F24C-4517-A7F5-94ED16FB7A75}" type="presParOf" srcId="{CC5F8BA2-B26C-44CD-AC51-D003D7F16818}" destId="{A5757A6C-49F7-4D59-99FD-178F86CF2F49}" srcOrd="1" destOrd="0" presId="urn:microsoft.com/office/officeart/2005/8/layout/vList6"/>
    <dgm:cxn modelId="{5FF0B2E9-45A3-4E7C-B889-08C2588418F8}" type="presParOf" srcId="{DD801410-4993-4090-A510-1AAF759F3292}" destId="{00D7CA0B-6668-4EF7-9C0E-AA895AD38DBE}" srcOrd="9" destOrd="0" presId="urn:microsoft.com/office/officeart/2005/8/layout/vList6"/>
    <dgm:cxn modelId="{390506A6-63C9-43C8-AC15-A61E1E17BC12}" type="presParOf" srcId="{DD801410-4993-4090-A510-1AAF759F3292}" destId="{7DC0E797-5B3E-4D18-83A5-48160E97372A}" srcOrd="10" destOrd="0" presId="urn:microsoft.com/office/officeart/2005/8/layout/vList6"/>
    <dgm:cxn modelId="{3BAE1594-6AC3-49E6-8282-DA43D96DA1CF}" type="presParOf" srcId="{7DC0E797-5B3E-4D18-83A5-48160E97372A}" destId="{F103612B-E609-402F-8667-AEF20AC75E91}" srcOrd="0" destOrd="0" presId="urn:microsoft.com/office/officeart/2005/8/layout/vList6"/>
    <dgm:cxn modelId="{0E96EB7F-8C36-44A3-A3C8-0D7591503012}" type="presParOf" srcId="{7DC0E797-5B3E-4D18-83A5-48160E97372A}" destId="{5F504740-7E75-4321-BDE2-2A673ECB6AEC}" srcOrd="1" destOrd="0" presId="urn:microsoft.com/office/officeart/2005/8/layout/vList6"/>
    <dgm:cxn modelId="{2908405D-A341-4349-BBB2-54884E1CC8D0}" type="presParOf" srcId="{DD801410-4993-4090-A510-1AAF759F3292}" destId="{33875D06-4847-4949-84A3-64BC9D2FF68A}" srcOrd="11" destOrd="0" presId="urn:microsoft.com/office/officeart/2005/8/layout/vList6"/>
    <dgm:cxn modelId="{D45B86E3-6E98-4DAF-A253-572E7A384EEA}" type="presParOf" srcId="{DD801410-4993-4090-A510-1AAF759F3292}" destId="{4F0044A9-8C30-4FA4-82FF-6FE05A21590C}" srcOrd="12" destOrd="0" presId="urn:microsoft.com/office/officeart/2005/8/layout/vList6"/>
    <dgm:cxn modelId="{9D161E7F-73D2-4477-A3DC-970FD2779C9B}" type="presParOf" srcId="{4F0044A9-8C30-4FA4-82FF-6FE05A21590C}" destId="{DDFE3F0D-A085-4C26-BC77-FFA35F8AA7DA}" srcOrd="0" destOrd="0" presId="urn:microsoft.com/office/officeart/2005/8/layout/vList6"/>
    <dgm:cxn modelId="{571DD743-52FB-45BB-BF3D-3E2DDE43564F}" type="presParOf" srcId="{4F0044A9-8C30-4FA4-82FF-6FE05A21590C}" destId="{93E7959F-9839-421C-8963-EAEA14A0D21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7D2543-E60A-4A45-BCB8-57D0CA4F44EB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B694ED-70DC-4B82-8688-1FACA26BACFC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Территория  -  203,34 тыс.га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gm:t>
    </dgm:pt>
    <dgm:pt modelId="{C2781D07-946A-4627-BA55-02F559614DBA}" type="parTrans" cxnId="{B17F5A0C-3EA9-4E71-A376-8CC7E4887F90}">
      <dgm:prSet/>
      <dgm:spPr/>
      <dgm:t>
        <a:bodyPr/>
        <a:lstStyle/>
        <a:p>
          <a:endParaRPr lang="ru-RU"/>
        </a:p>
      </dgm:t>
    </dgm:pt>
    <dgm:pt modelId="{602AE971-5F22-413B-98E1-6EB57D4CB512}" type="sibTrans" cxnId="{B17F5A0C-3EA9-4E71-A376-8CC7E4887F90}">
      <dgm:prSet/>
      <dgm:spPr/>
      <dgm:t>
        <a:bodyPr/>
        <a:lstStyle/>
        <a:p>
          <a:endParaRPr lang="ru-RU"/>
        </a:p>
      </dgm:t>
    </dgm:pt>
    <dgm:pt modelId="{B2930BE3-AC8C-46E7-8C74-FDA3F66D0922}" type="pres">
      <dgm:prSet presAssocID="{9A7D2543-E60A-4A45-BCB8-57D0CA4F44E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F610496-8FD4-45F9-83AD-40DE3CB3E9DD}" type="pres">
      <dgm:prSet presAssocID="{6CB694ED-70DC-4B82-8688-1FACA26BACFC}" presName="horFlow" presStyleCnt="0"/>
      <dgm:spPr/>
    </dgm:pt>
    <dgm:pt modelId="{BACE0FBD-4505-41E9-885F-58F4FC0C072A}" type="pres">
      <dgm:prSet presAssocID="{6CB694ED-70DC-4B82-8688-1FACA26BACFC}" presName="bigChev" presStyleLbl="node1" presStyleIdx="0" presStyleCnt="1" custAng="0" custScaleY="84722" custLinFactNeighborX="55388" custLinFactNeighborY="-7767"/>
      <dgm:spPr/>
      <dgm:t>
        <a:bodyPr/>
        <a:lstStyle/>
        <a:p>
          <a:endParaRPr lang="ru-RU"/>
        </a:p>
      </dgm:t>
    </dgm:pt>
  </dgm:ptLst>
  <dgm:cxnLst>
    <dgm:cxn modelId="{375C111E-A913-4AAE-986B-A9DB18CF96F9}" type="presOf" srcId="{9A7D2543-E60A-4A45-BCB8-57D0CA4F44EB}" destId="{B2930BE3-AC8C-46E7-8C74-FDA3F66D0922}" srcOrd="0" destOrd="0" presId="urn:microsoft.com/office/officeart/2005/8/layout/lProcess3"/>
    <dgm:cxn modelId="{B17F5A0C-3EA9-4E71-A376-8CC7E4887F90}" srcId="{9A7D2543-E60A-4A45-BCB8-57D0CA4F44EB}" destId="{6CB694ED-70DC-4B82-8688-1FACA26BACFC}" srcOrd="0" destOrd="0" parTransId="{C2781D07-946A-4627-BA55-02F559614DBA}" sibTransId="{602AE971-5F22-413B-98E1-6EB57D4CB512}"/>
    <dgm:cxn modelId="{A8C93769-3FB3-4800-83B1-830411456C58}" type="presOf" srcId="{6CB694ED-70DC-4B82-8688-1FACA26BACFC}" destId="{BACE0FBD-4505-41E9-885F-58F4FC0C072A}" srcOrd="0" destOrd="0" presId="urn:microsoft.com/office/officeart/2005/8/layout/lProcess3"/>
    <dgm:cxn modelId="{C29E39A3-0B4F-4269-84B4-27D0277B1A7F}" type="presParOf" srcId="{B2930BE3-AC8C-46E7-8C74-FDA3F66D0922}" destId="{DF610496-8FD4-45F9-83AD-40DE3CB3E9DD}" srcOrd="0" destOrd="0" presId="urn:microsoft.com/office/officeart/2005/8/layout/lProcess3"/>
    <dgm:cxn modelId="{D526B67B-843A-445E-8A7E-2618676B2D22}" type="presParOf" srcId="{DF610496-8FD4-45F9-83AD-40DE3CB3E9DD}" destId="{BACE0FBD-4505-41E9-885F-58F4FC0C072A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FEE77C-B526-44E8-B59E-7723C1FCC49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B9E171-34A7-4D2F-B8EA-E9A47DE355C0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Городское поселение</a:t>
          </a:r>
          <a:r>
            <a:rPr lang="ru-RU" dirty="0" smtClean="0">
              <a:latin typeface="Book Antiqua" pitchFamily="18" charset="0"/>
            </a:rPr>
            <a:t> – 1</a:t>
          </a:r>
          <a:endParaRPr lang="ru-RU" dirty="0">
            <a:latin typeface="Book Antiqua" pitchFamily="18" charset="0"/>
          </a:endParaRPr>
        </a:p>
      </dgm:t>
    </dgm:pt>
    <dgm:pt modelId="{5762D07D-F33C-4D81-9DE3-56CC8B807C7C}" type="parTrans" cxnId="{04420147-03C4-4ECA-9585-A6845E653576}">
      <dgm:prSet/>
      <dgm:spPr/>
      <dgm:t>
        <a:bodyPr/>
        <a:lstStyle/>
        <a:p>
          <a:endParaRPr lang="ru-RU"/>
        </a:p>
      </dgm:t>
    </dgm:pt>
    <dgm:pt modelId="{216F4456-CBA4-4AF4-B9B7-AAF641127DF6}" type="sibTrans" cxnId="{04420147-03C4-4ECA-9585-A6845E653576}">
      <dgm:prSet/>
      <dgm:spPr/>
      <dgm:t>
        <a:bodyPr/>
        <a:lstStyle/>
        <a:p>
          <a:endParaRPr lang="ru-RU"/>
        </a:p>
      </dgm:t>
    </dgm:pt>
    <dgm:pt modelId="{A70E0849-5EEB-4CFB-A3A3-6BE8818A3605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Сельских поселений - 14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gm:t>
    </dgm:pt>
    <dgm:pt modelId="{B8F16D79-107D-4AF9-A37C-BEE58577FFB9}" type="parTrans" cxnId="{0C5F2D3F-AFC9-4605-B2D2-9689B2C1C9D9}">
      <dgm:prSet/>
      <dgm:spPr/>
      <dgm:t>
        <a:bodyPr/>
        <a:lstStyle/>
        <a:p>
          <a:endParaRPr lang="ru-RU"/>
        </a:p>
      </dgm:t>
    </dgm:pt>
    <dgm:pt modelId="{4C9A032D-99DA-408D-A8D4-1069DA05AFE3}" type="sibTrans" cxnId="{0C5F2D3F-AFC9-4605-B2D2-9689B2C1C9D9}">
      <dgm:prSet/>
      <dgm:spPr/>
      <dgm:t>
        <a:bodyPr/>
        <a:lstStyle/>
        <a:p>
          <a:endParaRPr lang="ru-RU"/>
        </a:p>
      </dgm:t>
    </dgm:pt>
    <dgm:pt modelId="{776AA742-1802-44CE-99AE-82D7D4557B8E}" type="pres">
      <dgm:prSet presAssocID="{05FEE77C-B526-44E8-B59E-7723C1FCC49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3707EE1-10A5-4F76-8EB3-D61503D5919E}" type="pres">
      <dgm:prSet presAssocID="{D9B9E171-34A7-4D2F-B8EA-E9A47DE355C0}" presName="horFlow" presStyleCnt="0"/>
      <dgm:spPr/>
    </dgm:pt>
    <dgm:pt modelId="{A35CE742-C92E-471D-AE33-FC87EDA40D4A}" type="pres">
      <dgm:prSet presAssocID="{D9B9E171-34A7-4D2F-B8EA-E9A47DE355C0}" presName="bigChev" presStyleLbl="node1" presStyleIdx="0" presStyleCnt="2" custLinFactNeighborX="40741" custLinFactNeighborY="-39618"/>
      <dgm:spPr/>
      <dgm:t>
        <a:bodyPr/>
        <a:lstStyle/>
        <a:p>
          <a:endParaRPr lang="ru-RU"/>
        </a:p>
      </dgm:t>
    </dgm:pt>
    <dgm:pt modelId="{434E9F64-F7DF-4394-A5CC-C26AC408F5F5}" type="pres">
      <dgm:prSet presAssocID="{D9B9E171-34A7-4D2F-B8EA-E9A47DE355C0}" presName="vSp" presStyleCnt="0"/>
      <dgm:spPr/>
    </dgm:pt>
    <dgm:pt modelId="{A13FDFE1-09DB-483E-B7E9-7C6C27D49B67}" type="pres">
      <dgm:prSet presAssocID="{A70E0849-5EEB-4CFB-A3A3-6BE8818A3605}" presName="horFlow" presStyleCnt="0"/>
      <dgm:spPr/>
    </dgm:pt>
    <dgm:pt modelId="{584093BA-FBF9-44C9-B06B-4924A014C6F1}" type="pres">
      <dgm:prSet presAssocID="{A70E0849-5EEB-4CFB-A3A3-6BE8818A3605}" presName="bigChev" presStyleLbl="node1" presStyleIdx="1" presStyleCnt="2" custLinFactNeighborX="8409" custLinFactNeighborY="17637"/>
      <dgm:spPr/>
      <dgm:t>
        <a:bodyPr/>
        <a:lstStyle/>
        <a:p>
          <a:endParaRPr lang="ru-RU"/>
        </a:p>
      </dgm:t>
    </dgm:pt>
  </dgm:ptLst>
  <dgm:cxnLst>
    <dgm:cxn modelId="{C9D2039C-7A9C-4750-9C27-168F4137BABC}" type="presOf" srcId="{A70E0849-5EEB-4CFB-A3A3-6BE8818A3605}" destId="{584093BA-FBF9-44C9-B06B-4924A014C6F1}" srcOrd="0" destOrd="0" presId="urn:microsoft.com/office/officeart/2005/8/layout/lProcess3"/>
    <dgm:cxn modelId="{709C0E45-226A-4A9B-AAAA-B3C322EBA1B3}" type="presOf" srcId="{05FEE77C-B526-44E8-B59E-7723C1FCC497}" destId="{776AA742-1802-44CE-99AE-82D7D4557B8E}" srcOrd="0" destOrd="0" presId="urn:microsoft.com/office/officeart/2005/8/layout/lProcess3"/>
    <dgm:cxn modelId="{F2A8C927-372D-43B0-A3A0-982BF4DCA452}" type="presOf" srcId="{D9B9E171-34A7-4D2F-B8EA-E9A47DE355C0}" destId="{A35CE742-C92E-471D-AE33-FC87EDA40D4A}" srcOrd="0" destOrd="0" presId="urn:microsoft.com/office/officeart/2005/8/layout/lProcess3"/>
    <dgm:cxn modelId="{04420147-03C4-4ECA-9585-A6845E653576}" srcId="{05FEE77C-B526-44E8-B59E-7723C1FCC497}" destId="{D9B9E171-34A7-4D2F-B8EA-E9A47DE355C0}" srcOrd="0" destOrd="0" parTransId="{5762D07D-F33C-4D81-9DE3-56CC8B807C7C}" sibTransId="{216F4456-CBA4-4AF4-B9B7-AAF641127DF6}"/>
    <dgm:cxn modelId="{0C5F2D3F-AFC9-4605-B2D2-9689B2C1C9D9}" srcId="{05FEE77C-B526-44E8-B59E-7723C1FCC497}" destId="{A70E0849-5EEB-4CFB-A3A3-6BE8818A3605}" srcOrd="1" destOrd="0" parTransId="{B8F16D79-107D-4AF9-A37C-BEE58577FFB9}" sibTransId="{4C9A032D-99DA-408D-A8D4-1069DA05AFE3}"/>
    <dgm:cxn modelId="{728908A1-E327-4299-AC15-695EECBF87D3}" type="presParOf" srcId="{776AA742-1802-44CE-99AE-82D7D4557B8E}" destId="{73707EE1-10A5-4F76-8EB3-D61503D5919E}" srcOrd="0" destOrd="0" presId="urn:microsoft.com/office/officeart/2005/8/layout/lProcess3"/>
    <dgm:cxn modelId="{835F10C6-AF50-4682-BBB2-0597354B7325}" type="presParOf" srcId="{73707EE1-10A5-4F76-8EB3-D61503D5919E}" destId="{A35CE742-C92E-471D-AE33-FC87EDA40D4A}" srcOrd="0" destOrd="0" presId="urn:microsoft.com/office/officeart/2005/8/layout/lProcess3"/>
    <dgm:cxn modelId="{D4F7F708-6340-4029-8FE2-EA0B71689B8B}" type="presParOf" srcId="{776AA742-1802-44CE-99AE-82D7D4557B8E}" destId="{434E9F64-F7DF-4394-A5CC-C26AC408F5F5}" srcOrd="1" destOrd="0" presId="urn:microsoft.com/office/officeart/2005/8/layout/lProcess3"/>
    <dgm:cxn modelId="{CED500DC-1ADF-44D3-96A7-949904A3E9F2}" type="presParOf" srcId="{776AA742-1802-44CE-99AE-82D7D4557B8E}" destId="{A13FDFE1-09DB-483E-B7E9-7C6C27D49B67}" srcOrd="2" destOrd="0" presId="urn:microsoft.com/office/officeart/2005/8/layout/lProcess3"/>
    <dgm:cxn modelId="{038FE8EC-03AB-4743-A6CA-E88EF169C646}" type="presParOf" srcId="{A13FDFE1-09DB-483E-B7E9-7C6C27D49B67}" destId="{584093BA-FBF9-44C9-B06B-4924A014C6F1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0C0A02-3A93-4C7D-AAD8-8DD81A8D0BB8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DED248-F1F4-44EE-996C-13D2D3F47572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Городское население – 34%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gm:t>
    </dgm:pt>
    <dgm:pt modelId="{B1249AAD-B284-4E64-A3EB-B9CFEF579D5F}" type="parTrans" cxnId="{7AF49615-F11E-41BF-8298-D229C71E9525}">
      <dgm:prSet/>
      <dgm:spPr/>
      <dgm:t>
        <a:bodyPr/>
        <a:lstStyle/>
        <a:p>
          <a:endParaRPr lang="ru-RU"/>
        </a:p>
      </dgm:t>
    </dgm:pt>
    <dgm:pt modelId="{0AF1799E-A717-4BB8-93DB-542D71A499FD}" type="sibTrans" cxnId="{7AF49615-F11E-41BF-8298-D229C71E9525}">
      <dgm:prSet/>
      <dgm:spPr/>
      <dgm:t>
        <a:bodyPr/>
        <a:lstStyle/>
        <a:p>
          <a:endParaRPr lang="ru-RU"/>
        </a:p>
      </dgm:t>
    </dgm:pt>
    <dgm:pt modelId="{4116441A-9C74-4EF1-8F64-BC0CCD9A36E6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Сельское население – 66%</a:t>
          </a:r>
          <a:r>
            <a:rPr lang="ru-RU" dirty="0" smtClean="0">
              <a:latin typeface="Book Antiqua" pitchFamily="18" charset="0"/>
            </a:rPr>
            <a:t>    </a:t>
          </a:r>
          <a:endParaRPr lang="ru-RU" dirty="0">
            <a:latin typeface="Book Antiqua" pitchFamily="18" charset="0"/>
          </a:endParaRPr>
        </a:p>
      </dgm:t>
    </dgm:pt>
    <dgm:pt modelId="{DD4074FB-BB17-4138-823F-10DB09CB51FF}" type="parTrans" cxnId="{1F4B43B1-D721-4AFC-93E0-39657B9DC746}">
      <dgm:prSet/>
      <dgm:spPr/>
      <dgm:t>
        <a:bodyPr/>
        <a:lstStyle/>
        <a:p>
          <a:endParaRPr lang="ru-RU"/>
        </a:p>
      </dgm:t>
    </dgm:pt>
    <dgm:pt modelId="{951F3A36-1E23-48C9-9147-ECCF776881D6}" type="sibTrans" cxnId="{1F4B43B1-D721-4AFC-93E0-39657B9DC746}">
      <dgm:prSet/>
      <dgm:spPr/>
      <dgm:t>
        <a:bodyPr/>
        <a:lstStyle/>
        <a:p>
          <a:endParaRPr lang="ru-RU"/>
        </a:p>
      </dgm:t>
    </dgm:pt>
    <dgm:pt modelId="{F172F06A-EE67-438F-BC75-A8BED5B6F49A}" type="pres">
      <dgm:prSet presAssocID="{BE0C0A02-3A93-4C7D-AAD8-8DD81A8D0BB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7A46328-9F50-4E5B-A279-CA5282980619}" type="pres">
      <dgm:prSet presAssocID="{23DED248-F1F4-44EE-996C-13D2D3F47572}" presName="horFlow" presStyleCnt="0"/>
      <dgm:spPr/>
    </dgm:pt>
    <dgm:pt modelId="{A6EFF1F9-070C-4F75-AEF2-175080E03D73}" type="pres">
      <dgm:prSet presAssocID="{23DED248-F1F4-44EE-996C-13D2D3F47572}" presName="bigChev" presStyleLbl="node1" presStyleIdx="0" presStyleCnt="2" custLinFactNeighborX="3333" custLinFactNeighborY="-6"/>
      <dgm:spPr/>
      <dgm:t>
        <a:bodyPr/>
        <a:lstStyle/>
        <a:p>
          <a:endParaRPr lang="ru-RU"/>
        </a:p>
      </dgm:t>
    </dgm:pt>
    <dgm:pt modelId="{23C530EC-5FD0-496A-9C6C-FC684B2C6B86}" type="pres">
      <dgm:prSet presAssocID="{23DED248-F1F4-44EE-996C-13D2D3F47572}" presName="vSp" presStyleCnt="0"/>
      <dgm:spPr/>
    </dgm:pt>
    <dgm:pt modelId="{608ECB5D-C324-4BFB-9E73-FE1787ABE07B}" type="pres">
      <dgm:prSet presAssocID="{4116441A-9C74-4EF1-8F64-BC0CCD9A36E6}" presName="horFlow" presStyleCnt="0"/>
      <dgm:spPr/>
    </dgm:pt>
    <dgm:pt modelId="{F90D0886-8325-40D6-9726-F788C42AAA44}" type="pres">
      <dgm:prSet presAssocID="{4116441A-9C74-4EF1-8F64-BC0CCD9A36E6}" presName="bigChev" presStyleLbl="node1" presStyleIdx="1" presStyleCnt="2" custLinFactNeighborX="3333" custLinFactNeighborY="-5505"/>
      <dgm:spPr/>
      <dgm:t>
        <a:bodyPr/>
        <a:lstStyle/>
        <a:p>
          <a:endParaRPr lang="ru-RU"/>
        </a:p>
      </dgm:t>
    </dgm:pt>
  </dgm:ptLst>
  <dgm:cxnLst>
    <dgm:cxn modelId="{1F4B43B1-D721-4AFC-93E0-39657B9DC746}" srcId="{BE0C0A02-3A93-4C7D-AAD8-8DD81A8D0BB8}" destId="{4116441A-9C74-4EF1-8F64-BC0CCD9A36E6}" srcOrd="1" destOrd="0" parTransId="{DD4074FB-BB17-4138-823F-10DB09CB51FF}" sibTransId="{951F3A36-1E23-48C9-9147-ECCF776881D6}"/>
    <dgm:cxn modelId="{7AF49615-F11E-41BF-8298-D229C71E9525}" srcId="{BE0C0A02-3A93-4C7D-AAD8-8DD81A8D0BB8}" destId="{23DED248-F1F4-44EE-996C-13D2D3F47572}" srcOrd="0" destOrd="0" parTransId="{B1249AAD-B284-4E64-A3EB-B9CFEF579D5F}" sibTransId="{0AF1799E-A717-4BB8-93DB-542D71A499FD}"/>
    <dgm:cxn modelId="{9FEFD912-2F4B-4BF1-A641-099CFFF118B8}" type="presOf" srcId="{BE0C0A02-3A93-4C7D-AAD8-8DD81A8D0BB8}" destId="{F172F06A-EE67-438F-BC75-A8BED5B6F49A}" srcOrd="0" destOrd="0" presId="urn:microsoft.com/office/officeart/2005/8/layout/lProcess3"/>
    <dgm:cxn modelId="{0B1AD1E7-AFF3-465D-9A75-47F8ECAC8975}" type="presOf" srcId="{23DED248-F1F4-44EE-996C-13D2D3F47572}" destId="{A6EFF1F9-070C-4F75-AEF2-175080E03D73}" srcOrd="0" destOrd="0" presId="urn:microsoft.com/office/officeart/2005/8/layout/lProcess3"/>
    <dgm:cxn modelId="{68937179-BB58-4A58-BBE7-A2C43669AAFA}" type="presOf" srcId="{4116441A-9C74-4EF1-8F64-BC0CCD9A36E6}" destId="{F90D0886-8325-40D6-9726-F788C42AAA44}" srcOrd="0" destOrd="0" presId="urn:microsoft.com/office/officeart/2005/8/layout/lProcess3"/>
    <dgm:cxn modelId="{9324E212-B3EC-4526-9BAD-BA172F31F7B6}" type="presParOf" srcId="{F172F06A-EE67-438F-BC75-A8BED5B6F49A}" destId="{67A46328-9F50-4E5B-A279-CA5282980619}" srcOrd="0" destOrd="0" presId="urn:microsoft.com/office/officeart/2005/8/layout/lProcess3"/>
    <dgm:cxn modelId="{39BD5877-D097-4136-9F3B-3793021BB739}" type="presParOf" srcId="{67A46328-9F50-4E5B-A279-CA5282980619}" destId="{A6EFF1F9-070C-4F75-AEF2-175080E03D73}" srcOrd="0" destOrd="0" presId="urn:microsoft.com/office/officeart/2005/8/layout/lProcess3"/>
    <dgm:cxn modelId="{FEA95227-ADD9-4E43-BA35-4CC775F1E205}" type="presParOf" srcId="{F172F06A-EE67-438F-BC75-A8BED5B6F49A}" destId="{23C530EC-5FD0-496A-9C6C-FC684B2C6B86}" srcOrd="1" destOrd="0" presId="urn:microsoft.com/office/officeart/2005/8/layout/lProcess3"/>
    <dgm:cxn modelId="{29626D72-C4CC-4C52-B0CF-B80A61C66EA1}" type="presParOf" srcId="{F172F06A-EE67-438F-BC75-A8BED5B6F49A}" destId="{608ECB5D-C324-4BFB-9E73-FE1787ABE07B}" srcOrd="2" destOrd="0" presId="urn:microsoft.com/office/officeart/2005/8/layout/lProcess3"/>
    <dgm:cxn modelId="{6EA00D35-6A0F-4DCD-97D0-6284844C4981}" type="presParOf" srcId="{608ECB5D-C324-4BFB-9E73-FE1787ABE07B}" destId="{F90D0886-8325-40D6-9726-F788C42AAA44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384E981-E2A2-4F33-8A22-171224B9A76E}" type="doc">
      <dgm:prSet loTypeId="urn:microsoft.com/office/officeart/2005/8/layout/cycle3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EA8298-ECDE-4155-BDEC-96200970E77A}">
      <dgm:prSet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4">
                <a:shade val="30000"/>
                <a:satMod val="115000"/>
              </a:schemeClr>
            </a:gs>
            <a:gs pos="50000">
              <a:schemeClr val="accent4">
                <a:shade val="67500"/>
                <a:satMod val="115000"/>
              </a:schemeClr>
            </a:gs>
            <a:gs pos="100000">
              <a:schemeClr val="accent4">
                <a:shade val="100000"/>
                <a:satMod val="115000"/>
              </a:schemeClr>
            </a:gs>
          </a:gsLst>
          <a:lin ang="2700000" scaled="1"/>
          <a:tileRect/>
        </a:gradFill>
        <a:ln w="12700"/>
      </dgm:spPr>
      <dgm:t>
        <a:bodyPr/>
        <a:lstStyle/>
        <a:p>
          <a:r>
            <a:rPr lang="ru-RU" sz="2000" b="1" dirty="0" smtClean="0">
              <a:latin typeface="Book Antiqua" pitchFamily="18" charset="0"/>
            </a:rPr>
            <a:t>Основные направления бюджетной и налоговой политики муниципального образования «Холм-Жирковский район» Смоленской области  с учетом изменений бюджетного и налогового законодательства</a:t>
          </a:r>
          <a:endParaRPr lang="ru-RU" sz="2000" b="1" dirty="0">
            <a:latin typeface="Book Antiqua" pitchFamily="18" charset="0"/>
          </a:endParaRPr>
        </a:p>
      </dgm:t>
    </dgm:pt>
    <dgm:pt modelId="{E453CE63-3D26-4C57-9FA9-E977662C36BC}" type="parTrans" cxnId="{7E0D0D87-10B8-48E2-933F-222189CFD52F}">
      <dgm:prSet/>
      <dgm:spPr/>
      <dgm:t>
        <a:bodyPr/>
        <a:lstStyle/>
        <a:p>
          <a:endParaRPr lang="ru-RU" sz="2400" b="1"/>
        </a:p>
      </dgm:t>
    </dgm:pt>
    <dgm:pt modelId="{0DB5CF0B-C82B-48A8-AA38-AFAEB8EE3502}" type="sibTrans" cxnId="{7E0D0D87-10B8-48E2-933F-222189CFD52F}">
      <dgm:prSet/>
      <dgm:spPr/>
      <dgm:t>
        <a:bodyPr/>
        <a:lstStyle/>
        <a:p>
          <a:endParaRPr lang="ru-RU" sz="2400" b="1"/>
        </a:p>
      </dgm:t>
    </dgm:pt>
    <dgm:pt modelId="{08441C6B-5A4F-43AB-905F-08CF009531C8}">
      <dgm:prSet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4">
                <a:shade val="30000"/>
                <a:satMod val="115000"/>
              </a:schemeClr>
            </a:gs>
            <a:gs pos="50000">
              <a:schemeClr val="accent4">
                <a:shade val="67500"/>
                <a:satMod val="115000"/>
              </a:schemeClr>
            </a:gs>
            <a:gs pos="100000">
              <a:schemeClr val="accent4">
                <a:shade val="100000"/>
                <a:satMod val="115000"/>
              </a:schemeClr>
            </a:gs>
          </a:gsLst>
          <a:lin ang="2700000" scaled="1"/>
          <a:tileRect/>
        </a:gradFill>
        <a:ln w="19050"/>
      </dgm:spPr>
      <dgm:t>
        <a:bodyPr/>
        <a:lstStyle/>
        <a:p>
          <a:r>
            <a:rPr lang="ru-RU" sz="2000" b="1" dirty="0" smtClean="0">
              <a:latin typeface="Book Antiqua" pitchFamily="18" charset="0"/>
            </a:rPr>
            <a:t>Бюджетное послание Президента Российской Федерации на 2017-2019 годы</a:t>
          </a:r>
          <a:endParaRPr lang="ru-RU" sz="2000" b="1" dirty="0">
            <a:latin typeface="Book Antiqua" pitchFamily="18" charset="0"/>
          </a:endParaRPr>
        </a:p>
      </dgm:t>
    </dgm:pt>
    <dgm:pt modelId="{D42987AF-A6D0-4CE3-9952-4944571D430A}" type="parTrans" cxnId="{923D1AA7-FCD9-44D2-B600-83694EA0E35D}">
      <dgm:prSet/>
      <dgm:spPr/>
      <dgm:t>
        <a:bodyPr/>
        <a:lstStyle/>
        <a:p>
          <a:endParaRPr lang="ru-RU" sz="2400" b="1"/>
        </a:p>
      </dgm:t>
    </dgm:pt>
    <dgm:pt modelId="{DA6BA9CF-E060-4928-AFF6-AEB10EC0F12C}" type="sibTrans" cxnId="{923D1AA7-FCD9-44D2-B600-83694EA0E35D}">
      <dgm:prSet/>
      <dgm:spPr>
        <a:gradFill flip="none" rotWithShape="0">
          <a:gsLst>
            <a:gs pos="0">
              <a:srgbClr val="3399FF">
                <a:shade val="30000"/>
                <a:satMod val="115000"/>
              </a:srgbClr>
            </a:gs>
            <a:gs pos="50000">
              <a:srgbClr val="3399FF">
                <a:shade val="67500"/>
                <a:satMod val="115000"/>
              </a:srgbClr>
            </a:gs>
            <a:gs pos="100000">
              <a:srgbClr val="3399FF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  <a:ln>
          <a:solidFill>
            <a:srgbClr val="0000FF"/>
          </a:solidFill>
        </a:ln>
      </dgm:spPr>
      <dgm:t>
        <a:bodyPr/>
        <a:lstStyle/>
        <a:p>
          <a:endParaRPr lang="ru-RU" sz="2400" b="1" dirty="0"/>
        </a:p>
      </dgm:t>
    </dgm:pt>
    <dgm:pt modelId="{E6981AFA-B8DE-40BD-A34C-8C0933CB14A7}">
      <dgm:prSet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4">
                <a:shade val="30000"/>
                <a:satMod val="115000"/>
              </a:schemeClr>
            </a:gs>
            <a:gs pos="50000">
              <a:schemeClr val="accent4">
                <a:shade val="67500"/>
                <a:satMod val="115000"/>
              </a:schemeClr>
            </a:gs>
            <a:gs pos="100000">
              <a:schemeClr val="accent4">
                <a:shade val="100000"/>
                <a:satMod val="115000"/>
              </a:schemeClr>
            </a:gs>
          </a:gsLst>
          <a:lin ang="2700000" scaled="1"/>
          <a:tileRect/>
        </a:gradFill>
        <a:ln w="12700"/>
      </dgm:spPr>
      <dgm:t>
        <a:bodyPr/>
        <a:lstStyle/>
        <a:p>
          <a:r>
            <a:rPr lang="ru-RU" sz="2000" b="1" dirty="0" smtClean="0">
              <a:latin typeface="Book Antiqua" pitchFamily="18" charset="0"/>
            </a:rPr>
            <a:t>Основные параметры Прогноза социально-экономического развития муниципального образования «Холм-Жирковский район» Смоленской области  </a:t>
          </a:r>
          <a:endParaRPr lang="ru-RU" sz="2000" b="1" dirty="0">
            <a:latin typeface="Book Antiqua" pitchFamily="18" charset="0"/>
          </a:endParaRPr>
        </a:p>
      </dgm:t>
    </dgm:pt>
    <dgm:pt modelId="{591821FD-4FEF-4890-99B9-5D3C4948C40B}" type="parTrans" cxnId="{42C76A93-4513-4AEF-B111-C0BB614092F1}">
      <dgm:prSet/>
      <dgm:spPr/>
      <dgm:t>
        <a:bodyPr/>
        <a:lstStyle/>
        <a:p>
          <a:endParaRPr lang="ru-RU" sz="2400" b="1"/>
        </a:p>
      </dgm:t>
    </dgm:pt>
    <dgm:pt modelId="{566B52C8-398B-4562-990D-0D648421A22C}" type="sibTrans" cxnId="{42C76A93-4513-4AEF-B111-C0BB614092F1}">
      <dgm:prSet/>
      <dgm:spPr/>
      <dgm:t>
        <a:bodyPr/>
        <a:lstStyle/>
        <a:p>
          <a:endParaRPr lang="ru-RU" sz="2400" b="1"/>
        </a:p>
      </dgm:t>
    </dgm:pt>
    <dgm:pt modelId="{AFF46D7E-2136-4145-BC57-76826FD2852D}">
      <dgm:prSet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4">
                <a:shade val="30000"/>
                <a:satMod val="115000"/>
              </a:schemeClr>
            </a:gs>
            <a:gs pos="50000">
              <a:schemeClr val="accent4">
                <a:shade val="67500"/>
                <a:satMod val="115000"/>
              </a:schemeClr>
            </a:gs>
            <a:gs pos="100000">
              <a:schemeClr val="accent4">
                <a:shade val="100000"/>
                <a:satMod val="115000"/>
              </a:schemeClr>
            </a:gs>
          </a:gsLst>
          <a:lin ang="2700000" scaled="1"/>
          <a:tileRect/>
        </a:gradFill>
        <a:ln w="12700"/>
      </dgm:spPr>
      <dgm:t>
        <a:bodyPr/>
        <a:lstStyle/>
        <a:p>
          <a:r>
            <a:rPr lang="ru-RU" sz="2000" b="1" dirty="0" smtClean="0">
              <a:latin typeface="Book Antiqua" pitchFamily="18" charset="0"/>
            </a:rPr>
            <a:t>Муниципальные программы Холм-Жирковского   района</a:t>
          </a:r>
        </a:p>
      </dgm:t>
    </dgm:pt>
    <dgm:pt modelId="{38C90CD7-517B-4E00-826F-9A70CB8BA50E}" type="parTrans" cxnId="{21113EF3-FEBF-439A-BA7F-CD40AF78CFF4}">
      <dgm:prSet/>
      <dgm:spPr/>
      <dgm:t>
        <a:bodyPr/>
        <a:lstStyle/>
        <a:p>
          <a:endParaRPr lang="ru-RU"/>
        </a:p>
      </dgm:t>
    </dgm:pt>
    <dgm:pt modelId="{1961359C-A556-411A-9EE3-790F41448CC6}" type="sibTrans" cxnId="{21113EF3-FEBF-439A-BA7F-CD40AF78CFF4}">
      <dgm:prSet/>
      <dgm:spPr/>
      <dgm:t>
        <a:bodyPr/>
        <a:lstStyle/>
        <a:p>
          <a:endParaRPr lang="ru-RU"/>
        </a:p>
      </dgm:t>
    </dgm:pt>
    <dgm:pt modelId="{2FE4C72B-DAC2-4F3C-AD10-1571FF09B386}" type="pres">
      <dgm:prSet presAssocID="{2384E981-E2A2-4F33-8A22-171224B9A76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22A013-4749-4CD1-91E0-DEB23E351BD8}" type="pres">
      <dgm:prSet presAssocID="{2384E981-E2A2-4F33-8A22-171224B9A76E}" presName="cycle" presStyleCnt="0"/>
      <dgm:spPr/>
      <dgm:t>
        <a:bodyPr/>
        <a:lstStyle/>
        <a:p>
          <a:endParaRPr lang="ru-RU"/>
        </a:p>
      </dgm:t>
    </dgm:pt>
    <dgm:pt modelId="{D73C32C9-B7C5-4705-BB81-A89B055DE445}" type="pres">
      <dgm:prSet presAssocID="{08441C6B-5A4F-43AB-905F-08CF009531C8}" presName="nodeFirstNode" presStyleLbl="node1" presStyleIdx="0" presStyleCnt="4" custScaleX="216567" custScaleY="37696" custRadScaleRad="108732" custRadScaleInc="-1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8734D2-6690-400B-92F1-00E2BE5EDD5E}" type="pres">
      <dgm:prSet presAssocID="{DA6BA9CF-E060-4928-AFF6-AEB10EC0F12C}" presName="sibTransFirstNode" presStyleLbl="bgShp" presStyleIdx="0" presStyleCnt="1" custAng="0" custScaleX="42729" custScaleY="70633" custLinFactNeighborX="-470" custLinFactNeighborY="25566"/>
      <dgm:spPr>
        <a:prstGeom prst="downArrow">
          <a:avLst/>
        </a:prstGeom>
      </dgm:spPr>
      <dgm:t>
        <a:bodyPr/>
        <a:lstStyle/>
        <a:p>
          <a:endParaRPr lang="ru-RU"/>
        </a:p>
      </dgm:t>
    </dgm:pt>
    <dgm:pt modelId="{C271A942-9659-40F0-B91E-421AA1A868F7}" type="pres">
      <dgm:prSet presAssocID="{E6981AFA-B8DE-40BD-A34C-8C0933CB14A7}" presName="nodeFollowingNodes" presStyleLbl="node1" presStyleIdx="1" presStyleCnt="4" custScaleX="219430" custScaleY="65450" custRadScaleRad="27901" custRadScaleInc="1347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F74AEC-6F1E-4CA5-9898-938E5B53D98C}" type="pres">
      <dgm:prSet presAssocID="{AFF46D7E-2136-4145-BC57-76826FD2852D}" presName="nodeFollowingNodes" presStyleLbl="node1" presStyleIdx="2" presStyleCnt="4" custScaleX="219079" custScaleY="36129" custRadScaleRad="86310" custRadScaleInc="34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783912-6789-4E1A-8B8C-1CAE98185405}" type="pres">
      <dgm:prSet presAssocID="{B7EA8298-ECDE-4155-BDEC-96200970E77A}" presName="nodeFollowingNodes" presStyleLbl="node1" presStyleIdx="3" presStyleCnt="4" custScaleX="218758" custScaleY="73778" custRadScaleRad="47680" custRadScaleInc="1182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566B7A-3221-4AE6-ACD2-60A9D04B4793}" type="presOf" srcId="{08441C6B-5A4F-43AB-905F-08CF009531C8}" destId="{D73C32C9-B7C5-4705-BB81-A89B055DE445}" srcOrd="0" destOrd="0" presId="urn:microsoft.com/office/officeart/2005/8/layout/cycle3"/>
    <dgm:cxn modelId="{3A35B60A-E2CF-4919-8010-F84DDF56AF86}" type="presOf" srcId="{AFF46D7E-2136-4145-BC57-76826FD2852D}" destId="{C0F74AEC-6F1E-4CA5-9898-938E5B53D98C}" srcOrd="0" destOrd="0" presId="urn:microsoft.com/office/officeart/2005/8/layout/cycle3"/>
    <dgm:cxn modelId="{21113EF3-FEBF-439A-BA7F-CD40AF78CFF4}" srcId="{2384E981-E2A2-4F33-8A22-171224B9A76E}" destId="{AFF46D7E-2136-4145-BC57-76826FD2852D}" srcOrd="2" destOrd="0" parTransId="{38C90CD7-517B-4E00-826F-9A70CB8BA50E}" sibTransId="{1961359C-A556-411A-9EE3-790F41448CC6}"/>
    <dgm:cxn modelId="{F6024697-143A-407F-B4BB-1BFF4AAC2E5E}" type="presOf" srcId="{B7EA8298-ECDE-4155-BDEC-96200970E77A}" destId="{27783912-6789-4E1A-8B8C-1CAE98185405}" srcOrd="0" destOrd="0" presId="urn:microsoft.com/office/officeart/2005/8/layout/cycle3"/>
    <dgm:cxn modelId="{7E0D0D87-10B8-48E2-933F-222189CFD52F}" srcId="{2384E981-E2A2-4F33-8A22-171224B9A76E}" destId="{B7EA8298-ECDE-4155-BDEC-96200970E77A}" srcOrd="3" destOrd="0" parTransId="{E453CE63-3D26-4C57-9FA9-E977662C36BC}" sibTransId="{0DB5CF0B-C82B-48A8-AA38-AFAEB8EE3502}"/>
    <dgm:cxn modelId="{42C76A93-4513-4AEF-B111-C0BB614092F1}" srcId="{2384E981-E2A2-4F33-8A22-171224B9A76E}" destId="{E6981AFA-B8DE-40BD-A34C-8C0933CB14A7}" srcOrd="1" destOrd="0" parTransId="{591821FD-4FEF-4890-99B9-5D3C4948C40B}" sibTransId="{566B52C8-398B-4562-990D-0D648421A22C}"/>
    <dgm:cxn modelId="{2F09CD79-7883-40E1-BE89-132948AFBA7A}" type="presOf" srcId="{2384E981-E2A2-4F33-8A22-171224B9A76E}" destId="{2FE4C72B-DAC2-4F3C-AD10-1571FF09B386}" srcOrd="0" destOrd="0" presId="urn:microsoft.com/office/officeart/2005/8/layout/cycle3"/>
    <dgm:cxn modelId="{B64855E2-604D-4A4C-BE53-414A3C803588}" type="presOf" srcId="{DA6BA9CF-E060-4928-AFF6-AEB10EC0F12C}" destId="{358734D2-6690-400B-92F1-00E2BE5EDD5E}" srcOrd="0" destOrd="0" presId="urn:microsoft.com/office/officeart/2005/8/layout/cycle3"/>
    <dgm:cxn modelId="{923D1AA7-FCD9-44D2-B600-83694EA0E35D}" srcId="{2384E981-E2A2-4F33-8A22-171224B9A76E}" destId="{08441C6B-5A4F-43AB-905F-08CF009531C8}" srcOrd="0" destOrd="0" parTransId="{D42987AF-A6D0-4CE3-9952-4944571D430A}" sibTransId="{DA6BA9CF-E060-4928-AFF6-AEB10EC0F12C}"/>
    <dgm:cxn modelId="{A1E931EF-8397-44A6-BD5D-286D37A51733}" type="presOf" srcId="{E6981AFA-B8DE-40BD-A34C-8C0933CB14A7}" destId="{C271A942-9659-40F0-B91E-421AA1A868F7}" srcOrd="0" destOrd="0" presId="urn:microsoft.com/office/officeart/2005/8/layout/cycle3"/>
    <dgm:cxn modelId="{6FFBB7B2-F932-43C9-82AB-B4DA8DD623AA}" type="presParOf" srcId="{2FE4C72B-DAC2-4F3C-AD10-1571FF09B386}" destId="{1122A013-4749-4CD1-91E0-DEB23E351BD8}" srcOrd="0" destOrd="0" presId="urn:microsoft.com/office/officeart/2005/8/layout/cycle3"/>
    <dgm:cxn modelId="{6C65F561-1FDB-4206-9149-8FF157F84369}" type="presParOf" srcId="{1122A013-4749-4CD1-91E0-DEB23E351BD8}" destId="{D73C32C9-B7C5-4705-BB81-A89B055DE445}" srcOrd="0" destOrd="0" presId="urn:microsoft.com/office/officeart/2005/8/layout/cycle3"/>
    <dgm:cxn modelId="{10E5F132-955D-4F82-92F2-B5B6EBB268C7}" type="presParOf" srcId="{1122A013-4749-4CD1-91E0-DEB23E351BD8}" destId="{358734D2-6690-400B-92F1-00E2BE5EDD5E}" srcOrd="1" destOrd="0" presId="urn:microsoft.com/office/officeart/2005/8/layout/cycle3"/>
    <dgm:cxn modelId="{06404270-38A2-46F5-84FA-8A3874A4A16C}" type="presParOf" srcId="{1122A013-4749-4CD1-91E0-DEB23E351BD8}" destId="{C271A942-9659-40F0-B91E-421AA1A868F7}" srcOrd="2" destOrd="0" presId="urn:microsoft.com/office/officeart/2005/8/layout/cycle3"/>
    <dgm:cxn modelId="{6E8A8731-8E03-47A6-B52C-39F823C94EF4}" type="presParOf" srcId="{1122A013-4749-4CD1-91E0-DEB23E351BD8}" destId="{C0F74AEC-6F1E-4CA5-9898-938E5B53D98C}" srcOrd="3" destOrd="0" presId="urn:microsoft.com/office/officeart/2005/8/layout/cycle3"/>
    <dgm:cxn modelId="{62F083DF-7C70-4887-AA56-2D4F14A613FA}" type="presParOf" srcId="{1122A013-4749-4CD1-91E0-DEB23E351BD8}" destId="{27783912-6789-4E1A-8B8C-1CAE98185405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54F00C0-7875-4964-8FCB-AB81F2FDA41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8B42A2-AB82-4B9D-8434-F56FB1DB36D2}" type="pres">
      <dgm:prSet presAssocID="{B54F00C0-7875-4964-8FCB-AB81F2FDA41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8228B17D-BFB2-4471-8AFC-9CEFAA9D246C}" type="presOf" srcId="{B54F00C0-7875-4964-8FCB-AB81F2FDA412}" destId="{AE8B42A2-AB82-4B9D-8434-F56FB1DB36D2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BD785E0-FE4F-474E-B084-CBF2EB3A8EC6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DF384F-E4AA-4AF1-8090-4723F6C0220C}">
      <dgm:prSet phldrT="[Текст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Объем реализации продукции сельского хозяйства </a:t>
          </a:r>
        </a:p>
      </dgm:t>
    </dgm:pt>
    <dgm:pt modelId="{73226DAC-3FEB-4B14-9FFE-192A2C9DA38A}" type="parTrans" cxnId="{5076E6DD-70A2-4DA3-8B5A-92383B53BBCE}">
      <dgm:prSet/>
      <dgm:spPr/>
      <dgm:t>
        <a:bodyPr/>
        <a:lstStyle/>
        <a:p>
          <a:endParaRPr lang="ru-RU"/>
        </a:p>
      </dgm:t>
    </dgm:pt>
    <dgm:pt modelId="{B4BD078E-5564-4CFE-823E-0A72E7FCFEF4}" type="sibTrans" cxnId="{5076E6DD-70A2-4DA3-8B5A-92383B53BBCE}">
      <dgm:prSet/>
      <dgm:spPr/>
      <dgm:t>
        <a:bodyPr/>
        <a:lstStyle/>
        <a:p>
          <a:endParaRPr lang="ru-RU"/>
        </a:p>
      </dgm:t>
    </dgm:pt>
    <dgm:pt modelId="{4B64C2AD-8058-4485-A4A4-BBA2FE7F2AC7}">
      <dgm:prSet phldrT="[Текст]" custT="1"/>
      <dgm:spPr>
        <a:ln>
          <a:solidFill>
            <a:srgbClr val="00CC99">
              <a:alpha val="90000"/>
            </a:srgbClr>
          </a:solidFill>
        </a:ln>
      </dgm:spPr>
      <dgm:t>
        <a:bodyPr/>
        <a:lstStyle/>
        <a:p>
          <a:r>
            <a:rPr lang="ru-RU" sz="1600" dirty="0" smtClean="0">
              <a:solidFill>
                <a:srgbClr val="000099"/>
              </a:solidFill>
              <a:latin typeface="Book Antiqua" pitchFamily="18" charset="0"/>
            </a:rPr>
            <a:t>2144,68    2198,3    2351,89   7086,87    7342,0</a:t>
          </a:r>
          <a:endParaRPr lang="ru-RU" sz="1600" dirty="0">
            <a:solidFill>
              <a:srgbClr val="000099"/>
            </a:solidFill>
            <a:latin typeface="Book Antiqua" pitchFamily="18" charset="0"/>
          </a:endParaRPr>
        </a:p>
      </dgm:t>
    </dgm:pt>
    <dgm:pt modelId="{F721BA96-9A21-4D9E-B1D6-92D47BE9CBE1}" type="parTrans" cxnId="{0B7C606E-0AFF-4503-BFB1-29725BBA93B8}">
      <dgm:prSet/>
      <dgm:spPr/>
      <dgm:t>
        <a:bodyPr/>
        <a:lstStyle/>
        <a:p>
          <a:endParaRPr lang="ru-RU"/>
        </a:p>
      </dgm:t>
    </dgm:pt>
    <dgm:pt modelId="{5834DBF4-D777-43C2-A550-8B328421FBA0}" type="sibTrans" cxnId="{0B7C606E-0AFF-4503-BFB1-29725BBA93B8}">
      <dgm:prSet/>
      <dgm:spPr/>
      <dgm:t>
        <a:bodyPr/>
        <a:lstStyle/>
        <a:p>
          <a:endParaRPr lang="ru-RU"/>
        </a:p>
      </dgm:t>
    </dgm:pt>
    <dgm:pt modelId="{50495281-AA76-4BBB-BAA8-9B73A25DE803}">
      <dgm:prSet phldrT="[Текст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Объем промышленного производства, млн. руб.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gm:t>
    </dgm:pt>
    <dgm:pt modelId="{6D41EE0D-A7F4-46B9-BD8B-8362FB73C971}" type="parTrans" cxnId="{9B5D816F-6F3E-4C2B-82D6-53CF609D79B3}">
      <dgm:prSet/>
      <dgm:spPr/>
      <dgm:t>
        <a:bodyPr/>
        <a:lstStyle/>
        <a:p>
          <a:endParaRPr lang="ru-RU"/>
        </a:p>
      </dgm:t>
    </dgm:pt>
    <dgm:pt modelId="{63513CB3-1CE3-4FF3-A0EC-43857060F01E}" type="sibTrans" cxnId="{9B5D816F-6F3E-4C2B-82D6-53CF609D79B3}">
      <dgm:prSet/>
      <dgm:spPr/>
      <dgm:t>
        <a:bodyPr/>
        <a:lstStyle/>
        <a:p>
          <a:endParaRPr lang="ru-RU"/>
        </a:p>
      </dgm:t>
    </dgm:pt>
    <dgm:pt modelId="{9AD0E474-0D4C-475B-A460-2235075C52D0}">
      <dgm:prSet phldrT="[Текст]" custT="1"/>
      <dgm:spPr>
        <a:ln>
          <a:solidFill>
            <a:srgbClr val="00CC99">
              <a:alpha val="90000"/>
            </a:srgbClr>
          </a:solidFill>
        </a:ln>
      </dgm:spPr>
      <dgm:t>
        <a:bodyPr/>
        <a:lstStyle/>
        <a:p>
          <a:r>
            <a:rPr lang="ru-RU" sz="1600" dirty="0" smtClean="0"/>
            <a:t>  </a:t>
          </a:r>
          <a:r>
            <a:rPr lang="ru-RU" sz="1600" dirty="0" smtClean="0">
              <a:solidFill>
                <a:srgbClr val="000099"/>
              </a:solidFill>
              <a:latin typeface="Book Antiqua" pitchFamily="18" charset="0"/>
            </a:rPr>
            <a:t>341,4       363,2      386,18     406,94     426,18</a:t>
          </a:r>
        </a:p>
      </dgm:t>
    </dgm:pt>
    <dgm:pt modelId="{3C92AFE6-46B7-4382-8AEE-89D93DC7C081}" type="parTrans" cxnId="{C6161AA5-8056-4FA2-972F-1F1752644688}">
      <dgm:prSet/>
      <dgm:spPr/>
      <dgm:t>
        <a:bodyPr/>
        <a:lstStyle/>
        <a:p>
          <a:endParaRPr lang="ru-RU"/>
        </a:p>
      </dgm:t>
    </dgm:pt>
    <dgm:pt modelId="{A1DE7CC8-C602-4532-BE7D-78258C327618}" type="sibTrans" cxnId="{C6161AA5-8056-4FA2-972F-1F1752644688}">
      <dgm:prSet/>
      <dgm:spPr/>
      <dgm:t>
        <a:bodyPr/>
        <a:lstStyle/>
        <a:p>
          <a:endParaRPr lang="ru-RU"/>
        </a:p>
      </dgm:t>
    </dgm:pt>
    <dgm:pt modelId="{975A6FDE-21AC-4195-8587-D03307FB1088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Объем розничной торговли, млн. руб.</a:t>
          </a:r>
        </a:p>
      </dgm:t>
    </dgm:pt>
    <dgm:pt modelId="{48C1E968-548F-4457-859E-1818BB6D3BE2}" type="parTrans" cxnId="{61F984DB-307C-4377-A918-AEE3AAF803ED}">
      <dgm:prSet/>
      <dgm:spPr/>
      <dgm:t>
        <a:bodyPr/>
        <a:lstStyle/>
        <a:p>
          <a:endParaRPr lang="ru-RU"/>
        </a:p>
      </dgm:t>
    </dgm:pt>
    <dgm:pt modelId="{83B93E76-A7B6-4303-98E3-1455FC5FC435}" type="sibTrans" cxnId="{61F984DB-307C-4377-A918-AEE3AAF803ED}">
      <dgm:prSet/>
      <dgm:spPr/>
      <dgm:t>
        <a:bodyPr/>
        <a:lstStyle/>
        <a:p>
          <a:endParaRPr lang="ru-RU"/>
        </a:p>
      </dgm:t>
    </dgm:pt>
    <dgm:pt modelId="{7CFFFDAF-56AE-47A6-B131-A9530155665C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Объем платных услуг населению, млн. руб.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gm:t>
    </dgm:pt>
    <dgm:pt modelId="{8B17C215-32CC-429E-9A41-795D950C860E}" type="parTrans" cxnId="{FA82EFF3-9458-48E5-A731-A565F2A739C5}">
      <dgm:prSet/>
      <dgm:spPr/>
      <dgm:t>
        <a:bodyPr/>
        <a:lstStyle/>
        <a:p>
          <a:endParaRPr lang="ru-RU"/>
        </a:p>
      </dgm:t>
    </dgm:pt>
    <dgm:pt modelId="{C66460AA-6E1F-45A5-B4FE-BE45670977C5}" type="sibTrans" cxnId="{FA82EFF3-9458-48E5-A731-A565F2A739C5}">
      <dgm:prSet/>
      <dgm:spPr/>
      <dgm:t>
        <a:bodyPr/>
        <a:lstStyle/>
        <a:p>
          <a:endParaRPr lang="ru-RU"/>
        </a:p>
      </dgm:t>
    </dgm:pt>
    <dgm:pt modelId="{52D522F1-F2A4-4A04-A7D0-63D1B8E18D24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Объем инвестиций в основной капитал, млн. руб.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gm:t>
    </dgm:pt>
    <dgm:pt modelId="{2703BD60-034C-4320-9018-7505925ADEB3}" type="parTrans" cxnId="{E62E318A-53D2-458E-8286-C920D5A6EE00}">
      <dgm:prSet/>
      <dgm:spPr/>
      <dgm:t>
        <a:bodyPr/>
        <a:lstStyle/>
        <a:p>
          <a:endParaRPr lang="ru-RU"/>
        </a:p>
      </dgm:t>
    </dgm:pt>
    <dgm:pt modelId="{894B5879-1895-4B6C-B09B-00E6AE703B9A}" type="sibTrans" cxnId="{E62E318A-53D2-458E-8286-C920D5A6EE00}">
      <dgm:prSet/>
      <dgm:spPr/>
      <dgm:t>
        <a:bodyPr/>
        <a:lstStyle/>
        <a:p>
          <a:endParaRPr lang="ru-RU"/>
        </a:p>
      </dgm:t>
    </dgm:pt>
    <dgm:pt modelId="{18F084E8-22A6-4815-B8F5-C511D36F3FEC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Численность  населения, человек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gm:t>
    </dgm:pt>
    <dgm:pt modelId="{3058CE21-9F5B-42AA-8354-9FF43FF0ABD8}" type="parTrans" cxnId="{E2BA61B5-729E-458A-B621-1EF2E47C2D27}">
      <dgm:prSet/>
      <dgm:spPr/>
      <dgm:t>
        <a:bodyPr/>
        <a:lstStyle/>
        <a:p>
          <a:endParaRPr lang="ru-RU"/>
        </a:p>
      </dgm:t>
    </dgm:pt>
    <dgm:pt modelId="{14E998FE-45B5-4D6A-88EE-8D4ADF47AA17}" type="sibTrans" cxnId="{E2BA61B5-729E-458A-B621-1EF2E47C2D27}">
      <dgm:prSet/>
      <dgm:spPr/>
      <dgm:t>
        <a:bodyPr/>
        <a:lstStyle/>
        <a:p>
          <a:endParaRPr lang="ru-RU"/>
        </a:p>
      </dgm:t>
    </dgm:pt>
    <dgm:pt modelId="{CE26621C-970C-4E81-857B-105CD0015899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Фонд заработной платы , млн. руб.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gm:t>
    </dgm:pt>
    <dgm:pt modelId="{39AEF955-7C1D-4157-BCE9-755CED1F67F8}" type="parTrans" cxnId="{B68B59AB-1B65-4CF2-BD7D-1B9DE5B2CE23}">
      <dgm:prSet/>
      <dgm:spPr/>
      <dgm:t>
        <a:bodyPr/>
        <a:lstStyle/>
        <a:p>
          <a:endParaRPr lang="ru-RU"/>
        </a:p>
      </dgm:t>
    </dgm:pt>
    <dgm:pt modelId="{E08FBABB-FEB3-45B1-A377-4FCF14ED88AB}" type="sibTrans" cxnId="{B68B59AB-1B65-4CF2-BD7D-1B9DE5B2CE23}">
      <dgm:prSet/>
      <dgm:spPr/>
      <dgm:t>
        <a:bodyPr/>
        <a:lstStyle/>
        <a:p>
          <a:endParaRPr lang="ru-RU"/>
        </a:p>
      </dgm:t>
    </dgm:pt>
    <dgm:pt modelId="{F060CB44-B02F-4881-A509-6E74037DD076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Среднемесячная заработная плата, рублей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gm:t>
    </dgm:pt>
    <dgm:pt modelId="{156FEEB0-A380-46FC-874C-BA6ADC993EA1}" type="parTrans" cxnId="{BC8EC7B9-4313-4431-9529-01BF685606F3}">
      <dgm:prSet/>
      <dgm:spPr/>
      <dgm:t>
        <a:bodyPr/>
        <a:lstStyle/>
        <a:p>
          <a:endParaRPr lang="ru-RU"/>
        </a:p>
      </dgm:t>
    </dgm:pt>
    <dgm:pt modelId="{C23803FC-1E9E-4F28-888C-862B35756897}" type="sibTrans" cxnId="{BC8EC7B9-4313-4431-9529-01BF685606F3}">
      <dgm:prSet/>
      <dgm:spPr/>
      <dgm:t>
        <a:bodyPr/>
        <a:lstStyle/>
        <a:p>
          <a:endParaRPr lang="ru-RU"/>
        </a:p>
      </dgm:t>
    </dgm:pt>
    <dgm:pt modelId="{7A8EA2D3-54C9-43C0-80B0-FEC9A7C5205D}">
      <dgm:prSet custT="1"/>
      <dgm:spPr>
        <a:ln>
          <a:solidFill>
            <a:srgbClr val="00CC99">
              <a:alpha val="90000"/>
            </a:srgbClr>
          </a:solidFill>
        </a:ln>
      </dgm:spPr>
      <dgm:t>
        <a:bodyPr/>
        <a:lstStyle/>
        <a:p>
          <a:r>
            <a:rPr lang="ru-RU" sz="1600" dirty="0" smtClean="0"/>
            <a:t>  </a:t>
          </a:r>
          <a:r>
            <a:rPr lang="ru-RU" sz="1600" dirty="0" smtClean="0">
              <a:solidFill>
                <a:srgbClr val="000099"/>
              </a:solidFill>
              <a:latin typeface="Book Antiqua" pitchFamily="18" charset="0"/>
            </a:rPr>
            <a:t>63,25       63,00       66,40       69,51       72,87</a:t>
          </a:r>
        </a:p>
      </dgm:t>
    </dgm:pt>
    <dgm:pt modelId="{E2987096-E972-43E4-983B-0E0BC32FFC7C}" type="parTrans" cxnId="{7DE10033-F86B-4F74-AEA6-CFD44C3AA8BD}">
      <dgm:prSet/>
      <dgm:spPr/>
      <dgm:t>
        <a:bodyPr/>
        <a:lstStyle/>
        <a:p>
          <a:endParaRPr lang="ru-RU"/>
        </a:p>
      </dgm:t>
    </dgm:pt>
    <dgm:pt modelId="{5612D84F-E7B6-41CF-9CA0-17EFAA327FA3}" type="sibTrans" cxnId="{7DE10033-F86B-4F74-AEA6-CFD44C3AA8BD}">
      <dgm:prSet/>
      <dgm:spPr/>
      <dgm:t>
        <a:bodyPr/>
        <a:lstStyle/>
        <a:p>
          <a:endParaRPr lang="ru-RU"/>
        </a:p>
      </dgm:t>
    </dgm:pt>
    <dgm:pt modelId="{D4A7AFD5-CEAE-48AF-922F-7A7D35458CA7}">
      <dgm:prSet custT="1"/>
      <dgm:spPr>
        <a:ln>
          <a:solidFill>
            <a:srgbClr val="00CC99">
              <a:alpha val="90000"/>
            </a:srgbClr>
          </a:solidFill>
        </a:ln>
      </dgm:spPr>
      <dgm:t>
        <a:bodyPr/>
        <a:lstStyle/>
        <a:p>
          <a:r>
            <a:rPr lang="ru-RU" sz="1600" dirty="0" smtClean="0">
              <a:solidFill>
                <a:srgbClr val="000099"/>
              </a:solidFill>
              <a:latin typeface="Book Antiqua" pitchFamily="18" charset="0"/>
            </a:rPr>
            <a:t>   35,10       37,62       40,00       42,20       44,51</a:t>
          </a:r>
        </a:p>
      </dgm:t>
    </dgm:pt>
    <dgm:pt modelId="{C59823AF-B458-4517-9F07-124254E07654}" type="parTrans" cxnId="{DAFC5F2C-281A-46C8-9072-8405A039F1AE}">
      <dgm:prSet/>
      <dgm:spPr/>
      <dgm:t>
        <a:bodyPr/>
        <a:lstStyle/>
        <a:p>
          <a:endParaRPr lang="ru-RU"/>
        </a:p>
      </dgm:t>
    </dgm:pt>
    <dgm:pt modelId="{CABF43DD-26C6-49D6-9359-0EDBB455A54F}" type="sibTrans" cxnId="{DAFC5F2C-281A-46C8-9072-8405A039F1AE}">
      <dgm:prSet/>
      <dgm:spPr/>
      <dgm:t>
        <a:bodyPr/>
        <a:lstStyle/>
        <a:p>
          <a:endParaRPr lang="ru-RU"/>
        </a:p>
      </dgm:t>
    </dgm:pt>
    <dgm:pt modelId="{7E7B3BBF-2C2F-4885-A468-3E50E1B41F14}">
      <dgm:prSet custT="1"/>
      <dgm:spPr>
        <a:ln>
          <a:solidFill>
            <a:srgbClr val="00CC99">
              <a:alpha val="90000"/>
            </a:srgbClr>
          </a:solidFill>
        </a:ln>
      </dgm:spPr>
      <dgm:t>
        <a:bodyPr/>
        <a:lstStyle/>
        <a:p>
          <a:r>
            <a:rPr lang="ru-RU" sz="1600" dirty="0" smtClean="0">
              <a:solidFill>
                <a:srgbClr val="000099"/>
              </a:solidFill>
            </a:rPr>
            <a:t> </a:t>
          </a:r>
          <a:r>
            <a:rPr lang="ru-RU" sz="1600" dirty="0" smtClean="0">
              <a:solidFill>
                <a:srgbClr val="000099"/>
              </a:solidFill>
              <a:latin typeface="Book Antiqua" pitchFamily="18" charset="0"/>
            </a:rPr>
            <a:t>2064,07    4170,0      594,2      162,36      114,53</a:t>
          </a:r>
          <a:endParaRPr lang="ru-RU" sz="1600" dirty="0">
            <a:solidFill>
              <a:srgbClr val="000099"/>
            </a:solidFill>
            <a:latin typeface="Book Antiqua" pitchFamily="18" charset="0"/>
          </a:endParaRPr>
        </a:p>
      </dgm:t>
    </dgm:pt>
    <dgm:pt modelId="{C18A62AC-A374-48E6-ACFC-0DFE34D6C572}" type="parTrans" cxnId="{DDC4D090-9DED-4B23-8DE0-6E8535462A09}">
      <dgm:prSet/>
      <dgm:spPr/>
      <dgm:t>
        <a:bodyPr/>
        <a:lstStyle/>
        <a:p>
          <a:endParaRPr lang="ru-RU"/>
        </a:p>
      </dgm:t>
    </dgm:pt>
    <dgm:pt modelId="{9C6F6A2B-648F-4D01-9582-2C1713907E39}" type="sibTrans" cxnId="{DDC4D090-9DED-4B23-8DE0-6E8535462A09}">
      <dgm:prSet/>
      <dgm:spPr/>
      <dgm:t>
        <a:bodyPr/>
        <a:lstStyle/>
        <a:p>
          <a:endParaRPr lang="ru-RU"/>
        </a:p>
      </dgm:t>
    </dgm:pt>
    <dgm:pt modelId="{6925D895-48C9-4393-8DC7-4261248873FF}">
      <dgm:prSet custT="1"/>
      <dgm:spPr>
        <a:ln>
          <a:solidFill>
            <a:srgbClr val="00CC99">
              <a:alpha val="90000"/>
            </a:srgbClr>
          </a:solidFill>
        </a:ln>
      </dgm:spPr>
      <dgm:t>
        <a:bodyPr/>
        <a:lstStyle/>
        <a:p>
          <a:r>
            <a:rPr lang="ru-RU" sz="1600" dirty="0" smtClean="0">
              <a:solidFill>
                <a:srgbClr val="000099"/>
              </a:solidFill>
              <a:latin typeface="Book Antiqua" pitchFamily="18" charset="0"/>
            </a:rPr>
            <a:t>  9698         9602         9524       9452         9386</a:t>
          </a:r>
          <a:endParaRPr lang="ru-RU" sz="1600" dirty="0">
            <a:solidFill>
              <a:srgbClr val="000099"/>
            </a:solidFill>
            <a:latin typeface="Book Antiqua" pitchFamily="18" charset="0"/>
          </a:endParaRPr>
        </a:p>
      </dgm:t>
    </dgm:pt>
    <dgm:pt modelId="{6E843644-95EF-4296-B3F9-1AC0F90B2469}" type="parTrans" cxnId="{C70C589E-97EA-4E5F-BDAE-C4DC8CFC1C48}">
      <dgm:prSet/>
      <dgm:spPr/>
      <dgm:t>
        <a:bodyPr/>
        <a:lstStyle/>
        <a:p>
          <a:endParaRPr lang="ru-RU"/>
        </a:p>
      </dgm:t>
    </dgm:pt>
    <dgm:pt modelId="{B36454C2-3965-463A-B2C4-50D14F202BD8}" type="sibTrans" cxnId="{C70C589E-97EA-4E5F-BDAE-C4DC8CFC1C48}">
      <dgm:prSet/>
      <dgm:spPr/>
      <dgm:t>
        <a:bodyPr/>
        <a:lstStyle/>
        <a:p>
          <a:endParaRPr lang="ru-RU"/>
        </a:p>
      </dgm:t>
    </dgm:pt>
    <dgm:pt modelId="{4127E947-7DA4-4418-8877-13892D5DB809}">
      <dgm:prSet custT="1"/>
      <dgm:spPr>
        <a:ln>
          <a:solidFill>
            <a:srgbClr val="00CC99">
              <a:alpha val="90000"/>
            </a:srgbClr>
          </a:solidFill>
        </a:ln>
      </dgm:spPr>
      <dgm:t>
        <a:bodyPr/>
        <a:lstStyle/>
        <a:p>
          <a:r>
            <a:rPr lang="ru-RU" sz="1600" dirty="0" smtClean="0"/>
            <a:t>  </a:t>
          </a:r>
          <a:r>
            <a:rPr lang="ru-RU" sz="1600" dirty="0" smtClean="0">
              <a:solidFill>
                <a:srgbClr val="000099"/>
              </a:solidFill>
              <a:latin typeface="Book Antiqua" pitchFamily="18" charset="0"/>
            </a:rPr>
            <a:t>691,84     712,60     734,00     756,00      794,00</a:t>
          </a:r>
          <a:endParaRPr lang="ru-RU" sz="1600" dirty="0">
            <a:solidFill>
              <a:srgbClr val="000099"/>
            </a:solidFill>
            <a:latin typeface="Book Antiqua" pitchFamily="18" charset="0"/>
          </a:endParaRPr>
        </a:p>
      </dgm:t>
    </dgm:pt>
    <dgm:pt modelId="{022900C8-D84C-4D39-AA05-9E9854B314CF}" type="parTrans" cxnId="{849D48A5-ED7A-4C1E-AA4D-8D8C3BA1DDC4}">
      <dgm:prSet/>
      <dgm:spPr/>
      <dgm:t>
        <a:bodyPr/>
        <a:lstStyle/>
        <a:p>
          <a:endParaRPr lang="ru-RU"/>
        </a:p>
      </dgm:t>
    </dgm:pt>
    <dgm:pt modelId="{380E5F76-4380-4151-904E-4C9714A86D0E}" type="sibTrans" cxnId="{849D48A5-ED7A-4C1E-AA4D-8D8C3BA1DDC4}">
      <dgm:prSet/>
      <dgm:spPr/>
      <dgm:t>
        <a:bodyPr/>
        <a:lstStyle/>
        <a:p>
          <a:endParaRPr lang="ru-RU"/>
        </a:p>
      </dgm:t>
    </dgm:pt>
    <dgm:pt modelId="{1D812021-10A3-496B-B767-3A55278D18B6}">
      <dgm:prSet custT="1"/>
      <dgm:spPr>
        <a:ln>
          <a:solidFill>
            <a:srgbClr val="00CC99">
              <a:alpha val="90000"/>
            </a:srgbClr>
          </a:solidFill>
        </a:ln>
      </dgm:spPr>
      <dgm:t>
        <a:bodyPr/>
        <a:lstStyle/>
        <a:p>
          <a:r>
            <a:rPr lang="ru-RU" sz="1600" dirty="0" smtClean="0">
              <a:latin typeface="Book Antiqua" pitchFamily="18" charset="0"/>
            </a:rPr>
            <a:t> </a:t>
          </a:r>
          <a:r>
            <a:rPr lang="ru-RU" sz="1600" dirty="0" smtClean="0">
              <a:solidFill>
                <a:srgbClr val="000099"/>
              </a:solidFill>
              <a:latin typeface="Book Antiqua" pitchFamily="18" charset="0"/>
            </a:rPr>
            <a:t>26289,7    27078,0   27890,0   28727,0    30163,0</a:t>
          </a:r>
          <a:endParaRPr lang="ru-RU" sz="1600" dirty="0">
            <a:solidFill>
              <a:srgbClr val="000099"/>
            </a:solidFill>
            <a:latin typeface="Book Antiqua" pitchFamily="18" charset="0"/>
          </a:endParaRPr>
        </a:p>
      </dgm:t>
    </dgm:pt>
    <dgm:pt modelId="{E385F123-725F-43B2-8EED-40112A56974A}" type="parTrans" cxnId="{975BBE66-4C77-4891-975A-226D1E719A8D}">
      <dgm:prSet/>
      <dgm:spPr/>
      <dgm:t>
        <a:bodyPr/>
        <a:lstStyle/>
        <a:p>
          <a:endParaRPr lang="ru-RU"/>
        </a:p>
      </dgm:t>
    </dgm:pt>
    <dgm:pt modelId="{8CE1C38B-3EEC-45FF-83EF-6CF440C86F16}" type="sibTrans" cxnId="{975BBE66-4C77-4891-975A-226D1E719A8D}">
      <dgm:prSet/>
      <dgm:spPr/>
      <dgm:t>
        <a:bodyPr/>
        <a:lstStyle/>
        <a:p>
          <a:endParaRPr lang="ru-RU"/>
        </a:p>
      </dgm:t>
    </dgm:pt>
    <dgm:pt modelId="{FA18C0BE-F997-4959-BF3E-5144D50E488E}" type="pres">
      <dgm:prSet presAssocID="{CBD785E0-FE4F-474E-B084-CBF2EB3A8EC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5B79F77-A189-492C-B7BC-A35FD986B986}" type="pres">
      <dgm:prSet presAssocID="{69DF384F-E4AA-4AF1-8090-4723F6C0220C}" presName="linNode" presStyleCnt="0"/>
      <dgm:spPr/>
    </dgm:pt>
    <dgm:pt modelId="{03FBB181-99F4-4C38-ADB6-9BE4DC139BC6}" type="pres">
      <dgm:prSet presAssocID="{69DF384F-E4AA-4AF1-8090-4723F6C0220C}" presName="parentShp" presStyleLbl="node1" presStyleIdx="0" presStyleCnt="8" custScaleX="108838" custScaleY="107897" custLinFactY="17879" custLinFactNeighborX="-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15BBE4-9BF7-427B-95BC-091EAFC8FEE0}" type="pres">
      <dgm:prSet presAssocID="{69DF384F-E4AA-4AF1-8090-4723F6C0220C}" presName="childShp" presStyleLbl="bg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D11050-5BBB-418D-9D90-6A2858C9CF8A}" type="pres">
      <dgm:prSet presAssocID="{B4BD078E-5564-4CFE-823E-0A72E7FCFEF4}" presName="spacing" presStyleCnt="0"/>
      <dgm:spPr/>
    </dgm:pt>
    <dgm:pt modelId="{E7D20046-D1F3-487C-8201-35B6A6C80714}" type="pres">
      <dgm:prSet presAssocID="{50495281-AA76-4BBB-BAA8-9B73A25DE803}" presName="linNode" presStyleCnt="0"/>
      <dgm:spPr/>
    </dgm:pt>
    <dgm:pt modelId="{C10417B2-9554-4AFB-931E-555801F9657D}" type="pres">
      <dgm:prSet presAssocID="{50495281-AA76-4BBB-BAA8-9B73A25DE803}" presName="parentShp" presStyleLbl="node1" presStyleIdx="1" presStyleCnt="8" custScaleX="108326" custLinFactY="-10282" custLinFactNeighborX="-2294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8B6AFF-A230-4BA6-9AB8-AF7992F9C594}" type="pres">
      <dgm:prSet presAssocID="{50495281-AA76-4BBB-BAA8-9B73A25DE803}" presName="childShp" presStyleLbl="bgAccFollowNode1" presStyleIdx="1" presStyleCnt="8" custLinFactNeighborX="422" custLinFactNeighborY="-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FE4745-50C3-4E90-91C8-E5596A70D19D}" type="pres">
      <dgm:prSet presAssocID="{63513CB3-1CE3-4FF3-A0EC-43857060F01E}" presName="spacing" presStyleCnt="0"/>
      <dgm:spPr/>
    </dgm:pt>
    <dgm:pt modelId="{2E0CB413-EE31-4C98-955D-3BDD0350D8C1}" type="pres">
      <dgm:prSet presAssocID="{975A6FDE-21AC-4195-8587-D03307FB1088}" presName="linNode" presStyleCnt="0"/>
      <dgm:spPr/>
    </dgm:pt>
    <dgm:pt modelId="{426AD58C-4758-4A76-A632-D85D8C2C0481}" type="pres">
      <dgm:prSet presAssocID="{975A6FDE-21AC-4195-8587-D03307FB1088}" presName="parentShp" presStyleLbl="node1" presStyleIdx="2" presStyleCnt="8" custScaleX="104386" custLinFactNeighborX="-2047" custLinFactNeighborY="79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6D69CD-3D9C-4132-8B43-5A2E10B3355D}" type="pres">
      <dgm:prSet presAssocID="{975A6FDE-21AC-4195-8587-D03307FB1088}" presName="childShp" presStyleLbl="bgAccFollowNode1" presStyleIdx="2" presStyleCnt="8" custScaleX="95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3AD9C6-65C0-48B8-BD14-171ECCB34E42}" type="pres">
      <dgm:prSet presAssocID="{83B93E76-A7B6-4303-98E3-1455FC5FC435}" presName="spacing" presStyleCnt="0"/>
      <dgm:spPr/>
    </dgm:pt>
    <dgm:pt modelId="{BF908035-AE19-4196-A4D9-D99F8594108B}" type="pres">
      <dgm:prSet presAssocID="{7CFFFDAF-56AE-47A6-B131-A9530155665C}" presName="linNode" presStyleCnt="0"/>
      <dgm:spPr/>
    </dgm:pt>
    <dgm:pt modelId="{8BD29FCE-1BF0-4971-AA15-7EE2FD950751}" type="pres">
      <dgm:prSet presAssocID="{7CFFFDAF-56AE-47A6-B131-A9530155665C}" presName="parentShp" presStyleLbl="node1" presStyleIdx="3" presStyleCnt="8" custScaleX="106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55D0E5-ED7C-44E2-B219-ECE5D6A8FA78}" type="pres">
      <dgm:prSet presAssocID="{7CFFFDAF-56AE-47A6-B131-A9530155665C}" presName="childShp" presStyleLbl="bg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7BF64D-42EF-4B52-B2F7-1FB49255C6AD}" type="pres">
      <dgm:prSet presAssocID="{C66460AA-6E1F-45A5-B4FE-BE45670977C5}" presName="spacing" presStyleCnt="0"/>
      <dgm:spPr/>
    </dgm:pt>
    <dgm:pt modelId="{532C7AA8-DECA-472A-A0E2-D2AE82707257}" type="pres">
      <dgm:prSet presAssocID="{52D522F1-F2A4-4A04-A7D0-63D1B8E18D24}" presName="linNode" presStyleCnt="0"/>
      <dgm:spPr/>
    </dgm:pt>
    <dgm:pt modelId="{47F22AA8-C287-4A4C-B255-28775BB11840}" type="pres">
      <dgm:prSet presAssocID="{52D522F1-F2A4-4A04-A7D0-63D1B8E18D24}" presName="parentShp" presStyleLbl="node1" presStyleIdx="4" presStyleCnt="8" custScaleX="106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B5F517-B891-43B5-B441-590EE1D0E32F}" type="pres">
      <dgm:prSet presAssocID="{52D522F1-F2A4-4A04-A7D0-63D1B8E18D24}" presName="childShp" presStyleLbl="bg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EC9C6A-D3D7-45F6-8F25-362E7797606C}" type="pres">
      <dgm:prSet presAssocID="{894B5879-1895-4B6C-B09B-00E6AE703B9A}" presName="spacing" presStyleCnt="0"/>
      <dgm:spPr/>
    </dgm:pt>
    <dgm:pt modelId="{389948F4-5BE0-4D75-B3E8-34BCB22753FC}" type="pres">
      <dgm:prSet presAssocID="{18F084E8-22A6-4815-B8F5-C511D36F3FEC}" presName="linNode" presStyleCnt="0"/>
      <dgm:spPr/>
    </dgm:pt>
    <dgm:pt modelId="{0C1FC446-2410-44F5-B73F-A4BA8F78379E}" type="pres">
      <dgm:prSet presAssocID="{18F084E8-22A6-4815-B8F5-C511D36F3FEC}" presName="parentShp" presStyleLbl="node1" presStyleIdx="5" presStyleCnt="8" custScaleX="106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3AF95-6777-410C-A905-9D9F34A1267A}" type="pres">
      <dgm:prSet presAssocID="{18F084E8-22A6-4815-B8F5-C511D36F3FEC}" presName="childShp" presStyleLbl="bg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D13421-1E6E-4C62-BCB7-D8D1C9D34389}" type="pres">
      <dgm:prSet presAssocID="{14E998FE-45B5-4D6A-88EE-8D4ADF47AA17}" presName="spacing" presStyleCnt="0"/>
      <dgm:spPr/>
    </dgm:pt>
    <dgm:pt modelId="{40FAD291-74C4-4454-A7C2-8578FDE5F890}" type="pres">
      <dgm:prSet presAssocID="{CE26621C-970C-4E81-857B-105CD0015899}" presName="linNode" presStyleCnt="0"/>
      <dgm:spPr/>
    </dgm:pt>
    <dgm:pt modelId="{C2B32D2A-B93D-451C-80A9-0C4B4B6629D8}" type="pres">
      <dgm:prSet presAssocID="{CE26621C-970C-4E81-857B-105CD0015899}" presName="parentShp" presStyleLbl="node1" presStyleIdx="6" presStyleCnt="8" custScaleX="106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751718-927B-4344-BBC2-48E3C48F6EFD}" type="pres">
      <dgm:prSet presAssocID="{CE26621C-970C-4E81-857B-105CD0015899}" presName="childShp" presStyleLbl="bg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1B3DC8-352C-46A4-BCC3-F1DC1F7F94DB}" type="pres">
      <dgm:prSet presAssocID="{E08FBABB-FEB3-45B1-A377-4FCF14ED88AB}" presName="spacing" presStyleCnt="0"/>
      <dgm:spPr/>
    </dgm:pt>
    <dgm:pt modelId="{456026E0-018D-4151-9663-528CE941C3CA}" type="pres">
      <dgm:prSet presAssocID="{F060CB44-B02F-4881-A509-6E74037DD076}" presName="linNode" presStyleCnt="0"/>
      <dgm:spPr/>
    </dgm:pt>
    <dgm:pt modelId="{842ABAB0-A391-425B-8AFA-9FD815F509ED}" type="pres">
      <dgm:prSet presAssocID="{F060CB44-B02F-4881-A509-6E74037DD076}" presName="parentShp" presStyleLbl="node1" presStyleIdx="7" presStyleCnt="8" custScaleX="106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2A80F9-9627-4211-A16B-CFC2C54A2E9C}" type="pres">
      <dgm:prSet presAssocID="{F060CB44-B02F-4881-A509-6E74037DD076}" presName="childShp" presStyleLbl="bg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313FCB-9CA8-441F-BEB4-1F33AF9DE663}" type="presOf" srcId="{1D812021-10A3-496B-B767-3A55278D18B6}" destId="{5A2A80F9-9627-4211-A16B-CFC2C54A2E9C}" srcOrd="0" destOrd="0" presId="urn:microsoft.com/office/officeart/2005/8/layout/vList6"/>
    <dgm:cxn modelId="{3C3A98A6-38AE-4A14-8700-193DD3E3C26D}" type="presOf" srcId="{50495281-AA76-4BBB-BAA8-9B73A25DE803}" destId="{C10417B2-9554-4AFB-931E-555801F9657D}" srcOrd="0" destOrd="0" presId="urn:microsoft.com/office/officeart/2005/8/layout/vList6"/>
    <dgm:cxn modelId="{975BBE66-4C77-4891-975A-226D1E719A8D}" srcId="{F060CB44-B02F-4881-A509-6E74037DD076}" destId="{1D812021-10A3-496B-B767-3A55278D18B6}" srcOrd="0" destOrd="0" parTransId="{E385F123-725F-43B2-8EED-40112A56974A}" sibTransId="{8CE1C38B-3EEC-45FF-83EF-6CF440C86F16}"/>
    <dgm:cxn modelId="{5076E6DD-70A2-4DA3-8B5A-92383B53BBCE}" srcId="{CBD785E0-FE4F-474E-B084-CBF2EB3A8EC6}" destId="{69DF384F-E4AA-4AF1-8090-4723F6C0220C}" srcOrd="0" destOrd="0" parTransId="{73226DAC-3FEB-4B14-9FFE-192A2C9DA38A}" sibTransId="{B4BD078E-5564-4CFE-823E-0A72E7FCFEF4}"/>
    <dgm:cxn modelId="{61F984DB-307C-4377-A918-AEE3AAF803ED}" srcId="{CBD785E0-FE4F-474E-B084-CBF2EB3A8EC6}" destId="{975A6FDE-21AC-4195-8587-D03307FB1088}" srcOrd="2" destOrd="0" parTransId="{48C1E968-548F-4457-859E-1818BB6D3BE2}" sibTransId="{83B93E76-A7B6-4303-98E3-1455FC5FC435}"/>
    <dgm:cxn modelId="{0B7C606E-0AFF-4503-BFB1-29725BBA93B8}" srcId="{69DF384F-E4AA-4AF1-8090-4723F6C0220C}" destId="{4B64C2AD-8058-4485-A4A4-BBA2FE7F2AC7}" srcOrd="0" destOrd="0" parTransId="{F721BA96-9A21-4D9E-B1D6-92D47BE9CBE1}" sibTransId="{5834DBF4-D777-43C2-A550-8B328421FBA0}"/>
    <dgm:cxn modelId="{FA82EFF3-9458-48E5-A731-A565F2A739C5}" srcId="{CBD785E0-FE4F-474E-B084-CBF2EB3A8EC6}" destId="{7CFFFDAF-56AE-47A6-B131-A9530155665C}" srcOrd="3" destOrd="0" parTransId="{8B17C215-32CC-429E-9A41-795D950C860E}" sibTransId="{C66460AA-6E1F-45A5-B4FE-BE45670977C5}"/>
    <dgm:cxn modelId="{DAFC5F2C-281A-46C8-9072-8405A039F1AE}" srcId="{7CFFFDAF-56AE-47A6-B131-A9530155665C}" destId="{D4A7AFD5-CEAE-48AF-922F-7A7D35458CA7}" srcOrd="0" destOrd="0" parTransId="{C59823AF-B458-4517-9F07-124254E07654}" sibTransId="{CABF43DD-26C6-49D6-9359-0EDBB455A54F}"/>
    <dgm:cxn modelId="{DDC4D090-9DED-4B23-8DE0-6E8535462A09}" srcId="{52D522F1-F2A4-4A04-A7D0-63D1B8E18D24}" destId="{7E7B3BBF-2C2F-4885-A468-3E50E1B41F14}" srcOrd="0" destOrd="0" parTransId="{C18A62AC-A374-48E6-ACFC-0DFE34D6C572}" sibTransId="{9C6F6A2B-648F-4D01-9582-2C1713907E39}"/>
    <dgm:cxn modelId="{294F8EC2-194D-49BE-8FF7-3EC11A800F75}" type="presOf" srcId="{52D522F1-F2A4-4A04-A7D0-63D1B8E18D24}" destId="{47F22AA8-C287-4A4C-B255-28775BB11840}" srcOrd="0" destOrd="0" presId="urn:microsoft.com/office/officeart/2005/8/layout/vList6"/>
    <dgm:cxn modelId="{531EF692-4806-4EA6-9745-7683B6817F9C}" type="presOf" srcId="{CBD785E0-FE4F-474E-B084-CBF2EB3A8EC6}" destId="{FA18C0BE-F997-4959-BF3E-5144D50E488E}" srcOrd="0" destOrd="0" presId="urn:microsoft.com/office/officeart/2005/8/layout/vList6"/>
    <dgm:cxn modelId="{AB28232B-9304-4759-B4D6-83B944F225B7}" type="presOf" srcId="{F060CB44-B02F-4881-A509-6E74037DD076}" destId="{842ABAB0-A391-425B-8AFA-9FD815F509ED}" srcOrd="0" destOrd="0" presId="urn:microsoft.com/office/officeart/2005/8/layout/vList6"/>
    <dgm:cxn modelId="{849D48A5-ED7A-4C1E-AA4D-8D8C3BA1DDC4}" srcId="{CE26621C-970C-4E81-857B-105CD0015899}" destId="{4127E947-7DA4-4418-8877-13892D5DB809}" srcOrd="0" destOrd="0" parTransId="{022900C8-D84C-4D39-AA05-9E9854B314CF}" sibTransId="{380E5F76-4380-4151-904E-4C9714A86D0E}"/>
    <dgm:cxn modelId="{1C83B87C-788D-426D-9DF9-DE36544DE417}" type="presOf" srcId="{18F084E8-22A6-4815-B8F5-C511D36F3FEC}" destId="{0C1FC446-2410-44F5-B73F-A4BA8F78379E}" srcOrd="0" destOrd="0" presId="urn:microsoft.com/office/officeart/2005/8/layout/vList6"/>
    <dgm:cxn modelId="{F1E79F6C-215C-4721-8E91-C4137E382BD2}" type="presOf" srcId="{D4A7AFD5-CEAE-48AF-922F-7A7D35458CA7}" destId="{8955D0E5-ED7C-44E2-B219-ECE5D6A8FA78}" srcOrd="0" destOrd="0" presId="urn:microsoft.com/office/officeart/2005/8/layout/vList6"/>
    <dgm:cxn modelId="{EA20262F-7744-4841-8CA0-B231C039BB1A}" type="presOf" srcId="{6925D895-48C9-4393-8DC7-4261248873FF}" destId="{B4C3AF95-6777-410C-A905-9D9F34A1267A}" srcOrd="0" destOrd="0" presId="urn:microsoft.com/office/officeart/2005/8/layout/vList6"/>
    <dgm:cxn modelId="{B68B59AB-1B65-4CF2-BD7D-1B9DE5B2CE23}" srcId="{CBD785E0-FE4F-474E-B084-CBF2EB3A8EC6}" destId="{CE26621C-970C-4E81-857B-105CD0015899}" srcOrd="6" destOrd="0" parTransId="{39AEF955-7C1D-4157-BCE9-755CED1F67F8}" sibTransId="{E08FBABB-FEB3-45B1-A377-4FCF14ED88AB}"/>
    <dgm:cxn modelId="{676C3173-5D69-4434-AACF-37F01DFA392E}" type="presOf" srcId="{7A8EA2D3-54C9-43C0-80B0-FEC9A7C5205D}" destId="{6F6D69CD-3D9C-4132-8B43-5A2E10B3355D}" srcOrd="0" destOrd="0" presId="urn:microsoft.com/office/officeart/2005/8/layout/vList6"/>
    <dgm:cxn modelId="{E2BA61B5-729E-458A-B621-1EF2E47C2D27}" srcId="{CBD785E0-FE4F-474E-B084-CBF2EB3A8EC6}" destId="{18F084E8-22A6-4815-B8F5-C511D36F3FEC}" srcOrd="5" destOrd="0" parTransId="{3058CE21-9F5B-42AA-8354-9FF43FF0ABD8}" sibTransId="{14E998FE-45B5-4D6A-88EE-8D4ADF47AA17}"/>
    <dgm:cxn modelId="{C311CE46-7778-4CB4-8753-52A5409B3307}" type="presOf" srcId="{69DF384F-E4AA-4AF1-8090-4723F6C0220C}" destId="{03FBB181-99F4-4C38-ADB6-9BE4DC139BC6}" srcOrd="0" destOrd="0" presId="urn:microsoft.com/office/officeart/2005/8/layout/vList6"/>
    <dgm:cxn modelId="{762EDE97-273B-4A85-AF50-35EBDC086BBE}" type="presOf" srcId="{9AD0E474-0D4C-475B-A460-2235075C52D0}" destId="{908B6AFF-A230-4BA6-9AB8-AF7992F9C594}" srcOrd="0" destOrd="0" presId="urn:microsoft.com/office/officeart/2005/8/layout/vList6"/>
    <dgm:cxn modelId="{C9C99722-5D88-4E05-806B-CF08B970F60F}" type="presOf" srcId="{4B64C2AD-8058-4485-A4A4-BBA2FE7F2AC7}" destId="{2F15BBE4-9BF7-427B-95BC-091EAFC8FEE0}" srcOrd="0" destOrd="0" presId="urn:microsoft.com/office/officeart/2005/8/layout/vList6"/>
    <dgm:cxn modelId="{0C3F0AC2-F3E2-40E8-9BD5-B03373E49F98}" type="presOf" srcId="{7CFFFDAF-56AE-47A6-B131-A9530155665C}" destId="{8BD29FCE-1BF0-4971-AA15-7EE2FD950751}" srcOrd="0" destOrd="0" presId="urn:microsoft.com/office/officeart/2005/8/layout/vList6"/>
    <dgm:cxn modelId="{7DE10033-F86B-4F74-AEA6-CFD44C3AA8BD}" srcId="{975A6FDE-21AC-4195-8587-D03307FB1088}" destId="{7A8EA2D3-54C9-43C0-80B0-FEC9A7C5205D}" srcOrd="0" destOrd="0" parTransId="{E2987096-E972-43E4-983B-0E0BC32FFC7C}" sibTransId="{5612D84F-E7B6-41CF-9CA0-17EFAA327FA3}"/>
    <dgm:cxn modelId="{C70C589E-97EA-4E5F-BDAE-C4DC8CFC1C48}" srcId="{18F084E8-22A6-4815-B8F5-C511D36F3FEC}" destId="{6925D895-48C9-4393-8DC7-4261248873FF}" srcOrd="0" destOrd="0" parTransId="{6E843644-95EF-4296-B3F9-1AC0F90B2469}" sibTransId="{B36454C2-3965-463A-B2C4-50D14F202BD8}"/>
    <dgm:cxn modelId="{41F9A09B-FD77-4ADE-90E1-668B2542AE9E}" type="presOf" srcId="{975A6FDE-21AC-4195-8587-D03307FB1088}" destId="{426AD58C-4758-4A76-A632-D85D8C2C0481}" srcOrd="0" destOrd="0" presId="urn:microsoft.com/office/officeart/2005/8/layout/vList6"/>
    <dgm:cxn modelId="{BC8EC7B9-4313-4431-9529-01BF685606F3}" srcId="{CBD785E0-FE4F-474E-B084-CBF2EB3A8EC6}" destId="{F060CB44-B02F-4881-A509-6E74037DD076}" srcOrd="7" destOrd="0" parTransId="{156FEEB0-A380-46FC-874C-BA6ADC993EA1}" sibTransId="{C23803FC-1E9E-4F28-888C-862B35756897}"/>
    <dgm:cxn modelId="{C6161AA5-8056-4FA2-972F-1F1752644688}" srcId="{50495281-AA76-4BBB-BAA8-9B73A25DE803}" destId="{9AD0E474-0D4C-475B-A460-2235075C52D0}" srcOrd="0" destOrd="0" parTransId="{3C92AFE6-46B7-4382-8AEE-89D93DC7C081}" sibTransId="{A1DE7CC8-C602-4532-BE7D-78258C327618}"/>
    <dgm:cxn modelId="{DA22EB7A-4FA8-4663-9BD7-43AAA716DDF5}" type="presOf" srcId="{7E7B3BBF-2C2F-4885-A468-3E50E1B41F14}" destId="{A1B5F517-B891-43B5-B441-590EE1D0E32F}" srcOrd="0" destOrd="0" presId="urn:microsoft.com/office/officeart/2005/8/layout/vList6"/>
    <dgm:cxn modelId="{BFE029FF-C008-49CF-913A-3199E7C3E892}" type="presOf" srcId="{CE26621C-970C-4E81-857B-105CD0015899}" destId="{C2B32D2A-B93D-451C-80A9-0C4B4B6629D8}" srcOrd="0" destOrd="0" presId="urn:microsoft.com/office/officeart/2005/8/layout/vList6"/>
    <dgm:cxn modelId="{FC1C79C1-412D-4529-983E-29D8933DB813}" type="presOf" srcId="{4127E947-7DA4-4418-8877-13892D5DB809}" destId="{CA751718-927B-4344-BBC2-48E3C48F6EFD}" srcOrd="0" destOrd="0" presId="urn:microsoft.com/office/officeart/2005/8/layout/vList6"/>
    <dgm:cxn modelId="{9B5D816F-6F3E-4C2B-82D6-53CF609D79B3}" srcId="{CBD785E0-FE4F-474E-B084-CBF2EB3A8EC6}" destId="{50495281-AA76-4BBB-BAA8-9B73A25DE803}" srcOrd="1" destOrd="0" parTransId="{6D41EE0D-A7F4-46B9-BD8B-8362FB73C971}" sibTransId="{63513CB3-1CE3-4FF3-A0EC-43857060F01E}"/>
    <dgm:cxn modelId="{E62E318A-53D2-458E-8286-C920D5A6EE00}" srcId="{CBD785E0-FE4F-474E-B084-CBF2EB3A8EC6}" destId="{52D522F1-F2A4-4A04-A7D0-63D1B8E18D24}" srcOrd="4" destOrd="0" parTransId="{2703BD60-034C-4320-9018-7505925ADEB3}" sibTransId="{894B5879-1895-4B6C-B09B-00E6AE703B9A}"/>
    <dgm:cxn modelId="{ABD51CF1-ACFB-4677-9125-D5ED696FC98F}" type="presParOf" srcId="{FA18C0BE-F997-4959-BF3E-5144D50E488E}" destId="{55B79F77-A189-492C-B7BC-A35FD986B986}" srcOrd="0" destOrd="0" presId="urn:microsoft.com/office/officeart/2005/8/layout/vList6"/>
    <dgm:cxn modelId="{97C92F33-7FDA-495E-85E3-546561828C74}" type="presParOf" srcId="{55B79F77-A189-492C-B7BC-A35FD986B986}" destId="{03FBB181-99F4-4C38-ADB6-9BE4DC139BC6}" srcOrd="0" destOrd="0" presId="urn:microsoft.com/office/officeart/2005/8/layout/vList6"/>
    <dgm:cxn modelId="{E3EA2321-0625-4383-AF0A-4AAD5F009A8E}" type="presParOf" srcId="{55B79F77-A189-492C-B7BC-A35FD986B986}" destId="{2F15BBE4-9BF7-427B-95BC-091EAFC8FEE0}" srcOrd="1" destOrd="0" presId="urn:microsoft.com/office/officeart/2005/8/layout/vList6"/>
    <dgm:cxn modelId="{C617C808-EDC7-452A-BF8C-E5AFD8B239FA}" type="presParOf" srcId="{FA18C0BE-F997-4959-BF3E-5144D50E488E}" destId="{20D11050-5BBB-418D-9D90-6A2858C9CF8A}" srcOrd="1" destOrd="0" presId="urn:microsoft.com/office/officeart/2005/8/layout/vList6"/>
    <dgm:cxn modelId="{045F0FC8-FC74-4014-B071-EF3210ACFFC6}" type="presParOf" srcId="{FA18C0BE-F997-4959-BF3E-5144D50E488E}" destId="{E7D20046-D1F3-487C-8201-35B6A6C80714}" srcOrd="2" destOrd="0" presId="urn:microsoft.com/office/officeart/2005/8/layout/vList6"/>
    <dgm:cxn modelId="{C9DD0289-AEA7-4843-8BEB-E4C340D8C90D}" type="presParOf" srcId="{E7D20046-D1F3-487C-8201-35B6A6C80714}" destId="{C10417B2-9554-4AFB-931E-555801F9657D}" srcOrd="0" destOrd="0" presId="urn:microsoft.com/office/officeart/2005/8/layout/vList6"/>
    <dgm:cxn modelId="{7D6E19D9-4A6F-4066-9CBE-48A25E87F272}" type="presParOf" srcId="{E7D20046-D1F3-487C-8201-35B6A6C80714}" destId="{908B6AFF-A230-4BA6-9AB8-AF7992F9C594}" srcOrd="1" destOrd="0" presId="urn:microsoft.com/office/officeart/2005/8/layout/vList6"/>
    <dgm:cxn modelId="{9D31CEE2-45B5-4384-B48B-03E415471854}" type="presParOf" srcId="{FA18C0BE-F997-4959-BF3E-5144D50E488E}" destId="{34FE4745-50C3-4E90-91C8-E5596A70D19D}" srcOrd="3" destOrd="0" presId="urn:microsoft.com/office/officeart/2005/8/layout/vList6"/>
    <dgm:cxn modelId="{5D3F5F59-EA46-4500-8238-1EAD79880D0B}" type="presParOf" srcId="{FA18C0BE-F997-4959-BF3E-5144D50E488E}" destId="{2E0CB413-EE31-4C98-955D-3BDD0350D8C1}" srcOrd="4" destOrd="0" presId="urn:microsoft.com/office/officeart/2005/8/layout/vList6"/>
    <dgm:cxn modelId="{933EEC1E-7C8E-4B1E-9236-8B0A0DF8B69D}" type="presParOf" srcId="{2E0CB413-EE31-4C98-955D-3BDD0350D8C1}" destId="{426AD58C-4758-4A76-A632-D85D8C2C0481}" srcOrd="0" destOrd="0" presId="urn:microsoft.com/office/officeart/2005/8/layout/vList6"/>
    <dgm:cxn modelId="{41075540-905F-442E-94EE-78F63758EC5D}" type="presParOf" srcId="{2E0CB413-EE31-4C98-955D-3BDD0350D8C1}" destId="{6F6D69CD-3D9C-4132-8B43-5A2E10B3355D}" srcOrd="1" destOrd="0" presId="urn:microsoft.com/office/officeart/2005/8/layout/vList6"/>
    <dgm:cxn modelId="{FB01F6A7-1792-4351-A3D4-B50426AC5FFA}" type="presParOf" srcId="{FA18C0BE-F997-4959-BF3E-5144D50E488E}" destId="{543AD9C6-65C0-48B8-BD14-171ECCB34E42}" srcOrd="5" destOrd="0" presId="urn:microsoft.com/office/officeart/2005/8/layout/vList6"/>
    <dgm:cxn modelId="{4C09EAE9-BEA5-43D6-B02F-B0D7F10371A4}" type="presParOf" srcId="{FA18C0BE-F997-4959-BF3E-5144D50E488E}" destId="{BF908035-AE19-4196-A4D9-D99F8594108B}" srcOrd="6" destOrd="0" presId="urn:microsoft.com/office/officeart/2005/8/layout/vList6"/>
    <dgm:cxn modelId="{928CBDA6-7AB5-41FE-A698-BF88D474560C}" type="presParOf" srcId="{BF908035-AE19-4196-A4D9-D99F8594108B}" destId="{8BD29FCE-1BF0-4971-AA15-7EE2FD950751}" srcOrd="0" destOrd="0" presId="urn:microsoft.com/office/officeart/2005/8/layout/vList6"/>
    <dgm:cxn modelId="{99DEAB5A-331F-4AEA-B3CD-DF741E137A40}" type="presParOf" srcId="{BF908035-AE19-4196-A4D9-D99F8594108B}" destId="{8955D0E5-ED7C-44E2-B219-ECE5D6A8FA78}" srcOrd="1" destOrd="0" presId="urn:microsoft.com/office/officeart/2005/8/layout/vList6"/>
    <dgm:cxn modelId="{7C6CA873-4C74-4594-8D08-C890D4DF663B}" type="presParOf" srcId="{FA18C0BE-F997-4959-BF3E-5144D50E488E}" destId="{687BF64D-42EF-4B52-B2F7-1FB49255C6AD}" srcOrd="7" destOrd="0" presId="urn:microsoft.com/office/officeart/2005/8/layout/vList6"/>
    <dgm:cxn modelId="{ABF9E858-DA78-4CC4-810F-02A913AD4801}" type="presParOf" srcId="{FA18C0BE-F997-4959-BF3E-5144D50E488E}" destId="{532C7AA8-DECA-472A-A0E2-D2AE82707257}" srcOrd="8" destOrd="0" presId="urn:microsoft.com/office/officeart/2005/8/layout/vList6"/>
    <dgm:cxn modelId="{9C16846E-C753-4569-B97A-FF00496A3E1F}" type="presParOf" srcId="{532C7AA8-DECA-472A-A0E2-D2AE82707257}" destId="{47F22AA8-C287-4A4C-B255-28775BB11840}" srcOrd="0" destOrd="0" presId="urn:microsoft.com/office/officeart/2005/8/layout/vList6"/>
    <dgm:cxn modelId="{A480A9D4-F5B3-48E8-8B22-FD33C82723F7}" type="presParOf" srcId="{532C7AA8-DECA-472A-A0E2-D2AE82707257}" destId="{A1B5F517-B891-43B5-B441-590EE1D0E32F}" srcOrd="1" destOrd="0" presId="urn:microsoft.com/office/officeart/2005/8/layout/vList6"/>
    <dgm:cxn modelId="{448C91F7-C681-455B-A40A-88E620FB6BD0}" type="presParOf" srcId="{FA18C0BE-F997-4959-BF3E-5144D50E488E}" destId="{64EC9C6A-D3D7-45F6-8F25-362E7797606C}" srcOrd="9" destOrd="0" presId="urn:microsoft.com/office/officeart/2005/8/layout/vList6"/>
    <dgm:cxn modelId="{826996A6-9D7E-4057-B00E-696BB79C2A74}" type="presParOf" srcId="{FA18C0BE-F997-4959-BF3E-5144D50E488E}" destId="{389948F4-5BE0-4D75-B3E8-34BCB22753FC}" srcOrd="10" destOrd="0" presId="urn:microsoft.com/office/officeart/2005/8/layout/vList6"/>
    <dgm:cxn modelId="{1ED16009-A1F1-4CB5-AE5F-1A09967D6F21}" type="presParOf" srcId="{389948F4-5BE0-4D75-B3E8-34BCB22753FC}" destId="{0C1FC446-2410-44F5-B73F-A4BA8F78379E}" srcOrd="0" destOrd="0" presId="urn:microsoft.com/office/officeart/2005/8/layout/vList6"/>
    <dgm:cxn modelId="{78B06081-0C29-4AD2-8A65-09EC1ECDD9D1}" type="presParOf" srcId="{389948F4-5BE0-4D75-B3E8-34BCB22753FC}" destId="{B4C3AF95-6777-410C-A905-9D9F34A1267A}" srcOrd="1" destOrd="0" presId="urn:microsoft.com/office/officeart/2005/8/layout/vList6"/>
    <dgm:cxn modelId="{A2F42B62-54DD-4C9B-BD79-68138FA92693}" type="presParOf" srcId="{FA18C0BE-F997-4959-BF3E-5144D50E488E}" destId="{63D13421-1E6E-4C62-BCB7-D8D1C9D34389}" srcOrd="11" destOrd="0" presId="urn:microsoft.com/office/officeart/2005/8/layout/vList6"/>
    <dgm:cxn modelId="{E7AC4D5D-29EE-492F-9490-55CAD46F2FFF}" type="presParOf" srcId="{FA18C0BE-F997-4959-BF3E-5144D50E488E}" destId="{40FAD291-74C4-4454-A7C2-8578FDE5F890}" srcOrd="12" destOrd="0" presId="urn:microsoft.com/office/officeart/2005/8/layout/vList6"/>
    <dgm:cxn modelId="{48E4EC7A-4BE5-4644-B23F-92B987DAA33F}" type="presParOf" srcId="{40FAD291-74C4-4454-A7C2-8578FDE5F890}" destId="{C2B32D2A-B93D-451C-80A9-0C4B4B6629D8}" srcOrd="0" destOrd="0" presId="urn:microsoft.com/office/officeart/2005/8/layout/vList6"/>
    <dgm:cxn modelId="{D66FF76F-A58B-410A-B460-5BA96484E92B}" type="presParOf" srcId="{40FAD291-74C4-4454-A7C2-8578FDE5F890}" destId="{CA751718-927B-4344-BBC2-48E3C48F6EFD}" srcOrd="1" destOrd="0" presId="urn:microsoft.com/office/officeart/2005/8/layout/vList6"/>
    <dgm:cxn modelId="{7F472019-302B-45A2-9CF0-0BB104068180}" type="presParOf" srcId="{FA18C0BE-F997-4959-BF3E-5144D50E488E}" destId="{9D1B3DC8-352C-46A4-BCC3-F1DC1F7F94DB}" srcOrd="13" destOrd="0" presId="urn:microsoft.com/office/officeart/2005/8/layout/vList6"/>
    <dgm:cxn modelId="{3AB1E0B9-8BC1-47C1-A998-FA1D4D621861}" type="presParOf" srcId="{FA18C0BE-F997-4959-BF3E-5144D50E488E}" destId="{456026E0-018D-4151-9663-528CE941C3CA}" srcOrd="14" destOrd="0" presId="urn:microsoft.com/office/officeart/2005/8/layout/vList6"/>
    <dgm:cxn modelId="{6EA0E3C7-79AB-4668-985B-5873FB128EFC}" type="presParOf" srcId="{456026E0-018D-4151-9663-528CE941C3CA}" destId="{842ABAB0-A391-425B-8AFA-9FD815F509ED}" srcOrd="0" destOrd="0" presId="urn:microsoft.com/office/officeart/2005/8/layout/vList6"/>
    <dgm:cxn modelId="{87671188-F19D-4F32-A3E2-635791E8EFE5}" type="presParOf" srcId="{456026E0-018D-4151-9663-528CE941C3CA}" destId="{5A2A80F9-9627-4211-A16B-CFC2C54A2E9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C29331B-5366-490D-94C3-6AC8930D7362}" type="doc">
      <dgm:prSet loTypeId="urn:microsoft.com/office/officeart/2005/8/layout/hList3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5DFFD1-E300-4DDA-B613-D51EADBB9340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003366"/>
        </a:solidFill>
      </dgm:spPr>
      <dgm:t>
        <a:bodyPr/>
        <a:lstStyle/>
        <a:p>
          <a:r>
            <a:rPr lang="ru-RU" sz="1800" dirty="0" smtClean="0">
              <a:latin typeface="Book Antiqua" pitchFamily="18" charset="0"/>
            </a:rPr>
            <a:t>Муниципальный долг – обязательства, возникающие из муниципальных заимствований,  гарантий по обязательствам третьих лиц, другие обязательства,  в соответствии с видами долговых обязательств, установленными Бюджетным кодексом Российской Федерации, принятые на себя муниципальным образованием.</a:t>
          </a:r>
          <a:endParaRPr lang="ru-RU" sz="1800" dirty="0">
            <a:latin typeface="Book Antiqua" pitchFamily="18" charset="0"/>
          </a:endParaRPr>
        </a:p>
      </dgm:t>
    </dgm:pt>
    <dgm:pt modelId="{B4474887-E03E-4810-A521-5C0FF7A6F0A4}" type="parTrans" cxnId="{9D0873E3-5CF3-42CC-ADA0-D98C8002AC01}">
      <dgm:prSet/>
      <dgm:spPr/>
      <dgm:t>
        <a:bodyPr/>
        <a:lstStyle/>
        <a:p>
          <a:endParaRPr lang="ru-RU"/>
        </a:p>
      </dgm:t>
    </dgm:pt>
    <dgm:pt modelId="{3DCF8928-B24D-4D28-8351-DF13E442B133}" type="sibTrans" cxnId="{9D0873E3-5CF3-42CC-ADA0-D98C8002AC01}">
      <dgm:prSet/>
      <dgm:spPr/>
      <dgm:t>
        <a:bodyPr/>
        <a:lstStyle/>
        <a:p>
          <a:endParaRPr lang="ru-RU"/>
        </a:p>
      </dgm:t>
    </dgm:pt>
    <dgm:pt modelId="{0B3CCA40-E0A5-4CEC-AA08-144330D8D5EA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8900000" scaled="1"/>
          <a:tileRect/>
        </a:gradFill>
        <a:scene3d>
          <a:camera prst="perspectiveLeft"/>
          <a:lightRig rig="threePt" dir="t">
            <a:rot lat="0" lon="0" rev="1200000"/>
          </a:lightRig>
        </a:scene3d>
        <a:sp3d>
          <a:bevelT w="63500" h="25400"/>
        </a:sp3d>
      </dgm:spPr>
      <dgm:t>
        <a:bodyPr anchor="t" anchorCtr="0"/>
        <a:lstStyle/>
        <a:p>
          <a:r>
            <a:rPr lang="ru-RU" b="1" dirty="0" smtClean="0">
              <a:latin typeface="Book Antiqua" pitchFamily="18" charset="0"/>
            </a:rPr>
            <a:t>Кредиты</a:t>
          </a:r>
          <a:endParaRPr lang="ru-RU" b="1" dirty="0">
            <a:latin typeface="Book Antiqua" pitchFamily="18" charset="0"/>
          </a:endParaRPr>
        </a:p>
      </dgm:t>
    </dgm:pt>
    <dgm:pt modelId="{56E1C515-357A-4D37-9C8C-3D3EFC33532B}" type="parTrans" cxnId="{E5496F81-2CA1-48F8-8FC5-10DE9E72CF3F}">
      <dgm:prSet/>
      <dgm:spPr/>
      <dgm:t>
        <a:bodyPr/>
        <a:lstStyle/>
        <a:p>
          <a:endParaRPr lang="ru-RU"/>
        </a:p>
      </dgm:t>
    </dgm:pt>
    <dgm:pt modelId="{740D5787-BF5D-4742-9E06-48BC1D1D060B}" type="sibTrans" cxnId="{E5496F81-2CA1-48F8-8FC5-10DE9E72CF3F}">
      <dgm:prSet/>
      <dgm:spPr/>
      <dgm:t>
        <a:bodyPr/>
        <a:lstStyle/>
        <a:p>
          <a:endParaRPr lang="ru-RU"/>
        </a:p>
      </dgm:t>
    </dgm:pt>
    <dgm:pt modelId="{D56E5358-E8F2-4F39-9D70-C5EFB1BCF380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cene3d>
          <a:camera prst="perspectiveLeft"/>
          <a:lightRig rig="threePt" dir="t">
            <a:rot lat="0" lon="0" rev="1200000"/>
          </a:lightRig>
        </a:scene3d>
        <a:sp3d>
          <a:bevelT w="63500" h="25400"/>
        </a:sp3d>
      </dgm:spPr>
      <dgm:t>
        <a:bodyPr anchor="t" anchorCtr="0"/>
        <a:lstStyle/>
        <a:p>
          <a:r>
            <a:rPr lang="ru-RU" b="1" dirty="0" smtClean="0">
              <a:latin typeface="Book Antiqua" pitchFamily="18" charset="0"/>
            </a:rPr>
            <a:t>Муниципальные гарантии</a:t>
          </a:r>
          <a:endParaRPr lang="ru-RU" b="1" dirty="0">
            <a:latin typeface="Book Antiqua" pitchFamily="18" charset="0"/>
          </a:endParaRPr>
        </a:p>
      </dgm:t>
    </dgm:pt>
    <dgm:pt modelId="{F5D75D1C-5237-481E-A76B-EB083904961E}" type="parTrans" cxnId="{C6E48196-528C-48E1-98D0-631CF835E7C3}">
      <dgm:prSet/>
      <dgm:spPr/>
      <dgm:t>
        <a:bodyPr/>
        <a:lstStyle/>
        <a:p>
          <a:endParaRPr lang="ru-RU"/>
        </a:p>
      </dgm:t>
    </dgm:pt>
    <dgm:pt modelId="{DC5C083E-FFCE-4E5C-A23B-8C06FCE476A7}" type="sibTrans" cxnId="{C6E48196-528C-48E1-98D0-631CF835E7C3}">
      <dgm:prSet/>
      <dgm:spPr/>
      <dgm:t>
        <a:bodyPr/>
        <a:lstStyle/>
        <a:p>
          <a:endParaRPr lang="ru-RU"/>
        </a:p>
      </dgm:t>
    </dgm:pt>
    <dgm:pt modelId="{E2D49398-AE13-4623-B0B3-6AED294FE5E5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cene3d>
          <a:camera prst="perspectiveLeft"/>
          <a:lightRig rig="threePt" dir="t">
            <a:rot lat="0" lon="0" rev="1200000"/>
          </a:lightRig>
        </a:scene3d>
        <a:sp3d>
          <a:bevelT w="63500" h="25400"/>
        </a:sp3d>
      </dgm:spPr>
      <dgm:t>
        <a:bodyPr anchor="t" anchorCtr="0"/>
        <a:lstStyle/>
        <a:p>
          <a:r>
            <a:rPr lang="ru-RU" b="1" dirty="0" smtClean="0">
              <a:latin typeface="Book Antiqua" pitchFamily="18" charset="0"/>
            </a:rPr>
            <a:t>Муниципальные ценные бумаги</a:t>
          </a:r>
          <a:endParaRPr lang="ru-RU" b="1" dirty="0">
            <a:latin typeface="Book Antiqua" pitchFamily="18" charset="0"/>
          </a:endParaRPr>
        </a:p>
      </dgm:t>
    </dgm:pt>
    <dgm:pt modelId="{DAE35761-C6D0-449C-ACEA-1818ADB3AED8}" type="parTrans" cxnId="{CF202F6D-47D8-4BD7-961E-5A0ADECE2FAC}">
      <dgm:prSet/>
      <dgm:spPr/>
      <dgm:t>
        <a:bodyPr/>
        <a:lstStyle/>
        <a:p>
          <a:endParaRPr lang="ru-RU"/>
        </a:p>
      </dgm:t>
    </dgm:pt>
    <dgm:pt modelId="{E21B6853-3670-473F-938D-A73D9E46873F}" type="sibTrans" cxnId="{CF202F6D-47D8-4BD7-961E-5A0ADECE2FAC}">
      <dgm:prSet/>
      <dgm:spPr/>
      <dgm:t>
        <a:bodyPr/>
        <a:lstStyle/>
        <a:p>
          <a:endParaRPr lang="ru-RU"/>
        </a:p>
      </dgm:t>
    </dgm:pt>
    <dgm:pt modelId="{DA30BCAC-3F33-4735-8509-A1C2DC4B514E}">
      <dgm:prSet/>
      <dgm:spPr/>
      <dgm:t>
        <a:bodyPr/>
        <a:lstStyle/>
        <a:p>
          <a:endParaRPr lang="ru-RU" dirty="0"/>
        </a:p>
      </dgm:t>
    </dgm:pt>
    <dgm:pt modelId="{BED9CD7F-A107-42BC-A189-1D2F131958F3}" type="parTrans" cxnId="{C3CB9C10-02F1-4CA9-9D49-BA41A0053196}">
      <dgm:prSet/>
      <dgm:spPr/>
      <dgm:t>
        <a:bodyPr/>
        <a:lstStyle/>
        <a:p>
          <a:endParaRPr lang="ru-RU"/>
        </a:p>
      </dgm:t>
    </dgm:pt>
    <dgm:pt modelId="{1A117699-FF9F-45ED-B5D2-A81CA1DB3259}" type="sibTrans" cxnId="{C3CB9C10-02F1-4CA9-9D49-BA41A0053196}">
      <dgm:prSet/>
      <dgm:spPr/>
      <dgm:t>
        <a:bodyPr/>
        <a:lstStyle/>
        <a:p>
          <a:endParaRPr lang="ru-RU"/>
        </a:p>
      </dgm:t>
    </dgm:pt>
    <dgm:pt modelId="{3A43936D-B9EB-477F-A267-9D3A78882EF5}">
      <dgm:prSet/>
      <dgm:spPr/>
      <dgm:t>
        <a:bodyPr/>
        <a:lstStyle/>
        <a:p>
          <a:endParaRPr lang="ru-RU" dirty="0"/>
        </a:p>
      </dgm:t>
    </dgm:pt>
    <dgm:pt modelId="{299B276D-30D8-463F-BEBF-8A474E35F5F3}" type="parTrans" cxnId="{197F0B51-F4E7-4BFF-A024-9D2F18257EFC}">
      <dgm:prSet/>
      <dgm:spPr/>
      <dgm:t>
        <a:bodyPr/>
        <a:lstStyle/>
        <a:p>
          <a:endParaRPr lang="ru-RU"/>
        </a:p>
      </dgm:t>
    </dgm:pt>
    <dgm:pt modelId="{C2EED78E-2E8A-42C6-9DE3-5680F5C10A5D}" type="sibTrans" cxnId="{197F0B51-F4E7-4BFF-A024-9D2F18257EFC}">
      <dgm:prSet/>
      <dgm:spPr/>
      <dgm:t>
        <a:bodyPr/>
        <a:lstStyle/>
        <a:p>
          <a:endParaRPr lang="ru-RU"/>
        </a:p>
      </dgm:t>
    </dgm:pt>
    <dgm:pt modelId="{5F5E4202-7F22-4F0E-87DF-C214E599D469}">
      <dgm:prSet/>
      <dgm:spPr/>
      <dgm:t>
        <a:bodyPr/>
        <a:lstStyle/>
        <a:p>
          <a:endParaRPr lang="ru-RU" dirty="0"/>
        </a:p>
      </dgm:t>
    </dgm:pt>
    <dgm:pt modelId="{8FB8DBF4-E885-497A-88CB-520DEDC27128}" type="parTrans" cxnId="{C21CAC97-C164-414A-B523-7DD73DDB9B29}">
      <dgm:prSet/>
      <dgm:spPr/>
      <dgm:t>
        <a:bodyPr/>
        <a:lstStyle/>
        <a:p>
          <a:endParaRPr lang="ru-RU"/>
        </a:p>
      </dgm:t>
    </dgm:pt>
    <dgm:pt modelId="{59B598EF-80A2-4D23-80B3-EF97B9BEBC15}" type="sibTrans" cxnId="{C21CAC97-C164-414A-B523-7DD73DDB9B29}">
      <dgm:prSet/>
      <dgm:spPr/>
      <dgm:t>
        <a:bodyPr/>
        <a:lstStyle/>
        <a:p>
          <a:endParaRPr lang="ru-RU"/>
        </a:p>
      </dgm:t>
    </dgm:pt>
    <dgm:pt modelId="{7C800D1C-3800-40FA-8A22-F53B07F02964}">
      <dgm:prSet/>
      <dgm:spPr/>
      <dgm:t>
        <a:bodyPr/>
        <a:lstStyle/>
        <a:p>
          <a:endParaRPr lang="ru-RU" dirty="0"/>
        </a:p>
      </dgm:t>
    </dgm:pt>
    <dgm:pt modelId="{C6804DAB-3C4A-40F9-969D-B8A994B0C91F}" type="parTrans" cxnId="{D54A9258-61F2-4101-84F4-D00AE7AC319D}">
      <dgm:prSet/>
      <dgm:spPr/>
      <dgm:t>
        <a:bodyPr/>
        <a:lstStyle/>
        <a:p>
          <a:endParaRPr lang="ru-RU"/>
        </a:p>
      </dgm:t>
    </dgm:pt>
    <dgm:pt modelId="{F5E7E79A-BCB4-40EE-8961-73A41522B387}" type="sibTrans" cxnId="{D54A9258-61F2-4101-84F4-D00AE7AC319D}">
      <dgm:prSet/>
      <dgm:spPr/>
      <dgm:t>
        <a:bodyPr/>
        <a:lstStyle/>
        <a:p>
          <a:endParaRPr lang="ru-RU"/>
        </a:p>
      </dgm:t>
    </dgm:pt>
    <dgm:pt modelId="{E712745A-1922-4822-9FDA-6882DA7EB103}">
      <dgm:prSet/>
      <dgm:spPr/>
      <dgm:t>
        <a:bodyPr/>
        <a:lstStyle/>
        <a:p>
          <a:endParaRPr lang="ru-RU" dirty="0"/>
        </a:p>
      </dgm:t>
    </dgm:pt>
    <dgm:pt modelId="{276EE337-D815-430F-B5CF-488BA9C8BC5E}" type="parTrans" cxnId="{6C742754-07E1-4973-8802-2CE4E04C64A8}">
      <dgm:prSet/>
      <dgm:spPr/>
      <dgm:t>
        <a:bodyPr/>
        <a:lstStyle/>
        <a:p>
          <a:endParaRPr lang="ru-RU"/>
        </a:p>
      </dgm:t>
    </dgm:pt>
    <dgm:pt modelId="{5943ECB2-C001-4325-A766-525832288BDA}" type="sibTrans" cxnId="{6C742754-07E1-4973-8802-2CE4E04C64A8}">
      <dgm:prSet/>
      <dgm:spPr/>
      <dgm:t>
        <a:bodyPr/>
        <a:lstStyle/>
        <a:p>
          <a:endParaRPr lang="ru-RU"/>
        </a:p>
      </dgm:t>
    </dgm:pt>
    <dgm:pt modelId="{0638901D-4FDE-484A-AD6D-AABFFEE89D83}" type="pres">
      <dgm:prSet presAssocID="{EC29331B-5366-490D-94C3-6AC8930D736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E343DA-484F-469A-A940-968844E5ACB1}" type="pres">
      <dgm:prSet presAssocID="{DD5DFFD1-E300-4DDA-B613-D51EADBB9340}" presName="roof" presStyleLbl="dkBgShp" presStyleIdx="0" presStyleCnt="2" custLinFactNeighborX="-901"/>
      <dgm:spPr/>
      <dgm:t>
        <a:bodyPr/>
        <a:lstStyle/>
        <a:p>
          <a:endParaRPr lang="ru-RU"/>
        </a:p>
      </dgm:t>
    </dgm:pt>
    <dgm:pt modelId="{855E9CD5-B825-44C2-944F-B9F983FFD048}" type="pres">
      <dgm:prSet presAssocID="{DD5DFFD1-E300-4DDA-B613-D51EADBB9340}" presName="pillars" presStyleCnt="0"/>
      <dgm:spPr/>
    </dgm:pt>
    <dgm:pt modelId="{A9196804-1895-4578-A63A-0ADB8B5B6B03}" type="pres">
      <dgm:prSet presAssocID="{DD5DFFD1-E300-4DDA-B613-D51EADBB9340}" presName="pillar1" presStyleLbl="node1" presStyleIdx="0" presStyleCnt="3" custLinFactNeighborX="-147" custLinFactNeighborY="113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9323AF-ECC7-4D22-98CB-1198631FA778}" type="pres">
      <dgm:prSet presAssocID="{D56E5358-E8F2-4F39-9D70-C5EFB1BCF380}" presName="pillarX" presStyleLbl="node1" presStyleIdx="1" presStyleCnt="3" custLinFactNeighborX="-49" custLinFactNeighborY="113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6E862A-BABA-4BDA-A0EA-581EBE47C521}" type="pres">
      <dgm:prSet presAssocID="{E2D49398-AE13-4623-B0B3-6AED294FE5E5}" presName="pillarX" presStyleLbl="node1" presStyleIdx="2" presStyleCnt="3" custLinFactNeighborX="2754" custLinFactNeighborY="113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92E179-5534-4099-9DC2-AE3A00075AE7}" type="pres">
      <dgm:prSet presAssocID="{DD5DFFD1-E300-4DDA-B613-D51EADBB9340}" presName="base" presStyleLbl="dkBgShp" presStyleIdx="1" presStyleCnt="2" custLinFactY="-425641" custLinFactNeighborY="-500000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</dgm:pt>
  </dgm:ptLst>
  <dgm:cxnLst>
    <dgm:cxn modelId="{C6E48196-528C-48E1-98D0-631CF835E7C3}" srcId="{DD5DFFD1-E300-4DDA-B613-D51EADBB9340}" destId="{D56E5358-E8F2-4F39-9D70-C5EFB1BCF380}" srcOrd="1" destOrd="0" parTransId="{F5D75D1C-5237-481E-A76B-EB083904961E}" sibTransId="{DC5C083E-FFCE-4E5C-A23B-8C06FCE476A7}"/>
    <dgm:cxn modelId="{197F0B51-F4E7-4BFF-A024-9D2F18257EFC}" srcId="{EC29331B-5366-490D-94C3-6AC8930D7362}" destId="{3A43936D-B9EB-477F-A267-9D3A78882EF5}" srcOrd="3" destOrd="0" parTransId="{299B276D-30D8-463F-BEBF-8A474E35F5F3}" sibTransId="{C2EED78E-2E8A-42C6-9DE3-5680F5C10A5D}"/>
    <dgm:cxn modelId="{AE37A588-8E88-4EAA-8C2B-2BD91FFC6095}" type="presOf" srcId="{EC29331B-5366-490D-94C3-6AC8930D7362}" destId="{0638901D-4FDE-484A-AD6D-AABFFEE89D83}" srcOrd="0" destOrd="0" presId="urn:microsoft.com/office/officeart/2005/8/layout/hList3"/>
    <dgm:cxn modelId="{70FE1FAA-E288-4A0B-8680-CB3466480F05}" type="presOf" srcId="{E2D49398-AE13-4623-B0B3-6AED294FE5E5}" destId="{E76E862A-BABA-4BDA-A0EA-581EBE47C521}" srcOrd="0" destOrd="0" presId="urn:microsoft.com/office/officeart/2005/8/layout/hList3"/>
    <dgm:cxn modelId="{9D0873E3-5CF3-42CC-ADA0-D98C8002AC01}" srcId="{EC29331B-5366-490D-94C3-6AC8930D7362}" destId="{DD5DFFD1-E300-4DDA-B613-D51EADBB9340}" srcOrd="0" destOrd="0" parTransId="{B4474887-E03E-4810-A521-5C0FF7A6F0A4}" sibTransId="{3DCF8928-B24D-4D28-8351-DF13E442B133}"/>
    <dgm:cxn modelId="{E28FBD4F-4F8C-49EE-B46D-88053113BF6A}" type="presOf" srcId="{DD5DFFD1-E300-4DDA-B613-D51EADBB9340}" destId="{C7E343DA-484F-469A-A940-968844E5ACB1}" srcOrd="0" destOrd="0" presId="urn:microsoft.com/office/officeart/2005/8/layout/hList3"/>
    <dgm:cxn modelId="{CF202F6D-47D8-4BD7-961E-5A0ADECE2FAC}" srcId="{DD5DFFD1-E300-4DDA-B613-D51EADBB9340}" destId="{E2D49398-AE13-4623-B0B3-6AED294FE5E5}" srcOrd="2" destOrd="0" parTransId="{DAE35761-C6D0-449C-ACEA-1818ADB3AED8}" sibTransId="{E21B6853-3670-473F-938D-A73D9E46873F}"/>
    <dgm:cxn modelId="{C3CB9C10-02F1-4CA9-9D49-BA41A0053196}" srcId="{EC29331B-5366-490D-94C3-6AC8930D7362}" destId="{DA30BCAC-3F33-4735-8509-A1C2DC4B514E}" srcOrd="2" destOrd="0" parTransId="{BED9CD7F-A107-42BC-A189-1D2F131958F3}" sibTransId="{1A117699-FF9F-45ED-B5D2-A81CA1DB3259}"/>
    <dgm:cxn modelId="{E5496F81-2CA1-48F8-8FC5-10DE9E72CF3F}" srcId="{DD5DFFD1-E300-4DDA-B613-D51EADBB9340}" destId="{0B3CCA40-E0A5-4CEC-AA08-144330D8D5EA}" srcOrd="0" destOrd="0" parTransId="{56E1C515-357A-4D37-9C8C-3D3EFC33532B}" sibTransId="{740D5787-BF5D-4742-9E06-48BC1D1D060B}"/>
    <dgm:cxn modelId="{1A82579D-F5AB-4B5B-9C2D-8E0CBE8A01B0}" type="presOf" srcId="{D56E5358-E8F2-4F39-9D70-C5EFB1BCF380}" destId="{3E9323AF-ECC7-4D22-98CB-1198631FA778}" srcOrd="0" destOrd="0" presId="urn:microsoft.com/office/officeart/2005/8/layout/hList3"/>
    <dgm:cxn modelId="{C21CAC97-C164-414A-B523-7DD73DDB9B29}" srcId="{EC29331B-5366-490D-94C3-6AC8930D7362}" destId="{5F5E4202-7F22-4F0E-87DF-C214E599D469}" srcOrd="4" destOrd="0" parTransId="{8FB8DBF4-E885-497A-88CB-520DEDC27128}" sibTransId="{59B598EF-80A2-4D23-80B3-EF97B9BEBC15}"/>
    <dgm:cxn modelId="{A050FB58-2AEE-4C86-9808-F64702A25873}" type="presOf" srcId="{0B3CCA40-E0A5-4CEC-AA08-144330D8D5EA}" destId="{A9196804-1895-4578-A63A-0ADB8B5B6B03}" srcOrd="0" destOrd="0" presId="urn:microsoft.com/office/officeart/2005/8/layout/hList3"/>
    <dgm:cxn modelId="{D54A9258-61F2-4101-84F4-D00AE7AC319D}" srcId="{EC29331B-5366-490D-94C3-6AC8930D7362}" destId="{7C800D1C-3800-40FA-8A22-F53B07F02964}" srcOrd="5" destOrd="0" parTransId="{C6804DAB-3C4A-40F9-969D-B8A994B0C91F}" sibTransId="{F5E7E79A-BCB4-40EE-8961-73A41522B387}"/>
    <dgm:cxn modelId="{6C742754-07E1-4973-8802-2CE4E04C64A8}" srcId="{EC29331B-5366-490D-94C3-6AC8930D7362}" destId="{E712745A-1922-4822-9FDA-6882DA7EB103}" srcOrd="1" destOrd="0" parTransId="{276EE337-D815-430F-B5CF-488BA9C8BC5E}" sibTransId="{5943ECB2-C001-4325-A766-525832288BDA}"/>
    <dgm:cxn modelId="{FECAA819-D573-4CCE-98CE-50E89C56CA20}" type="presParOf" srcId="{0638901D-4FDE-484A-AD6D-AABFFEE89D83}" destId="{C7E343DA-484F-469A-A940-968844E5ACB1}" srcOrd="0" destOrd="0" presId="urn:microsoft.com/office/officeart/2005/8/layout/hList3"/>
    <dgm:cxn modelId="{BF18E55F-F24D-4992-A453-46A62EDA004F}" type="presParOf" srcId="{0638901D-4FDE-484A-AD6D-AABFFEE89D83}" destId="{855E9CD5-B825-44C2-944F-B9F983FFD048}" srcOrd="1" destOrd="0" presId="urn:microsoft.com/office/officeart/2005/8/layout/hList3"/>
    <dgm:cxn modelId="{9F7177B5-5899-4F33-8814-6D4FCCA140CC}" type="presParOf" srcId="{855E9CD5-B825-44C2-944F-B9F983FFD048}" destId="{A9196804-1895-4578-A63A-0ADB8B5B6B03}" srcOrd="0" destOrd="0" presId="urn:microsoft.com/office/officeart/2005/8/layout/hList3"/>
    <dgm:cxn modelId="{CD87DDAD-E4FC-48D5-8B0A-878BE2605004}" type="presParOf" srcId="{855E9CD5-B825-44C2-944F-B9F983FFD048}" destId="{3E9323AF-ECC7-4D22-98CB-1198631FA778}" srcOrd="1" destOrd="0" presId="urn:microsoft.com/office/officeart/2005/8/layout/hList3"/>
    <dgm:cxn modelId="{285EA4B4-2CBC-41C1-AE1E-19ED56809D92}" type="presParOf" srcId="{855E9CD5-B825-44C2-944F-B9F983FFD048}" destId="{E76E862A-BABA-4BDA-A0EA-581EBE47C521}" srcOrd="2" destOrd="0" presId="urn:microsoft.com/office/officeart/2005/8/layout/hList3"/>
    <dgm:cxn modelId="{32311894-5B5D-4247-B065-01835E835BB9}" type="presParOf" srcId="{0638901D-4FDE-484A-AD6D-AABFFEE89D83}" destId="{B692E179-5534-4099-9DC2-AE3A00075AE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4CD5ED1-BA9B-49CD-B08D-B4DDC5E84CD7}" type="doc">
      <dgm:prSet loTypeId="urn:microsoft.com/office/officeart/2005/8/layout/hList9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DAEF8D-2DAA-4DA8-9AC9-EA0B650099FE}">
      <dgm:prSet phldrT="[Текст]" custT="1"/>
      <dgm:spPr>
        <a:gradFill flip="none" rotWithShape="0">
          <a:gsLst>
            <a:gs pos="0">
              <a:srgbClr val="008000">
                <a:shade val="30000"/>
                <a:satMod val="115000"/>
              </a:srgbClr>
            </a:gs>
            <a:gs pos="50000">
              <a:srgbClr val="008000">
                <a:shade val="67500"/>
                <a:satMod val="115000"/>
              </a:srgbClr>
            </a:gs>
            <a:gs pos="100000">
              <a:srgbClr val="008000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  <a:ln>
          <a:solidFill>
            <a:srgbClr val="006600"/>
          </a:solidFill>
        </a:ln>
      </dgm:spPr>
      <dgm:t>
        <a:bodyPr/>
        <a:lstStyle/>
        <a:p>
          <a:r>
            <a:rPr lang="ru-RU" sz="2000" dirty="0" smtClean="0">
              <a:solidFill>
                <a:srgbClr val="000099"/>
              </a:solidFill>
              <a:latin typeface="Book Antiqua" pitchFamily="18" charset="0"/>
            </a:rPr>
            <a:t>2017 год</a:t>
          </a:r>
          <a:endParaRPr lang="ru-RU" sz="2000" dirty="0">
            <a:solidFill>
              <a:srgbClr val="000099"/>
            </a:solidFill>
            <a:latin typeface="Book Antiqua" pitchFamily="18" charset="0"/>
          </a:endParaRPr>
        </a:p>
      </dgm:t>
    </dgm:pt>
    <dgm:pt modelId="{C0D0308C-5F4E-47D4-96FA-C1AA6CEF3E4B}" type="parTrans" cxnId="{30B2B986-B3CE-45DD-A1B5-6E4549043C4F}">
      <dgm:prSet/>
      <dgm:spPr/>
      <dgm:t>
        <a:bodyPr/>
        <a:lstStyle/>
        <a:p>
          <a:endParaRPr lang="ru-RU"/>
        </a:p>
      </dgm:t>
    </dgm:pt>
    <dgm:pt modelId="{23CE790D-3C98-4BF1-851E-B35818F466D2}" type="sibTrans" cxnId="{30B2B986-B3CE-45DD-A1B5-6E4549043C4F}">
      <dgm:prSet/>
      <dgm:spPr/>
      <dgm:t>
        <a:bodyPr/>
        <a:lstStyle/>
        <a:p>
          <a:endParaRPr lang="ru-RU"/>
        </a:p>
      </dgm:t>
    </dgm:pt>
    <dgm:pt modelId="{A8A4EC43-A446-45F5-94D6-7A03B012F6A1}">
      <dgm:prSet phldrT="[Текст]" custT="1"/>
      <dgm:spPr>
        <a:gradFill flip="none" rotWithShape="0">
          <a:gsLst>
            <a:gs pos="0">
              <a:srgbClr val="FFCC00">
                <a:shade val="30000"/>
                <a:satMod val="115000"/>
              </a:srgbClr>
            </a:gs>
            <a:gs pos="50000">
              <a:srgbClr val="FFCC00">
                <a:shade val="67500"/>
                <a:satMod val="115000"/>
              </a:srgbClr>
            </a:gs>
            <a:gs pos="100000">
              <a:srgbClr val="FFCC00">
                <a:shade val="100000"/>
                <a:satMod val="115000"/>
              </a:srgbClr>
            </a:gs>
          </a:gsLst>
          <a:lin ang="2700000" scaled="1"/>
          <a:tileRect/>
        </a:gradFill>
        <a:ln>
          <a:solidFill>
            <a:srgbClr val="FF6600">
              <a:alpha val="89804"/>
            </a:srgbClr>
          </a:solidFill>
        </a:ln>
      </dgm:spPr>
      <dgm:t>
        <a:bodyPr/>
        <a:lstStyle/>
        <a:p>
          <a:pPr algn="ctr"/>
          <a:endParaRPr lang="ru-RU" sz="1600" dirty="0" smtClean="0">
            <a:latin typeface="Book Antiqua" pitchFamily="18" charset="0"/>
          </a:endParaRPr>
        </a:p>
        <a:p>
          <a:pPr algn="ctr"/>
          <a:r>
            <a:rPr lang="ru-RU" sz="1600" dirty="0" smtClean="0">
              <a:latin typeface="Book Antiqua" pitchFamily="18" charset="0"/>
            </a:rPr>
            <a:t>Кредиты кредитных организаций (получение)</a:t>
          </a:r>
        </a:p>
        <a:p>
          <a:pPr algn="ctr"/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3 825,0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gm:t>
    </dgm:pt>
    <dgm:pt modelId="{6A75D905-218F-4BF2-911A-F7722B983793}" type="parTrans" cxnId="{2C925F8F-48FB-402E-8E9C-330FF0E21FC4}">
      <dgm:prSet/>
      <dgm:spPr/>
      <dgm:t>
        <a:bodyPr/>
        <a:lstStyle/>
        <a:p>
          <a:endParaRPr lang="ru-RU"/>
        </a:p>
      </dgm:t>
    </dgm:pt>
    <dgm:pt modelId="{1419E8EF-B665-48C5-8988-44BC6CD08471}" type="sibTrans" cxnId="{2C925F8F-48FB-402E-8E9C-330FF0E21FC4}">
      <dgm:prSet/>
      <dgm:spPr/>
      <dgm:t>
        <a:bodyPr/>
        <a:lstStyle/>
        <a:p>
          <a:endParaRPr lang="ru-RU"/>
        </a:p>
      </dgm:t>
    </dgm:pt>
    <dgm:pt modelId="{5838116F-E7D1-4A35-BF98-7FEA725E073C}">
      <dgm:prSet phldrT="[Текст]" custT="1"/>
      <dgm:spPr>
        <a:gradFill flip="none" rotWithShape="0">
          <a:gsLst>
            <a:gs pos="0">
              <a:srgbClr val="FF9900">
                <a:shade val="30000"/>
                <a:satMod val="115000"/>
              </a:srgbClr>
            </a:gs>
            <a:gs pos="50000">
              <a:srgbClr val="FF9900">
                <a:shade val="67500"/>
                <a:satMod val="115000"/>
              </a:srgbClr>
            </a:gs>
            <a:gs pos="100000">
              <a:srgbClr val="FF9900">
                <a:shade val="100000"/>
                <a:satMod val="115000"/>
              </a:srgbClr>
            </a:gs>
          </a:gsLst>
          <a:lin ang="13500000" scaled="1"/>
          <a:tileRect/>
        </a:gradFill>
        <a:ln>
          <a:solidFill>
            <a:srgbClr val="CC3300"/>
          </a:solidFill>
        </a:ln>
      </dgm:spPr>
      <dgm:t>
        <a:bodyPr/>
        <a:lstStyle/>
        <a:p>
          <a:pPr algn="ctr"/>
          <a:endParaRPr lang="ru-RU" sz="1600" dirty="0" smtClean="0">
            <a:latin typeface="Book Antiqua" pitchFamily="18" charset="0"/>
          </a:endParaRPr>
        </a:p>
        <a:p>
          <a:pPr algn="ctr"/>
          <a:r>
            <a:rPr lang="ru-RU" sz="1600" dirty="0" smtClean="0">
              <a:latin typeface="Book Antiqua" pitchFamily="18" charset="0"/>
            </a:rPr>
            <a:t>Изменение остатков  средств на счетах по учету средств бюджета</a:t>
          </a:r>
        </a:p>
        <a:p>
          <a:pPr algn="ctr"/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2 542,4</a:t>
          </a:r>
        </a:p>
      </dgm:t>
    </dgm:pt>
    <dgm:pt modelId="{C8296651-813C-4DCD-BA07-B9A47466D69E}" type="parTrans" cxnId="{6AF4B6C0-CA39-49F4-92A8-A8D3D7295D12}">
      <dgm:prSet/>
      <dgm:spPr/>
      <dgm:t>
        <a:bodyPr/>
        <a:lstStyle/>
        <a:p>
          <a:endParaRPr lang="ru-RU"/>
        </a:p>
      </dgm:t>
    </dgm:pt>
    <dgm:pt modelId="{B705FFF8-45DF-43FB-8328-F0A35C8BAAA0}" type="sibTrans" cxnId="{6AF4B6C0-CA39-49F4-92A8-A8D3D7295D12}">
      <dgm:prSet/>
      <dgm:spPr/>
      <dgm:t>
        <a:bodyPr/>
        <a:lstStyle/>
        <a:p>
          <a:endParaRPr lang="ru-RU"/>
        </a:p>
      </dgm:t>
    </dgm:pt>
    <dgm:pt modelId="{C31E6FD4-8C87-49CD-BC55-C2BD2D23895C}">
      <dgm:prSet phldrT="[Текст]" custT="1"/>
      <dgm:spPr>
        <a:gradFill flip="none" rotWithShape="0">
          <a:gsLst>
            <a:gs pos="0">
              <a:srgbClr val="008000">
                <a:shade val="30000"/>
                <a:satMod val="115000"/>
              </a:srgbClr>
            </a:gs>
            <a:gs pos="50000">
              <a:srgbClr val="008000">
                <a:shade val="67500"/>
                <a:satMod val="115000"/>
              </a:srgbClr>
            </a:gs>
            <a:gs pos="100000">
              <a:srgbClr val="008000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  <a:ln>
          <a:solidFill>
            <a:srgbClr val="006600"/>
          </a:solidFill>
        </a:ln>
      </dgm:spPr>
      <dgm:t>
        <a:bodyPr/>
        <a:lstStyle/>
        <a:p>
          <a:r>
            <a:rPr lang="ru-RU" sz="2000" dirty="0" smtClean="0">
              <a:solidFill>
                <a:srgbClr val="000099"/>
              </a:solidFill>
              <a:latin typeface="Book Antiqua" pitchFamily="18" charset="0"/>
            </a:rPr>
            <a:t>2019 год</a:t>
          </a:r>
          <a:endParaRPr lang="ru-RU" sz="2000" dirty="0">
            <a:solidFill>
              <a:srgbClr val="000099"/>
            </a:solidFill>
            <a:latin typeface="Book Antiqua" pitchFamily="18" charset="0"/>
          </a:endParaRPr>
        </a:p>
      </dgm:t>
    </dgm:pt>
    <dgm:pt modelId="{8714F2A2-ED7B-4973-AA80-2ED0B5338634}" type="parTrans" cxnId="{41DF0C64-87A2-4B5A-B8F0-3D4C142ACD92}">
      <dgm:prSet/>
      <dgm:spPr/>
      <dgm:t>
        <a:bodyPr/>
        <a:lstStyle/>
        <a:p>
          <a:endParaRPr lang="ru-RU"/>
        </a:p>
      </dgm:t>
    </dgm:pt>
    <dgm:pt modelId="{1AEEE790-7883-49BD-A8C0-3CDFCC978084}" type="sibTrans" cxnId="{41DF0C64-87A2-4B5A-B8F0-3D4C142ACD92}">
      <dgm:prSet/>
      <dgm:spPr/>
      <dgm:t>
        <a:bodyPr/>
        <a:lstStyle/>
        <a:p>
          <a:endParaRPr lang="ru-RU"/>
        </a:p>
      </dgm:t>
    </dgm:pt>
    <dgm:pt modelId="{6A7FACE3-E08A-43F1-9F29-3D0F1ADFA897}">
      <dgm:prSet phldrT="[Текст]" custT="1"/>
      <dgm:spPr>
        <a:gradFill flip="none" rotWithShape="0">
          <a:gsLst>
            <a:gs pos="0">
              <a:srgbClr val="FFCC00">
                <a:shade val="30000"/>
                <a:satMod val="115000"/>
              </a:srgbClr>
            </a:gs>
            <a:gs pos="50000">
              <a:srgbClr val="FFCC00">
                <a:shade val="67500"/>
                <a:satMod val="115000"/>
              </a:srgbClr>
            </a:gs>
            <a:gs pos="100000">
              <a:srgbClr val="FFCC00">
                <a:shade val="100000"/>
                <a:satMod val="115000"/>
              </a:srgbClr>
            </a:gs>
          </a:gsLst>
          <a:lin ang="2700000" scaled="1"/>
          <a:tileRect/>
        </a:gradFill>
        <a:ln>
          <a:solidFill>
            <a:srgbClr val="FF6600">
              <a:alpha val="90000"/>
            </a:srgbClr>
          </a:solidFill>
        </a:ln>
      </dgm:spPr>
      <dgm:t>
        <a:bodyPr/>
        <a:lstStyle/>
        <a:p>
          <a:pPr algn="ctr"/>
          <a:r>
            <a:rPr lang="ru-RU" sz="1600" dirty="0" smtClean="0">
              <a:latin typeface="Book Antiqua" pitchFamily="18" charset="0"/>
            </a:rPr>
            <a:t>Кредиты кредитных организаций (погашение)</a:t>
          </a:r>
        </a:p>
        <a:p>
          <a:pPr algn="ctr"/>
          <a:r>
            <a: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1 912,5</a:t>
          </a:r>
          <a:endParaRPr lang="ru-RU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gm:t>
    </dgm:pt>
    <dgm:pt modelId="{5C2FC925-79EF-4FC9-AF26-B9DCD2CA76E5}" type="parTrans" cxnId="{51B84881-95E9-413F-B2DF-182EE9D03906}">
      <dgm:prSet/>
      <dgm:spPr/>
      <dgm:t>
        <a:bodyPr/>
        <a:lstStyle/>
        <a:p>
          <a:endParaRPr lang="ru-RU"/>
        </a:p>
      </dgm:t>
    </dgm:pt>
    <dgm:pt modelId="{34222157-D4EE-4A89-81D8-055C48E6F356}" type="sibTrans" cxnId="{51B84881-95E9-413F-B2DF-182EE9D03906}">
      <dgm:prSet/>
      <dgm:spPr/>
      <dgm:t>
        <a:bodyPr/>
        <a:lstStyle/>
        <a:p>
          <a:endParaRPr lang="ru-RU"/>
        </a:p>
      </dgm:t>
    </dgm:pt>
    <dgm:pt modelId="{E9F5DAEC-74C1-4A1D-A654-0C770CF506D3}">
      <dgm:prSet phldrT="[Текст]" custT="1"/>
      <dgm:spPr>
        <a:gradFill flip="none" rotWithShape="0">
          <a:gsLst>
            <a:gs pos="0">
              <a:srgbClr val="FF9900">
                <a:shade val="30000"/>
                <a:satMod val="115000"/>
              </a:srgbClr>
            </a:gs>
            <a:gs pos="50000">
              <a:srgbClr val="FF9900">
                <a:shade val="67500"/>
                <a:satMod val="115000"/>
              </a:srgbClr>
            </a:gs>
            <a:gs pos="100000">
              <a:srgbClr val="FF9900">
                <a:shade val="100000"/>
                <a:satMod val="115000"/>
              </a:srgbClr>
            </a:gs>
          </a:gsLst>
          <a:lin ang="13500000" scaled="1"/>
          <a:tileRect/>
        </a:gradFill>
        <a:ln>
          <a:solidFill>
            <a:srgbClr val="CC3300">
              <a:alpha val="90000"/>
            </a:srgbClr>
          </a:solidFill>
        </a:ln>
      </dgm:spPr>
      <dgm:t>
        <a:bodyPr/>
        <a:lstStyle/>
        <a:p>
          <a:pPr algn="ctr"/>
          <a:r>
            <a:rPr lang="ru-RU" sz="1600" dirty="0" smtClean="0">
              <a:latin typeface="Book Antiqua" pitchFamily="18" charset="0"/>
            </a:rPr>
            <a:t>Изменение остатков средств на счетах по учету средств бюджета</a:t>
          </a:r>
        </a:p>
        <a:p>
          <a:pPr algn="ctr"/>
          <a:r>
            <a: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0,00</a:t>
          </a:r>
          <a:endParaRPr lang="ru-RU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gm:t>
    </dgm:pt>
    <dgm:pt modelId="{4ADE96A2-9D28-4F17-BC67-569C644569CD}" type="parTrans" cxnId="{0873BC25-5A93-4D14-86B6-BE9EF4CD2890}">
      <dgm:prSet/>
      <dgm:spPr/>
      <dgm:t>
        <a:bodyPr/>
        <a:lstStyle/>
        <a:p>
          <a:endParaRPr lang="ru-RU"/>
        </a:p>
      </dgm:t>
    </dgm:pt>
    <dgm:pt modelId="{D0BE940F-D4E9-4ACF-93C1-A5229E47FB80}" type="sibTrans" cxnId="{0873BC25-5A93-4D14-86B6-BE9EF4CD2890}">
      <dgm:prSet/>
      <dgm:spPr/>
      <dgm:t>
        <a:bodyPr/>
        <a:lstStyle/>
        <a:p>
          <a:endParaRPr lang="ru-RU"/>
        </a:p>
      </dgm:t>
    </dgm:pt>
    <dgm:pt modelId="{B47A19E8-8C9E-44A1-B4F3-02DD46976C34}">
      <dgm:prSet custT="1"/>
      <dgm:spPr>
        <a:gradFill flip="none" rotWithShape="0">
          <a:gsLst>
            <a:gs pos="0">
              <a:srgbClr val="008000">
                <a:shade val="30000"/>
                <a:satMod val="115000"/>
              </a:srgbClr>
            </a:gs>
            <a:gs pos="50000">
              <a:srgbClr val="008000">
                <a:shade val="67500"/>
                <a:satMod val="115000"/>
              </a:srgbClr>
            </a:gs>
            <a:gs pos="100000">
              <a:srgbClr val="008000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  <a:ln>
          <a:solidFill>
            <a:srgbClr val="006600"/>
          </a:solidFill>
        </a:ln>
      </dgm:spPr>
      <dgm:t>
        <a:bodyPr/>
        <a:lstStyle/>
        <a:p>
          <a:r>
            <a:rPr lang="ru-RU" sz="2000" dirty="0" smtClean="0">
              <a:solidFill>
                <a:srgbClr val="000099"/>
              </a:solidFill>
              <a:latin typeface="Book Antiqua" pitchFamily="18" charset="0"/>
            </a:rPr>
            <a:t>2018 год</a:t>
          </a:r>
          <a:endParaRPr lang="ru-RU" sz="2000" dirty="0">
            <a:solidFill>
              <a:srgbClr val="000099"/>
            </a:solidFill>
            <a:latin typeface="Book Antiqua" pitchFamily="18" charset="0"/>
          </a:endParaRPr>
        </a:p>
      </dgm:t>
    </dgm:pt>
    <dgm:pt modelId="{DDD7A7AE-2535-4C7B-B2C7-A0EDA4B9002A}" type="parTrans" cxnId="{23DBB66A-4A14-443A-B1DD-FB090EDA7452}">
      <dgm:prSet/>
      <dgm:spPr/>
      <dgm:t>
        <a:bodyPr/>
        <a:lstStyle/>
        <a:p>
          <a:endParaRPr lang="ru-RU"/>
        </a:p>
      </dgm:t>
    </dgm:pt>
    <dgm:pt modelId="{79876919-042E-4E36-BAF3-0BA2C2E0A283}" type="sibTrans" cxnId="{23DBB66A-4A14-443A-B1DD-FB090EDA7452}">
      <dgm:prSet/>
      <dgm:spPr/>
      <dgm:t>
        <a:bodyPr/>
        <a:lstStyle/>
        <a:p>
          <a:endParaRPr lang="ru-RU"/>
        </a:p>
      </dgm:t>
    </dgm:pt>
    <dgm:pt modelId="{CCCE24EA-BA00-4F28-8F19-90849570F0C2}">
      <dgm:prSet custT="1"/>
      <dgm:spPr>
        <a:gradFill flip="none" rotWithShape="0">
          <a:gsLst>
            <a:gs pos="0">
              <a:srgbClr val="FF9900">
                <a:shade val="30000"/>
                <a:satMod val="115000"/>
              </a:srgbClr>
            </a:gs>
            <a:gs pos="50000">
              <a:srgbClr val="FF9900">
                <a:shade val="67500"/>
                <a:satMod val="115000"/>
              </a:srgbClr>
            </a:gs>
            <a:gs pos="100000">
              <a:srgbClr val="FF9900">
                <a:shade val="100000"/>
                <a:satMod val="115000"/>
              </a:srgbClr>
            </a:gs>
          </a:gsLst>
          <a:lin ang="13500000" scaled="1"/>
          <a:tileRect/>
        </a:gradFill>
        <a:ln>
          <a:solidFill>
            <a:srgbClr val="CC3300"/>
          </a:solidFill>
        </a:ln>
      </dgm:spPr>
      <dgm:t>
        <a:bodyPr/>
        <a:lstStyle/>
        <a:p>
          <a:pPr algn="ctr"/>
          <a:endParaRPr lang="ru-RU" sz="1600" dirty="0" smtClean="0">
            <a:latin typeface="Book Antiqua" pitchFamily="18" charset="0"/>
          </a:endParaRPr>
        </a:p>
        <a:p>
          <a:pPr algn="ctr"/>
          <a:r>
            <a:rPr lang="ru-RU" sz="1600" dirty="0" smtClean="0">
              <a:latin typeface="Book Antiqua" pitchFamily="18" charset="0"/>
            </a:rPr>
            <a:t>Изменение остатков средств на счетах по учету средств бюджета </a:t>
          </a:r>
        </a:p>
        <a:p>
          <a:pPr algn="ctr"/>
          <a:r>
            <a: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0,00</a:t>
          </a:r>
          <a:endParaRPr lang="ru-RU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gm:t>
    </dgm:pt>
    <dgm:pt modelId="{1AFABB0D-431C-4B1B-B6E1-D4AA195FBECE}" type="parTrans" cxnId="{76FB50DC-4DDE-4276-8B00-A88F90597A36}">
      <dgm:prSet/>
      <dgm:spPr/>
      <dgm:t>
        <a:bodyPr/>
        <a:lstStyle/>
        <a:p>
          <a:endParaRPr lang="ru-RU"/>
        </a:p>
      </dgm:t>
    </dgm:pt>
    <dgm:pt modelId="{0FA18BBC-EC3A-46C4-8CB0-242C57B75377}" type="sibTrans" cxnId="{76FB50DC-4DDE-4276-8B00-A88F90597A36}">
      <dgm:prSet/>
      <dgm:spPr/>
      <dgm:t>
        <a:bodyPr/>
        <a:lstStyle/>
        <a:p>
          <a:endParaRPr lang="ru-RU"/>
        </a:p>
      </dgm:t>
    </dgm:pt>
    <dgm:pt modelId="{BF5DD3B2-7F54-4B1E-A458-1469C535B5C1}">
      <dgm:prSet custT="1"/>
      <dgm:spPr>
        <a:gradFill flip="none" rotWithShape="0">
          <a:gsLst>
            <a:gs pos="0">
              <a:srgbClr val="FFCC00">
                <a:shade val="30000"/>
                <a:satMod val="115000"/>
              </a:srgbClr>
            </a:gs>
            <a:gs pos="50000">
              <a:srgbClr val="FFCC00">
                <a:shade val="67500"/>
                <a:satMod val="115000"/>
              </a:srgbClr>
            </a:gs>
            <a:gs pos="100000">
              <a:srgbClr val="FFCC00">
                <a:shade val="100000"/>
                <a:satMod val="115000"/>
              </a:srgbClr>
            </a:gs>
          </a:gsLst>
          <a:lin ang="2700000" scaled="1"/>
          <a:tileRect/>
        </a:gradFill>
        <a:ln>
          <a:solidFill>
            <a:srgbClr val="FF6600">
              <a:alpha val="90000"/>
            </a:srgbClr>
          </a:solidFill>
        </a:ln>
      </dgm:spPr>
      <dgm:t>
        <a:bodyPr/>
        <a:lstStyle/>
        <a:p>
          <a:pPr algn="ctr"/>
          <a:r>
            <a:rPr lang="ru-RU" sz="1600" dirty="0" smtClean="0">
              <a:latin typeface="Book Antiqua" pitchFamily="18" charset="0"/>
            </a:rPr>
            <a:t>Кредиты кредитных организаций (погашение) </a:t>
          </a:r>
        </a:p>
        <a:p>
          <a:pPr algn="ctr"/>
          <a:r>
            <a: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1 912,5</a:t>
          </a:r>
          <a:endParaRPr lang="ru-RU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gm:t>
    </dgm:pt>
    <dgm:pt modelId="{B28287EB-7BFD-4CA2-9226-24C4913DBAB4}" type="sibTrans" cxnId="{9AC88E3B-D76C-4B95-A998-12058D724616}">
      <dgm:prSet/>
      <dgm:spPr/>
      <dgm:t>
        <a:bodyPr/>
        <a:lstStyle/>
        <a:p>
          <a:endParaRPr lang="ru-RU"/>
        </a:p>
      </dgm:t>
    </dgm:pt>
    <dgm:pt modelId="{197F6F9B-002E-46AF-B7B8-A93693B6E8B1}" type="parTrans" cxnId="{9AC88E3B-D76C-4B95-A998-12058D724616}">
      <dgm:prSet/>
      <dgm:spPr/>
      <dgm:t>
        <a:bodyPr/>
        <a:lstStyle/>
        <a:p>
          <a:endParaRPr lang="ru-RU"/>
        </a:p>
      </dgm:t>
    </dgm:pt>
    <dgm:pt modelId="{4362D542-6724-48FF-8B37-71E754167DF7}" type="pres">
      <dgm:prSet presAssocID="{64CD5ED1-BA9B-49CD-B08D-B4DDC5E84CD7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2CDC829-B239-4370-B607-B4C0329F9E41}" type="pres">
      <dgm:prSet presAssocID="{39DAEF8D-2DAA-4DA8-9AC9-EA0B650099FE}" presName="posSpace" presStyleCnt="0"/>
      <dgm:spPr/>
    </dgm:pt>
    <dgm:pt modelId="{B8BCB0B8-CD78-4E29-9DD2-1613FDB12107}" type="pres">
      <dgm:prSet presAssocID="{39DAEF8D-2DAA-4DA8-9AC9-EA0B650099FE}" presName="vertFlow" presStyleCnt="0"/>
      <dgm:spPr/>
    </dgm:pt>
    <dgm:pt modelId="{0D39039F-4F9A-4FE4-83BD-2105164EEEFC}" type="pres">
      <dgm:prSet presAssocID="{39DAEF8D-2DAA-4DA8-9AC9-EA0B650099FE}" presName="topSpace" presStyleCnt="0"/>
      <dgm:spPr/>
    </dgm:pt>
    <dgm:pt modelId="{07637729-25A2-45E1-81DD-C249ED69A091}" type="pres">
      <dgm:prSet presAssocID="{39DAEF8D-2DAA-4DA8-9AC9-EA0B650099FE}" presName="firstComp" presStyleCnt="0"/>
      <dgm:spPr/>
    </dgm:pt>
    <dgm:pt modelId="{3DA83126-2EAC-41DF-B3C1-B172DBA5CB56}" type="pres">
      <dgm:prSet presAssocID="{39DAEF8D-2DAA-4DA8-9AC9-EA0B650099FE}" presName="firstChild" presStyleLbl="bgAccFollowNode1" presStyleIdx="0" presStyleCnt="6" custAng="0" custScaleY="207853" custLinFactNeighborX="25455" custLinFactNeighborY="253"/>
      <dgm:spPr>
        <a:prstGeom prst="foldedCorner">
          <a:avLst/>
        </a:prstGeom>
      </dgm:spPr>
      <dgm:t>
        <a:bodyPr/>
        <a:lstStyle/>
        <a:p>
          <a:endParaRPr lang="ru-RU"/>
        </a:p>
      </dgm:t>
    </dgm:pt>
    <dgm:pt modelId="{6CA6A884-0E8B-4308-B4AD-358FDB2FD2E0}" type="pres">
      <dgm:prSet presAssocID="{39DAEF8D-2DAA-4DA8-9AC9-EA0B650099FE}" presName="firstChildTx" presStyleLbl="bgAccFollowNode1" presStyleIdx="0" presStyleCnt="6">
        <dgm:presLayoutVars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ru-RU"/>
        </a:p>
      </dgm:t>
    </dgm:pt>
    <dgm:pt modelId="{ABF4DEC1-C3B6-4569-9275-6C70678D96E4}" type="pres">
      <dgm:prSet presAssocID="{5838116F-E7D1-4A35-BF98-7FEA725E073C}" presName="comp" presStyleCnt="0"/>
      <dgm:spPr/>
    </dgm:pt>
    <dgm:pt modelId="{7EA7DDB2-197A-442C-B440-26D6A23CC777}" type="pres">
      <dgm:prSet presAssocID="{5838116F-E7D1-4A35-BF98-7FEA725E073C}" presName="child" presStyleLbl="bgAccFollowNode1" presStyleIdx="1" presStyleCnt="6" custScaleY="193102" custLinFactNeighborX="49105" custLinFactNeighborY="5136"/>
      <dgm:spPr>
        <a:prstGeom prst="foldedCorner">
          <a:avLst/>
        </a:prstGeom>
      </dgm:spPr>
      <dgm:t>
        <a:bodyPr/>
        <a:lstStyle/>
        <a:p>
          <a:endParaRPr lang="ru-RU"/>
        </a:p>
      </dgm:t>
    </dgm:pt>
    <dgm:pt modelId="{F8C9F44C-1903-4751-A69B-EA3B5234E5C8}" type="pres">
      <dgm:prSet presAssocID="{5838116F-E7D1-4A35-BF98-7FEA725E073C}" presName="childTx" presStyleLbl="bgAccFollowNode1" presStyleIdx="1" presStyleCnt="6">
        <dgm:presLayoutVars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ru-RU"/>
        </a:p>
      </dgm:t>
    </dgm:pt>
    <dgm:pt modelId="{D42463C3-57DC-44DA-A594-F51B266BF7E1}" type="pres">
      <dgm:prSet presAssocID="{39DAEF8D-2DAA-4DA8-9AC9-EA0B650099FE}" presName="negSpace" presStyleCnt="0"/>
      <dgm:spPr/>
    </dgm:pt>
    <dgm:pt modelId="{CE20FD30-78DD-4929-82F6-7C81492A6FDA}" type="pres">
      <dgm:prSet presAssocID="{39DAEF8D-2DAA-4DA8-9AC9-EA0B650099FE}" presName="circle" presStyleLbl="node1" presStyleIdx="0" presStyleCnt="3" custLinFactNeighborX="43315" custLinFactNeighborY="-1133"/>
      <dgm:spPr/>
      <dgm:t>
        <a:bodyPr/>
        <a:lstStyle/>
        <a:p>
          <a:endParaRPr lang="ru-RU"/>
        </a:p>
      </dgm:t>
    </dgm:pt>
    <dgm:pt modelId="{B3ADF44D-3FCE-4F5D-8C25-45369F86C370}" type="pres">
      <dgm:prSet presAssocID="{23CE790D-3C98-4BF1-851E-B35818F466D2}" presName="transSpace" presStyleCnt="0"/>
      <dgm:spPr/>
    </dgm:pt>
    <dgm:pt modelId="{AD4166F4-A5E6-48B1-9B0E-E54B0ED5864F}" type="pres">
      <dgm:prSet presAssocID="{B47A19E8-8C9E-44A1-B4F3-02DD46976C34}" presName="posSpace" presStyleCnt="0"/>
      <dgm:spPr/>
    </dgm:pt>
    <dgm:pt modelId="{33387202-AB5D-4179-B8D4-2AE8F7F384EF}" type="pres">
      <dgm:prSet presAssocID="{B47A19E8-8C9E-44A1-B4F3-02DD46976C34}" presName="vertFlow" presStyleCnt="0"/>
      <dgm:spPr/>
    </dgm:pt>
    <dgm:pt modelId="{9D3CF29A-49EB-4E45-B781-56E7D45965F4}" type="pres">
      <dgm:prSet presAssocID="{B47A19E8-8C9E-44A1-B4F3-02DD46976C34}" presName="topSpace" presStyleCnt="0"/>
      <dgm:spPr/>
    </dgm:pt>
    <dgm:pt modelId="{D198F317-9234-46D9-AE33-B31DD2193EDA}" type="pres">
      <dgm:prSet presAssocID="{B47A19E8-8C9E-44A1-B4F3-02DD46976C34}" presName="firstComp" presStyleCnt="0"/>
      <dgm:spPr/>
    </dgm:pt>
    <dgm:pt modelId="{F00B437C-01D2-4E7C-85D1-222491762516}" type="pres">
      <dgm:prSet presAssocID="{B47A19E8-8C9E-44A1-B4F3-02DD46976C34}" presName="firstChild" presStyleLbl="bgAccFollowNode1" presStyleIdx="2" presStyleCnt="6" custScaleY="201065" custLinFactNeighborX="684" custLinFactNeighborY="6162"/>
      <dgm:spPr>
        <a:prstGeom prst="foldedCorner">
          <a:avLst/>
        </a:prstGeom>
      </dgm:spPr>
      <dgm:t>
        <a:bodyPr/>
        <a:lstStyle/>
        <a:p>
          <a:endParaRPr lang="ru-RU"/>
        </a:p>
      </dgm:t>
    </dgm:pt>
    <dgm:pt modelId="{8446C67E-E807-48BB-A8D0-322F31E69CBC}" type="pres">
      <dgm:prSet presAssocID="{B47A19E8-8C9E-44A1-B4F3-02DD46976C34}" presName="firstChildTx" presStyleLbl="b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35BF6E-5037-4E17-8411-B6F9E7C38830}" type="pres">
      <dgm:prSet presAssocID="{CCCE24EA-BA00-4F28-8F19-90849570F0C2}" presName="comp" presStyleCnt="0"/>
      <dgm:spPr/>
    </dgm:pt>
    <dgm:pt modelId="{59E2472C-A5E6-451E-8B86-B0EA58A88E03}" type="pres">
      <dgm:prSet presAssocID="{CCCE24EA-BA00-4F28-8F19-90849570F0C2}" presName="child" presStyleLbl="bgAccFollowNode1" presStyleIdx="3" presStyleCnt="6" custScaleY="191903" custLinFactNeighborX="24333" custLinFactNeighborY="11924"/>
      <dgm:spPr>
        <a:prstGeom prst="foldedCorner">
          <a:avLst/>
        </a:prstGeom>
      </dgm:spPr>
      <dgm:t>
        <a:bodyPr/>
        <a:lstStyle/>
        <a:p>
          <a:endParaRPr lang="ru-RU"/>
        </a:p>
      </dgm:t>
    </dgm:pt>
    <dgm:pt modelId="{C96D63A8-38B5-4F38-A553-06635AAED21C}" type="pres">
      <dgm:prSet presAssocID="{CCCE24EA-BA00-4F28-8F19-90849570F0C2}" presName="childTx" presStyleLbl="bgAccFollowNode1" presStyleIdx="3" presStyleCnt="6">
        <dgm:presLayoutVars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ru-RU"/>
        </a:p>
      </dgm:t>
    </dgm:pt>
    <dgm:pt modelId="{0C17CFA6-5B2E-4C35-8602-BD0991D47099}" type="pres">
      <dgm:prSet presAssocID="{B47A19E8-8C9E-44A1-B4F3-02DD46976C34}" presName="negSpace" presStyleCnt="0"/>
      <dgm:spPr/>
    </dgm:pt>
    <dgm:pt modelId="{4408A562-39F1-4C21-8ADE-F8B68F53AED8}" type="pres">
      <dgm:prSet presAssocID="{B47A19E8-8C9E-44A1-B4F3-02DD46976C34}" presName="circle" presStyleLbl="node1" presStyleIdx="1" presStyleCnt="3" custLinFactNeighborX="22485" custLinFactNeighborY="-1133"/>
      <dgm:spPr/>
      <dgm:t>
        <a:bodyPr/>
        <a:lstStyle/>
        <a:p>
          <a:endParaRPr lang="ru-RU"/>
        </a:p>
      </dgm:t>
    </dgm:pt>
    <dgm:pt modelId="{0E09F184-6D80-45C4-8F05-48A343D8462E}" type="pres">
      <dgm:prSet presAssocID="{79876919-042E-4E36-BAF3-0BA2C2E0A283}" presName="transSpace" presStyleCnt="0"/>
      <dgm:spPr/>
    </dgm:pt>
    <dgm:pt modelId="{27FEB9ED-1C05-4238-897C-68D994FED18E}" type="pres">
      <dgm:prSet presAssocID="{C31E6FD4-8C87-49CD-BC55-C2BD2D23895C}" presName="posSpace" presStyleCnt="0"/>
      <dgm:spPr/>
    </dgm:pt>
    <dgm:pt modelId="{8FECD328-5ADE-4EDE-9187-8917504FB5CA}" type="pres">
      <dgm:prSet presAssocID="{C31E6FD4-8C87-49CD-BC55-C2BD2D23895C}" presName="vertFlow" presStyleCnt="0"/>
      <dgm:spPr/>
    </dgm:pt>
    <dgm:pt modelId="{F9D0D83E-558E-46C6-A444-4833DBF8AFDB}" type="pres">
      <dgm:prSet presAssocID="{C31E6FD4-8C87-49CD-BC55-C2BD2D23895C}" presName="topSpace" presStyleCnt="0"/>
      <dgm:spPr/>
    </dgm:pt>
    <dgm:pt modelId="{932BC104-6CE9-4536-98DF-187CDB673BC5}" type="pres">
      <dgm:prSet presAssocID="{C31E6FD4-8C87-49CD-BC55-C2BD2D23895C}" presName="firstComp" presStyleCnt="0"/>
      <dgm:spPr/>
    </dgm:pt>
    <dgm:pt modelId="{75A1A28B-303F-4188-8547-FE7F9C952888}" type="pres">
      <dgm:prSet presAssocID="{C31E6FD4-8C87-49CD-BC55-C2BD2D23895C}" presName="firstChild" presStyleLbl="bgAccFollowNode1" presStyleIdx="4" presStyleCnt="6" custScaleY="192123" custLinFactNeighborX="-24088" custLinFactNeighborY="12072"/>
      <dgm:spPr>
        <a:prstGeom prst="foldedCorner">
          <a:avLst/>
        </a:prstGeom>
      </dgm:spPr>
      <dgm:t>
        <a:bodyPr/>
        <a:lstStyle/>
        <a:p>
          <a:endParaRPr lang="ru-RU"/>
        </a:p>
      </dgm:t>
    </dgm:pt>
    <dgm:pt modelId="{836AFB7E-1148-4CC1-869F-9AD967E7B4DF}" type="pres">
      <dgm:prSet presAssocID="{C31E6FD4-8C87-49CD-BC55-C2BD2D23895C}" presName="firstChildTx" presStyleLbl="b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85FD77-7176-4D1C-956A-7FAD97D69BDE}" type="pres">
      <dgm:prSet presAssocID="{E9F5DAEC-74C1-4A1D-A654-0C770CF506D3}" presName="comp" presStyleCnt="0"/>
      <dgm:spPr/>
    </dgm:pt>
    <dgm:pt modelId="{9AFEBAB0-3037-4EC7-AA34-B825CD2B46CA}" type="pres">
      <dgm:prSet presAssocID="{E9F5DAEC-74C1-4A1D-A654-0C770CF506D3}" presName="child" presStyleLbl="bgAccFollowNode1" presStyleIdx="5" presStyleCnt="6" custScaleY="192122" custLinFactNeighborX="-1365" custLinFactNeighborY="15731"/>
      <dgm:spPr>
        <a:prstGeom prst="foldedCorner">
          <a:avLst/>
        </a:prstGeom>
      </dgm:spPr>
      <dgm:t>
        <a:bodyPr/>
        <a:lstStyle/>
        <a:p>
          <a:endParaRPr lang="ru-RU"/>
        </a:p>
      </dgm:t>
    </dgm:pt>
    <dgm:pt modelId="{5156AD9E-E681-477C-AFB5-91DE3F3914AE}" type="pres">
      <dgm:prSet presAssocID="{E9F5DAEC-74C1-4A1D-A654-0C770CF506D3}" presName="childTx" presStyleLbl="b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EE5223-B719-425E-8AC9-3F6BEBD74519}" type="pres">
      <dgm:prSet presAssocID="{C31E6FD4-8C87-49CD-BC55-C2BD2D23895C}" presName="negSpace" presStyleCnt="0"/>
      <dgm:spPr/>
    </dgm:pt>
    <dgm:pt modelId="{A1DB80F7-01F7-4D7F-88F2-0515BFE0D1BF}" type="pres">
      <dgm:prSet presAssocID="{C31E6FD4-8C87-49CD-BC55-C2BD2D23895C}" presName="circle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04C8F7BC-4B25-4C23-AB8E-585C7BDDD51B}" type="presOf" srcId="{39DAEF8D-2DAA-4DA8-9AC9-EA0B650099FE}" destId="{CE20FD30-78DD-4929-82F6-7C81492A6FDA}" srcOrd="0" destOrd="0" presId="urn:microsoft.com/office/officeart/2005/8/layout/hList9"/>
    <dgm:cxn modelId="{0C718D45-5AB0-42BE-B8F2-674B60715EF8}" type="presOf" srcId="{5838116F-E7D1-4A35-BF98-7FEA725E073C}" destId="{F8C9F44C-1903-4751-A69B-EA3B5234E5C8}" srcOrd="1" destOrd="0" presId="urn:microsoft.com/office/officeart/2005/8/layout/hList9"/>
    <dgm:cxn modelId="{2C925F8F-48FB-402E-8E9C-330FF0E21FC4}" srcId="{39DAEF8D-2DAA-4DA8-9AC9-EA0B650099FE}" destId="{A8A4EC43-A446-45F5-94D6-7A03B012F6A1}" srcOrd="0" destOrd="0" parTransId="{6A75D905-218F-4BF2-911A-F7722B983793}" sibTransId="{1419E8EF-B665-48C5-8988-44BC6CD08471}"/>
    <dgm:cxn modelId="{F2A9F850-9B61-41E6-9321-64708B28FD68}" type="presOf" srcId="{6A7FACE3-E08A-43F1-9F29-3D0F1ADFA897}" destId="{836AFB7E-1148-4CC1-869F-9AD967E7B4DF}" srcOrd="1" destOrd="0" presId="urn:microsoft.com/office/officeart/2005/8/layout/hList9"/>
    <dgm:cxn modelId="{30B2B986-B3CE-45DD-A1B5-6E4549043C4F}" srcId="{64CD5ED1-BA9B-49CD-B08D-B4DDC5E84CD7}" destId="{39DAEF8D-2DAA-4DA8-9AC9-EA0B650099FE}" srcOrd="0" destOrd="0" parTransId="{C0D0308C-5F4E-47D4-96FA-C1AA6CEF3E4B}" sibTransId="{23CE790D-3C98-4BF1-851E-B35818F466D2}"/>
    <dgm:cxn modelId="{76FB50DC-4DDE-4276-8B00-A88F90597A36}" srcId="{B47A19E8-8C9E-44A1-B4F3-02DD46976C34}" destId="{CCCE24EA-BA00-4F28-8F19-90849570F0C2}" srcOrd="1" destOrd="0" parTransId="{1AFABB0D-431C-4B1B-B6E1-D4AA195FBECE}" sibTransId="{0FA18BBC-EC3A-46C4-8CB0-242C57B75377}"/>
    <dgm:cxn modelId="{5D449061-7DF4-4576-B291-080D8F0927B5}" type="presOf" srcId="{5838116F-E7D1-4A35-BF98-7FEA725E073C}" destId="{7EA7DDB2-197A-442C-B440-26D6A23CC777}" srcOrd="0" destOrd="0" presId="urn:microsoft.com/office/officeart/2005/8/layout/hList9"/>
    <dgm:cxn modelId="{BCAAC6F5-5473-47A4-ADA3-9E0B8F62D78D}" type="presOf" srcId="{A8A4EC43-A446-45F5-94D6-7A03B012F6A1}" destId="{6CA6A884-0E8B-4308-B4AD-358FDB2FD2E0}" srcOrd="1" destOrd="0" presId="urn:microsoft.com/office/officeart/2005/8/layout/hList9"/>
    <dgm:cxn modelId="{EE1CD968-AA8C-4897-8261-3293FC4E51D0}" type="presOf" srcId="{BF5DD3B2-7F54-4B1E-A458-1469C535B5C1}" destId="{F00B437C-01D2-4E7C-85D1-222491762516}" srcOrd="0" destOrd="0" presId="urn:microsoft.com/office/officeart/2005/8/layout/hList9"/>
    <dgm:cxn modelId="{1CBBE985-CFC5-4A8F-823B-64CC9DFFD1BE}" type="presOf" srcId="{6A7FACE3-E08A-43F1-9F29-3D0F1ADFA897}" destId="{75A1A28B-303F-4188-8547-FE7F9C952888}" srcOrd="0" destOrd="0" presId="urn:microsoft.com/office/officeart/2005/8/layout/hList9"/>
    <dgm:cxn modelId="{6AF4B6C0-CA39-49F4-92A8-A8D3D7295D12}" srcId="{39DAEF8D-2DAA-4DA8-9AC9-EA0B650099FE}" destId="{5838116F-E7D1-4A35-BF98-7FEA725E073C}" srcOrd="1" destOrd="0" parTransId="{C8296651-813C-4DCD-BA07-B9A47466D69E}" sibTransId="{B705FFF8-45DF-43FB-8328-F0A35C8BAAA0}"/>
    <dgm:cxn modelId="{6463CAAA-C0A6-4788-A663-7A2D19B7D646}" type="presOf" srcId="{CCCE24EA-BA00-4F28-8F19-90849570F0C2}" destId="{59E2472C-A5E6-451E-8B86-B0EA58A88E03}" srcOrd="0" destOrd="0" presId="urn:microsoft.com/office/officeart/2005/8/layout/hList9"/>
    <dgm:cxn modelId="{51B84881-95E9-413F-B2DF-182EE9D03906}" srcId="{C31E6FD4-8C87-49CD-BC55-C2BD2D23895C}" destId="{6A7FACE3-E08A-43F1-9F29-3D0F1ADFA897}" srcOrd="0" destOrd="0" parTransId="{5C2FC925-79EF-4FC9-AF26-B9DCD2CA76E5}" sibTransId="{34222157-D4EE-4A89-81D8-055C48E6F356}"/>
    <dgm:cxn modelId="{3F838C1C-8E92-4C26-8FB1-AC796843C257}" type="presOf" srcId="{E9F5DAEC-74C1-4A1D-A654-0C770CF506D3}" destId="{5156AD9E-E681-477C-AFB5-91DE3F3914AE}" srcOrd="1" destOrd="0" presId="urn:microsoft.com/office/officeart/2005/8/layout/hList9"/>
    <dgm:cxn modelId="{17D9D716-F943-461A-9149-0A725F7CB08B}" type="presOf" srcId="{A8A4EC43-A446-45F5-94D6-7A03B012F6A1}" destId="{3DA83126-2EAC-41DF-B3C1-B172DBA5CB56}" srcOrd="0" destOrd="0" presId="urn:microsoft.com/office/officeart/2005/8/layout/hList9"/>
    <dgm:cxn modelId="{9AC88E3B-D76C-4B95-A998-12058D724616}" srcId="{B47A19E8-8C9E-44A1-B4F3-02DD46976C34}" destId="{BF5DD3B2-7F54-4B1E-A458-1469C535B5C1}" srcOrd="0" destOrd="0" parTransId="{197F6F9B-002E-46AF-B7B8-A93693B6E8B1}" sibTransId="{B28287EB-7BFD-4CA2-9226-24C4913DBAB4}"/>
    <dgm:cxn modelId="{05DF8CD7-5128-4DD0-B25A-F78ACDBEE509}" type="presOf" srcId="{C31E6FD4-8C87-49CD-BC55-C2BD2D23895C}" destId="{A1DB80F7-01F7-4D7F-88F2-0515BFE0D1BF}" srcOrd="0" destOrd="0" presId="urn:microsoft.com/office/officeart/2005/8/layout/hList9"/>
    <dgm:cxn modelId="{21E6A537-1319-4E41-8B48-EE7EB7758F8A}" type="presOf" srcId="{E9F5DAEC-74C1-4A1D-A654-0C770CF506D3}" destId="{9AFEBAB0-3037-4EC7-AA34-B825CD2B46CA}" srcOrd="0" destOrd="0" presId="urn:microsoft.com/office/officeart/2005/8/layout/hList9"/>
    <dgm:cxn modelId="{CE87023A-11D1-482D-89DE-CE51F2D78C20}" type="presOf" srcId="{B47A19E8-8C9E-44A1-B4F3-02DD46976C34}" destId="{4408A562-39F1-4C21-8ADE-F8B68F53AED8}" srcOrd="0" destOrd="0" presId="urn:microsoft.com/office/officeart/2005/8/layout/hList9"/>
    <dgm:cxn modelId="{23DBB66A-4A14-443A-B1DD-FB090EDA7452}" srcId="{64CD5ED1-BA9B-49CD-B08D-B4DDC5E84CD7}" destId="{B47A19E8-8C9E-44A1-B4F3-02DD46976C34}" srcOrd="1" destOrd="0" parTransId="{DDD7A7AE-2535-4C7B-B2C7-A0EDA4B9002A}" sibTransId="{79876919-042E-4E36-BAF3-0BA2C2E0A283}"/>
    <dgm:cxn modelId="{41DF0C64-87A2-4B5A-B8F0-3D4C142ACD92}" srcId="{64CD5ED1-BA9B-49CD-B08D-B4DDC5E84CD7}" destId="{C31E6FD4-8C87-49CD-BC55-C2BD2D23895C}" srcOrd="2" destOrd="0" parTransId="{8714F2A2-ED7B-4973-AA80-2ED0B5338634}" sibTransId="{1AEEE790-7883-49BD-A8C0-3CDFCC978084}"/>
    <dgm:cxn modelId="{338F164D-CFAC-4E0E-93C4-035F2DB6588F}" type="presOf" srcId="{BF5DD3B2-7F54-4B1E-A458-1469C535B5C1}" destId="{8446C67E-E807-48BB-A8D0-322F31E69CBC}" srcOrd="1" destOrd="0" presId="urn:microsoft.com/office/officeart/2005/8/layout/hList9"/>
    <dgm:cxn modelId="{0873BC25-5A93-4D14-86B6-BE9EF4CD2890}" srcId="{C31E6FD4-8C87-49CD-BC55-C2BD2D23895C}" destId="{E9F5DAEC-74C1-4A1D-A654-0C770CF506D3}" srcOrd="1" destOrd="0" parTransId="{4ADE96A2-9D28-4F17-BC67-569C644569CD}" sibTransId="{D0BE940F-D4E9-4ACF-93C1-A5229E47FB80}"/>
    <dgm:cxn modelId="{4CE45731-0B14-42D7-9720-3DF49C72211B}" type="presOf" srcId="{CCCE24EA-BA00-4F28-8F19-90849570F0C2}" destId="{C96D63A8-38B5-4F38-A553-06635AAED21C}" srcOrd="1" destOrd="0" presId="urn:microsoft.com/office/officeart/2005/8/layout/hList9"/>
    <dgm:cxn modelId="{880C1824-1EBF-48D4-A56A-FEE9C312C4CF}" type="presOf" srcId="{64CD5ED1-BA9B-49CD-B08D-B4DDC5E84CD7}" destId="{4362D542-6724-48FF-8B37-71E754167DF7}" srcOrd="0" destOrd="0" presId="urn:microsoft.com/office/officeart/2005/8/layout/hList9"/>
    <dgm:cxn modelId="{C563C831-70E1-42A7-AA69-44F6DAF5DAF3}" type="presParOf" srcId="{4362D542-6724-48FF-8B37-71E754167DF7}" destId="{92CDC829-B239-4370-B607-B4C0329F9E41}" srcOrd="0" destOrd="0" presId="urn:microsoft.com/office/officeart/2005/8/layout/hList9"/>
    <dgm:cxn modelId="{7D568419-D55D-434A-9016-0F7E6B323F0F}" type="presParOf" srcId="{4362D542-6724-48FF-8B37-71E754167DF7}" destId="{B8BCB0B8-CD78-4E29-9DD2-1613FDB12107}" srcOrd="1" destOrd="0" presId="urn:microsoft.com/office/officeart/2005/8/layout/hList9"/>
    <dgm:cxn modelId="{A9CA42CF-0D87-46D0-8513-ACACB34C23B9}" type="presParOf" srcId="{B8BCB0B8-CD78-4E29-9DD2-1613FDB12107}" destId="{0D39039F-4F9A-4FE4-83BD-2105164EEEFC}" srcOrd="0" destOrd="0" presId="urn:microsoft.com/office/officeart/2005/8/layout/hList9"/>
    <dgm:cxn modelId="{031B6030-C909-413C-ADCA-4C46A8710905}" type="presParOf" srcId="{B8BCB0B8-CD78-4E29-9DD2-1613FDB12107}" destId="{07637729-25A2-45E1-81DD-C249ED69A091}" srcOrd="1" destOrd="0" presId="urn:microsoft.com/office/officeart/2005/8/layout/hList9"/>
    <dgm:cxn modelId="{C167A551-9337-45E1-81E6-6796605681B3}" type="presParOf" srcId="{07637729-25A2-45E1-81DD-C249ED69A091}" destId="{3DA83126-2EAC-41DF-B3C1-B172DBA5CB56}" srcOrd="0" destOrd="0" presId="urn:microsoft.com/office/officeart/2005/8/layout/hList9"/>
    <dgm:cxn modelId="{ABB096DE-0EE6-42F5-824B-F4EE072B01CA}" type="presParOf" srcId="{07637729-25A2-45E1-81DD-C249ED69A091}" destId="{6CA6A884-0E8B-4308-B4AD-358FDB2FD2E0}" srcOrd="1" destOrd="0" presId="urn:microsoft.com/office/officeart/2005/8/layout/hList9"/>
    <dgm:cxn modelId="{81417987-A6D0-4455-A9F9-9EBD43E2DC2A}" type="presParOf" srcId="{B8BCB0B8-CD78-4E29-9DD2-1613FDB12107}" destId="{ABF4DEC1-C3B6-4569-9275-6C70678D96E4}" srcOrd="2" destOrd="0" presId="urn:microsoft.com/office/officeart/2005/8/layout/hList9"/>
    <dgm:cxn modelId="{D45DD740-26E2-4A93-B66A-265F7C7E3F0D}" type="presParOf" srcId="{ABF4DEC1-C3B6-4569-9275-6C70678D96E4}" destId="{7EA7DDB2-197A-442C-B440-26D6A23CC777}" srcOrd="0" destOrd="0" presId="urn:microsoft.com/office/officeart/2005/8/layout/hList9"/>
    <dgm:cxn modelId="{C303F23F-1E42-43E9-B7F5-359A38986285}" type="presParOf" srcId="{ABF4DEC1-C3B6-4569-9275-6C70678D96E4}" destId="{F8C9F44C-1903-4751-A69B-EA3B5234E5C8}" srcOrd="1" destOrd="0" presId="urn:microsoft.com/office/officeart/2005/8/layout/hList9"/>
    <dgm:cxn modelId="{D21B8DC6-EAEE-4906-8AC4-1B24CB0D88BE}" type="presParOf" srcId="{4362D542-6724-48FF-8B37-71E754167DF7}" destId="{D42463C3-57DC-44DA-A594-F51B266BF7E1}" srcOrd="2" destOrd="0" presId="urn:microsoft.com/office/officeart/2005/8/layout/hList9"/>
    <dgm:cxn modelId="{FB296344-14E4-4905-92EC-F3260B8EB76A}" type="presParOf" srcId="{4362D542-6724-48FF-8B37-71E754167DF7}" destId="{CE20FD30-78DD-4929-82F6-7C81492A6FDA}" srcOrd="3" destOrd="0" presId="urn:microsoft.com/office/officeart/2005/8/layout/hList9"/>
    <dgm:cxn modelId="{9D3D4FC5-0BC8-47E7-93A9-F03D0F83C600}" type="presParOf" srcId="{4362D542-6724-48FF-8B37-71E754167DF7}" destId="{B3ADF44D-3FCE-4F5D-8C25-45369F86C370}" srcOrd="4" destOrd="0" presId="urn:microsoft.com/office/officeart/2005/8/layout/hList9"/>
    <dgm:cxn modelId="{CA7C5677-5399-4C98-A017-4FC21F04A11F}" type="presParOf" srcId="{4362D542-6724-48FF-8B37-71E754167DF7}" destId="{AD4166F4-A5E6-48B1-9B0E-E54B0ED5864F}" srcOrd="5" destOrd="0" presId="urn:microsoft.com/office/officeart/2005/8/layout/hList9"/>
    <dgm:cxn modelId="{D9D2D995-A005-4E80-B2BF-5BB6550FE269}" type="presParOf" srcId="{4362D542-6724-48FF-8B37-71E754167DF7}" destId="{33387202-AB5D-4179-B8D4-2AE8F7F384EF}" srcOrd="6" destOrd="0" presId="urn:microsoft.com/office/officeart/2005/8/layout/hList9"/>
    <dgm:cxn modelId="{BC3C387A-75BA-43A4-8B7E-D82626896ECD}" type="presParOf" srcId="{33387202-AB5D-4179-B8D4-2AE8F7F384EF}" destId="{9D3CF29A-49EB-4E45-B781-56E7D45965F4}" srcOrd="0" destOrd="0" presId="urn:microsoft.com/office/officeart/2005/8/layout/hList9"/>
    <dgm:cxn modelId="{DA657704-AF20-4D12-A39C-3B494CEB2F9F}" type="presParOf" srcId="{33387202-AB5D-4179-B8D4-2AE8F7F384EF}" destId="{D198F317-9234-46D9-AE33-B31DD2193EDA}" srcOrd="1" destOrd="0" presId="urn:microsoft.com/office/officeart/2005/8/layout/hList9"/>
    <dgm:cxn modelId="{A6492391-C284-4AD1-BF6B-094FC3A020DC}" type="presParOf" srcId="{D198F317-9234-46D9-AE33-B31DD2193EDA}" destId="{F00B437C-01D2-4E7C-85D1-222491762516}" srcOrd="0" destOrd="0" presId="urn:microsoft.com/office/officeart/2005/8/layout/hList9"/>
    <dgm:cxn modelId="{5FA09A97-730F-40A7-A91C-733F42E0F445}" type="presParOf" srcId="{D198F317-9234-46D9-AE33-B31DD2193EDA}" destId="{8446C67E-E807-48BB-A8D0-322F31E69CBC}" srcOrd="1" destOrd="0" presId="urn:microsoft.com/office/officeart/2005/8/layout/hList9"/>
    <dgm:cxn modelId="{7DC783E8-7851-4961-AF2B-3BFDC183B93C}" type="presParOf" srcId="{33387202-AB5D-4179-B8D4-2AE8F7F384EF}" destId="{8535BF6E-5037-4E17-8411-B6F9E7C38830}" srcOrd="2" destOrd="0" presId="urn:microsoft.com/office/officeart/2005/8/layout/hList9"/>
    <dgm:cxn modelId="{37CDE9FD-7F10-43AC-B71F-CA7FEEA69EDF}" type="presParOf" srcId="{8535BF6E-5037-4E17-8411-B6F9E7C38830}" destId="{59E2472C-A5E6-451E-8B86-B0EA58A88E03}" srcOrd="0" destOrd="0" presId="urn:microsoft.com/office/officeart/2005/8/layout/hList9"/>
    <dgm:cxn modelId="{8700120E-6C1E-41A3-8856-E8312D483F24}" type="presParOf" srcId="{8535BF6E-5037-4E17-8411-B6F9E7C38830}" destId="{C96D63A8-38B5-4F38-A553-06635AAED21C}" srcOrd="1" destOrd="0" presId="urn:microsoft.com/office/officeart/2005/8/layout/hList9"/>
    <dgm:cxn modelId="{46D12E24-2303-4FBC-9B5F-C0BED0305DCA}" type="presParOf" srcId="{4362D542-6724-48FF-8B37-71E754167DF7}" destId="{0C17CFA6-5B2E-4C35-8602-BD0991D47099}" srcOrd="7" destOrd="0" presId="urn:microsoft.com/office/officeart/2005/8/layout/hList9"/>
    <dgm:cxn modelId="{62E265BA-E93F-4EB0-8E12-502161D0791D}" type="presParOf" srcId="{4362D542-6724-48FF-8B37-71E754167DF7}" destId="{4408A562-39F1-4C21-8ADE-F8B68F53AED8}" srcOrd="8" destOrd="0" presId="urn:microsoft.com/office/officeart/2005/8/layout/hList9"/>
    <dgm:cxn modelId="{0FDD20D3-3455-4662-A745-97CEB55C9F5A}" type="presParOf" srcId="{4362D542-6724-48FF-8B37-71E754167DF7}" destId="{0E09F184-6D80-45C4-8F05-48A343D8462E}" srcOrd="9" destOrd="0" presId="urn:microsoft.com/office/officeart/2005/8/layout/hList9"/>
    <dgm:cxn modelId="{2E43865D-A889-43AC-8C2B-8374DB741EE2}" type="presParOf" srcId="{4362D542-6724-48FF-8B37-71E754167DF7}" destId="{27FEB9ED-1C05-4238-897C-68D994FED18E}" srcOrd="10" destOrd="0" presId="urn:microsoft.com/office/officeart/2005/8/layout/hList9"/>
    <dgm:cxn modelId="{0C992E6E-CA4A-49F0-9E11-C1C41D1E9C85}" type="presParOf" srcId="{4362D542-6724-48FF-8B37-71E754167DF7}" destId="{8FECD328-5ADE-4EDE-9187-8917504FB5CA}" srcOrd="11" destOrd="0" presId="urn:microsoft.com/office/officeart/2005/8/layout/hList9"/>
    <dgm:cxn modelId="{2EBD954C-1AEC-487B-81FC-ADA985803DCA}" type="presParOf" srcId="{8FECD328-5ADE-4EDE-9187-8917504FB5CA}" destId="{F9D0D83E-558E-46C6-A444-4833DBF8AFDB}" srcOrd="0" destOrd="0" presId="urn:microsoft.com/office/officeart/2005/8/layout/hList9"/>
    <dgm:cxn modelId="{F4D38C41-AB78-46E2-B80E-FE4F10F969E2}" type="presParOf" srcId="{8FECD328-5ADE-4EDE-9187-8917504FB5CA}" destId="{932BC104-6CE9-4536-98DF-187CDB673BC5}" srcOrd="1" destOrd="0" presId="urn:microsoft.com/office/officeart/2005/8/layout/hList9"/>
    <dgm:cxn modelId="{F563AABA-141F-4A5A-98BA-68FB951D0519}" type="presParOf" srcId="{932BC104-6CE9-4536-98DF-187CDB673BC5}" destId="{75A1A28B-303F-4188-8547-FE7F9C952888}" srcOrd="0" destOrd="0" presId="urn:microsoft.com/office/officeart/2005/8/layout/hList9"/>
    <dgm:cxn modelId="{7B2ECB01-67F1-4007-B485-BA51769B5D1B}" type="presParOf" srcId="{932BC104-6CE9-4536-98DF-187CDB673BC5}" destId="{836AFB7E-1148-4CC1-869F-9AD967E7B4DF}" srcOrd="1" destOrd="0" presId="urn:microsoft.com/office/officeart/2005/8/layout/hList9"/>
    <dgm:cxn modelId="{70D9DCAE-FB7A-40F2-8C1E-4A4A9AD9FB9A}" type="presParOf" srcId="{8FECD328-5ADE-4EDE-9187-8917504FB5CA}" destId="{9E85FD77-7176-4D1C-956A-7FAD97D69BDE}" srcOrd="2" destOrd="0" presId="urn:microsoft.com/office/officeart/2005/8/layout/hList9"/>
    <dgm:cxn modelId="{933F8D96-002B-4FBF-A100-F3E3CA04A6E6}" type="presParOf" srcId="{9E85FD77-7176-4D1C-956A-7FAD97D69BDE}" destId="{9AFEBAB0-3037-4EC7-AA34-B825CD2B46CA}" srcOrd="0" destOrd="0" presId="urn:microsoft.com/office/officeart/2005/8/layout/hList9"/>
    <dgm:cxn modelId="{6A0FA4CE-A0BB-45AC-8614-E984396434E2}" type="presParOf" srcId="{9E85FD77-7176-4D1C-956A-7FAD97D69BDE}" destId="{5156AD9E-E681-477C-AFB5-91DE3F3914AE}" srcOrd="1" destOrd="0" presId="urn:microsoft.com/office/officeart/2005/8/layout/hList9"/>
    <dgm:cxn modelId="{177BEC42-B6FC-4B36-BB98-414E35B5584C}" type="presParOf" srcId="{4362D542-6724-48FF-8B37-71E754167DF7}" destId="{C4EE5223-B719-425E-8AC9-3F6BEBD74519}" srcOrd="12" destOrd="0" presId="urn:microsoft.com/office/officeart/2005/8/layout/hList9"/>
    <dgm:cxn modelId="{DCC0C742-E35E-43AC-8100-4AD8249B1516}" type="presParOf" srcId="{4362D542-6724-48FF-8B37-71E754167DF7}" destId="{A1DB80F7-01F7-4D7F-88F2-0515BFE0D1BF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C103A0-357A-420A-AADA-C781BF756532}">
      <dsp:nvSpPr>
        <dsp:cNvPr id="0" name=""/>
        <dsp:cNvSpPr/>
      </dsp:nvSpPr>
      <dsp:spPr>
        <a:xfrm>
          <a:off x="1" y="0"/>
          <a:ext cx="2555772" cy="1079161"/>
        </a:xfrm>
        <a:prstGeom prst="chevron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Численность населения на 01.01.2016 г.           9 642 человека</a:t>
          </a:r>
          <a:endParaRPr lang="ru-RU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sp:txBody>
      <dsp:txXfrm>
        <a:off x="1" y="0"/>
        <a:ext cx="2555772" cy="1079161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A1C55C-953D-4C43-8BC2-151B35C73FBD}">
      <dsp:nvSpPr>
        <dsp:cNvPr id="0" name=""/>
        <dsp:cNvSpPr/>
      </dsp:nvSpPr>
      <dsp:spPr>
        <a:xfrm>
          <a:off x="0" y="43204"/>
          <a:ext cx="5314190" cy="5314190"/>
        </a:xfrm>
        <a:prstGeom prst="pie">
          <a:avLst>
            <a:gd name="adj1" fmla="val 5400000"/>
            <a:gd name="adj2" fmla="val 16200000"/>
          </a:avLst>
        </a:prstGeom>
        <a:gradFill flip="none" rotWithShape="0">
          <a:gsLst>
            <a:gs pos="0">
              <a:srgbClr val="0066CC">
                <a:shade val="30000"/>
                <a:satMod val="115000"/>
              </a:srgbClr>
            </a:gs>
            <a:gs pos="50000">
              <a:srgbClr val="0066CC">
                <a:shade val="67500"/>
                <a:satMod val="115000"/>
              </a:srgbClr>
            </a:gs>
            <a:gs pos="100000">
              <a:srgbClr val="0066CC">
                <a:shade val="100000"/>
                <a:satMod val="115000"/>
              </a:srgbClr>
            </a:gs>
          </a:gsLst>
          <a:lin ang="2700000" scaled="1"/>
          <a:tileRect/>
        </a:gradFill>
        <a:ln>
          <a:solidFill>
            <a:srgbClr val="0000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5382F4-F666-491B-B525-7F8508D31738}">
      <dsp:nvSpPr>
        <dsp:cNvPr id="0" name=""/>
        <dsp:cNvSpPr/>
      </dsp:nvSpPr>
      <dsp:spPr>
        <a:xfrm>
          <a:off x="2657095" y="0"/>
          <a:ext cx="6199888" cy="5314190"/>
        </a:xfrm>
        <a:prstGeom prst="rect">
          <a:avLst/>
        </a:prstGeom>
        <a:solidFill>
          <a:srgbClr val="99CCFF">
            <a:alpha val="89804"/>
          </a:srgb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latin typeface="Book Antiqua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0099"/>
              </a:solidFill>
              <a:latin typeface="Book Antiqua" pitchFamily="18" charset="0"/>
            </a:rPr>
            <a:t>Расходы бюджета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0099"/>
              </a:solidFill>
              <a:latin typeface="Book Antiqua" pitchFamily="18" charset="0"/>
            </a:rPr>
            <a:t>на 2017 год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sng" kern="1200" dirty="0" smtClean="0">
              <a:solidFill>
                <a:srgbClr val="000099"/>
              </a:solidFill>
              <a:latin typeface="Book Antiqua" pitchFamily="18" charset="0"/>
            </a:rPr>
            <a:t>226 290,8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Book Antiqua" pitchFamily="18" charset="0"/>
            </a:rPr>
            <a:t>  </a:t>
          </a:r>
          <a:endParaRPr lang="ru-RU" sz="1600" kern="1200" dirty="0">
            <a:latin typeface="Book Antiqua" pitchFamily="18" charset="0"/>
          </a:endParaRPr>
        </a:p>
      </dsp:txBody>
      <dsp:txXfrm>
        <a:off x="2657095" y="0"/>
        <a:ext cx="3099944" cy="1594260"/>
      </dsp:txXfrm>
    </dsp:sp>
    <dsp:sp modelId="{699F61D5-4AFF-4C0B-90DF-F99D6B60463B}">
      <dsp:nvSpPr>
        <dsp:cNvPr id="0" name=""/>
        <dsp:cNvSpPr/>
      </dsp:nvSpPr>
      <dsp:spPr>
        <a:xfrm>
          <a:off x="929985" y="1637465"/>
          <a:ext cx="3454220" cy="3454220"/>
        </a:xfrm>
        <a:prstGeom prst="pie">
          <a:avLst>
            <a:gd name="adj1" fmla="val 5400000"/>
            <a:gd name="adj2" fmla="val 16200000"/>
          </a:avLst>
        </a:prstGeom>
        <a:gradFill flip="none" rotWithShape="0">
          <a:gsLst>
            <a:gs pos="0">
              <a:srgbClr val="006699">
                <a:shade val="30000"/>
                <a:satMod val="115000"/>
              </a:srgbClr>
            </a:gs>
            <a:gs pos="50000">
              <a:srgbClr val="006699">
                <a:shade val="67500"/>
                <a:satMod val="115000"/>
              </a:srgbClr>
            </a:gs>
            <a:gs pos="100000">
              <a:srgbClr val="006699">
                <a:shade val="100000"/>
                <a:satMod val="115000"/>
              </a:srgbClr>
            </a:gs>
          </a:gsLst>
          <a:lin ang="2700000" scaled="1"/>
          <a:tileRect/>
        </a:gradFill>
        <a:ln>
          <a:solidFill>
            <a:srgbClr val="0000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EA0206-94B4-427D-95E4-AB29495C8EFF}">
      <dsp:nvSpPr>
        <dsp:cNvPr id="0" name=""/>
        <dsp:cNvSpPr/>
      </dsp:nvSpPr>
      <dsp:spPr>
        <a:xfrm>
          <a:off x="2657095" y="1656187"/>
          <a:ext cx="6199888" cy="3416776"/>
        </a:xfrm>
        <a:prstGeom prst="rect">
          <a:avLst/>
        </a:prstGeom>
        <a:solidFill>
          <a:srgbClr val="99CCFF">
            <a:alpha val="89804"/>
          </a:srgbClr>
        </a:solidFill>
        <a:ln w="9525" cap="flat" cmpd="sng" algn="ctr">
          <a:solidFill>
            <a:schemeClr val="accent2">
              <a:hueOff val="-314587"/>
              <a:satOff val="-1690"/>
              <a:lumOff val="990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0099"/>
              </a:solidFill>
              <a:latin typeface="Book Antiqua" pitchFamily="18" charset="0"/>
            </a:rPr>
            <a:t>Расходы  бюджета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0099"/>
              </a:solidFill>
              <a:latin typeface="Book Antiqua" pitchFamily="18" charset="0"/>
            </a:rPr>
            <a:t>на 2018 год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sng" kern="1200" dirty="0" smtClean="0">
              <a:solidFill>
                <a:srgbClr val="000099"/>
              </a:solidFill>
              <a:latin typeface="Book Antiqua" pitchFamily="18" charset="0"/>
            </a:rPr>
            <a:t>196 694,4</a:t>
          </a:r>
          <a:endParaRPr lang="ru-RU" sz="1800" u="sng" kern="1200" dirty="0">
            <a:solidFill>
              <a:srgbClr val="000099"/>
            </a:solidFill>
            <a:latin typeface="Book Antiqua" pitchFamily="18" charset="0"/>
          </a:endParaRPr>
        </a:p>
      </dsp:txBody>
      <dsp:txXfrm>
        <a:off x="2657095" y="1656187"/>
        <a:ext cx="3099944" cy="1576973"/>
      </dsp:txXfrm>
    </dsp:sp>
    <dsp:sp modelId="{94405378-D4C6-4149-87A9-0A8668C002BA}">
      <dsp:nvSpPr>
        <dsp:cNvPr id="0" name=""/>
        <dsp:cNvSpPr/>
      </dsp:nvSpPr>
      <dsp:spPr>
        <a:xfrm>
          <a:off x="1859967" y="3231720"/>
          <a:ext cx="1594255" cy="1594255"/>
        </a:xfrm>
        <a:prstGeom prst="pie">
          <a:avLst>
            <a:gd name="adj1" fmla="val 5400000"/>
            <a:gd name="adj2" fmla="val 16200000"/>
          </a:avLst>
        </a:prstGeom>
        <a:gradFill flip="none" rotWithShape="0">
          <a:gsLst>
            <a:gs pos="0">
              <a:srgbClr val="99CCFF">
                <a:shade val="30000"/>
                <a:satMod val="115000"/>
              </a:srgbClr>
            </a:gs>
            <a:gs pos="50000">
              <a:srgbClr val="99CCFF">
                <a:shade val="67500"/>
                <a:satMod val="115000"/>
              </a:srgbClr>
            </a:gs>
            <a:gs pos="100000">
              <a:srgbClr val="99CCFF">
                <a:shade val="100000"/>
                <a:satMod val="115000"/>
              </a:srgbClr>
            </a:gs>
          </a:gsLst>
          <a:lin ang="2700000" scaled="1"/>
          <a:tileRect/>
        </a:gradFill>
        <a:ln>
          <a:solidFill>
            <a:srgbClr val="0000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6C5C42-308F-40FA-822E-7DF663E181C4}">
      <dsp:nvSpPr>
        <dsp:cNvPr id="0" name=""/>
        <dsp:cNvSpPr/>
      </dsp:nvSpPr>
      <dsp:spPr>
        <a:xfrm>
          <a:off x="2657095" y="3231720"/>
          <a:ext cx="6199888" cy="1594255"/>
        </a:xfrm>
        <a:prstGeom prst="rect">
          <a:avLst/>
        </a:prstGeom>
        <a:solidFill>
          <a:srgbClr val="99CCFF"/>
        </a:solidFill>
        <a:ln w="9525" cap="flat" cmpd="sng" algn="ctr">
          <a:solidFill>
            <a:schemeClr val="accent2">
              <a:hueOff val="-629173"/>
              <a:satOff val="-3379"/>
              <a:lumOff val="1980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0099"/>
              </a:solidFill>
              <a:latin typeface="Book Antiqua" pitchFamily="18" charset="0"/>
            </a:rPr>
            <a:t>Расходы бюджета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0099"/>
              </a:solidFill>
              <a:latin typeface="Book Antiqua" pitchFamily="18" charset="0"/>
            </a:rPr>
            <a:t>на 2019 год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sng" kern="1200" dirty="0" smtClean="0">
              <a:solidFill>
                <a:srgbClr val="000099"/>
              </a:solidFill>
              <a:latin typeface="Book Antiqua" pitchFamily="18" charset="0"/>
            </a:rPr>
            <a:t>204 111,5</a:t>
          </a:r>
          <a:endParaRPr lang="ru-RU" sz="1800" u="sng" kern="1200" dirty="0">
            <a:solidFill>
              <a:srgbClr val="000099"/>
            </a:solidFill>
            <a:latin typeface="Book Antiqua" pitchFamily="18" charset="0"/>
          </a:endParaRPr>
        </a:p>
      </dsp:txBody>
      <dsp:txXfrm>
        <a:off x="2657095" y="3231720"/>
        <a:ext cx="3099944" cy="1594255"/>
      </dsp:txXfrm>
    </dsp:sp>
    <dsp:sp modelId="{45ED19A8-8A03-48DF-8B58-FEB18A8DCE95}">
      <dsp:nvSpPr>
        <dsp:cNvPr id="0" name=""/>
        <dsp:cNvSpPr/>
      </dsp:nvSpPr>
      <dsp:spPr>
        <a:xfrm>
          <a:off x="5757039" y="43204"/>
          <a:ext cx="3099944" cy="1594260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0099"/>
              </a:solidFill>
              <a:latin typeface="Book Antiqua" pitchFamily="18" charset="0"/>
            </a:rPr>
            <a:t>Расходы в рамках программ –                              218 156,6  (96,4%) </a:t>
          </a:r>
          <a:endParaRPr lang="ru-RU" sz="1400" kern="1200" dirty="0">
            <a:solidFill>
              <a:srgbClr val="000099"/>
            </a:solidFill>
            <a:latin typeface="Book Antiqua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solidFill>
              <a:srgbClr val="000099"/>
            </a:solidFill>
            <a:latin typeface="Book Antiqua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 smtClean="0">
              <a:solidFill>
                <a:srgbClr val="000099"/>
              </a:solidFill>
              <a:latin typeface="Book Antiqua" pitchFamily="18" charset="0"/>
            </a:rPr>
            <a:t>Непрограммные</a:t>
          </a:r>
          <a:r>
            <a:rPr lang="ru-RU" sz="1400" kern="1200" dirty="0" smtClean="0">
              <a:solidFill>
                <a:srgbClr val="000099"/>
              </a:solidFill>
              <a:latin typeface="Book Antiqua" pitchFamily="18" charset="0"/>
            </a:rPr>
            <a:t> расходы –    7 134,2 (3,6%)</a:t>
          </a:r>
          <a:endParaRPr lang="ru-RU" sz="1400" kern="1200" dirty="0">
            <a:solidFill>
              <a:srgbClr val="000099"/>
            </a:solidFill>
            <a:latin typeface="Book Antiqua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solidFill>
              <a:srgbClr val="000099"/>
            </a:solidFill>
            <a:latin typeface="Book Antiqua" pitchFamily="18" charset="0"/>
          </a:endParaRPr>
        </a:p>
      </dsp:txBody>
      <dsp:txXfrm>
        <a:off x="5757039" y="43204"/>
        <a:ext cx="3099944" cy="1594260"/>
      </dsp:txXfrm>
    </dsp:sp>
    <dsp:sp modelId="{8188F2AD-5FC5-413D-B81D-A8A78CED017B}">
      <dsp:nvSpPr>
        <dsp:cNvPr id="0" name=""/>
        <dsp:cNvSpPr/>
      </dsp:nvSpPr>
      <dsp:spPr>
        <a:xfrm>
          <a:off x="5757039" y="1637465"/>
          <a:ext cx="3099944" cy="1594255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0099"/>
              </a:solidFill>
              <a:latin typeface="Book Antiqua" pitchFamily="18" charset="0"/>
            </a:rPr>
            <a:t>Расходы в рамках программ – 190 854,7 (97,0%)</a:t>
          </a:r>
          <a:endParaRPr lang="ru-RU" sz="1400" kern="1200" dirty="0">
            <a:solidFill>
              <a:srgbClr val="000099"/>
            </a:solidFill>
            <a:latin typeface="Book Antiqua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solidFill>
              <a:srgbClr val="000099"/>
            </a:solidFill>
            <a:latin typeface="Book Antiqua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 smtClean="0">
              <a:solidFill>
                <a:srgbClr val="000099"/>
              </a:solidFill>
              <a:latin typeface="Book Antiqua" pitchFamily="18" charset="0"/>
            </a:rPr>
            <a:t>Непрограммные</a:t>
          </a:r>
          <a:r>
            <a:rPr lang="ru-RU" sz="1400" kern="1200" dirty="0" smtClean="0">
              <a:solidFill>
                <a:srgbClr val="000099"/>
              </a:solidFill>
              <a:latin typeface="Book Antiqua" pitchFamily="18" charset="0"/>
            </a:rPr>
            <a:t> расходы –      5 839,7 (3,0%)</a:t>
          </a:r>
          <a:endParaRPr lang="ru-RU" sz="1400" kern="1200" dirty="0">
            <a:solidFill>
              <a:srgbClr val="000099"/>
            </a:solidFill>
            <a:latin typeface="Book Antiqua" pitchFamily="18" charset="0"/>
          </a:endParaRPr>
        </a:p>
      </dsp:txBody>
      <dsp:txXfrm>
        <a:off x="5757039" y="1637465"/>
        <a:ext cx="3099944" cy="1594255"/>
      </dsp:txXfrm>
    </dsp:sp>
    <dsp:sp modelId="{A605336D-EFFF-441E-AB31-0E680E6DC492}">
      <dsp:nvSpPr>
        <dsp:cNvPr id="0" name=""/>
        <dsp:cNvSpPr/>
      </dsp:nvSpPr>
      <dsp:spPr>
        <a:xfrm>
          <a:off x="5757039" y="3231720"/>
          <a:ext cx="3099944" cy="1594255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0099"/>
              </a:solidFill>
              <a:latin typeface="Book Antiqua" pitchFamily="18" charset="0"/>
            </a:rPr>
            <a:t>Расходы в рамках программ – 198 271,7  (97,1%) </a:t>
          </a:r>
          <a:endParaRPr lang="ru-RU" sz="1400" kern="1200" dirty="0">
            <a:solidFill>
              <a:srgbClr val="000099"/>
            </a:solidFill>
            <a:latin typeface="Book Antiqua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solidFill>
              <a:srgbClr val="000099"/>
            </a:solidFill>
            <a:latin typeface="Book Antiqua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 smtClean="0">
              <a:solidFill>
                <a:srgbClr val="000099"/>
              </a:solidFill>
              <a:latin typeface="Book Antiqua" pitchFamily="18" charset="0"/>
            </a:rPr>
            <a:t>Непрограммные</a:t>
          </a:r>
          <a:r>
            <a:rPr lang="ru-RU" sz="1400" kern="1200" dirty="0" smtClean="0">
              <a:solidFill>
                <a:srgbClr val="000099"/>
              </a:solidFill>
              <a:latin typeface="Book Antiqua" pitchFamily="18" charset="0"/>
            </a:rPr>
            <a:t> расходы –    5 839,8 (2,9%)</a:t>
          </a:r>
          <a:endParaRPr lang="ru-RU" sz="1400" kern="1200" dirty="0">
            <a:solidFill>
              <a:srgbClr val="000099"/>
            </a:solidFill>
            <a:latin typeface="Book Antiqua" pitchFamily="18" charset="0"/>
          </a:endParaRPr>
        </a:p>
      </dsp:txBody>
      <dsp:txXfrm>
        <a:off x="5757039" y="3231720"/>
        <a:ext cx="3099944" cy="1594255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12912E-19C0-45D9-B67B-E68552CF60DB}">
      <dsp:nvSpPr>
        <dsp:cNvPr id="0" name=""/>
        <dsp:cNvSpPr/>
      </dsp:nvSpPr>
      <dsp:spPr>
        <a:xfrm>
          <a:off x="100757" y="0"/>
          <a:ext cx="5314190" cy="710384"/>
        </a:xfrm>
        <a:prstGeom prst="downArrow">
          <a:avLst/>
        </a:prstGeom>
        <a:gradFill flip="none" rotWithShape="0">
          <a:gsLst>
            <a:gs pos="0">
              <a:srgbClr val="0099FF">
                <a:shade val="30000"/>
                <a:satMod val="115000"/>
              </a:srgbClr>
            </a:gs>
            <a:gs pos="50000">
              <a:srgbClr val="0099FF">
                <a:shade val="67500"/>
                <a:satMod val="115000"/>
              </a:srgbClr>
            </a:gs>
            <a:gs pos="100000">
              <a:srgbClr val="0099FF">
                <a:shade val="100000"/>
                <a:satMod val="115000"/>
              </a:srgbClr>
            </a:gs>
          </a:gsLst>
          <a:path path="circle">
            <a:fillToRect r="100000" b="100000"/>
          </a:path>
          <a:tileRect l="-100000" t="-100000"/>
        </a:gradFill>
        <a:ln w="12700" cap="flat" cmpd="sng" algn="ctr">
          <a:solidFill>
            <a:srgbClr val="0033CC">
              <a:alpha val="89804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Book Antiqua" pitchFamily="18" charset="0"/>
            </a:rPr>
            <a:t>Показатели  бюджета</a:t>
          </a:r>
          <a:endParaRPr lang="ru-RU" sz="2000" b="1" kern="1200" dirty="0">
            <a:latin typeface="Book Antiqua" pitchFamily="18" charset="0"/>
          </a:endParaRPr>
        </a:p>
      </dsp:txBody>
      <dsp:txXfrm>
        <a:off x="100757" y="0"/>
        <a:ext cx="5314190" cy="710384"/>
      </dsp:txXfrm>
    </dsp:sp>
    <dsp:sp modelId="{E78CD6AE-696D-448D-BC5F-A0089294AE7C}">
      <dsp:nvSpPr>
        <dsp:cNvPr id="0" name=""/>
        <dsp:cNvSpPr/>
      </dsp:nvSpPr>
      <dsp:spPr>
        <a:xfrm>
          <a:off x="5298779" y="5882"/>
          <a:ext cx="3542793" cy="710384"/>
        </a:xfrm>
        <a:prstGeom prst="downArrowCallou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5400000" scaled="1"/>
          <a:tileRect/>
        </a:gradFill>
        <a:ln>
          <a:solidFill>
            <a:srgbClr val="00CC99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</a:rPr>
            <a:t>2017 г      2018 г      2019 г</a:t>
          </a:r>
          <a:endParaRPr lang="ru-RU" sz="20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Book Antiqua" pitchFamily="18" charset="0"/>
          </a:endParaRPr>
        </a:p>
      </dsp:txBody>
      <dsp:txXfrm>
        <a:off x="5298779" y="5882"/>
        <a:ext cx="3542793" cy="710384"/>
      </dsp:txXfrm>
    </dsp:sp>
    <dsp:sp modelId="{34C19EB5-35C9-479D-82BE-A65E1278CE01}">
      <dsp:nvSpPr>
        <dsp:cNvPr id="0" name=""/>
        <dsp:cNvSpPr/>
      </dsp:nvSpPr>
      <dsp:spPr>
        <a:xfrm>
          <a:off x="100757" y="715314"/>
          <a:ext cx="5314190" cy="710384"/>
        </a:xfrm>
        <a:prstGeom prst="rightArrow">
          <a:avLst>
            <a:gd name="adj1" fmla="val 75000"/>
            <a:gd name="adj2" fmla="val 50000"/>
          </a:avLst>
        </a:prstGeom>
        <a:gradFill flip="none" rotWithShape="0">
          <a:gsLst>
            <a:gs pos="0">
              <a:schemeClr val="accent1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1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1">
                <a:lumMod val="40000"/>
                <a:lumOff val="60000"/>
                <a:shade val="100000"/>
                <a:satMod val="115000"/>
              </a:schemeClr>
            </a:gs>
          </a:gsLst>
          <a:lin ang="2700000" scaled="1"/>
          <a:tileRect/>
        </a:gradFill>
        <a:ln w="9525" cap="flat" cmpd="sng" algn="ctr">
          <a:solidFill>
            <a:srgbClr val="3366FF">
              <a:alpha val="89804"/>
            </a:srgb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Book Antiqua" pitchFamily="18" charset="0"/>
            </a:rPr>
            <a:t>Объем доходов местного бюджета в расчете на 1 жителя</a:t>
          </a:r>
          <a:endParaRPr lang="ru-RU" sz="1800" kern="1200" dirty="0">
            <a:latin typeface="Book Antiqua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>
            <a:latin typeface="Book Antiqua" pitchFamily="18" charset="0"/>
          </a:endParaRPr>
        </a:p>
      </dsp:txBody>
      <dsp:txXfrm>
        <a:off x="100757" y="715314"/>
        <a:ext cx="5314190" cy="710384"/>
      </dsp:txXfrm>
    </dsp:sp>
    <dsp:sp modelId="{A4BB1370-5349-482E-ADFD-A6DE7CD3B00F}">
      <dsp:nvSpPr>
        <dsp:cNvPr id="0" name=""/>
        <dsp:cNvSpPr/>
      </dsp:nvSpPr>
      <dsp:spPr>
        <a:xfrm>
          <a:off x="5303402" y="648069"/>
          <a:ext cx="3542793" cy="710384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1"/>
          <a:tileRect/>
        </a:gradFill>
        <a:ln>
          <a:solidFill>
            <a:srgbClr val="00CC99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21 792,0     20 598,1    21 367,3</a:t>
          </a: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sp:txBody>
      <dsp:txXfrm>
        <a:off x="5303402" y="648069"/>
        <a:ext cx="3542793" cy="710384"/>
      </dsp:txXfrm>
    </dsp:sp>
    <dsp:sp modelId="{01C3F6A1-5D30-4037-A950-593E19E30F14}">
      <dsp:nvSpPr>
        <dsp:cNvPr id="0" name=""/>
        <dsp:cNvSpPr/>
      </dsp:nvSpPr>
      <dsp:spPr>
        <a:xfrm>
          <a:off x="100757" y="1461424"/>
          <a:ext cx="5314190" cy="710384"/>
        </a:xfrm>
        <a:prstGeom prst="rightArrow">
          <a:avLst>
            <a:gd name="adj1" fmla="val 75000"/>
            <a:gd name="adj2" fmla="val 50000"/>
          </a:avLst>
        </a:prstGeom>
        <a:gradFill flip="none" rotWithShape="0">
          <a:gsLst>
            <a:gs pos="0">
              <a:schemeClr val="accent1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1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1">
                <a:lumMod val="40000"/>
                <a:lumOff val="60000"/>
                <a:shade val="100000"/>
                <a:satMod val="115000"/>
              </a:schemeClr>
            </a:gs>
          </a:gsLst>
          <a:lin ang="2700000" scaled="1"/>
          <a:tileRect/>
        </a:gradFill>
        <a:ln w="9525" cap="flat" cmpd="sng" algn="ctr">
          <a:solidFill>
            <a:srgbClr val="3366FF">
              <a:alpha val="90000"/>
            </a:srgb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Book Antiqua" pitchFamily="18" charset="0"/>
            </a:rPr>
            <a:t>Объем расходов местного бюджета в расчете на 1 жителя , </a:t>
          </a:r>
          <a:endParaRPr lang="ru-RU" sz="1800" kern="1200" dirty="0">
            <a:latin typeface="Book Antiqua" pitchFamily="18" charset="0"/>
          </a:endParaRPr>
        </a:p>
      </dsp:txBody>
      <dsp:txXfrm>
        <a:off x="100757" y="1461424"/>
        <a:ext cx="5314190" cy="710384"/>
      </dsp:txXfrm>
    </dsp:sp>
    <dsp:sp modelId="{11517417-A034-4464-A03D-58D3F94DE34E}">
      <dsp:nvSpPr>
        <dsp:cNvPr id="0" name=""/>
        <dsp:cNvSpPr/>
      </dsp:nvSpPr>
      <dsp:spPr>
        <a:xfrm>
          <a:off x="5303402" y="1512167"/>
          <a:ext cx="3542793" cy="710384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1"/>
          <a:tileRect/>
        </a:gradFill>
        <a:ln>
          <a:solidFill>
            <a:srgbClr val="00CC99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22 188,7     20 399,8     21 169,4</a:t>
          </a: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sp:txBody>
      <dsp:txXfrm>
        <a:off x="5303402" y="1512167"/>
        <a:ext cx="3542793" cy="710384"/>
      </dsp:txXfrm>
    </dsp:sp>
    <dsp:sp modelId="{78672797-5462-4DD7-9261-CB38EE4896A1}">
      <dsp:nvSpPr>
        <dsp:cNvPr id="0" name=""/>
        <dsp:cNvSpPr/>
      </dsp:nvSpPr>
      <dsp:spPr>
        <a:xfrm>
          <a:off x="86479" y="2343835"/>
          <a:ext cx="5314190" cy="710384"/>
        </a:xfrm>
        <a:prstGeom prst="rightArrow">
          <a:avLst>
            <a:gd name="adj1" fmla="val 75000"/>
            <a:gd name="adj2" fmla="val 50000"/>
          </a:avLst>
        </a:prstGeom>
        <a:gradFill flip="none" rotWithShape="0">
          <a:gsLst>
            <a:gs pos="0">
              <a:schemeClr val="accent1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1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1">
                <a:lumMod val="40000"/>
                <a:lumOff val="60000"/>
                <a:shade val="100000"/>
                <a:satMod val="115000"/>
              </a:schemeClr>
            </a:gs>
          </a:gsLst>
          <a:lin ang="2700000" scaled="1"/>
          <a:tileRect/>
        </a:gradFill>
        <a:ln w="9525" cap="flat" cmpd="sng" algn="ctr">
          <a:solidFill>
            <a:srgbClr val="3366FF">
              <a:alpha val="90000"/>
            </a:srgb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Book Antiqua" pitchFamily="18" charset="0"/>
            </a:rPr>
            <a:t>Объем расходов местного бюджета на образование в расчете на 1 жителя,</a:t>
          </a:r>
          <a:endParaRPr lang="ru-RU" sz="1800" kern="1200" dirty="0">
            <a:latin typeface="Book Antiqua" pitchFamily="18" charset="0"/>
          </a:endParaRPr>
        </a:p>
      </dsp:txBody>
      <dsp:txXfrm>
        <a:off x="86479" y="2343835"/>
        <a:ext cx="5314190" cy="710384"/>
      </dsp:txXfrm>
    </dsp:sp>
    <dsp:sp modelId="{C204A256-4527-4161-AB91-B32F01DF851F}">
      <dsp:nvSpPr>
        <dsp:cNvPr id="0" name=""/>
        <dsp:cNvSpPr/>
      </dsp:nvSpPr>
      <dsp:spPr>
        <a:xfrm>
          <a:off x="5298779" y="2300772"/>
          <a:ext cx="3542793" cy="710384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1"/>
          <a:tileRect/>
        </a:gradFill>
        <a:ln>
          <a:solidFill>
            <a:srgbClr val="00CC99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12 265,0     11 249,6     11 383,4</a:t>
          </a: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sp:txBody>
      <dsp:txXfrm>
        <a:off x="5298779" y="2300772"/>
        <a:ext cx="3542793" cy="710384"/>
      </dsp:txXfrm>
    </dsp:sp>
    <dsp:sp modelId="{A5757A6C-49F7-4D59-99FD-178F86CF2F49}">
      <dsp:nvSpPr>
        <dsp:cNvPr id="0" name=""/>
        <dsp:cNvSpPr/>
      </dsp:nvSpPr>
      <dsp:spPr>
        <a:xfrm>
          <a:off x="86479" y="3055470"/>
          <a:ext cx="5314190" cy="710384"/>
        </a:xfrm>
        <a:prstGeom prst="rightArrow">
          <a:avLst>
            <a:gd name="adj1" fmla="val 75000"/>
            <a:gd name="adj2" fmla="val 50000"/>
          </a:avLst>
        </a:prstGeom>
        <a:gradFill flip="none" rotWithShape="0">
          <a:gsLst>
            <a:gs pos="0">
              <a:schemeClr val="accent1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1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1">
                <a:lumMod val="40000"/>
                <a:lumOff val="60000"/>
                <a:shade val="100000"/>
                <a:satMod val="115000"/>
              </a:schemeClr>
            </a:gs>
          </a:gsLst>
          <a:lin ang="2700000" scaled="1"/>
          <a:tileRect/>
        </a:gradFill>
        <a:ln w="9525" cap="flat" cmpd="sng" algn="ctr">
          <a:solidFill>
            <a:srgbClr val="3366FF">
              <a:alpha val="90000"/>
            </a:srgb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Book Antiqua" pitchFamily="18" charset="0"/>
            </a:rPr>
            <a:t>Объем расходов местного бюджета на культуру в расчете  на 1 жителя, </a:t>
          </a:r>
          <a:endParaRPr lang="ru-RU" sz="1800" kern="1200" dirty="0">
            <a:latin typeface="Book Antiqua" pitchFamily="18" charset="0"/>
          </a:endParaRPr>
        </a:p>
      </dsp:txBody>
      <dsp:txXfrm>
        <a:off x="86479" y="3055470"/>
        <a:ext cx="5314190" cy="710384"/>
      </dsp:txXfrm>
    </dsp:sp>
    <dsp:sp modelId="{146CCA42-A0B8-4327-AE1E-414D1EFD28AC}">
      <dsp:nvSpPr>
        <dsp:cNvPr id="0" name=""/>
        <dsp:cNvSpPr/>
      </dsp:nvSpPr>
      <dsp:spPr>
        <a:xfrm>
          <a:off x="5303402" y="3096346"/>
          <a:ext cx="3542793" cy="710384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1"/>
          <a:tileRect/>
        </a:gradFill>
        <a:ln>
          <a:solidFill>
            <a:srgbClr val="00CC99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2 878,6        2 838,4       2 838,4</a:t>
          </a: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sp:txBody>
      <dsp:txXfrm>
        <a:off x="5303402" y="3096346"/>
        <a:ext cx="3542793" cy="710384"/>
      </dsp:txXfrm>
    </dsp:sp>
    <dsp:sp modelId="{5F504740-7E75-4321-BDE2-2A673ECB6AEC}">
      <dsp:nvSpPr>
        <dsp:cNvPr id="0" name=""/>
        <dsp:cNvSpPr/>
      </dsp:nvSpPr>
      <dsp:spPr>
        <a:xfrm>
          <a:off x="100757" y="3856805"/>
          <a:ext cx="5314190" cy="710384"/>
        </a:xfrm>
        <a:prstGeom prst="rightArrow">
          <a:avLst>
            <a:gd name="adj1" fmla="val 75000"/>
            <a:gd name="adj2" fmla="val 50000"/>
          </a:avLst>
        </a:prstGeom>
        <a:gradFill flip="none" rotWithShape="0">
          <a:gsLst>
            <a:gs pos="0">
              <a:schemeClr val="accent1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1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1">
                <a:lumMod val="40000"/>
                <a:lumOff val="60000"/>
                <a:shade val="100000"/>
                <a:satMod val="115000"/>
              </a:schemeClr>
            </a:gs>
          </a:gsLst>
          <a:lin ang="2700000" scaled="1"/>
          <a:tileRect/>
        </a:gradFill>
        <a:ln w="9525" cap="flat" cmpd="sng" algn="ctr">
          <a:solidFill>
            <a:srgbClr val="3366FF">
              <a:alpha val="90000"/>
            </a:srgb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Book Antiqua" pitchFamily="18" charset="0"/>
            </a:rPr>
            <a:t>Объем расходов местного  бюджета на </a:t>
          </a:r>
          <a:r>
            <a:rPr lang="ru-RU" sz="1800" kern="1200" dirty="0" err="1" smtClean="0">
              <a:latin typeface="Book Antiqua" pitchFamily="18" charset="0"/>
            </a:rPr>
            <a:t>со-циальную</a:t>
          </a:r>
          <a:r>
            <a:rPr lang="ru-RU" sz="1800" kern="1200" dirty="0" smtClean="0">
              <a:latin typeface="Book Antiqua" pitchFamily="18" charset="0"/>
            </a:rPr>
            <a:t> политику в расчете на 1 </a:t>
          </a:r>
          <a:endParaRPr lang="ru-RU" sz="1800" kern="1200" dirty="0">
            <a:latin typeface="Book Antiqua" pitchFamily="18" charset="0"/>
          </a:endParaRPr>
        </a:p>
      </dsp:txBody>
      <dsp:txXfrm>
        <a:off x="100757" y="3856805"/>
        <a:ext cx="5314190" cy="710384"/>
      </dsp:txXfrm>
    </dsp:sp>
    <dsp:sp modelId="{F103612B-E609-402F-8667-AEF20AC75E91}">
      <dsp:nvSpPr>
        <dsp:cNvPr id="0" name=""/>
        <dsp:cNvSpPr/>
      </dsp:nvSpPr>
      <dsp:spPr>
        <a:xfrm>
          <a:off x="5298779" y="3920044"/>
          <a:ext cx="3542793" cy="710384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1"/>
          <a:tileRect/>
        </a:gradFill>
        <a:ln>
          <a:solidFill>
            <a:srgbClr val="00CC99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2 039,8        1 694,2       2 307,9</a:t>
          </a: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sp:txBody>
      <dsp:txXfrm>
        <a:off x="5298779" y="3920044"/>
        <a:ext cx="3542793" cy="710384"/>
      </dsp:txXfrm>
    </dsp:sp>
    <dsp:sp modelId="{93E7959F-9839-421C-8963-EAEA14A0D21F}">
      <dsp:nvSpPr>
        <dsp:cNvPr id="0" name=""/>
        <dsp:cNvSpPr/>
      </dsp:nvSpPr>
      <dsp:spPr>
        <a:xfrm>
          <a:off x="144004" y="4608513"/>
          <a:ext cx="5333743" cy="999710"/>
        </a:xfrm>
        <a:prstGeom prst="rightArrow">
          <a:avLst>
            <a:gd name="adj1" fmla="val 75000"/>
            <a:gd name="adj2" fmla="val 50000"/>
          </a:avLst>
        </a:prstGeom>
        <a:gradFill flip="none" rotWithShape="0">
          <a:gsLst>
            <a:gs pos="0">
              <a:schemeClr val="accent1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1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1">
                <a:lumMod val="40000"/>
                <a:lumOff val="60000"/>
                <a:shade val="100000"/>
                <a:satMod val="115000"/>
              </a:schemeClr>
            </a:gs>
          </a:gsLst>
          <a:lin ang="2700000" scaled="1"/>
          <a:tileRect/>
        </a:gradFill>
        <a:ln w="9525" cap="flat" cmpd="sng" algn="ctr">
          <a:solidFill>
            <a:srgbClr val="3366FF">
              <a:alpha val="90000"/>
            </a:srgb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Book Antiqua" pitchFamily="18" charset="0"/>
            </a:rPr>
            <a:t>Объем расходов местного бюджета на физкультуру и спорт в расчете на 1 жителя</a:t>
          </a:r>
          <a:endParaRPr lang="ru-RU" sz="1800" kern="1200" dirty="0">
            <a:latin typeface="Book Antiqua" pitchFamily="18" charset="0"/>
          </a:endParaRPr>
        </a:p>
      </dsp:txBody>
      <dsp:txXfrm>
        <a:off x="144004" y="4608513"/>
        <a:ext cx="5333743" cy="999710"/>
      </dsp:txXfrm>
    </dsp:sp>
    <dsp:sp modelId="{DDFE3F0D-A085-4C26-BC77-FFA35F8AA7DA}">
      <dsp:nvSpPr>
        <dsp:cNvPr id="0" name=""/>
        <dsp:cNvSpPr/>
      </dsp:nvSpPr>
      <dsp:spPr>
        <a:xfrm>
          <a:off x="5300426" y="4752529"/>
          <a:ext cx="3520253" cy="710384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1"/>
          <a:tileRect/>
        </a:gradFill>
        <a:ln>
          <a:solidFill>
            <a:srgbClr val="00CC99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   20,7                -                  -</a:t>
          </a: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sp:txBody>
      <dsp:txXfrm>
        <a:off x="5300426" y="4752529"/>
        <a:ext cx="3520253" cy="71038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CE0FBD-4505-41E9-885F-58F4FC0C072A}">
      <dsp:nvSpPr>
        <dsp:cNvPr id="0" name=""/>
        <dsp:cNvSpPr/>
      </dsp:nvSpPr>
      <dsp:spPr>
        <a:xfrm>
          <a:off x="0" y="286741"/>
          <a:ext cx="2520280" cy="854092"/>
        </a:xfrm>
        <a:prstGeom prst="chevron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Территория  -  203,34 тыс.га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sp:txBody>
      <dsp:txXfrm>
        <a:off x="0" y="286741"/>
        <a:ext cx="2520280" cy="85409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5CE742-C92E-471D-AE33-FC87EDA40D4A}">
      <dsp:nvSpPr>
        <dsp:cNvPr id="0" name=""/>
        <dsp:cNvSpPr/>
      </dsp:nvSpPr>
      <dsp:spPr>
        <a:xfrm>
          <a:off x="385214" y="0"/>
          <a:ext cx="1991049" cy="796419"/>
        </a:xfrm>
        <a:prstGeom prst="chevron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Городское поселение</a:t>
          </a:r>
          <a:r>
            <a:rPr lang="ru-RU" sz="1800" kern="1200" dirty="0" smtClean="0">
              <a:latin typeface="Book Antiqua" pitchFamily="18" charset="0"/>
            </a:rPr>
            <a:t> – 1</a:t>
          </a:r>
          <a:endParaRPr lang="ru-RU" sz="1800" kern="1200" dirty="0">
            <a:latin typeface="Book Antiqua" pitchFamily="18" charset="0"/>
          </a:endParaRPr>
        </a:p>
      </dsp:txBody>
      <dsp:txXfrm>
        <a:off x="385214" y="0"/>
        <a:ext cx="1991049" cy="796419"/>
      </dsp:txXfrm>
    </dsp:sp>
    <dsp:sp modelId="{584093BA-FBF9-44C9-B06B-4924A014C6F1}">
      <dsp:nvSpPr>
        <dsp:cNvPr id="0" name=""/>
        <dsp:cNvSpPr/>
      </dsp:nvSpPr>
      <dsp:spPr>
        <a:xfrm>
          <a:off x="360034" y="907965"/>
          <a:ext cx="1991049" cy="796419"/>
        </a:xfrm>
        <a:prstGeom prst="chevron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Сельских поселений - 14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sp:txBody>
      <dsp:txXfrm>
        <a:off x="360034" y="907965"/>
        <a:ext cx="1991049" cy="79641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EFF1F9-070C-4F75-AEF2-175080E03D73}">
      <dsp:nvSpPr>
        <dsp:cNvPr id="0" name=""/>
        <dsp:cNvSpPr/>
      </dsp:nvSpPr>
      <dsp:spPr>
        <a:xfrm>
          <a:off x="132726" y="0"/>
          <a:ext cx="1990995" cy="796398"/>
        </a:xfrm>
        <a:prstGeom prst="chevron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Городское население – 34%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sp:txBody>
      <dsp:txXfrm>
        <a:off x="132726" y="0"/>
        <a:ext cx="1990995" cy="796398"/>
      </dsp:txXfrm>
    </dsp:sp>
    <dsp:sp modelId="{F90D0886-8325-40D6-9726-F788C42AAA44}">
      <dsp:nvSpPr>
        <dsp:cNvPr id="0" name=""/>
        <dsp:cNvSpPr/>
      </dsp:nvSpPr>
      <dsp:spPr>
        <a:xfrm>
          <a:off x="132726" y="864098"/>
          <a:ext cx="1990995" cy="796398"/>
        </a:xfrm>
        <a:prstGeom prst="chevron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Сельское население – 66%</a:t>
          </a:r>
          <a:r>
            <a:rPr lang="ru-RU" sz="1800" kern="1200" dirty="0" smtClean="0">
              <a:latin typeface="Book Antiqua" pitchFamily="18" charset="0"/>
            </a:rPr>
            <a:t>    </a:t>
          </a:r>
          <a:endParaRPr lang="ru-RU" sz="1800" kern="1200" dirty="0">
            <a:latin typeface="Book Antiqua" pitchFamily="18" charset="0"/>
          </a:endParaRPr>
        </a:p>
      </dsp:txBody>
      <dsp:txXfrm>
        <a:off x="132726" y="864098"/>
        <a:ext cx="1990995" cy="79639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8734D2-6690-400B-92F1-00E2BE5EDD5E}">
      <dsp:nvSpPr>
        <dsp:cNvPr id="0" name=""/>
        <dsp:cNvSpPr/>
      </dsp:nvSpPr>
      <dsp:spPr>
        <a:xfrm>
          <a:off x="2314574" y="-71998"/>
          <a:ext cx="3435500" cy="5679040"/>
        </a:xfrm>
        <a:prstGeom prst="downArrow">
          <a:avLst/>
        </a:prstGeom>
        <a:gradFill flip="none" rotWithShape="0">
          <a:gsLst>
            <a:gs pos="0">
              <a:srgbClr val="3399FF">
                <a:shade val="30000"/>
                <a:satMod val="115000"/>
              </a:srgbClr>
            </a:gs>
            <a:gs pos="50000">
              <a:srgbClr val="3399FF">
                <a:shade val="67500"/>
                <a:satMod val="115000"/>
              </a:srgbClr>
            </a:gs>
            <a:gs pos="100000">
              <a:srgbClr val="3399FF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  <a:ln>
          <a:solidFill>
            <a:srgbClr val="0000FF"/>
          </a:solidFill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D73C32C9-B7C5-4705-BB81-A89B055DE445}">
      <dsp:nvSpPr>
        <dsp:cNvPr id="0" name=""/>
        <dsp:cNvSpPr/>
      </dsp:nvSpPr>
      <dsp:spPr>
        <a:xfrm>
          <a:off x="301957" y="384016"/>
          <a:ext cx="7536313" cy="655891"/>
        </a:xfrm>
        <a:prstGeom prst="roundRect">
          <a:avLst/>
        </a:prstGeom>
        <a:gradFill flip="none" rotWithShape="0">
          <a:gsLst>
            <a:gs pos="0">
              <a:schemeClr val="accent4">
                <a:shade val="30000"/>
                <a:satMod val="115000"/>
              </a:schemeClr>
            </a:gs>
            <a:gs pos="50000">
              <a:schemeClr val="accent4">
                <a:shade val="67500"/>
                <a:satMod val="115000"/>
              </a:schemeClr>
            </a:gs>
            <a:gs pos="100000">
              <a:schemeClr val="accent4">
                <a:shade val="100000"/>
                <a:satMod val="115000"/>
              </a:schemeClr>
            </a:gs>
          </a:gsLst>
          <a:lin ang="2700000" scaled="1"/>
          <a:tileRect/>
        </a:gradFill>
        <a:ln w="19050" cap="flat" cmpd="sng" algn="ctr">
          <a:solidFill>
            <a:schemeClr val="accent4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Book Antiqua" pitchFamily="18" charset="0"/>
            </a:rPr>
            <a:t>Бюджетное послание Президента Российской Федерации на 2017-2019 годы</a:t>
          </a:r>
          <a:endParaRPr lang="ru-RU" sz="2000" b="1" kern="1200" dirty="0">
            <a:latin typeface="Book Antiqua" pitchFamily="18" charset="0"/>
          </a:endParaRPr>
        </a:p>
      </dsp:txBody>
      <dsp:txXfrm>
        <a:off x="301957" y="384016"/>
        <a:ext cx="7536313" cy="655891"/>
      </dsp:txXfrm>
    </dsp:sp>
    <dsp:sp modelId="{C271A942-9659-40F0-B91E-421AA1A868F7}">
      <dsp:nvSpPr>
        <dsp:cNvPr id="0" name=""/>
        <dsp:cNvSpPr/>
      </dsp:nvSpPr>
      <dsp:spPr>
        <a:xfrm>
          <a:off x="226367" y="2736310"/>
          <a:ext cx="7635942" cy="1138797"/>
        </a:xfrm>
        <a:prstGeom prst="roundRect">
          <a:avLst/>
        </a:prstGeom>
        <a:gradFill flip="none" rotWithShape="0">
          <a:gsLst>
            <a:gs pos="0">
              <a:schemeClr val="accent4">
                <a:shade val="30000"/>
                <a:satMod val="115000"/>
              </a:schemeClr>
            </a:gs>
            <a:gs pos="50000">
              <a:schemeClr val="accent4">
                <a:shade val="67500"/>
                <a:satMod val="115000"/>
              </a:schemeClr>
            </a:gs>
            <a:gs pos="100000">
              <a:schemeClr val="accent4">
                <a:shade val="100000"/>
                <a:satMod val="115000"/>
              </a:schemeClr>
            </a:gs>
          </a:gsLst>
          <a:lin ang="2700000" scaled="1"/>
          <a:tileRect/>
        </a:gradFill>
        <a:ln w="12700" cap="flat" cmpd="sng" algn="ctr">
          <a:solidFill>
            <a:schemeClr val="accent4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Book Antiqua" pitchFamily="18" charset="0"/>
            </a:rPr>
            <a:t>Основные параметры Прогноза социально-экономического развития муниципального образования «Холм-Жирковский район» Смоленской области  </a:t>
          </a:r>
          <a:endParaRPr lang="ru-RU" sz="2000" b="1" kern="1200" dirty="0">
            <a:latin typeface="Book Antiqua" pitchFamily="18" charset="0"/>
          </a:endParaRPr>
        </a:p>
      </dsp:txBody>
      <dsp:txXfrm>
        <a:off x="226367" y="2736310"/>
        <a:ext cx="7635942" cy="1138797"/>
      </dsp:txXfrm>
    </dsp:sp>
    <dsp:sp modelId="{C0F74AEC-6F1E-4CA5-9898-938E5B53D98C}">
      <dsp:nvSpPr>
        <dsp:cNvPr id="0" name=""/>
        <dsp:cNvSpPr/>
      </dsp:nvSpPr>
      <dsp:spPr>
        <a:xfrm>
          <a:off x="226372" y="4104461"/>
          <a:ext cx="7623728" cy="628626"/>
        </a:xfrm>
        <a:prstGeom prst="roundRect">
          <a:avLst/>
        </a:prstGeom>
        <a:gradFill flip="none" rotWithShape="0">
          <a:gsLst>
            <a:gs pos="0">
              <a:schemeClr val="accent4">
                <a:shade val="30000"/>
                <a:satMod val="115000"/>
              </a:schemeClr>
            </a:gs>
            <a:gs pos="50000">
              <a:schemeClr val="accent4">
                <a:shade val="67500"/>
                <a:satMod val="115000"/>
              </a:schemeClr>
            </a:gs>
            <a:gs pos="100000">
              <a:schemeClr val="accent4">
                <a:shade val="100000"/>
                <a:satMod val="115000"/>
              </a:schemeClr>
            </a:gs>
          </a:gsLst>
          <a:lin ang="2700000" scaled="1"/>
          <a:tileRect/>
        </a:gradFill>
        <a:ln w="12700" cap="flat" cmpd="sng" algn="ctr">
          <a:solidFill>
            <a:schemeClr val="accent4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Book Antiqua" pitchFamily="18" charset="0"/>
            </a:rPr>
            <a:t>Муниципальные программы Холм-Жирковского   района</a:t>
          </a:r>
        </a:p>
      </dsp:txBody>
      <dsp:txXfrm>
        <a:off x="226372" y="4104461"/>
        <a:ext cx="7623728" cy="628626"/>
      </dsp:txXfrm>
    </dsp:sp>
    <dsp:sp modelId="{27783912-6789-4E1A-8B8C-1CAE98185405}">
      <dsp:nvSpPr>
        <dsp:cNvPr id="0" name=""/>
        <dsp:cNvSpPr/>
      </dsp:nvSpPr>
      <dsp:spPr>
        <a:xfrm>
          <a:off x="226363" y="1233861"/>
          <a:ext cx="7612557" cy="1283700"/>
        </a:xfrm>
        <a:prstGeom prst="roundRect">
          <a:avLst/>
        </a:prstGeom>
        <a:gradFill flip="none" rotWithShape="0">
          <a:gsLst>
            <a:gs pos="0">
              <a:schemeClr val="accent4">
                <a:shade val="30000"/>
                <a:satMod val="115000"/>
              </a:schemeClr>
            </a:gs>
            <a:gs pos="50000">
              <a:schemeClr val="accent4">
                <a:shade val="67500"/>
                <a:satMod val="115000"/>
              </a:schemeClr>
            </a:gs>
            <a:gs pos="100000">
              <a:schemeClr val="accent4">
                <a:shade val="100000"/>
                <a:satMod val="115000"/>
              </a:schemeClr>
            </a:gs>
          </a:gsLst>
          <a:lin ang="2700000" scaled="1"/>
          <a:tileRect/>
        </a:gradFill>
        <a:ln w="12700" cap="flat" cmpd="sng" algn="ctr">
          <a:solidFill>
            <a:schemeClr val="accent4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Book Antiqua" pitchFamily="18" charset="0"/>
            </a:rPr>
            <a:t>Основные направления бюджетной и налоговой политики муниципального образования «Холм-Жирковский район» Смоленской области  с учетом изменений бюджетного и налогового законодательства</a:t>
          </a:r>
          <a:endParaRPr lang="ru-RU" sz="2000" b="1" kern="1200" dirty="0">
            <a:latin typeface="Book Antiqua" pitchFamily="18" charset="0"/>
          </a:endParaRPr>
        </a:p>
      </dsp:txBody>
      <dsp:txXfrm>
        <a:off x="226363" y="1233861"/>
        <a:ext cx="7612557" cy="128370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15BBE4-9BF7-427B-95BC-091EAFC8FEE0}">
      <dsp:nvSpPr>
        <dsp:cNvPr id="0" name=""/>
        <dsp:cNvSpPr/>
      </dsp:nvSpPr>
      <dsp:spPr>
        <a:xfrm>
          <a:off x="3451763" y="22055"/>
          <a:ext cx="4757000" cy="54947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CC99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0099"/>
              </a:solidFill>
              <a:latin typeface="Book Antiqua" pitchFamily="18" charset="0"/>
            </a:rPr>
            <a:t>2144,68    2198,3    2351,89   7086,87    7342,0</a:t>
          </a:r>
          <a:endParaRPr lang="ru-RU" sz="1600" kern="1200" dirty="0">
            <a:solidFill>
              <a:srgbClr val="000099"/>
            </a:solidFill>
            <a:latin typeface="Book Antiqua" pitchFamily="18" charset="0"/>
          </a:endParaRPr>
        </a:p>
      </dsp:txBody>
      <dsp:txXfrm>
        <a:off x="3451763" y="22055"/>
        <a:ext cx="4757000" cy="549474"/>
      </dsp:txXfrm>
    </dsp:sp>
    <dsp:sp modelId="{03FBB181-99F4-4C38-ADB6-9BE4DC139BC6}">
      <dsp:nvSpPr>
        <dsp:cNvPr id="0" name=""/>
        <dsp:cNvSpPr/>
      </dsp:nvSpPr>
      <dsp:spPr>
        <a:xfrm>
          <a:off x="5" y="648074"/>
          <a:ext cx="3451616" cy="592866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Объем реализации продукции сельского хозяйства </a:t>
          </a:r>
        </a:p>
      </dsp:txBody>
      <dsp:txXfrm>
        <a:off x="5" y="648074"/>
        <a:ext cx="3451616" cy="592866"/>
      </dsp:txXfrm>
    </dsp:sp>
    <dsp:sp modelId="{908B6AFF-A230-4BA6-9AB8-AF7992F9C594}">
      <dsp:nvSpPr>
        <dsp:cNvPr id="0" name=""/>
        <dsp:cNvSpPr/>
      </dsp:nvSpPr>
      <dsp:spPr>
        <a:xfrm>
          <a:off x="3447101" y="648074"/>
          <a:ext cx="4761810" cy="54947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CC99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  </a:t>
          </a:r>
          <a:r>
            <a:rPr lang="ru-RU" sz="1600" kern="1200" dirty="0" smtClean="0">
              <a:solidFill>
                <a:srgbClr val="000099"/>
              </a:solidFill>
              <a:latin typeface="Book Antiqua" pitchFamily="18" charset="0"/>
            </a:rPr>
            <a:t>341,4       363,2      386,18     406,94     426,18</a:t>
          </a:r>
        </a:p>
      </dsp:txBody>
      <dsp:txXfrm>
        <a:off x="3447101" y="648074"/>
        <a:ext cx="4761810" cy="549474"/>
      </dsp:txXfrm>
    </dsp:sp>
    <dsp:sp modelId="{C10417B2-9554-4AFB-931E-555801F9657D}">
      <dsp:nvSpPr>
        <dsp:cNvPr id="0" name=""/>
        <dsp:cNvSpPr/>
      </dsp:nvSpPr>
      <dsp:spPr>
        <a:xfrm>
          <a:off x="0" y="42201"/>
          <a:ext cx="3438852" cy="549474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Объем промышленного производства, млн. руб.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sp:txBody>
      <dsp:txXfrm>
        <a:off x="0" y="42201"/>
        <a:ext cx="3438852" cy="549474"/>
      </dsp:txXfrm>
    </dsp:sp>
    <dsp:sp modelId="{6F6D69CD-3D9C-4132-8B43-5A2E10B3355D}">
      <dsp:nvSpPr>
        <dsp:cNvPr id="0" name=""/>
        <dsp:cNvSpPr/>
      </dsp:nvSpPr>
      <dsp:spPr>
        <a:xfrm>
          <a:off x="3456395" y="1252594"/>
          <a:ext cx="4723703" cy="54947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CC99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  </a:t>
          </a:r>
          <a:r>
            <a:rPr lang="ru-RU" sz="1600" kern="1200" dirty="0" smtClean="0">
              <a:solidFill>
                <a:srgbClr val="000099"/>
              </a:solidFill>
              <a:latin typeface="Book Antiqua" pitchFamily="18" charset="0"/>
            </a:rPr>
            <a:t>63,25       63,00       66,40       69,51       72,87</a:t>
          </a:r>
        </a:p>
      </dsp:txBody>
      <dsp:txXfrm>
        <a:off x="3456395" y="1252594"/>
        <a:ext cx="4723703" cy="549474"/>
      </dsp:txXfrm>
    </dsp:sp>
    <dsp:sp modelId="{426AD58C-4758-4A76-A632-D85D8C2C0481}">
      <dsp:nvSpPr>
        <dsp:cNvPr id="0" name=""/>
        <dsp:cNvSpPr/>
      </dsp:nvSpPr>
      <dsp:spPr>
        <a:xfrm>
          <a:off x="0" y="1296145"/>
          <a:ext cx="3427581" cy="549474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Объем розничной торговли, млн. руб.</a:t>
          </a:r>
        </a:p>
      </dsp:txBody>
      <dsp:txXfrm>
        <a:off x="0" y="1296145"/>
        <a:ext cx="3427581" cy="549474"/>
      </dsp:txXfrm>
    </dsp:sp>
    <dsp:sp modelId="{8955D0E5-ED7C-44E2-B219-ECE5D6A8FA78}">
      <dsp:nvSpPr>
        <dsp:cNvPr id="0" name=""/>
        <dsp:cNvSpPr/>
      </dsp:nvSpPr>
      <dsp:spPr>
        <a:xfrm>
          <a:off x="3401950" y="1857016"/>
          <a:ext cx="4805099" cy="54947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CC99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0099"/>
              </a:solidFill>
              <a:latin typeface="Book Antiqua" pitchFamily="18" charset="0"/>
            </a:rPr>
            <a:t>   35,10       37,62       40,00       42,20       44,51</a:t>
          </a:r>
        </a:p>
      </dsp:txBody>
      <dsp:txXfrm>
        <a:off x="3401950" y="1857016"/>
        <a:ext cx="4805099" cy="549474"/>
      </dsp:txXfrm>
    </dsp:sp>
    <dsp:sp modelId="{8BD29FCE-1BF0-4971-AA15-7EE2FD950751}">
      <dsp:nvSpPr>
        <dsp:cNvPr id="0" name=""/>
        <dsp:cNvSpPr/>
      </dsp:nvSpPr>
      <dsp:spPr>
        <a:xfrm>
          <a:off x="1862" y="1857016"/>
          <a:ext cx="3400088" cy="549474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Объем платных услуг населению, млн. руб.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sp:txBody>
      <dsp:txXfrm>
        <a:off x="1862" y="1857016"/>
        <a:ext cx="3400088" cy="549474"/>
      </dsp:txXfrm>
    </dsp:sp>
    <dsp:sp modelId="{A1B5F517-B891-43B5-B441-590EE1D0E32F}">
      <dsp:nvSpPr>
        <dsp:cNvPr id="0" name=""/>
        <dsp:cNvSpPr/>
      </dsp:nvSpPr>
      <dsp:spPr>
        <a:xfrm>
          <a:off x="3401950" y="2461437"/>
          <a:ext cx="4805099" cy="54947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CC99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0099"/>
              </a:solidFill>
            </a:rPr>
            <a:t> </a:t>
          </a:r>
          <a:r>
            <a:rPr lang="ru-RU" sz="1600" kern="1200" dirty="0" smtClean="0">
              <a:solidFill>
                <a:srgbClr val="000099"/>
              </a:solidFill>
              <a:latin typeface="Book Antiqua" pitchFamily="18" charset="0"/>
            </a:rPr>
            <a:t>2064,07    4170,0      594,2      162,36      114,53</a:t>
          </a:r>
          <a:endParaRPr lang="ru-RU" sz="1600" kern="1200" dirty="0">
            <a:solidFill>
              <a:srgbClr val="000099"/>
            </a:solidFill>
            <a:latin typeface="Book Antiqua" pitchFamily="18" charset="0"/>
          </a:endParaRPr>
        </a:p>
      </dsp:txBody>
      <dsp:txXfrm>
        <a:off x="3401950" y="2461437"/>
        <a:ext cx="4805099" cy="549474"/>
      </dsp:txXfrm>
    </dsp:sp>
    <dsp:sp modelId="{47F22AA8-C287-4A4C-B255-28775BB11840}">
      <dsp:nvSpPr>
        <dsp:cNvPr id="0" name=""/>
        <dsp:cNvSpPr/>
      </dsp:nvSpPr>
      <dsp:spPr>
        <a:xfrm>
          <a:off x="1862" y="2461437"/>
          <a:ext cx="3400088" cy="549474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Объем инвестиций в основной капитал, млн. руб.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sp:txBody>
      <dsp:txXfrm>
        <a:off x="1862" y="2461437"/>
        <a:ext cx="3400088" cy="549474"/>
      </dsp:txXfrm>
    </dsp:sp>
    <dsp:sp modelId="{B4C3AF95-6777-410C-A905-9D9F34A1267A}">
      <dsp:nvSpPr>
        <dsp:cNvPr id="0" name=""/>
        <dsp:cNvSpPr/>
      </dsp:nvSpPr>
      <dsp:spPr>
        <a:xfrm>
          <a:off x="3401950" y="3065859"/>
          <a:ext cx="4805099" cy="54947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CC99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0099"/>
              </a:solidFill>
              <a:latin typeface="Book Antiqua" pitchFamily="18" charset="0"/>
            </a:rPr>
            <a:t>  9698         9602         9524       9452         9386</a:t>
          </a:r>
          <a:endParaRPr lang="ru-RU" sz="1600" kern="1200" dirty="0">
            <a:solidFill>
              <a:srgbClr val="000099"/>
            </a:solidFill>
            <a:latin typeface="Book Antiqua" pitchFamily="18" charset="0"/>
          </a:endParaRPr>
        </a:p>
      </dsp:txBody>
      <dsp:txXfrm>
        <a:off x="3401950" y="3065859"/>
        <a:ext cx="4805099" cy="549474"/>
      </dsp:txXfrm>
    </dsp:sp>
    <dsp:sp modelId="{0C1FC446-2410-44F5-B73F-A4BA8F78379E}">
      <dsp:nvSpPr>
        <dsp:cNvPr id="0" name=""/>
        <dsp:cNvSpPr/>
      </dsp:nvSpPr>
      <dsp:spPr>
        <a:xfrm>
          <a:off x="1862" y="3065859"/>
          <a:ext cx="3400088" cy="549474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Численность  населения, человек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sp:txBody>
      <dsp:txXfrm>
        <a:off x="1862" y="3065859"/>
        <a:ext cx="3400088" cy="549474"/>
      </dsp:txXfrm>
    </dsp:sp>
    <dsp:sp modelId="{CA751718-927B-4344-BBC2-48E3C48F6EFD}">
      <dsp:nvSpPr>
        <dsp:cNvPr id="0" name=""/>
        <dsp:cNvSpPr/>
      </dsp:nvSpPr>
      <dsp:spPr>
        <a:xfrm>
          <a:off x="3401950" y="3670280"/>
          <a:ext cx="4805099" cy="54947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CC99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  </a:t>
          </a:r>
          <a:r>
            <a:rPr lang="ru-RU" sz="1600" kern="1200" dirty="0" smtClean="0">
              <a:solidFill>
                <a:srgbClr val="000099"/>
              </a:solidFill>
              <a:latin typeface="Book Antiqua" pitchFamily="18" charset="0"/>
            </a:rPr>
            <a:t>691,84     712,60     734,00     756,00      794,00</a:t>
          </a:r>
          <a:endParaRPr lang="ru-RU" sz="1600" kern="1200" dirty="0">
            <a:solidFill>
              <a:srgbClr val="000099"/>
            </a:solidFill>
            <a:latin typeface="Book Antiqua" pitchFamily="18" charset="0"/>
          </a:endParaRPr>
        </a:p>
      </dsp:txBody>
      <dsp:txXfrm>
        <a:off x="3401950" y="3670280"/>
        <a:ext cx="4805099" cy="549474"/>
      </dsp:txXfrm>
    </dsp:sp>
    <dsp:sp modelId="{C2B32D2A-B93D-451C-80A9-0C4B4B6629D8}">
      <dsp:nvSpPr>
        <dsp:cNvPr id="0" name=""/>
        <dsp:cNvSpPr/>
      </dsp:nvSpPr>
      <dsp:spPr>
        <a:xfrm>
          <a:off x="1862" y="3670280"/>
          <a:ext cx="3400088" cy="549474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Фонд заработной платы , млн. руб.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sp:txBody>
      <dsp:txXfrm>
        <a:off x="1862" y="3670280"/>
        <a:ext cx="3400088" cy="549474"/>
      </dsp:txXfrm>
    </dsp:sp>
    <dsp:sp modelId="{5A2A80F9-9627-4211-A16B-CFC2C54A2E9C}">
      <dsp:nvSpPr>
        <dsp:cNvPr id="0" name=""/>
        <dsp:cNvSpPr/>
      </dsp:nvSpPr>
      <dsp:spPr>
        <a:xfrm>
          <a:off x="3401950" y="4274702"/>
          <a:ext cx="4805099" cy="54947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CC99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Book Antiqua" pitchFamily="18" charset="0"/>
            </a:rPr>
            <a:t> </a:t>
          </a:r>
          <a:r>
            <a:rPr lang="ru-RU" sz="1600" kern="1200" dirty="0" smtClean="0">
              <a:solidFill>
                <a:srgbClr val="000099"/>
              </a:solidFill>
              <a:latin typeface="Book Antiqua" pitchFamily="18" charset="0"/>
            </a:rPr>
            <a:t>26289,7    27078,0   27890,0   28727,0    30163,0</a:t>
          </a:r>
          <a:endParaRPr lang="ru-RU" sz="1600" kern="1200" dirty="0">
            <a:solidFill>
              <a:srgbClr val="000099"/>
            </a:solidFill>
            <a:latin typeface="Book Antiqua" pitchFamily="18" charset="0"/>
          </a:endParaRPr>
        </a:p>
      </dsp:txBody>
      <dsp:txXfrm>
        <a:off x="3401950" y="4274702"/>
        <a:ext cx="4805099" cy="549474"/>
      </dsp:txXfrm>
    </dsp:sp>
    <dsp:sp modelId="{842ABAB0-A391-425B-8AFA-9FD815F509ED}">
      <dsp:nvSpPr>
        <dsp:cNvPr id="0" name=""/>
        <dsp:cNvSpPr/>
      </dsp:nvSpPr>
      <dsp:spPr>
        <a:xfrm>
          <a:off x="1862" y="4274702"/>
          <a:ext cx="3400088" cy="549474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Среднемесячная заработная плата, рублей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sp:txBody>
      <dsp:txXfrm>
        <a:off x="1862" y="4274702"/>
        <a:ext cx="3400088" cy="549474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0.16948</cdr:x>
      <cdr:y>0.79747</cdr:y>
    </cdr:from>
    <cdr:to>
      <cdr:x>0.34303</cdr:x>
      <cdr:y>0.9708</cdr:y>
    </cdr:to>
    <cdr:sp macro="" textlink="">
      <cdr:nvSpPr>
        <cdr:cNvPr id="3" name="Загнутый угол 2"/>
        <cdr:cNvSpPr/>
      </cdr:nvSpPr>
      <cdr:spPr>
        <a:xfrm xmlns:a="http://schemas.openxmlformats.org/drawingml/2006/main">
          <a:off x="1476672" y="4536504"/>
          <a:ext cx="1512168" cy="986029"/>
        </a:xfrm>
        <a:prstGeom xmlns:a="http://schemas.openxmlformats.org/drawingml/2006/main" prst="foldedCorner">
          <a:avLst/>
        </a:prstGeom>
        <a:gradFill xmlns:a="http://schemas.openxmlformats.org/drawingml/2006/main" flip="none"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2700000" scaled="1"/>
          <a:tileRect/>
        </a:gradFill>
        <a:effectLst xmlns:a="http://schemas.openxmlformats.org/drawingml/2006/main">
          <a:glow rad="63500">
            <a:schemeClr val="accent2">
              <a:satMod val="175000"/>
              <a:alpha val="40000"/>
            </a:schemeClr>
          </a:glow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marL="342900" indent="-342900" algn="ctr"/>
          <a:r>
            <a:rPr lang="ru-RU" sz="1400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2017 г- 219 923,4</a:t>
          </a:r>
        </a:p>
        <a:p xmlns:a="http://schemas.openxmlformats.org/drawingml/2006/main">
          <a:pPr marL="342900" indent="-342900" algn="ctr"/>
          <a:r>
            <a:rPr lang="ru-RU" sz="1400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2018 г- 198 606,9</a:t>
          </a:r>
        </a:p>
        <a:p xmlns:a="http://schemas.openxmlformats.org/drawingml/2006/main">
          <a:pPr marL="342900" indent="-342900" algn="ctr"/>
          <a:r>
            <a:rPr lang="ru-RU" sz="1400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2019 г- 206 024,0</a:t>
          </a:r>
          <a:endParaRPr lang="ru-RU" sz="1400" dirty="0">
            <a:solidFill>
              <a:schemeClr val="tx2">
                <a:lumMod val="10000"/>
              </a:schemeClr>
            </a:solidFill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0.42568</cdr:x>
      <cdr:y>0.79747</cdr:y>
    </cdr:from>
    <cdr:to>
      <cdr:x>0.6075</cdr:x>
      <cdr:y>0.9708</cdr:y>
    </cdr:to>
    <cdr:sp macro="" textlink="">
      <cdr:nvSpPr>
        <cdr:cNvPr id="4" name="Загнутый угол 3"/>
        <cdr:cNvSpPr/>
      </cdr:nvSpPr>
      <cdr:spPr>
        <a:xfrm xmlns:a="http://schemas.openxmlformats.org/drawingml/2006/main">
          <a:off x="3708920" y="4536504"/>
          <a:ext cx="1584176" cy="986029"/>
        </a:xfrm>
        <a:prstGeom xmlns:a="http://schemas.openxmlformats.org/drawingml/2006/main" prst="foldedCorner">
          <a:avLst/>
        </a:prstGeom>
        <a:gradFill xmlns:a="http://schemas.openxmlformats.org/drawingml/2006/main" flip="none"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2700000" scaled="1"/>
          <a:tileRect/>
        </a:gradFill>
        <a:effectLst xmlns:a="http://schemas.openxmlformats.org/drawingml/2006/main">
          <a:glow rad="101600">
            <a:schemeClr val="accent3">
              <a:satMod val="175000"/>
              <a:alpha val="40000"/>
            </a:schemeClr>
          </a:glow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2017 г – 226 290,8</a:t>
          </a:r>
        </a:p>
        <a:p xmlns:a="http://schemas.openxmlformats.org/drawingml/2006/main">
          <a:pPr algn="ctr"/>
          <a:r>
            <a:rPr lang="ru-RU" sz="1400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2018 г – 196 694,4</a:t>
          </a:r>
        </a:p>
        <a:p xmlns:a="http://schemas.openxmlformats.org/drawingml/2006/main">
          <a:pPr algn="ctr"/>
          <a:r>
            <a:rPr lang="ru-RU" sz="1400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2019 г – 204 111,5</a:t>
          </a:r>
          <a:endParaRPr lang="ru-RU" sz="1400" dirty="0">
            <a:solidFill>
              <a:schemeClr val="tx2">
                <a:lumMod val="10000"/>
              </a:schemeClr>
            </a:solidFill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0.69014</cdr:x>
      <cdr:y>0.79747</cdr:y>
    </cdr:from>
    <cdr:to>
      <cdr:x>0.88022</cdr:x>
      <cdr:y>0.9708</cdr:y>
    </cdr:to>
    <cdr:sp macro="" textlink="">
      <cdr:nvSpPr>
        <cdr:cNvPr id="6" name="Загнутый угол 5"/>
        <cdr:cNvSpPr/>
      </cdr:nvSpPr>
      <cdr:spPr>
        <a:xfrm xmlns:a="http://schemas.openxmlformats.org/drawingml/2006/main">
          <a:off x="6013176" y="4536504"/>
          <a:ext cx="1656184" cy="986029"/>
        </a:xfrm>
        <a:prstGeom xmlns:a="http://schemas.openxmlformats.org/drawingml/2006/main" prst="foldedCorner">
          <a:avLst/>
        </a:prstGeom>
        <a:gradFill xmlns:a="http://schemas.openxmlformats.org/drawingml/2006/main" flip="none"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2700000" scaled="1"/>
          <a:tileRect/>
        </a:gradFill>
        <a:effectLst xmlns:a="http://schemas.openxmlformats.org/drawingml/2006/main">
          <a:glow rad="101600">
            <a:schemeClr val="accent5">
              <a:satMod val="175000"/>
              <a:alpha val="40000"/>
            </a:schemeClr>
          </a:glow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2017 г– (-6 367,4)</a:t>
          </a:r>
        </a:p>
        <a:p xmlns:a="http://schemas.openxmlformats.org/drawingml/2006/main">
          <a:pPr algn="ctr"/>
          <a:r>
            <a:rPr lang="ru-RU" sz="1400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2018 г– (+1 912,5)</a:t>
          </a:r>
        </a:p>
        <a:p xmlns:a="http://schemas.openxmlformats.org/drawingml/2006/main">
          <a:pPr algn="ctr"/>
          <a:r>
            <a:rPr lang="ru-RU" sz="1400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2019 г– (+ 1 912,5)</a:t>
          </a:r>
          <a:endParaRPr lang="ru-RU" sz="1400" dirty="0">
            <a:solidFill>
              <a:schemeClr val="tx2">
                <a:lumMod val="10000"/>
              </a:schemeClr>
            </a:solidFill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0.8389</cdr:x>
      <cdr:y>0.02532</cdr:y>
    </cdr:from>
    <cdr:to>
      <cdr:x>0.97521</cdr:x>
      <cdr:y>0.10127</cdr:y>
    </cdr:to>
    <cdr:sp macro="" textlink="">
      <cdr:nvSpPr>
        <cdr:cNvPr id="7" name="Скругленный прямоугольник 6"/>
        <cdr:cNvSpPr/>
      </cdr:nvSpPr>
      <cdr:spPr>
        <a:xfrm xmlns:a="http://schemas.openxmlformats.org/drawingml/2006/main">
          <a:off x="7309320" y="144016"/>
          <a:ext cx="1187624" cy="432048"/>
        </a:xfrm>
        <a:prstGeom xmlns:a="http://schemas.openxmlformats.org/drawingml/2006/main" prst="roundRect">
          <a:avLst/>
        </a:prstGeom>
        <a:gradFill xmlns:a="http://schemas.openxmlformats.org/drawingml/2006/main" rotWithShape="1">
          <a:gsLst>
            <a:gs pos="0">
              <a:srgbClr val="7CCA62">
                <a:shade val="51000"/>
                <a:satMod val="130000"/>
              </a:srgbClr>
            </a:gs>
            <a:gs pos="80000">
              <a:srgbClr val="7CCA62">
                <a:shade val="93000"/>
                <a:satMod val="130000"/>
              </a:srgbClr>
            </a:gs>
            <a:gs pos="100000">
              <a:srgbClr val="7CCA62">
                <a:shade val="94000"/>
                <a:satMod val="135000"/>
              </a:srgbClr>
            </a:gs>
          </a:gsLst>
          <a:lin ang="16200000" scaled="0"/>
        </a:gradFill>
        <a:ln xmlns:a="http://schemas.openxmlformats.org/drawingml/2006/main" w="9525" cap="flat" cmpd="sng" algn="ctr">
          <a:solidFill>
            <a:srgbClr val="7CCA62">
              <a:shade val="95000"/>
              <a:satMod val="105000"/>
            </a:srgbClr>
          </a:solidFill>
          <a:prstDash val="solid"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</cdr:spPr>
      <cdr:style>
        <a:lnRef xmlns:a="http://schemas.openxmlformats.org/drawingml/2006/main" idx="1">
          <a:schemeClr val="accent5"/>
        </a:lnRef>
        <a:fillRef xmlns:a="http://schemas.openxmlformats.org/drawingml/2006/main" idx="3">
          <a:schemeClr val="accent5"/>
        </a:fillRef>
        <a:effectRef xmlns:a="http://schemas.openxmlformats.org/drawingml/2006/main" idx="2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Trebuchet MS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Trebuchet MS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Trebuchet MS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Trebuchet MS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Trebuchet MS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Trebuchet MS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Trebuchet MS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Trebuchet MS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rgbClr val="DBF5F9">
                  <a:lumMod val="10000"/>
                </a:srgbClr>
              </a:solidFill>
              <a:latin typeface="Book Antiqua" pitchFamily="18" charset="0"/>
            </a:rPr>
            <a:t>тыс. руб.</a:t>
          </a:r>
          <a:endParaRPr lang="ru-RU" sz="1400" b="1" dirty="0">
            <a:solidFill>
              <a:srgbClr val="DBF5F9">
                <a:lumMod val="10000"/>
              </a:srgbClr>
            </a:solidFill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0.20254</cdr:x>
      <cdr:y>0.10127</cdr:y>
    </cdr:from>
    <cdr:to>
      <cdr:x>0.27692</cdr:x>
      <cdr:y>0.13924</cdr:y>
    </cdr:to>
    <cdr:sp macro="" textlink="">
      <cdr:nvSpPr>
        <cdr:cNvPr id="9" name="Прямая со стрелкой 8"/>
        <cdr:cNvSpPr/>
      </cdr:nvSpPr>
      <cdr:spPr>
        <a:xfrm xmlns:a="http://schemas.openxmlformats.org/drawingml/2006/main">
          <a:off x="1764704" y="576064"/>
          <a:ext cx="648072" cy="21602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>
            <a:ln>
              <a:solidFill>
                <a:sysClr val="windowText" lastClr="000000"/>
              </a:solidFill>
            </a:ln>
          </a:endParaRPr>
        </a:p>
      </cdr:txBody>
    </cdr:sp>
  </cdr:relSizeAnchor>
  <cdr:relSizeAnchor xmlns:cdr="http://schemas.openxmlformats.org/drawingml/2006/chartDrawing">
    <cdr:from>
      <cdr:x>0.19427</cdr:x>
      <cdr:y>0.06329</cdr:y>
    </cdr:from>
    <cdr:to>
      <cdr:x>0.29922</cdr:x>
      <cdr:y>0.11392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692696" y="360040"/>
          <a:ext cx="9144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>
            <a:solidFill>
              <a:srgbClr val="003399"/>
            </a:solidFill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0.17774</cdr:x>
      <cdr:y>0.05063</cdr:y>
    </cdr:from>
    <cdr:to>
      <cdr:x>0.27692</cdr:x>
      <cdr:y>0.08861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1548680" y="288032"/>
          <a:ext cx="86409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 xmlns:a="http://schemas.openxmlformats.org/drawingml/2006/main"/>
        <a:p xmlns:a="http://schemas.openxmlformats.org/drawingml/2006/main">
          <a:pPr>
            <a:buFontTx/>
            <a:buChar char="-"/>
          </a:pPr>
          <a:r>
            <a:rPr lang="ru-RU" sz="1100" b="1" cap="none" spc="0" dirty="0" smtClean="0">
              <a:ln w="50800"/>
              <a:solidFill>
                <a:srgbClr val="003300"/>
              </a:solidFill>
              <a:effectLst/>
              <a:latin typeface="Book Antiqua" pitchFamily="18" charset="0"/>
            </a:rPr>
            <a:t>21 316,5</a:t>
          </a:r>
        </a:p>
        <a:p xmlns:a="http://schemas.openxmlformats.org/drawingml/2006/main">
          <a:pPr>
            <a:buFontTx/>
            <a:buChar char="-"/>
          </a:pPr>
          <a:endParaRPr lang="ru-RU" sz="1100" b="1" cap="none" spc="0" dirty="0">
            <a:ln w="50800"/>
            <a:solidFill>
              <a:srgbClr val="003300"/>
            </a:solidFill>
            <a:effectLst/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0.42568</cdr:x>
      <cdr:y>0.05063</cdr:y>
    </cdr:from>
    <cdr:to>
      <cdr:x>0.52485</cdr:x>
      <cdr:y>0.08861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3708920" y="288032"/>
          <a:ext cx="86409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 smtClean="0">
              <a:solidFill>
                <a:srgbClr val="003300"/>
              </a:solidFill>
              <a:latin typeface="Book Antiqua" pitchFamily="18" charset="0"/>
            </a:rPr>
            <a:t>- 29 596,4</a:t>
          </a:r>
          <a:endParaRPr lang="ru-RU" sz="1100" b="1" dirty="0">
            <a:solidFill>
              <a:srgbClr val="003300"/>
            </a:solidFill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0.54965</cdr:x>
      <cdr:y>0.05063</cdr:y>
    </cdr:from>
    <cdr:to>
      <cdr:x>0.64882</cdr:x>
      <cdr:y>0.08861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4789040" y="288032"/>
          <a:ext cx="86409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solidFill>
                <a:srgbClr val="003300"/>
              </a:solidFill>
              <a:latin typeface="Book Antiqua" pitchFamily="18" charset="0"/>
            </a:rPr>
            <a:t>+7 417,1</a:t>
          </a:r>
          <a:endParaRPr lang="ru-RU" sz="1100" b="1" dirty="0">
            <a:solidFill>
              <a:srgbClr val="003300"/>
            </a:solidFill>
            <a:latin typeface="Book Antiqua" pitchFamily="18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0.2541</cdr:x>
      <cdr:y>0.1519</cdr:y>
    </cdr:from>
    <cdr:to>
      <cdr:x>0.36521</cdr:x>
      <cdr:y>0.31898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32248" y="864096"/>
          <a:ext cx="976098" cy="9504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0.2541</cdr:x>
      <cdr:y>0.12658</cdr:y>
    </cdr:from>
    <cdr:to>
      <cdr:x>0.34238</cdr:x>
      <cdr:y>0.18487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232248" y="720080"/>
          <a:ext cx="775538" cy="3315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b="1" dirty="0" smtClean="0">
            <a:solidFill>
              <a:schemeClr val="bg1"/>
            </a:solidFill>
            <a:latin typeface="Book Antiqua" pitchFamily="18" charset="0"/>
          </a:endParaRPr>
        </a:p>
        <a:p xmlns:a="http://schemas.openxmlformats.org/drawingml/2006/main">
          <a:endParaRPr lang="ru-RU" sz="1200" b="1" dirty="0" smtClean="0">
            <a:solidFill>
              <a:schemeClr val="bg1"/>
            </a:solidFill>
            <a:latin typeface="Book Antiqua" pitchFamily="18" charset="0"/>
          </a:endParaRPr>
        </a:p>
        <a:p xmlns:a="http://schemas.openxmlformats.org/drawingml/2006/main">
          <a:endParaRPr lang="ru-RU" sz="1200" b="1" dirty="0">
            <a:solidFill>
              <a:schemeClr val="accent1">
                <a:lumMod val="50000"/>
              </a:schemeClr>
            </a:solidFill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0.85216</cdr:x>
      <cdr:y>0</cdr:y>
    </cdr:from>
    <cdr:to>
      <cdr:x>1</cdr:x>
      <cdr:y>0.06658</cdr:y>
    </cdr:to>
    <cdr:sp macro="" textlink="">
      <cdr:nvSpPr>
        <cdr:cNvPr id="6" name="Скругленный прямоугольник 5"/>
        <cdr:cNvSpPr/>
      </cdr:nvSpPr>
      <cdr:spPr>
        <a:xfrm xmlns:a="http://schemas.openxmlformats.org/drawingml/2006/main">
          <a:off x="7470126" y="0"/>
          <a:ext cx="1216674" cy="378772"/>
        </a:xfrm>
        <a:prstGeom xmlns:a="http://schemas.openxmlformats.org/drawingml/2006/main" prst="roundRect">
          <a:avLst/>
        </a:prstGeom>
        <a:gradFill xmlns:a="http://schemas.openxmlformats.org/drawingml/2006/main" rotWithShape="1">
          <a:gsLst>
            <a:gs pos="0">
              <a:srgbClr val="7CCA62">
                <a:shade val="51000"/>
                <a:satMod val="130000"/>
              </a:srgbClr>
            </a:gs>
            <a:gs pos="80000">
              <a:srgbClr val="7CCA62">
                <a:shade val="93000"/>
                <a:satMod val="130000"/>
              </a:srgbClr>
            </a:gs>
            <a:gs pos="100000">
              <a:srgbClr val="7CCA62">
                <a:shade val="94000"/>
                <a:satMod val="135000"/>
              </a:srgbClr>
            </a:gs>
          </a:gsLst>
          <a:lin ang="16200000" scaled="0"/>
        </a:gradFill>
        <a:ln xmlns:a="http://schemas.openxmlformats.org/drawingml/2006/main" w="9525" cap="flat" cmpd="sng" algn="ctr">
          <a:solidFill>
            <a:srgbClr val="7CCA62">
              <a:shade val="95000"/>
              <a:satMod val="105000"/>
            </a:srgbClr>
          </a:solidFill>
          <a:prstDash val="solid"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</cdr:spPr>
      <cdr:style>
        <a:lnRef xmlns:a="http://schemas.openxmlformats.org/drawingml/2006/main" idx="1">
          <a:schemeClr val="accent5"/>
        </a:lnRef>
        <a:fillRef xmlns:a="http://schemas.openxmlformats.org/drawingml/2006/main" idx="3">
          <a:schemeClr val="accent5"/>
        </a:fillRef>
        <a:effectRef xmlns:a="http://schemas.openxmlformats.org/drawingml/2006/main" idx="2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rebuchet MS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rebuchet MS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rebuchet MS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rebuchet MS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rebuchet MS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rebuchet MS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rebuchet MS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rebuchet MS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rgbClr val="DBF5F9">
                  <a:lumMod val="10000"/>
                </a:srgbClr>
              </a:solidFill>
              <a:latin typeface="Book Antiqua" pitchFamily="18" charset="0"/>
            </a:rPr>
            <a:t>тыс. руб.</a:t>
          </a:r>
          <a:endParaRPr lang="ru-RU" sz="1400" b="1" dirty="0">
            <a:solidFill>
              <a:srgbClr val="DBF5F9">
                <a:lumMod val="10000"/>
              </a:srgbClr>
            </a:solidFill>
            <a:latin typeface="Book Antiqua" pitchFamily="18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0.29508</cdr:x>
      <cdr:y>0.1519</cdr:y>
    </cdr:from>
    <cdr:to>
      <cdr:x>0.40619</cdr:x>
      <cdr:y>0.31898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92288" y="864096"/>
          <a:ext cx="976098" cy="9504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0.28658</cdr:x>
      <cdr:y>0.13158</cdr:y>
    </cdr:from>
    <cdr:to>
      <cdr:x>0.37486</cdr:x>
      <cdr:y>0.18987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58615" y="748510"/>
          <a:ext cx="757419" cy="3316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b="1" dirty="0" smtClean="0">
            <a:solidFill>
              <a:schemeClr val="bg1"/>
            </a:solidFill>
            <a:latin typeface="Book Antiqua" pitchFamily="18" charset="0"/>
          </a:endParaRPr>
        </a:p>
        <a:p xmlns:a="http://schemas.openxmlformats.org/drawingml/2006/main">
          <a:endParaRPr lang="ru-RU" sz="1200" b="1" dirty="0" smtClean="0">
            <a:solidFill>
              <a:schemeClr val="bg1"/>
            </a:solidFill>
            <a:latin typeface="Book Antiqua" pitchFamily="18" charset="0"/>
          </a:endParaRPr>
        </a:p>
        <a:p xmlns:a="http://schemas.openxmlformats.org/drawingml/2006/main">
          <a:endParaRPr lang="ru-RU" sz="1200" b="1" dirty="0">
            <a:solidFill>
              <a:schemeClr val="accent1">
                <a:lumMod val="50000"/>
              </a:schemeClr>
            </a:solidFill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0.85216</cdr:x>
      <cdr:y>0</cdr:y>
    </cdr:from>
    <cdr:to>
      <cdr:x>1</cdr:x>
      <cdr:y>0.06658</cdr:y>
    </cdr:to>
    <cdr:sp macro="" textlink="">
      <cdr:nvSpPr>
        <cdr:cNvPr id="6" name="Скругленный прямоугольник 5"/>
        <cdr:cNvSpPr/>
      </cdr:nvSpPr>
      <cdr:spPr>
        <a:xfrm xmlns:a="http://schemas.openxmlformats.org/drawingml/2006/main">
          <a:off x="7470126" y="0"/>
          <a:ext cx="1216674" cy="378772"/>
        </a:xfrm>
        <a:prstGeom xmlns:a="http://schemas.openxmlformats.org/drawingml/2006/main" prst="roundRect">
          <a:avLst/>
        </a:prstGeom>
        <a:gradFill xmlns:a="http://schemas.openxmlformats.org/drawingml/2006/main" rotWithShape="1">
          <a:gsLst>
            <a:gs pos="0">
              <a:srgbClr val="7CCA62">
                <a:shade val="51000"/>
                <a:satMod val="130000"/>
              </a:srgbClr>
            </a:gs>
            <a:gs pos="80000">
              <a:srgbClr val="7CCA62">
                <a:shade val="93000"/>
                <a:satMod val="130000"/>
              </a:srgbClr>
            </a:gs>
            <a:gs pos="100000">
              <a:srgbClr val="7CCA62">
                <a:shade val="94000"/>
                <a:satMod val="135000"/>
              </a:srgbClr>
            </a:gs>
          </a:gsLst>
          <a:lin ang="16200000" scaled="0"/>
        </a:gradFill>
        <a:ln xmlns:a="http://schemas.openxmlformats.org/drawingml/2006/main" w="9525" cap="flat" cmpd="sng" algn="ctr">
          <a:solidFill>
            <a:srgbClr val="7CCA62">
              <a:shade val="95000"/>
              <a:satMod val="105000"/>
            </a:srgbClr>
          </a:solidFill>
          <a:prstDash val="solid"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</cdr:spPr>
      <cdr:style>
        <a:lnRef xmlns:a="http://schemas.openxmlformats.org/drawingml/2006/main" idx="1">
          <a:schemeClr val="accent5"/>
        </a:lnRef>
        <a:fillRef xmlns:a="http://schemas.openxmlformats.org/drawingml/2006/main" idx="3">
          <a:schemeClr val="accent5"/>
        </a:fillRef>
        <a:effectRef xmlns:a="http://schemas.openxmlformats.org/drawingml/2006/main" idx="2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rebuchet MS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rebuchet MS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rebuchet MS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rebuchet MS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rebuchet MS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rebuchet MS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rebuchet MS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rebuchet MS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rgbClr val="DBF5F9">
                  <a:lumMod val="10000"/>
                </a:srgbClr>
              </a:solidFill>
              <a:latin typeface="Book Antiqua" pitchFamily="18" charset="0"/>
            </a:rPr>
            <a:t>тыс. руб.</a:t>
          </a:r>
          <a:endParaRPr lang="ru-RU" sz="1400" b="1" dirty="0">
            <a:solidFill>
              <a:srgbClr val="DBF5F9">
                <a:lumMod val="10000"/>
              </a:srgbClr>
            </a:solidFill>
            <a:latin typeface="Book Antiqua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0.17053</cdr:x>
      <cdr:y>0.46451</cdr:y>
    </cdr:from>
    <cdr:to>
      <cdr:x>0.2899</cdr:x>
      <cdr:y>0.55366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34480" y="2251323"/>
          <a:ext cx="86409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0.14444</cdr:x>
      <cdr:y>0.24286</cdr:y>
    </cdr:from>
    <cdr:to>
      <cdr:x>0.27162</cdr:x>
      <cdr:y>0.32857</cdr:y>
    </cdr:to>
    <cdr:sp macro="" textlink="">
      <cdr:nvSpPr>
        <cdr:cNvPr id="3" name="Прямоугольная выноска 2"/>
        <cdr:cNvSpPr/>
      </cdr:nvSpPr>
      <cdr:spPr>
        <a:xfrm xmlns:a="http://schemas.openxmlformats.org/drawingml/2006/main">
          <a:off x="899592" y="1224136"/>
          <a:ext cx="792088" cy="432048"/>
        </a:xfrm>
        <a:prstGeom xmlns:a="http://schemas.openxmlformats.org/drawingml/2006/main" prst="wedgeRectCallout">
          <a:avLst>
            <a:gd name="adj1" fmla="val -18981"/>
            <a:gd name="adj2" fmla="val 111883"/>
          </a:avLst>
        </a:prstGeom>
        <a:gradFill xmlns:a="http://schemas.openxmlformats.org/drawingml/2006/main" flip="none" rotWithShape="1">
          <a:gsLst>
            <a:gs pos="0">
              <a:srgbClr val="33CCFF">
                <a:shade val="30000"/>
                <a:satMod val="115000"/>
              </a:srgbClr>
            </a:gs>
            <a:gs pos="50000">
              <a:srgbClr val="33CCFF">
                <a:shade val="67500"/>
                <a:satMod val="115000"/>
              </a:srgbClr>
            </a:gs>
            <a:gs pos="100000">
              <a:srgbClr val="33CCFF">
                <a:shade val="100000"/>
                <a:satMod val="115000"/>
              </a:srgbClr>
            </a:gs>
          </a:gsLst>
          <a:lin ang="18900000" scaled="1"/>
          <a:tileRect/>
        </a:gradFill>
        <a:ln xmlns:a="http://schemas.openxmlformats.org/drawingml/2006/main" w="9525">
          <a:solidFill>
            <a:srgbClr val="006699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rgbClr val="0033CC"/>
              </a:solidFill>
              <a:effectLst/>
              <a:latin typeface="Bookman Old Style" pitchFamily="18" charset="0"/>
            </a:rPr>
            <a:t>7 306,5</a:t>
          </a:r>
        </a:p>
        <a:p xmlns:a="http://schemas.openxmlformats.org/drawingml/2006/main">
          <a:pPr algn="ctr"/>
          <a:r>
            <a:rPr lang="ru-RU" sz="1000" b="1" dirty="0" smtClean="0">
              <a:solidFill>
                <a:srgbClr val="0033CC"/>
              </a:solidFill>
              <a:effectLst/>
              <a:latin typeface="Bookman Old Style" pitchFamily="18" charset="0"/>
            </a:rPr>
            <a:t>факт</a:t>
          </a:r>
          <a:endParaRPr lang="ru-RU" sz="1000" b="1" dirty="0">
            <a:solidFill>
              <a:srgbClr val="0033CC"/>
            </a:solidFill>
            <a:effectLst/>
            <a:latin typeface="Bookman Old Style" pitchFamily="18" charset="0"/>
          </a:endParaRPr>
        </a:p>
      </cdr:txBody>
    </cdr:sp>
  </cdr:relSizeAnchor>
  <cdr:relSizeAnchor xmlns:cdr="http://schemas.openxmlformats.org/drawingml/2006/chartDrawing">
    <cdr:from>
      <cdr:x>0.44504</cdr:x>
      <cdr:y>0</cdr:y>
    </cdr:from>
    <cdr:to>
      <cdr:x>0.57903</cdr:x>
      <cdr:y>0.06846</cdr:y>
    </cdr:to>
    <cdr:sp macro="" textlink="">
      <cdr:nvSpPr>
        <cdr:cNvPr id="5" name="Прямоугольная выноска 4"/>
        <cdr:cNvSpPr/>
      </cdr:nvSpPr>
      <cdr:spPr>
        <a:xfrm xmlns:a="http://schemas.openxmlformats.org/drawingml/2006/main">
          <a:off x="2771800" y="0"/>
          <a:ext cx="834479" cy="345077"/>
        </a:xfrm>
        <a:prstGeom xmlns:a="http://schemas.openxmlformats.org/drawingml/2006/main" prst="wedgeRectCallout">
          <a:avLst>
            <a:gd name="adj1" fmla="val -18981"/>
            <a:gd name="adj2" fmla="val 111883"/>
          </a:avLst>
        </a:prstGeom>
        <a:gradFill xmlns:a="http://schemas.openxmlformats.org/drawingml/2006/main" flip="none" rotWithShape="1">
          <a:gsLst>
            <a:gs pos="0">
              <a:srgbClr val="33CCFF">
                <a:shade val="30000"/>
                <a:satMod val="115000"/>
              </a:srgbClr>
            </a:gs>
            <a:gs pos="50000">
              <a:srgbClr val="33CCFF">
                <a:shade val="67500"/>
                <a:satMod val="115000"/>
              </a:srgbClr>
            </a:gs>
            <a:gs pos="100000">
              <a:srgbClr val="33CCFF">
                <a:shade val="100000"/>
                <a:satMod val="115000"/>
              </a:srgbClr>
            </a:gs>
          </a:gsLst>
          <a:lin ang="18900000" scaled="1"/>
          <a:tileRect/>
        </a:gradFill>
        <a:ln xmlns:a="http://schemas.openxmlformats.org/drawingml/2006/main" w="9525" cap="flat" cmpd="sng" algn="ctr">
          <a:solidFill>
            <a:srgbClr val="006699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Trebuchet MS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Trebuchet MS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Trebuchet MS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Trebuchet MS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Trebuchet MS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Trebuchet MS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Trebuchet MS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Trebuchet MS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solidFill>
                <a:srgbClr val="0033CC"/>
              </a:solidFill>
              <a:latin typeface="Bookman Old Style" pitchFamily="18" charset="0"/>
            </a:rPr>
            <a:t>11 137,2</a:t>
          </a:r>
        </a:p>
        <a:p xmlns:a="http://schemas.openxmlformats.org/drawingml/2006/main">
          <a:pPr algn="ctr"/>
          <a:r>
            <a:rPr lang="ru-RU" sz="1000" b="1" dirty="0" smtClean="0">
              <a:solidFill>
                <a:srgbClr val="0033CC"/>
              </a:solidFill>
              <a:latin typeface="Bookman Old Style" pitchFamily="18" charset="0"/>
            </a:rPr>
            <a:t>прогноз</a:t>
          </a:r>
          <a:endParaRPr lang="ru-RU" sz="1000" b="1" dirty="0">
            <a:solidFill>
              <a:srgbClr val="0033CC"/>
            </a:solidFill>
            <a:latin typeface="Bookman Old Style" pitchFamily="18" charset="0"/>
          </a:endParaRPr>
        </a:p>
      </cdr:txBody>
    </cdr:sp>
  </cdr:relSizeAnchor>
  <cdr:relSizeAnchor xmlns:cdr="http://schemas.openxmlformats.org/drawingml/2006/chartDrawing">
    <cdr:from>
      <cdr:x>0.63003</cdr:x>
      <cdr:y>0.1</cdr:y>
    </cdr:from>
    <cdr:to>
      <cdr:x>0.75942</cdr:x>
      <cdr:y>0.16846</cdr:y>
    </cdr:to>
    <cdr:sp macro="" textlink="">
      <cdr:nvSpPr>
        <cdr:cNvPr id="6" name="Прямоугольная выноска 5"/>
        <cdr:cNvSpPr/>
      </cdr:nvSpPr>
      <cdr:spPr>
        <a:xfrm xmlns:a="http://schemas.openxmlformats.org/drawingml/2006/main">
          <a:off x="3923928" y="504056"/>
          <a:ext cx="805910" cy="345078"/>
        </a:xfrm>
        <a:prstGeom xmlns:a="http://schemas.openxmlformats.org/drawingml/2006/main" prst="wedgeRectCallout">
          <a:avLst>
            <a:gd name="adj1" fmla="val -18981"/>
            <a:gd name="adj2" fmla="val 111883"/>
          </a:avLst>
        </a:prstGeom>
        <a:gradFill xmlns:a="http://schemas.openxmlformats.org/drawingml/2006/main" flip="none" rotWithShape="1">
          <a:gsLst>
            <a:gs pos="0">
              <a:srgbClr val="33CCFF">
                <a:shade val="30000"/>
                <a:satMod val="115000"/>
              </a:srgbClr>
            </a:gs>
            <a:gs pos="50000">
              <a:srgbClr val="33CCFF">
                <a:shade val="67500"/>
                <a:satMod val="115000"/>
              </a:srgbClr>
            </a:gs>
            <a:gs pos="100000">
              <a:srgbClr val="33CCFF">
                <a:shade val="100000"/>
                <a:satMod val="115000"/>
              </a:srgbClr>
            </a:gs>
          </a:gsLst>
          <a:lin ang="18900000" scaled="1"/>
          <a:tileRect/>
        </a:gradFill>
        <a:ln xmlns:a="http://schemas.openxmlformats.org/drawingml/2006/main" w="9525" cap="flat" cmpd="sng" algn="ctr">
          <a:solidFill>
            <a:srgbClr val="006699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rebuchet MS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rebuchet MS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rebuchet MS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rebuchet MS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rebuchet MS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rebuchet MS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rebuchet MS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rebuchet MS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pPr algn="ctr" rtl="0"/>
          <a:r>
            <a:rPr lang="ru-RU" b="1" kern="1200" dirty="0" smtClean="0">
              <a:solidFill>
                <a:srgbClr val="0033CC"/>
              </a:solidFill>
              <a:latin typeface="Bookman Old Style" pitchFamily="18" charset="0"/>
            </a:rPr>
            <a:t>9 224,7</a:t>
          </a:r>
          <a:endParaRPr lang="ru-RU" sz="1000" b="1" kern="1200" dirty="0" smtClean="0">
            <a:solidFill>
              <a:srgbClr val="0033CC"/>
            </a:solidFill>
            <a:latin typeface="Bookman Old Style" pitchFamily="18" charset="0"/>
          </a:endParaRPr>
        </a:p>
        <a:p xmlns:a="http://schemas.openxmlformats.org/drawingml/2006/main">
          <a:pPr algn="ctr" rtl="0"/>
          <a:r>
            <a:rPr lang="ru-RU" sz="1000" b="1" kern="1200" dirty="0" smtClean="0">
              <a:solidFill>
                <a:srgbClr val="0033CC"/>
              </a:solidFill>
              <a:latin typeface="Bookman Old Style" pitchFamily="18" charset="0"/>
            </a:rPr>
            <a:t>прогноз</a:t>
          </a:r>
          <a:endParaRPr lang="ru-RU" b="1" kern="1200" dirty="0">
            <a:solidFill>
              <a:srgbClr val="0033CC"/>
            </a:solidFill>
            <a:latin typeface="Bookman Old Style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0.61722</cdr:x>
      <cdr:y>0.34211</cdr:y>
    </cdr:from>
    <cdr:to>
      <cdr:x>0.78061</cdr:x>
      <cdr:y>0.42105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48272" y="936104"/>
          <a:ext cx="64807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solidFill>
                <a:schemeClr val="bg1"/>
              </a:solidFill>
              <a:latin typeface="Book Antiqua" pitchFamily="18" charset="0"/>
            </a:rPr>
            <a:t>1 170,6</a:t>
          </a:r>
          <a:endParaRPr lang="ru-RU" sz="1100" b="1" dirty="0">
            <a:solidFill>
              <a:schemeClr val="bg1"/>
            </a:solidFill>
            <a:latin typeface="Book Antiqua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0.5349</cdr:x>
      <cdr:y>0.22307</cdr:y>
    </cdr:from>
    <cdr:to>
      <cdr:x>0.69537</cdr:x>
      <cdr:y>0.35055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60240" y="504056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solidFill>
                <a:schemeClr val="bg1"/>
              </a:solidFill>
              <a:latin typeface="Book Antiqua" pitchFamily="18" charset="0"/>
            </a:rPr>
            <a:t>1 217,4</a:t>
          </a:r>
          <a:endParaRPr lang="ru-RU" sz="1100" b="1" dirty="0">
            <a:solidFill>
              <a:schemeClr val="bg1"/>
            </a:solidFill>
            <a:latin typeface="Book Antiqua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0.5349</cdr:x>
      <cdr:y>0.22307</cdr:y>
    </cdr:from>
    <cdr:to>
      <cdr:x>0.69537</cdr:x>
      <cdr:y>0.35055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60240" y="504056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b="1" dirty="0">
            <a:solidFill>
              <a:schemeClr val="bg1"/>
            </a:solidFill>
            <a:latin typeface="Book Antiqua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0.32655</cdr:x>
      <cdr:y>0.41772</cdr:y>
    </cdr:from>
    <cdr:to>
      <cdr:x>0.43022</cdr:x>
      <cdr:y>0.57846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880320" y="237626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0.86536</cdr:x>
      <cdr:y>0.02469</cdr:y>
    </cdr:from>
    <cdr:to>
      <cdr:x>1</cdr:x>
      <cdr:y>0.08963</cdr:y>
    </cdr:to>
    <cdr:sp macro="" textlink="">
      <cdr:nvSpPr>
        <cdr:cNvPr id="11" name="Скругленный прямоугольник 10"/>
        <cdr:cNvSpPr/>
      </cdr:nvSpPr>
      <cdr:spPr>
        <a:xfrm xmlns:a="http://schemas.openxmlformats.org/drawingml/2006/main">
          <a:off x="7819786" y="144016"/>
          <a:ext cx="1216710" cy="378743"/>
        </a:xfrm>
        <a:prstGeom xmlns:a="http://schemas.openxmlformats.org/drawingml/2006/main" prst="roundRect">
          <a:avLst/>
        </a:prstGeom>
        <a:gradFill xmlns:a="http://schemas.openxmlformats.org/drawingml/2006/main" rotWithShape="1">
          <a:gsLst>
            <a:gs pos="0">
              <a:srgbClr val="7CCA62">
                <a:shade val="51000"/>
                <a:satMod val="130000"/>
              </a:srgbClr>
            </a:gs>
            <a:gs pos="80000">
              <a:srgbClr val="7CCA62">
                <a:shade val="93000"/>
                <a:satMod val="130000"/>
              </a:srgbClr>
            </a:gs>
            <a:gs pos="100000">
              <a:srgbClr val="7CCA62">
                <a:shade val="94000"/>
                <a:satMod val="135000"/>
              </a:srgbClr>
            </a:gs>
          </a:gsLst>
          <a:lin ang="16200000" scaled="0"/>
        </a:gradFill>
        <a:ln xmlns:a="http://schemas.openxmlformats.org/drawingml/2006/main" w="9525" cap="flat" cmpd="sng" algn="ctr">
          <a:solidFill>
            <a:srgbClr val="7CCA62">
              <a:shade val="95000"/>
              <a:satMod val="105000"/>
            </a:srgbClr>
          </a:solidFill>
          <a:prstDash val="solid"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</cdr:spPr>
      <cdr:style>
        <a:lnRef xmlns:a="http://schemas.openxmlformats.org/drawingml/2006/main" idx="1">
          <a:schemeClr val="accent5"/>
        </a:lnRef>
        <a:fillRef xmlns:a="http://schemas.openxmlformats.org/drawingml/2006/main" idx="3">
          <a:schemeClr val="accent5"/>
        </a:fillRef>
        <a:effectRef xmlns:a="http://schemas.openxmlformats.org/drawingml/2006/main" idx="2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Trebuchet MS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Trebuchet MS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Trebuchet MS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Trebuchet MS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Trebuchet MS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Trebuchet MS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Trebuchet MS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Trebuchet MS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rgbClr val="DBF5F9">
                  <a:lumMod val="10000"/>
                </a:srgbClr>
              </a:solidFill>
              <a:latin typeface="Book Antiqua" pitchFamily="18" charset="0"/>
            </a:rPr>
            <a:t>тыс. руб.</a:t>
          </a:r>
          <a:endParaRPr lang="ru-RU" sz="1400" b="1" dirty="0">
            <a:solidFill>
              <a:srgbClr val="DBF5F9">
                <a:lumMod val="10000"/>
              </a:srgbClr>
            </a:solidFill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0.17127</cdr:x>
      <cdr:y>0.04938</cdr:y>
    </cdr:from>
    <cdr:to>
      <cdr:x>0.3147</cdr:x>
      <cdr:y>0.12346</cdr:y>
    </cdr:to>
    <cdr:sp macro="" textlink="">
      <cdr:nvSpPr>
        <cdr:cNvPr id="12" name="Прямоугольная выноска 11"/>
        <cdr:cNvSpPr/>
      </cdr:nvSpPr>
      <cdr:spPr>
        <a:xfrm xmlns:a="http://schemas.openxmlformats.org/drawingml/2006/main">
          <a:off x="1547664" y="288032"/>
          <a:ext cx="1296144" cy="432048"/>
        </a:xfrm>
        <a:prstGeom xmlns:a="http://schemas.openxmlformats.org/drawingml/2006/main" prst="wedgeRectCallout">
          <a:avLst>
            <a:gd name="adj1" fmla="val -20833"/>
            <a:gd name="adj2" fmla="val 112276"/>
          </a:avLst>
        </a:prstGeom>
        <a:gradFill xmlns:a="http://schemas.openxmlformats.org/drawingml/2006/main" flip="none" rotWithShape="1">
          <a:gsLst>
            <a:gs pos="0">
              <a:srgbClr val="99FF99">
                <a:shade val="30000"/>
                <a:satMod val="115000"/>
              </a:srgbClr>
            </a:gs>
            <a:gs pos="50000">
              <a:srgbClr val="99FF99">
                <a:shade val="67500"/>
                <a:satMod val="115000"/>
              </a:srgbClr>
            </a:gs>
            <a:gs pos="100000">
              <a:srgbClr val="99FF99">
                <a:shade val="100000"/>
                <a:satMod val="115000"/>
              </a:srgbClr>
            </a:gs>
          </a:gsLst>
          <a:lin ang="2700000" scaled="1"/>
          <a:tileRect/>
        </a:gradFill>
        <a:ln xmlns:a="http://schemas.openxmlformats.org/drawingml/2006/main" w="6350">
          <a:solidFill>
            <a:srgbClr val="33CC33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000" dirty="0" smtClean="0">
              <a:solidFill>
                <a:schemeClr val="bg1"/>
              </a:solidFill>
              <a:latin typeface="Book Antiqua" pitchFamily="18" charset="0"/>
            </a:rPr>
            <a:t>Налог на доходы физических лиц</a:t>
          </a:r>
          <a:endParaRPr lang="ru-RU" sz="1000" dirty="0">
            <a:solidFill>
              <a:schemeClr val="bg1"/>
            </a:solidFill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0.33064</cdr:x>
      <cdr:y>0.54321</cdr:y>
    </cdr:from>
    <cdr:to>
      <cdr:x>0.47407</cdr:x>
      <cdr:y>0.61728</cdr:y>
    </cdr:to>
    <cdr:sp macro="" textlink="">
      <cdr:nvSpPr>
        <cdr:cNvPr id="13" name="Прямоугольная выноска 12"/>
        <cdr:cNvSpPr/>
      </cdr:nvSpPr>
      <cdr:spPr>
        <a:xfrm xmlns:a="http://schemas.openxmlformats.org/drawingml/2006/main">
          <a:off x="2987824" y="3168352"/>
          <a:ext cx="1296144" cy="432048"/>
        </a:xfrm>
        <a:prstGeom xmlns:a="http://schemas.openxmlformats.org/drawingml/2006/main" prst="wedgeRectCallout">
          <a:avLst>
            <a:gd name="adj1" fmla="val -20833"/>
            <a:gd name="adj2" fmla="val 112276"/>
          </a:avLst>
        </a:prstGeom>
        <a:gradFill xmlns:a="http://schemas.openxmlformats.org/drawingml/2006/main" flip="none" rotWithShape="1">
          <a:gsLst>
            <a:gs pos="0">
              <a:srgbClr val="99FF99">
                <a:shade val="30000"/>
                <a:satMod val="115000"/>
              </a:srgbClr>
            </a:gs>
            <a:gs pos="50000">
              <a:srgbClr val="99FF99">
                <a:shade val="67500"/>
                <a:satMod val="115000"/>
              </a:srgbClr>
            </a:gs>
            <a:gs pos="100000">
              <a:srgbClr val="99FF99">
                <a:shade val="100000"/>
                <a:satMod val="115000"/>
              </a:srgbClr>
            </a:gs>
          </a:gsLst>
          <a:lin ang="2700000" scaled="1"/>
          <a:tileRect/>
        </a:gradFill>
        <a:ln xmlns:a="http://schemas.openxmlformats.org/drawingml/2006/main" w="6350" cap="flat" cmpd="sng" algn="ctr">
          <a:solidFill>
            <a:srgbClr val="33CC33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rebuchet MS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rebuchet MS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rebuchet MS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rebuchet MS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rebuchet MS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rebuchet MS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rebuchet MS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rebuchet MS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pPr algn="ctr"/>
          <a:r>
            <a:rPr lang="ru-RU" sz="1000" dirty="0" smtClean="0">
              <a:solidFill>
                <a:sysClr val="windowText" lastClr="000000"/>
              </a:solidFill>
              <a:latin typeface="Book Antiqua" pitchFamily="18" charset="0"/>
            </a:rPr>
            <a:t>Налоги на совокупный доход</a:t>
          </a:r>
          <a:endParaRPr lang="ru-RU" sz="1000" dirty="0">
            <a:solidFill>
              <a:sysClr val="windowText" lastClr="000000"/>
            </a:solidFill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0.73704</cdr:x>
      <cdr:y>0.64198</cdr:y>
    </cdr:from>
    <cdr:to>
      <cdr:x>0.88047</cdr:x>
      <cdr:y>0.71605</cdr:y>
    </cdr:to>
    <cdr:sp macro="" textlink="">
      <cdr:nvSpPr>
        <cdr:cNvPr id="14" name="Прямоугольная выноска 13"/>
        <cdr:cNvSpPr/>
      </cdr:nvSpPr>
      <cdr:spPr>
        <a:xfrm xmlns:a="http://schemas.openxmlformats.org/drawingml/2006/main">
          <a:off x="6660232" y="3744416"/>
          <a:ext cx="1296144" cy="432048"/>
        </a:xfrm>
        <a:prstGeom xmlns:a="http://schemas.openxmlformats.org/drawingml/2006/main" prst="wedgeRectCallout">
          <a:avLst>
            <a:gd name="adj1" fmla="val -20833"/>
            <a:gd name="adj2" fmla="val 112276"/>
          </a:avLst>
        </a:prstGeom>
        <a:gradFill xmlns:a="http://schemas.openxmlformats.org/drawingml/2006/main" flip="none" rotWithShape="1">
          <a:gsLst>
            <a:gs pos="0">
              <a:srgbClr val="99FF99">
                <a:shade val="30000"/>
                <a:satMod val="115000"/>
              </a:srgbClr>
            </a:gs>
            <a:gs pos="50000">
              <a:srgbClr val="99FF99">
                <a:shade val="67500"/>
                <a:satMod val="115000"/>
              </a:srgbClr>
            </a:gs>
            <a:gs pos="100000">
              <a:srgbClr val="99FF99">
                <a:shade val="100000"/>
                <a:satMod val="115000"/>
              </a:srgbClr>
            </a:gs>
          </a:gsLst>
          <a:lin ang="13500000" scaled="1"/>
          <a:tileRect/>
        </a:gradFill>
        <a:ln xmlns:a="http://schemas.openxmlformats.org/drawingml/2006/main" w="9525" cap="flat" cmpd="sng" algn="ctr">
          <a:solidFill>
            <a:srgbClr val="33CC33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rebuchet MS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rebuchet MS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rebuchet MS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rebuchet MS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rebuchet MS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rebuchet MS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rebuchet MS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rebuchet MS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pPr algn="ctr"/>
          <a:r>
            <a:rPr lang="ru-RU" sz="1000" dirty="0" smtClean="0">
              <a:solidFill>
                <a:sysClr val="windowText" lastClr="000000"/>
              </a:solidFill>
              <a:latin typeface="Book Antiqua" pitchFamily="18" charset="0"/>
            </a:rPr>
            <a:t>Неналоговые  доходы</a:t>
          </a:r>
          <a:endParaRPr lang="ru-RU" sz="1000" dirty="0">
            <a:solidFill>
              <a:sysClr val="windowText" lastClr="000000"/>
            </a:solidFill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0.52189</cdr:x>
      <cdr:y>0.65432</cdr:y>
    </cdr:from>
    <cdr:to>
      <cdr:x>0.66532</cdr:x>
      <cdr:y>0.7284</cdr:y>
    </cdr:to>
    <cdr:sp macro="" textlink="">
      <cdr:nvSpPr>
        <cdr:cNvPr id="15" name="Прямоугольная выноска 14"/>
        <cdr:cNvSpPr/>
      </cdr:nvSpPr>
      <cdr:spPr>
        <a:xfrm xmlns:a="http://schemas.openxmlformats.org/drawingml/2006/main">
          <a:off x="4716016" y="3816424"/>
          <a:ext cx="1296144" cy="432048"/>
        </a:xfrm>
        <a:prstGeom xmlns:a="http://schemas.openxmlformats.org/drawingml/2006/main" prst="wedgeRectCallout">
          <a:avLst>
            <a:gd name="adj1" fmla="val -20833"/>
            <a:gd name="adj2" fmla="val 112276"/>
          </a:avLst>
        </a:prstGeom>
        <a:gradFill xmlns:a="http://schemas.openxmlformats.org/drawingml/2006/main" flip="none" rotWithShape="1">
          <a:gsLst>
            <a:gs pos="0">
              <a:srgbClr val="99FF99">
                <a:shade val="30000"/>
                <a:satMod val="115000"/>
              </a:srgbClr>
            </a:gs>
            <a:gs pos="50000">
              <a:srgbClr val="99FF99">
                <a:shade val="67500"/>
                <a:satMod val="115000"/>
              </a:srgbClr>
            </a:gs>
            <a:gs pos="100000">
              <a:srgbClr val="99FF99">
                <a:shade val="100000"/>
                <a:satMod val="115000"/>
              </a:srgbClr>
            </a:gs>
          </a:gsLst>
          <a:lin ang="13500000" scaled="1"/>
          <a:tileRect/>
        </a:gradFill>
        <a:ln xmlns:a="http://schemas.openxmlformats.org/drawingml/2006/main" w="9525" cap="flat" cmpd="sng" algn="ctr">
          <a:solidFill>
            <a:srgbClr val="33CC33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rebuchet MS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rebuchet MS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rebuchet MS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rebuchet MS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rebuchet MS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rebuchet MS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rebuchet MS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rebuchet MS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pPr algn="ctr"/>
          <a:r>
            <a:rPr lang="ru-RU" sz="1000" dirty="0" smtClean="0">
              <a:solidFill>
                <a:sysClr val="windowText" lastClr="000000"/>
              </a:solidFill>
              <a:latin typeface="Book Antiqua" pitchFamily="18" charset="0"/>
            </a:rPr>
            <a:t>Государственная пошлина</a:t>
          </a:r>
          <a:endParaRPr lang="ru-RU" sz="1000" dirty="0">
            <a:solidFill>
              <a:sysClr val="windowText" lastClr="000000"/>
            </a:solidFill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0.18721</cdr:x>
      <cdr:y>0.44444</cdr:y>
    </cdr:from>
    <cdr:to>
      <cdr:x>0.21111</cdr:x>
      <cdr:y>0.55556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1691680" y="2592288"/>
          <a:ext cx="216024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0.1633</cdr:x>
      <cdr:y>0.81481</cdr:y>
    </cdr:from>
    <cdr:to>
      <cdr:x>0.21111</cdr:x>
      <cdr:y>0.93827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1475656" y="4752528"/>
          <a:ext cx="432048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0.1633</cdr:x>
      <cdr:y>0.85185</cdr:y>
    </cdr:from>
    <cdr:to>
      <cdr:x>0.21111</cdr:x>
      <cdr:y>0.96296</cdr:y>
    </cdr:to>
    <cdr:sp macro="" textlink="">
      <cdr:nvSpPr>
        <cdr:cNvPr id="20" name="TextBox 19"/>
        <cdr:cNvSpPr txBox="1"/>
      </cdr:nvSpPr>
      <cdr:spPr>
        <a:xfrm xmlns:a="http://schemas.openxmlformats.org/drawingml/2006/main" rot="803794">
          <a:off x="1475656" y="4968552"/>
          <a:ext cx="432048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latin typeface="Book Antiqua" pitchFamily="18" charset="0"/>
            </a:rPr>
            <a:t>32 898,6</a:t>
          </a:r>
          <a:endParaRPr lang="ru-RU" sz="1100" b="1" dirty="0"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0.21908</cdr:x>
      <cdr:y>0.85185</cdr:y>
    </cdr:from>
    <cdr:to>
      <cdr:x>0.26689</cdr:x>
      <cdr:y>0.96296</cdr:y>
    </cdr:to>
    <cdr:sp macro="" textlink="">
      <cdr:nvSpPr>
        <cdr:cNvPr id="21" name="TextBox 20"/>
        <cdr:cNvSpPr txBox="1"/>
      </cdr:nvSpPr>
      <cdr:spPr>
        <a:xfrm xmlns:a="http://schemas.openxmlformats.org/drawingml/2006/main" rot="672400">
          <a:off x="1979712" y="4968552"/>
          <a:ext cx="432048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latin typeface="Book Antiqua" pitchFamily="18" charset="0"/>
            </a:rPr>
            <a:t>36 160,0</a:t>
          </a:r>
        </a:p>
        <a:p xmlns:a="http://schemas.openxmlformats.org/drawingml/2006/main">
          <a:endParaRPr lang="ru-RU" sz="1100" dirty="0" smtClean="0"/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0.27486</cdr:x>
      <cdr:y>0.85185</cdr:y>
    </cdr:from>
    <cdr:to>
      <cdr:x>0.32267</cdr:x>
      <cdr:y>0.96296</cdr:y>
    </cdr:to>
    <cdr:sp macro="" textlink="">
      <cdr:nvSpPr>
        <cdr:cNvPr id="22" name="TextBox 21"/>
        <cdr:cNvSpPr txBox="1"/>
      </cdr:nvSpPr>
      <cdr:spPr>
        <a:xfrm xmlns:a="http://schemas.openxmlformats.org/drawingml/2006/main" rot="853923">
          <a:off x="2483768" y="4968552"/>
          <a:ext cx="432048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latin typeface="Book Antiqua" pitchFamily="18" charset="0"/>
            </a:rPr>
            <a:t>37 237,1</a:t>
          </a:r>
          <a:endParaRPr lang="ru-RU" sz="1100" b="1" dirty="0"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0.35612</cdr:x>
      <cdr:y>0.85088</cdr:y>
    </cdr:from>
    <cdr:to>
      <cdr:x>0.40393</cdr:x>
      <cdr:y>0.95259</cdr:y>
    </cdr:to>
    <cdr:sp macro="" textlink="">
      <cdr:nvSpPr>
        <cdr:cNvPr id="23" name="TextBox 22"/>
        <cdr:cNvSpPr txBox="1"/>
      </cdr:nvSpPr>
      <cdr:spPr>
        <a:xfrm xmlns:a="http://schemas.openxmlformats.org/drawingml/2006/main" rot="697524">
          <a:off x="3218061" y="4962874"/>
          <a:ext cx="432048" cy="5932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latin typeface="Book Antiqua" pitchFamily="18" charset="0"/>
            </a:rPr>
            <a:t>3 654,3</a:t>
          </a:r>
          <a:endParaRPr lang="ru-RU" sz="1100" b="1" dirty="0"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0.41184</cdr:x>
      <cdr:y>0.83983</cdr:y>
    </cdr:from>
    <cdr:to>
      <cdr:x>0.45169</cdr:x>
      <cdr:y>0.95122</cdr:y>
    </cdr:to>
    <cdr:sp macro="" textlink="">
      <cdr:nvSpPr>
        <cdr:cNvPr id="24" name="TextBox 23"/>
        <cdr:cNvSpPr txBox="1"/>
      </cdr:nvSpPr>
      <cdr:spPr>
        <a:xfrm xmlns:a="http://schemas.openxmlformats.org/drawingml/2006/main" rot="671375">
          <a:off x="3721611" y="4898430"/>
          <a:ext cx="360040" cy="6497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latin typeface="Book Antiqua" pitchFamily="18" charset="0"/>
            </a:rPr>
            <a:t>3 740,4</a:t>
          </a:r>
          <a:endParaRPr lang="ru-RU" sz="1100" b="1" dirty="0"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0.46114</cdr:x>
      <cdr:y>0.83946</cdr:y>
    </cdr:from>
    <cdr:to>
      <cdr:x>0.50895</cdr:x>
      <cdr:y>0.95317</cdr:y>
    </cdr:to>
    <cdr:sp macro="" textlink="">
      <cdr:nvSpPr>
        <cdr:cNvPr id="25" name="TextBox 24"/>
        <cdr:cNvSpPr txBox="1"/>
      </cdr:nvSpPr>
      <cdr:spPr>
        <a:xfrm xmlns:a="http://schemas.openxmlformats.org/drawingml/2006/main" rot="905259">
          <a:off x="4167098" y="4896289"/>
          <a:ext cx="432048" cy="663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latin typeface="Book Antiqua" pitchFamily="18" charset="0"/>
            </a:rPr>
            <a:t>3 827,1</a:t>
          </a:r>
          <a:endParaRPr lang="ru-RU" sz="1100" b="1" dirty="0"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0.54786</cdr:x>
      <cdr:y>0.86324</cdr:y>
    </cdr:from>
    <cdr:to>
      <cdr:x>0.59567</cdr:x>
      <cdr:y>0.95012</cdr:y>
    </cdr:to>
    <cdr:sp macro="" textlink="">
      <cdr:nvSpPr>
        <cdr:cNvPr id="26" name="TextBox 25"/>
        <cdr:cNvSpPr txBox="1"/>
      </cdr:nvSpPr>
      <cdr:spPr>
        <a:xfrm xmlns:a="http://schemas.openxmlformats.org/drawingml/2006/main" rot="825133">
          <a:off x="4950701" y="5034982"/>
          <a:ext cx="432048" cy="5067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latin typeface="Book Antiqua" pitchFamily="18" charset="0"/>
            </a:rPr>
            <a:t>315,0</a:t>
          </a:r>
          <a:endParaRPr lang="ru-RU" sz="1100" b="1" dirty="0"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0.59751</cdr:x>
      <cdr:y>0.86394</cdr:y>
    </cdr:from>
    <cdr:to>
      <cdr:x>0.64533</cdr:x>
      <cdr:y>0.95082</cdr:y>
    </cdr:to>
    <cdr:sp macro="" textlink="">
      <cdr:nvSpPr>
        <cdr:cNvPr id="27" name="TextBox 26"/>
        <cdr:cNvSpPr txBox="1"/>
      </cdr:nvSpPr>
      <cdr:spPr>
        <a:xfrm xmlns:a="http://schemas.openxmlformats.org/drawingml/2006/main" rot="826376">
          <a:off x="5399429" y="5039074"/>
          <a:ext cx="432048" cy="5067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latin typeface="Book Antiqua" pitchFamily="18" charset="0"/>
            </a:rPr>
            <a:t>329,0</a:t>
          </a:r>
          <a:endParaRPr lang="ru-RU" sz="1100" b="1" dirty="0"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0.6446</cdr:x>
      <cdr:y>0.86358</cdr:y>
    </cdr:from>
    <cdr:to>
      <cdr:x>0.69241</cdr:x>
      <cdr:y>0.95075</cdr:y>
    </cdr:to>
    <cdr:sp macro="" textlink="">
      <cdr:nvSpPr>
        <cdr:cNvPr id="28" name="TextBox 27"/>
        <cdr:cNvSpPr txBox="1"/>
      </cdr:nvSpPr>
      <cdr:spPr>
        <a:xfrm xmlns:a="http://schemas.openxmlformats.org/drawingml/2006/main" rot="672501">
          <a:off x="5824956" y="5036945"/>
          <a:ext cx="432048" cy="5084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latin typeface="Book Antiqua" pitchFamily="18" charset="0"/>
            </a:rPr>
            <a:t>342,0</a:t>
          </a:r>
          <a:endParaRPr lang="ru-RU" sz="1100" b="1" dirty="0"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0.72908</cdr:x>
      <cdr:y>0.84943</cdr:y>
    </cdr:from>
    <cdr:to>
      <cdr:x>0.77751</cdr:x>
      <cdr:y>0.96054</cdr:y>
    </cdr:to>
    <cdr:sp macro="" textlink="">
      <cdr:nvSpPr>
        <cdr:cNvPr id="29" name="TextBox 28"/>
        <cdr:cNvSpPr txBox="1"/>
      </cdr:nvSpPr>
      <cdr:spPr>
        <a:xfrm xmlns:a="http://schemas.openxmlformats.org/drawingml/2006/main" rot="693978">
          <a:off x="6588287" y="4954408"/>
          <a:ext cx="437712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ru-RU" dirty="0" smtClean="0"/>
            <a:t>2 508,4</a:t>
          </a:r>
          <a:endParaRPr lang="ru-RU" sz="1100" dirty="0" smtClean="0"/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0.7855</cdr:x>
      <cdr:y>0.84501</cdr:y>
    </cdr:from>
    <cdr:to>
      <cdr:x>0.82611</cdr:x>
      <cdr:y>0.95612</cdr:y>
    </cdr:to>
    <cdr:sp macro="" textlink="">
      <cdr:nvSpPr>
        <cdr:cNvPr id="30" name="TextBox 29"/>
        <cdr:cNvSpPr txBox="1"/>
      </cdr:nvSpPr>
      <cdr:spPr>
        <a:xfrm xmlns:a="http://schemas.openxmlformats.org/drawingml/2006/main" rot="789177">
          <a:off x="7098132" y="4928663"/>
          <a:ext cx="366980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1 170,6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0.84195</cdr:x>
      <cdr:y>0.83931</cdr:y>
    </cdr:from>
    <cdr:to>
      <cdr:x>0.88258</cdr:x>
      <cdr:y>0.95042</cdr:y>
    </cdr:to>
    <cdr:sp macro="" textlink="">
      <cdr:nvSpPr>
        <cdr:cNvPr id="31" name="TextBox 30"/>
        <cdr:cNvSpPr txBox="1"/>
      </cdr:nvSpPr>
      <cdr:spPr>
        <a:xfrm xmlns:a="http://schemas.openxmlformats.org/drawingml/2006/main" rot="719262">
          <a:off x="7608317" y="4895402"/>
          <a:ext cx="367144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1 217,4</a:t>
          </a:r>
          <a:endParaRPr lang="ru-RU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0.32655</cdr:x>
      <cdr:y>0.41772</cdr:y>
    </cdr:from>
    <cdr:to>
      <cdr:x>0.43022</cdr:x>
      <cdr:y>0.57846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880320" y="237626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0.16327</cdr:x>
      <cdr:y>0.15789</cdr:y>
    </cdr:from>
    <cdr:to>
      <cdr:x>0.31838</cdr:x>
      <cdr:y>0.25759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440160" y="864096"/>
          <a:ext cx="1368144" cy="5456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ru-RU" sz="1200" dirty="0" smtClean="0">
            <a:latin typeface="Book Antiqua" pitchFamily="18" charset="0"/>
          </a:endParaRPr>
        </a:p>
        <a:p xmlns:a="http://schemas.openxmlformats.org/drawingml/2006/main">
          <a:pPr algn="ctr"/>
          <a:endParaRPr lang="ru-RU" sz="1200" b="1" u="sng" dirty="0" smtClean="0">
            <a:latin typeface="Book Antiqua" pitchFamily="18" charset="0"/>
          </a:endParaRPr>
        </a:p>
        <a:p xmlns:a="http://schemas.openxmlformats.org/drawingml/2006/main">
          <a:pPr algn="ctr"/>
          <a:endParaRPr lang="ru-RU" sz="1200" b="1" u="sng" dirty="0" smtClean="0">
            <a:latin typeface="Book Antiqua" pitchFamily="18" charset="0"/>
          </a:endParaRP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0.33471</cdr:x>
      <cdr:y>0.53165</cdr:y>
    </cdr:from>
    <cdr:to>
      <cdr:x>0.47349</cdr:x>
      <cdr:y>0.62376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952328" y="3024336"/>
          <a:ext cx="1224106" cy="5239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ru-RU" sz="1200" b="1" u="sng" dirty="0"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0.53064</cdr:x>
      <cdr:y>1.82728E-7</cdr:y>
    </cdr:from>
    <cdr:to>
      <cdr:x>0.66126</cdr:x>
      <cdr:y>0.10526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680495" y="1"/>
          <a:ext cx="1152130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dirty="0" smtClean="0">
            <a:latin typeface="Book Antiqua" pitchFamily="18" charset="0"/>
          </a:endParaRPr>
        </a:p>
        <a:p xmlns:a="http://schemas.openxmlformats.org/drawingml/2006/main">
          <a:endParaRPr lang="ru-RU" b="1" u="sng" dirty="0"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0.71024</cdr:x>
      <cdr:y>0.56579</cdr:y>
    </cdr:from>
    <cdr:to>
      <cdr:x>0.82454</cdr:x>
      <cdr:y>0.71053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6264652" y="3096344"/>
          <a:ext cx="1008180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0.13878</cdr:x>
      <cdr:y>0.87342</cdr:y>
    </cdr:from>
    <cdr:to>
      <cdr:x>0.27756</cdr:x>
      <cdr:y>0.97468</cdr:y>
    </cdr:to>
    <cdr:sp macro="" textlink="">
      <cdr:nvSpPr>
        <cdr:cNvPr id="11" name="Прямоугольник с двумя скругленными противолежащими углами 10"/>
        <cdr:cNvSpPr/>
      </cdr:nvSpPr>
      <cdr:spPr>
        <a:xfrm xmlns:a="http://schemas.openxmlformats.org/drawingml/2006/main">
          <a:off x="1224136" y="4968552"/>
          <a:ext cx="1224105" cy="576031"/>
        </a:xfrm>
        <a:prstGeom xmlns:a="http://schemas.openxmlformats.org/drawingml/2006/main" prst="round2DiagRect">
          <a:avLst/>
        </a:prstGeom>
        <a:solidFill xmlns:a="http://schemas.openxmlformats.org/drawingml/2006/main">
          <a:srgbClr val="99CCFF"/>
        </a:solidFill>
        <a:ln xmlns:a="http://schemas.openxmlformats.org/drawingml/2006/main" w="12700">
          <a:solidFill>
            <a:srgbClr val="3399FF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b="1" dirty="0" smtClean="0">
            <a:solidFill>
              <a:schemeClr val="bg1"/>
            </a:solidFill>
            <a:latin typeface="Book Antiqua" pitchFamily="18" charset="0"/>
          </a:endParaRPr>
        </a:p>
        <a:p xmlns:a="http://schemas.openxmlformats.org/drawingml/2006/main">
          <a:pPr algn="ctr"/>
          <a:r>
            <a:rPr lang="ru-RU" b="1" dirty="0" smtClean="0">
              <a:solidFill>
                <a:schemeClr val="bg1"/>
              </a:solidFill>
              <a:latin typeface="Book Antiqua" pitchFamily="18" charset="0"/>
            </a:rPr>
            <a:t>Дотации</a:t>
          </a:r>
          <a:endParaRPr lang="ru-RU" b="1" dirty="0">
            <a:solidFill>
              <a:schemeClr val="bg1"/>
            </a:solidFill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0.28573</cdr:x>
      <cdr:y>0.87342</cdr:y>
    </cdr:from>
    <cdr:to>
      <cdr:x>0.41635</cdr:x>
      <cdr:y>0.97468</cdr:y>
    </cdr:to>
    <cdr:sp macro="" textlink="">
      <cdr:nvSpPr>
        <cdr:cNvPr id="12" name="Прямоугольник с двумя скругленными противолежащими углами 11"/>
        <cdr:cNvSpPr/>
      </cdr:nvSpPr>
      <cdr:spPr>
        <a:xfrm xmlns:a="http://schemas.openxmlformats.org/drawingml/2006/main">
          <a:off x="2520280" y="4968552"/>
          <a:ext cx="1152131" cy="576031"/>
        </a:xfrm>
        <a:prstGeom xmlns:a="http://schemas.openxmlformats.org/drawingml/2006/main" prst="round2DiagRect">
          <a:avLst/>
        </a:prstGeom>
        <a:solidFill xmlns:a="http://schemas.openxmlformats.org/drawingml/2006/main">
          <a:srgbClr val="99CCFF"/>
        </a:solidFill>
        <a:ln xmlns:a="http://schemas.openxmlformats.org/drawingml/2006/main" w="12700" cap="flat" cmpd="sng" algn="ctr">
          <a:solidFill>
            <a:srgbClr val="3399FF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rebuchet MS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rebuchet MS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rebuchet MS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rebuchet MS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rebuchet MS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rebuchet MS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rebuchet MS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rebuchet MS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pPr algn="ctr"/>
          <a:endParaRPr lang="ru-RU" b="1" dirty="0" smtClean="0">
            <a:solidFill>
              <a:sysClr val="windowText" lastClr="000000"/>
            </a:solidFill>
            <a:latin typeface="Book Antiqua" pitchFamily="18" charset="0"/>
          </a:endParaRPr>
        </a:p>
        <a:p xmlns:a="http://schemas.openxmlformats.org/drawingml/2006/main">
          <a:pPr algn="ctr"/>
          <a:r>
            <a:rPr lang="ru-RU" b="1" dirty="0" smtClean="0">
              <a:solidFill>
                <a:sysClr val="windowText" lastClr="000000"/>
              </a:solidFill>
              <a:latin typeface="Book Antiqua" pitchFamily="18" charset="0"/>
            </a:rPr>
            <a:t>Субсидии</a:t>
          </a:r>
          <a:endParaRPr lang="ru-RU" b="1" dirty="0">
            <a:solidFill>
              <a:sysClr val="windowText" lastClr="000000"/>
            </a:solidFill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0.42451</cdr:x>
      <cdr:y>0.87342</cdr:y>
    </cdr:from>
    <cdr:to>
      <cdr:x>0.55513</cdr:x>
      <cdr:y>0.97468</cdr:y>
    </cdr:to>
    <cdr:sp macro="" textlink="">
      <cdr:nvSpPr>
        <cdr:cNvPr id="13" name="Прямоугольник с двумя скругленными противолежащими углами 12"/>
        <cdr:cNvSpPr/>
      </cdr:nvSpPr>
      <cdr:spPr>
        <a:xfrm xmlns:a="http://schemas.openxmlformats.org/drawingml/2006/main">
          <a:off x="3744416" y="4968552"/>
          <a:ext cx="1152130" cy="576031"/>
        </a:xfrm>
        <a:prstGeom xmlns:a="http://schemas.openxmlformats.org/drawingml/2006/main" prst="round2DiagRect">
          <a:avLst/>
        </a:prstGeom>
        <a:solidFill xmlns:a="http://schemas.openxmlformats.org/drawingml/2006/main">
          <a:srgbClr val="99CCFF"/>
        </a:solidFill>
        <a:ln xmlns:a="http://schemas.openxmlformats.org/drawingml/2006/main" w="12700" cap="flat" cmpd="sng" algn="ctr">
          <a:solidFill>
            <a:srgbClr val="3399FF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rebuchet MS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rebuchet MS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rebuchet MS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rebuchet MS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rebuchet MS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rebuchet MS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rebuchet MS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rebuchet MS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pPr algn="ctr"/>
          <a:endParaRPr lang="ru-RU" b="1" dirty="0" smtClean="0">
            <a:solidFill>
              <a:sysClr val="windowText" lastClr="000000"/>
            </a:solidFill>
            <a:latin typeface="Book Antiqua" pitchFamily="18" charset="0"/>
          </a:endParaRPr>
        </a:p>
        <a:p xmlns:a="http://schemas.openxmlformats.org/drawingml/2006/main">
          <a:pPr algn="ctr"/>
          <a:r>
            <a:rPr lang="ru-RU" b="1" dirty="0" smtClean="0">
              <a:solidFill>
                <a:sysClr val="windowText" lastClr="000000"/>
              </a:solidFill>
              <a:latin typeface="Book Antiqua" pitchFamily="18" charset="0"/>
            </a:rPr>
            <a:t>Субвенции</a:t>
          </a:r>
          <a:endParaRPr lang="ru-RU" b="1" dirty="0">
            <a:solidFill>
              <a:sysClr val="windowText" lastClr="000000"/>
            </a:solidFill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0.5633</cdr:x>
      <cdr:y>0.87342</cdr:y>
    </cdr:from>
    <cdr:to>
      <cdr:x>0.71841</cdr:x>
      <cdr:y>0.97468</cdr:y>
    </cdr:to>
    <cdr:sp macro="" textlink="">
      <cdr:nvSpPr>
        <cdr:cNvPr id="14" name="Прямоугольник с двумя скругленными противолежащими углами 13"/>
        <cdr:cNvSpPr/>
      </cdr:nvSpPr>
      <cdr:spPr>
        <a:xfrm xmlns:a="http://schemas.openxmlformats.org/drawingml/2006/main">
          <a:off x="4968552" y="4968552"/>
          <a:ext cx="1368143" cy="576031"/>
        </a:xfrm>
        <a:prstGeom xmlns:a="http://schemas.openxmlformats.org/drawingml/2006/main" prst="round2DiagRect">
          <a:avLst/>
        </a:prstGeom>
        <a:solidFill xmlns:a="http://schemas.openxmlformats.org/drawingml/2006/main">
          <a:srgbClr val="99CCFF"/>
        </a:solidFill>
        <a:ln xmlns:a="http://schemas.openxmlformats.org/drawingml/2006/main" w="12700" cap="flat" cmpd="sng" algn="ctr">
          <a:solidFill>
            <a:srgbClr val="3399FF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rebuchet MS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rebuchet MS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rebuchet MS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rebuchet MS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rebuchet MS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rebuchet MS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rebuchet MS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rebuchet MS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ysClr val="windowText" lastClr="000000"/>
              </a:solidFill>
              <a:latin typeface="Book Antiqua" pitchFamily="18" charset="0"/>
            </a:rPr>
            <a:t>Иные межбюджетные трансферты</a:t>
          </a:r>
          <a:endParaRPr lang="ru-RU" b="1" dirty="0">
            <a:solidFill>
              <a:sysClr val="windowText" lastClr="000000"/>
            </a:solidFill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0.86206</cdr:x>
      <cdr:y>0</cdr:y>
    </cdr:from>
    <cdr:to>
      <cdr:x>1</cdr:x>
      <cdr:y>0.06658</cdr:y>
    </cdr:to>
    <cdr:sp macro="" textlink="">
      <cdr:nvSpPr>
        <cdr:cNvPr id="15" name="Скругленный прямоугольник 14"/>
        <cdr:cNvSpPr/>
      </cdr:nvSpPr>
      <cdr:spPr>
        <a:xfrm xmlns:a="http://schemas.openxmlformats.org/drawingml/2006/main">
          <a:off x="7603798" y="0"/>
          <a:ext cx="1216674" cy="378772"/>
        </a:xfrm>
        <a:prstGeom xmlns:a="http://schemas.openxmlformats.org/drawingml/2006/main" prst="roundRect">
          <a:avLst/>
        </a:prstGeom>
        <a:gradFill xmlns:a="http://schemas.openxmlformats.org/drawingml/2006/main" rotWithShape="1">
          <a:gsLst>
            <a:gs pos="0">
              <a:srgbClr val="7CCA62">
                <a:shade val="51000"/>
                <a:satMod val="130000"/>
              </a:srgbClr>
            </a:gs>
            <a:gs pos="80000">
              <a:srgbClr val="7CCA62">
                <a:shade val="93000"/>
                <a:satMod val="130000"/>
              </a:srgbClr>
            </a:gs>
            <a:gs pos="100000">
              <a:srgbClr val="7CCA62">
                <a:shade val="94000"/>
                <a:satMod val="135000"/>
              </a:srgbClr>
            </a:gs>
          </a:gsLst>
          <a:lin ang="16200000" scaled="0"/>
        </a:gradFill>
        <a:ln xmlns:a="http://schemas.openxmlformats.org/drawingml/2006/main" w="9525" cap="flat" cmpd="sng" algn="ctr">
          <a:solidFill>
            <a:srgbClr val="7CCA62">
              <a:shade val="95000"/>
              <a:satMod val="105000"/>
            </a:srgbClr>
          </a:solidFill>
          <a:prstDash val="solid"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</cdr:spPr>
      <cdr:style>
        <a:lnRef xmlns:a="http://schemas.openxmlformats.org/drawingml/2006/main" idx="1">
          <a:schemeClr val="accent5"/>
        </a:lnRef>
        <a:fillRef xmlns:a="http://schemas.openxmlformats.org/drawingml/2006/main" idx="3">
          <a:schemeClr val="accent5"/>
        </a:fillRef>
        <a:effectRef xmlns:a="http://schemas.openxmlformats.org/drawingml/2006/main" idx="2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rebuchet MS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rebuchet MS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rebuchet MS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rebuchet MS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rebuchet MS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rebuchet MS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rebuchet MS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rebuchet MS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rgbClr val="DBF5F9">
                  <a:lumMod val="10000"/>
                </a:srgbClr>
              </a:solidFill>
              <a:latin typeface="Book Antiqua" pitchFamily="18" charset="0"/>
            </a:rPr>
            <a:t>тыс. руб.</a:t>
          </a:r>
          <a:endParaRPr lang="ru-RU" sz="1400" b="1" dirty="0">
            <a:solidFill>
              <a:srgbClr val="DBF5F9">
                <a:lumMod val="10000"/>
              </a:srgbClr>
            </a:solidFill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0.72657</cdr:x>
      <cdr:y>0.87342</cdr:y>
    </cdr:from>
    <cdr:to>
      <cdr:x>0.86535</cdr:x>
      <cdr:y>0.97468</cdr:y>
    </cdr:to>
    <cdr:sp macro="" textlink="">
      <cdr:nvSpPr>
        <cdr:cNvPr id="16" name="Прямоугольник с двумя скругленными противолежащими углами 15"/>
        <cdr:cNvSpPr/>
      </cdr:nvSpPr>
      <cdr:spPr>
        <a:xfrm xmlns:a="http://schemas.openxmlformats.org/drawingml/2006/main">
          <a:off x="6408712" y="4968552"/>
          <a:ext cx="1224105" cy="576031"/>
        </a:xfrm>
        <a:prstGeom xmlns:a="http://schemas.openxmlformats.org/drawingml/2006/main" prst="round2DiagRect">
          <a:avLst/>
        </a:prstGeom>
        <a:solidFill xmlns:a="http://schemas.openxmlformats.org/drawingml/2006/main">
          <a:srgbClr val="99CCFF"/>
        </a:solidFill>
        <a:ln xmlns:a="http://schemas.openxmlformats.org/drawingml/2006/main" w="12700" cap="flat" cmpd="sng" algn="ctr">
          <a:solidFill>
            <a:srgbClr val="3399FF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rebuchet MS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rebuchet MS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rebuchet MS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rebuchet MS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rebuchet MS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rebuchet MS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rebuchet MS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rebuchet MS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ysClr val="windowText" lastClr="000000"/>
              </a:solidFill>
              <a:latin typeface="Book Antiqua" pitchFamily="18" charset="0"/>
            </a:rPr>
            <a:t>Возврат остатков</a:t>
          </a:r>
          <a:endParaRPr lang="ru-RU" b="1" dirty="0">
            <a:solidFill>
              <a:sysClr val="windowText" lastClr="000000"/>
            </a:solidFill>
            <a:latin typeface="Book Antiqua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0.28125</cdr:x>
      <cdr:y>0.14474</cdr:y>
    </cdr:from>
    <cdr:to>
      <cdr:x>0.39236</cdr:x>
      <cdr:y>0.31182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14600" y="79208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0.28658</cdr:x>
      <cdr:y>0.13158</cdr:y>
    </cdr:from>
    <cdr:to>
      <cdr:x>0.37486</cdr:x>
      <cdr:y>0.18987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58615" y="748510"/>
          <a:ext cx="757419" cy="3316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b="1" dirty="0">
            <a:solidFill>
              <a:schemeClr val="accent1">
                <a:lumMod val="50000"/>
              </a:schemeClr>
            </a:solidFill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0.64754</cdr:x>
      <cdr:y>0.29114</cdr:y>
    </cdr:from>
    <cdr:to>
      <cdr:x>0.71311</cdr:x>
      <cdr:y>0.32911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688632" y="1656184"/>
          <a:ext cx="57606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200" b="1" dirty="0"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0.06557</cdr:x>
      <cdr:y>0.8481</cdr:y>
    </cdr:from>
    <cdr:to>
      <cdr:x>0.92623</cdr:x>
      <cdr:y>0.94937</cdr:y>
    </cdr:to>
    <cdr:pic>
      <cdr:nvPicPr>
        <cdr:cNvPr id="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76064" y="4824536"/>
          <a:ext cx="7560840" cy="57606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0.03279</cdr:x>
      <cdr:y>0.03797</cdr:y>
    </cdr:from>
    <cdr:to>
      <cdr:x>0.95902</cdr:x>
      <cdr:y>0.16456</cdr:y>
    </cdr:to>
    <cdr:sp macro="" textlink="">
      <cdr:nvSpPr>
        <cdr:cNvPr id="9" name="Прямоугольник с двумя скругленными противолежащими углами 8"/>
        <cdr:cNvSpPr/>
      </cdr:nvSpPr>
      <cdr:spPr>
        <a:xfrm xmlns:a="http://schemas.openxmlformats.org/drawingml/2006/main">
          <a:off x="288032" y="216024"/>
          <a:ext cx="8136904" cy="720080"/>
        </a:xfrm>
        <a:prstGeom xmlns:a="http://schemas.openxmlformats.org/drawingml/2006/main" prst="round2DiagRect">
          <a:avLst/>
        </a:prstGeom>
        <a:gradFill xmlns:a="http://schemas.openxmlformats.org/drawingml/2006/main" flip="none" rotWithShape="1">
          <a:gsLst>
            <a:gs pos="0">
              <a:srgbClr val="0066FF">
                <a:shade val="30000"/>
                <a:satMod val="115000"/>
              </a:srgbClr>
            </a:gs>
            <a:gs pos="50000">
              <a:srgbClr val="0066FF">
                <a:shade val="67500"/>
                <a:satMod val="115000"/>
              </a:srgbClr>
            </a:gs>
            <a:gs pos="100000">
              <a:srgbClr val="0066FF">
                <a:shade val="100000"/>
                <a:satMod val="115000"/>
              </a:srgbClr>
            </a:gs>
          </a:gsLst>
          <a:lin ang="8100000" scaled="1"/>
          <a:tileRect/>
        </a:gradFill>
        <a:ln xmlns:a="http://schemas.openxmlformats.org/drawingml/2006/main" w="12700">
          <a:solidFill>
            <a:srgbClr val="F8F8F8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just"/>
          <a:r>
            <a:rPr lang="ru-RU" sz="1600" b="1" baseline="0" dirty="0" smtClean="0">
              <a:solidFill>
                <a:schemeClr val="lt1"/>
              </a:solidFill>
              <a:latin typeface="Book Antiqua" pitchFamily="18" charset="0"/>
            </a:rPr>
            <a:t>Расходы бюджета - выплачиваемые из бюджета денежные средства, за исключением средств, являющихся источниками финансирования дефицита бюджета. </a:t>
          </a:r>
          <a:endParaRPr lang="ru-RU" sz="1600" dirty="0"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0.34146</cdr:x>
      <cdr:y>0.20253</cdr:y>
    </cdr:from>
    <cdr:to>
      <cdr:x>0.6748</cdr:x>
      <cdr:y>0.41772</cdr:y>
    </cdr:to>
    <cdr:sp macro="" textlink="">
      <cdr:nvSpPr>
        <cdr:cNvPr id="11" name="Блок-схема: несколько документов 10"/>
        <cdr:cNvSpPr/>
      </cdr:nvSpPr>
      <cdr:spPr>
        <a:xfrm xmlns:a="http://schemas.openxmlformats.org/drawingml/2006/main">
          <a:off x="3024336" y="1152128"/>
          <a:ext cx="2952328" cy="1224136"/>
        </a:xfrm>
        <a:prstGeom xmlns:a="http://schemas.openxmlformats.org/drawingml/2006/main" prst="flowChartMultidocument">
          <a:avLst/>
        </a:prstGeom>
        <a:gradFill xmlns:a="http://schemas.openxmlformats.org/drawingml/2006/main" flip="none" rotWithShape="1">
          <a:gsLst>
            <a:gs pos="0">
              <a:srgbClr val="0066FF">
                <a:shade val="30000"/>
                <a:satMod val="115000"/>
              </a:srgbClr>
            </a:gs>
            <a:gs pos="50000">
              <a:srgbClr val="0066FF">
                <a:shade val="67500"/>
                <a:satMod val="115000"/>
              </a:srgbClr>
            </a:gs>
            <a:gs pos="100000">
              <a:srgbClr val="0066FF">
                <a:shade val="100000"/>
                <a:satMod val="115000"/>
              </a:srgbClr>
            </a:gs>
          </a:gsLst>
          <a:lin ang="18900000" scaled="1"/>
          <a:tileRect/>
        </a:gradFill>
        <a:ln xmlns:a="http://schemas.openxmlformats.org/drawingml/2006/main" w="19050">
          <a:solidFill>
            <a:srgbClr val="F8F8F8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dirty="0" smtClean="0">
              <a:latin typeface="Book Antiqua" pitchFamily="18" charset="0"/>
            </a:rPr>
            <a:t>РАСХОДЫ делятся: </a:t>
          </a:r>
          <a:endParaRPr lang="ru-RU" sz="2000" dirty="0"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0.00813</cdr:x>
      <cdr:y>0.60759</cdr:y>
    </cdr:from>
    <cdr:to>
      <cdr:x>0.21305</cdr:x>
      <cdr:y>0.78481</cdr:y>
    </cdr:to>
    <cdr:sp macro="" textlink="">
      <cdr:nvSpPr>
        <cdr:cNvPr id="12" name="Прямоугольник с двумя вырезанными соседними углами 11"/>
        <cdr:cNvSpPr/>
      </cdr:nvSpPr>
      <cdr:spPr>
        <a:xfrm xmlns:a="http://schemas.openxmlformats.org/drawingml/2006/main">
          <a:off x="72008" y="3456384"/>
          <a:ext cx="1814956" cy="1008112"/>
        </a:xfrm>
        <a:prstGeom xmlns:a="http://schemas.openxmlformats.org/drawingml/2006/main" prst="snip2SameRect">
          <a:avLst/>
        </a:prstGeom>
        <a:gradFill xmlns:a="http://schemas.openxmlformats.org/drawingml/2006/main" flip="none" rotWithShape="1">
          <a:gsLst>
            <a:gs pos="0">
              <a:srgbClr val="0066FF">
                <a:shade val="30000"/>
                <a:satMod val="115000"/>
              </a:srgbClr>
            </a:gs>
            <a:gs pos="50000">
              <a:srgbClr val="0066FF">
                <a:shade val="67500"/>
                <a:satMod val="115000"/>
              </a:srgbClr>
            </a:gs>
            <a:gs pos="100000">
              <a:srgbClr val="0066FF">
                <a:shade val="100000"/>
                <a:satMod val="115000"/>
              </a:srgbClr>
            </a:gs>
          </a:gsLst>
          <a:lin ang="16200000" scaled="1"/>
          <a:tileRect/>
        </a:gradFill>
        <a:ln xmlns:a="http://schemas.openxmlformats.org/drawingml/2006/main" w="19050">
          <a:solidFill>
            <a:srgbClr val="F8F8F8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dirty="0" smtClean="0">
              <a:latin typeface="Book Antiqua" pitchFamily="18" charset="0"/>
            </a:rPr>
            <a:t>По типам расходных обязательств</a:t>
          </a:r>
          <a:endParaRPr lang="ru-RU" sz="1400" dirty="0"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0.26829</cdr:x>
      <cdr:y>0.60759</cdr:y>
    </cdr:from>
    <cdr:to>
      <cdr:x>0.47321</cdr:x>
      <cdr:y>0.78481</cdr:y>
    </cdr:to>
    <cdr:sp macro="" textlink="">
      <cdr:nvSpPr>
        <cdr:cNvPr id="14" name="Прямоугольник с двумя вырезанными соседними углами 13"/>
        <cdr:cNvSpPr/>
      </cdr:nvSpPr>
      <cdr:spPr>
        <a:xfrm xmlns:a="http://schemas.openxmlformats.org/drawingml/2006/main">
          <a:off x="2376264" y="3456384"/>
          <a:ext cx="1814956" cy="1008112"/>
        </a:xfrm>
        <a:prstGeom xmlns:a="http://schemas.openxmlformats.org/drawingml/2006/main" prst="snip2SameRect">
          <a:avLst/>
        </a:prstGeom>
        <a:gradFill xmlns:a="http://schemas.openxmlformats.org/drawingml/2006/main" flip="none" rotWithShape="1">
          <a:gsLst>
            <a:gs pos="0">
              <a:srgbClr val="0066FF">
                <a:shade val="30000"/>
                <a:satMod val="115000"/>
              </a:srgbClr>
            </a:gs>
            <a:gs pos="50000">
              <a:srgbClr val="0066FF">
                <a:shade val="67500"/>
                <a:satMod val="115000"/>
              </a:srgbClr>
            </a:gs>
            <a:gs pos="100000">
              <a:srgbClr val="0066FF">
                <a:shade val="100000"/>
                <a:satMod val="115000"/>
              </a:srgbClr>
            </a:gs>
          </a:gsLst>
          <a:lin ang="16200000" scaled="1"/>
          <a:tileRect/>
        </a:gradFill>
        <a:ln xmlns:a="http://schemas.openxmlformats.org/drawingml/2006/main" w="19050" cap="flat" cmpd="sng" algn="ctr">
          <a:solidFill>
            <a:srgbClr val="F8F8F8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rebuchet MS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rebuchet MS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rebuchet MS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rebuchet MS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rebuchet MS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rebuchet MS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rebuchet MS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rebuchet MS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pPr algn="ctr"/>
          <a:r>
            <a:rPr lang="ru-RU" sz="1400" dirty="0" smtClean="0">
              <a:latin typeface="Book Antiqua" pitchFamily="18" charset="0"/>
            </a:rPr>
            <a:t>По муниципальным программам</a:t>
          </a:r>
          <a:endParaRPr lang="ru-RU" sz="1400" dirty="0"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0.53659</cdr:x>
      <cdr:y>0.60759</cdr:y>
    </cdr:from>
    <cdr:to>
      <cdr:x>0.7497</cdr:x>
      <cdr:y>0.78481</cdr:y>
    </cdr:to>
    <cdr:sp macro="" textlink="">
      <cdr:nvSpPr>
        <cdr:cNvPr id="15" name="Прямоугольник с двумя вырезанными соседними углами 14"/>
        <cdr:cNvSpPr/>
      </cdr:nvSpPr>
      <cdr:spPr>
        <a:xfrm xmlns:a="http://schemas.openxmlformats.org/drawingml/2006/main">
          <a:off x="4752528" y="3456384"/>
          <a:ext cx="1887554" cy="1008112"/>
        </a:xfrm>
        <a:prstGeom xmlns:a="http://schemas.openxmlformats.org/drawingml/2006/main" prst="snip2SameRect">
          <a:avLst/>
        </a:prstGeom>
        <a:gradFill xmlns:a="http://schemas.openxmlformats.org/drawingml/2006/main" flip="none" rotWithShape="1">
          <a:gsLst>
            <a:gs pos="0">
              <a:srgbClr val="0066FF">
                <a:shade val="30000"/>
                <a:satMod val="115000"/>
              </a:srgbClr>
            </a:gs>
            <a:gs pos="50000">
              <a:srgbClr val="0066FF">
                <a:shade val="67500"/>
                <a:satMod val="115000"/>
              </a:srgbClr>
            </a:gs>
            <a:gs pos="100000">
              <a:srgbClr val="0066FF">
                <a:shade val="100000"/>
                <a:satMod val="115000"/>
              </a:srgbClr>
            </a:gs>
          </a:gsLst>
          <a:lin ang="16200000" scaled="1"/>
          <a:tileRect/>
        </a:gradFill>
        <a:ln xmlns:a="http://schemas.openxmlformats.org/drawingml/2006/main" w="19050" cap="flat" cmpd="sng" algn="ctr">
          <a:solidFill>
            <a:srgbClr val="F8F8F8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rebuchet MS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rebuchet MS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rebuchet MS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rebuchet MS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rebuchet MS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rebuchet MS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rebuchet MS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rebuchet MS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pPr algn="ctr"/>
          <a:r>
            <a:rPr lang="ru-RU" sz="1400" dirty="0" smtClean="0">
              <a:latin typeface="Book Antiqua" pitchFamily="18" charset="0"/>
            </a:rPr>
            <a:t>По функциям муниципального образования</a:t>
          </a:r>
          <a:endParaRPr lang="ru-RU" sz="1400" dirty="0"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0.80488</cdr:x>
      <cdr:y>0.60759</cdr:y>
    </cdr:from>
    <cdr:to>
      <cdr:x>0.9918</cdr:x>
      <cdr:y>0.78481</cdr:y>
    </cdr:to>
    <cdr:sp macro="" textlink="">
      <cdr:nvSpPr>
        <cdr:cNvPr id="16" name="Прямоугольник с двумя вырезанными соседними углами 15"/>
        <cdr:cNvSpPr/>
      </cdr:nvSpPr>
      <cdr:spPr>
        <a:xfrm xmlns:a="http://schemas.openxmlformats.org/drawingml/2006/main">
          <a:off x="7128792" y="3456384"/>
          <a:ext cx="1655594" cy="1008112"/>
        </a:xfrm>
        <a:prstGeom xmlns:a="http://schemas.openxmlformats.org/drawingml/2006/main" prst="snip2SameRect">
          <a:avLst/>
        </a:prstGeom>
        <a:gradFill xmlns:a="http://schemas.openxmlformats.org/drawingml/2006/main" flip="none" rotWithShape="1">
          <a:gsLst>
            <a:gs pos="0">
              <a:srgbClr val="0066FF">
                <a:shade val="30000"/>
                <a:satMod val="115000"/>
              </a:srgbClr>
            </a:gs>
            <a:gs pos="50000">
              <a:srgbClr val="0066FF">
                <a:shade val="67500"/>
                <a:satMod val="115000"/>
              </a:srgbClr>
            </a:gs>
            <a:gs pos="100000">
              <a:srgbClr val="0066FF">
                <a:shade val="100000"/>
                <a:satMod val="115000"/>
              </a:srgbClr>
            </a:gs>
          </a:gsLst>
          <a:lin ang="16200000" scaled="1"/>
          <a:tileRect/>
        </a:gradFill>
        <a:ln xmlns:a="http://schemas.openxmlformats.org/drawingml/2006/main" w="19050" cap="flat" cmpd="sng" algn="ctr">
          <a:solidFill>
            <a:srgbClr val="F8F8F8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rebuchet MS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rebuchet MS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rebuchet MS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rebuchet MS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rebuchet MS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rebuchet MS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rebuchet MS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rebuchet MS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pPr algn="ctr"/>
          <a:endParaRPr lang="ru-RU" sz="1400" dirty="0" smtClean="0">
            <a:latin typeface="Book Antiqua" pitchFamily="18" charset="0"/>
          </a:endParaRPr>
        </a:p>
        <a:p xmlns:a="http://schemas.openxmlformats.org/drawingml/2006/main">
          <a:pPr algn="ctr"/>
          <a:r>
            <a:rPr lang="ru-RU" sz="1400" dirty="0" smtClean="0">
              <a:latin typeface="Book Antiqua" pitchFamily="18" charset="0"/>
            </a:rPr>
            <a:t>По ведомствам</a:t>
          </a:r>
          <a:endParaRPr lang="ru-RU" sz="1400" dirty="0"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0.21047</cdr:x>
      <cdr:y>0.3899</cdr:y>
    </cdr:from>
    <cdr:to>
      <cdr:x>0.2496</cdr:x>
      <cdr:y>0.55446</cdr:y>
    </cdr:to>
    <cdr:sp macro="" textlink="">
      <cdr:nvSpPr>
        <cdr:cNvPr id="17" name="Стрелка вниз 16"/>
        <cdr:cNvSpPr/>
      </cdr:nvSpPr>
      <cdr:spPr>
        <a:xfrm xmlns:a="http://schemas.openxmlformats.org/drawingml/2006/main" rot="2695267">
          <a:off x="1864090" y="2217997"/>
          <a:ext cx="346627" cy="936104"/>
        </a:xfrm>
        <a:prstGeom xmlns:a="http://schemas.openxmlformats.org/drawingml/2006/main" prst="downArrow">
          <a:avLst/>
        </a:prstGeom>
        <a:gradFill xmlns:a="http://schemas.openxmlformats.org/drawingml/2006/main" flip="none" rotWithShape="1">
          <a:gsLst>
            <a:gs pos="0">
              <a:srgbClr val="0066FF">
                <a:shade val="30000"/>
                <a:satMod val="115000"/>
              </a:srgbClr>
            </a:gs>
            <a:gs pos="50000">
              <a:srgbClr val="0066FF">
                <a:shade val="67500"/>
                <a:satMod val="115000"/>
              </a:srgbClr>
            </a:gs>
            <a:gs pos="100000">
              <a:srgbClr val="0066FF">
                <a:shade val="100000"/>
                <a:satMod val="115000"/>
              </a:srgbClr>
            </a:gs>
          </a:gsLst>
          <a:lin ang="18900000" scaled="1"/>
          <a:tileRect/>
        </a:gradFill>
        <a:ln xmlns:a="http://schemas.openxmlformats.org/drawingml/2006/main" w="19050">
          <a:solidFill>
            <a:srgbClr val="F8F8F8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0.61789</cdr:x>
      <cdr:y>0.43038</cdr:y>
    </cdr:from>
    <cdr:to>
      <cdr:x>0.66667</cdr:x>
      <cdr:y>0.60237</cdr:y>
    </cdr:to>
    <cdr:sp macro="" textlink="">
      <cdr:nvSpPr>
        <cdr:cNvPr id="18" name="Стрелка вниз 17"/>
        <cdr:cNvSpPr/>
      </cdr:nvSpPr>
      <cdr:spPr>
        <a:xfrm xmlns:a="http://schemas.openxmlformats.org/drawingml/2006/main">
          <a:off x="5472608" y="2448272"/>
          <a:ext cx="432048" cy="978408"/>
        </a:xfrm>
        <a:prstGeom xmlns:a="http://schemas.openxmlformats.org/drawingml/2006/main" prst="downArrow">
          <a:avLst/>
        </a:prstGeom>
        <a:gradFill xmlns:a="http://schemas.openxmlformats.org/drawingml/2006/main" flip="none" rotWithShape="1">
          <a:gsLst>
            <a:gs pos="0">
              <a:srgbClr val="0066FF">
                <a:shade val="30000"/>
                <a:satMod val="115000"/>
              </a:srgbClr>
            </a:gs>
            <a:gs pos="50000">
              <a:srgbClr val="0066FF">
                <a:shade val="67500"/>
                <a:satMod val="115000"/>
              </a:srgbClr>
            </a:gs>
            <a:gs pos="100000">
              <a:srgbClr val="0066FF">
                <a:shade val="100000"/>
                <a:satMod val="115000"/>
              </a:srgbClr>
            </a:gs>
          </a:gsLst>
          <a:lin ang="16200000" scaled="1"/>
          <a:tileRect/>
        </a:gradFill>
        <a:ln xmlns:a="http://schemas.openxmlformats.org/drawingml/2006/main" w="19050" cap="flat" cmpd="sng" algn="ctr">
          <a:solidFill>
            <a:srgbClr val="F8F8F8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rebuchet MS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rebuchet MS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rebuchet MS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rebuchet MS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rebuchet MS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rebuchet MS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rebuchet MS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rebuchet MS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0.77959</cdr:x>
      <cdr:y>0.40717</cdr:y>
    </cdr:from>
    <cdr:to>
      <cdr:x>0.8185</cdr:x>
      <cdr:y>0.57172</cdr:y>
    </cdr:to>
    <cdr:sp macro="" textlink="">
      <cdr:nvSpPr>
        <cdr:cNvPr id="21" name="Стрелка вниз 20"/>
        <cdr:cNvSpPr/>
      </cdr:nvSpPr>
      <cdr:spPr>
        <a:xfrm xmlns:a="http://schemas.openxmlformats.org/drawingml/2006/main" rot="18906696">
          <a:off x="6904826" y="2316225"/>
          <a:ext cx="344594" cy="936104"/>
        </a:xfrm>
        <a:prstGeom xmlns:a="http://schemas.openxmlformats.org/drawingml/2006/main" prst="downArrow">
          <a:avLst/>
        </a:prstGeom>
        <a:gradFill xmlns:a="http://schemas.openxmlformats.org/drawingml/2006/main" flip="none" rotWithShape="1">
          <a:gsLst>
            <a:gs pos="0">
              <a:srgbClr val="0066FF">
                <a:shade val="30000"/>
                <a:satMod val="115000"/>
              </a:srgbClr>
            </a:gs>
            <a:gs pos="50000">
              <a:srgbClr val="0066FF">
                <a:shade val="67500"/>
                <a:satMod val="115000"/>
              </a:srgbClr>
            </a:gs>
            <a:gs pos="100000">
              <a:srgbClr val="0066FF">
                <a:shade val="100000"/>
                <a:satMod val="115000"/>
              </a:srgbClr>
            </a:gs>
          </a:gsLst>
          <a:lin ang="13500000" scaled="1"/>
          <a:tileRect/>
        </a:gradFill>
        <a:ln xmlns:a="http://schemas.openxmlformats.org/drawingml/2006/main" w="19050" cap="flat" cmpd="sng" algn="ctr">
          <a:solidFill>
            <a:srgbClr val="F8F8F8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rebuchet MS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rebuchet MS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rebuchet MS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rebuchet MS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rebuchet MS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rebuchet MS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rebuchet MS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rebuchet MS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0.35772</cdr:x>
      <cdr:y>0.43038</cdr:y>
    </cdr:from>
    <cdr:to>
      <cdr:x>0.40431</cdr:x>
      <cdr:y>0.60237</cdr:y>
    </cdr:to>
    <cdr:sp macro="" textlink="">
      <cdr:nvSpPr>
        <cdr:cNvPr id="22" name="Стрелка вниз 21"/>
        <cdr:cNvSpPr/>
      </cdr:nvSpPr>
      <cdr:spPr>
        <a:xfrm xmlns:a="http://schemas.openxmlformats.org/drawingml/2006/main">
          <a:off x="3168352" y="2448272"/>
          <a:ext cx="412624" cy="978408"/>
        </a:xfrm>
        <a:prstGeom xmlns:a="http://schemas.openxmlformats.org/drawingml/2006/main" prst="downArrow">
          <a:avLst/>
        </a:prstGeom>
        <a:gradFill xmlns:a="http://schemas.openxmlformats.org/drawingml/2006/main" flip="none" rotWithShape="1">
          <a:gsLst>
            <a:gs pos="0">
              <a:srgbClr val="0066FF">
                <a:shade val="30000"/>
                <a:satMod val="115000"/>
              </a:srgbClr>
            </a:gs>
            <a:gs pos="50000">
              <a:srgbClr val="0066FF">
                <a:shade val="67500"/>
                <a:satMod val="115000"/>
              </a:srgbClr>
            </a:gs>
            <a:gs pos="100000">
              <a:srgbClr val="0066FF">
                <a:shade val="100000"/>
                <a:satMod val="115000"/>
              </a:srgbClr>
            </a:gs>
          </a:gsLst>
          <a:lin ang="16200000" scaled="1"/>
          <a:tileRect/>
        </a:gradFill>
        <a:ln xmlns:a="http://schemas.openxmlformats.org/drawingml/2006/main" w="19050" cap="flat" cmpd="sng" algn="ctr">
          <a:solidFill>
            <a:srgbClr val="F8F8F8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rebuchet MS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rebuchet MS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rebuchet MS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rebuchet MS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rebuchet MS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rebuchet MS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rebuchet MS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rebuchet MS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0.28125</cdr:x>
      <cdr:y>0.14474</cdr:y>
    </cdr:from>
    <cdr:to>
      <cdr:x>0.39236</cdr:x>
      <cdr:y>0.31182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14600" y="79208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0.28658</cdr:x>
      <cdr:y>0.13158</cdr:y>
    </cdr:from>
    <cdr:to>
      <cdr:x>0.37486</cdr:x>
      <cdr:y>0.18987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58615" y="748510"/>
          <a:ext cx="757419" cy="3316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b="1" dirty="0">
            <a:solidFill>
              <a:schemeClr val="accent1">
                <a:lumMod val="50000"/>
              </a:schemeClr>
            </a:solidFill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0.85216</cdr:x>
      <cdr:y>0</cdr:y>
    </cdr:from>
    <cdr:to>
      <cdr:x>1</cdr:x>
      <cdr:y>0.06658</cdr:y>
    </cdr:to>
    <cdr:sp macro="" textlink="">
      <cdr:nvSpPr>
        <cdr:cNvPr id="6" name="Скругленный прямоугольник 5"/>
        <cdr:cNvSpPr/>
      </cdr:nvSpPr>
      <cdr:spPr>
        <a:xfrm xmlns:a="http://schemas.openxmlformats.org/drawingml/2006/main">
          <a:off x="7470126" y="0"/>
          <a:ext cx="1216674" cy="378772"/>
        </a:xfrm>
        <a:prstGeom xmlns:a="http://schemas.openxmlformats.org/drawingml/2006/main" prst="roundRect">
          <a:avLst/>
        </a:prstGeom>
        <a:gradFill xmlns:a="http://schemas.openxmlformats.org/drawingml/2006/main" rotWithShape="1">
          <a:gsLst>
            <a:gs pos="0">
              <a:srgbClr val="7CCA62">
                <a:shade val="51000"/>
                <a:satMod val="130000"/>
              </a:srgbClr>
            </a:gs>
            <a:gs pos="80000">
              <a:srgbClr val="7CCA62">
                <a:shade val="93000"/>
                <a:satMod val="130000"/>
              </a:srgbClr>
            </a:gs>
            <a:gs pos="100000">
              <a:srgbClr val="7CCA62">
                <a:shade val="94000"/>
                <a:satMod val="135000"/>
              </a:srgbClr>
            </a:gs>
          </a:gsLst>
          <a:lin ang="16200000" scaled="0"/>
        </a:gradFill>
        <a:ln xmlns:a="http://schemas.openxmlformats.org/drawingml/2006/main" w="9525" cap="flat" cmpd="sng" algn="ctr">
          <a:solidFill>
            <a:srgbClr val="7CCA62">
              <a:shade val="95000"/>
              <a:satMod val="105000"/>
            </a:srgbClr>
          </a:solidFill>
          <a:prstDash val="solid"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</cdr:spPr>
      <cdr:style>
        <a:lnRef xmlns:a="http://schemas.openxmlformats.org/drawingml/2006/main" idx="1">
          <a:schemeClr val="accent5"/>
        </a:lnRef>
        <a:fillRef xmlns:a="http://schemas.openxmlformats.org/drawingml/2006/main" idx="3">
          <a:schemeClr val="accent5"/>
        </a:fillRef>
        <a:effectRef xmlns:a="http://schemas.openxmlformats.org/drawingml/2006/main" idx="2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rebuchet MS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rebuchet MS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rebuchet MS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rebuchet MS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rebuchet MS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rebuchet MS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rebuchet MS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rebuchet MS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rgbClr val="DBF5F9">
                  <a:lumMod val="10000"/>
                </a:srgbClr>
              </a:solidFill>
              <a:latin typeface="Book Antiqua" pitchFamily="18" charset="0"/>
            </a:rPr>
            <a:t>тыс. руб.</a:t>
          </a:r>
          <a:endParaRPr lang="ru-RU" sz="1400" b="1" dirty="0">
            <a:solidFill>
              <a:srgbClr val="DBF5F9">
                <a:lumMod val="10000"/>
              </a:srgbClr>
            </a:solidFill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0.64754</cdr:x>
      <cdr:y>0.29114</cdr:y>
    </cdr:from>
    <cdr:to>
      <cdr:x>0.71311</cdr:x>
      <cdr:y>0.32911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688632" y="1656184"/>
          <a:ext cx="57606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Book Antiqua" pitchFamily="18" charset="0"/>
            </a:rPr>
            <a:t>50,0</a:t>
          </a:r>
          <a:endParaRPr lang="ru-RU" sz="1200" b="1" dirty="0"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0.2541</cdr:x>
      <cdr:y>0.07595</cdr:y>
    </cdr:from>
    <cdr:to>
      <cdr:x>0.30328</cdr:x>
      <cdr:y>0.12658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232248" y="432048"/>
          <a:ext cx="43204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kern="1200" dirty="0">
              <a:solidFill>
                <a:prstClr val="black"/>
              </a:solidFill>
              <a:latin typeface="Book Antiqua" pitchFamily="18" charset="0"/>
            </a:rPr>
            <a:t>7,3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B21B5-C924-40A2-A57E-F66EC19A3B25}" type="datetimeFigureOut">
              <a:rPr lang="ru-RU" smtClean="0"/>
              <a:pPr/>
              <a:t>01.12.2017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B39CE-4A9A-4777-9E9E-B0D9D21446B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363130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69DA2-D43E-400D-A506-40BADF97C049}" type="datetimeFigureOut">
              <a:rPr lang="ru-RU" smtClean="0"/>
              <a:pPr/>
              <a:t>01.12.2017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1B901-6E5E-4A93-850B-994ED604A13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34770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B901-6E5E-4A93-850B-994ED604A13D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B901-6E5E-4A93-850B-994ED604A13D}" type="slidenum">
              <a:rPr lang="ru-RU" smtClean="0"/>
              <a:pPr/>
              <a:t>22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B901-6E5E-4A93-850B-994ED604A13D}" type="slidenum">
              <a:rPr lang="ru-RU" smtClean="0"/>
              <a:pPr/>
              <a:t>23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B901-6E5E-4A93-850B-994ED604A13D}" type="slidenum">
              <a:rPr lang="ru-RU" smtClean="0"/>
              <a:pPr/>
              <a:t>24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B901-6E5E-4A93-850B-994ED604A13D}" type="slidenum">
              <a:rPr lang="ru-RU" smtClean="0"/>
              <a:pPr/>
              <a:t>25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B901-6E5E-4A93-850B-994ED604A13D}" type="slidenum">
              <a:rPr lang="ru-RU" smtClean="0"/>
              <a:pPr/>
              <a:t>26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B901-6E5E-4A93-850B-994ED604A13D}" type="slidenum">
              <a:rPr lang="ru-RU" smtClean="0"/>
              <a:pPr/>
              <a:t>27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693F-A147-466F-916F-9DE85AD9CB92}" type="slidenum">
              <a:rPr lang="ru-RU" smtClean="0"/>
              <a:pPr/>
              <a:t>31</a:t>
            </a:fld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693F-A147-466F-916F-9DE85AD9CB92}" type="slidenum">
              <a:rPr lang="ru-RU" smtClean="0"/>
              <a:pPr/>
              <a:t>32</a:t>
            </a:fld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693F-A147-466F-916F-9DE85AD9CB92}" type="slidenum">
              <a:rPr lang="ru-RU" smtClean="0"/>
              <a:pPr/>
              <a:t>34</a:t>
            </a:fld>
            <a:endParaRPr lang="ru-R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693F-A147-466F-916F-9DE85AD9CB92}" type="slidenum">
              <a:rPr lang="ru-RU" smtClean="0"/>
              <a:pPr/>
              <a:t>35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B901-6E5E-4A93-850B-994ED604A13D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693F-A147-466F-916F-9DE85AD9CB92}" type="slidenum">
              <a:rPr lang="ru-RU" smtClean="0"/>
              <a:pPr/>
              <a:t>36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B901-6E5E-4A93-850B-994ED604A13D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B901-6E5E-4A93-850B-994ED604A13D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B901-6E5E-4A93-850B-994ED604A13D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B901-6E5E-4A93-850B-994ED604A13D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B901-6E5E-4A93-850B-994ED604A13D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B901-6E5E-4A93-850B-994ED604A13D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B901-6E5E-4A93-850B-994ED604A13D}" type="slidenum">
              <a:rPr lang="ru-RU" smtClean="0"/>
              <a:pPr/>
              <a:t>21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01.12.2017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01.12.2017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01.12.2017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4F732-9674-41E2-9D19-FC40430A42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01.12.2017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01.12.2017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01.12.2017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01.12.2017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01.12.2017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01.12.2017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01.12.2017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01.12.2017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FF00"/>
            </a:gs>
            <a:gs pos="100000">
              <a:schemeClr val="bg2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01.12.2017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Layout" Target="../diagrams/layout6.xml"/><Relationship Id="rId7" Type="http://schemas.openxmlformats.org/officeDocument/2006/relationships/image" Target="../media/image3.png"/><Relationship Id="rId12" Type="http://schemas.microsoft.com/office/2007/relationships/diagramDrawing" Target="../diagrams/drawing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openxmlformats.org/officeDocument/2006/relationships/diagramColors" Target="../diagrams/colors7.xml"/><Relationship Id="rId5" Type="http://schemas.openxmlformats.org/officeDocument/2006/relationships/diagramColors" Target="../diagrams/colors6.xml"/><Relationship Id="rId10" Type="http://schemas.openxmlformats.org/officeDocument/2006/relationships/diagramQuickStyle" Target="../diagrams/quickStyle7.xml"/><Relationship Id="rId4" Type="http://schemas.openxmlformats.org/officeDocument/2006/relationships/diagramQuickStyle" Target="../diagrams/quickStyle6.xml"/><Relationship Id="rId9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10" Type="http://schemas.openxmlformats.org/officeDocument/2006/relationships/image" Target="../media/image21.jpeg"/><Relationship Id="rId4" Type="http://schemas.openxmlformats.org/officeDocument/2006/relationships/diagramLayout" Target="../diagrams/layout8.xml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3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23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chart" Target="../charts/char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chart" Target="../charts/char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chart" Target="../charts/char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chart" Target="../charts/char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4.png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image" Target="../media/image3.png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chart" Target="../charts/char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3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3.png"/><Relationship Id="rId3" Type="http://schemas.openxmlformats.org/officeDocument/2006/relationships/image" Target="../media/image42.jpeg"/><Relationship Id="rId7" Type="http://schemas.openxmlformats.org/officeDocument/2006/relationships/image" Target="../media/image41.jpeg"/><Relationship Id="rId12" Type="http://schemas.openxmlformats.org/officeDocument/2006/relationships/image" Target="../media/image50.jpeg"/><Relationship Id="rId17" Type="http://schemas.openxmlformats.org/officeDocument/2006/relationships/image" Target="../media/image54.jpe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11" Type="http://schemas.openxmlformats.org/officeDocument/2006/relationships/image" Target="../media/image49.jpeg"/><Relationship Id="rId5" Type="http://schemas.openxmlformats.org/officeDocument/2006/relationships/image" Target="../media/image44.jpeg"/><Relationship Id="rId15" Type="http://schemas.openxmlformats.org/officeDocument/2006/relationships/image" Target="../media/image52.jpeg"/><Relationship Id="rId10" Type="http://schemas.openxmlformats.org/officeDocument/2006/relationships/image" Target="../media/image48.jpeg"/><Relationship Id="rId4" Type="http://schemas.openxmlformats.org/officeDocument/2006/relationships/image" Target="../media/image43.jpeg"/><Relationship Id="rId9" Type="http://schemas.openxmlformats.org/officeDocument/2006/relationships/image" Target="../media/image47.jpeg"/><Relationship Id="rId14" Type="http://schemas.openxmlformats.org/officeDocument/2006/relationships/image" Target="../media/image51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56.jpeg"/><Relationship Id="rId3" Type="http://schemas.openxmlformats.org/officeDocument/2006/relationships/image" Target="../media/image42.jpeg"/><Relationship Id="rId7" Type="http://schemas.openxmlformats.org/officeDocument/2006/relationships/image" Target="../media/image41.jpeg"/><Relationship Id="rId12" Type="http://schemas.openxmlformats.org/officeDocument/2006/relationships/image" Target="../media/image49.jpeg"/><Relationship Id="rId17" Type="http://schemas.openxmlformats.org/officeDocument/2006/relationships/image" Target="../media/image52.jpe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11" Type="http://schemas.openxmlformats.org/officeDocument/2006/relationships/image" Target="../media/image48.jpeg"/><Relationship Id="rId5" Type="http://schemas.openxmlformats.org/officeDocument/2006/relationships/image" Target="../media/image44.jpeg"/><Relationship Id="rId15" Type="http://schemas.openxmlformats.org/officeDocument/2006/relationships/image" Target="../media/image3.png"/><Relationship Id="rId10" Type="http://schemas.openxmlformats.org/officeDocument/2006/relationships/image" Target="../media/image47.jpeg"/><Relationship Id="rId4" Type="http://schemas.openxmlformats.org/officeDocument/2006/relationships/image" Target="../media/image43.jpeg"/><Relationship Id="rId9" Type="http://schemas.openxmlformats.org/officeDocument/2006/relationships/image" Target="../media/image55.jpeg"/><Relationship Id="rId14" Type="http://schemas.openxmlformats.org/officeDocument/2006/relationships/image" Target="../media/image50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56.jpeg"/><Relationship Id="rId3" Type="http://schemas.openxmlformats.org/officeDocument/2006/relationships/image" Target="../media/image42.jpeg"/><Relationship Id="rId7" Type="http://schemas.openxmlformats.org/officeDocument/2006/relationships/image" Target="../media/image41.jpeg"/><Relationship Id="rId12" Type="http://schemas.openxmlformats.org/officeDocument/2006/relationships/image" Target="../media/image49.jpeg"/><Relationship Id="rId17" Type="http://schemas.openxmlformats.org/officeDocument/2006/relationships/image" Target="../media/image52.jpe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11" Type="http://schemas.openxmlformats.org/officeDocument/2006/relationships/image" Target="../media/image48.jpeg"/><Relationship Id="rId5" Type="http://schemas.openxmlformats.org/officeDocument/2006/relationships/image" Target="../media/image44.jpeg"/><Relationship Id="rId15" Type="http://schemas.openxmlformats.org/officeDocument/2006/relationships/image" Target="../media/image3.png"/><Relationship Id="rId10" Type="http://schemas.openxmlformats.org/officeDocument/2006/relationships/image" Target="../media/image47.jpeg"/><Relationship Id="rId4" Type="http://schemas.openxmlformats.org/officeDocument/2006/relationships/image" Target="../media/image43.jpeg"/><Relationship Id="rId9" Type="http://schemas.openxmlformats.org/officeDocument/2006/relationships/image" Target="../media/image55.jpeg"/><Relationship Id="rId14" Type="http://schemas.openxmlformats.org/officeDocument/2006/relationships/image" Target="../media/image50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7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molinvest.com/projects/ooo-igorevskiy-derevoobrabatyvayushchiy-kombinat/" TargetMode="Externa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17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2664295" cy="2520280"/>
          </a:xfrm>
          <a:prstGeom prst="rect">
            <a:avLst/>
          </a:prstGeom>
          <a:ln>
            <a:noFill/>
          </a:ln>
          <a:effectLst>
            <a:outerShdw blurRad="215900" dist="152400" dir="5400000" algn="ctr" rotWithShape="0">
              <a:schemeClr val="accent4"/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539552" y="4149080"/>
            <a:ext cx="8208912" cy="2308324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Bookman Old Style" pitchFamily="18" charset="0"/>
              </a:rPr>
              <a:t>к   решению «О бюджете муниципального образования  «Холм-Жирковский район» 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Bookman Old Style" pitchFamily="18" charset="0"/>
              </a:rPr>
              <a:t>Смоленской области 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Bookman Old Style" pitchFamily="18" charset="0"/>
              </a:rPr>
              <a:t>на 2017 год  и на плановый период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Bookman Old Style" pitchFamily="18" charset="0"/>
              </a:rPr>
              <a:t> 2018 и 2019 годов» (с изменениями от 22.09.2017 года)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2420888"/>
            <a:ext cx="8424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00FF"/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БЮДЖЕТ ДЛЯ        ГРАЖДАН</a:t>
            </a:r>
            <a:endParaRPr lang="ru-RU" sz="5400" b="1" dirty="0">
              <a:solidFill>
                <a:srgbClr val="0000FF"/>
              </a:solidFill>
              <a:latin typeface="Bookman Old Style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i-main-pic" descr="Картинка 5 из 10"/>
          <p:cNvPicPr/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7524328" y="548680"/>
            <a:ext cx="1152128" cy="1029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4363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67544" y="1412776"/>
          <a:ext cx="856895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19256" cy="1080120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24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ОСНОВНЫЕ ПОКАЗАТЕЛИ ПРОГНОЗА СОЦИАЛЬНО-ЭКОНОМИЧЕСКОГО РАЗВИТИЯ</a:t>
            </a:r>
          </a:p>
        </p:txBody>
      </p:sp>
      <p:pic>
        <p:nvPicPr>
          <p:cNvPr id="5" name="i-main-pic" descr="Картинка 5 из 10"/>
          <p:cNvPicPr/>
          <p:nvPr/>
        </p:nvPicPr>
        <p:blipFill>
          <a:blip r:embed="rId7" cstate="print">
            <a:lum contrast="6000"/>
          </a:blip>
          <a:srcRect/>
          <a:stretch>
            <a:fillRect/>
          </a:stretch>
        </p:blipFill>
        <p:spPr bwMode="auto">
          <a:xfrm>
            <a:off x="8279904" y="0"/>
            <a:ext cx="86409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Схема 6"/>
          <p:cNvGraphicFramePr/>
          <p:nvPr/>
        </p:nvGraphicFramePr>
        <p:xfrm>
          <a:off x="539552" y="1700808"/>
          <a:ext cx="820891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39952" y="1268760"/>
            <a:ext cx="76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u="sng" dirty="0" smtClean="0">
                <a:solidFill>
                  <a:srgbClr val="000099"/>
                </a:solidFill>
                <a:latin typeface="Book Antiqua" pitchFamily="18" charset="0"/>
              </a:rPr>
              <a:t>2015 год</a:t>
            </a:r>
          </a:p>
          <a:p>
            <a:r>
              <a:rPr lang="ru-RU" sz="1200" b="1" dirty="0" smtClean="0">
                <a:solidFill>
                  <a:srgbClr val="000099"/>
                </a:solidFill>
                <a:latin typeface="Book Antiqua" pitchFamily="18" charset="0"/>
              </a:rPr>
              <a:t>  (факт)</a:t>
            </a:r>
            <a:endParaRPr lang="ru-RU" sz="1200" b="1" dirty="0">
              <a:solidFill>
                <a:srgbClr val="000099"/>
              </a:solidFill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2040" y="1268760"/>
            <a:ext cx="822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u="sng" dirty="0" smtClean="0">
                <a:solidFill>
                  <a:srgbClr val="000099"/>
                </a:solidFill>
                <a:latin typeface="Book Antiqua" pitchFamily="18" charset="0"/>
              </a:rPr>
              <a:t> 2016 год</a:t>
            </a:r>
          </a:p>
          <a:p>
            <a:r>
              <a:rPr lang="ru-RU" sz="1200" b="1" dirty="0" smtClean="0">
                <a:solidFill>
                  <a:srgbClr val="000099"/>
                </a:solidFill>
                <a:latin typeface="Book Antiqua" pitchFamily="18" charset="0"/>
              </a:rPr>
              <a:t>(оценка)</a:t>
            </a:r>
            <a:endParaRPr lang="ru-RU" sz="1200" b="1" dirty="0">
              <a:solidFill>
                <a:srgbClr val="000099"/>
              </a:solidFill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52120" y="1268760"/>
            <a:ext cx="894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u="sng" dirty="0" smtClean="0">
                <a:solidFill>
                  <a:srgbClr val="000099"/>
                </a:solidFill>
                <a:latin typeface="Book Antiqua" pitchFamily="18" charset="0"/>
              </a:rPr>
              <a:t>  2017 год</a:t>
            </a:r>
          </a:p>
          <a:p>
            <a:r>
              <a:rPr lang="ru-RU" sz="1200" b="1" dirty="0" smtClean="0">
                <a:solidFill>
                  <a:srgbClr val="000099"/>
                </a:solidFill>
                <a:latin typeface="Book Antiqua" pitchFamily="18" charset="0"/>
              </a:rPr>
              <a:t>(прогноз)</a:t>
            </a:r>
            <a:endParaRPr lang="ru-RU" sz="1200" b="1" dirty="0">
              <a:solidFill>
                <a:srgbClr val="000099"/>
              </a:solidFill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44208" y="1268760"/>
            <a:ext cx="894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u="sng" dirty="0" smtClean="0">
                <a:solidFill>
                  <a:srgbClr val="000099"/>
                </a:solidFill>
                <a:latin typeface="Book Antiqua" pitchFamily="18" charset="0"/>
              </a:rPr>
              <a:t>  2018 год</a:t>
            </a:r>
          </a:p>
          <a:p>
            <a:r>
              <a:rPr lang="ru-RU" sz="1200" b="1" dirty="0" smtClean="0">
                <a:solidFill>
                  <a:srgbClr val="000099"/>
                </a:solidFill>
                <a:latin typeface="Book Antiqua" pitchFamily="18" charset="0"/>
              </a:rPr>
              <a:t>(прогноз)</a:t>
            </a:r>
            <a:endParaRPr lang="ru-RU" sz="1200" b="1" dirty="0">
              <a:solidFill>
                <a:srgbClr val="000099"/>
              </a:solidFill>
              <a:latin typeface="Book Antiqu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08304" y="1268760"/>
            <a:ext cx="894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u="sng" dirty="0" smtClean="0">
                <a:solidFill>
                  <a:srgbClr val="000099"/>
                </a:solidFill>
                <a:latin typeface="Book Antiqua" pitchFamily="18" charset="0"/>
              </a:rPr>
              <a:t>  2019 год</a:t>
            </a:r>
          </a:p>
          <a:p>
            <a:r>
              <a:rPr lang="ru-RU" sz="1200" b="1" dirty="0" smtClean="0">
                <a:solidFill>
                  <a:srgbClr val="000099"/>
                </a:solidFill>
                <a:latin typeface="Book Antiqua" pitchFamily="18" charset="0"/>
              </a:rPr>
              <a:t>(прогноз)</a:t>
            </a:r>
            <a:endParaRPr lang="ru-RU" sz="1200" b="1" dirty="0">
              <a:solidFill>
                <a:srgbClr val="000099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76064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400" b="1" dirty="0" smtClean="0">
                <a:solidFill>
                  <a:srgbClr val="000099"/>
                </a:solidFill>
                <a:latin typeface="Book Antiqua" pitchFamily="18" charset="0"/>
              </a:rPr>
              <a:t>- формирование реального прогноза доходов, расходов и источников финансирования дефицита при формировании местного бюджета;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b="1" dirty="0" smtClean="0">
                <a:solidFill>
                  <a:srgbClr val="000099"/>
                </a:solidFill>
                <a:latin typeface="Book Antiqua" pitchFamily="18" charset="0"/>
              </a:rPr>
              <a:t>- минимизация рисков несбалансированности при бюджетном планировании;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b="1" dirty="0" smtClean="0">
                <a:solidFill>
                  <a:srgbClr val="000099"/>
                </a:solidFill>
                <a:latin typeface="Book Antiqua" pitchFamily="18" charset="0"/>
              </a:rPr>
              <a:t>- безусловное исполнение действующих расходных обязательств, недопущение принятия новых расходных обязательств, не обеспеченных доходными источниками;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b="1" dirty="0" smtClean="0">
                <a:solidFill>
                  <a:srgbClr val="000099"/>
                </a:solidFill>
                <a:latin typeface="Book Antiqua" pitchFamily="18" charset="0"/>
              </a:rPr>
              <a:t>- обеспечение реализации приоритетных задач государственной политики, в том числе предусмотренных в указах Президента Российской Федерации по достижению целевых показателей заработной платы работников бюджетной сферы;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b="1" dirty="0" smtClean="0">
                <a:solidFill>
                  <a:srgbClr val="000099"/>
                </a:solidFill>
                <a:latin typeface="Book Antiqua" pitchFamily="18" charset="0"/>
              </a:rPr>
              <a:t>- сохранение социальных выплат;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b="1" dirty="0" smtClean="0">
                <a:solidFill>
                  <a:srgbClr val="000099"/>
                </a:solidFill>
                <a:latin typeface="Book Antiqua" pitchFamily="18" charset="0"/>
              </a:rPr>
              <a:t>- повышение эффективности и результативности бюджетных расходов за счет сокращения  неэффективных расходов, вовлечения организаций, не являющихся муниципальными учреждениями, в процесс оказания муниципальных услуг;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b="1" dirty="0" smtClean="0">
                <a:solidFill>
                  <a:srgbClr val="000099"/>
                </a:solidFill>
                <a:latin typeface="Book Antiqua" pitchFamily="18" charset="0"/>
              </a:rPr>
              <a:t>- повышение эффективности муниципального управления, в том числе за счет повышения качества финансового менеджмента в органах исполнительной власти и бюджетных учреждениях;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b="1" dirty="0" smtClean="0">
                <a:solidFill>
                  <a:srgbClr val="000099"/>
                </a:solidFill>
                <a:latin typeface="Book Antiqua" pitchFamily="18" charset="0"/>
              </a:rPr>
              <a:t>- оптимизация бюджетных расходов за счет сокращения сети муниципальных учреждений; установления моратория на увеличение численности муниципальных органов власти и отдельных категорий работников бюджетной сферы; введения критериев </a:t>
            </a:r>
            <a:r>
              <a:rPr lang="ru-RU" sz="1400" b="1" dirty="0" err="1" smtClean="0">
                <a:solidFill>
                  <a:srgbClr val="000099"/>
                </a:solidFill>
                <a:latin typeface="Book Antiqua" pitchFamily="18" charset="0"/>
              </a:rPr>
              <a:t>адресности</a:t>
            </a:r>
            <a:r>
              <a:rPr lang="ru-RU" sz="1400" b="1" dirty="0" smtClean="0">
                <a:solidFill>
                  <a:srgbClr val="000099"/>
                </a:solidFill>
                <a:latin typeface="Book Antiqua" pitchFamily="18" charset="0"/>
              </a:rPr>
              <a:t>, нуждаемости и обязательного условия занятости при предоставлении мер социальной поддержки;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b="1" dirty="0" smtClean="0">
                <a:solidFill>
                  <a:srgbClr val="000099"/>
                </a:solidFill>
                <a:latin typeface="Book Antiqua" pitchFamily="18" charset="0"/>
              </a:rPr>
              <a:t>- недопущение просроченной задолженности по бюджетным и долговым обязательствам;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b="1" dirty="0" smtClean="0">
                <a:solidFill>
                  <a:srgbClr val="000099"/>
                </a:solidFill>
                <a:latin typeface="Book Antiqua" pitchFamily="18" charset="0"/>
              </a:rPr>
              <a:t>- совершенствование и повышение эффективности процедур государственных закупок товаров, работ, услуг;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b="1" dirty="0" smtClean="0">
                <a:solidFill>
                  <a:srgbClr val="000099"/>
                </a:solidFill>
                <a:latin typeface="Book Antiqua" pitchFamily="18" charset="0"/>
              </a:rPr>
              <a:t>- соблюдение предельного уровня дефицита и муниципального долга.</a:t>
            </a:r>
          </a:p>
          <a:p>
            <a:pPr algn="just"/>
            <a:endParaRPr lang="ru-RU" sz="1400" b="1" dirty="0" smtClean="0">
              <a:solidFill>
                <a:srgbClr val="000099"/>
              </a:solidFill>
              <a:latin typeface="Book Antiqua" pitchFamily="18" charset="0"/>
            </a:endParaRPr>
          </a:p>
          <a:p>
            <a:pPr algn="just"/>
            <a:endParaRPr lang="ru-RU" sz="1400" b="1" dirty="0" smtClean="0">
              <a:latin typeface="Book Antiqua" pitchFamily="18" charset="0"/>
            </a:endParaRPr>
          </a:p>
          <a:p>
            <a:pPr algn="just"/>
            <a:endParaRPr lang="ru-RU" sz="1400" b="1" dirty="0" smtClean="0">
              <a:latin typeface="Book Antiqua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91264" cy="792088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4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ОСНОВНЫЕ НАПРАВЛЕНИЯ  БЮДЖЕТНОЙ ПОЛИТИКИ</a:t>
            </a:r>
            <a:br>
              <a:rPr lang="ru-RU" sz="24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4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5" name="i-main-pic" descr="Картинка 5 из 10"/>
          <p:cNvPicPr/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8279904" y="0"/>
            <a:ext cx="86409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784976" cy="5688632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400" b="1" dirty="0" smtClean="0">
                <a:solidFill>
                  <a:srgbClr val="000099"/>
                </a:solidFill>
                <a:latin typeface="Book Antiqua" pitchFamily="18" charset="0"/>
              </a:rPr>
              <a:t>- переход от индивидуальных нормативных затрат на оказание муниципальных услуг (выполнение работ) к групповым нормативным затратам при расчете субсидии на финансовое обеспечение выполнения муниципального задания;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b="1" dirty="0" smtClean="0">
                <a:solidFill>
                  <a:srgbClr val="000099"/>
                </a:solidFill>
                <a:latin typeface="Book Antiqua" pitchFamily="18" charset="0"/>
              </a:rPr>
              <a:t>- расширение практики нормирования в сфере закупок товаров, работ, услуг;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b="1" dirty="0" smtClean="0">
                <a:solidFill>
                  <a:srgbClr val="000099"/>
                </a:solidFill>
                <a:latin typeface="Book Antiqua" pitchFamily="18" charset="0"/>
              </a:rPr>
              <a:t>- повышение качества финансового контроля в управлении бюджетным процессом, в том числе внутреннего финансового контроля и внутреннего финансового аудита;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b="1" dirty="0" smtClean="0">
                <a:solidFill>
                  <a:srgbClr val="000099"/>
                </a:solidFill>
                <a:latin typeface="Book Antiqua" pitchFamily="18" charset="0"/>
              </a:rPr>
              <a:t>- реализация принципов открытости и прозрачности управления муниципальными финансами, в том числе путем составления брошюры «Бюджет для граждан»;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b="1" dirty="0" smtClean="0">
                <a:solidFill>
                  <a:srgbClr val="000099"/>
                </a:solidFill>
                <a:latin typeface="Book Antiqua" pitchFamily="18" charset="0"/>
              </a:rPr>
              <a:t>- участие в </a:t>
            </a:r>
            <a:r>
              <a:rPr lang="ru-RU" sz="1400" b="1" dirty="0" err="1" smtClean="0">
                <a:solidFill>
                  <a:srgbClr val="000099"/>
                </a:solidFill>
                <a:latin typeface="Book Antiqua" pitchFamily="18" charset="0"/>
              </a:rPr>
              <a:t>пилотном</a:t>
            </a:r>
            <a:r>
              <a:rPr lang="ru-RU" sz="1400" b="1" dirty="0" smtClean="0">
                <a:solidFill>
                  <a:srgbClr val="000099"/>
                </a:solidFill>
                <a:latin typeface="Book Antiqua" pitchFamily="18" charset="0"/>
              </a:rPr>
              <a:t> проекте по внедрению подсистемы учета и отчетности системы «Электронный бюджет» в части составления, представления, свода и консолидации отчетности об исполнении местного бюджета;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b="1" dirty="0" smtClean="0">
                <a:solidFill>
                  <a:srgbClr val="000099"/>
                </a:solidFill>
                <a:latin typeface="Book Antiqua" pitchFamily="18" charset="0"/>
              </a:rPr>
              <a:t>- выполнение условий соглашений о предоставлении бюджетных кредитов из областного бюджета, подписанных Администрацией муниципального образования «Холм-Жирковский район»  Смоленской области с Администрацией Смоленской области, и Плана мероприятий по росту доходов, оптимизации расходов и сокращению государственного долга в целях оздоровления государственных финансов Смоленской области на период до 2019 года;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b="1" dirty="0" smtClean="0">
                <a:solidFill>
                  <a:srgbClr val="000099"/>
                </a:solidFill>
                <a:latin typeface="Book Antiqua" pitchFamily="18" charset="0"/>
              </a:rPr>
              <a:t>- обеспечение сбалансированности местных бюджетов, сохранение высокой роли выравнивающих межбюджетных трансфертов;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b="1" dirty="0" smtClean="0">
                <a:solidFill>
                  <a:srgbClr val="000099"/>
                </a:solidFill>
                <a:latin typeface="Book Antiqua" pitchFamily="18" charset="0"/>
              </a:rPr>
              <a:t>- совершенствование межбюджетных отношений с муниципальными образованиями Холм-Жирковского района;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b="1" dirty="0" smtClean="0">
                <a:solidFill>
                  <a:srgbClr val="000099"/>
                </a:solidFill>
                <a:latin typeface="Book Antiqua" pitchFamily="18" charset="0"/>
              </a:rPr>
              <a:t>- повышение самостоятельности и ответственности органов местного самоуправления за проводимую бюджетную политику, создание условий для получения больших результатов в условиях рационального использования имеющихся ресурсов, концентрация их на проблемных направлениях. Повышение качества управления муниципальными финансами.</a:t>
            </a:r>
          </a:p>
          <a:p>
            <a:pPr algn="just"/>
            <a:r>
              <a:rPr lang="ru-RU" sz="1200" b="1" dirty="0" smtClean="0">
                <a:solidFill>
                  <a:schemeClr val="bg1"/>
                </a:solidFill>
                <a:latin typeface="Book Antiqua" pitchFamily="18" charset="0"/>
              </a:rPr>
              <a:t> </a:t>
            </a:r>
          </a:p>
          <a:p>
            <a:pPr algn="just"/>
            <a:endParaRPr lang="ru-RU" sz="1200" b="1" dirty="0" smtClean="0">
              <a:latin typeface="Book Antiqua" pitchFamily="18" charset="0"/>
            </a:endParaRPr>
          </a:p>
          <a:p>
            <a:pPr algn="just"/>
            <a:endParaRPr lang="ru-RU" sz="1200" dirty="0">
              <a:latin typeface="Book Antiqua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91264" cy="864096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4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ОСНОВНЫЕ НАПРАВЛЕНИЯ  БЮДЖЕТНОЙ ПОЛИТИКИ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</a:p>
        </p:txBody>
      </p:sp>
      <p:pic>
        <p:nvPicPr>
          <p:cNvPr id="5" name="i-main-pic" descr="Картинка 5 из 10"/>
          <p:cNvPicPr/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8279904" y="0"/>
            <a:ext cx="86409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79512" y="188640"/>
            <a:ext cx="8712968" cy="720080"/>
          </a:xfrm>
          <a:prstGeom prst="round2Diag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ОСНОВНЫЕ  ПАРАМЕТРЫ  БЮДЖЕТА 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НА  2017-2019 ГОДЫ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31032" y="1052736"/>
          <a:ext cx="8712968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 flipV="1">
            <a:off x="2915816" y="1628800"/>
            <a:ext cx="504056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i-main-pic" descr="Картинка 5 из 10"/>
          <p:cNvPicPr/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8279904" y="0"/>
            <a:ext cx="86409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915816" y="1340768"/>
            <a:ext cx="792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003300"/>
                </a:solidFill>
                <a:latin typeface="Book Antiqua" pitchFamily="18" charset="0"/>
              </a:rPr>
              <a:t>+ 7 417,1</a:t>
            </a:r>
            <a:endParaRPr lang="ru-RU" sz="1100" b="1" dirty="0">
              <a:solidFill>
                <a:srgbClr val="003300"/>
              </a:solidFill>
              <a:latin typeface="Book Antiqua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427984" y="1556792"/>
            <a:ext cx="648072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5148064" y="1556792"/>
            <a:ext cx="576064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8938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0"/>
            <a:ext cx="8856984" cy="836712"/>
          </a:xfrm>
          <a:prstGeom prst="round2Diag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МУНИЦИПАЛЬНЫЙ    ДОЛГ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27" name="Схема 26"/>
          <p:cNvGraphicFramePr/>
          <p:nvPr/>
        </p:nvGraphicFramePr>
        <p:xfrm>
          <a:off x="683568" y="908720"/>
          <a:ext cx="799288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8" name="Рисунок 27" descr="кредиты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99592" y="4149080"/>
            <a:ext cx="2358008" cy="1660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Рисунок 28" descr="гарантии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91880" y="4365104"/>
            <a:ext cx="2459765" cy="1844824"/>
          </a:xfrm>
          <a:prstGeom prst="rect">
            <a:avLst/>
          </a:prstGeom>
        </p:spPr>
      </p:pic>
      <p:pic>
        <p:nvPicPr>
          <p:cNvPr id="30" name="Рисунок 29" descr="бумаги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84168" y="4293096"/>
            <a:ext cx="2430016" cy="1618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TextBox 30"/>
          <p:cNvSpPr txBox="1"/>
          <p:nvPr/>
        </p:nvSpPr>
        <p:spPr>
          <a:xfrm>
            <a:off x="1043608" y="2420888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Book Antiqua" pitchFamily="18" charset="0"/>
              </a:rPr>
              <a:t>Виды долговых обязательств: </a:t>
            </a:r>
            <a:endParaRPr lang="ru-RU" sz="2000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0" y="1124744"/>
          <a:ext cx="6228184" cy="5040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8856984" cy="836712"/>
          </a:xfrm>
          <a:prstGeom prst="round2DiagRect">
            <a:avLst/>
          </a:prstGeom>
          <a:solidFill>
            <a:srgbClr val="0099FF"/>
          </a:solidFill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24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ДИНАМИКА    ОБЪЕМА МУНИЦИПАЛЬНОГО  </a:t>
            </a:r>
            <a:br>
              <a:rPr lang="ru-RU" sz="24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4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ДОЛГА И РАСХОДОВ  НА ЕГО  ОБСЛУЖИВАНИЕ</a:t>
            </a:r>
            <a:endParaRPr lang="ru-RU" sz="2400" cap="none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5" name="i-main-pic" descr="Картинка 5 из 10"/>
          <p:cNvPicPr/>
          <p:nvPr/>
        </p:nvPicPr>
        <p:blipFill>
          <a:blip r:embed="rId4" cstate="print">
            <a:lum contrast="6000"/>
          </a:blip>
          <a:srcRect/>
          <a:stretch>
            <a:fillRect/>
          </a:stretch>
        </p:blipFill>
        <p:spPr bwMode="auto">
          <a:xfrm>
            <a:off x="8279904" y="0"/>
            <a:ext cx="86409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4" name="Прямоугольная выноска 13"/>
          <p:cNvSpPr/>
          <p:nvPr/>
        </p:nvSpPr>
        <p:spPr>
          <a:xfrm>
            <a:off x="1907704" y="2348880"/>
            <a:ext cx="864096" cy="360040"/>
          </a:xfrm>
          <a:prstGeom prst="wedgeRectCallout">
            <a:avLst>
              <a:gd name="adj1" fmla="val -18981"/>
              <a:gd name="adj2" fmla="val 111883"/>
            </a:avLst>
          </a:prstGeom>
          <a:gradFill flip="none" rotWithShape="1">
            <a:gsLst>
              <a:gs pos="0">
                <a:srgbClr val="33CCFF">
                  <a:shade val="30000"/>
                  <a:satMod val="115000"/>
                </a:srgbClr>
              </a:gs>
              <a:gs pos="50000">
                <a:srgbClr val="33CCFF">
                  <a:shade val="67500"/>
                  <a:satMod val="115000"/>
                </a:srgbClr>
              </a:gs>
              <a:gs pos="100000">
                <a:srgbClr val="33CCFF">
                  <a:shade val="100000"/>
                  <a:satMod val="115000"/>
                </a:srgbClr>
              </a:gs>
            </a:gsLst>
            <a:lin ang="18900000" scaled="1"/>
            <a:tileRect/>
          </a:gradFill>
          <a:ln w="9525"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rgbClr val="0033CC"/>
                </a:solidFill>
                <a:effectLst/>
                <a:latin typeface="Bookman Old Style" pitchFamily="18" charset="0"/>
              </a:rPr>
              <a:t>7 312,2</a:t>
            </a:r>
          </a:p>
          <a:p>
            <a:pPr algn="ctr"/>
            <a:r>
              <a:rPr lang="ru-RU" sz="1000" b="1" dirty="0" smtClean="0">
                <a:solidFill>
                  <a:srgbClr val="0033CC"/>
                </a:solidFill>
                <a:latin typeface="Bookman Old Style" pitchFamily="18" charset="0"/>
              </a:rPr>
              <a:t>оценка</a:t>
            </a:r>
            <a:endParaRPr lang="ru-RU" sz="1000" b="1" dirty="0">
              <a:solidFill>
                <a:srgbClr val="0033CC"/>
              </a:solidFill>
              <a:effectLst/>
              <a:latin typeface="Bookman Old Style" pitchFamily="18" charset="0"/>
            </a:endParaRP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5076056" y="2348880"/>
            <a:ext cx="792088" cy="360040"/>
          </a:xfrm>
          <a:prstGeom prst="wedgeRectCallout">
            <a:avLst>
              <a:gd name="adj1" fmla="val -18981"/>
              <a:gd name="adj2" fmla="val 111883"/>
            </a:avLst>
          </a:prstGeom>
          <a:gradFill flip="none" rotWithShape="1">
            <a:gsLst>
              <a:gs pos="0">
                <a:srgbClr val="33CCFF">
                  <a:shade val="30000"/>
                  <a:satMod val="115000"/>
                </a:srgbClr>
              </a:gs>
              <a:gs pos="50000">
                <a:srgbClr val="33CCFF">
                  <a:shade val="67500"/>
                  <a:satMod val="115000"/>
                </a:srgbClr>
              </a:gs>
              <a:gs pos="100000">
                <a:srgbClr val="33CCFF">
                  <a:shade val="100000"/>
                  <a:satMod val="115000"/>
                </a:srgbClr>
              </a:gs>
            </a:gsLst>
            <a:lin ang="18900000" scaled="1"/>
            <a:tileRect/>
          </a:gradFill>
          <a:ln w="9525" cap="flat" cmpd="sng" algn="ctr">
            <a:solidFill>
              <a:srgbClr val="006699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rgbClr val="0033CC"/>
                </a:solidFill>
                <a:latin typeface="Bookman Old Style" pitchFamily="18" charset="0"/>
              </a:rPr>
              <a:t>7 312,2</a:t>
            </a:r>
          </a:p>
          <a:p>
            <a:pPr algn="ctr"/>
            <a:r>
              <a:rPr lang="ru-RU" sz="1000" b="1" dirty="0" smtClean="0">
                <a:solidFill>
                  <a:srgbClr val="0033CC"/>
                </a:solidFill>
                <a:latin typeface="Bookman Old Style" pitchFamily="18" charset="0"/>
              </a:rPr>
              <a:t>прогноз</a:t>
            </a:r>
            <a:endParaRPr lang="ru-RU" sz="1000" b="1" dirty="0">
              <a:solidFill>
                <a:srgbClr val="0033CC"/>
              </a:solidFill>
              <a:latin typeface="Bookman Old Style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12160" y="908720"/>
            <a:ext cx="1187624" cy="360040"/>
          </a:xfrm>
          <a:prstGeom prst="roundRect">
            <a:avLst/>
          </a:prstGeom>
          <a:solidFill>
            <a:srgbClr val="0099FF"/>
          </a:solidFill>
          <a:ln w="9525" cap="flat" cmpd="sng" algn="ctr">
            <a:solidFill>
              <a:srgbClr val="3399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DBF5F9">
                    <a:lumMod val="10000"/>
                  </a:srgbClr>
                </a:solidFill>
                <a:latin typeface="Book Antiqua" pitchFamily="18" charset="0"/>
              </a:rPr>
              <a:t>тыс. руб.</a:t>
            </a:r>
            <a:endParaRPr lang="ru-RU" sz="1400" b="1" dirty="0">
              <a:solidFill>
                <a:srgbClr val="DBF5F9">
                  <a:lumMod val="10000"/>
                </a:srgbClr>
              </a:solidFill>
              <a:latin typeface="Book Antiqua" pitchFamily="18" charset="0"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6228184" y="3861048"/>
            <a:ext cx="2915816" cy="2592288"/>
          </a:xfrm>
          <a:prstGeom prst="wedgeRoundRectCallou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372200" y="4077072"/>
            <a:ext cx="2592288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dirty="0" smtClean="0">
                <a:solidFill>
                  <a:srgbClr val="000099"/>
                </a:solidFill>
                <a:latin typeface="Book Antiqua" pitchFamily="18" charset="0"/>
              </a:rPr>
              <a:t>В 2017-2019 годах  предусмотрена сумма на обслуживание долга в размере 7,3 тыс. рублей ежегодно,  что составляет </a:t>
            </a:r>
            <a:r>
              <a:rPr lang="ru-RU" sz="1300" b="1" dirty="0" smtClean="0">
                <a:solidFill>
                  <a:srgbClr val="000099"/>
                </a:solidFill>
                <a:latin typeface="Book Antiqua" pitchFamily="18" charset="0"/>
              </a:rPr>
              <a:t>0,01</a:t>
            </a:r>
            <a:r>
              <a:rPr lang="ru-RU" sz="1300" dirty="0" smtClean="0">
                <a:solidFill>
                  <a:srgbClr val="000099"/>
                </a:solidFill>
                <a:latin typeface="Book Antiqua" pitchFamily="18" charset="0"/>
              </a:rPr>
              <a:t> процента от объема расходов бюджета, за исключением расходов, которые осуществляются за счет субвенций из бюджетов бюджетной системы Российской Федерации. </a:t>
            </a:r>
            <a:endParaRPr lang="ru-RU" sz="1300" dirty="0">
              <a:solidFill>
                <a:srgbClr val="000099"/>
              </a:solidFill>
              <a:latin typeface="Book Antiqua" pitchFamily="18" charset="0"/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6084168" y="1340768"/>
            <a:ext cx="3059832" cy="2448272"/>
          </a:xfrm>
          <a:prstGeom prst="wedgeRoundRectCallou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300192" y="1556792"/>
            <a:ext cx="2736304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dirty="0" smtClean="0">
                <a:solidFill>
                  <a:srgbClr val="000099"/>
                </a:solidFill>
                <a:latin typeface="Book Antiqua" pitchFamily="18" charset="0"/>
              </a:rPr>
              <a:t>В соответствии с Бюджетным кодексом  Российской Федерации объем доходов на обслуживание муниципального долга не должен превышать </a:t>
            </a:r>
            <a:r>
              <a:rPr lang="ru-RU" sz="1300" b="1" dirty="0" smtClean="0">
                <a:solidFill>
                  <a:srgbClr val="000099"/>
                </a:solidFill>
                <a:latin typeface="Book Antiqua" pitchFamily="18" charset="0"/>
              </a:rPr>
              <a:t>15 %</a:t>
            </a:r>
            <a:r>
              <a:rPr lang="ru-RU" sz="1300" dirty="0" smtClean="0">
                <a:solidFill>
                  <a:srgbClr val="000099"/>
                </a:solidFill>
                <a:latin typeface="Book Antiqua" pitchFamily="18" charset="0"/>
              </a:rPr>
              <a:t> объема расходов бюджета муниципального района , за исключением объема расходов , которые осуществляются за счет субвенций из бюджетов бюджетной системы  РФ . </a:t>
            </a:r>
            <a:endParaRPr lang="ru-RU" sz="1300" dirty="0">
              <a:solidFill>
                <a:srgbClr val="000099"/>
              </a:solidFill>
              <a:latin typeface="Book Antiqua" pitchFamily="18" charset="0"/>
            </a:endParaRPr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1331640" y="4869160"/>
            <a:ext cx="504056" cy="369114"/>
          </a:xfrm>
          <a:prstGeom prst="wedgeRectCallout">
            <a:avLst>
              <a:gd name="adj1" fmla="val -18981"/>
              <a:gd name="adj2" fmla="val 111883"/>
            </a:avLst>
          </a:prstGeom>
          <a:solidFill>
            <a:srgbClr val="CCFF99"/>
          </a:solidFill>
          <a:ln w="9525"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rgbClr val="0033CC"/>
                </a:solidFill>
                <a:effectLst/>
                <a:latin typeface="Bookman Old Style" pitchFamily="18" charset="0"/>
              </a:rPr>
              <a:t>7,3</a:t>
            </a:r>
            <a:endParaRPr lang="ru-RU" b="1" dirty="0">
              <a:solidFill>
                <a:srgbClr val="0033CC"/>
              </a:solidFill>
              <a:effectLst/>
              <a:latin typeface="Bookman Old Style" pitchFamily="18" charset="0"/>
            </a:endParaRPr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2411760" y="4869160"/>
            <a:ext cx="504056" cy="369114"/>
          </a:xfrm>
          <a:prstGeom prst="wedgeRectCallout">
            <a:avLst>
              <a:gd name="adj1" fmla="val -18981"/>
              <a:gd name="adj2" fmla="val 111883"/>
            </a:avLst>
          </a:prstGeom>
          <a:solidFill>
            <a:srgbClr val="CCFF99"/>
          </a:solidFill>
          <a:ln w="9525"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rgbClr val="0033CC"/>
                </a:solidFill>
                <a:effectLst/>
                <a:latin typeface="Bookman Old Style" pitchFamily="18" charset="0"/>
              </a:rPr>
              <a:t>7,3</a:t>
            </a:r>
            <a:endParaRPr lang="ru-RU" b="1" dirty="0">
              <a:solidFill>
                <a:srgbClr val="0033CC"/>
              </a:solidFill>
              <a:effectLst/>
              <a:latin typeface="Bookman Old Style" pitchFamily="18" charset="0"/>
            </a:endParaRPr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3419872" y="4869160"/>
            <a:ext cx="504056" cy="369114"/>
          </a:xfrm>
          <a:prstGeom prst="wedgeRectCallout">
            <a:avLst>
              <a:gd name="adj1" fmla="val -18981"/>
              <a:gd name="adj2" fmla="val 111883"/>
            </a:avLst>
          </a:prstGeom>
          <a:solidFill>
            <a:srgbClr val="CCFF99"/>
          </a:solidFill>
          <a:ln w="9525"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rgbClr val="0033CC"/>
                </a:solidFill>
                <a:effectLst/>
                <a:latin typeface="Bookman Old Style" pitchFamily="18" charset="0"/>
              </a:rPr>
              <a:t>7,3</a:t>
            </a:r>
            <a:endParaRPr lang="ru-RU" b="1" dirty="0">
              <a:solidFill>
                <a:srgbClr val="0033CC"/>
              </a:solidFill>
              <a:effectLst/>
              <a:latin typeface="Bookman Old Style" pitchFamily="18" charset="0"/>
            </a:endParaRPr>
          </a:p>
        </p:txBody>
      </p:sp>
      <p:sp>
        <p:nvSpPr>
          <p:cNvPr id="19" name="Прямоугольная выноска 18"/>
          <p:cNvSpPr/>
          <p:nvPr/>
        </p:nvSpPr>
        <p:spPr>
          <a:xfrm>
            <a:off x="4499992" y="4869160"/>
            <a:ext cx="504056" cy="369114"/>
          </a:xfrm>
          <a:prstGeom prst="wedgeRectCallout">
            <a:avLst>
              <a:gd name="adj1" fmla="val -18981"/>
              <a:gd name="adj2" fmla="val 111883"/>
            </a:avLst>
          </a:prstGeom>
          <a:solidFill>
            <a:srgbClr val="CCFF99"/>
          </a:solidFill>
          <a:ln w="9525"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rgbClr val="0033CC"/>
                </a:solidFill>
                <a:effectLst/>
                <a:latin typeface="Bookman Old Style" pitchFamily="18" charset="0"/>
              </a:rPr>
              <a:t>7,3</a:t>
            </a:r>
            <a:endParaRPr lang="ru-RU" b="1" dirty="0">
              <a:solidFill>
                <a:srgbClr val="0033CC"/>
              </a:solidFill>
              <a:effectLst/>
              <a:latin typeface="Bookman Old Style" pitchFamily="18" charset="0"/>
            </a:endParaRPr>
          </a:p>
        </p:txBody>
      </p:sp>
      <p:sp>
        <p:nvSpPr>
          <p:cNvPr id="20" name="Прямоугольная выноска 19"/>
          <p:cNvSpPr/>
          <p:nvPr/>
        </p:nvSpPr>
        <p:spPr>
          <a:xfrm>
            <a:off x="5508104" y="4869160"/>
            <a:ext cx="504056" cy="369114"/>
          </a:xfrm>
          <a:prstGeom prst="wedgeRectCallout">
            <a:avLst>
              <a:gd name="adj1" fmla="val -18981"/>
              <a:gd name="adj2" fmla="val 111883"/>
            </a:avLst>
          </a:prstGeom>
          <a:solidFill>
            <a:srgbClr val="CCFF99"/>
          </a:solidFill>
          <a:ln w="9525"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rgbClr val="0033CC"/>
                </a:solidFill>
                <a:effectLst/>
                <a:latin typeface="Bookman Old Style" pitchFamily="18" charset="0"/>
              </a:rPr>
              <a:t>7,3</a:t>
            </a:r>
            <a:endParaRPr lang="ru-RU" b="1" dirty="0">
              <a:solidFill>
                <a:srgbClr val="0033CC"/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251520" y="1052736"/>
          <a:ext cx="889248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836712"/>
          </a:xfrm>
          <a:prstGeom prst="round2Diag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ИСТОЧНИКИ  ФИНАНСИРОВАНИЯ  </a:t>
            </a:r>
            <a:br>
              <a:rPr lang="ru-RU" sz="24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4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ДЕФИЦИТА  БЮДЖЕТА В 2017-2019 гг.</a:t>
            </a:r>
            <a:endParaRPr lang="ru-RU" sz="2400" cap="none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5" name="i-main-pic" descr="Картинка 5 из 10"/>
          <p:cNvPicPr/>
          <p:nvPr/>
        </p:nvPicPr>
        <p:blipFill>
          <a:blip r:embed="rId7" cstate="print">
            <a:lum contrast="6000"/>
          </a:blip>
          <a:srcRect/>
          <a:stretch>
            <a:fillRect/>
          </a:stretch>
        </p:blipFill>
        <p:spPr bwMode="auto">
          <a:xfrm>
            <a:off x="8279904" y="0"/>
            <a:ext cx="86409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7956376" y="1052736"/>
            <a:ext cx="1187624" cy="432048"/>
          </a:xfrm>
          <a:prstGeom prst="roundRect">
            <a:avLst/>
          </a:prstGeom>
          <a:gradFill rotWithShape="1">
            <a:gsLst>
              <a:gs pos="0">
                <a:srgbClr val="7CCA62">
                  <a:shade val="51000"/>
                  <a:satMod val="130000"/>
                </a:srgbClr>
              </a:gs>
              <a:gs pos="80000">
                <a:srgbClr val="7CCA62">
                  <a:shade val="93000"/>
                  <a:satMod val="130000"/>
                </a:srgbClr>
              </a:gs>
              <a:gs pos="100000">
                <a:srgbClr val="7CCA62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7CCA6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DBF5F9">
                    <a:lumMod val="10000"/>
                  </a:srgbClr>
                </a:solidFill>
                <a:latin typeface="Book Antiqua" pitchFamily="18" charset="0"/>
              </a:rPr>
              <a:t>тыс. руб.</a:t>
            </a:r>
            <a:endParaRPr lang="ru-RU" sz="1400" b="1" dirty="0">
              <a:solidFill>
                <a:srgbClr val="DBF5F9">
                  <a:lumMod val="10000"/>
                </a:srgbClr>
              </a:solidFill>
              <a:latin typeface="Book Antiqua" pitchFamily="18" charset="0"/>
            </a:endParaRPr>
          </a:p>
        </p:txBody>
      </p:sp>
      <p:pic>
        <p:nvPicPr>
          <p:cNvPr id="9" name="Рисунок 8" descr="деньги2017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7504" y="4221088"/>
            <a:ext cx="1979712" cy="230810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5"/>
          <p:cNvGraphicFramePr>
            <a:graphicFrameLocks noGrp="1"/>
          </p:cNvGraphicFramePr>
          <p:nvPr>
            <p:ph idx="1"/>
          </p:nvPr>
        </p:nvGraphicFramePr>
        <p:xfrm>
          <a:off x="539552" y="1196752"/>
          <a:ext cx="828092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435280" cy="864096"/>
          </a:xfrm>
          <a:prstGeom prst="round2Diag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24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ДОХОДЫ  БЮДЖЕТА </a:t>
            </a:r>
            <a:endParaRPr lang="ru-RU" sz="2400" cap="none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0" name="Рисунок 9" descr="деньги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84168" y="5345832"/>
            <a:ext cx="30598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одержимое 11"/>
          <p:cNvGraphicFramePr>
            <a:graphicFrameLocks noGrp="1"/>
          </p:cNvGraphicFramePr>
          <p:nvPr>
            <p:ph sz="half" idx="1"/>
          </p:nvPr>
        </p:nvGraphicFramePr>
        <p:xfrm>
          <a:off x="0" y="620688"/>
          <a:ext cx="3960688" cy="3240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Содержимое 12"/>
          <p:cNvGraphicFramePr>
            <a:graphicFrameLocks noGrp="1"/>
          </p:cNvGraphicFramePr>
          <p:nvPr>
            <p:ph sz="quarter" idx="2"/>
          </p:nvPr>
        </p:nvGraphicFramePr>
        <p:xfrm>
          <a:off x="4788024" y="836712"/>
          <a:ext cx="3966592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Содержимое 13"/>
          <p:cNvGraphicFramePr>
            <a:graphicFrameLocks noGrp="1"/>
          </p:cNvGraphicFramePr>
          <p:nvPr>
            <p:ph sz="quarter" idx="3"/>
          </p:nvPr>
        </p:nvGraphicFramePr>
        <p:xfrm>
          <a:off x="2195736" y="2924944"/>
          <a:ext cx="4038600" cy="2259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6207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79512" y="0"/>
            <a:ext cx="8784976" cy="720080"/>
          </a:xfrm>
          <a:prstGeom prst="round2Diag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Book Antiqua" pitchFamily="18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ОБЩИЙ ОБЪЕМ ДОХОДОВ   БЮДЖЕТА  НА 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2017-2019  ГОДЫ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1" name="i-main-pic" descr="Картинка 5 из 10"/>
          <p:cNvPicPr/>
          <p:nvPr/>
        </p:nvPicPr>
        <p:blipFill>
          <a:blip r:embed="rId5" cstate="print">
            <a:lum contrast="6000"/>
          </a:blip>
          <a:srcRect/>
          <a:stretch>
            <a:fillRect/>
          </a:stretch>
        </p:blipFill>
        <p:spPr bwMode="auto">
          <a:xfrm>
            <a:off x="8279904" y="0"/>
            <a:ext cx="86409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79511" y="5085184"/>
          <a:ext cx="8784977" cy="177410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75769"/>
                <a:gridCol w="2524168"/>
                <a:gridCol w="1905619"/>
                <a:gridCol w="1591626"/>
                <a:gridCol w="1787795"/>
              </a:tblGrid>
              <a:tr h="291784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</a:rPr>
                        <a:t>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>
                    <a:solidFill>
                      <a:srgbClr val="9CD7F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</a:rPr>
                        <a:t>Общий объем доходов бюджета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>
                    <a:solidFill>
                      <a:srgbClr val="9CD7F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</a:rPr>
                        <a:t>в том числе: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>
                    <a:solidFill>
                      <a:srgbClr val="9CD7F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3399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4566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3399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</a:rPr>
                        <a:t>Налоговые доходы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</a:rPr>
                        <a:t>Неналоговые доходы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</a:rPr>
                        <a:t>Безвозмездные поступления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>
                    <a:solidFill>
                      <a:srgbClr val="3399FF"/>
                    </a:solidFill>
                  </a:tcPr>
                </a:tc>
              </a:tr>
              <a:tr h="334895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rgbClr val="003366"/>
                          </a:solidFill>
                          <a:effectLst/>
                          <a:latin typeface="Book Antiqua" pitchFamily="18" charset="0"/>
                        </a:rPr>
                        <a:t>2017</a:t>
                      </a:r>
                      <a:endParaRPr lang="ru-RU" sz="1600" b="1" i="0" dirty="0">
                        <a:solidFill>
                          <a:srgbClr val="003366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>
                    <a:solidFill>
                      <a:srgbClr val="9CD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rgbClr val="003366"/>
                          </a:solidFill>
                          <a:effectLst/>
                          <a:latin typeface="Book Antiqua" pitchFamily="18" charset="0"/>
                        </a:rPr>
                        <a:t>219</a:t>
                      </a:r>
                      <a:r>
                        <a:rPr lang="ru-RU" sz="1600" b="1" i="0" baseline="0" dirty="0" smtClean="0">
                          <a:solidFill>
                            <a:srgbClr val="003366"/>
                          </a:solidFill>
                          <a:effectLst/>
                          <a:latin typeface="Book Antiqua" pitchFamily="18" charset="0"/>
                        </a:rPr>
                        <a:t> 923,4</a:t>
                      </a:r>
                      <a:endParaRPr lang="ru-RU" sz="1600" b="1" i="0" dirty="0">
                        <a:solidFill>
                          <a:srgbClr val="003366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>
                    <a:solidFill>
                      <a:srgbClr val="9CD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rgbClr val="003366"/>
                          </a:solidFill>
                          <a:effectLst/>
                          <a:latin typeface="Book Antiqua" pitchFamily="18" charset="0"/>
                        </a:rPr>
                        <a:t>36 869,8</a:t>
                      </a:r>
                      <a:endParaRPr lang="ru-RU" sz="1600" b="1" i="0" dirty="0">
                        <a:solidFill>
                          <a:srgbClr val="003366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>
                    <a:solidFill>
                      <a:srgbClr val="9CD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rgbClr val="003366"/>
                          </a:solidFill>
                          <a:effectLst/>
                          <a:latin typeface="Book Antiqua" pitchFamily="18" charset="0"/>
                        </a:rPr>
                        <a:t>2 508,4</a:t>
                      </a:r>
                      <a:endParaRPr lang="ru-RU" sz="1600" b="1" i="0" dirty="0">
                        <a:solidFill>
                          <a:srgbClr val="003366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>
                    <a:solidFill>
                      <a:srgbClr val="9CD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rgbClr val="003366"/>
                          </a:solidFill>
                          <a:effectLst/>
                          <a:latin typeface="Book Antiqua" pitchFamily="18" charset="0"/>
                        </a:rPr>
                        <a:t>180 545,3</a:t>
                      </a:r>
                      <a:endParaRPr lang="ru-RU" sz="1600" b="1" i="0" dirty="0">
                        <a:solidFill>
                          <a:srgbClr val="003366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>
                    <a:solidFill>
                      <a:srgbClr val="9CD7FC"/>
                    </a:solidFill>
                  </a:tcPr>
                </a:tc>
              </a:tr>
              <a:tr h="334895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rgbClr val="003366"/>
                          </a:solidFill>
                          <a:effectLst/>
                          <a:latin typeface="Book Antiqua" pitchFamily="18" charset="0"/>
                        </a:rPr>
                        <a:t>2018</a:t>
                      </a:r>
                      <a:endParaRPr lang="ru-RU" sz="1600" b="1" i="0" dirty="0">
                        <a:solidFill>
                          <a:srgbClr val="003366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>
                    <a:solidFill>
                      <a:srgbClr val="9CD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rgbClr val="003366"/>
                          </a:solidFill>
                          <a:effectLst/>
                          <a:latin typeface="Book Antiqua" pitchFamily="18" charset="0"/>
                        </a:rPr>
                        <a:t>198 606,9</a:t>
                      </a:r>
                      <a:endParaRPr lang="ru-RU" sz="1600" b="1" i="0" dirty="0">
                        <a:solidFill>
                          <a:srgbClr val="003366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>
                    <a:solidFill>
                      <a:srgbClr val="9CD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rgbClr val="003366"/>
                          </a:solidFill>
                          <a:effectLst/>
                          <a:latin typeface="Book Antiqua" pitchFamily="18" charset="0"/>
                        </a:rPr>
                        <a:t>40 229,4</a:t>
                      </a:r>
                      <a:endParaRPr lang="ru-RU" sz="1600" b="1" i="0" dirty="0">
                        <a:solidFill>
                          <a:srgbClr val="003366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>
                    <a:solidFill>
                      <a:srgbClr val="9CD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rgbClr val="003366"/>
                          </a:solidFill>
                          <a:effectLst/>
                          <a:latin typeface="Book Antiqua" pitchFamily="18" charset="0"/>
                        </a:rPr>
                        <a:t>1 170,6</a:t>
                      </a:r>
                      <a:endParaRPr lang="ru-RU" sz="1600" b="1" i="0" dirty="0">
                        <a:solidFill>
                          <a:srgbClr val="003366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>
                    <a:solidFill>
                      <a:srgbClr val="9CD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rgbClr val="003366"/>
                          </a:solidFill>
                          <a:effectLst/>
                          <a:latin typeface="Book Antiqua" pitchFamily="18" charset="0"/>
                        </a:rPr>
                        <a:t>157 206,9</a:t>
                      </a:r>
                      <a:endParaRPr lang="ru-RU" sz="1600" b="1" i="0" dirty="0">
                        <a:solidFill>
                          <a:srgbClr val="003366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>
                    <a:solidFill>
                      <a:srgbClr val="9CD7FC"/>
                    </a:solidFill>
                  </a:tcPr>
                </a:tc>
              </a:tr>
              <a:tr h="354565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rgbClr val="003366"/>
                          </a:solidFill>
                          <a:effectLst/>
                          <a:latin typeface="Book Antiqua" pitchFamily="18" charset="0"/>
                        </a:rPr>
                        <a:t>2019</a:t>
                      </a:r>
                      <a:endParaRPr lang="ru-RU" sz="1600" b="1" i="0" dirty="0">
                        <a:solidFill>
                          <a:srgbClr val="003366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>
                    <a:solidFill>
                      <a:srgbClr val="9CD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rgbClr val="003366"/>
                          </a:solidFill>
                          <a:effectLst/>
                          <a:latin typeface="Book Antiqua" pitchFamily="18" charset="0"/>
                        </a:rPr>
                        <a:t>206 024,0</a:t>
                      </a:r>
                      <a:endParaRPr lang="ru-RU" sz="1600" b="1" i="0" dirty="0">
                        <a:solidFill>
                          <a:srgbClr val="003366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>
                    <a:solidFill>
                      <a:srgbClr val="9CD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rgbClr val="003366"/>
                          </a:solidFill>
                          <a:effectLst/>
                          <a:latin typeface="Book Antiqua" pitchFamily="18" charset="0"/>
                        </a:rPr>
                        <a:t>41 406,2</a:t>
                      </a:r>
                      <a:endParaRPr lang="ru-RU" sz="1600" b="1" i="0" dirty="0">
                        <a:solidFill>
                          <a:srgbClr val="003366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>
                    <a:solidFill>
                      <a:srgbClr val="9CD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rgbClr val="003366"/>
                          </a:solidFill>
                          <a:effectLst/>
                          <a:latin typeface="Book Antiqua" pitchFamily="18" charset="0"/>
                        </a:rPr>
                        <a:t>1 217,4</a:t>
                      </a:r>
                      <a:endParaRPr lang="ru-RU" sz="1600" b="1" i="0" dirty="0">
                        <a:solidFill>
                          <a:srgbClr val="003366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>
                    <a:solidFill>
                      <a:srgbClr val="9CD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rgbClr val="003366"/>
                          </a:solidFill>
                          <a:effectLst/>
                          <a:latin typeface="Book Antiqua" pitchFamily="18" charset="0"/>
                        </a:rPr>
                        <a:t>163 400,4</a:t>
                      </a:r>
                      <a:endParaRPr lang="ru-RU" sz="1600" b="1" i="0" dirty="0">
                        <a:solidFill>
                          <a:srgbClr val="003366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>
                    <a:solidFill>
                      <a:srgbClr val="9CD7FC"/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11560" y="2204864"/>
            <a:ext cx="7920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Book Antiqua" pitchFamily="18" charset="0"/>
              </a:rPr>
              <a:t>180 545,3</a:t>
            </a:r>
          </a:p>
          <a:p>
            <a:endParaRPr lang="ru-RU" sz="11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87824" y="4221088"/>
            <a:ext cx="792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Book Antiqua" pitchFamily="18" charset="0"/>
              </a:rPr>
              <a:t>163 400,4</a:t>
            </a:r>
            <a:endParaRPr lang="ru-RU" sz="11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52120" y="2420888"/>
            <a:ext cx="792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Book Antiqua" pitchFamily="18" charset="0"/>
              </a:rPr>
              <a:t>157 206,9</a:t>
            </a:r>
            <a:endParaRPr lang="ru-RU" sz="11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59632" y="1196752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Book Antiqua" pitchFamily="18" charset="0"/>
              </a:rPr>
              <a:t>36 869,8</a:t>
            </a:r>
            <a:endParaRPr lang="ru-RU" sz="11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84168" y="1340768"/>
            <a:ext cx="792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Book Antiqua" pitchFamily="18" charset="0"/>
              </a:rPr>
              <a:t>40 229,4</a:t>
            </a:r>
            <a:endParaRPr lang="ru-RU" sz="11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39752" y="1412776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Book Antiqua" pitchFamily="18" charset="0"/>
              </a:rPr>
              <a:t>2 508,4</a:t>
            </a:r>
            <a:endParaRPr lang="ru-RU" sz="11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35896" y="3284984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Book Antiqua" pitchFamily="18" charset="0"/>
              </a:rPr>
              <a:t>41 406,2</a:t>
            </a:r>
            <a:endParaRPr lang="ru-RU" sz="11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956376" y="980728"/>
            <a:ext cx="1187624" cy="432048"/>
          </a:xfrm>
          <a:prstGeom prst="roundRect">
            <a:avLst/>
          </a:prstGeom>
          <a:gradFill rotWithShape="1">
            <a:gsLst>
              <a:gs pos="0">
                <a:srgbClr val="7CCA62">
                  <a:shade val="51000"/>
                  <a:satMod val="130000"/>
                </a:srgbClr>
              </a:gs>
              <a:gs pos="80000">
                <a:srgbClr val="7CCA62">
                  <a:shade val="93000"/>
                  <a:satMod val="130000"/>
                </a:srgbClr>
              </a:gs>
              <a:gs pos="100000">
                <a:srgbClr val="7CCA62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7CCA6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DBF5F9">
                    <a:lumMod val="10000"/>
                  </a:srgbClr>
                </a:solidFill>
                <a:latin typeface="Book Antiqua" pitchFamily="18" charset="0"/>
              </a:rPr>
              <a:t>тыс. руб.</a:t>
            </a:r>
            <a:endParaRPr lang="ru-RU" sz="1400" b="1" dirty="0">
              <a:solidFill>
                <a:srgbClr val="DBF5F9">
                  <a:lumMod val="10000"/>
                </a:srgbClr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одержимое 11"/>
          <p:cNvGraphicFramePr>
            <a:graphicFrameLocks noGrp="1"/>
          </p:cNvGraphicFramePr>
          <p:nvPr>
            <p:ph sz="half" idx="1"/>
          </p:nvPr>
        </p:nvGraphicFramePr>
        <p:xfrm>
          <a:off x="251520" y="908720"/>
          <a:ext cx="4176464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Содержимое 12"/>
          <p:cNvGraphicFramePr>
            <a:graphicFrameLocks noGrp="1"/>
          </p:cNvGraphicFramePr>
          <p:nvPr>
            <p:ph sz="quarter" idx="2"/>
          </p:nvPr>
        </p:nvGraphicFramePr>
        <p:xfrm>
          <a:off x="5076056" y="1268760"/>
          <a:ext cx="3966592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Содержимое 13"/>
          <p:cNvGraphicFramePr>
            <a:graphicFrameLocks noGrp="1"/>
          </p:cNvGraphicFramePr>
          <p:nvPr>
            <p:ph sz="quarter" idx="3"/>
          </p:nvPr>
        </p:nvGraphicFramePr>
        <p:xfrm>
          <a:off x="2483768" y="4221088"/>
          <a:ext cx="4248472" cy="2636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Скругленный прямоугольник 24"/>
          <p:cNvSpPr/>
          <p:nvPr/>
        </p:nvSpPr>
        <p:spPr>
          <a:xfrm>
            <a:off x="7956376" y="1052736"/>
            <a:ext cx="1187624" cy="360040"/>
          </a:xfrm>
          <a:prstGeom prst="roundRect">
            <a:avLst/>
          </a:prstGeom>
          <a:gradFill rotWithShape="1">
            <a:gsLst>
              <a:gs pos="0">
                <a:srgbClr val="7CCA62">
                  <a:shade val="51000"/>
                  <a:satMod val="130000"/>
                </a:srgbClr>
              </a:gs>
              <a:gs pos="80000">
                <a:srgbClr val="7CCA62">
                  <a:shade val="93000"/>
                  <a:satMod val="130000"/>
                </a:srgbClr>
              </a:gs>
              <a:gs pos="100000">
                <a:srgbClr val="7CCA62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7CCA6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DBF5F9">
                    <a:lumMod val="10000"/>
                  </a:srgbClr>
                </a:solidFill>
                <a:latin typeface="Book Antiqua" pitchFamily="18" charset="0"/>
              </a:rPr>
              <a:t>тыс. руб.</a:t>
            </a:r>
            <a:endParaRPr lang="ru-RU" sz="1400" b="1" dirty="0">
              <a:solidFill>
                <a:srgbClr val="DBF5F9">
                  <a:lumMod val="10000"/>
                </a:srgbClr>
              </a:solidFill>
              <a:latin typeface="Book Antiqua" pitchFamily="18" charset="0"/>
            </a:endParaRPr>
          </a:p>
        </p:txBody>
      </p:sp>
      <p:sp>
        <p:nvSpPr>
          <p:cNvPr id="27" name="Заголовок 26"/>
          <p:cNvSpPr>
            <a:spLocks noGrp="1"/>
          </p:cNvSpPr>
          <p:nvPr>
            <p:ph type="title"/>
          </p:nvPr>
        </p:nvSpPr>
        <p:spPr>
          <a:xfrm>
            <a:off x="251520" y="0"/>
            <a:ext cx="8435280" cy="764704"/>
          </a:xfrm>
          <a:prstGeom prst="round2Diag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24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СТРУКТУРА   НАЛОГОВЫХ   И   НЕНАЛОГОВЫХ БЮДЖЕТА  НА  2017-2019 ГОДЫ</a:t>
            </a:r>
            <a:endParaRPr lang="ru-RU" sz="2400" cap="none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1" name="i-main-pic" descr="Картинка 5 из 10"/>
          <p:cNvPicPr/>
          <p:nvPr/>
        </p:nvPicPr>
        <p:blipFill>
          <a:blip r:embed="rId5" cstate="print">
            <a:lum contrast="6000"/>
          </a:blip>
          <a:srcRect/>
          <a:stretch>
            <a:fillRect/>
          </a:stretch>
        </p:blipFill>
        <p:spPr bwMode="auto">
          <a:xfrm>
            <a:off x="8279904" y="0"/>
            <a:ext cx="86409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552" y="260648"/>
            <a:ext cx="8208912" cy="6494085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Изменения, внесенные в бюджет муниципального образования «Холм-Жирковский район» Смоленской области </a:t>
            </a:r>
          </a:p>
          <a:p>
            <a:pPr algn="ctr"/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на 2017 год  и на плановый период 2018 и 2019 годов»</a:t>
            </a:r>
          </a:p>
          <a:p>
            <a:pPr algn="ctr"/>
            <a:endParaRPr lang="ru-RU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algn="just"/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	</a:t>
            </a:r>
            <a:r>
              <a:rPr lang="ru-RU" sz="1600" b="1" i="1" dirty="0" smtClean="0">
                <a:solidFill>
                  <a:srgbClr val="000099"/>
                </a:solidFill>
                <a:latin typeface="Book Antiqua" pitchFamily="18" charset="0"/>
              </a:rPr>
              <a:t>Решением  № 40 от 22.09.2017 </a:t>
            </a:r>
            <a:r>
              <a:rPr lang="ru-RU" sz="1600" i="1" dirty="0" smtClean="0">
                <a:solidFill>
                  <a:srgbClr val="000099"/>
                </a:solidFill>
                <a:latin typeface="Book Antiqua" pitchFamily="18" charset="0"/>
              </a:rPr>
              <a:t>«О внесении изменений в решение районного Совета депутатов от 28.12.2016 г. №76 «О бюджете муниципального образования «Холм-Жирковский район» Смоленской области  на 2017 год и на плановый период 2018 и 2019 годов» на 2017 год внесены следующие изменения:</a:t>
            </a:r>
          </a:p>
          <a:p>
            <a:pPr algn="just"/>
            <a:r>
              <a:rPr lang="ru-RU" sz="1600" i="1" dirty="0" smtClean="0">
                <a:solidFill>
                  <a:srgbClr val="000099"/>
                </a:solidFill>
                <a:latin typeface="Book Antiqua" pitchFamily="18" charset="0"/>
              </a:rPr>
              <a:t>	Увеличить доходную часть бюджета муниципального образования «Холм-Жирковский район» Смоленской области на </a:t>
            </a:r>
            <a:r>
              <a:rPr lang="ru-RU" sz="1600" b="1" i="1" dirty="0" smtClean="0">
                <a:solidFill>
                  <a:srgbClr val="000099"/>
                </a:solidFill>
                <a:latin typeface="Book Antiqua" pitchFamily="18" charset="0"/>
              </a:rPr>
              <a:t>8 832,6 </a:t>
            </a:r>
            <a:r>
              <a:rPr lang="ru-RU" sz="1600" i="1" dirty="0" smtClean="0">
                <a:solidFill>
                  <a:srgbClr val="000099"/>
                </a:solidFill>
                <a:latin typeface="Book Antiqua" pitchFamily="18" charset="0"/>
              </a:rPr>
              <a:t>тыс. рублей,  расходную часть бюджета муниципального образования «Холм-Жирковский район» Смоленской области» увеличить на </a:t>
            </a:r>
            <a:r>
              <a:rPr lang="ru-RU" sz="1600" b="1" i="1" dirty="0" smtClean="0">
                <a:solidFill>
                  <a:srgbClr val="000099"/>
                </a:solidFill>
                <a:latin typeface="Book Antiqua" pitchFamily="18" charset="0"/>
              </a:rPr>
              <a:t> 8 932,6 </a:t>
            </a:r>
            <a:r>
              <a:rPr lang="ru-RU" sz="1600" i="1" dirty="0" smtClean="0">
                <a:solidFill>
                  <a:srgbClr val="000099"/>
                </a:solidFill>
                <a:latin typeface="Book Antiqua" pitchFamily="18" charset="0"/>
              </a:rPr>
              <a:t>тыс. рублей.</a:t>
            </a:r>
          </a:p>
          <a:p>
            <a:pPr algn="just"/>
            <a:r>
              <a:rPr lang="ru-RU" sz="1600" i="1" dirty="0" smtClean="0">
                <a:solidFill>
                  <a:srgbClr val="000099"/>
                </a:solidFill>
                <a:latin typeface="Book Antiqua" pitchFamily="18" charset="0"/>
              </a:rPr>
              <a:t>	Общий объем доходов бюджета муниципального образования «Холм-Жирковский район» Смоленской области» утвердить в сумме </a:t>
            </a:r>
            <a:r>
              <a:rPr lang="ru-RU" sz="1600" b="1" i="1" dirty="0" smtClean="0">
                <a:solidFill>
                  <a:srgbClr val="000099"/>
                </a:solidFill>
                <a:latin typeface="Book Antiqua" pitchFamily="18" charset="0"/>
              </a:rPr>
              <a:t>219 302,1 </a:t>
            </a:r>
            <a:r>
              <a:rPr lang="ru-RU" sz="1600" i="1" dirty="0" smtClean="0">
                <a:solidFill>
                  <a:srgbClr val="000099"/>
                </a:solidFill>
                <a:latin typeface="Book Antiqua" pitchFamily="18" charset="0"/>
              </a:rPr>
              <a:t>тыс. рублей, в том числе объем безвозмездных поступлений в сумме </a:t>
            </a:r>
            <a:r>
              <a:rPr lang="ru-RU" sz="1600" b="1" i="1" dirty="0" smtClean="0">
                <a:solidFill>
                  <a:srgbClr val="000099"/>
                </a:solidFill>
                <a:latin typeface="Book Antiqua" pitchFamily="18" charset="0"/>
              </a:rPr>
              <a:t>179 932,9 </a:t>
            </a:r>
            <a:r>
              <a:rPr lang="ru-RU" sz="1600" i="1" dirty="0" smtClean="0">
                <a:solidFill>
                  <a:srgbClr val="000099"/>
                </a:solidFill>
                <a:latin typeface="Book Antiqua" pitchFamily="18" charset="0"/>
              </a:rPr>
              <a:t>тыс. рублей.</a:t>
            </a:r>
          </a:p>
          <a:p>
            <a:pPr algn="just"/>
            <a:r>
              <a:rPr lang="ru-RU" sz="1600" i="1" dirty="0" smtClean="0">
                <a:solidFill>
                  <a:srgbClr val="000099"/>
                </a:solidFill>
                <a:latin typeface="Book Antiqua" pitchFamily="18" charset="0"/>
              </a:rPr>
              <a:t>	Общий объем расходов бюджета муниципального образования «Холм-Жирковский район» Смоленской области» утвердить в сумме </a:t>
            </a:r>
            <a:r>
              <a:rPr lang="ru-RU" sz="1600" b="1" i="1" dirty="0" smtClean="0">
                <a:solidFill>
                  <a:srgbClr val="000099"/>
                </a:solidFill>
                <a:latin typeface="Book Antiqua" pitchFamily="18" charset="0"/>
              </a:rPr>
              <a:t>225 669,5 </a:t>
            </a:r>
            <a:r>
              <a:rPr lang="ru-RU" sz="1600" i="1" dirty="0" smtClean="0">
                <a:solidFill>
                  <a:srgbClr val="000099"/>
                </a:solidFill>
                <a:latin typeface="Book Antiqua" pitchFamily="18" charset="0"/>
              </a:rPr>
              <a:t>тыс. рублей.</a:t>
            </a:r>
          </a:p>
          <a:p>
            <a:pPr algn="just"/>
            <a:r>
              <a:rPr lang="ru-RU" sz="1600" i="1" dirty="0" smtClean="0">
                <a:solidFill>
                  <a:srgbClr val="000099"/>
                </a:solidFill>
                <a:latin typeface="Book Antiqua" pitchFamily="18" charset="0"/>
              </a:rPr>
              <a:t>	Дефицит бюджета муниципального образования «Холм-Жирковский район» Смоленской области» утвердить в сумме </a:t>
            </a:r>
            <a:r>
              <a:rPr lang="ru-RU" sz="1600" b="1" i="1" dirty="0" smtClean="0">
                <a:solidFill>
                  <a:srgbClr val="000099"/>
                </a:solidFill>
                <a:latin typeface="Book Antiqua" pitchFamily="18" charset="0"/>
              </a:rPr>
              <a:t>6 367,4 </a:t>
            </a:r>
            <a:r>
              <a:rPr lang="ru-RU" sz="1600" i="1" dirty="0" smtClean="0">
                <a:solidFill>
                  <a:srgbClr val="000099"/>
                </a:solidFill>
                <a:latin typeface="Book Antiqua" pitchFamily="18" charset="0"/>
              </a:rPr>
              <a:t>тыс. рублей, что составляет </a:t>
            </a:r>
            <a:r>
              <a:rPr lang="ru-RU" sz="1600" b="1" i="1" dirty="0" smtClean="0">
                <a:solidFill>
                  <a:srgbClr val="000099"/>
                </a:solidFill>
                <a:latin typeface="Book Antiqua" pitchFamily="18" charset="0"/>
              </a:rPr>
              <a:t>16,2</a:t>
            </a:r>
            <a:r>
              <a:rPr lang="ru-RU" sz="1600" i="1" dirty="0" smtClean="0">
                <a:solidFill>
                  <a:srgbClr val="000099"/>
                </a:solidFill>
                <a:latin typeface="Book Antiqua" pitchFamily="18" charset="0"/>
              </a:rPr>
              <a:t> процента от утвержденного общего годового объема доходов местного бюджета без учета утвержденного объема безвозмездных поступлений.</a:t>
            </a:r>
          </a:p>
          <a:p>
            <a:pPr algn="just"/>
            <a:r>
              <a:rPr lang="ru-RU" sz="1600" i="1" dirty="0" smtClean="0">
                <a:solidFill>
                  <a:srgbClr val="000099"/>
                </a:solidFill>
                <a:latin typeface="Book Antiqua" pitchFamily="18" charset="0"/>
              </a:rPr>
              <a:t>	</a:t>
            </a:r>
            <a:endParaRPr lang="ru-RU" dirty="0" smtClean="0">
              <a:solidFill>
                <a:srgbClr val="0000FF"/>
              </a:solidFill>
              <a:latin typeface="Bookman Old Style" pitchFamily="18" charset="0"/>
            </a:endParaRPr>
          </a:p>
          <a:p>
            <a:pPr algn="ctr"/>
            <a:endParaRPr lang="ru-RU" dirty="0" smtClean="0">
              <a:solidFill>
                <a:srgbClr val="0000FF"/>
              </a:solidFill>
              <a:latin typeface="Bookman Old Style" pitchFamily="18" charset="0"/>
            </a:endParaRPr>
          </a:p>
          <a:p>
            <a:pPr algn="ctr"/>
            <a:endParaRPr lang="ru-RU" dirty="0" smtClean="0">
              <a:solidFill>
                <a:srgbClr val="0000FF"/>
              </a:solidFill>
              <a:latin typeface="Bookman Old Style" pitchFamily="18" charset="0"/>
            </a:endParaRPr>
          </a:p>
          <a:p>
            <a:pPr algn="ctr"/>
            <a:endParaRPr lang="ru-RU" dirty="0" smtClean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420888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5400" b="1" dirty="0">
              <a:solidFill>
                <a:srgbClr val="0000FF"/>
              </a:solidFill>
              <a:latin typeface="Bookman Old Style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363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179512" y="1484785"/>
          <a:ext cx="4176464" cy="3096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179512" y="0"/>
            <a:ext cx="8712968" cy="764704"/>
          </a:xfrm>
          <a:prstGeom prst="round2Diag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НАЛОГОВЫЕ  И  НЕНАЛОГОВЫЕ ДОХОДЫВ  БЮДЖЕТА  В  2017-2019 гг. ПО ВИДАМ ДОХОДОВ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3"/>
          </p:nvPr>
        </p:nvGraphicFramePr>
        <p:xfrm>
          <a:off x="0" y="836712"/>
          <a:ext cx="9036496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i-main-pic" descr="Картинка 5 из 10"/>
          <p:cNvPicPr/>
          <p:nvPr/>
        </p:nvPicPr>
        <p:blipFill>
          <a:blip r:embed="rId5" cstate="print">
            <a:lum contrast="6000"/>
          </a:blip>
          <a:srcRect/>
          <a:stretch>
            <a:fillRect/>
          </a:stretch>
        </p:blipFill>
        <p:spPr bwMode="auto">
          <a:xfrm>
            <a:off x="8316416" y="0"/>
            <a:ext cx="82758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107504" y="0"/>
            <a:ext cx="8928992" cy="764704"/>
          </a:xfrm>
          <a:prstGeom prst="round2Diag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Book Antiqua" pitchFamily="18" charset="0"/>
              </a:rPr>
              <a:t>     СВЕДЕНИЯ  О  НАЛОГ</a:t>
            </a:r>
            <a:r>
              <a:rPr lang="en-US" sz="2400" b="1" dirty="0" smtClean="0">
                <a:latin typeface="Book Antiqua" pitchFamily="18" charset="0"/>
              </a:rPr>
              <a:t>O</a:t>
            </a:r>
            <a:r>
              <a:rPr lang="ru-RU" sz="2400" b="1" dirty="0" smtClean="0">
                <a:latin typeface="Book Antiqua" pitchFamily="18" charset="0"/>
              </a:rPr>
              <a:t>ВЫХ  ЛЬГОТАХ</a:t>
            </a:r>
            <a:endParaRPr lang="ru-RU" sz="2400" b="1" dirty="0">
              <a:latin typeface="Book Antiqua" pitchFamily="18" charset="0"/>
            </a:endParaRPr>
          </a:p>
        </p:txBody>
      </p:sp>
      <p:sp>
        <p:nvSpPr>
          <p:cNvPr id="14" name="Загнутый угол 13"/>
          <p:cNvSpPr/>
          <p:nvPr/>
        </p:nvSpPr>
        <p:spPr>
          <a:xfrm>
            <a:off x="3203848" y="836712"/>
            <a:ext cx="5832648" cy="5832648"/>
          </a:xfrm>
          <a:prstGeom prst="foldedCorner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rgbClr val="3366FF"/>
            </a:solidFill>
          </a:ln>
          <a:effectLst>
            <a:outerShdw blurRad="50800" dist="50800" dir="5400000" algn="ctr" rotWithShape="0">
              <a:schemeClr val="bg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  <a:p>
            <a:pPr algn="ctr">
              <a:buNone/>
            </a:pPr>
            <a:endParaRPr lang="ru-RU" b="1" dirty="0" smtClean="0">
              <a:solidFill>
                <a:srgbClr val="660033"/>
              </a:solidFill>
              <a:latin typeface="Book Antiqua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000099"/>
              </a:solidFill>
              <a:latin typeface="Book Antiqua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0099"/>
                </a:solidFill>
                <a:latin typeface="Book Antiqua" pitchFamily="18" charset="0"/>
              </a:rPr>
              <a:t>НАЛОГОВАЯ ЛЬГОТА – это полное или частичное освобождение от уплаты налога.</a:t>
            </a:r>
          </a:p>
          <a:p>
            <a:pPr algn="ctr">
              <a:buNone/>
            </a:pPr>
            <a:r>
              <a:rPr lang="ru-RU" dirty="0" smtClean="0">
                <a:solidFill>
                  <a:srgbClr val="000099"/>
                </a:solidFill>
                <a:latin typeface="Book Antiqua" pitchFamily="18" charset="0"/>
              </a:rPr>
              <a:t>На территории муниципального образования «Холм-Жирковский район» Смоленской области действует система налогообложения  в виде единого налога на вмененный доход для отдельных видов деятельности (ЕНВД). </a:t>
            </a:r>
          </a:p>
          <a:p>
            <a:pPr algn="ctr">
              <a:buNone/>
            </a:pPr>
            <a:r>
              <a:rPr lang="ru-RU" dirty="0" smtClean="0">
                <a:solidFill>
                  <a:srgbClr val="000099"/>
                </a:solidFill>
                <a:latin typeface="Book Antiqua" pitchFamily="18" charset="0"/>
              </a:rPr>
              <a:t>Решением  Холм-Жирковского районного Совета депутатов от 27.10.2011 года « О введении в действие системы налогообложения в виде единого налога на вмененный доход для отдельных видов деятельности на территории муниципального образования «Холм-Жирковский район» Смоленской области  налоговые льготы налогоплательщикам не предусмотрены.</a:t>
            </a:r>
          </a:p>
          <a:p>
            <a:pPr algn="ctr">
              <a:buNone/>
            </a:pPr>
            <a:r>
              <a:rPr lang="ru-RU" dirty="0" smtClean="0">
                <a:solidFill>
                  <a:srgbClr val="000099"/>
                </a:solidFill>
                <a:latin typeface="Book Antiqua" pitchFamily="18" charset="0"/>
              </a:rPr>
              <a:t>Стимулирование развития отдельных видов предпринимательской деятельности происходит через применение различных значений  корректирующего коэффициента базовой доходности (от 0,01 до 1,0)</a:t>
            </a:r>
            <a:endParaRPr lang="ru-RU" dirty="0">
              <a:solidFill>
                <a:srgbClr val="000099"/>
              </a:solidFill>
              <a:latin typeface="Book Antiqua" pitchFamily="18" charset="0"/>
            </a:endParaRPr>
          </a:p>
        </p:txBody>
      </p:sp>
      <p:pic>
        <p:nvPicPr>
          <p:cNvPr id="9" name="Рисунок 8" descr="налог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556792"/>
            <a:ext cx="2834148" cy="3817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0" y="0"/>
            <a:ext cx="9036496" cy="764704"/>
          </a:xfrm>
          <a:prstGeom prst="round2Diag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КРУПНЫЕ  НАЛОГОПЛАТЕЛЬЩИКИ  РЕГИОНА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371703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0099"/>
                </a:solidFill>
                <a:latin typeface="Book Antiqua" pitchFamily="18" charset="0"/>
              </a:rPr>
              <a:t>Филиал  ООО «Газпром </a:t>
            </a:r>
            <a:r>
              <a:rPr lang="ru-RU" b="1" dirty="0" err="1" smtClean="0">
                <a:solidFill>
                  <a:srgbClr val="000099"/>
                </a:solidFill>
                <a:latin typeface="Book Antiqua" pitchFamily="18" charset="0"/>
              </a:rPr>
              <a:t>трансгаз</a:t>
            </a:r>
            <a:r>
              <a:rPr lang="ru-RU" b="1" dirty="0" smtClean="0">
                <a:solidFill>
                  <a:srgbClr val="000099"/>
                </a:solidFill>
                <a:latin typeface="Book Antiqua" pitchFamily="18" charset="0"/>
              </a:rPr>
              <a:t> Санкт-Петербург» </a:t>
            </a:r>
            <a:r>
              <a:rPr lang="ru-RU" b="1" dirty="0" err="1" smtClean="0">
                <a:solidFill>
                  <a:srgbClr val="000099"/>
                </a:solidFill>
                <a:latin typeface="Book Antiqua" pitchFamily="18" charset="0"/>
              </a:rPr>
              <a:t>Холм-Жирковское</a:t>
            </a:r>
            <a:r>
              <a:rPr lang="ru-RU" b="1" dirty="0" smtClean="0">
                <a:solidFill>
                  <a:srgbClr val="000099"/>
                </a:solidFill>
                <a:latin typeface="Book Antiqua" pitchFamily="18" charset="0"/>
              </a:rPr>
              <a:t> ЛПУ МГ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908720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0099"/>
                </a:solidFill>
                <a:latin typeface="Book Antiqua" pitchFamily="18" charset="0"/>
              </a:rPr>
              <a:t>Общество с ограниченной ответственностью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0099"/>
                </a:solidFill>
                <a:latin typeface="Book Antiqua" pitchFamily="18" charset="0"/>
              </a:rPr>
              <a:t> «</a:t>
            </a:r>
            <a:r>
              <a:rPr lang="ru-RU" b="1" dirty="0" err="1" smtClean="0">
                <a:solidFill>
                  <a:srgbClr val="000099"/>
                </a:solidFill>
                <a:latin typeface="Book Antiqua" pitchFamily="18" charset="0"/>
              </a:rPr>
              <a:t>Игоревский</a:t>
            </a:r>
            <a:r>
              <a:rPr lang="ru-RU" b="1" dirty="0" smtClean="0">
                <a:solidFill>
                  <a:srgbClr val="000099"/>
                </a:solidFill>
                <a:latin typeface="Book Antiqua" pitchFamily="18" charset="0"/>
              </a:rPr>
              <a:t> деревообрабатывающий комбинат»</a:t>
            </a:r>
          </a:p>
        </p:txBody>
      </p:sp>
      <p:pic>
        <p:nvPicPr>
          <p:cNvPr id="16" name="Рисунок 15" descr="газ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4005064"/>
            <a:ext cx="2828886" cy="1800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" name="Рисунок 8" descr="kholm-zhirkovsko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9704" y="4996993"/>
            <a:ext cx="2664296" cy="1861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7" name="Рисунок 16" descr="газ 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4725144"/>
            <a:ext cx="1656184" cy="1224136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8" name="Рисунок 17" descr="ИДК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628800"/>
            <a:ext cx="2880320" cy="20162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9" name="Рисунок 18" descr="ИДК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25902" y="1628800"/>
            <a:ext cx="2918098" cy="20162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1" name="TextBox 10"/>
          <p:cNvSpPr txBox="1"/>
          <p:nvPr/>
        </p:nvSpPr>
        <p:spPr>
          <a:xfrm>
            <a:off x="3059832" y="1556792"/>
            <a:ext cx="3024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Предприятие активно развивается с 2003 года и имеет большое экономическое и социальное значение. В связи с этим ООО «ИДК» включено в Перечень </a:t>
            </a:r>
            <a:r>
              <a:rPr lang="ru-RU" sz="1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системообразующих</a:t>
            </a:r>
            <a:r>
              <a:rPr lang="ru-RU" sz="1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организаций промышленности Смоленской области, оказывающих значительное влияние на экономику региона. Предприятие осуществляет производство ДСП и ламинированного ДСП. Количество работающих на предприятии составляет более 650 человек.</a:t>
            </a:r>
            <a:endParaRPr lang="ru-RU" sz="1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4365104"/>
            <a:ext cx="29523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ООО «Газпром </a:t>
            </a:r>
            <a:r>
              <a:rPr lang="ru-RU" sz="1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трансгаз</a:t>
            </a:r>
            <a:r>
              <a:rPr lang="ru-RU" sz="1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Санкт-Петербург» — динамично развивающееся газотранспортное предприятие, стратегия которого направлена на обеспечение энергетической стабильности </a:t>
            </a:r>
            <a:r>
              <a:rPr lang="ru-RU" sz="1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Северо-Запада</a:t>
            </a:r>
            <a:r>
              <a:rPr lang="ru-RU" sz="1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России, а также четкое выполнение контрактных обязательств ПАО «Газпром» по поставкам газа на экспорт. Количество работающих в Холм-Жирковском филиале  предприятии составляет более 300 человек.</a:t>
            </a:r>
            <a:endParaRPr lang="ru-RU" sz="1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179512" y="188640"/>
            <a:ext cx="8712968" cy="720080"/>
          </a:xfrm>
          <a:prstGeom prst="round2Diag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ПОНЯТИЕ  МЕБЮДЖЕТНЫХ ОТНОШЕНИЙ 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2936"/>
            <a:ext cx="2483768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Выноска-облако 5"/>
          <p:cNvSpPr/>
          <p:nvPr/>
        </p:nvSpPr>
        <p:spPr>
          <a:xfrm>
            <a:off x="827584" y="1556792"/>
            <a:ext cx="1512168" cy="1080120"/>
          </a:xfrm>
          <a:prstGeom prst="cloudCallou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rgbClr val="33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43608" y="1844824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000099"/>
                </a:solidFill>
                <a:latin typeface="Book Antiqua" pitchFamily="18" charset="0"/>
              </a:rPr>
              <a:t>Нужна помощь?</a:t>
            </a:r>
            <a:endParaRPr lang="ru-RU" sz="1400" b="1" i="1" dirty="0">
              <a:solidFill>
                <a:srgbClr val="000099"/>
              </a:solidFill>
              <a:latin typeface="Book Antiqua" pitchFamily="18" charset="0"/>
            </a:endParaRPr>
          </a:p>
        </p:txBody>
      </p:sp>
      <p:sp>
        <p:nvSpPr>
          <p:cNvPr id="14" name="Загнутый угол 13"/>
          <p:cNvSpPr/>
          <p:nvPr/>
        </p:nvSpPr>
        <p:spPr>
          <a:xfrm>
            <a:off x="2771800" y="1196752"/>
            <a:ext cx="6264696" cy="2520280"/>
          </a:xfrm>
          <a:prstGeom prst="foldedCorner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rgbClr val="3366FF"/>
            </a:solidFill>
          </a:ln>
          <a:effectLst>
            <a:outerShdw blurRad="50800" dist="50800" dir="5400000" algn="ctr" rotWithShape="0">
              <a:schemeClr val="bg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  <a:p>
            <a:pPr algn="just"/>
            <a:r>
              <a:rPr lang="ru-RU" b="1" i="1" u="sng" dirty="0" smtClean="0">
                <a:solidFill>
                  <a:srgbClr val="000099"/>
                </a:solidFill>
                <a:latin typeface="Book Antiqua" pitchFamily="18" charset="0"/>
              </a:rPr>
              <a:t>Межбюджетные отношения</a:t>
            </a:r>
            <a:r>
              <a:rPr lang="ru-RU" b="1" i="1" dirty="0" smtClean="0">
                <a:solidFill>
                  <a:srgbClr val="000099"/>
                </a:solidFill>
                <a:latin typeface="Book Antiqua" pitchFamily="18" charset="0"/>
              </a:rPr>
              <a:t> — взаимоотношения между федеральными органами государственной власти, органами государственной власти субъектов Российской Федерации, органами местного самоуправления по вопросам регулирования бюджетных правоотношений, организации и осуществления бюджетного процесса. </a:t>
            </a:r>
            <a:endParaRPr lang="ru-RU" dirty="0">
              <a:solidFill>
                <a:srgbClr val="000099"/>
              </a:solidFill>
              <a:latin typeface="Book Antiqua" pitchFamily="18" charset="0"/>
            </a:endParaRPr>
          </a:p>
        </p:txBody>
      </p:sp>
      <p:sp>
        <p:nvSpPr>
          <p:cNvPr id="15" name="Загнутый угол 14"/>
          <p:cNvSpPr/>
          <p:nvPr/>
        </p:nvSpPr>
        <p:spPr>
          <a:xfrm>
            <a:off x="2771800" y="4077072"/>
            <a:ext cx="6264696" cy="1872208"/>
          </a:xfrm>
          <a:prstGeom prst="foldedCorner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13500000" scaled="1"/>
            <a:tileRect/>
          </a:gradFill>
          <a:ln w="19050">
            <a:solidFill>
              <a:srgbClr val="3366FF"/>
            </a:solidFill>
          </a:ln>
          <a:effectLst>
            <a:outerShdw blurRad="50800" dist="50800" dir="5400000" algn="ctr" rotWithShape="0">
              <a:schemeClr val="bg2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  <a:p>
            <a:pPr algn="just"/>
            <a:r>
              <a:rPr lang="ru-RU" b="1" i="1" u="sng" dirty="0" smtClean="0">
                <a:solidFill>
                  <a:srgbClr val="000099"/>
                </a:solidFill>
                <a:latin typeface="Book Antiqua" pitchFamily="18" charset="0"/>
              </a:rPr>
              <a:t>Межбюджетные трансферты </a:t>
            </a:r>
            <a:r>
              <a:rPr lang="ru-RU" b="1" i="1" dirty="0" smtClean="0">
                <a:solidFill>
                  <a:srgbClr val="000099"/>
                </a:solidFill>
                <a:latin typeface="Book Antiqua" pitchFamily="18" charset="0"/>
              </a:rPr>
              <a:t>— средства, предоставляемые одним бюджетом бюджетной системы Российской Федерации другому бюджету бюджетной системы Российской Федерации. </a:t>
            </a:r>
            <a:endParaRPr lang="ru-RU" dirty="0">
              <a:solidFill>
                <a:srgbClr val="000099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179512" y="188640"/>
            <a:ext cx="8712968" cy="720080"/>
          </a:xfrm>
          <a:prstGeom prst="round2Diag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Book Antiqua" pitchFamily="18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ВИДЫ    МЕЖБЮДЖЕТНЫХ  ТРАНСФЕРТОВ 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quarter" idx="3"/>
          </p:nvPr>
        </p:nvGraphicFramePr>
        <p:xfrm>
          <a:off x="395288" y="980728"/>
          <a:ext cx="8291512" cy="5543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 descr="свинья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36296" y="980728"/>
            <a:ext cx="1770766" cy="1137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179512" y="1484785"/>
          <a:ext cx="4176464" cy="3096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179512" y="188640"/>
            <a:ext cx="8712968" cy="720080"/>
          </a:xfrm>
          <a:prstGeom prst="round2Diag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СТРУКТУРА  МЕЖБЮДЖЕТНЫХ  ТРАНСФЕРТОВ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В  2017-2019  гг.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3"/>
          </p:nvPr>
        </p:nvGraphicFramePr>
        <p:xfrm>
          <a:off x="323528" y="1052736"/>
          <a:ext cx="8820472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i-main-pic" descr="Картинка 5 из 10"/>
          <p:cNvPicPr/>
          <p:nvPr/>
        </p:nvPicPr>
        <p:blipFill>
          <a:blip r:embed="rId5" cstate="print">
            <a:lum contrast="6000"/>
          </a:blip>
          <a:srcRect/>
          <a:stretch>
            <a:fillRect/>
          </a:stretch>
        </p:blipFill>
        <p:spPr bwMode="auto">
          <a:xfrm>
            <a:off x="8388424" y="0"/>
            <a:ext cx="755576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79512" y="980728"/>
          <a:ext cx="8856984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79512" y="0"/>
            <a:ext cx="8712968" cy="836712"/>
          </a:xfrm>
          <a:prstGeom prst="round2Diag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НАПРАВЛЕНИЯ РАСХОДОВАНИЯ СРЕДСТВ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1520" y="980728"/>
          <a:ext cx="8784976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79512" y="0"/>
            <a:ext cx="8712968" cy="836712"/>
          </a:xfrm>
          <a:prstGeom prst="round2Diag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СТРУКТУРА  РАСХОДОВ  БЮДЖЕТА ПО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РАЗДЕЛАМ  И   ПОДРАЗДЕЛАМ  В  2017  ГОДУ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4" name="i-main-pic" descr="Картинка 5 из 10"/>
          <p:cNvPicPr/>
          <p:nvPr/>
        </p:nvPicPr>
        <p:blipFill>
          <a:blip r:embed="rId4" cstate="print">
            <a:lum contrast="6000"/>
          </a:blip>
          <a:srcRect/>
          <a:stretch>
            <a:fillRect/>
          </a:stretch>
        </p:blipFill>
        <p:spPr bwMode="auto">
          <a:xfrm>
            <a:off x="8388424" y="0"/>
            <a:ext cx="755576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1520" y="980728"/>
          <a:ext cx="8784976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79512" y="0"/>
            <a:ext cx="8712968" cy="836712"/>
          </a:xfrm>
          <a:prstGeom prst="round2Diag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СТРУКТУРА  РАСХОДОВ  БЮДЖЕТА ПО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РАЗДЕЛАМ  И   ПОДРАЗДЕЛАМ  В  2018  ГОДУ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4" name="i-main-pic" descr="Картинка 5 из 10"/>
          <p:cNvPicPr/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8388424" y="0"/>
            <a:ext cx="755576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1520" y="980728"/>
          <a:ext cx="8784976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79512" y="0"/>
            <a:ext cx="8712968" cy="836712"/>
          </a:xfrm>
          <a:prstGeom prst="round2Diag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СТРУКТУРА  РАСХОДОВ  БЮДЖЕТА ПО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РАЗДЕЛАМ  И   ПОДРАЗДЕЛАМ  В  2019  ГОДУ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4" name="i-main-pic" descr="Картинка 5 из 10"/>
          <p:cNvPicPr/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8388424" y="0"/>
            <a:ext cx="755576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 l="6119" t="9589" r="3006" b="25095"/>
          <a:stretch>
            <a:fillRect/>
          </a:stretch>
        </p:blipFill>
        <p:spPr bwMode="auto">
          <a:xfrm>
            <a:off x="467544" y="1329007"/>
            <a:ext cx="8208912" cy="5528993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7" name="Схема 6"/>
          <p:cNvGraphicFramePr/>
          <p:nvPr/>
        </p:nvGraphicFramePr>
        <p:xfrm>
          <a:off x="6588224" y="1700808"/>
          <a:ext cx="2555776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323528" y="1268760"/>
          <a:ext cx="2520280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Схема 10"/>
          <p:cNvGraphicFramePr/>
          <p:nvPr/>
        </p:nvGraphicFramePr>
        <p:xfrm>
          <a:off x="179512" y="5013176"/>
          <a:ext cx="2376264" cy="1704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4" name="Схема 13"/>
          <p:cNvGraphicFramePr/>
          <p:nvPr/>
        </p:nvGraphicFramePr>
        <p:xfrm>
          <a:off x="7020272" y="5013176"/>
          <a:ext cx="2123728" cy="1704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539552" y="0"/>
            <a:ext cx="8136904" cy="1556792"/>
          </a:xfrm>
          <a:prstGeom prst="horizontalScroll">
            <a:avLst/>
          </a:prstGeom>
          <a:solidFill>
            <a:srgbClr val="0066FF"/>
          </a:solidFill>
          <a:ln>
            <a:solidFill>
              <a:srgbClr val="0000FF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Холм-Жирковский район</a:t>
            </a:r>
            <a:endParaRPr lang="ru-RU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2" name="i-main-pic" descr="Картинка 5 из 10"/>
          <p:cNvPicPr/>
          <p:nvPr/>
        </p:nvPicPr>
        <p:blipFill>
          <a:blip r:embed="rId23" cstate="print">
            <a:lum contrast="6000"/>
          </a:blip>
          <a:srcRect/>
          <a:stretch>
            <a:fillRect/>
          </a:stretch>
        </p:blipFill>
        <p:spPr bwMode="auto">
          <a:xfrm>
            <a:off x="7812360" y="188640"/>
            <a:ext cx="86409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одержимое 9"/>
          <p:cNvGraphicFramePr>
            <a:graphicFrameLocks noGrp="1"/>
          </p:cNvGraphicFramePr>
          <p:nvPr>
            <p:ph sz="half" idx="1"/>
          </p:nvPr>
        </p:nvGraphicFramePr>
        <p:xfrm>
          <a:off x="179512" y="764704"/>
          <a:ext cx="424847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Содержимое 10"/>
          <p:cNvGraphicFramePr>
            <a:graphicFrameLocks noGrp="1"/>
          </p:cNvGraphicFramePr>
          <p:nvPr>
            <p:ph sz="quarter" idx="2"/>
          </p:nvPr>
        </p:nvGraphicFramePr>
        <p:xfrm>
          <a:off x="4648200" y="836712"/>
          <a:ext cx="4388296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Содержимое 11"/>
          <p:cNvGraphicFramePr>
            <a:graphicFrameLocks noGrp="1"/>
          </p:cNvGraphicFramePr>
          <p:nvPr>
            <p:ph sz="quarter" idx="3"/>
          </p:nvPr>
        </p:nvGraphicFramePr>
        <p:xfrm>
          <a:off x="3995936" y="3933056"/>
          <a:ext cx="4686672" cy="2924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764704"/>
          </a:xfrm>
          <a:prstGeom prst="round2Diag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24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ФОРМИРОВАНИЕ  РАСХОДОВ  БЮДЖЕТА </a:t>
            </a:r>
            <a:br>
              <a:rPr lang="ru-RU" sz="24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4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  2017-2019 ГГ.</a:t>
            </a:r>
            <a:endParaRPr lang="ru-RU" sz="2400" cap="none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8" name="i-main-pic" descr="Картинка 5 из 10"/>
          <p:cNvPicPr/>
          <p:nvPr/>
        </p:nvPicPr>
        <p:blipFill>
          <a:blip r:embed="rId5" cstate="print">
            <a:lum contrast="6000"/>
          </a:blip>
          <a:srcRect/>
          <a:stretch>
            <a:fillRect/>
          </a:stretch>
        </p:blipFill>
        <p:spPr bwMode="auto">
          <a:xfrm>
            <a:off x="8388424" y="0"/>
            <a:ext cx="755576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7845229" y="836712"/>
            <a:ext cx="1298771" cy="378749"/>
          </a:xfrm>
          <a:prstGeom prst="roundRect">
            <a:avLst/>
          </a:prstGeom>
          <a:gradFill rotWithShape="1">
            <a:gsLst>
              <a:gs pos="0">
                <a:srgbClr val="7CCA62">
                  <a:shade val="51000"/>
                  <a:satMod val="130000"/>
                </a:srgbClr>
              </a:gs>
              <a:gs pos="80000">
                <a:srgbClr val="7CCA62">
                  <a:shade val="93000"/>
                  <a:satMod val="130000"/>
                </a:srgbClr>
              </a:gs>
              <a:gs pos="100000">
                <a:srgbClr val="7CCA62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7CCA6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DBF5F9">
                    <a:lumMod val="10000"/>
                  </a:srgbClr>
                </a:solidFill>
                <a:latin typeface="Book Antiqua" pitchFamily="18" charset="0"/>
              </a:rPr>
              <a:t>тыс. руб.</a:t>
            </a:r>
            <a:endParaRPr lang="ru-RU" sz="1400" b="1" dirty="0">
              <a:solidFill>
                <a:srgbClr val="DBF5F9">
                  <a:lumMod val="10000"/>
                </a:srgbClr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sz="1800" b="1" dirty="0" smtClean="0">
                <a:ln w="10541" cmpd="sng">
                  <a:solidFill>
                    <a:srgbClr val="0033CC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n w="10541" cmpd="sng">
                  <a:solidFill>
                    <a:srgbClr val="0033CC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F32B-B72C-4425-B4BA-32C4F705CDC7}" type="slidenum">
              <a:rPr lang="ru-RU" smtClean="0"/>
              <a:pPr/>
              <a:t>31</a:t>
            </a:fld>
            <a:endParaRPr lang="ru-RU" dirty="0"/>
          </a:p>
        </p:txBody>
      </p:sp>
      <p:sp>
        <p:nvSpPr>
          <p:cNvPr id="43" name="Прямоугольник с двумя скругленными противолежащими углами 42"/>
          <p:cNvSpPr/>
          <p:nvPr/>
        </p:nvSpPr>
        <p:spPr>
          <a:xfrm>
            <a:off x="107504" y="0"/>
            <a:ext cx="8928992" cy="692696"/>
          </a:xfrm>
          <a:prstGeom prst="round2Diag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45720" tIns="0" rIns="45720" bIns="0" rtlCol="0" anchor="ctr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ЗЕЧЕМ НУЖЕН ПРОГРАММНЫЙ  БЮДЖЕТ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395536" y="908721"/>
            <a:ext cx="8496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0099"/>
                </a:solidFill>
                <a:latin typeface="Book Antiqua" pitchFamily="18" charset="0"/>
              </a:rPr>
              <a:t>	Бюджет формируется в новом «программном» формате на основе муниципальных программ. Это связано со вступившими в силу изменениями в Бюджетный кодекс РФ в 2014 году. </a:t>
            </a:r>
          </a:p>
          <a:p>
            <a:pPr algn="just"/>
            <a:r>
              <a:rPr lang="ru-RU" sz="1600" b="1" dirty="0" smtClean="0">
                <a:solidFill>
                  <a:srgbClr val="000099"/>
                </a:solidFill>
                <a:latin typeface="Book Antiqua" pitchFamily="18" charset="0"/>
              </a:rPr>
              <a:t>	Каждая муниципальная программа увязывает бюджетные ассигнования с результатами их использования для достижения заявленных целей. Таким образом, программный бюджет призван повысить качество формирования и исполнения главного финансового документа. </a:t>
            </a:r>
            <a:endParaRPr lang="ru-RU" sz="1600" dirty="0">
              <a:solidFill>
                <a:srgbClr val="000099"/>
              </a:solidFill>
              <a:latin typeface="Book Antiqua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3491880" y="2924944"/>
            <a:ext cx="5472608" cy="1202432"/>
          </a:xfrm>
          <a:prstGeom prst="rect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00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rgbClr val="000099"/>
                </a:solidFill>
                <a:latin typeface="Book Antiqua" pitchFamily="18" charset="0"/>
              </a:rPr>
              <a:t>Повышение эффективности деятельности всех участников программы за счет полномасштабного охвата всех сфер деятельности органов местного самоуправления и, как следствие, бюджетных ассигнований, находящихся в их распоряжении. </a:t>
            </a:r>
            <a:endParaRPr lang="ru-RU" sz="1400" dirty="0">
              <a:solidFill>
                <a:srgbClr val="000099"/>
              </a:solidFill>
              <a:latin typeface="Book Antiqua" pitchFamily="18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3491880" y="4221088"/>
            <a:ext cx="5472608" cy="1058416"/>
          </a:xfrm>
          <a:prstGeom prst="rect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00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rgbClr val="000099"/>
                </a:solidFill>
                <a:latin typeface="Book Antiqua" pitchFamily="18" charset="0"/>
              </a:rPr>
              <a:t>Обеспечение прозрачности расходования бюджетных средств, что позволяет увязать результаты, достигнутые в ходе реализации программ с бюджетными ресурсами, направленными на их достижение. </a:t>
            </a:r>
            <a:endParaRPr lang="ru-RU" sz="1400" dirty="0">
              <a:solidFill>
                <a:srgbClr val="000099"/>
              </a:solidFill>
              <a:latin typeface="Book Antiqua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3491880" y="5445224"/>
            <a:ext cx="5472608" cy="1058416"/>
          </a:xfrm>
          <a:prstGeom prst="rect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00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rgbClr val="000099"/>
                </a:solidFill>
                <a:latin typeface="Book Antiqua" pitchFamily="18" charset="0"/>
              </a:rPr>
              <a:t>Четкая определенная ответственность за достижение результатов. Вытекает из необходимости назначения исполнителя и соисполнителей, ответственных за реализацию муниципальной программы. </a:t>
            </a:r>
            <a:endParaRPr lang="ru-RU" sz="1400" dirty="0">
              <a:solidFill>
                <a:srgbClr val="000099"/>
              </a:solidFill>
              <a:latin typeface="Book Antiqua" pitchFamily="18" charset="0"/>
            </a:endParaRPr>
          </a:p>
        </p:txBody>
      </p:sp>
      <p:sp>
        <p:nvSpPr>
          <p:cNvPr id="88" name="Овал 87"/>
          <p:cNvSpPr/>
          <p:nvPr/>
        </p:nvSpPr>
        <p:spPr>
          <a:xfrm>
            <a:off x="179512" y="4365104"/>
            <a:ext cx="2304256" cy="1512168"/>
          </a:xfrm>
          <a:prstGeom prst="ellipse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00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99"/>
                </a:solidFill>
                <a:latin typeface="Book Antiqua" pitchFamily="18" charset="0"/>
              </a:rPr>
              <a:t>Программный бюджет , это</a:t>
            </a:r>
            <a:endParaRPr lang="ru-RU" sz="1600" dirty="0">
              <a:solidFill>
                <a:srgbClr val="000099"/>
              </a:solidFill>
              <a:latin typeface="Book Antiqua" pitchFamily="18" charset="0"/>
            </a:endParaRPr>
          </a:p>
        </p:txBody>
      </p:sp>
      <p:sp>
        <p:nvSpPr>
          <p:cNvPr id="89" name="Левая фигурная скобка 88"/>
          <p:cNvSpPr/>
          <p:nvPr/>
        </p:nvSpPr>
        <p:spPr>
          <a:xfrm>
            <a:off x="2843808" y="3717032"/>
            <a:ext cx="371472" cy="2664296"/>
          </a:xfrm>
          <a:prstGeom prst="leftBrace">
            <a:avLst/>
          </a:prstGeom>
          <a:ln w="57150">
            <a:solidFill>
              <a:srgbClr val="00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0" name="Рисунок 89" descr="для програм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636912"/>
            <a:ext cx="22322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Прямая соединительная линия 40"/>
          <p:cNvCxnSpPr/>
          <p:nvPr/>
        </p:nvCxnSpPr>
        <p:spPr>
          <a:xfrm>
            <a:off x="7452320" y="4797152"/>
            <a:ext cx="0" cy="720080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sz="1800" b="1" dirty="0" smtClean="0">
                <a:ln w="10541" cmpd="sng">
                  <a:solidFill>
                    <a:srgbClr val="0033CC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n w="10541" cmpd="sng">
                  <a:solidFill>
                    <a:srgbClr val="0033CC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F32B-B72C-4425-B4BA-32C4F705CDC7}" type="slidenum">
              <a:rPr lang="ru-RU" smtClean="0"/>
              <a:pPr/>
              <a:t>32</a:t>
            </a:fld>
            <a:endParaRPr lang="ru-RU" dirty="0"/>
          </a:p>
        </p:txBody>
      </p:sp>
      <p:sp>
        <p:nvSpPr>
          <p:cNvPr id="43" name="Прямоугольник с двумя скругленными противолежащими углами 42"/>
          <p:cNvSpPr/>
          <p:nvPr/>
        </p:nvSpPr>
        <p:spPr>
          <a:xfrm>
            <a:off x="107504" y="0"/>
            <a:ext cx="8928992" cy="692696"/>
          </a:xfrm>
          <a:prstGeom prst="round2Diag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45720" tIns="0" rIns="45720" bIns="0" rtlCol="0" anchor="ctr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МУНИЦИПАЛЬНЫЕ   ПРОГРАММЫ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395536" y="908721"/>
            <a:ext cx="84969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0099"/>
                </a:solidFill>
                <a:latin typeface="Book Antiqua" pitchFamily="18" charset="0"/>
              </a:rPr>
              <a:t>	</a:t>
            </a:r>
            <a:endParaRPr lang="ru-RU" sz="1600" dirty="0">
              <a:solidFill>
                <a:srgbClr val="000099"/>
              </a:solidFill>
              <a:latin typeface="Book Antiqua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2843808" y="908720"/>
            <a:ext cx="6120680" cy="1296144"/>
          </a:xfrm>
          <a:prstGeom prst="rect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00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u="sng" dirty="0" smtClean="0">
                <a:solidFill>
                  <a:srgbClr val="000099"/>
                </a:solidFill>
                <a:latin typeface="Book Antiqua" pitchFamily="18" charset="0"/>
              </a:rPr>
              <a:t>Муниципальная программа </a:t>
            </a:r>
            <a:r>
              <a:rPr lang="ru-RU" sz="1600" b="1" dirty="0" smtClean="0">
                <a:solidFill>
                  <a:srgbClr val="000099"/>
                </a:solidFill>
                <a:latin typeface="Book Antiqua" pitchFamily="18" charset="0"/>
              </a:rPr>
              <a:t>- это совокупность мер, направленных на достижение единой цели, задач и ожидаемого результата, определение и реализацию которых осуществляет распорядитель бюджетных средств соответственно возложенных на него функций. </a:t>
            </a:r>
            <a:endParaRPr lang="ru-RU" sz="1600" dirty="0">
              <a:solidFill>
                <a:srgbClr val="000099"/>
              </a:solidFill>
              <a:latin typeface="Book Antiqu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764704"/>
            <a:ext cx="2483768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бюдже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2132856"/>
            <a:ext cx="1152128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5436096" y="3212976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 smtClean="0">
                <a:solidFill>
                  <a:srgbClr val="000099"/>
                </a:solidFill>
                <a:latin typeface="Book Antiqua" pitchFamily="18" charset="0"/>
              </a:rPr>
              <a:t>БЮДЖЕТ</a:t>
            </a:r>
            <a:endParaRPr lang="ru-RU" sz="1600" u="sng" dirty="0">
              <a:solidFill>
                <a:srgbClr val="000099"/>
              </a:solidFill>
              <a:latin typeface="Book Antiqua" pitchFamily="18" charset="0"/>
            </a:endParaRPr>
          </a:p>
        </p:txBody>
      </p:sp>
      <p:pic>
        <p:nvPicPr>
          <p:cNvPr id="18" name="Рисунок 17" descr="программные расходы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824" y="3140968"/>
            <a:ext cx="1512168" cy="1265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непрограммные расходы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68344" y="3284984"/>
            <a:ext cx="1369288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4283968" y="3861048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u="sng" dirty="0" smtClean="0">
                <a:solidFill>
                  <a:srgbClr val="000099"/>
                </a:solidFill>
                <a:latin typeface="Book Antiqua" pitchFamily="18" charset="0"/>
              </a:rPr>
              <a:t>Программные расходы</a:t>
            </a:r>
            <a:endParaRPr lang="ru-RU" sz="1400" u="sng" dirty="0">
              <a:solidFill>
                <a:srgbClr val="000099"/>
              </a:solidFill>
              <a:latin typeface="Book Antiqu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56176" y="3933056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u="sng" dirty="0" err="1" smtClean="0">
                <a:solidFill>
                  <a:srgbClr val="000099"/>
                </a:solidFill>
                <a:latin typeface="Book Antiqua" pitchFamily="18" charset="0"/>
              </a:rPr>
              <a:t>Непрограммные</a:t>
            </a:r>
            <a:r>
              <a:rPr lang="ru-RU" sz="1400" u="sng" dirty="0" smtClean="0">
                <a:solidFill>
                  <a:srgbClr val="000099"/>
                </a:solidFill>
                <a:latin typeface="Book Antiqua" pitchFamily="18" charset="0"/>
              </a:rPr>
              <a:t> расходы</a:t>
            </a:r>
            <a:endParaRPr lang="ru-RU" sz="1400" u="sng" dirty="0">
              <a:solidFill>
                <a:srgbClr val="000099"/>
              </a:solidFill>
              <a:latin typeface="Book Antiqua" pitchFamily="18" charset="0"/>
            </a:endParaRPr>
          </a:p>
        </p:txBody>
      </p:sp>
      <p:sp>
        <p:nvSpPr>
          <p:cNvPr id="23" name="Левая фигурная скобка 22"/>
          <p:cNvSpPr/>
          <p:nvPr/>
        </p:nvSpPr>
        <p:spPr>
          <a:xfrm rot="5400000">
            <a:off x="5851576" y="3085528"/>
            <a:ext cx="299464" cy="1274440"/>
          </a:xfrm>
          <a:prstGeom prst="leftBrace">
            <a:avLst>
              <a:gd name="adj1" fmla="val 0"/>
              <a:gd name="adj2" fmla="val 50000"/>
            </a:avLst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24" name="Левая фигурная скобка 23"/>
          <p:cNvSpPr/>
          <p:nvPr/>
        </p:nvSpPr>
        <p:spPr>
          <a:xfrm>
            <a:off x="2699792" y="5589240"/>
            <a:ext cx="72008" cy="4571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Левая фигурная скобка 26"/>
          <p:cNvSpPr/>
          <p:nvPr/>
        </p:nvSpPr>
        <p:spPr>
          <a:xfrm rot="5400000">
            <a:off x="4644008" y="2348880"/>
            <a:ext cx="792088" cy="4824536"/>
          </a:xfrm>
          <a:prstGeom prst="leftBrace">
            <a:avLst>
              <a:gd name="adj1" fmla="val 0"/>
              <a:gd name="adj2" fmla="val 50165"/>
            </a:avLst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99"/>
              </a:solidFill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635896" y="4725144"/>
            <a:ext cx="0" cy="504056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6084168" y="4725144"/>
            <a:ext cx="0" cy="792088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с одним скругленным углом 33"/>
          <p:cNvSpPr/>
          <p:nvPr/>
        </p:nvSpPr>
        <p:spPr>
          <a:xfrm>
            <a:off x="1475656" y="5013176"/>
            <a:ext cx="1656184" cy="792088"/>
          </a:xfrm>
          <a:prstGeom prst="round1Rect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33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0099"/>
                </a:solidFill>
                <a:latin typeface="Book Antiqua" pitchFamily="18" charset="0"/>
              </a:rPr>
              <a:t>Социальной направленности</a:t>
            </a:r>
            <a:endParaRPr lang="ru-RU" sz="1400" dirty="0">
              <a:solidFill>
                <a:srgbClr val="000099"/>
              </a:solidFill>
              <a:latin typeface="Book Antiqua" pitchFamily="18" charset="0"/>
            </a:endParaRPr>
          </a:p>
        </p:txBody>
      </p:sp>
      <p:sp>
        <p:nvSpPr>
          <p:cNvPr id="35" name="Прямоугольник с одним скругленным углом 34"/>
          <p:cNvSpPr/>
          <p:nvPr/>
        </p:nvSpPr>
        <p:spPr>
          <a:xfrm>
            <a:off x="3203848" y="5157192"/>
            <a:ext cx="1656184" cy="792088"/>
          </a:xfrm>
          <a:prstGeom prst="round1Rect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33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0099"/>
                </a:solidFill>
                <a:latin typeface="Book Antiqua" pitchFamily="18" charset="0"/>
              </a:rPr>
              <a:t>Общего характера</a:t>
            </a:r>
            <a:r>
              <a:rPr lang="ru-RU" sz="1600" dirty="0" smtClean="0">
                <a:solidFill>
                  <a:srgbClr val="000099"/>
                </a:solidFill>
                <a:latin typeface="Book Antiqua" pitchFamily="18" charset="0"/>
              </a:rPr>
              <a:t> </a:t>
            </a:r>
            <a:endParaRPr lang="ru-RU" sz="1600" dirty="0">
              <a:solidFill>
                <a:srgbClr val="000099"/>
              </a:solidFill>
              <a:latin typeface="Book Antiqua" pitchFamily="18" charset="0"/>
            </a:endParaRPr>
          </a:p>
        </p:txBody>
      </p:sp>
      <p:sp>
        <p:nvSpPr>
          <p:cNvPr id="36" name="Прямоугольник с одним скругленным углом 35"/>
          <p:cNvSpPr/>
          <p:nvPr/>
        </p:nvSpPr>
        <p:spPr>
          <a:xfrm>
            <a:off x="4932040" y="5301208"/>
            <a:ext cx="1656184" cy="792088"/>
          </a:xfrm>
          <a:prstGeom prst="round1Rect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33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0099"/>
                </a:solidFill>
                <a:latin typeface="Book Antiqua" pitchFamily="18" charset="0"/>
              </a:rPr>
              <a:t>На поддержку отраслей экономики</a:t>
            </a:r>
            <a:endParaRPr lang="ru-RU" sz="1400" dirty="0">
              <a:solidFill>
                <a:srgbClr val="000099"/>
              </a:solidFill>
              <a:latin typeface="Book Antiqua" pitchFamily="18" charset="0"/>
            </a:endParaRPr>
          </a:p>
        </p:txBody>
      </p:sp>
      <p:sp>
        <p:nvSpPr>
          <p:cNvPr id="37" name="Прямоугольник с одним скругленным углом 36"/>
          <p:cNvSpPr/>
          <p:nvPr/>
        </p:nvSpPr>
        <p:spPr>
          <a:xfrm>
            <a:off x="6660232" y="5445224"/>
            <a:ext cx="1728192" cy="792088"/>
          </a:xfrm>
          <a:prstGeom prst="round1Rect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33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0099"/>
                </a:solidFill>
                <a:latin typeface="Book Antiqua" pitchFamily="18" charset="0"/>
              </a:rPr>
              <a:t>На развитие образования, культуры и спорта</a:t>
            </a:r>
            <a:endParaRPr lang="ru-RU" sz="1400" dirty="0">
              <a:solidFill>
                <a:srgbClr val="000099"/>
              </a:solidFill>
              <a:latin typeface="Book Antiqua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79512" y="2780928"/>
            <a:ext cx="2376264" cy="2160240"/>
          </a:xfrm>
          <a:prstGeom prst="rect">
            <a:avLst/>
          </a:prstGeom>
          <a:solidFill>
            <a:srgbClr val="66CCFF"/>
          </a:solidFill>
          <a:ln>
            <a:solidFill>
              <a:srgbClr val="00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300" dirty="0" smtClean="0">
                <a:solidFill>
                  <a:srgbClr val="000099"/>
                </a:solidFill>
                <a:latin typeface="Book Antiqua" pitchFamily="18" charset="0"/>
              </a:rPr>
              <a:t>Бюджет муниципального образования «Холм-Жирковский район» является </a:t>
            </a:r>
            <a:r>
              <a:rPr lang="ru-RU" sz="1300" b="1" dirty="0" smtClean="0">
                <a:solidFill>
                  <a:srgbClr val="000099"/>
                </a:solidFill>
                <a:latin typeface="Book Antiqua" pitchFamily="18" charset="0"/>
              </a:rPr>
              <a:t>программным бюджетом.</a:t>
            </a:r>
            <a:r>
              <a:rPr lang="ru-RU" sz="1300" dirty="0" smtClean="0">
                <a:solidFill>
                  <a:srgbClr val="000099"/>
                </a:solidFill>
                <a:latin typeface="Book Antiqua" pitchFamily="18" charset="0"/>
              </a:rPr>
              <a:t> Формирование и исполнение расходной части бюджета происходит через реализацию муниципальных программ.</a:t>
            </a:r>
            <a:endParaRPr lang="ru-RU" sz="1300" dirty="0">
              <a:solidFill>
                <a:srgbClr val="000099"/>
              </a:solidFill>
              <a:latin typeface="Book Antiqua" pitchFamily="18" charset="0"/>
            </a:endParaRPr>
          </a:p>
        </p:txBody>
      </p:sp>
      <p:pic>
        <p:nvPicPr>
          <p:cNvPr id="49" name="Рисунок 48" descr="соц политик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5788166"/>
            <a:ext cx="1152128" cy="1069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" name="Рисунок 49" descr="экономика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8064" y="5990394"/>
            <a:ext cx="1296144" cy="867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" name="Рисунок 50" descr="образование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956376" y="5777880"/>
            <a:ext cx="854391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" name="Рисунок 51" descr="менеджмент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91880" y="5993904"/>
            <a:ext cx="1152128" cy="86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107504" y="1268760"/>
          <a:ext cx="885698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1124744"/>
          </a:xfrm>
          <a:prstGeom prst="round2Diag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ru-RU" sz="24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СТРУКТУРА  РАСХОДОВ  БЮДЖЕТА </a:t>
            </a:r>
            <a:br>
              <a:rPr lang="ru-RU" sz="24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4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ПО   ПРОГРАММНЫМ   И   НЕПРОГРАММНЫМ НАПРАВЛЕНИЯМ  ДЕЯТЕЛЬНОСТИ В  2017-2019  гг.</a:t>
            </a:r>
            <a:endParaRPr lang="ru-RU" sz="2400" cap="none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5" name="i-main-pic" descr="Картинка 5 из 10"/>
          <p:cNvPicPr/>
          <p:nvPr/>
        </p:nvPicPr>
        <p:blipFill>
          <a:blip r:embed="rId7" cstate="print">
            <a:lum contrast="6000"/>
          </a:blip>
          <a:srcRect/>
          <a:stretch>
            <a:fillRect/>
          </a:stretch>
        </p:blipFill>
        <p:spPr bwMode="auto">
          <a:xfrm>
            <a:off x="8388424" y="0"/>
            <a:ext cx="755576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7845229" y="836712"/>
            <a:ext cx="1298771" cy="378749"/>
          </a:xfrm>
          <a:prstGeom prst="roundRect">
            <a:avLst/>
          </a:prstGeom>
          <a:gradFill rotWithShape="1">
            <a:gsLst>
              <a:gs pos="0">
                <a:srgbClr val="7CCA62">
                  <a:shade val="51000"/>
                  <a:satMod val="130000"/>
                </a:srgbClr>
              </a:gs>
              <a:gs pos="80000">
                <a:srgbClr val="7CCA62">
                  <a:shade val="93000"/>
                  <a:satMod val="130000"/>
                </a:srgbClr>
              </a:gs>
              <a:gs pos="100000">
                <a:srgbClr val="7CCA62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7CCA6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DBF5F9">
                    <a:lumMod val="10000"/>
                  </a:srgbClr>
                </a:solidFill>
                <a:latin typeface="Book Antiqua" pitchFamily="18" charset="0"/>
              </a:rPr>
              <a:t>тыс. руб.</a:t>
            </a:r>
            <a:endParaRPr lang="ru-RU" sz="1400" b="1" dirty="0">
              <a:solidFill>
                <a:srgbClr val="DBF5F9">
                  <a:lumMod val="10000"/>
                </a:srgbClr>
              </a:solidFill>
              <a:latin typeface="Book Antiqua" pitchFamily="18" charset="0"/>
            </a:endParaRPr>
          </a:p>
        </p:txBody>
      </p:sp>
      <p:sp>
        <p:nvSpPr>
          <p:cNvPr id="11" name="Стрелка вправо с вырезом 10"/>
          <p:cNvSpPr/>
          <p:nvPr/>
        </p:nvSpPr>
        <p:spPr>
          <a:xfrm>
            <a:off x="5292080" y="1484784"/>
            <a:ext cx="690376" cy="1296144"/>
          </a:xfrm>
          <a:prstGeom prst="notchedRightArrow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rgbClr val="0066FF">
                  <a:tint val="66000"/>
                  <a:satMod val="160000"/>
                </a:srgbClr>
              </a:gs>
              <a:gs pos="50000">
                <a:srgbClr val="0066FF">
                  <a:tint val="44500"/>
                  <a:satMod val="160000"/>
                </a:srgbClr>
              </a:gs>
              <a:gs pos="100000">
                <a:srgbClr val="0066FF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66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с вырезом 11"/>
          <p:cNvSpPr/>
          <p:nvPr/>
        </p:nvSpPr>
        <p:spPr>
          <a:xfrm>
            <a:off x="5364088" y="4653136"/>
            <a:ext cx="690376" cy="1296144"/>
          </a:xfrm>
          <a:prstGeom prst="notchedRightArrow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rgbClr val="0066FF">
                  <a:tint val="66000"/>
                  <a:satMod val="160000"/>
                </a:srgbClr>
              </a:gs>
              <a:gs pos="50000">
                <a:srgbClr val="0066FF">
                  <a:tint val="44500"/>
                  <a:satMod val="160000"/>
                </a:srgbClr>
              </a:gs>
              <a:gs pos="100000">
                <a:srgbClr val="0066FF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66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с вырезом 12"/>
          <p:cNvSpPr/>
          <p:nvPr/>
        </p:nvSpPr>
        <p:spPr>
          <a:xfrm>
            <a:off x="5364088" y="3068960"/>
            <a:ext cx="690376" cy="1296144"/>
          </a:xfrm>
          <a:prstGeom prst="notchedRightArrow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rgbClr val="0066FF">
                  <a:tint val="66000"/>
                  <a:satMod val="160000"/>
                </a:srgbClr>
              </a:gs>
              <a:gs pos="50000">
                <a:srgbClr val="0066FF">
                  <a:tint val="44500"/>
                  <a:satMod val="160000"/>
                </a:srgbClr>
              </a:gs>
              <a:gs pos="100000">
                <a:srgbClr val="0066FF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66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sz="1800" b="1" dirty="0" smtClean="0">
                <a:ln w="10541" cmpd="sng">
                  <a:solidFill>
                    <a:srgbClr val="0033CC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район» Смоленской области на образование  в разрезе муниципальных программ </a:t>
            </a:r>
            <a:br>
              <a:rPr lang="ru-RU" sz="1800" b="1" dirty="0" smtClean="0">
                <a:ln w="10541" cmpd="sng">
                  <a:solidFill>
                    <a:srgbClr val="0033CC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n w="10541" cmpd="sng">
                  <a:solidFill>
                    <a:srgbClr val="0033CC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 2014 году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F32B-B72C-4425-B4BA-32C4F705CDC7}" type="slidenum">
              <a:rPr lang="ru-RU" smtClean="0"/>
              <a:pPr/>
              <a:t>34</a:t>
            </a:fld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980728"/>
            <a:ext cx="2016224" cy="1224136"/>
          </a:xfrm>
          <a:prstGeom prst="roundRect">
            <a:avLst/>
          </a:prstGeom>
          <a:gradFill flip="none" rotWithShape="1">
            <a:gsLst>
              <a:gs pos="0">
                <a:srgbClr val="009999">
                  <a:shade val="30000"/>
                  <a:satMod val="115000"/>
                </a:srgbClr>
              </a:gs>
              <a:gs pos="50000">
                <a:srgbClr val="009999">
                  <a:shade val="67500"/>
                  <a:satMod val="115000"/>
                </a:srgbClr>
              </a:gs>
              <a:gs pos="100000">
                <a:srgbClr val="009999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006600"/>
            </a:solidFill>
          </a:ln>
          <a:effectLst>
            <a:outerShdw blurRad="40000" dist="127000" dir="5400000" rotWithShape="0">
              <a:srgbClr val="009900">
                <a:alpha val="34902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Создание условий     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эффективного управления муниципальным образованием 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3568" y="2348880"/>
            <a:ext cx="936104" cy="360040"/>
          </a:xfrm>
          <a:prstGeom prst="roundRect">
            <a:avLst/>
          </a:prstGeom>
          <a:solidFill>
            <a:srgbClr val="009999"/>
          </a:solidFill>
          <a:ln>
            <a:solidFill>
              <a:srgbClr val="0066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946,2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>
            <a:stCxn id="5" idx="2"/>
            <a:endCxn id="7" idx="0"/>
          </p:cNvCxnSpPr>
          <p:nvPr/>
        </p:nvCxnSpPr>
        <p:spPr>
          <a:xfrm flipH="1">
            <a:off x="1151620" y="2204864"/>
            <a:ext cx="36004" cy="144016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4211960" y="980728"/>
            <a:ext cx="2016224" cy="1008112"/>
          </a:xfrm>
          <a:prstGeom prst="round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3500000" scaled="1"/>
            <a:tileRect/>
          </a:gradFill>
          <a:effectLst>
            <a:outerShdw blurRad="40000" dist="127000" dir="5400000" rotWithShape="0">
              <a:srgbClr val="9966FF">
                <a:alpha val="34902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Поддержка пассажирского транспорта общего пользования 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987824" y="1772816"/>
            <a:ext cx="936104" cy="288032"/>
          </a:xfrm>
          <a:prstGeom prst="roundRect">
            <a:avLst/>
          </a:prstGeom>
          <a:solidFill>
            <a:srgbClr val="9999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600,0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единительная линия 18"/>
          <p:cNvCxnSpPr>
            <a:stCxn id="16" idx="2"/>
            <a:endCxn id="17" idx="0"/>
          </p:cNvCxnSpPr>
          <p:nvPr/>
        </p:nvCxnSpPr>
        <p:spPr>
          <a:xfrm flipH="1" flipV="1">
            <a:off x="3455876" y="1772816"/>
            <a:ext cx="1764196" cy="216024"/>
          </a:xfrm>
          <a:prstGeom prst="line">
            <a:avLst/>
          </a:prstGeom>
          <a:ln>
            <a:solidFill>
              <a:srgbClr val="00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кругленный прямоугольник 26"/>
          <p:cNvSpPr/>
          <p:nvPr/>
        </p:nvSpPr>
        <p:spPr>
          <a:xfrm>
            <a:off x="7092280" y="2636912"/>
            <a:ext cx="2051720" cy="936104"/>
          </a:xfrm>
          <a:prstGeom prst="roundRect">
            <a:avLst/>
          </a:prstGeom>
          <a:gradFill flip="none" rotWithShape="1">
            <a:gsLst>
              <a:gs pos="0">
                <a:srgbClr val="00CC66">
                  <a:shade val="30000"/>
                  <a:satMod val="115000"/>
                </a:srgbClr>
              </a:gs>
              <a:gs pos="50000">
                <a:srgbClr val="00CC66">
                  <a:shade val="67500"/>
                  <a:satMod val="115000"/>
                </a:srgbClr>
              </a:gs>
              <a:gs pos="100000">
                <a:srgbClr val="00CC66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006600"/>
            </a:solidFill>
          </a:ln>
          <a:effectLst>
            <a:outerShdw blurRad="40000" dist="127000" dir="5400000" rotWithShape="0">
              <a:srgbClr val="006600">
                <a:alpha val="37647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Развитие сельского хозяйства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8279904" y="3861048"/>
            <a:ext cx="864096" cy="360040"/>
          </a:xfrm>
          <a:prstGeom prst="roundRect">
            <a:avLst/>
          </a:prstGeom>
          <a:solidFill>
            <a:srgbClr val="00CC66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800,0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Прямая соединительная линия 31"/>
          <p:cNvCxnSpPr>
            <a:endCxn id="28" idx="0"/>
          </p:cNvCxnSpPr>
          <p:nvPr/>
        </p:nvCxnSpPr>
        <p:spPr>
          <a:xfrm>
            <a:off x="8244408" y="3429000"/>
            <a:ext cx="467544" cy="432048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Скругленный прямоугольник 34"/>
          <p:cNvSpPr/>
          <p:nvPr/>
        </p:nvSpPr>
        <p:spPr>
          <a:xfrm>
            <a:off x="0" y="2924944"/>
            <a:ext cx="1944216" cy="1080120"/>
          </a:xfrm>
          <a:prstGeom prst="roundRect">
            <a:avLst/>
          </a:prstGeom>
          <a:gradFill flip="none" rotWithShape="1">
            <a:gsLst>
              <a:gs pos="0">
                <a:srgbClr val="0099FF">
                  <a:shade val="30000"/>
                  <a:satMod val="115000"/>
                </a:srgbClr>
              </a:gs>
              <a:gs pos="50000">
                <a:srgbClr val="0099FF">
                  <a:shade val="67500"/>
                  <a:satMod val="115000"/>
                </a:srgbClr>
              </a:gs>
              <a:gs pos="100000">
                <a:srgbClr val="0099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3333FF"/>
            </a:solidFill>
          </a:ln>
          <a:effectLst>
            <a:outerShdw blurRad="40000" dist="127000" dir="5400000" rotWithShape="0">
              <a:srgbClr val="0066FF">
                <a:alpha val="37647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Развитие системы образования и молодежной политики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23528" y="4365104"/>
            <a:ext cx="1152128" cy="360040"/>
          </a:xfrm>
          <a:prstGeom prst="roundRect">
            <a:avLst/>
          </a:prstGeom>
          <a:solidFill>
            <a:srgbClr val="0099FF"/>
          </a:solidFill>
          <a:ln>
            <a:solidFill>
              <a:srgbClr val="3333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131 636,4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Прямая соединительная линия 39"/>
          <p:cNvCxnSpPr>
            <a:stCxn id="35" idx="2"/>
            <a:endCxn id="36" idx="0"/>
          </p:cNvCxnSpPr>
          <p:nvPr/>
        </p:nvCxnSpPr>
        <p:spPr>
          <a:xfrm flipH="1">
            <a:off x="899592" y="4005064"/>
            <a:ext cx="72516" cy="360040"/>
          </a:xfrm>
          <a:prstGeom prst="line">
            <a:avLst/>
          </a:prstGeom>
          <a:ln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Скругленный прямоугольник 40"/>
          <p:cNvSpPr/>
          <p:nvPr/>
        </p:nvSpPr>
        <p:spPr>
          <a:xfrm>
            <a:off x="2483768" y="2996952"/>
            <a:ext cx="1944216" cy="1008112"/>
          </a:xfrm>
          <a:prstGeom prst="roundRect">
            <a:avLst/>
          </a:prstGeom>
          <a:gradFill flip="none" rotWithShape="1">
            <a:gsLst>
              <a:gs pos="0">
                <a:srgbClr val="FFCC66">
                  <a:shade val="30000"/>
                  <a:satMod val="115000"/>
                </a:srgbClr>
              </a:gs>
              <a:gs pos="50000">
                <a:srgbClr val="FFCC66">
                  <a:shade val="67500"/>
                  <a:satMod val="115000"/>
                </a:srgbClr>
              </a:gs>
              <a:gs pos="100000">
                <a:srgbClr val="FFCC6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FFCC00"/>
            </a:solidFill>
          </a:ln>
          <a:effectLst>
            <a:outerShdw blurRad="50800" dist="127000" dir="5400000" algn="ctr" rotWithShape="0">
              <a:srgbClr val="FFFF00">
                <a:alpha val="42745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эффективного управления финансами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2699792" y="4581128"/>
            <a:ext cx="936104" cy="360040"/>
          </a:xfrm>
          <a:prstGeom prst="roundRect">
            <a:avLst/>
          </a:prstGeom>
          <a:solidFill>
            <a:srgbClr val="FFCC66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731,0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Прямая соединительная линия 43"/>
          <p:cNvCxnSpPr>
            <a:stCxn id="41" idx="2"/>
            <a:endCxn id="42" idx="0"/>
          </p:cNvCxnSpPr>
          <p:nvPr/>
        </p:nvCxnSpPr>
        <p:spPr>
          <a:xfrm flipH="1">
            <a:off x="3167844" y="4005064"/>
            <a:ext cx="288032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Скругленный прямоугольник 46"/>
          <p:cNvSpPr/>
          <p:nvPr/>
        </p:nvSpPr>
        <p:spPr>
          <a:xfrm>
            <a:off x="0" y="5013176"/>
            <a:ext cx="2016224" cy="1008112"/>
          </a:xfrm>
          <a:prstGeom prst="roundRect">
            <a:avLst/>
          </a:prstGeom>
          <a:gradFill flip="none" rotWithShape="1">
            <a:gsLst>
              <a:gs pos="0">
                <a:srgbClr val="FF66FF">
                  <a:shade val="30000"/>
                  <a:satMod val="115000"/>
                </a:srgbClr>
              </a:gs>
              <a:gs pos="50000">
                <a:srgbClr val="FF66FF">
                  <a:shade val="67500"/>
                  <a:satMod val="115000"/>
                </a:srgbClr>
              </a:gs>
              <a:gs pos="100000">
                <a:srgbClr val="FF66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33CC"/>
            </a:solidFill>
          </a:ln>
          <a:effectLst>
            <a:outerShdw blurRad="50800" dist="127000" dir="5400000" algn="ctr" rotWithShape="0">
              <a:srgbClr val="FF3399">
                <a:alpha val="42745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Энергосбережение и повышение энергетической эффективности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611560" y="6309320"/>
            <a:ext cx="1080120" cy="360040"/>
          </a:xfrm>
          <a:prstGeom prst="roundRect">
            <a:avLst/>
          </a:prstGeom>
          <a:solidFill>
            <a:srgbClr val="FF99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50,0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2" name="Прямая соединительная линия 51"/>
          <p:cNvCxnSpPr>
            <a:stCxn id="47" idx="2"/>
            <a:endCxn id="48" idx="0"/>
          </p:cNvCxnSpPr>
          <p:nvPr/>
        </p:nvCxnSpPr>
        <p:spPr>
          <a:xfrm>
            <a:off x="1008112" y="6021288"/>
            <a:ext cx="143508" cy="288032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Скругленный прямоугольник 52"/>
          <p:cNvSpPr/>
          <p:nvPr/>
        </p:nvSpPr>
        <p:spPr>
          <a:xfrm>
            <a:off x="4139952" y="4293096"/>
            <a:ext cx="1872208" cy="1008112"/>
          </a:xfrm>
          <a:prstGeom prst="roundRect">
            <a:avLst>
              <a:gd name="adj" fmla="val 24474"/>
            </a:avLst>
          </a:prstGeom>
          <a:gradFill flip="none" rotWithShape="1">
            <a:gsLst>
              <a:gs pos="0">
                <a:srgbClr val="9966FF">
                  <a:shade val="30000"/>
                  <a:satMod val="115000"/>
                </a:srgbClr>
              </a:gs>
              <a:gs pos="50000">
                <a:srgbClr val="9966FF">
                  <a:shade val="67500"/>
                  <a:satMod val="115000"/>
                </a:srgbClr>
              </a:gs>
              <a:gs pos="100000">
                <a:srgbClr val="9966FF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6600FF"/>
            </a:solidFill>
          </a:ln>
          <a:effectLst>
            <a:outerShdw blurRad="50800" dist="127000" dir="5400000" algn="ctr" rotWithShape="0">
              <a:srgbClr val="CC6600">
                <a:alpha val="42745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Развитие культуры, спорта и туризма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2627784" y="5229200"/>
            <a:ext cx="1080120" cy="288032"/>
          </a:xfrm>
          <a:prstGeom prst="roundRect">
            <a:avLst/>
          </a:prstGeom>
          <a:solidFill>
            <a:srgbClr val="9966FF"/>
          </a:solidFill>
          <a:ln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41 354,4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3707904" y="5229200"/>
            <a:ext cx="432048" cy="0"/>
          </a:xfrm>
          <a:prstGeom prst="line">
            <a:avLst/>
          </a:prstGeom>
          <a:ln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Скругленный прямоугольник 56"/>
          <p:cNvSpPr/>
          <p:nvPr/>
        </p:nvSpPr>
        <p:spPr>
          <a:xfrm>
            <a:off x="7092280" y="4437112"/>
            <a:ext cx="1907704" cy="1224136"/>
          </a:xfrm>
          <a:prstGeom prst="roundRect">
            <a:avLst/>
          </a:prstGeom>
          <a:gradFill flip="none" rotWithShape="1">
            <a:gsLst>
              <a:gs pos="0">
                <a:srgbClr val="808080">
                  <a:shade val="30000"/>
                  <a:satMod val="115000"/>
                </a:srgbClr>
              </a:gs>
              <a:gs pos="50000">
                <a:srgbClr val="808080">
                  <a:shade val="67500"/>
                  <a:satMod val="115000"/>
                </a:srgbClr>
              </a:gs>
              <a:gs pos="100000">
                <a:srgbClr val="80808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5F5F5F"/>
            </a:solidFill>
          </a:ln>
          <a:effectLst>
            <a:outerShdw blurRad="50800" dist="1270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обеспечения безопасности</a:t>
            </a:r>
          </a:p>
          <a:p>
            <a:pPr algn="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жизнедеятельности населения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8063880" y="6381328"/>
            <a:ext cx="1080120" cy="288032"/>
          </a:xfrm>
          <a:prstGeom prst="roundRect">
            <a:avLst/>
          </a:prstGeom>
          <a:solidFill>
            <a:srgbClr val="808080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58,3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" name="Прямая соединительная линия 59"/>
          <p:cNvCxnSpPr>
            <a:stCxn id="57" idx="2"/>
            <a:endCxn id="58" idx="0"/>
          </p:cNvCxnSpPr>
          <p:nvPr/>
        </p:nvCxnSpPr>
        <p:spPr>
          <a:xfrm>
            <a:off x="8046132" y="5661248"/>
            <a:ext cx="557808" cy="72008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32" descr="автобу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980728"/>
            <a:ext cx="970789" cy="728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" name="Рисунок 45" descr="коров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0" y="3140968"/>
            <a:ext cx="1008112" cy="756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" name="Рисунок 48" descr="школ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284984"/>
            <a:ext cx="1019606" cy="86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" name="Рисунок 49" descr="финансы 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51720" y="3789040"/>
            <a:ext cx="1195107" cy="896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" name="Рисунок 50" descr="менеджмент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19672" y="1340768"/>
            <a:ext cx="1152128" cy="86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" name="Рисунок 70" descr="туризм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24128" y="4581128"/>
            <a:ext cx="1121912" cy="859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3" name="Прямоугольник с двумя скругленными противолежащими углами 42"/>
          <p:cNvSpPr/>
          <p:nvPr/>
        </p:nvSpPr>
        <p:spPr>
          <a:xfrm>
            <a:off x="179512" y="188640"/>
            <a:ext cx="8712968" cy="720080"/>
          </a:xfrm>
          <a:prstGeom prst="round2Diag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СТРУКТУРА  РАСХОДОВ  БЮДЖЕТА В РАЗРЕЗЕ  МУНИЦИПАЛЬНЫХ  ПРОГРАММ  В  2017  ГОДУ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76" name="Рисунок 75" descr="энергосбережените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6200000">
            <a:off x="1213053" y="5419795"/>
            <a:ext cx="948696" cy="711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6" name="Рисунок 95" descr="правопорядок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092280" y="5589240"/>
            <a:ext cx="1130957" cy="764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1" name="Скругленный прямоугольник 100"/>
          <p:cNvSpPr/>
          <p:nvPr/>
        </p:nvSpPr>
        <p:spPr>
          <a:xfrm>
            <a:off x="5148064" y="2852936"/>
            <a:ext cx="1778496" cy="720080"/>
          </a:xfrm>
          <a:prstGeom prst="roundRect">
            <a:avLst/>
          </a:prstGeom>
          <a:gradFill flip="none" rotWithShape="1">
            <a:gsLst>
              <a:gs pos="0">
                <a:srgbClr val="B64416">
                  <a:shade val="30000"/>
                  <a:satMod val="115000"/>
                </a:srgbClr>
              </a:gs>
              <a:gs pos="50000">
                <a:srgbClr val="B64416">
                  <a:shade val="67500"/>
                  <a:satMod val="115000"/>
                </a:srgbClr>
              </a:gs>
              <a:gs pos="100000">
                <a:srgbClr val="B6441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CC3300"/>
            </a:solidFill>
          </a:ln>
          <a:effectLst>
            <a:outerShdw blurRad="50800" dist="50800" dir="5400000" algn="ctr" rotWithShape="0">
              <a:srgbClr val="000000">
                <a:alpha val="9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Демографическое развитие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5724128" y="3645024"/>
            <a:ext cx="1080120" cy="360040"/>
          </a:xfrm>
          <a:prstGeom prst="roundRect">
            <a:avLst/>
          </a:prstGeom>
          <a:solidFill>
            <a:srgbClr val="B644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16,6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4" name="Прямая соединительная линия 103"/>
          <p:cNvCxnSpPr/>
          <p:nvPr/>
        </p:nvCxnSpPr>
        <p:spPr>
          <a:xfrm>
            <a:off x="6012160" y="3429000"/>
            <a:ext cx="252028" cy="216024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Рисунок 104" descr="дите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16016" y="3068960"/>
            <a:ext cx="960107" cy="720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6" name="Скругленный прямоугольник 65"/>
          <p:cNvSpPr/>
          <p:nvPr/>
        </p:nvSpPr>
        <p:spPr>
          <a:xfrm>
            <a:off x="5508104" y="5517232"/>
            <a:ext cx="1512168" cy="891480"/>
          </a:xfrm>
          <a:prstGeom prst="roundRect">
            <a:avLst/>
          </a:prstGeom>
          <a:gradFill flip="none" rotWithShape="1">
            <a:gsLst>
              <a:gs pos="0">
                <a:srgbClr val="B62CA2">
                  <a:shade val="30000"/>
                  <a:satMod val="115000"/>
                </a:srgbClr>
              </a:gs>
              <a:gs pos="50000">
                <a:srgbClr val="B62CA2">
                  <a:shade val="67500"/>
                  <a:satMod val="115000"/>
                </a:srgbClr>
              </a:gs>
              <a:gs pos="100000">
                <a:srgbClr val="B62CA2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effectLst>
            <a:outerShdw blurRad="40000" dist="127000" dir="5400000" rotWithShape="0">
              <a:srgbClr val="9966FF">
                <a:alpha val="34902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Доступная среда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4860032" y="6569968"/>
            <a:ext cx="936104" cy="288032"/>
          </a:xfrm>
          <a:prstGeom prst="roundRect">
            <a:avLst/>
          </a:prstGeom>
          <a:solidFill>
            <a:srgbClr val="B62CA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77,0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9" name="Прямая соединительная линия 68"/>
          <p:cNvCxnSpPr>
            <a:endCxn id="67" idx="0"/>
          </p:cNvCxnSpPr>
          <p:nvPr/>
        </p:nvCxnSpPr>
        <p:spPr>
          <a:xfrm flipH="1">
            <a:off x="5328084" y="6425952"/>
            <a:ext cx="612068" cy="144016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Рисунок 69" descr="дост среда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508104" y="5877272"/>
            <a:ext cx="864096" cy="844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3" name="Скругленный прямоугольник 62"/>
          <p:cNvSpPr/>
          <p:nvPr/>
        </p:nvSpPr>
        <p:spPr>
          <a:xfrm>
            <a:off x="8028384" y="908720"/>
            <a:ext cx="1115616" cy="378749"/>
          </a:xfrm>
          <a:prstGeom prst="roundRect">
            <a:avLst/>
          </a:prstGeom>
          <a:gradFill rotWithShape="1">
            <a:gsLst>
              <a:gs pos="0">
                <a:srgbClr val="7CCA62">
                  <a:shade val="51000"/>
                  <a:satMod val="130000"/>
                </a:srgbClr>
              </a:gs>
              <a:gs pos="80000">
                <a:srgbClr val="7CCA62">
                  <a:shade val="93000"/>
                  <a:satMod val="130000"/>
                </a:srgbClr>
              </a:gs>
              <a:gs pos="100000">
                <a:srgbClr val="7CCA62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7CCA6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DBF5F9">
                    <a:lumMod val="10000"/>
                  </a:srgbClr>
                </a:solidFill>
                <a:latin typeface="Book Antiqua" pitchFamily="18" charset="0"/>
              </a:rPr>
              <a:t>тыс. руб.</a:t>
            </a:r>
            <a:endParaRPr lang="ru-RU" sz="1400" b="1" dirty="0">
              <a:solidFill>
                <a:srgbClr val="DBF5F9">
                  <a:lumMod val="10000"/>
                </a:srgbClr>
              </a:solidFill>
              <a:latin typeface="Book Antiqua" pitchFamily="18" charset="0"/>
            </a:endParaRPr>
          </a:p>
        </p:txBody>
      </p:sp>
      <p:pic>
        <p:nvPicPr>
          <p:cNvPr id="68" name="i-main-pic" descr="Картинка 5 из 10"/>
          <p:cNvPicPr/>
          <p:nvPr/>
        </p:nvPicPr>
        <p:blipFill>
          <a:blip r:embed="rId13" cstate="print">
            <a:lum contrast="6000"/>
          </a:blip>
          <a:srcRect/>
          <a:stretch>
            <a:fillRect/>
          </a:stretch>
        </p:blipFill>
        <p:spPr bwMode="auto">
          <a:xfrm>
            <a:off x="8388424" y="0"/>
            <a:ext cx="755576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Скругленный прямоугольник 78"/>
          <p:cNvSpPr/>
          <p:nvPr/>
        </p:nvSpPr>
        <p:spPr>
          <a:xfrm>
            <a:off x="6588224" y="1196752"/>
            <a:ext cx="1403648" cy="914400"/>
          </a:xfrm>
          <a:prstGeom prst="roundRect">
            <a:avLst/>
          </a:prstGeom>
          <a:gradFill flip="none" rotWithShape="1">
            <a:gsLst>
              <a:gs pos="0">
                <a:srgbClr val="3366FF">
                  <a:shade val="30000"/>
                  <a:satMod val="115000"/>
                </a:srgbClr>
              </a:gs>
              <a:gs pos="50000">
                <a:srgbClr val="3366FF">
                  <a:shade val="67500"/>
                  <a:satMod val="115000"/>
                </a:srgbClr>
              </a:gs>
              <a:gs pos="100000">
                <a:srgbClr val="3366FF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0000FF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Построение  АПК «Безопасный город»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8100392" y="2204864"/>
            <a:ext cx="770384" cy="360040"/>
          </a:xfrm>
          <a:prstGeom prst="roundRect">
            <a:avLst/>
          </a:prstGeom>
          <a:solidFill>
            <a:srgbClr val="3366FF"/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50,0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2" name="Прямая соединительная линия 81"/>
          <p:cNvCxnSpPr>
            <a:stCxn id="79" idx="2"/>
            <a:endCxn id="80" idx="0"/>
          </p:cNvCxnSpPr>
          <p:nvPr/>
        </p:nvCxnSpPr>
        <p:spPr>
          <a:xfrm>
            <a:off x="7290048" y="2111152"/>
            <a:ext cx="1195536" cy="9371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Рисунок 82" descr="безопасный город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812360" y="1340768"/>
            <a:ext cx="1151788" cy="570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5" name="Содержимое 84" descr="культура и спорт 2017.jpg"/>
          <p:cNvPicPr>
            <a:picLocks noGrp="1" noChangeAspect="1"/>
          </p:cNvPicPr>
          <p:nvPr>
            <p:ph idx="1"/>
          </p:nvPr>
        </p:nvPicPr>
        <p:blipFill>
          <a:blip r:embed="rId15" cstate="print"/>
          <a:stretch>
            <a:fillRect/>
          </a:stretch>
        </p:blipFill>
        <p:spPr>
          <a:xfrm rot="21053242">
            <a:off x="3630387" y="4350053"/>
            <a:ext cx="791219" cy="902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2" name="Скругленный прямоугольник 71"/>
          <p:cNvSpPr/>
          <p:nvPr/>
        </p:nvSpPr>
        <p:spPr>
          <a:xfrm>
            <a:off x="3635896" y="5589240"/>
            <a:ext cx="1656184" cy="936104"/>
          </a:xfrm>
          <a:prstGeom prst="roundRect">
            <a:avLst/>
          </a:prstGeom>
          <a:solidFill>
            <a:srgbClr val="996633"/>
          </a:solidFill>
          <a:ln>
            <a:solidFill>
              <a:srgbClr val="993300"/>
            </a:solidFill>
          </a:ln>
          <a:effectLst>
            <a:outerShdw blurRad="40000" dist="127000" dir="5400000" rotWithShape="0">
              <a:srgbClr val="0066FF">
                <a:alpha val="37647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Управление муниципальным имуществом и землей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2123728" y="6165304"/>
            <a:ext cx="1152128" cy="360040"/>
          </a:xfrm>
          <a:prstGeom prst="roundRect">
            <a:avLst/>
          </a:prstGeom>
          <a:solidFill>
            <a:srgbClr val="996633"/>
          </a:solidFill>
          <a:ln>
            <a:solidFill>
              <a:srgbClr val="9933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836,6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5" name="Прямая соединительная линия 74"/>
          <p:cNvCxnSpPr>
            <a:stCxn id="73" idx="3"/>
          </p:cNvCxnSpPr>
          <p:nvPr/>
        </p:nvCxnSpPr>
        <p:spPr>
          <a:xfrm flipV="1">
            <a:off x="3275856" y="6120680"/>
            <a:ext cx="360040" cy="224644"/>
          </a:xfrm>
          <a:prstGeom prst="line">
            <a:avLst/>
          </a:prstGeom>
          <a:ln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Рисунок 76" descr="управление имуществом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275856" y="6200621"/>
            <a:ext cx="792088" cy="657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6" name="Скругленный прямоугольник 85"/>
          <p:cNvSpPr/>
          <p:nvPr/>
        </p:nvSpPr>
        <p:spPr>
          <a:xfrm>
            <a:off x="3347864" y="2132856"/>
            <a:ext cx="1728192" cy="720080"/>
          </a:xfrm>
          <a:prstGeom prst="roundRect">
            <a:avLst/>
          </a:prstGeom>
          <a:solidFill>
            <a:srgbClr val="FFCC00"/>
          </a:solidFill>
          <a:ln>
            <a:solidFill>
              <a:srgbClr val="FF9933"/>
            </a:solidFill>
          </a:ln>
          <a:effectLst>
            <a:outerShdw blurRad="40000" dist="127000" dir="5400000" rotWithShape="0">
              <a:srgbClr val="0066FF">
                <a:alpha val="37647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Управление муниципальным имуществом</a:t>
            </a:r>
          </a:p>
          <a:p>
            <a:pPr algn="r"/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5436096" y="2348880"/>
            <a:ext cx="936104" cy="288032"/>
          </a:xfrm>
          <a:prstGeom prst="roundRect">
            <a:avLst/>
          </a:prstGeom>
          <a:solidFill>
            <a:srgbClr val="FFCC00"/>
          </a:solidFill>
          <a:ln>
            <a:solidFill>
              <a:srgbClr val="FF993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836,6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9" name="Прямая со стрелкой 88"/>
          <p:cNvCxnSpPr/>
          <p:nvPr/>
        </p:nvCxnSpPr>
        <p:spPr>
          <a:xfrm>
            <a:off x="5004048" y="2492896"/>
            <a:ext cx="432048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" name="Рисунок 90" descr="управление имуществом и землей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627784" y="2348880"/>
            <a:ext cx="1080120" cy="600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Прямая соединительная линия 24"/>
          <p:cNvCxnSpPr/>
          <p:nvPr/>
        </p:nvCxnSpPr>
        <p:spPr>
          <a:xfrm>
            <a:off x="6948264" y="2060848"/>
            <a:ext cx="288032" cy="216024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sz="1800" b="1" dirty="0" smtClean="0">
                <a:ln w="10541" cmpd="sng">
                  <a:solidFill>
                    <a:srgbClr val="0033CC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район» Смоленской области на образование  в разрезе муниципальных программ </a:t>
            </a:r>
            <a:br>
              <a:rPr lang="ru-RU" sz="1800" b="1" dirty="0" smtClean="0">
                <a:ln w="10541" cmpd="sng">
                  <a:solidFill>
                    <a:srgbClr val="0033CC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n w="10541" cmpd="sng">
                  <a:solidFill>
                    <a:srgbClr val="0033CC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 2014 году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F32B-B72C-4425-B4BA-32C4F705CDC7}" type="slidenum">
              <a:rPr lang="ru-RU" smtClean="0"/>
              <a:pPr/>
              <a:t>35</a:t>
            </a:fld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980728"/>
            <a:ext cx="2016224" cy="1224136"/>
          </a:xfrm>
          <a:prstGeom prst="roundRect">
            <a:avLst/>
          </a:prstGeom>
          <a:gradFill flip="none" rotWithShape="1">
            <a:gsLst>
              <a:gs pos="0">
                <a:srgbClr val="009999">
                  <a:shade val="30000"/>
                  <a:satMod val="115000"/>
                </a:srgbClr>
              </a:gs>
              <a:gs pos="50000">
                <a:srgbClr val="009999">
                  <a:shade val="67500"/>
                  <a:satMod val="115000"/>
                </a:srgbClr>
              </a:gs>
              <a:gs pos="100000">
                <a:srgbClr val="009999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006600"/>
            </a:solidFill>
          </a:ln>
          <a:effectLst>
            <a:outerShdw blurRad="40000" dist="127000" dir="5400000" rotWithShape="0">
              <a:srgbClr val="009900">
                <a:alpha val="34902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Создание условий     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эффективного управления муниципальным образованием 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3568" y="2348880"/>
            <a:ext cx="936104" cy="360040"/>
          </a:xfrm>
          <a:prstGeom prst="roundRect">
            <a:avLst/>
          </a:prstGeom>
          <a:solidFill>
            <a:srgbClr val="009999"/>
          </a:solidFill>
          <a:ln>
            <a:solidFill>
              <a:srgbClr val="0066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18 458,0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>
            <a:stCxn id="5" idx="2"/>
            <a:endCxn id="7" idx="0"/>
          </p:cNvCxnSpPr>
          <p:nvPr/>
        </p:nvCxnSpPr>
        <p:spPr>
          <a:xfrm flipH="1">
            <a:off x="1151620" y="2204864"/>
            <a:ext cx="36004" cy="144016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2915816" y="980728"/>
            <a:ext cx="2016224" cy="1080120"/>
          </a:xfrm>
          <a:prstGeom prst="round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5400000" scaled="1"/>
            <a:tileRect/>
          </a:gradFill>
          <a:effectLst>
            <a:outerShdw blurRad="40000" dist="127000" dir="5400000" rotWithShape="0">
              <a:srgbClr val="9966FF">
                <a:alpha val="34902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Поддержка пассажирского транспорта общего пользования 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491880" y="2276872"/>
            <a:ext cx="936104" cy="288032"/>
          </a:xfrm>
          <a:prstGeom prst="roundRect">
            <a:avLst/>
          </a:prstGeom>
          <a:solidFill>
            <a:srgbClr val="9999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600,0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единительная линия 18"/>
          <p:cNvCxnSpPr>
            <a:stCxn id="16" idx="2"/>
            <a:endCxn id="17" idx="0"/>
          </p:cNvCxnSpPr>
          <p:nvPr/>
        </p:nvCxnSpPr>
        <p:spPr>
          <a:xfrm>
            <a:off x="3923928" y="2060848"/>
            <a:ext cx="36004" cy="216024"/>
          </a:xfrm>
          <a:prstGeom prst="line">
            <a:avLst/>
          </a:prstGeom>
          <a:ln>
            <a:solidFill>
              <a:srgbClr val="00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5148064" y="908720"/>
            <a:ext cx="1944216" cy="1224136"/>
          </a:xfrm>
          <a:prstGeom prst="roundRect">
            <a:avLst/>
          </a:prstGeom>
          <a:gradFill flip="none" rotWithShape="1">
            <a:gsLst>
              <a:gs pos="0">
                <a:srgbClr val="CC9900">
                  <a:shade val="30000"/>
                  <a:satMod val="115000"/>
                </a:srgbClr>
              </a:gs>
              <a:gs pos="50000">
                <a:srgbClr val="CC9900">
                  <a:shade val="67500"/>
                  <a:satMod val="115000"/>
                </a:srgbClr>
              </a:gs>
              <a:gs pos="100000">
                <a:srgbClr val="CC9900">
                  <a:shade val="100000"/>
                  <a:satMod val="115000"/>
                </a:srgbClr>
              </a:gs>
            </a:gsLst>
            <a:lin ang="5400000" scaled="1"/>
            <a:tileRect/>
          </a:gradFill>
          <a:ln/>
          <a:effectLst>
            <a:outerShdw blurRad="40000" dist="127000" dir="5400000" rotWithShape="0">
              <a:srgbClr val="FF6600">
                <a:alpha val="37647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Газификация населенных пунктов Холм-Жирковского района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804248" y="2204864"/>
            <a:ext cx="936104" cy="288032"/>
          </a:xfrm>
          <a:prstGeom prst="roundRect">
            <a:avLst/>
          </a:prstGeom>
          <a:solidFill>
            <a:srgbClr val="CC9900"/>
          </a:solidFill>
          <a:ln>
            <a:solidFill>
              <a:srgbClr val="FF99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100,0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092280" y="2996952"/>
            <a:ext cx="2051720" cy="936104"/>
          </a:xfrm>
          <a:prstGeom prst="roundRect">
            <a:avLst/>
          </a:prstGeom>
          <a:gradFill flip="none" rotWithShape="1">
            <a:gsLst>
              <a:gs pos="0">
                <a:srgbClr val="00CC66">
                  <a:shade val="30000"/>
                  <a:satMod val="115000"/>
                </a:srgbClr>
              </a:gs>
              <a:gs pos="50000">
                <a:srgbClr val="00CC66">
                  <a:shade val="67500"/>
                  <a:satMod val="115000"/>
                </a:srgbClr>
              </a:gs>
              <a:gs pos="100000">
                <a:srgbClr val="00CC66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006600"/>
            </a:solidFill>
          </a:ln>
          <a:effectLst>
            <a:outerShdw blurRad="40000" dist="127000" dir="5400000" rotWithShape="0">
              <a:srgbClr val="006600">
                <a:alpha val="37647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Развитие сельского хозяйства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8279904" y="4293096"/>
            <a:ext cx="864096" cy="360040"/>
          </a:xfrm>
          <a:prstGeom prst="roundRect">
            <a:avLst/>
          </a:prstGeom>
          <a:solidFill>
            <a:srgbClr val="00CC66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700,0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Прямая соединительная линия 31"/>
          <p:cNvCxnSpPr>
            <a:endCxn id="28" idx="0"/>
          </p:cNvCxnSpPr>
          <p:nvPr/>
        </p:nvCxnSpPr>
        <p:spPr>
          <a:xfrm>
            <a:off x="8244408" y="3861048"/>
            <a:ext cx="467544" cy="432048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Скругленный прямоугольник 34"/>
          <p:cNvSpPr/>
          <p:nvPr/>
        </p:nvSpPr>
        <p:spPr>
          <a:xfrm>
            <a:off x="0" y="2924944"/>
            <a:ext cx="1944216" cy="1080120"/>
          </a:xfrm>
          <a:prstGeom prst="roundRect">
            <a:avLst/>
          </a:prstGeom>
          <a:gradFill flip="none" rotWithShape="1">
            <a:gsLst>
              <a:gs pos="0">
                <a:srgbClr val="0099FF">
                  <a:shade val="30000"/>
                  <a:satMod val="115000"/>
                </a:srgbClr>
              </a:gs>
              <a:gs pos="50000">
                <a:srgbClr val="0099FF">
                  <a:shade val="67500"/>
                  <a:satMod val="115000"/>
                </a:srgbClr>
              </a:gs>
              <a:gs pos="100000">
                <a:srgbClr val="0099F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3333FF"/>
            </a:solidFill>
          </a:ln>
          <a:effectLst>
            <a:outerShdw blurRad="40000" dist="127000" dir="5400000" rotWithShape="0">
              <a:srgbClr val="0066FF">
                <a:alpha val="37647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Развитие системы образования и молодежной политики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23528" y="4365104"/>
            <a:ext cx="1152128" cy="360040"/>
          </a:xfrm>
          <a:prstGeom prst="roundRect">
            <a:avLst/>
          </a:prstGeom>
          <a:solidFill>
            <a:srgbClr val="0099FF"/>
          </a:solidFill>
          <a:ln>
            <a:solidFill>
              <a:srgbClr val="3333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117 665,6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Прямая соединительная линия 39"/>
          <p:cNvCxnSpPr>
            <a:stCxn id="35" idx="2"/>
            <a:endCxn id="36" idx="0"/>
          </p:cNvCxnSpPr>
          <p:nvPr/>
        </p:nvCxnSpPr>
        <p:spPr>
          <a:xfrm flipH="1">
            <a:off x="899592" y="4005064"/>
            <a:ext cx="72516" cy="360040"/>
          </a:xfrm>
          <a:prstGeom prst="line">
            <a:avLst/>
          </a:prstGeom>
          <a:ln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Скругленный прямоугольник 40"/>
          <p:cNvSpPr/>
          <p:nvPr/>
        </p:nvSpPr>
        <p:spPr>
          <a:xfrm>
            <a:off x="2411760" y="2708920"/>
            <a:ext cx="1944216" cy="1008112"/>
          </a:xfrm>
          <a:prstGeom prst="roundRect">
            <a:avLst/>
          </a:prstGeom>
          <a:gradFill flip="none" rotWithShape="1">
            <a:gsLst>
              <a:gs pos="0">
                <a:srgbClr val="FFCC66">
                  <a:shade val="30000"/>
                  <a:satMod val="115000"/>
                </a:srgbClr>
              </a:gs>
              <a:gs pos="50000">
                <a:srgbClr val="FFCC66">
                  <a:shade val="67500"/>
                  <a:satMod val="115000"/>
                </a:srgbClr>
              </a:gs>
              <a:gs pos="100000">
                <a:srgbClr val="FFCC6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FFCC00"/>
            </a:solidFill>
          </a:ln>
          <a:effectLst>
            <a:outerShdw blurRad="50800" dist="127000" dir="5400000" algn="ctr" rotWithShape="0">
              <a:srgbClr val="FFFF00">
                <a:alpha val="42745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эффективного управления финансами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347864" y="4005064"/>
            <a:ext cx="936104" cy="360040"/>
          </a:xfrm>
          <a:prstGeom prst="roundRect">
            <a:avLst/>
          </a:prstGeom>
          <a:solidFill>
            <a:srgbClr val="FFCC66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21 476,2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Прямая соединительная линия 43"/>
          <p:cNvCxnSpPr>
            <a:stCxn id="41" idx="2"/>
            <a:endCxn id="42" idx="0"/>
          </p:cNvCxnSpPr>
          <p:nvPr/>
        </p:nvCxnSpPr>
        <p:spPr>
          <a:xfrm>
            <a:off x="3383868" y="3717032"/>
            <a:ext cx="432048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Скругленный прямоугольник 46"/>
          <p:cNvSpPr/>
          <p:nvPr/>
        </p:nvSpPr>
        <p:spPr>
          <a:xfrm>
            <a:off x="0" y="5013176"/>
            <a:ext cx="2016224" cy="1008112"/>
          </a:xfrm>
          <a:prstGeom prst="roundRect">
            <a:avLst/>
          </a:prstGeom>
          <a:gradFill flip="none" rotWithShape="1">
            <a:gsLst>
              <a:gs pos="0">
                <a:srgbClr val="FF66FF">
                  <a:shade val="30000"/>
                  <a:satMod val="115000"/>
                </a:srgbClr>
              </a:gs>
              <a:gs pos="50000">
                <a:srgbClr val="FF66FF">
                  <a:shade val="67500"/>
                  <a:satMod val="115000"/>
                </a:srgbClr>
              </a:gs>
              <a:gs pos="100000">
                <a:srgbClr val="FF66FF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solidFill>
              <a:srgbClr val="FF33CC"/>
            </a:solidFill>
          </a:ln>
          <a:effectLst>
            <a:outerShdw blurRad="50800" dist="127000" dir="5400000" algn="ctr" rotWithShape="0">
              <a:srgbClr val="FF3399">
                <a:alpha val="42745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Энергосбережение и повышение энергетической эффективности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611560" y="6309320"/>
            <a:ext cx="1080120" cy="360040"/>
          </a:xfrm>
          <a:prstGeom prst="roundRect">
            <a:avLst/>
          </a:prstGeom>
          <a:solidFill>
            <a:srgbClr val="FF99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50,0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2" name="Прямая соединительная линия 51"/>
          <p:cNvCxnSpPr>
            <a:stCxn id="47" idx="2"/>
            <a:endCxn id="48" idx="0"/>
          </p:cNvCxnSpPr>
          <p:nvPr/>
        </p:nvCxnSpPr>
        <p:spPr>
          <a:xfrm>
            <a:off x="1008112" y="6021288"/>
            <a:ext cx="143508" cy="288032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Скругленный прямоугольник 52"/>
          <p:cNvSpPr/>
          <p:nvPr/>
        </p:nvSpPr>
        <p:spPr>
          <a:xfrm>
            <a:off x="2267744" y="4869160"/>
            <a:ext cx="1872208" cy="1152128"/>
          </a:xfrm>
          <a:prstGeom prst="roundRect">
            <a:avLst>
              <a:gd name="adj" fmla="val 24474"/>
            </a:avLst>
          </a:prstGeom>
          <a:gradFill flip="none" rotWithShape="1">
            <a:gsLst>
              <a:gs pos="0">
                <a:srgbClr val="9966FF">
                  <a:shade val="30000"/>
                  <a:satMod val="115000"/>
                </a:srgbClr>
              </a:gs>
              <a:gs pos="50000">
                <a:srgbClr val="9966FF">
                  <a:shade val="67500"/>
                  <a:satMod val="115000"/>
                </a:srgbClr>
              </a:gs>
              <a:gs pos="100000">
                <a:srgbClr val="9966F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996600"/>
            </a:solidFill>
          </a:ln>
          <a:effectLst>
            <a:outerShdw blurRad="50800" dist="127000" dir="5400000" algn="ctr" rotWithShape="0">
              <a:srgbClr val="CC6600">
                <a:alpha val="42745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Развитие культуры, спорта и туризма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3059832" y="6309320"/>
            <a:ext cx="1080120" cy="288032"/>
          </a:xfrm>
          <a:prstGeom prst="roundRect">
            <a:avLst/>
          </a:prstGeom>
          <a:solidFill>
            <a:srgbClr val="9966FF"/>
          </a:solidFill>
          <a:ln>
            <a:solidFill>
              <a:srgbClr val="99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31 457,8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3419872" y="6021288"/>
            <a:ext cx="108012" cy="288032"/>
          </a:xfrm>
          <a:prstGeom prst="line">
            <a:avLst/>
          </a:prstGeom>
          <a:ln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Скругленный прямоугольник 56"/>
          <p:cNvSpPr/>
          <p:nvPr/>
        </p:nvSpPr>
        <p:spPr>
          <a:xfrm>
            <a:off x="7092280" y="4797152"/>
            <a:ext cx="1907704" cy="1224136"/>
          </a:xfrm>
          <a:prstGeom prst="roundRect">
            <a:avLst/>
          </a:prstGeom>
          <a:gradFill flip="none" rotWithShape="1">
            <a:gsLst>
              <a:gs pos="0">
                <a:srgbClr val="808080">
                  <a:shade val="30000"/>
                  <a:satMod val="115000"/>
                </a:srgbClr>
              </a:gs>
              <a:gs pos="50000">
                <a:srgbClr val="808080">
                  <a:shade val="67500"/>
                  <a:satMod val="115000"/>
                </a:srgbClr>
              </a:gs>
              <a:gs pos="100000">
                <a:srgbClr val="80808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5F5F5F"/>
            </a:solidFill>
          </a:ln>
          <a:effectLst>
            <a:outerShdw blurRad="50800" dist="1270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обеспечения безопасности</a:t>
            </a:r>
          </a:p>
          <a:p>
            <a:pPr algn="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жизнедеятельности населения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8063880" y="6381328"/>
            <a:ext cx="1080120" cy="288032"/>
          </a:xfrm>
          <a:prstGeom prst="roundRect">
            <a:avLst/>
          </a:prstGeom>
          <a:solidFill>
            <a:srgbClr val="808080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130,0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" name="Прямая соединительная линия 59"/>
          <p:cNvCxnSpPr>
            <a:stCxn id="57" idx="2"/>
            <a:endCxn id="58" idx="0"/>
          </p:cNvCxnSpPr>
          <p:nvPr/>
        </p:nvCxnSpPr>
        <p:spPr>
          <a:xfrm>
            <a:off x="8046132" y="6021288"/>
            <a:ext cx="557808" cy="36004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32" descr="автобу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908720"/>
            <a:ext cx="970789" cy="728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" name="Рисунок 45" descr="коров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0" y="3501008"/>
            <a:ext cx="1008112" cy="756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" name="Рисунок 48" descr="школ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284984"/>
            <a:ext cx="1019606" cy="86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" name="Рисунок 49" descr="финансы 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95736" y="3429000"/>
            <a:ext cx="1195107" cy="896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" name="Рисунок 50" descr="менеджмент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1412776"/>
            <a:ext cx="1152128" cy="86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" name="Рисунок 70" descr="туризм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91880" y="4581128"/>
            <a:ext cx="1121912" cy="859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3" name="Прямоугольник с двумя скругленными противолежащими углами 42"/>
          <p:cNvSpPr/>
          <p:nvPr/>
        </p:nvSpPr>
        <p:spPr>
          <a:xfrm>
            <a:off x="179512" y="188640"/>
            <a:ext cx="8712968" cy="720080"/>
          </a:xfrm>
          <a:prstGeom prst="round2Diag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СТРУКТУРА  РАСХОДОВ  БЮДЖЕТА В РАЗРЕЗЕ  МУНИЦИПАЛЬНЫХ  ПРОГРАММ  В  2018  ГОДУ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61" name="Рисунок 60" descr="трасса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60032" y="1772816"/>
            <a:ext cx="977927" cy="606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6" name="Рисунок 75" descr="энергосбережените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6200000">
            <a:off x="1213053" y="5419795"/>
            <a:ext cx="948696" cy="711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6" name="Рисунок 95" descr="правопорядок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92280" y="5733256"/>
            <a:ext cx="1130957" cy="764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1" name="Скругленный прямоугольник 100"/>
          <p:cNvSpPr/>
          <p:nvPr/>
        </p:nvSpPr>
        <p:spPr>
          <a:xfrm>
            <a:off x="5004048" y="2420888"/>
            <a:ext cx="1778496" cy="936104"/>
          </a:xfrm>
          <a:prstGeom prst="roundRect">
            <a:avLst/>
          </a:prstGeom>
          <a:gradFill flip="none" rotWithShape="1">
            <a:gsLst>
              <a:gs pos="0">
                <a:srgbClr val="B64416">
                  <a:shade val="30000"/>
                  <a:satMod val="115000"/>
                </a:srgbClr>
              </a:gs>
              <a:gs pos="50000">
                <a:srgbClr val="B64416">
                  <a:shade val="67500"/>
                  <a:satMod val="115000"/>
                </a:srgbClr>
              </a:gs>
              <a:gs pos="100000">
                <a:srgbClr val="B64416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rgbClr val="CC3300"/>
            </a:solidFill>
          </a:ln>
          <a:effectLst>
            <a:outerShdw blurRad="50800" dist="50800" dir="5400000" algn="ctr" rotWithShape="0">
              <a:srgbClr val="000000">
                <a:alpha val="9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Демографическое развитие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5724128" y="3645024"/>
            <a:ext cx="1080120" cy="360040"/>
          </a:xfrm>
          <a:prstGeom prst="roundRect">
            <a:avLst/>
          </a:prstGeom>
          <a:solidFill>
            <a:srgbClr val="B644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20,0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4" name="Прямая соединительная линия 103"/>
          <p:cNvCxnSpPr/>
          <p:nvPr/>
        </p:nvCxnSpPr>
        <p:spPr>
          <a:xfrm>
            <a:off x="6012160" y="3429000"/>
            <a:ext cx="252028" cy="216024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Рисунок 104" descr="дите1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716016" y="3068960"/>
            <a:ext cx="960107" cy="720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9" name="Скругленный прямоугольник 58"/>
          <p:cNvSpPr/>
          <p:nvPr/>
        </p:nvSpPr>
        <p:spPr>
          <a:xfrm>
            <a:off x="5076056" y="4149080"/>
            <a:ext cx="1728192" cy="864096"/>
          </a:xfrm>
          <a:prstGeom prst="roundRect">
            <a:avLst/>
          </a:prstGeom>
          <a:gradFill flip="none" rotWithShape="1">
            <a:gsLst>
              <a:gs pos="0">
                <a:srgbClr val="6699FF">
                  <a:shade val="30000"/>
                  <a:satMod val="115000"/>
                </a:srgbClr>
              </a:gs>
              <a:gs pos="50000">
                <a:srgbClr val="6699FF">
                  <a:shade val="67500"/>
                  <a:satMod val="115000"/>
                </a:srgbClr>
              </a:gs>
              <a:gs pos="100000">
                <a:srgbClr val="6699FF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rgbClr val="3333FF"/>
            </a:solidFill>
          </a:ln>
          <a:effectLst>
            <a:outerShdw blurRad="40000" dist="127000" dir="5400000" rotWithShape="0">
              <a:srgbClr val="0066FF">
                <a:alpha val="37647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Обеспечение жильем молодых семей</a:t>
            </a:r>
          </a:p>
          <a:p>
            <a:pPr algn="r"/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5148064" y="5157192"/>
            <a:ext cx="936104" cy="360040"/>
          </a:xfrm>
          <a:prstGeom prst="roundRect">
            <a:avLst/>
          </a:prstGeom>
          <a:solidFill>
            <a:srgbClr val="6699FF"/>
          </a:solidFill>
          <a:ln>
            <a:solidFill>
              <a:srgbClr val="3333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70,0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 flipH="1">
            <a:off x="5580112" y="5013176"/>
            <a:ext cx="360040" cy="144016"/>
          </a:xfrm>
          <a:prstGeom prst="line">
            <a:avLst/>
          </a:prstGeom>
          <a:ln>
            <a:solidFill>
              <a:srgbClr val="00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Рисунок 64" descr="жилье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012160" y="4437112"/>
            <a:ext cx="864096" cy="86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6" name="Скругленный прямоугольник 65"/>
          <p:cNvSpPr/>
          <p:nvPr/>
        </p:nvSpPr>
        <p:spPr>
          <a:xfrm>
            <a:off x="5508104" y="5633864"/>
            <a:ext cx="1512168" cy="891480"/>
          </a:xfrm>
          <a:prstGeom prst="roundRect">
            <a:avLst/>
          </a:prstGeom>
          <a:gradFill flip="none" rotWithShape="1">
            <a:gsLst>
              <a:gs pos="0">
                <a:srgbClr val="B62CA2">
                  <a:shade val="30000"/>
                  <a:satMod val="115000"/>
                </a:srgbClr>
              </a:gs>
              <a:gs pos="50000">
                <a:srgbClr val="B62CA2">
                  <a:shade val="67500"/>
                  <a:satMod val="115000"/>
                </a:srgbClr>
              </a:gs>
              <a:gs pos="100000">
                <a:srgbClr val="B62CA2">
                  <a:shade val="100000"/>
                  <a:satMod val="115000"/>
                </a:srgbClr>
              </a:gs>
            </a:gsLst>
            <a:lin ang="13500000" scaled="1"/>
            <a:tileRect/>
          </a:gradFill>
          <a:effectLst>
            <a:outerShdw blurRad="40000" dist="127000" dir="5400000" rotWithShape="0">
              <a:srgbClr val="9966FF">
                <a:alpha val="34902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Доступная среда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4427984" y="6381328"/>
            <a:ext cx="936104" cy="288032"/>
          </a:xfrm>
          <a:prstGeom prst="roundRect">
            <a:avLst/>
          </a:prstGeom>
          <a:solidFill>
            <a:srgbClr val="B62CA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77,0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9" name="Прямая соединительная линия 68"/>
          <p:cNvCxnSpPr>
            <a:endCxn id="67" idx="0"/>
          </p:cNvCxnSpPr>
          <p:nvPr/>
        </p:nvCxnSpPr>
        <p:spPr>
          <a:xfrm flipH="1">
            <a:off x="4896036" y="6237312"/>
            <a:ext cx="612068" cy="144016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Рисунок 69" descr="дост среда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436096" y="6013542"/>
            <a:ext cx="864096" cy="844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3" name="Скругленный прямоугольник 62"/>
          <p:cNvSpPr/>
          <p:nvPr/>
        </p:nvSpPr>
        <p:spPr>
          <a:xfrm>
            <a:off x="8028384" y="908720"/>
            <a:ext cx="1115616" cy="378749"/>
          </a:xfrm>
          <a:prstGeom prst="roundRect">
            <a:avLst/>
          </a:prstGeom>
          <a:gradFill rotWithShape="1">
            <a:gsLst>
              <a:gs pos="0">
                <a:srgbClr val="7CCA62">
                  <a:shade val="51000"/>
                  <a:satMod val="130000"/>
                </a:srgbClr>
              </a:gs>
              <a:gs pos="80000">
                <a:srgbClr val="7CCA62">
                  <a:shade val="93000"/>
                  <a:satMod val="130000"/>
                </a:srgbClr>
              </a:gs>
              <a:gs pos="100000">
                <a:srgbClr val="7CCA62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7CCA6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DBF5F9">
                    <a:lumMod val="10000"/>
                  </a:srgbClr>
                </a:solidFill>
                <a:latin typeface="Book Antiqua" pitchFamily="18" charset="0"/>
              </a:rPr>
              <a:t>тыс. руб.</a:t>
            </a:r>
            <a:endParaRPr lang="ru-RU" sz="1400" b="1" dirty="0">
              <a:solidFill>
                <a:srgbClr val="DBF5F9">
                  <a:lumMod val="10000"/>
                </a:srgbClr>
              </a:solidFill>
              <a:latin typeface="Book Antiqua" pitchFamily="18" charset="0"/>
            </a:endParaRPr>
          </a:p>
        </p:txBody>
      </p:sp>
      <p:pic>
        <p:nvPicPr>
          <p:cNvPr id="68" name="i-main-pic" descr="Картинка 5 из 10"/>
          <p:cNvPicPr/>
          <p:nvPr/>
        </p:nvPicPr>
        <p:blipFill>
          <a:blip r:embed="rId15" cstate="print">
            <a:lum contrast="6000"/>
          </a:blip>
          <a:srcRect/>
          <a:stretch>
            <a:fillRect/>
          </a:stretch>
        </p:blipFill>
        <p:spPr bwMode="auto">
          <a:xfrm>
            <a:off x="8388424" y="0"/>
            <a:ext cx="755576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Скругленный прямоугольник 78"/>
          <p:cNvSpPr/>
          <p:nvPr/>
        </p:nvSpPr>
        <p:spPr>
          <a:xfrm>
            <a:off x="7740352" y="1340768"/>
            <a:ext cx="1403648" cy="914400"/>
          </a:xfrm>
          <a:prstGeom prst="roundRect">
            <a:avLst/>
          </a:prstGeom>
          <a:gradFill flip="none" rotWithShape="1">
            <a:gsLst>
              <a:gs pos="0">
                <a:srgbClr val="3366FF">
                  <a:shade val="30000"/>
                  <a:satMod val="115000"/>
                </a:srgbClr>
              </a:gs>
              <a:gs pos="50000">
                <a:srgbClr val="3366FF">
                  <a:shade val="67500"/>
                  <a:satMod val="115000"/>
                </a:srgbClr>
              </a:gs>
              <a:gs pos="100000">
                <a:srgbClr val="3366FF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0000FF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Построение  АПК «Безопасный город»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8244408" y="2420888"/>
            <a:ext cx="770384" cy="360040"/>
          </a:xfrm>
          <a:prstGeom prst="roundRect">
            <a:avLst/>
          </a:prstGeom>
          <a:solidFill>
            <a:srgbClr val="3366FF"/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50,0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2" name="Прямая соединительная линия 81"/>
          <p:cNvCxnSpPr>
            <a:stCxn id="79" idx="2"/>
            <a:endCxn id="80" idx="0"/>
          </p:cNvCxnSpPr>
          <p:nvPr/>
        </p:nvCxnSpPr>
        <p:spPr>
          <a:xfrm>
            <a:off x="8442176" y="2255168"/>
            <a:ext cx="187424" cy="16572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Рисунок 82" descr="безопасный город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020272" y="1268760"/>
            <a:ext cx="1152128" cy="720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5" name="Содержимое 84" descr="культура и спорт 2017.jpg"/>
          <p:cNvPicPr>
            <a:picLocks noGrp="1" noChangeAspect="1"/>
          </p:cNvPicPr>
          <p:nvPr>
            <p:ph idx="1"/>
          </p:nvPr>
        </p:nvPicPr>
        <p:blipFill>
          <a:blip r:embed="rId17" cstate="print"/>
          <a:stretch>
            <a:fillRect/>
          </a:stretch>
        </p:blipFill>
        <p:spPr>
          <a:xfrm>
            <a:off x="1979712" y="5661248"/>
            <a:ext cx="1152128" cy="1040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Прямая соединительная линия 24"/>
          <p:cNvCxnSpPr/>
          <p:nvPr/>
        </p:nvCxnSpPr>
        <p:spPr>
          <a:xfrm>
            <a:off x="6948264" y="2060848"/>
            <a:ext cx="288032" cy="216024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sz="1800" b="1" dirty="0" smtClean="0">
                <a:ln w="10541" cmpd="sng">
                  <a:solidFill>
                    <a:srgbClr val="0033CC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район» Смоленской области на образование  в разрезе муниципальных программ </a:t>
            </a:r>
            <a:br>
              <a:rPr lang="ru-RU" sz="1800" b="1" dirty="0" smtClean="0">
                <a:ln w="10541" cmpd="sng">
                  <a:solidFill>
                    <a:srgbClr val="0033CC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n w="10541" cmpd="sng">
                  <a:solidFill>
                    <a:srgbClr val="0033CC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 2014 году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F32B-B72C-4425-B4BA-32C4F705CDC7}" type="slidenum">
              <a:rPr lang="ru-RU" smtClean="0"/>
              <a:pPr/>
              <a:t>36</a:t>
            </a:fld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980728"/>
            <a:ext cx="2016224" cy="1224136"/>
          </a:xfrm>
          <a:prstGeom prst="roundRect">
            <a:avLst/>
          </a:prstGeom>
          <a:gradFill flip="none" rotWithShape="1">
            <a:gsLst>
              <a:gs pos="0">
                <a:srgbClr val="009999">
                  <a:shade val="30000"/>
                  <a:satMod val="115000"/>
                </a:srgbClr>
              </a:gs>
              <a:gs pos="50000">
                <a:srgbClr val="009999">
                  <a:shade val="67500"/>
                  <a:satMod val="115000"/>
                </a:srgbClr>
              </a:gs>
              <a:gs pos="100000">
                <a:srgbClr val="009999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006600"/>
            </a:solidFill>
          </a:ln>
          <a:effectLst>
            <a:outerShdw blurRad="40000" dist="127000" dir="5400000" rotWithShape="0">
              <a:srgbClr val="009900">
                <a:alpha val="34902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Создание условий     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эффективного управления муниципальным образованием 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3568" y="2348880"/>
            <a:ext cx="936104" cy="360040"/>
          </a:xfrm>
          <a:prstGeom prst="roundRect">
            <a:avLst/>
          </a:prstGeom>
          <a:solidFill>
            <a:srgbClr val="009999"/>
          </a:solidFill>
          <a:ln>
            <a:solidFill>
              <a:srgbClr val="0066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18 458,0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>
            <a:stCxn id="5" idx="2"/>
            <a:endCxn id="7" idx="0"/>
          </p:cNvCxnSpPr>
          <p:nvPr/>
        </p:nvCxnSpPr>
        <p:spPr>
          <a:xfrm flipH="1">
            <a:off x="1151620" y="2204864"/>
            <a:ext cx="36004" cy="144016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2915816" y="980728"/>
            <a:ext cx="2016224" cy="1080120"/>
          </a:xfrm>
          <a:prstGeom prst="round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5400000" scaled="1"/>
            <a:tileRect/>
          </a:gradFill>
          <a:effectLst>
            <a:outerShdw blurRad="40000" dist="127000" dir="5400000" rotWithShape="0">
              <a:srgbClr val="9966FF">
                <a:alpha val="34902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Поддержка пассажирского транспорта общего пользования 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491880" y="2276872"/>
            <a:ext cx="936104" cy="288032"/>
          </a:xfrm>
          <a:prstGeom prst="roundRect">
            <a:avLst/>
          </a:prstGeom>
          <a:solidFill>
            <a:srgbClr val="9999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600,0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единительная линия 18"/>
          <p:cNvCxnSpPr>
            <a:stCxn id="16" idx="2"/>
            <a:endCxn id="17" idx="0"/>
          </p:cNvCxnSpPr>
          <p:nvPr/>
        </p:nvCxnSpPr>
        <p:spPr>
          <a:xfrm>
            <a:off x="3923928" y="2060848"/>
            <a:ext cx="36004" cy="216024"/>
          </a:xfrm>
          <a:prstGeom prst="line">
            <a:avLst/>
          </a:prstGeom>
          <a:ln>
            <a:solidFill>
              <a:srgbClr val="00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5148064" y="908720"/>
            <a:ext cx="1944216" cy="1224136"/>
          </a:xfrm>
          <a:prstGeom prst="roundRect">
            <a:avLst/>
          </a:prstGeom>
          <a:gradFill flip="none" rotWithShape="1">
            <a:gsLst>
              <a:gs pos="0">
                <a:srgbClr val="CC9900">
                  <a:shade val="30000"/>
                  <a:satMod val="115000"/>
                </a:srgbClr>
              </a:gs>
              <a:gs pos="50000">
                <a:srgbClr val="CC9900">
                  <a:shade val="67500"/>
                  <a:satMod val="115000"/>
                </a:srgbClr>
              </a:gs>
              <a:gs pos="100000">
                <a:srgbClr val="CC9900">
                  <a:shade val="100000"/>
                  <a:satMod val="115000"/>
                </a:srgbClr>
              </a:gs>
            </a:gsLst>
            <a:lin ang="5400000" scaled="1"/>
            <a:tileRect/>
          </a:gradFill>
          <a:ln/>
          <a:effectLst>
            <a:outerShdw blurRad="40000" dist="127000" dir="5400000" rotWithShape="0">
              <a:srgbClr val="FF6600">
                <a:alpha val="37647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Газификация населенных пунктов Холм-Жирковского района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804248" y="2204864"/>
            <a:ext cx="936104" cy="288032"/>
          </a:xfrm>
          <a:prstGeom prst="roundRect">
            <a:avLst/>
          </a:prstGeom>
          <a:solidFill>
            <a:srgbClr val="CC9900"/>
          </a:solidFill>
          <a:ln>
            <a:solidFill>
              <a:srgbClr val="FF99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100,0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092280" y="2996952"/>
            <a:ext cx="2051720" cy="936104"/>
          </a:xfrm>
          <a:prstGeom prst="roundRect">
            <a:avLst/>
          </a:prstGeom>
          <a:gradFill flip="none" rotWithShape="1">
            <a:gsLst>
              <a:gs pos="0">
                <a:srgbClr val="00CC66">
                  <a:shade val="30000"/>
                  <a:satMod val="115000"/>
                </a:srgbClr>
              </a:gs>
              <a:gs pos="50000">
                <a:srgbClr val="00CC66">
                  <a:shade val="67500"/>
                  <a:satMod val="115000"/>
                </a:srgbClr>
              </a:gs>
              <a:gs pos="100000">
                <a:srgbClr val="00CC66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006600"/>
            </a:solidFill>
          </a:ln>
          <a:effectLst>
            <a:outerShdw blurRad="40000" dist="127000" dir="5400000" rotWithShape="0">
              <a:srgbClr val="006600">
                <a:alpha val="37647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Развитие сельского хозяйства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8279904" y="4293096"/>
            <a:ext cx="864096" cy="360040"/>
          </a:xfrm>
          <a:prstGeom prst="roundRect">
            <a:avLst/>
          </a:prstGeom>
          <a:solidFill>
            <a:srgbClr val="00CC66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700,0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Прямая соединительная линия 31"/>
          <p:cNvCxnSpPr>
            <a:endCxn id="28" idx="0"/>
          </p:cNvCxnSpPr>
          <p:nvPr/>
        </p:nvCxnSpPr>
        <p:spPr>
          <a:xfrm>
            <a:off x="8244408" y="3861048"/>
            <a:ext cx="467544" cy="432048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Скругленный прямоугольник 34"/>
          <p:cNvSpPr/>
          <p:nvPr/>
        </p:nvSpPr>
        <p:spPr>
          <a:xfrm>
            <a:off x="0" y="2924944"/>
            <a:ext cx="1944216" cy="1080120"/>
          </a:xfrm>
          <a:prstGeom prst="roundRect">
            <a:avLst/>
          </a:prstGeom>
          <a:gradFill flip="none" rotWithShape="1">
            <a:gsLst>
              <a:gs pos="0">
                <a:srgbClr val="0099FF">
                  <a:shade val="30000"/>
                  <a:satMod val="115000"/>
                </a:srgbClr>
              </a:gs>
              <a:gs pos="50000">
                <a:srgbClr val="0099FF">
                  <a:shade val="67500"/>
                  <a:satMod val="115000"/>
                </a:srgbClr>
              </a:gs>
              <a:gs pos="100000">
                <a:srgbClr val="0099F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3333FF"/>
            </a:solidFill>
          </a:ln>
          <a:effectLst>
            <a:outerShdw blurRad="40000" dist="127000" dir="5400000" rotWithShape="0">
              <a:srgbClr val="0066FF">
                <a:alpha val="37647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Развитие системы образования и молодежной политики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23528" y="4365104"/>
            <a:ext cx="1152128" cy="360040"/>
          </a:xfrm>
          <a:prstGeom prst="roundRect">
            <a:avLst/>
          </a:prstGeom>
          <a:solidFill>
            <a:srgbClr val="0099FF"/>
          </a:solidFill>
          <a:ln>
            <a:solidFill>
              <a:srgbClr val="3333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124 872,9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Прямая соединительная линия 39"/>
          <p:cNvCxnSpPr>
            <a:stCxn id="35" idx="2"/>
            <a:endCxn id="36" idx="0"/>
          </p:cNvCxnSpPr>
          <p:nvPr/>
        </p:nvCxnSpPr>
        <p:spPr>
          <a:xfrm flipH="1">
            <a:off x="899592" y="4005064"/>
            <a:ext cx="72516" cy="360040"/>
          </a:xfrm>
          <a:prstGeom prst="line">
            <a:avLst/>
          </a:prstGeom>
          <a:ln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Скругленный прямоугольник 40"/>
          <p:cNvSpPr/>
          <p:nvPr/>
        </p:nvSpPr>
        <p:spPr>
          <a:xfrm>
            <a:off x="2411760" y="2708920"/>
            <a:ext cx="1944216" cy="1008112"/>
          </a:xfrm>
          <a:prstGeom prst="roundRect">
            <a:avLst/>
          </a:prstGeom>
          <a:gradFill flip="none" rotWithShape="1">
            <a:gsLst>
              <a:gs pos="0">
                <a:srgbClr val="FFCC66">
                  <a:shade val="30000"/>
                  <a:satMod val="115000"/>
                </a:srgbClr>
              </a:gs>
              <a:gs pos="50000">
                <a:srgbClr val="FFCC66">
                  <a:shade val="67500"/>
                  <a:satMod val="115000"/>
                </a:srgbClr>
              </a:gs>
              <a:gs pos="100000">
                <a:srgbClr val="FFCC6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FFCC00"/>
            </a:solidFill>
          </a:ln>
          <a:effectLst>
            <a:outerShdw blurRad="50800" dist="127000" dir="5400000" algn="ctr" rotWithShape="0">
              <a:srgbClr val="FFFF00">
                <a:alpha val="42745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эффективного управления финансами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347864" y="4005064"/>
            <a:ext cx="936104" cy="360040"/>
          </a:xfrm>
          <a:prstGeom prst="roundRect">
            <a:avLst/>
          </a:prstGeom>
          <a:solidFill>
            <a:srgbClr val="FFCC66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21 686,0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Прямая соединительная линия 43"/>
          <p:cNvCxnSpPr>
            <a:stCxn id="41" idx="2"/>
            <a:endCxn id="42" idx="0"/>
          </p:cNvCxnSpPr>
          <p:nvPr/>
        </p:nvCxnSpPr>
        <p:spPr>
          <a:xfrm>
            <a:off x="3383868" y="3717032"/>
            <a:ext cx="432048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Скругленный прямоугольник 46"/>
          <p:cNvSpPr/>
          <p:nvPr/>
        </p:nvSpPr>
        <p:spPr>
          <a:xfrm>
            <a:off x="0" y="5013176"/>
            <a:ext cx="2016224" cy="1008112"/>
          </a:xfrm>
          <a:prstGeom prst="roundRect">
            <a:avLst/>
          </a:prstGeom>
          <a:gradFill flip="none" rotWithShape="1">
            <a:gsLst>
              <a:gs pos="0">
                <a:srgbClr val="FF66FF">
                  <a:shade val="30000"/>
                  <a:satMod val="115000"/>
                </a:srgbClr>
              </a:gs>
              <a:gs pos="50000">
                <a:srgbClr val="FF66FF">
                  <a:shade val="67500"/>
                  <a:satMod val="115000"/>
                </a:srgbClr>
              </a:gs>
              <a:gs pos="100000">
                <a:srgbClr val="FF66FF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solidFill>
              <a:srgbClr val="FF33CC"/>
            </a:solidFill>
          </a:ln>
          <a:effectLst>
            <a:outerShdw blurRad="50800" dist="127000" dir="5400000" algn="ctr" rotWithShape="0">
              <a:srgbClr val="FF3399">
                <a:alpha val="42745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Энергосбережение и повышение энергетической эффективности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611560" y="6309320"/>
            <a:ext cx="1080120" cy="360040"/>
          </a:xfrm>
          <a:prstGeom prst="roundRect">
            <a:avLst/>
          </a:prstGeom>
          <a:solidFill>
            <a:srgbClr val="FF99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50,0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2" name="Прямая соединительная линия 51"/>
          <p:cNvCxnSpPr>
            <a:stCxn id="47" idx="2"/>
            <a:endCxn id="48" idx="0"/>
          </p:cNvCxnSpPr>
          <p:nvPr/>
        </p:nvCxnSpPr>
        <p:spPr>
          <a:xfrm>
            <a:off x="1008112" y="6021288"/>
            <a:ext cx="143508" cy="288032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Скругленный прямоугольник 52"/>
          <p:cNvSpPr/>
          <p:nvPr/>
        </p:nvSpPr>
        <p:spPr>
          <a:xfrm>
            <a:off x="2267744" y="4869160"/>
            <a:ext cx="1872208" cy="1152128"/>
          </a:xfrm>
          <a:prstGeom prst="roundRect">
            <a:avLst>
              <a:gd name="adj" fmla="val 24474"/>
            </a:avLst>
          </a:prstGeom>
          <a:gradFill flip="none" rotWithShape="1">
            <a:gsLst>
              <a:gs pos="0">
                <a:srgbClr val="9966FF">
                  <a:shade val="30000"/>
                  <a:satMod val="115000"/>
                </a:srgbClr>
              </a:gs>
              <a:gs pos="50000">
                <a:srgbClr val="9966FF">
                  <a:shade val="67500"/>
                  <a:satMod val="115000"/>
                </a:srgbClr>
              </a:gs>
              <a:gs pos="100000">
                <a:srgbClr val="9966FF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996600"/>
            </a:solidFill>
          </a:ln>
          <a:effectLst>
            <a:outerShdw blurRad="50800" dist="127000" dir="5400000" algn="ctr" rotWithShape="0">
              <a:srgbClr val="CC6600">
                <a:alpha val="42745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Развитие культуры, спорта и туризма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3059832" y="6309320"/>
            <a:ext cx="1080120" cy="288032"/>
          </a:xfrm>
          <a:prstGeom prst="roundRect">
            <a:avLst/>
          </a:prstGeom>
          <a:solidFill>
            <a:srgbClr val="9966FF"/>
          </a:solidFill>
          <a:ln>
            <a:solidFill>
              <a:srgbClr val="99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31 457,8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3419872" y="6021288"/>
            <a:ext cx="108012" cy="288032"/>
          </a:xfrm>
          <a:prstGeom prst="line">
            <a:avLst/>
          </a:prstGeom>
          <a:ln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Скругленный прямоугольник 56"/>
          <p:cNvSpPr/>
          <p:nvPr/>
        </p:nvSpPr>
        <p:spPr>
          <a:xfrm>
            <a:off x="7092280" y="4797152"/>
            <a:ext cx="1907704" cy="1224136"/>
          </a:xfrm>
          <a:prstGeom prst="roundRect">
            <a:avLst/>
          </a:prstGeom>
          <a:gradFill flip="none" rotWithShape="1">
            <a:gsLst>
              <a:gs pos="0">
                <a:srgbClr val="808080">
                  <a:shade val="30000"/>
                  <a:satMod val="115000"/>
                </a:srgbClr>
              </a:gs>
              <a:gs pos="50000">
                <a:srgbClr val="808080">
                  <a:shade val="67500"/>
                  <a:satMod val="115000"/>
                </a:srgbClr>
              </a:gs>
              <a:gs pos="100000">
                <a:srgbClr val="80808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5F5F5F"/>
            </a:solidFill>
          </a:ln>
          <a:effectLst>
            <a:outerShdw blurRad="50800" dist="1270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обеспечения безопасности</a:t>
            </a:r>
          </a:p>
          <a:p>
            <a:pPr algn="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жизнедеятельности населения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8063880" y="6381328"/>
            <a:ext cx="1080120" cy="288032"/>
          </a:xfrm>
          <a:prstGeom prst="roundRect">
            <a:avLst/>
          </a:prstGeom>
          <a:solidFill>
            <a:srgbClr val="808080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130,0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" name="Прямая соединительная линия 59"/>
          <p:cNvCxnSpPr>
            <a:stCxn id="57" idx="2"/>
            <a:endCxn id="58" idx="0"/>
          </p:cNvCxnSpPr>
          <p:nvPr/>
        </p:nvCxnSpPr>
        <p:spPr>
          <a:xfrm>
            <a:off x="8046132" y="6021288"/>
            <a:ext cx="557808" cy="36004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32" descr="автобу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908720"/>
            <a:ext cx="970789" cy="728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" name="Рисунок 45" descr="коров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0" y="3501008"/>
            <a:ext cx="1008112" cy="756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" name="Рисунок 48" descr="школ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284984"/>
            <a:ext cx="1019606" cy="86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" name="Рисунок 49" descr="финансы 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95736" y="3573016"/>
            <a:ext cx="1195107" cy="896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" name="Рисунок 50" descr="менеджмент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1412776"/>
            <a:ext cx="1152128" cy="86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" name="Рисунок 70" descr="туризм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35896" y="4581128"/>
            <a:ext cx="1121912" cy="859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3" name="Прямоугольник с двумя скругленными противолежащими углами 42"/>
          <p:cNvSpPr/>
          <p:nvPr/>
        </p:nvSpPr>
        <p:spPr>
          <a:xfrm>
            <a:off x="179512" y="188640"/>
            <a:ext cx="8712968" cy="720080"/>
          </a:xfrm>
          <a:prstGeom prst="round2Diag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СТРУКТУРА  РАСХОДОВ  БЮДЖЕТА В РАЗРЕЗЕ  МУНИЦИПАЛЬНЫХ  ПРОГРАММ  В  2019  ГОДУ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61" name="Рисунок 60" descr="трасса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60032" y="1772816"/>
            <a:ext cx="977927" cy="606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6" name="Рисунок 75" descr="энергосбережените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6200000">
            <a:off x="1213053" y="5419795"/>
            <a:ext cx="948696" cy="711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6" name="Рисунок 95" descr="правопорядок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92280" y="5733256"/>
            <a:ext cx="1130957" cy="764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1" name="Скругленный прямоугольник 100"/>
          <p:cNvSpPr/>
          <p:nvPr/>
        </p:nvSpPr>
        <p:spPr>
          <a:xfrm>
            <a:off x="5004048" y="2420888"/>
            <a:ext cx="1778496" cy="936104"/>
          </a:xfrm>
          <a:prstGeom prst="roundRect">
            <a:avLst/>
          </a:prstGeom>
          <a:gradFill flip="none" rotWithShape="1">
            <a:gsLst>
              <a:gs pos="0">
                <a:srgbClr val="B64416">
                  <a:shade val="30000"/>
                  <a:satMod val="115000"/>
                </a:srgbClr>
              </a:gs>
              <a:gs pos="50000">
                <a:srgbClr val="B64416">
                  <a:shade val="67500"/>
                  <a:satMod val="115000"/>
                </a:srgbClr>
              </a:gs>
              <a:gs pos="100000">
                <a:srgbClr val="B64416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rgbClr val="CC3300"/>
            </a:solidFill>
          </a:ln>
          <a:effectLst>
            <a:outerShdw blurRad="50800" dist="50800" dir="5400000" algn="ctr" rotWithShape="0">
              <a:srgbClr val="000000">
                <a:alpha val="9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Демографическое развитие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5724128" y="3645024"/>
            <a:ext cx="1080120" cy="360040"/>
          </a:xfrm>
          <a:prstGeom prst="roundRect">
            <a:avLst/>
          </a:prstGeom>
          <a:solidFill>
            <a:srgbClr val="B64416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20,0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4" name="Прямая соединительная линия 103"/>
          <p:cNvCxnSpPr/>
          <p:nvPr/>
        </p:nvCxnSpPr>
        <p:spPr>
          <a:xfrm>
            <a:off x="6012160" y="3429000"/>
            <a:ext cx="252028" cy="216024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Рисунок 104" descr="дите1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716016" y="3068960"/>
            <a:ext cx="960107" cy="720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9" name="Скругленный прямоугольник 58"/>
          <p:cNvSpPr/>
          <p:nvPr/>
        </p:nvSpPr>
        <p:spPr>
          <a:xfrm>
            <a:off x="5076056" y="4149080"/>
            <a:ext cx="1728192" cy="864096"/>
          </a:xfrm>
          <a:prstGeom prst="roundRect">
            <a:avLst/>
          </a:prstGeom>
          <a:gradFill flip="none" rotWithShape="1">
            <a:gsLst>
              <a:gs pos="0">
                <a:srgbClr val="6699FF">
                  <a:shade val="30000"/>
                  <a:satMod val="115000"/>
                </a:srgbClr>
              </a:gs>
              <a:gs pos="50000">
                <a:srgbClr val="6699FF">
                  <a:shade val="67500"/>
                  <a:satMod val="115000"/>
                </a:srgbClr>
              </a:gs>
              <a:gs pos="100000">
                <a:srgbClr val="6699FF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3333FF"/>
            </a:solidFill>
          </a:ln>
          <a:effectLst>
            <a:outerShdw blurRad="40000" dist="127000" dir="5400000" rotWithShape="0">
              <a:srgbClr val="0066FF">
                <a:alpha val="37647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Обеспечение жильем молодых семей</a:t>
            </a:r>
          </a:p>
          <a:p>
            <a:pPr algn="r"/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5148064" y="5157192"/>
            <a:ext cx="936104" cy="360040"/>
          </a:xfrm>
          <a:prstGeom prst="roundRect">
            <a:avLst/>
          </a:prstGeom>
          <a:solidFill>
            <a:srgbClr val="6699FF"/>
          </a:solidFill>
          <a:ln>
            <a:solidFill>
              <a:srgbClr val="3333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70,0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 flipH="1">
            <a:off x="5580112" y="5013176"/>
            <a:ext cx="360040" cy="144016"/>
          </a:xfrm>
          <a:prstGeom prst="line">
            <a:avLst/>
          </a:prstGeom>
          <a:ln>
            <a:solidFill>
              <a:srgbClr val="00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Рисунок 64" descr="жилье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012160" y="4437112"/>
            <a:ext cx="864096" cy="86409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softEdge rad="112500"/>
          </a:effectLst>
        </p:spPr>
      </p:pic>
      <p:sp>
        <p:nvSpPr>
          <p:cNvPr id="66" name="Скругленный прямоугольник 65"/>
          <p:cNvSpPr/>
          <p:nvPr/>
        </p:nvSpPr>
        <p:spPr>
          <a:xfrm>
            <a:off x="5508104" y="5633864"/>
            <a:ext cx="1512168" cy="891480"/>
          </a:xfrm>
          <a:prstGeom prst="roundRect">
            <a:avLst/>
          </a:prstGeom>
          <a:gradFill flip="none" rotWithShape="1">
            <a:gsLst>
              <a:gs pos="0">
                <a:srgbClr val="B62CA2">
                  <a:shade val="30000"/>
                  <a:satMod val="115000"/>
                </a:srgbClr>
              </a:gs>
              <a:gs pos="50000">
                <a:srgbClr val="B62CA2">
                  <a:shade val="67500"/>
                  <a:satMod val="115000"/>
                </a:srgbClr>
              </a:gs>
              <a:gs pos="100000">
                <a:srgbClr val="B62CA2">
                  <a:shade val="100000"/>
                  <a:satMod val="115000"/>
                </a:srgbClr>
              </a:gs>
            </a:gsLst>
            <a:lin ang="13500000" scaled="1"/>
            <a:tileRect/>
          </a:gradFill>
          <a:effectLst>
            <a:outerShdw blurRad="40000" dist="127000" dir="5400000" rotWithShape="0">
              <a:srgbClr val="9966FF">
                <a:alpha val="34902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Доступная среда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4427984" y="6381328"/>
            <a:ext cx="936104" cy="288032"/>
          </a:xfrm>
          <a:prstGeom prst="roundRect">
            <a:avLst/>
          </a:prstGeom>
          <a:solidFill>
            <a:srgbClr val="B62CA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77,0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9" name="Прямая соединительная линия 68"/>
          <p:cNvCxnSpPr>
            <a:endCxn id="67" idx="0"/>
          </p:cNvCxnSpPr>
          <p:nvPr/>
        </p:nvCxnSpPr>
        <p:spPr>
          <a:xfrm flipH="1">
            <a:off x="4896036" y="6237312"/>
            <a:ext cx="612068" cy="144016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Рисунок 69" descr="дост среда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436096" y="6013542"/>
            <a:ext cx="864096" cy="844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3" name="Скругленный прямоугольник 62"/>
          <p:cNvSpPr/>
          <p:nvPr/>
        </p:nvSpPr>
        <p:spPr>
          <a:xfrm>
            <a:off x="8028384" y="908720"/>
            <a:ext cx="1115616" cy="378749"/>
          </a:xfrm>
          <a:prstGeom prst="roundRect">
            <a:avLst/>
          </a:prstGeom>
          <a:gradFill rotWithShape="1">
            <a:gsLst>
              <a:gs pos="0">
                <a:srgbClr val="7CCA62">
                  <a:shade val="51000"/>
                  <a:satMod val="130000"/>
                </a:srgbClr>
              </a:gs>
              <a:gs pos="80000">
                <a:srgbClr val="7CCA62">
                  <a:shade val="93000"/>
                  <a:satMod val="130000"/>
                </a:srgbClr>
              </a:gs>
              <a:gs pos="100000">
                <a:srgbClr val="7CCA62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7CCA6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DBF5F9">
                    <a:lumMod val="10000"/>
                  </a:srgbClr>
                </a:solidFill>
                <a:latin typeface="Book Antiqua" pitchFamily="18" charset="0"/>
              </a:rPr>
              <a:t>тыс. руб.</a:t>
            </a:r>
            <a:endParaRPr lang="ru-RU" sz="1400" b="1" dirty="0">
              <a:solidFill>
                <a:srgbClr val="DBF5F9">
                  <a:lumMod val="10000"/>
                </a:srgbClr>
              </a:solidFill>
              <a:latin typeface="Book Antiqua" pitchFamily="18" charset="0"/>
            </a:endParaRPr>
          </a:p>
        </p:txBody>
      </p:sp>
      <p:pic>
        <p:nvPicPr>
          <p:cNvPr id="68" name="i-main-pic" descr="Картинка 5 из 10"/>
          <p:cNvPicPr/>
          <p:nvPr/>
        </p:nvPicPr>
        <p:blipFill>
          <a:blip r:embed="rId15" cstate="print">
            <a:lum contrast="6000"/>
          </a:blip>
          <a:srcRect/>
          <a:stretch>
            <a:fillRect/>
          </a:stretch>
        </p:blipFill>
        <p:spPr bwMode="auto">
          <a:xfrm>
            <a:off x="8388424" y="0"/>
            <a:ext cx="755576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Скругленный прямоугольник 78"/>
          <p:cNvSpPr/>
          <p:nvPr/>
        </p:nvSpPr>
        <p:spPr>
          <a:xfrm>
            <a:off x="7740352" y="1340768"/>
            <a:ext cx="1403648" cy="914400"/>
          </a:xfrm>
          <a:prstGeom prst="roundRect">
            <a:avLst/>
          </a:prstGeom>
          <a:gradFill flip="none" rotWithShape="1">
            <a:gsLst>
              <a:gs pos="0">
                <a:srgbClr val="3366FF">
                  <a:shade val="30000"/>
                  <a:satMod val="115000"/>
                </a:srgbClr>
              </a:gs>
              <a:gs pos="50000">
                <a:srgbClr val="3366FF">
                  <a:shade val="67500"/>
                  <a:satMod val="115000"/>
                </a:srgbClr>
              </a:gs>
              <a:gs pos="100000">
                <a:srgbClr val="3366FF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0000FF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Построение  АПК «Безопасный город»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8244408" y="2420888"/>
            <a:ext cx="770384" cy="360040"/>
          </a:xfrm>
          <a:prstGeom prst="roundRect">
            <a:avLst/>
          </a:prstGeom>
          <a:solidFill>
            <a:srgbClr val="3366FF"/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50,0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2" name="Прямая соединительная линия 81"/>
          <p:cNvCxnSpPr>
            <a:stCxn id="79" idx="2"/>
            <a:endCxn id="80" idx="0"/>
          </p:cNvCxnSpPr>
          <p:nvPr/>
        </p:nvCxnSpPr>
        <p:spPr>
          <a:xfrm>
            <a:off x="8442176" y="2255168"/>
            <a:ext cx="187424" cy="16572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Рисунок 82" descr="безопасный город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092280" y="1340768"/>
            <a:ext cx="1080120" cy="720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5" name="Содержимое 84" descr="культура и спорт 2017.jpg"/>
          <p:cNvPicPr>
            <a:picLocks noGrp="1" noChangeAspect="1"/>
          </p:cNvPicPr>
          <p:nvPr>
            <p:ph idx="1"/>
          </p:nvPr>
        </p:nvPicPr>
        <p:blipFill>
          <a:blip r:embed="rId17" cstate="print"/>
          <a:stretch>
            <a:fillRect/>
          </a:stretch>
        </p:blipFill>
        <p:spPr>
          <a:xfrm rot="20117113">
            <a:off x="2051720" y="5561286"/>
            <a:ext cx="936104" cy="1296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980728"/>
            <a:ext cx="8784976" cy="792088"/>
          </a:xfrm>
        </p:spPr>
        <p:txBody>
          <a:bodyPr>
            <a:normAutofit/>
          </a:bodyPr>
          <a:lstStyle/>
          <a:p>
            <a:pPr algn="ctr"/>
            <a:r>
              <a:rPr lang="ru-RU" sz="1600" b="1" u="sng" dirty="0" smtClean="0">
                <a:solidFill>
                  <a:srgbClr val="000099"/>
                </a:solidFill>
                <a:latin typeface="Book Antiqua" pitchFamily="18" charset="0"/>
              </a:rPr>
              <a:t>Цель   муниципальной  программы:</a:t>
            </a:r>
          </a:p>
          <a:p>
            <a:pPr algn="just"/>
            <a:r>
              <a:rPr lang="ru-RU" sz="1600" b="1" dirty="0" smtClean="0">
                <a:solidFill>
                  <a:srgbClr val="000099"/>
                </a:solidFill>
                <a:latin typeface="Book Antiqua" pitchFamily="18" charset="0"/>
              </a:rPr>
              <a:t>создание условий для функционирования органов местного самоуправления муниципального образования «Холм-Жирковский  район» Смоленской области</a:t>
            </a:r>
          </a:p>
          <a:p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179512" y="1772817"/>
          <a:ext cx="8784975" cy="505566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112568"/>
                <a:gridCol w="1224136"/>
                <a:gridCol w="1224136"/>
                <a:gridCol w="1224135"/>
              </a:tblGrid>
              <a:tr h="37687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</a:t>
                      </a:r>
                      <a:endParaRPr lang="ru-RU" sz="16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2017 год</a:t>
                      </a:r>
                      <a:endParaRPr lang="ru-RU" sz="16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2018 год</a:t>
                      </a:r>
                      <a:endParaRPr lang="ru-RU" sz="16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2019 год</a:t>
                      </a:r>
                      <a:endParaRPr lang="ru-RU" sz="16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775256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Book Antiqua" pitchFamily="18" charset="0"/>
                        </a:rPr>
                        <a:t>Муниципальная</a:t>
                      </a:r>
                      <a:r>
                        <a:rPr lang="ru-RU" sz="1300" baseline="0" dirty="0" smtClean="0">
                          <a:latin typeface="Book Antiqua" pitchFamily="18" charset="0"/>
                        </a:rPr>
                        <a:t> программа «Создание условий для эффективного управления муниципальным образование «Холм-Жирковский район» Смоленской области на 2016-2020 годы», в т.ч.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20 </a:t>
                      </a:r>
                      <a:r>
                        <a:rPr lang="ru-RU" sz="1300" dirty="0" smtClean="0">
                          <a:latin typeface="Book Antiqua" pitchFamily="18" charset="0"/>
                        </a:rPr>
                        <a:t>946,2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18 458,0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18 458,0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289574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Book Antiqua" pitchFamily="18" charset="0"/>
                        </a:rPr>
                        <a:t>Средства областного бюджета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604,0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604,0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604,0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289574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Book Antiqua" pitchFamily="18" charset="0"/>
                        </a:rPr>
                        <a:t>Средства местного бюджета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20 </a:t>
                      </a:r>
                      <a:r>
                        <a:rPr lang="ru-RU" sz="1300" dirty="0" smtClean="0">
                          <a:latin typeface="Book Antiqua" pitchFamily="18" charset="0"/>
                        </a:rPr>
                        <a:t>342,2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17 854,0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17 854,0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92308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Book Antiqua" pitchFamily="18" charset="0"/>
                        </a:rPr>
                        <a:t>Подпрограмма «Информационная политика и работа с общественностью»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20,0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-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-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487703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Book Antiqua" pitchFamily="18" charset="0"/>
                        </a:rPr>
                        <a:t>Подпрограмма «Обеспечение сохранности документов Архивного фонда РФ»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20,0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-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-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407825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Book Antiqua" pitchFamily="18" charset="0"/>
                        </a:rPr>
                        <a:t>Подпрограмма «Развитие малого и среднего</a:t>
                      </a:r>
                      <a:r>
                        <a:rPr lang="ru-RU" sz="1300" baseline="0" dirty="0" smtClean="0">
                          <a:latin typeface="Book Antiqua" pitchFamily="18" charset="0"/>
                        </a:rPr>
                        <a:t> предпринимательства»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30,0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-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-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289574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Book Antiqua" pitchFamily="18" charset="0"/>
                        </a:rPr>
                        <a:t>Обеспечивающая    подпрограмма , в т.ч.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17 007,0</a:t>
                      </a:r>
                      <a:endParaRPr kumimoji="0" lang="ru-RU" sz="1300" kern="1200" dirty="0">
                        <a:solidFill>
                          <a:schemeClr val="dk1"/>
                        </a:solidFill>
                        <a:latin typeface="Book Antiqu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14 972,8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14 972,8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50651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Book Antiqua" pitchFamily="18" charset="0"/>
                        </a:rPr>
                        <a:t>Обеспечение реализации переданных государственных полномочий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604,0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604,0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604,0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487703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Book Antiqua" pitchFamily="18" charset="0"/>
                        </a:rPr>
                        <a:t>Обеспечение взаимодействия</a:t>
                      </a:r>
                      <a:r>
                        <a:rPr lang="ru-RU" sz="1300" baseline="0" dirty="0" smtClean="0">
                          <a:latin typeface="Book Antiqua" pitchFamily="18" charset="0"/>
                        </a:rPr>
                        <a:t> с некоммерческими организациями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384,0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-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-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487703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Book Antiqua" pitchFamily="18" charset="0"/>
                        </a:rPr>
                        <a:t>Оказание мер социальной поддержки отдельным</a:t>
                      </a:r>
                      <a:r>
                        <a:rPr lang="ru-RU" sz="1300" baseline="0" dirty="0" smtClean="0">
                          <a:latin typeface="Book Antiqua" pitchFamily="18" charset="0"/>
                        </a:rPr>
                        <a:t> категориям граждан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2 881,2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2 881,2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2 881,2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980728"/>
          </a:xfrm>
          <a:prstGeom prst="round2Diag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20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Муниципальная программа  «Создание условий для эффективного управления муниципальным образованием "Холм - </a:t>
            </a:r>
            <a:r>
              <a:rPr lang="ru-RU" sz="2000" cap="none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Жирковский</a:t>
            </a:r>
            <a:r>
              <a:rPr lang="ru-RU" sz="20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район" Смоленской области на  2016-2020 годы</a:t>
            </a:r>
            <a:endParaRPr lang="ru-RU" sz="2000" cap="none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991872" y="908720"/>
            <a:ext cx="1152128" cy="378749"/>
          </a:xfrm>
          <a:prstGeom prst="roundRect">
            <a:avLst/>
          </a:prstGeom>
          <a:gradFill rotWithShape="1">
            <a:gsLst>
              <a:gs pos="0">
                <a:srgbClr val="7CCA62">
                  <a:shade val="51000"/>
                  <a:satMod val="130000"/>
                </a:srgbClr>
              </a:gs>
              <a:gs pos="80000">
                <a:srgbClr val="7CCA62">
                  <a:shade val="93000"/>
                  <a:satMod val="130000"/>
                </a:srgbClr>
              </a:gs>
              <a:gs pos="100000">
                <a:srgbClr val="7CCA62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7CCA6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DBF5F9">
                    <a:lumMod val="10000"/>
                  </a:srgbClr>
                </a:solidFill>
                <a:latin typeface="Book Antiqua" pitchFamily="18" charset="0"/>
              </a:rPr>
              <a:t>тыс. руб.</a:t>
            </a:r>
            <a:endParaRPr lang="ru-RU" sz="1400" b="1" dirty="0">
              <a:solidFill>
                <a:srgbClr val="DBF5F9">
                  <a:lumMod val="10000"/>
                </a:srgbClr>
              </a:solidFill>
              <a:latin typeface="Book Antiqua" pitchFamily="18" charset="0"/>
            </a:endParaRPr>
          </a:p>
        </p:txBody>
      </p:sp>
      <p:pic>
        <p:nvPicPr>
          <p:cNvPr id="8" name="Рисунок 7" descr="управлени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548680"/>
            <a:ext cx="1545273" cy="773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1124744"/>
            <a:ext cx="8784976" cy="1656184"/>
          </a:xfrm>
        </p:spPr>
        <p:txBody>
          <a:bodyPr>
            <a:normAutofit/>
          </a:bodyPr>
          <a:lstStyle/>
          <a:p>
            <a:pPr algn="ctr"/>
            <a:r>
              <a:rPr lang="ru-RU" sz="1600" b="1" u="sng" dirty="0" smtClean="0">
                <a:solidFill>
                  <a:srgbClr val="000099"/>
                </a:solidFill>
                <a:latin typeface="Book Antiqua" pitchFamily="18" charset="0"/>
              </a:rPr>
              <a:t>Цель   муниципальной  программы:</a:t>
            </a:r>
          </a:p>
          <a:p>
            <a:pPr algn="ctr"/>
            <a:r>
              <a:rPr lang="ru-RU" sz="1600" b="1" dirty="0" smtClean="0">
                <a:solidFill>
                  <a:srgbClr val="000099"/>
                </a:solidFill>
                <a:latin typeface="Book Antiqua" pitchFamily="18" charset="0"/>
              </a:rPr>
              <a:t>создание условий для эффективного исполнения полномочий </a:t>
            </a:r>
            <a:endParaRPr lang="ru-RU" sz="1600" b="1" dirty="0" smtClean="0">
              <a:solidFill>
                <a:srgbClr val="000099"/>
              </a:solidFill>
              <a:latin typeface="Book Antiqua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0099"/>
                </a:solidFill>
                <a:latin typeface="Book Antiqua" pitchFamily="18" charset="0"/>
              </a:rPr>
              <a:t>органов </a:t>
            </a:r>
            <a:r>
              <a:rPr lang="ru-RU" sz="1600" b="1" dirty="0" smtClean="0">
                <a:solidFill>
                  <a:srgbClr val="000099"/>
                </a:solidFill>
                <a:latin typeface="Book Antiqua" pitchFamily="18" charset="0"/>
              </a:rPr>
              <a:t>местного самоуправления Холм-Жирковского района</a:t>
            </a:r>
            <a:r>
              <a:rPr lang="ru-RU" sz="1600" b="1" dirty="0" smtClean="0">
                <a:solidFill>
                  <a:srgbClr val="000099"/>
                </a:solidFill>
                <a:latin typeface="Book Antiqua" pitchFamily="18" charset="0"/>
              </a:rPr>
              <a:t>,</a:t>
            </a:r>
          </a:p>
          <a:p>
            <a:pPr algn="ctr"/>
            <a:r>
              <a:rPr lang="ru-RU" sz="1600" b="1" dirty="0" smtClean="0">
                <a:solidFill>
                  <a:srgbClr val="000099"/>
                </a:solidFill>
                <a:latin typeface="Book Antiqua" pitchFamily="18" charset="0"/>
              </a:rPr>
              <a:t> </a:t>
            </a:r>
            <a:r>
              <a:rPr lang="ru-RU" sz="1600" b="1" dirty="0" smtClean="0">
                <a:solidFill>
                  <a:srgbClr val="000099"/>
                </a:solidFill>
                <a:latin typeface="Book Antiqua" pitchFamily="18" charset="0"/>
              </a:rPr>
              <a:t>обеспечение долгосрочной сбалансированности и </a:t>
            </a:r>
            <a:r>
              <a:rPr lang="ru-RU" sz="1600" b="1" dirty="0" smtClean="0">
                <a:solidFill>
                  <a:srgbClr val="000099"/>
                </a:solidFill>
                <a:latin typeface="Book Antiqua" pitchFamily="18" charset="0"/>
              </a:rPr>
              <a:t>устойчивости</a:t>
            </a:r>
          </a:p>
          <a:p>
            <a:pPr algn="ctr"/>
            <a:r>
              <a:rPr lang="ru-RU" sz="1600" b="1" dirty="0" smtClean="0">
                <a:solidFill>
                  <a:srgbClr val="000099"/>
                </a:solidFill>
                <a:latin typeface="Book Antiqua" pitchFamily="18" charset="0"/>
              </a:rPr>
              <a:t> </a:t>
            </a:r>
            <a:r>
              <a:rPr lang="ru-RU" sz="1600" b="1" dirty="0" smtClean="0">
                <a:solidFill>
                  <a:srgbClr val="000099"/>
                </a:solidFill>
                <a:latin typeface="Book Antiqua" pitchFamily="18" charset="0"/>
              </a:rPr>
              <a:t>бюджетной системы, повышение качества </a:t>
            </a:r>
            <a:r>
              <a:rPr lang="ru-RU" sz="1600" b="1" dirty="0" smtClean="0">
                <a:solidFill>
                  <a:srgbClr val="000099"/>
                </a:solidFill>
                <a:latin typeface="Book Antiqua" pitchFamily="18" charset="0"/>
              </a:rPr>
              <a:t>управления</a:t>
            </a:r>
          </a:p>
          <a:p>
            <a:pPr algn="ctr"/>
            <a:r>
              <a:rPr lang="ru-RU" sz="1600" b="1" dirty="0" smtClean="0">
                <a:solidFill>
                  <a:srgbClr val="000099"/>
                </a:solidFill>
                <a:latin typeface="Book Antiqua" pitchFamily="18" charset="0"/>
              </a:rPr>
              <a:t> </a:t>
            </a:r>
            <a:r>
              <a:rPr lang="ru-RU" sz="1600" b="1" dirty="0" smtClean="0">
                <a:solidFill>
                  <a:srgbClr val="000099"/>
                </a:solidFill>
                <a:latin typeface="Book Antiqua" pitchFamily="18" charset="0"/>
              </a:rPr>
              <a:t>муниципальными финансами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179512" y="3573016"/>
          <a:ext cx="8784975" cy="32828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679985"/>
                <a:gridCol w="1440695"/>
                <a:gridCol w="1368152"/>
                <a:gridCol w="1296143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 Antiqua" pitchFamily="18" charset="0"/>
                        </a:rPr>
                        <a:t>Наименование</a:t>
                      </a:r>
                      <a:endParaRPr lang="ru-RU" sz="16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 Antiqua" pitchFamily="18" charset="0"/>
                        </a:rPr>
                        <a:t>2017 год</a:t>
                      </a:r>
                      <a:endParaRPr lang="ru-RU" sz="16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 Antiqua" pitchFamily="18" charset="0"/>
                        </a:rPr>
                        <a:t>2018 год</a:t>
                      </a:r>
                      <a:endParaRPr lang="ru-RU" sz="16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latin typeface="Book Antiqua" pitchFamily="18" charset="0"/>
                        </a:rPr>
                        <a:t>2019 год</a:t>
                      </a:r>
                      <a:endParaRPr lang="ru-RU" sz="16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846319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Book Antiqua" pitchFamily="18" charset="0"/>
                        </a:rPr>
                        <a:t>Муниципальная</a:t>
                      </a:r>
                      <a:r>
                        <a:rPr lang="ru-RU" sz="1300" baseline="0" dirty="0" smtClean="0">
                          <a:latin typeface="Book Antiqua" pitchFamily="18" charset="0"/>
                        </a:rPr>
                        <a:t> программа «Создание условий для эффективного управления  муниципальными финансами в муниципальном образовании «Холм-Жирковский район» Смоленской области на 2014-2020 годы», в т.ч.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21 </a:t>
                      </a:r>
                      <a:r>
                        <a:rPr lang="ru-RU" sz="1300" dirty="0" smtClean="0">
                          <a:latin typeface="Book Antiqua" pitchFamily="18" charset="0"/>
                        </a:rPr>
                        <a:t>731,0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21 476,2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21 686,0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274973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Book Antiqua" pitchFamily="18" charset="0"/>
                        </a:rPr>
                        <a:t>Средства областного бюджета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16 119,4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16 715,2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16 923,2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00312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Book Antiqua" pitchFamily="18" charset="0"/>
                        </a:rPr>
                        <a:t>Средства местного бюджета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5 </a:t>
                      </a:r>
                      <a:r>
                        <a:rPr lang="ru-RU" sz="1300" dirty="0" smtClean="0">
                          <a:latin typeface="Book Antiqua" pitchFamily="18" charset="0"/>
                        </a:rPr>
                        <a:t>596,6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4 746,0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4 747,8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00312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Book Antiqua" pitchFamily="18" charset="0"/>
                        </a:rPr>
                        <a:t>Средства бюджетов поселений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15,0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15,0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15,0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463113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Book Antiqua" pitchFamily="18" charset="0"/>
                        </a:rPr>
                        <a:t>Подпрограмма «Нормативно-методическое обеспечение и организация бюджетного процесса»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5 075,6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4 602,1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4 602,1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463113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Book Antiqua" pitchFamily="18" charset="0"/>
                        </a:rPr>
                        <a:t>Подпрограмма «Обеспечение устойчивости </a:t>
                      </a:r>
                      <a:r>
                        <a:rPr lang="ru-RU" sz="1300" baseline="0" dirty="0" smtClean="0">
                          <a:latin typeface="Book Antiqua" pitchFamily="18" charset="0"/>
                        </a:rPr>
                        <a:t> и сбалансированности  бюджетов поселений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16 </a:t>
                      </a:r>
                      <a:r>
                        <a:rPr lang="ru-RU" sz="1300" dirty="0" smtClean="0">
                          <a:latin typeface="Book Antiqua" pitchFamily="18" charset="0"/>
                        </a:rPr>
                        <a:t>655,4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16 874,1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17 083,9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107504" y="1"/>
            <a:ext cx="9036496" cy="1124743"/>
          </a:xfrm>
          <a:prstGeom prst="round2Diag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20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Муниципальная программа  «Создание условий для эффективного управления  муниципальными финансами в муниципальном образовании "Холм - </a:t>
            </a:r>
            <a:r>
              <a:rPr lang="ru-RU" sz="2000" cap="none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Жирковский</a:t>
            </a:r>
            <a:r>
              <a:rPr lang="ru-RU" sz="20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район" Смоленской области на  2014-2020 гг.»</a:t>
            </a:r>
            <a:endParaRPr lang="ru-RU" sz="2000" cap="none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884368" y="2204864"/>
            <a:ext cx="1115616" cy="378749"/>
          </a:xfrm>
          <a:prstGeom prst="roundRect">
            <a:avLst/>
          </a:prstGeom>
          <a:gradFill rotWithShape="1">
            <a:gsLst>
              <a:gs pos="0">
                <a:srgbClr val="7CCA62">
                  <a:shade val="51000"/>
                  <a:satMod val="130000"/>
                </a:srgbClr>
              </a:gs>
              <a:gs pos="80000">
                <a:srgbClr val="7CCA62">
                  <a:shade val="93000"/>
                  <a:satMod val="130000"/>
                </a:srgbClr>
              </a:gs>
              <a:gs pos="100000">
                <a:srgbClr val="7CCA62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7CCA6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DBF5F9">
                    <a:lumMod val="10000"/>
                  </a:srgbClr>
                </a:solidFill>
                <a:latin typeface="Book Antiqua" pitchFamily="18" charset="0"/>
              </a:rPr>
              <a:t>тыс. руб.</a:t>
            </a:r>
            <a:endParaRPr lang="ru-RU" sz="1400" b="1" dirty="0">
              <a:solidFill>
                <a:srgbClr val="DBF5F9">
                  <a:lumMod val="10000"/>
                </a:srgbClr>
              </a:solidFill>
              <a:latin typeface="Book Antiqua" pitchFamily="18" charset="0"/>
            </a:endParaRPr>
          </a:p>
        </p:txBody>
      </p:sp>
      <p:pic>
        <p:nvPicPr>
          <p:cNvPr id="8" name="Рисунок 7" descr="финансы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060848"/>
            <a:ext cx="1594316" cy="1452599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980728"/>
            <a:ext cx="8784976" cy="129614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1600" b="1" u="sng" dirty="0" smtClean="0">
                <a:solidFill>
                  <a:srgbClr val="000099"/>
                </a:solidFill>
                <a:latin typeface="Book Antiqua" pitchFamily="18" charset="0"/>
              </a:rPr>
              <a:t>Цель   муниципальной  программы:</a:t>
            </a:r>
          </a:p>
          <a:p>
            <a:pPr algn="ctr"/>
            <a:r>
              <a:rPr lang="ru-RU" sz="1600" b="1" dirty="0" smtClean="0">
                <a:solidFill>
                  <a:srgbClr val="000099"/>
                </a:solidFill>
                <a:latin typeface="Book Antiqua" pitchFamily="18" charset="0"/>
              </a:rPr>
              <a:t>обеспечение общедоступного бесплатного дошкольного, начального общего, </a:t>
            </a:r>
            <a:r>
              <a:rPr lang="ru-RU" sz="1600" b="1" dirty="0" smtClean="0">
                <a:solidFill>
                  <a:srgbClr val="000099"/>
                </a:solidFill>
                <a:latin typeface="Book Antiqua" pitchFamily="18" charset="0"/>
              </a:rPr>
              <a:t>основного </a:t>
            </a:r>
            <a:r>
              <a:rPr lang="ru-RU" sz="1600" b="1" dirty="0" smtClean="0">
                <a:solidFill>
                  <a:srgbClr val="000099"/>
                </a:solidFill>
                <a:latin typeface="Book Antiqua" pitchFamily="18" charset="0"/>
              </a:rPr>
              <a:t>общего, среднего общего образования. Повышение </a:t>
            </a:r>
            <a:r>
              <a:rPr lang="ru-RU" sz="1600" b="1" dirty="0" smtClean="0">
                <a:solidFill>
                  <a:srgbClr val="000099"/>
                </a:solidFill>
                <a:latin typeface="Book Antiqua" pitchFamily="18" charset="0"/>
              </a:rPr>
              <a:t>доступности  </a:t>
            </a:r>
            <a:r>
              <a:rPr lang="ru-RU" sz="1600" b="1" dirty="0" smtClean="0">
                <a:solidFill>
                  <a:srgbClr val="000099"/>
                </a:solidFill>
                <a:latin typeface="Book Antiqua" pitchFamily="18" charset="0"/>
              </a:rPr>
              <a:t>качественного образования, соответствующего требованиям инновационного </a:t>
            </a:r>
            <a:r>
              <a:rPr lang="ru-RU" sz="1600" b="1" dirty="0" smtClean="0">
                <a:solidFill>
                  <a:srgbClr val="000099"/>
                </a:solidFill>
                <a:latin typeface="Book Antiqua" pitchFamily="18" charset="0"/>
              </a:rPr>
              <a:t> развития </a:t>
            </a:r>
            <a:r>
              <a:rPr lang="ru-RU" sz="1600" b="1" dirty="0" smtClean="0">
                <a:solidFill>
                  <a:srgbClr val="000099"/>
                </a:solidFill>
                <a:latin typeface="Book Antiqua" pitchFamily="18" charset="0"/>
              </a:rPr>
              <a:t>экономики. Создание условий для развития творческого </a:t>
            </a:r>
            <a:r>
              <a:rPr lang="ru-RU" sz="1600" b="1" dirty="0" smtClean="0">
                <a:solidFill>
                  <a:srgbClr val="000099"/>
                </a:solidFill>
                <a:latin typeface="Book Antiqua" pitchFamily="18" charset="0"/>
              </a:rPr>
              <a:t>потенциала </a:t>
            </a:r>
            <a:r>
              <a:rPr lang="ru-RU" sz="1600" b="1" dirty="0" smtClean="0">
                <a:solidFill>
                  <a:srgbClr val="000099"/>
                </a:solidFill>
                <a:latin typeface="Book Antiqua" pitchFamily="18" charset="0"/>
              </a:rPr>
              <a:t>молодёжи .Сокращение масштабов незаконного оборота наркотиков, распространения наркомании, </a:t>
            </a:r>
            <a:endParaRPr lang="ru-RU" sz="1600" b="1" dirty="0" smtClean="0">
              <a:solidFill>
                <a:srgbClr val="000099"/>
              </a:solidFill>
              <a:latin typeface="Book Antiqua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0099"/>
                </a:solidFill>
                <a:latin typeface="Book Antiqua" pitchFamily="18" charset="0"/>
              </a:rPr>
              <a:t>а </a:t>
            </a:r>
            <a:r>
              <a:rPr lang="ru-RU" sz="1600" b="1" dirty="0" smtClean="0">
                <a:solidFill>
                  <a:srgbClr val="000099"/>
                </a:solidFill>
                <a:latin typeface="Book Antiqua" pitchFamily="18" charset="0"/>
              </a:rPr>
              <a:t>так же не связанных с ней правонарушений.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179512" y="2276872"/>
          <a:ext cx="8784975" cy="46177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112568"/>
                <a:gridCol w="1224136"/>
                <a:gridCol w="1296144"/>
                <a:gridCol w="1152127"/>
              </a:tblGrid>
              <a:tr h="33329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</a:t>
                      </a:r>
                      <a:endParaRPr lang="ru-RU" sz="16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2017 год</a:t>
                      </a:r>
                      <a:endParaRPr lang="ru-RU" sz="16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2018 год</a:t>
                      </a:r>
                      <a:endParaRPr lang="ru-RU" sz="16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/>
                        <a:t>2019 год</a:t>
                      </a:r>
                      <a:endParaRPr lang="ru-RU" sz="16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816848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Book Antiqua" pitchFamily="18" charset="0"/>
                        </a:rPr>
                        <a:t>Муниципальная</a:t>
                      </a:r>
                      <a:r>
                        <a:rPr lang="ru-RU" sz="1300" baseline="0" dirty="0" smtClean="0">
                          <a:latin typeface="Book Antiqua" pitchFamily="18" charset="0"/>
                        </a:rPr>
                        <a:t> программа «Развитие системы образования  и молодежной политики в муниципальном образовании «Холм-Жирковский район» Смоленской области на 2014-2020 годы», в т.ч.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131 636,4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117 665,6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124 872,9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287843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Book Antiqua" pitchFamily="18" charset="0"/>
                        </a:rPr>
                        <a:t>Средства  областного бюджета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92 680,6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88 520,5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94 438,0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287843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Book Antiqua" pitchFamily="18" charset="0"/>
                        </a:rPr>
                        <a:t>Средства местного бюджета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38 955,8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29 145,1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30 434,9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287843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Book Antiqua" pitchFamily="18" charset="0"/>
                        </a:rPr>
                        <a:t>Подпрограмма «Развитие  дошкольного </a:t>
                      </a:r>
                      <a:r>
                        <a:rPr lang="ru-RU" sz="1300" baseline="0" dirty="0" smtClean="0">
                          <a:latin typeface="Book Antiqua" pitchFamily="18" charset="0"/>
                        </a:rPr>
                        <a:t> образования</a:t>
                      </a:r>
                      <a:r>
                        <a:rPr lang="ru-RU" sz="1300" dirty="0" smtClean="0">
                          <a:latin typeface="Book Antiqua" pitchFamily="18" charset="0"/>
                        </a:rPr>
                        <a:t>»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21 </a:t>
                      </a:r>
                      <a:r>
                        <a:rPr lang="ru-RU" sz="1300" dirty="0" smtClean="0">
                          <a:latin typeface="Book Antiqua" pitchFamily="18" charset="0"/>
                        </a:rPr>
                        <a:t>794,7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20 984,2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21 174,0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287843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Book Antiqua" pitchFamily="18" charset="0"/>
                        </a:rPr>
                        <a:t>Подпрограмма «Развитие системы общего образования»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83 713,2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74 400,1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75 500,1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296064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Book Antiqua" pitchFamily="18" charset="0"/>
                        </a:rPr>
                        <a:t>Подпрограмма </a:t>
                      </a:r>
                      <a:r>
                        <a:rPr lang="ru-RU" sz="1300" dirty="0" smtClean="0">
                          <a:latin typeface="Book Antiqua" pitchFamily="18" charset="0"/>
                        </a:rPr>
                        <a:t>«Развитие системы дополнительного образования»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5 360,7</a:t>
                      </a:r>
                      <a:endParaRPr kumimoji="0" lang="ru-RU" sz="1300" kern="1200" dirty="0">
                        <a:solidFill>
                          <a:schemeClr val="dk1"/>
                        </a:solidFill>
                        <a:latin typeface="Book Antiqu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-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-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422840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Book Antiqua" pitchFamily="18" charset="0"/>
                        </a:rPr>
                        <a:t>Подпрограмма «Защита прав детей и профилактика социального  сиротства»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10 </a:t>
                      </a:r>
                      <a:r>
                        <a:rPr lang="ru-RU" sz="1300" dirty="0" smtClean="0">
                          <a:latin typeface="Book Antiqua" pitchFamily="18" charset="0"/>
                        </a:rPr>
                        <a:t>522,3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7 758,2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13 675,6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287843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Book Antiqua" pitchFamily="18" charset="0"/>
                        </a:rPr>
                        <a:t>Обеспечивающая</a:t>
                      </a:r>
                      <a:r>
                        <a:rPr lang="ru-RU" sz="1300" baseline="0" dirty="0" smtClean="0">
                          <a:latin typeface="Book Antiqua" pitchFamily="18" charset="0"/>
                        </a:rPr>
                        <a:t>    подпрограмма в т.ч.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5 560,1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5 075,2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5 075,2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437688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Book Antiqua" pitchFamily="18" charset="0"/>
                        </a:rPr>
                        <a:t>«Развитие системы социальной поддержки  педагогических работников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3 580,8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3 580,8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3 580,8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484788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Book Antiqua" pitchFamily="18" charset="0"/>
                        </a:rPr>
                        <a:t>«Обеспечение реализации переданных</a:t>
                      </a:r>
                      <a:r>
                        <a:rPr lang="ru-RU" sz="1300" baseline="0" dirty="0" smtClean="0">
                          <a:latin typeface="Book Antiqua" pitchFamily="18" charset="0"/>
                        </a:rPr>
                        <a:t>  государственных полномочий»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884,7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884,7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884,7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107504" y="1"/>
            <a:ext cx="9036496" cy="908719"/>
          </a:xfrm>
          <a:prstGeom prst="round2Diag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20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Муниципальная программа  «Развитие системы образования и молодежной политики в муниципальном образовании "Холм - </a:t>
            </a:r>
            <a:r>
              <a:rPr lang="ru-RU" sz="2000" cap="none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Жирковский</a:t>
            </a:r>
            <a:r>
              <a:rPr lang="ru-RU" sz="20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район" Смоленской области на  2014-2020 гг.»</a:t>
            </a:r>
            <a:endParaRPr lang="ru-RU" sz="2000" cap="none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100392" y="2060848"/>
            <a:ext cx="1043608" cy="306741"/>
          </a:xfrm>
          <a:prstGeom prst="roundRect">
            <a:avLst/>
          </a:prstGeom>
          <a:gradFill rotWithShape="1">
            <a:gsLst>
              <a:gs pos="0">
                <a:srgbClr val="7CCA62">
                  <a:shade val="51000"/>
                  <a:satMod val="130000"/>
                </a:srgbClr>
              </a:gs>
              <a:gs pos="80000">
                <a:srgbClr val="7CCA62">
                  <a:shade val="93000"/>
                  <a:satMod val="130000"/>
                </a:srgbClr>
              </a:gs>
              <a:gs pos="100000">
                <a:srgbClr val="7CCA62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7CCA6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DBF5F9">
                    <a:lumMod val="10000"/>
                  </a:srgbClr>
                </a:solidFill>
                <a:latin typeface="Book Antiqua" pitchFamily="18" charset="0"/>
              </a:rPr>
              <a:t>тыс. руб.</a:t>
            </a:r>
            <a:endParaRPr lang="ru-RU" sz="1400" b="1" dirty="0">
              <a:solidFill>
                <a:srgbClr val="DBF5F9">
                  <a:lumMod val="10000"/>
                </a:srgbClr>
              </a:solidFill>
              <a:latin typeface="Book Antiqua" pitchFamily="18" charset="0"/>
            </a:endParaRPr>
          </a:p>
        </p:txBody>
      </p:sp>
      <p:pic>
        <p:nvPicPr>
          <p:cNvPr id="8" name="Рисунок 7" descr="образование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772816"/>
            <a:ext cx="1368152" cy="990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552" y="260648"/>
            <a:ext cx="8208912" cy="369332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420888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5400" b="1" dirty="0">
              <a:solidFill>
                <a:srgbClr val="0000FF"/>
              </a:solidFill>
              <a:latin typeface="Bookman Old Style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23528" y="116632"/>
            <a:ext cx="8640960" cy="648072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ВСТУПЛЕНИЕ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144384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i="1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3635896" y="1124744"/>
            <a:ext cx="531033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just"/>
            <a:r>
              <a:rPr lang="ru-RU" sz="2000" b="1" i="1" dirty="0" smtClean="0">
                <a:solidFill>
                  <a:srgbClr val="0000CC"/>
                </a:solidFill>
                <a:latin typeface="Book Antiqua" pitchFamily="18" charset="0"/>
              </a:rPr>
              <a:t>«Бюджет для граждан» познакомит Вас с положениями проекта важнейшего финансового документа муниципального образования «Холм-Жирковский район» Смоленской области  - бюджетом  муниципального района. </a:t>
            </a:r>
          </a:p>
          <a:p>
            <a:pPr algn="just"/>
            <a:endParaRPr lang="ru-RU" sz="2000" b="1" i="1" dirty="0" smtClean="0">
              <a:solidFill>
                <a:srgbClr val="0000CC"/>
              </a:solidFill>
              <a:latin typeface="Book Antiqua" pitchFamily="18" charset="0"/>
            </a:endParaRPr>
          </a:p>
          <a:p>
            <a:pPr algn="just"/>
            <a:r>
              <a:rPr lang="ru-RU" sz="2000" b="1" i="1" dirty="0" smtClean="0">
                <a:solidFill>
                  <a:srgbClr val="0000CC"/>
                </a:solidFill>
                <a:latin typeface="Book Antiqua" pitchFamily="18" charset="0"/>
              </a:rPr>
              <a:t>Каждый житель Холм-Жирковского района является участником формирования бюджета с одной стороны, как налогоплательщик, наполняя доходы бюджета, с другой — он получает часть расходов как потребитель общественных услуг. </a:t>
            </a:r>
          </a:p>
        </p:txBody>
      </p:sp>
      <p:pic>
        <p:nvPicPr>
          <p:cNvPr id="8" name="Рисунок 7" descr="для введен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924944"/>
            <a:ext cx="3456384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фото холм для введен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908720"/>
            <a:ext cx="3569362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04363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980728"/>
            <a:ext cx="8784976" cy="1008112"/>
          </a:xfrm>
        </p:spPr>
        <p:txBody>
          <a:bodyPr>
            <a:normAutofit/>
          </a:bodyPr>
          <a:lstStyle/>
          <a:p>
            <a:pPr algn="ctr"/>
            <a:r>
              <a:rPr lang="ru-RU" sz="1600" b="1" u="sng" dirty="0" smtClean="0">
                <a:solidFill>
                  <a:srgbClr val="000099"/>
                </a:solidFill>
                <a:latin typeface="Book Antiqua" pitchFamily="18" charset="0"/>
              </a:rPr>
              <a:t>Цель   муниципальной  программы:</a:t>
            </a:r>
          </a:p>
          <a:p>
            <a:pPr algn="ctr"/>
            <a:r>
              <a:rPr lang="ru-RU" sz="1600" b="1" dirty="0" smtClean="0">
                <a:solidFill>
                  <a:srgbClr val="000099"/>
                </a:solidFill>
                <a:latin typeface="Book Antiqua" pitchFamily="18" charset="0"/>
              </a:rPr>
              <a:t>Реализация стратегической роли культуры как духовно-нравственного основания развития личности, а также развитие туризма для приобщения граждан к культурному и природному наследию.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251520" y="2636911"/>
          <a:ext cx="8784975" cy="4130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040560"/>
                <a:gridCol w="1296144"/>
                <a:gridCol w="1296144"/>
                <a:gridCol w="1152127"/>
              </a:tblGrid>
              <a:tr h="31422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 Antiqua" pitchFamily="18" charset="0"/>
                        </a:rPr>
                        <a:t>Наименование</a:t>
                      </a:r>
                      <a:endParaRPr lang="ru-RU" sz="16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 Antiqua" pitchFamily="18" charset="0"/>
                        </a:rPr>
                        <a:t>2017 год</a:t>
                      </a:r>
                      <a:endParaRPr lang="ru-RU" sz="16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 Antiqua" pitchFamily="18" charset="0"/>
                        </a:rPr>
                        <a:t>2018 год</a:t>
                      </a:r>
                      <a:endParaRPr lang="ru-RU" sz="16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latin typeface="Book Antiqua" pitchFamily="18" charset="0"/>
                        </a:rPr>
                        <a:t>2019 год</a:t>
                      </a:r>
                      <a:endParaRPr lang="ru-RU" sz="16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828410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Book Antiqua" pitchFamily="18" charset="0"/>
                        </a:rPr>
                        <a:t>Муниципальная</a:t>
                      </a:r>
                      <a:r>
                        <a:rPr lang="ru-RU" sz="1300" baseline="0" dirty="0" smtClean="0">
                          <a:latin typeface="Book Antiqua" pitchFamily="18" charset="0"/>
                        </a:rPr>
                        <a:t> программа «Развитие культуры, спорта и туризма на территории муниципального образования «Холм-Жирковский район» Смоленской области на 2014-2020 годы», в т.ч.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41</a:t>
                      </a:r>
                      <a:r>
                        <a:rPr lang="ru-RU" sz="1300" baseline="0" dirty="0" smtClean="0">
                          <a:latin typeface="Book Antiqua" pitchFamily="18" charset="0"/>
                        </a:rPr>
                        <a:t> 354,4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31 457,8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31 457,8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271376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Book Antiqua" pitchFamily="18" charset="0"/>
                        </a:rPr>
                        <a:t>Средства  областного бюджета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9</a:t>
                      </a:r>
                      <a:r>
                        <a:rPr kumimoji="0" lang="ru-RU" sz="1300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 401,4</a:t>
                      </a:r>
                      <a:endParaRPr kumimoji="0" lang="ru-RU" sz="1300" kern="1200" dirty="0">
                        <a:solidFill>
                          <a:schemeClr val="dk1"/>
                        </a:solidFill>
                        <a:latin typeface="Book Antiqu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120,0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120,0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271376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Book Antiqua" pitchFamily="18" charset="0"/>
                        </a:rPr>
                        <a:t>Средства местного бюджета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31 </a:t>
                      </a:r>
                      <a:r>
                        <a:rPr lang="ru-RU" sz="1300" dirty="0" smtClean="0">
                          <a:latin typeface="Book Antiqua" pitchFamily="18" charset="0"/>
                        </a:rPr>
                        <a:t>953,0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31 337,8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31 337,8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457054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Book Antiqua" pitchFamily="18" charset="0"/>
                        </a:rPr>
                        <a:t>Подпрограмма «Развитие  </a:t>
                      </a:r>
                      <a:r>
                        <a:rPr lang="ru-RU" sz="1300" dirty="0" err="1" smtClean="0">
                          <a:latin typeface="Book Antiqua" pitchFamily="18" charset="0"/>
                        </a:rPr>
                        <a:t>культурно-досуговой</a:t>
                      </a:r>
                      <a:r>
                        <a:rPr lang="ru-RU" sz="1300" dirty="0" smtClean="0">
                          <a:latin typeface="Book Antiqua" pitchFamily="18" charset="0"/>
                        </a:rPr>
                        <a:t> деятельности»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19</a:t>
                      </a:r>
                      <a:r>
                        <a:rPr kumimoji="0" lang="ru-RU" sz="1300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 567,8</a:t>
                      </a:r>
                      <a:endParaRPr kumimoji="0" lang="ru-RU" sz="1300" kern="1200" dirty="0">
                        <a:solidFill>
                          <a:schemeClr val="dk1"/>
                        </a:solidFill>
                        <a:latin typeface="Book Antiqu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13 894,6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13 894,6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457054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Book Antiqua" pitchFamily="18" charset="0"/>
                        </a:rPr>
                        <a:t>Подпрограмма «Организация  библиотечного обслуживания  населения»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9</a:t>
                      </a:r>
                      <a:r>
                        <a:rPr lang="ru-RU" sz="1300" baseline="0" dirty="0" smtClean="0">
                          <a:latin typeface="Book Antiqua" pitchFamily="18" charset="0"/>
                        </a:rPr>
                        <a:t> 710,6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6 661,0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6 661,0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271376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Book Antiqua" pitchFamily="18" charset="0"/>
                        </a:rPr>
                        <a:t>Подпрограмма «Музейная</a:t>
                      </a:r>
                      <a:r>
                        <a:rPr lang="ru-RU" sz="1300" baseline="0" dirty="0" smtClean="0">
                          <a:latin typeface="Book Antiqua" pitchFamily="18" charset="0"/>
                        </a:rPr>
                        <a:t>   деятельность</a:t>
                      </a:r>
                      <a:r>
                        <a:rPr lang="ru-RU" sz="1300" dirty="0" smtClean="0">
                          <a:latin typeface="Book Antiqua" pitchFamily="18" charset="0"/>
                        </a:rPr>
                        <a:t>»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719,3</a:t>
                      </a:r>
                      <a:endParaRPr kumimoji="0" lang="ru-RU" sz="1300" kern="1200" dirty="0">
                        <a:solidFill>
                          <a:schemeClr val="dk1"/>
                        </a:solidFill>
                        <a:latin typeface="Book Antiqu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499,1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499,1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457054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Book Antiqua" pitchFamily="18" charset="0"/>
                        </a:rPr>
                        <a:t>Подпрограмма «Развитие дополнительного образования детей в сфере культуры и </a:t>
                      </a:r>
                      <a:r>
                        <a:rPr lang="ru-RU" sz="1300" baseline="0" dirty="0" smtClean="0">
                          <a:latin typeface="Book Antiqua" pitchFamily="18" charset="0"/>
                        </a:rPr>
                        <a:t> искусства</a:t>
                      </a:r>
                      <a:r>
                        <a:rPr lang="ru-RU" sz="1300" dirty="0" smtClean="0">
                          <a:latin typeface="Book Antiqua" pitchFamily="18" charset="0"/>
                        </a:rPr>
                        <a:t>»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4 </a:t>
                      </a:r>
                      <a:r>
                        <a:rPr lang="ru-RU" sz="1300" dirty="0" smtClean="0">
                          <a:latin typeface="Book Antiqua" pitchFamily="18" charset="0"/>
                        </a:rPr>
                        <a:t>487,3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4 141,3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4 141,3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271376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Book Antiqua" pitchFamily="18" charset="0"/>
                        </a:rPr>
                        <a:t>Подпрограмма « Развитие  физической культуры и спорта»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200,0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-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-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288886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Book Antiqua" pitchFamily="18" charset="0"/>
                        </a:rPr>
                        <a:t>Обеспечивающая</a:t>
                      </a:r>
                      <a:r>
                        <a:rPr lang="ru-RU" sz="1300" baseline="0" dirty="0" smtClean="0">
                          <a:latin typeface="Book Antiqua" pitchFamily="18" charset="0"/>
                        </a:rPr>
                        <a:t>  подпрограмма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6 649,5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6 261,7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6 261,7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107504" y="1"/>
            <a:ext cx="9036496" cy="908719"/>
          </a:xfrm>
          <a:prstGeom prst="round2Diag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20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Муниципальная программа  «Развитие культуры, спорта и туризма на территории  муниципального образования "Холм - </a:t>
            </a:r>
            <a:r>
              <a:rPr lang="ru-RU" sz="2000" cap="none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Жирковский</a:t>
            </a:r>
            <a:r>
              <a:rPr lang="ru-RU" sz="20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район" Смоленской области на  2014-2020 гг.»</a:t>
            </a:r>
            <a:endParaRPr lang="ru-RU" sz="2000" cap="none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028384" y="1700808"/>
            <a:ext cx="1115616" cy="378749"/>
          </a:xfrm>
          <a:prstGeom prst="roundRect">
            <a:avLst/>
          </a:prstGeom>
          <a:gradFill rotWithShape="1">
            <a:gsLst>
              <a:gs pos="0">
                <a:srgbClr val="7CCA62">
                  <a:shade val="51000"/>
                  <a:satMod val="130000"/>
                </a:srgbClr>
              </a:gs>
              <a:gs pos="80000">
                <a:srgbClr val="7CCA62">
                  <a:shade val="93000"/>
                  <a:satMod val="130000"/>
                </a:srgbClr>
              </a:gs>
              <a:gs pos="100000">
                <a:srgbClr val="7CCA62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7CCA6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DBF5F9">
                    <a:lumMod val="10000"/>
                  </a:srgbClr>
                </a:solidFill>
                <a:latin typeface="Book Antiqua" pitchFamily="18" charset="0"/>
              </a:rPr>
              <a:t>тыс. руб.</a:t>
            </a:r>
            <a:endParaRPr lang="ru-RU" sz="1400" b="1" dirty="0">
              <a:solidFill>
                <a:srgbClr val="DBF5F9">
                  <a:lumMod val="10000"/>
                </a:srgbClr>
              </a:solidFill>
              <a:latin typeface="Book Antiqua" pitchFamily="18" charset="0"/>
            </a:endParaRPr>
          </a:p>
        </p:txBody>
      </p:sp>
      <p:pic>
        <p:nvPicPr>
          <p:cNvPr id="8" name="Рисунок 7" descr="спорт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1628800"/>
            <a:ext cx="1647229" cy="993278"/>
          </a:xfrm>
          <a:prstGeom prst="rect">
            <a:avLst/>
          </a:prstGeom>
        </p:spPr>
      </p:pic>
      <p:pic>
        <p:nvPicPr>
          <p:cNvPr id="9" name="Рисунок 8" descr="Ир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56792"/>
            <a:ext cx="1944216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980728"/>
            <a:ext cx="8784976" cy="1008112"/>
          </a:xfrm>
        </p:spPr>
        <p:txBody>
          <a:bodyPr>
            <a:normAutofit/>
          </a:bodyPr>
          <a:lstStyle/>
          <a:p>
            <a:pPr algn="ctr"/>
            <a:r>
              <a:rPr lang="ru-RU" sz="1600" b="1" u="sng" dirty="0" smtClean="0">
                <a:solidFill>
                  <a:srgbClr val="000099"/>
                </a:solidFill>
                <a:latin typeface="Book Antiqua" pitchFamily="18" charset="0"/>
              </a:rPr>
              <a:t>Цель   муниципальной  программы:</a:t>
            </a:r>
            <a:r>
              <a:rPr lang="ru-RU" sz="1600" u="sng" dirty="0" smtClean="0">
                <a:solidFill>
                  <a:srgbClr val="000099"/>
                </a:solidFill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rgbClr val="000099"/>
                </a:solidFill>
                <a:latin typeface="Book Antiqua" pitchFamily="18" charset="0"/>
              </a:rPr>
              <a:t>Улучшение  условий  жизни населения Холм-Жирковского района Смоленской области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359025" y="1772816"/>
          <a:ext cx="8784975" cy="183604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679985"/>
                <a:gridCol w="1440695"/>
                <a:gridCol w="1368152"/>
                <a:gridCol w="1296143"/>
              </a:tblGrid>
              <a:tr h="35552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 Antiqua" pitchFamily="18" charset="0"/>
                        </a:rPr>
                        <a:t>Наименование</a:t>
                      </a:r>
                      <a:endParaRPr lang="ru-RU" sz="16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 Antiqua" pitchFamily="18" charset="0"/>
                        </a:rPr>
                        <a:t>2017 год</a:t>
                      </a:r>
                      <a:endParaRPr lang="ru-RU" sz="16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 Antiqua" pitchFamily="18" charset="0"/>
                        </a:rPr>
                        <a:t>2018 год</a:t>
                      </a:r>
                      <a:endParaRPr lang="ru-RU" sz="16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latin typeface="Book Antiqua" pitchFamily="18" charset="0"/>
                        </a:rPr>
                        <a:t>2019 год</a:t>
                      </a:r>
                      <a:endParaRPr lang="ru-RU" sz="16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652588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Book Antiqua" pitchFamily="18" charset="0"/>
                        </a:rPr>
                        <a:t>Муниципальная</a:t>
                      </a:r>
                      <a:r>
                        <a:rPr lang="ru-RU" sz="1300" baseline="0" dirty="0" smtClean="0">
                          <a:latin typeface="Book Antiqua" pitchFamily="18" charset="0"/>
                        </a:rPr>
                        <a:t> программа «Газификация населенных пунктов  Холм-Жирковского района на 2014-2020 годы», в т.ч.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0,0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100,0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100,0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07044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Book Antiqua" pitchFamily="18" charset="0"/>
                        </a:rPr>
                        <a:t>Средства местного бюджета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0,0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100,0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100,0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07044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Book Antiqua" pitchFamily="18" charset="0"/>
                        </a:rPr>
                        <a:t>Основное  мероприятие</a:t>
                      </a:r>
                      <a:r>
                        <a:rPr lang="ru-RU" sz="1300" baseline="0" dirty="0" smtClean="0">
                          <a:latin typeface="Book Antiqua" pitchFamily="18" charset="0"/>
                        </a:rPr>
                        <a:t>  «расширение газовых сетей и системы газоснабжения района»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0,0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100,0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100,0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107504" y="1"/>
            <a:ext cx="9036496" cy="908719"/>
          </a:xfrm>
          <a:prstGeom prst="round2Diag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20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Муниципальная программа  «Газификация населенных пунктов  Холм-Жирковского района Смоленской области на  2014-2020 годы»</a:t>
            </a:r>
            <a:endParaRPr lang="ru-RU" sz="2000" cap="none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7" name="Выноска со стрелкой вверх 6"/>
          <p:cNvSpPr/>
          <p:nvPr/>
        </p:nvSpPr>
        <p:spPr>
          <a:xfrm>
            <a:off x="1331640" y="4941168"/>
            <a:ext cx="6696744" cy="1800200"/>
          </a:xfrm>
          <a:prstGeom prst="upArrowCallout">
            <a:avLst>
              <a:gd name="adj1" fmla="val 25000"/>
              <a:gd name="adj2" fmla="val 51538"/>
              <a:gd name="adj3" fmla="val 18918"/>
              <a:gd name="adj4" fmla="val 64977"/>
            </a:avLst>
          </a:prstGeom>
          <a:gradFill flip="none" rotWithShape="1">
            <a:gsLst>
              <a:gs pos="0">
                <a:srgbClr val="00FFCC">
                  <a:shade val="30000"/>
                  <a:satMod val="115000"/>
                </a:srgbClr>
              </a:gs>
              <a:gs pos="50000">
                <a:srgbClr val="00FFCC">
                  <a:shade val="67500"/>
                  <a:satMod val="115000"/>
                </a:srgbClr>
              </a:gs>
              <a:gs pos="100000">
                <a:srgbClr val="00FFCC">
                  <a:shade val="100000"/>
                  <a:satMod val="115000"/>
                </a:srgbClr>
              </a:gs>
            </a:gsLst>
            <a:lin ang="13500000" scaled="1"/>
            <a:tileRect/>
          </a:gradFill>
          <a:ln w="12700">
            <a:solidFill>
              <a:srgbClr val="00CC6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99"/>
                </a:solidFill>
                <a:latin typeface="Book Antiqua" pitchFamily="18" charset="0"/>
              </a:rPr>
              <a:t>Реализация  Программы позволит  повысить уровень газификации Холм-Жирковского района   </a:t>
            </a:r>
          </a:p>
          <a:p>
            <a:pPr algn="ctr"/>
            <a:endParaRPr lang="ru-RU" sz="1600" dirty="0" smtClean="0">
              <a:solidFill>
                <a:srgbClr val="000099"/>
              </a:solidFill>
              <a:latin typeface="Book Antiqua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028384" y="1556792"/>
            <a:ext cx="1115616" cy="378749"/>
          </a:xfrm>
          <a:prstGeom prst="roundRect">
            <a:avLst/>
          </a:prstGeom>
          <a:gradFill rotWithShape="1">
            <a:gsLst>
              <a:gs pos="0">
                <a:srgbClr val="7CCA62">
                  <a:shade val="51000"/>
                  <a:satMod val="130000"/>
                </a:srgbClr>
              </a:gs>
              <a:gs pos="80000">
                <a:srgbClr val="7CCA62">
                  <a:shade val="93000"/>
                  <a:satMod val="130000"/>
                </a:srgbClr>
              </a:gs>
              <a:gs pos="100000">
                <a:srgbClr val="7CCA62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7CCA6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DBF5F9">
                    <a:lumMod val="10000"/>
                  </a:srgbClr>
                </a:solidFill>
                <a:latin typeface="Book Antiqua" pitchFamily="18" charset="0"/>
              </a:rPr>
              <a:t>тыс. руб.</a:t>
            </a:r>
            <a:endParaRPr lang="ru-RU" sz="1400" b="1" dirty="0">
              <a:solidFill>
                <a:srgbClr val="DBF5F9">
                  <a:lumMod val="10000"/>
                </a:srgbClr>
              </a:solidFill>
              <a:latin typeface="Book Antiqua" pitchFamily="18" charset="0"/>
            </a:endParaRPr>
          </a:p>
        </p:txBody>
      </p:sp>
      <p:pic>
        <p:nvPicPr>
          <p:cNvPr id="9" name="Рисунок 8" descr="газ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3573016"/>
            <a:ext cx="2751938" cy="2056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980728"/>
            <a:ext cx="8784976" cy="1008112"/>
          </a:xfrm>
        </p:spPr>
        <p:txBody>
          <a:bodyPr>
            <a:normAutofit/>
          </a:bodyPr>
          <a:lstStyle/>
          <a:p>
            <a:pPr algn="ctr"/>
            <a:r>
              <a:rPr lang="ru-RU" sz="1600" b="1" u="sng" dirty="0" smtClean="0">
                <a:solidFill>
                  <a:srgbClr val="000099"/>
                </a:solidFill>
                <a:latin typeface="Book Antiqua" pitchFamily="18" charset="0"/>
              </a:rPr>
              <a:t>Цель   муниципальной  программы:</a:t>
            </a:r>
            <a:r>
              <a:rPr lang="ru-RU" sz="1600" dirty="0" smtClean="0">
                <a:solidFill>
                  <a:srgbClr val="000099"/>
                </a:solidFill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rgbClr val="000099"/>
                </a:solidFill>
                <a:latin typeface="Book Antiqua" pitchFamily="18" charset="0"/>
              </a:rPr>
              <a:t>Повышение энергетической эффективности потребления ресурсов и экономии бюджетных средств в муниципальном образовании «Холм-Жирковский район» Смоленской области.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179512" y="1988839"/>
          <a:ext cx="8784975" cy="320764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896544"/>
                <a:gridCol w="1368152"/>
                <a:gridCol w="1296144"/>
                <a:gridCol w="1224135"/>
              </a:tblGrid>
              <a:tr h="35552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 Antiqua" pitchFamily="18" charset="0"/>
                        </a:rPr>
                        <a:t>Наименование</a:t>
                      </a:r>
                      <a:endParaRPr lang="ru-RU" sz="16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 Antiqua" pitchFamily="18" charset="0"/>
                        </a:rPr>
                        <a:t>2017 год</a:t>
                      </a:r>
                      <a:endParaRPr lang="ru-RU" sz="16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 Antiqua" pitchFamily="18" charset="0"/>
                        </a:rPr>
                        <a:t>2018 год</a:t>
                      </a:r>
                      <a:endParaRPr lang="ru-RU" sz="16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latin typeface="Book Antiqua" pitchFamily="18" charset="0"/>
                        </a:rPr>
                        <a:t>2019 год</a:t>
                      </a:r>
                      <a:endParaRPr lang="ru-RU" sz="16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652588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Book Antiqua" pitchFamily="18" charset="0"/>
                        </a:rPr>
                        <a:t>Муниципальная</a:t>
                      </a:r>
                      <a:r>
                        <a:rPr lang="ru-RU" sz="1300" baseline="0" dirty="0" smtClean="0">
                          <a:latin typeface="Book Antiqua" pitchFamily="18" charset="0"/>
                        </a:rPr>
                        <a:t> программа «Энергосбережение  и повышение энергетической эффективности на территории муниципального образования «Холм-Жирковский район» Смоленской области на 2014-2020 годы», в т.ч.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50,0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50,0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50,0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07044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Book Antiqua" pitchFamily="18" charset="0"/>
                        </a:rPr>
                        <a:t>Средства местного бюджета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50,0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50,0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50,0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07044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Book Antiqua" pitchFamily="18" charset="0"/>
                        </a:rPr>
                        <a:t>Основное  мероприятие</a:t>
                      </a:r>
                      <a:r>
                        <a:rPr lang="ru-RU" sz="1300" baseline="0" dirty="0" smtClean="0">
                          <a:latin typeface="Book Antiqua" pitchFamily="18" charset="0"/>
                        </a:rPr>
                        <a:t>  «Энергосбережение и повышение энергетической эффективности в бюджетном секторе»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30,0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30,0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30,0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07044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Book Antiqua" pitchFamily="18" charset="0"/>
                        </a:rPr>
                        <a:t>Основное мероприятие «Энергосбережение и повышение  энергетической эффективности  в жилищном секторе»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10,0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10,0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10,0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07044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Book Antiqua" pitchFamily="18" charset="0"/>
                        </a:rPr>
                        <a:t>Основное  мероприятие «Энергосбережение и повышение энергетической  эффективности  в системах коммунальной  инфраструктуры»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10,0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10,0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10,0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107504" y="1"/>
            <a:ext cx="9036496" cy="1052735"/>
          </a:xfrm>
          <a:prstGeom prst="round2Diag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20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Муниципальная программа  « Энергосбережение  и повышение энергетической эффективности  на территории муниципального образования «Холм-Жирковский район Смоленской области                на  2014-2020 гг.»</a:t>
            </a:r>
            <a:endParaRPr lang="ru-RU" sz="2000" cap="none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7" name="Выноска со стрелкой вверх 6"/>
          <p:cNvSpPr/>
          <p:nvPr/>
        </p:nvSpPr>
        <p:spPr>
          <a:xfrm>
            <a:off x="179512" y="5229200"/>
            <a:ext cx="8784976" cy="1628800"/>
          </a:xfrm>
          <a:prstGeom prst="upArrowCallout">
            <a:avLst>
              <a:gd name="adj1" fmla="val 25000"/>
              <a:gd name="adj2" fmla="val 51538"/>
              <a:gd name="adj3" fmla="val 18918"/>
              <a:gd name="adj4" fmla="val 71215"/>
            </a:avLst>
          </a:prstGeom>
          <a:gradFill flip="none" rotWithShape="1">
            <a:gsLst>
              <a:gs pos="0">
                <a:srgbClr val="00FFCC">
                  <a:shade val="30000"/>
                  <a:satMod val="115000"/>
                </a:srgbClr>
              </a:gs>
              <a:gs pos="50000">
                <a:srgbClr val="00FFCC">
                  <a:shade val="67500"/>
                  <a:satMod val="115000"/>
                </a:srgbClr>
              </a:gs>
              <a:gs pos="100000">
                <a:srgbClr val="00FFCC">
                  <a:shade val="100000"/>
                  <a:satMod val="115000"/>
                </a:srgbClr>
              </a:gs>
            </a:gsLst>
            <a:lin ang="13500000" scaled="1"/>
            <a:tileRect/>
          </a:gradFill>
          <a:ln w="12700">
            <a:solidFill>
              <a:srgbClr val="00CC6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900" dirty="0" smtClean="0">
              <a:solidFill>
                <a:srgbClr val="000099"/>
              </a:solidFill>
            </a:endParaRPr>
          </a:p>
          <a:p>
            <a:pPr algn="ctr"/>
            <a:r>
              <a:rPr lang="ru-RU" sz="1400" dirty="0" smtClean="0">
                <a:solidFill>
                  <a:srgbClr val="000099"/>
                </a:solidFill>
                <a:latin typeface="Book Antiqua" pitchFamily="18" charset="0"/>
              </a:rPr>
              <a:t>По результатам реализации программы будет достигнута:</a:t>
            </a:r>
          </a:p>
          <a:p>
            <a:r>
              <a:rPr lang="ru-RU" sz="1400" dirty="0" smtClean="0">
                <a:solidFill>
                  <a:srgbClr val="000099"/>
                </a:solidFill>
                <a:latin typeface="Book Antiqua" pitchFamily="18" charset="0"/>
              </a:rPr>
              <a:t>1.Экономия электрической энергии не менее 2 % ежегодно; экономия тепловой энергии не менее 2 % ежегодно; экономия воды не менее 2 % ежегодно; экономия природного газа не менее 2 % ежегодно.</a:t>
            </a:r>
          </a:p>
          <a:p>
            <a:r>
              <a:rPr lang="ru-RU" sz="1400" dirty="0" smtClean="0">
                <a:solidFill>
                  <a:srgbClr val="000099"/>
                </a:solidFill>
                <a:latin typeface="Book Antiqua" pitchFamily="18" charset="0"/>
              </a:rPr>
              <a:t>2. Экономия топливно-энергетических ресурсов в муниципальном  составит 765,6 тонны условного топлива</a:t>
            </a:r>
          </a:p>
          <a:p>
            <a:pPr algn="ctr"/>
            <a:endParaRPr lang="ru-RU" sz="1600" dirty="0" smtClean="0">
              <a:solidFill>
                <a:srgbClr val="000099"/>
              </a:solidFill>
              <a:latin typeface="Book Antiqua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028384" y="1700808"/>
            <a:ext cx="1115616" cy="378749"/>
          </a:xfrm>
          <a:prstGeom prst="roundRect">
            <a:avLst/>
          </a:prstGeom>
          <a:gradFill rotWithShape="1">
            <a:gsLst>
              <a:gs pos="0">
                <a:srgbClr val="7CCA62">
                  <a:shade val="51000"/>
                  <a:satMod val="130000"/>
                </a:srgbClr>
              </a:gs>
              <a:gs pos="80000">
                <a:srgbClr val="7CCA62">
                  <a:shade val="93000"/>
                  <a:satMod val="130000"/>
                </a:srgbClr>
              </a:gs>
              <a:gs pos="100000">
                <a:srgbClr val="7CCA62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7CCA6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DBF5F9">
                    <a:lumMod val="10000"/>
                  </a:srgbClr>
                </a:solidFill>
                <a:latin typeface="Book Antiqua" pitchFamily="18" charset="0"/>
              </a:rPr>
              <a:t>тыс. руб.</a:t>
            </a:r>
            <a:endParaRPr lang="ru-RU" sz="1400" b="1" dirty="0">
              <a:solidFill>
                <a:srgbClr val="DBF5F9">
                  <a:lumMod val="10000"/>
                </a:srgbClr>
              </a:solidFill>
              <a:latin typeface="Book Antiqua" pitchFamily="18" charset="0"/>
            </a:endParaRPr>
          </a:p>
        </p:txBody>
      </p:sp>
      <p:pic>
        <p:nvPicPr>
          <p:cNvPr id="9" name="Рисунок 8" descr="энергосбережени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4941168"/>
            <a:ext cx="1691680" cy="1127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980728"/>
            <a:ext cx="8784976" cy="792088"/>
          </a:xfrm>
        </p:spPr>
        <p:txBody>
          <a:bodyPr>
            <a:normAutofit/>
          </a:bodyPr>
          <a:lstStyle/>
          <a:p>
            <a:pPr algn="ctr"/>
            <a:r>
              <a:rPr lang="ru-RU" sz="1600" b="1" u="sng" dirty="0" smtClean="0">
                <a:solidFill>
                  <a:srgbClr val="000099"/>
                </a:solidFill>
                <a:latin typeface="Book Antiqua" pitchFamily="18" charset="0"/>
              </a:rPr>
              <a:t>Цель   муниципальной  программы:</a:t>
            </a:r>
            <a:r>
              <a:rPr lang="ru-RU" sz="1600" u="sng" dirty="0" smtClean="0">
                <a:solidFill>
                  <a:srgbClr val="000099"/>
                </a:solidFill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rgbClr val="000099"/>
                </a:solidFill>
                <a:latin typeface="Book Antiqua" pitchFamily="18" charset="0"/>
              </a:rPr>
              <a:t>Обеспечение безопасности жизнедеятельности населения муниципального образования «Холм-Жирковский район» Смоленской области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179512" y="1772816"/>
          <a:ext cx="8784975" cy="32403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824536"/>
                <a:gridCol w="1368152"/>
                <a:gridCol w="1296144"/>
                <a:gridCol w="1296143"/>
              </a:tblGrid>
              <a:tr h="36969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 Antiqua" pitchFamily="18" charset="0"/>
                        </a:rPr>
                        <a:t>Наименование</a:t>
                      </a:r>
                      <a:endParaRPr lang="ru-RU" sz="16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 Antiqua" pitchFamily="18" charset="0"/>
                        </a:rPr>
                        <a:t>2017 год</a:t>
                      </a:r>
                      <a:endParaRPr lang="ru-RU" sz="16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 Antiqua" pitchFamily="18" charset="0"/>
                        </a:rPr>
                        <a:t>2018 год</a:t>
                      </a:r>
                      <a:endParaRPr lang="ru-RU" sz="16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latin typeface="Book Antiqua" pitchFamily="18" charset="0"/>
                        </a:rPr>
                        <a:t>2019 год</a:t>
                      </a:r>
                      <a:endParaRPr lang="ru-RU" sz="16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944118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Book Antiqua" pitchFamily="18" charset="0"/>
                        </a:rPr>
                        <a:t>Муниципальная</a:t>
                      </a:r>
                      <a:r>
                        <a:rPr lang="ru-RU" sz="1300" baseline="0" dirty="0" smtClean="0">
                          <a:latin typeface="Book Antiqua" pitchFamily="18" charset="0"/>
                        </a:rPr>
                        <a:t> программа «Создание условий для обеспечения безопасности жизнедеятельности населения муниципального образования «Холм-Жирковский район» Смоленской области на 2016-2020 годы», в т.ч.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58,3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130,0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130,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19281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Book Antiqua" pitchFamily="18" charset="0"/>
                        </a:rPr>
                        <a:t>Средства местного бюджета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58,3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130,0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130,0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455139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Book Antiqua" pitchFamily="18" charset="0"/>
                        </a:rPr>
                        <a:t>Подпрограмма « противодействие</a:t>
                      </a:r>
                      <a:r>
                        <a:rPr lang="ru-RU" sz="1300" baseline="0" dirty="0" smtClean="0">
                          <a:latin typeface="Book Antiqua" pitchFamily="18" charset="0"/>
                        </a:rPr>
                        <a:t> терроризму и экстремизму»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8,3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30,0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30,0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520893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Book Antiqua" pitchFamily="18" charset="0"/>
                        </a:rPr>
                        <a:t>Подпрограмма «Комплексные меры по профилактике правонарушений  и усилению борьбы с преступностью»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25,0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50,0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50,0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598694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Book Antiqua" pitchFamily="18" charset="0"/>
                        </a:rPr>
                        <a:t>Подпрограмма « Обеспечение безопасности дорожного движения»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25,0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50,0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50,0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107504" y="1"/>
            <a:ext cx="9036496" cy="908719"/>
          </a:xfrm>
          <a:prstGeom prst="round2Diag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18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Муниципальная программа  «Создание условий для обеспечения безопасности жизнедеятельности населения муниципального образования «Холм-Жирковский район Смоленской области на  2016-2020 гг.»</a:t>
            </a:r>
            <a:endParaRPr lang="ru-RU" sz="1800" cap="none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7" name="Выноска со стрелкой вверх 6"/>
          <p:cNvSpPr/>
          <p:nvPr/>
        </p:nvSpPr>
        <p:spPr>
          <a:xfrm>
            <a:off x="251520" y="4869160"/>
            <a:ext cx="8784976" cy="1988840"/>
          </a:xfrm>
          <a:prstGeom prst="upArrowCallout">
            <a:avLst>
              <a:gd name="adj1" fmla="val 24216"/>
              <a:gd name="adj2" fmla="val 52714"/>
              <a:gd name="adj3" fmla="val 18918"/>
              <a:gd name="adj4" fmla="val 64977"/>
            </a:avLst>
          </a:prstGeom>
          <a:gradFill flip="none" rotWithShape="1">
            <a:gsLst>
              <a:gs pos="0">
                <a:srgbClr val="00FFCC">
                  <a:shade val="30000"/>
                  <a:satMod val="115000"/>
                </a:srgbClr>
              </a:gs>
              <a:gs pos="50000">
                <a:srgbClr val="00FFCC">
                  <a:shade val="67500"/>
                  <a:satMod val="115000"/>
                </a:srgbClr>
              </a:gs>
              <a:gs pos="100000">
                <a:srgbClr val="00FFCC">
                  <a:shade val="100000"/>
                  <a:satMod val="115000"/>
                </a:srgbClr>
              </a:gs>
            </a:gsLst>
            <a:lin ang="13500000" scaled="1"/>
            <a:tileRect/>
          </a:gradFill>
          <a:ln w="12700">
            <a:solidFill>
              <a:srgbClr val="00CC6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99"/>
                </a:solidFill>
                <a:latin typeface="Book Antiqua" pitchFamily="18" charset="0"/>
              </a:rPr>
              <a:t>В результате реализации муниципальной программы: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solidFill>
                  <a:srgbClr val="000099"/>
                </a:solidFill>
                <a:latin typeface="Book Antiqua" pitchFamily="18" charset="0"/>
              </a:rPr>
              <a:t>повысится  степень оснащенности оборудованием и защищенности </a:t>
            </a:r>
          </a:p>
          <a:p>
            <a:pPr algn="just"/>
            <a:r>
              <a:rPr lang="ru-RU" sz="1600" dirty="0" smtClean="0">
                <a:solidFill>
                  <a:srgbClr val="000099"/>
                </a:solidFill>
                <a:latin typeface="Book Antiqua" pitchFamily="18" charset="0"/>
              </a:rPr>
              <a:t>в  целом потенциально опасных объектов и мест   массового пребывания людей; 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solidFill>
                  <a:srgbClr val="000099"/>
                </a:solidFill>
                <a:latin typeface="Book Antiqua" pitchFamily="18" charset="0"/>
              </a:rPr>
              <a:t>снижение роста преступности, в том числе среди несовершеннолетних;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solidFill>
                  <a:srgbClr val="000099"/>
                </a:solidFill>
                <a:latin typeface="Book Antiqua" pitchFamily="18" charset="0"/>
              </a:rPr>
              <a:t>снижение ДТП.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028384" y="1412776"/>
            <a:ext cx="1115616" cy="378749"/>
          </a:xfrm>
          <a:prstGeom prst="roundRect">
            <a:avLst/>
          </a:prstGeom>
          <a:gradFill rotWithShape="1">
            <a:gsLst>
              <a:gs pos="0">
                <a:srgbClr val="7CCA62">
                  <a:shade val="51000"/>
                  <a:satMod val="130000"/>
                </a:srgbClr>
              </a:gs>
              <a:gs pos="80000">
                <a:srgbClr val="7CCA62">
                  <a:shade val="93000"/>
                  <a:satMod val="130000"/>
                </a:srgbClr>
              </a:gs>
              <a:gs pos="100000">
                <a:srgbClr val="7CCA62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7CCA6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DBF5F9">
                    <a:lumMod val="10000"/>
                  </a:srgbClr>
                </a:solidFill>
                <a:latin typeface="Book Antiqua" pitchFamily="18" charset="0"/>
              </a:rPr>
              <a:t>тыс. руб.</a:t>
            </a:r>
            <a:endParaRPr lang="ru-RU" sz="1400" b="1" dirty="0">
              <a:solidFill>
                <a:srgbClr val="DBF5F9">
                  <a:lumMod val="10000"/>
                </a:srgbClr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980728"/>
            <a:ext cx="8784976" cy="864096"/>
          </a:xfrm>
        </p:spPr>
        <p:txBody>
          <a:bodyPr>
            <a:normAutofit/>
          </a:bodyPr>
          <a:lstStyle/>
          <a:p>
            <a:pPr algn="ctr"/>
            <a:r>
              <a:rPr lang="ru-RU" sz="1600" b="1" u="sng" dirty="0" smtClean="0">
                <a:solidFill>
                  <a:srgbClr val="000099"/>
                </a:solidFill>
                <a:latin typeface="Book Antiqua" pitchFamily="18" charset="0"/>
              </a:rPr>
              <a:t>Цель   муниципальной  программы:</a:t>
            </a:r>
            <a:r>
              <a:rPr lang="ru-RU" sz="1600" u="sng" dirty="0" smtClean="0">
                <a:solidFill>
                  <a:srgbClr val="000099"/>
                </a:solidFill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rgbClr val="000099"/>
                </a:solidFill>
                <a:latin typeface="Book Antiqua" pitchFamily="18" charset="0"/>
              </a:rPr>
              <a:t>Удовлетворение потребности населения в качественных услугах пассажирского транспорта общего пользования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179512" y="1892145"/>
          <a:ext cx="8784975" cy="239768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679985"/>
                <a:gridCol w="1440695"/>
                <a:gridCol w="1368152"/>
                <a:gridCol w="1296143"/>
              </a:tblGrid>
              <a:tr h="33796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 Antiqua" pitchFamily="18" charset="0"/>
                        </a:rPr>
                        <a:t>Наименование</a:t>
                      </a:r>
                      <a:endParaRPr lang="ru-RU" sz="16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 Antiqua" pitchFamily="18" charset="0"/>
                        </a:rPr>
                        <a:t>2017 год</a:t>
                      </a:r>
                      <a:endParaRPr lang="ru-RU" sz="16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 Antiqua" pitchFamily="18" charset="0"/>
                        </a:rPr>
                        <a:t>2018 год</a:t>
                      </a:r>
                      <a:endParaRPr lang="ru-RU" sz="16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latin typeface="Book Antiqua" pitchFamily="18" charset="0"/>
                        </a:rPr>
                        <a:t>2019 год</a:t>
                      </a:r>
                      <a:endParaRPr lang="ru-RU" sz="16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863089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Book Antiqua" pitchFamily="18" charset="0"/>
                        </a:rPr>
                        <a:t>Муниципальная</a:t>
                      </a:r>
                      <a:r>
                        <a:rPr lang="ru-RU" sz="1300" baseline="0" dirty="0" smtClean="0">
                          <a:latin typeface="Book Antiqua" pitchFamily="18" charset="0"/>
                        </a:rPr>
                        <a:t> программа «Поддержка пассажирского транспорта общего пользования в муниципальном образовании «Холм-Жирковский район» Смоленской области на 2014-2020 годы», в т.ч.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600,0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600,0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600,0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291879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Book Antiqua" pitchFamily="18" charset="0"/>
                        </a:rPr>
                        <a:t>Средства местного бюджета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600,0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600,0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600,0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808057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Book Antiqua" pitchFamily="18" charset="0"/>
                        </a:rPr>
                        <a:t>Основное мероприятие « создание</a:t>
                      </a:r>
                      <a:r>
                        <a:rPr lang="ru-RU" sz="1300" baseline="0" dirty="0" smtClean="0">
                          <a:latin typeface="Book Antiqua" pitchFamily="18" charset="0"/>
                        </a:rPr>
                        <a:t> условий для обеспечения транспортного обслуживания населения автомобильным транспортом в межмуниципальном сообщении»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600,0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600,0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600,0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107504" y="1"/>
            <a:ext cx="9036496" cy="980727"/>
          </a:xfrm>
          <a:prstGeom prst="round2Diag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20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Муниципальная программа  «Поддержка пассажирского транспорта общего пользования  в муниципальном образовании «Холм-Жирковский район Смоленской области на  2014-2020 гг.»</a:t>
            </a:r>
            <a:endParaRPr lang="ru-RU" sz="2000" cap="none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7" name="Выноска со стрелкой вверх 6"/>
          <p:cNvSpPr/>
          <p:nvPr/>
        </p:nvSpPr>
        <p:spPr>
          <a:xfrm>
            <a:off x="2123728" y="4437112"/>
            <a:ext cx="6696744" cy="1800200"/>
          </a:xfrm>
          <a:prstGeom prst="upArrowCallout">
            <a:avLst>
              <a:gd name="adj1" fmla="val 25000"/>
              <a:gd name="adj2" fmla="val 51538"/>
              <a:gd name="adj3" fmla="val 18918"/>
              <a:gd name="adj4" fmla="val 64977"/>
            </a:avLst>
          </a:prstGeom>
          <a:gradFill flip="none" rotWithShape="1">
            <a:gsLst>
              <a:gs pos="0">
                <a:srgbClr val="00FFCC">
                  <a:shade val="30000"/>
                  <a:satMod val="115000"/>
                </a:srgbClr>
              </a:gs>
              <a:gs pos="50000">
                <a:srgbClr val="00FFCC">
                  <a:shade val="67500"/>
                  <a:satMod val="115000"/>
                </a:srgbClr>
              </a:gs>
              <a:gs pos="100000">
                <a:srgbClr val="00FFCC">
                  <a:shade val="100000"/>
                  <a:satMod val="115000"/>
                </a:srgbClr>
              </a:gs>
            </a:gsLst>
            <a:lin ang="13500000" scaled="1"/>
            <a:tileRect/>
          </a:gradFill>
          <a:ln w="12700">
            <a:solidFill>
              <a:srgbClr val="00CC6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99"/>
                </a:solidFill>
                <a:latin typeface="Book Antiqua" pitchFamily="18" charset="0"/>
              </a:rPr>
              <a:t>Реализация Программы позволит сохранить действующую маршрутную сеть и  совершенствовать ее с учетом транспортных потребностей населения, а также содержать автобусный парк в технически исправном состоянии.</a:t>
            </a:r>
          </a:p>
          <a:p>
            <a:pPr algn="ctr"/>
            <a:endParaRPr lang="ru-RU" sz="1600" dirty="0" smtClean="0">
              <a:solidFill>
                <a:srgbClr val="000099"/>
              </a:solidFill>
              <a:latin typeface="Book Antiqua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028384" y="1484784"/>
            <a:ext cx="1115616" cy="378749"/>
          </a:xfrm>
          <a:prstGeom prst="roundRect">
            <a:avLst/>
          </a:prstGeom>
          <a:gradFill rotWithShape="1">
            <a:gsLst>
              <a:gs pos="0">
                <a:srgbClr val="7CCA62">
                  <a:shade val="51000"/>
                  <a:satMod val="130000"/>
                </a:srgbClr>
              </a:gs>
              <a:gs pos="80000">
                <a:srgbClr val="7CCA62">
                  <a:shade val="93000"/>
                  <a:satMod val="130000"/>
                </a:srgbClr>
              </a:gs>
              <a:gs pos="100000">
                <a:srgbClr val="7CCA62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7CCA6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DBF5F9">
                    <a:lumMod val="10000"/>
                  </a:srgbClr>
                </a:solidFill>
                <a:latin typeface="Book Antiqua" pitchFamily="18" charset="0"/>
              </a:rPr>
              <a:t>тыс. руб.</a:t>
            </a:r>
            <a:endParaRPr lang="ru-RU" sz="1400" b="1" dirty="0">
              <a:solidFill>
                <a:srgbClr val="DBF5F9">
                  <a:lumMod val="10000"/>
                </a:srgbClr>
              </a:solidFill>
              <a:latin typeface="Book Antiqua" pitchFamily="18" charset="0"/>
            </a:endParaRPr>
          </a:p>
        </p:txBody>
      </p:sp>
      <p:pic>
        <p:nvPicPr>
          <p:cNvPr id="9" name="Рисунок 8" descr="автобу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4725144"/>
            <a:ext cx="2232247" cy="1674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980728"/>
            <a:ext cx="8784976" cy="864096"/>
          </a:xfrm>
        </p:spPr>
        <p:txBody>
          <a:bodyPr>
            <a:normAutofit/>
          </a:bodyPr>
          <a:lstStyle/>
          <a:p>
            <a:pPr algn="ctr"/>
            <a:endParaRPr lang="ru-RU" sz="1600" b="1" dirty="0" smtClean="0">
              <a:solidFill>
                <a:srgbClr val="0000FF"/>
              </a:solidFill>
              <a:latin typeface="Book Antiqua" pitchFamily="18" charset="0"/>
            </a:endParaRPr>
          </a:p>
          <a:p>
            <a:pPr algn="ctr"/>
            <a:r>
              <a:rPr lang="ru-RU" sz="1600" b="1" u="sng" dirty="0" smtClean="0">
                <a:solidFill>
                  <a:srgbClr val="000099"/>
                </a:solidFill>
                <a:latin typeface="Book Antiqua" pitchFamily="18" charset="0"/>
              </a:rPr>
              <a:t>Цель   муниципальной  программы:</a:t>
            </a:r>
            <a:r>
              <a:rPr lang="ru-RU" sz="1600" u="sng" dirty="0" smtClean="0">
                <a:solidFill>
                  <a:srgbClr val="000099"/>
                </a:solidFill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rgbClr val="000099"/>
                </a:solidFill>
                <a:latin typeface="Book Antiqua" pitchFamily="18" charset="0"/>
              </a:rPr>
              <a:t>Поддержка сельскохозяйственных товаропроизводителей</a:t>
            </a:r>
          </a:p>
          <a:p>
            <a:pPr algn="ctr"/>
            <a:endParaRPr lang="ru-RU" sz="1600" dirty="0" smtClean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179512" y="1892145"/>
          <a:ext cx="8784975" cy="232182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679985"/>
                <a:gridCol w="1440695"/>
                <a:gridCol w="1368152"/>
                <a:gridCol w="1296143"/>
              </a:tblGrid>
              <a:tr h="33796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 Antiqua" pitchFamily="18" charset="0"/>
                        </a:rPr>
                        <a:t>Наименование</a:t>
                      </a:r>
                      <a:endParaRPr lang="ru-RU" sz="16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 Antiqua" pitchFamily="18" charset="0"/>
                        </a:rPr>
                        <a:t>2017 год</a:t>
                      </a:r>
                      <a:endParaRPr lang="ru-RU" sz="16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 Antiqua" pitchFamily="18" charset="0"/>
                        </a:rPr>
                        <a:t>2018 год</a:t>
                      </a:r>
                      <a:endParaRPr lang="ru-RU" sz="16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latin typeface="Book Antiqua" pitchFamily="18" charset="0"/>
                        </a:rPr>
                        <a:t>2019 год</a:t>
                      </a:r>
                      <a:endParaRPr lang="ru-RU" sz="16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863089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Book Antiqua" pitchFamily="18" charset="0"/>
                        </a:rPr>
                        <a:t>Муниципальная</a:t>
                      </a:r>
                      <a:r>
                        <a:rPr lang="ru-RU" sz="1300" baseline="0" dirty="0" smtClean="0">
                          <a:latin typeface="Book Antiqua" pitchFamily="18" charset="0"/>
                        </a:rPr>
                        <a:t> программа «Развитие сельского хозяйства   в муниципальном образовании «Холм-Жирковский район» Смоленской области на 2016-2020 годы», в т.ч.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800,0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700,0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700,0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291879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Book Antiqua" pitchFamily="18" charset="0"/>
                        </a:rPr>
                        <a:t>Средства местного бюджета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800,0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700,0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700,0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808057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Book Antiqua" pitchFamily="18" charset="0"/>
                        </a:rPr>
                        <a:t>Основное мероприятие «  Создание условий для функционирования  и развития сельскохозяйственных предприятий»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800,0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700,0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700,0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107504" y="1"/>
            <a:ext cx="9036496" cy="1052735"/>
          </a:xfrm>
          <a:prstGeom prst="round2Diag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20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Муниципальная программа  « Развитие сельского хозяйства в муниципальном образовании «Холм-Жирковский район    Смоленской области на  2016-2020 гг.»</a:t>
            </a:r>
            <a:endParaRPr lang="ru-RU" sz="2000" cap="none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8" name="Выноска со стрелкой вверх 7"/>
          <p:cNvSpPr/>
          <p:nvPr/>
        </p:nvSpPr>
        <p:spPr>
          <a:xfrm>
            <a:off x="1403648" y="3933056"/>
            <a:ext cx="6696744" cy="1512168"/>
          </a:xfrm>
          <a:prstGeom prst="upArrowCallout">
            <a:avLst>
              <a:gd name="adj1" fmla="val 25000"/>
              <a:gd name="adj2" fmla="val 51538"/>
              <a:gd name="adj3" fmla="val 18918"/>
              <a:gd name="adj4" fmla="val 64977"/>
            </a:avLst>
          </a:prstGeom>
          <a:gradFill flip="none" rotWithShape="1">
            <a:gsLst>
              <a:gs pos="0">
                <a:srgbClr val="00FFCC">
                  <a:shade val="30000"/>
                  <a:satMod val="115000"/>
                </a:srgbClr>
              </a:gs>
              <a:gs pos="50000">
                <a:srgbClr val="00FFCC">
                  <a:shade val="67500"/>
                  <a:satMod val="115000"/>
                </a:srgbClr>
              </a:gs>
              <a:gs pos="100000">
                <a:srgbClr val="00FFCC">
                  <a:shade val="100000"/>
                  <a:satMod val="115000"/>
                </a:srgbClr>
              </a:gs>
            </a:gsLst>
            <a:lin ang="13500000" scaled="1"/>
            <a:tileRect/>
          </a:gradFill>
          <a:ln w="12700">
            <a:solidFill>
              <a:srgbClr val="00CC6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99"/>
                </a:solidFill>
                <a:latin typeface="Book Antiqua" pitchFamily="18" charset="0"/>
              </a:rPr>
              <a:t>Реализация Программы позволит улучшить финансовую устойчивость отрасли, повысить занятость и уровень жизни сельского населения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028384" y="1412776"/>
            <a:ext cx="1115616" cy="378749"/>
          </a:xfrm>
          <a:prstGeom prst="roundRect">
            <a:avLst/>
          </a:prstGeom>
          <a:gradFill rotWithShape="1">
            <a:gsLst>
              <a:gs pos="0">
                <a:srgbClr val="7CCA62">
                  <a:shade val="51000"/>
                  <a:satMod val="130000"/>
                </a:srgbClr>
              </a:gs>
              <a:gs pos="80000">
                <a:srgbClr val="7CCA62">
                  <a:shade val="93000"/>
                  <a:satMod val="130000"/>
                </a:srgbClr>
              </a:gs>
              <a:gs pos="100000">
                <a:srgbClr val="7CCA62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7CCA6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DBF5F9">
                    <a:lumMod val="10000"/>
                  </a:srgbClr>
                </a:solidFill>
                <a:latin typeface="Book Antiqua" pitchFamily="18" charset="0"/>
              </a:rPr>
              <a:t>тыс. руб.</a:t>
            </a:r>
            <a:endParaRPr lang="ru-RU" sz="1400" b="1" dirty="0">
              <a:solidFill>
                <a:srgbClr val="DBF5F9">
                  <a:lumMod val="10000"/>
                </a:srgbClr>
              </a:solidFill>
              <a:latin typeface="Book Antiqua" pitchFamily="18" charset="0"/>
            </a:endParaRPr>
          </a:p>
        </p:txBody>
      </p:sp>
      <p:pic>
        <p:nvPicPr>
          <p:cNvPr id="9" name="Рисунок 8" descr="сельское хозяйство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5507510"/>
            <a:ext cx="1800200" cy="13504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сх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5445224"/>
            <a:ext cx="1852653" cy="1412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сельское  хозяйство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5517232"/>
            <a:ext cx="1810036" cy="1340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908720"/>
            <a:ext cx="8784976" cy="864096"/>
          </a:xfrm>
        </p:spPr>
        <p:txBody>
          <a:bodyPr>
            <a:normAutofit fontScale="92500" lnSpcReduction="10000"/>
          </a:bodyPr>
          <a:lstStyle/>
          <a:p>
            <a:pPr algn="ctr"/>
            <a:endParaRPr lang="ru-RU" sz="1600" b="1" dirty="0" smtClean="0">
              <a:solidFill>
                <a:srgbClr val="0000FF"/>
              </a:solidFill>
              <a:latin typeface="Book Antiqua" pitchFamily="18" charset="0"/>
            </a:endParaRPr>
          </a:p>
          <a:p>
            <a:pPr algn="ctr"/>
            <a:r>
              <a:rPr lang="ru-RU" sz="1600" b="1" u="sng" dirty="0" smtClean="0">
                <a:solidFill>
                  <a:srgbClr val="000099"/>
                </a:solidFill>
                <a:latin typeface="Book Antiqua" pitchFamily="18" charset="0"/>
              </a:rPr>
              <a:t>Цель   муниципальной  программы:</a:t>
            </a:r>
            <a:r>
              <a:rPr lang="ru-RU" sz="1600" u="sng" dirty="0" smtClean="0">
                <a:solidFill>
                  <a:srgbClr val="000099"/>
                </a:solidFill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rgbClr val="000099"/>
                </a:solidFill>
                <a:latin typeface="Book Antiqua" pitchFamily="18" charset="0"/>
              </a:rPr>
              <a:t>Стабилизация        демографической ситуации, поддержка материнства, детства и формирование предпосылок к последующему демографическому росту.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179512" y="1759764"/>
          <a:ext cx="8784975" cy="299598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679985"/>
                <a:gridCol w="1440695"/>
                <a:gridCol w="1368152"/>
                <a:gridCol w="1296143"/>
              </a:tblGrid>
              <a:tr h="33519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 Antiqua" pitchFamily="18" charset="0"/>
                        </a:rPr>
                        <a:t>Наименование</a:t>
                      </a:r>
                      <a:endParaRPr lang="ru-RU" sz="16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 Antiqua" pitchFamily="18" charset="0"/>
                        </a:rPr>
                        <a:t>2017 год</a:t>
                      </a:r>
                      <a:endParaRPr lang="ru-RU" sz="16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 Antiqua" pitchFamily="18" charset="0"/>
                        </a:rPr>
                        <a:t>2018 год</a:t>
                      </a:r>
                      <a:endParaRPr lang="ru-RU" sz="16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latin typeface="Book Antiqua" pitchFamily="18" charset="0"/>
                        </a:rPr>
                        <a:t>2019 год</a:t>
                      </a:r>
                      <a:endParaRPr lang="ru-RU" sz="16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876664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Book Antiqua" pitchFamily="18" charset="0"/>
                        </a:rPr>
                        <a:t>Муниципальная</a:t>
                      </a:r>
                      <a:r>
                        <a:rPr lang="ru-RU" sz="1300" baseline="0" dirty="0" smtClean="0">
                          <a:latin typeface="Book Antiqua" pitchFamily="18" charset="0"/>
                        </a:rPr>
                        <a:t> программа « Демографическое развитие муниципального образования «Холм-Жирковский район» Смоленской области на 2015-2020 годы», в т.ч.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16,6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20,0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20,0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289483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Book Antiqua" pitchFamily="18" charset="0"/>
                        </a:rPr>
                        <a:t>Средства местного бюджета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16,6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20,0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20,0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680171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Book Antiqua" pitchFamily="18" charset="0"/>
                        </a:rPr>
                        <a:t>Основное мероприятие « Формирование общественного мнения, направленного на стабилизацию демографической ситуации»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14,6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18,0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18,0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801425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Book Antiqua" pitchFamily="18" charset="0"/>
                        </a:rPr>
                        <a:t>Основное мероприятие «Информационное обеспечение и сопровождение  проведения демографической политики»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2,0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2,0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2,0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107504" y="1"/>
            <a:ext cx="9036496" cy="908719"/>
          </a:xfrm>
          <a:prstGeom prst="round2Diag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20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Муниципальная программа  « Демографическое развитие муниципального образования «Холм-Жирковский район  Смоленской области на  2015-2020 гг.»</a:t>
            </a:r>
            <a:endParaRPr lang="ru-RU" sz="2000" cap="none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8" name="Выноска со стрелкой вверх 7"/>
          <p:cNvSpPr/>
          <p:nvPr/>
        </p:nvSpPr>
        <p:spPr>
          <a:xfrm>
            <a:off x="179512" y="4365104"/>
            <a:ext cx="8856984" cy="2232248"/>
          </a:xfrm>
          <a:prstGeom prst="upArrowCallout">
            <a:avLst>
              <a:gd name="adj1" fmla="val 25000"/>
              <a:gd name="adj2" fmla="val 51538"/>
              <a:gd name="adj3" fmla="val 18918"/>
              <a:gd name="adj4" fmla="val 73988"/>
            </a:avLst>
          </a:prstGeom>
          <a:gradFill flip="none" rotWithShape="1">
            <a:gsLst>
              <a:gs pos="0">
                <a:srgbClr val="00FFCC">
                  <a:shade val="30000"/>
                  <a:satMod val="115000"/>
                </a:srgbClr>
              </a:gs>
              <a:gs pos="50000">
                <a:srgbClr val="00FFCC">
                  <a:shade val="67500"/>
                  <a:satMod val="115000"/>
                </a:srgbClr>
              </a:gs>
              <a:gs pos="100000">
                <a:srgbClr val="00FFCC">
                  <a:shade val="100000"/>
                  <a:satMod val="115000"/>
                </a:srgbClr>
              </a:gs>
            </a:gsLst>
            <a:lin ang="13500000" scaled="1"/>
            <a:tileRect/>
          </a:gradFill>
          <a:ln w="12700">
            <a:solidFill>
              <a:srgbClr val="00CC6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rgbClr val="000099"/>
              </a:solidFill>
              <a:latin typeface="Book Antiqua" pitchFamily="18" charset="0"/>
            </a:endParaRPr>
          </a:p>
          <a:p>
            <a:pPr algn="ctr"/>
            <a:r>
              <a:rPr lang="ru-RU" sz="1400" dirty="0" smtClean="0">
                <a:solidFill>
                  <a:srgbClr val="000099"/>
                </a:solidFill>
                <a:latin typeface="Book Antiqua" pitchFamily="18" charset="0"/>
              </a:rPr>
              <a:t>Ожидаемые результаты реализации муниципальной программы:</a:t>
            </a:r>
          </a:p>
          <a:p>
            <a:pPr algn="just">
              <a:buFontTx/>
              <a:buChar char="-"/>
            </a:pPr>
            <a:r>
              <a:rPr lang="ru-RU" sz="1400" dirty="0" smtClean="0">
                <a:solidFill>
                  <a:srgbClr val="000099"/>
                </a:solidFill>
                <a:latin typeface="Book Antiqua" pitchFamily="18" charset="0"/>
              </a:rPr>
              <a:t>снижение частоты обострений и осложнений хронических  заболеваний среди населения района;</a:t>
            </a:r>
          </a:p>
          <a:p>
            <a:pPr algn="just">
              <a:buFontTx/>
              <a:buChar char="-"/>
            </a:pPr>
            <a:r>
              <a:rPr lang="ru-RU" sz="1400" dirty="0" smtClean="0">
                <a:solidFill>
                  <a:srgbClr val="000099"/>
                </a:solidFill>
                <a:latin typeface="Book Antiqua" pitchFamily="18" charset="0"/>
              </a:rPr>
              <a:t>увеличение рождаемости и снижение уровня смертности;</a:t>
            </a:r>
          </a:p>
          <a:p>
            <a:pPr algn="just">
              <a:buFontTx/>
              <a:buChar char="-"/>
            </a:pPr>
            <a:r>
              <a:rPr lang="ru-RU" sz="1400" dirty="0" smtClean="0">
                <a:solidFill>
                  <a:srgbClr val="000099"/>
                </a:solidFill>
                <a:latin typeface="Book Antiqua" pitchFamily="18" charset="0"/>
              </a:rPr>
              <a:t>стабилизация  численность  населения на уровне увеличения  показателя  продолжительности не ниже 65 лет;</a:t>
            </a:r>
          </a:p>
          <a:p>
            <a:pPr algn="just">
              <a:buFontTx/>
              <a:buChar char="-"/>
            </a:pPr>
            <a:r>
              <a:rPr lang="ru-RU" sz="1400" dirty="0" smtClean="0">
                <a:solidFill>
                  <a:srgbClr val="000099"/>
                </a:solidFill>
                <a:latin typeface="Book Antiqua" pitchFamily="18" charset="0"/>
              </a:rPr>
              <a:t>снижение количества заболеваний социального характера;</a:t>
            </a:r>
          </a:p>
          <a:p>
            <a:pPr algn="just"/>
            <a:r>
              <a:rPr lang="ru-RU" sz="1400" dirty="0" smtClean="0">
                <a:solidFill>
                  <a:srgbClr val="000099"/>
                </a:solidFill>
                <a:latin typeface="Book Antiqua" pitchFamily="18" charset="0"/>
              </a:rPr>
              <a:t>- улучшение жилищных условий молодых семей.</a:t>
            </a:r>
          </a:p>
          <a:p>
            <a:pPr algn="ctr"/>
            <a:endParaRPr lang="ru-RU" sz="1400" dirty="0" smtClean="0">
              <a:solidFill>
                <a:srgbClr val="000099"/>
              </a:solidFill>
              <a:latin typeface="Book Antiqua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028384" y="980728"/>
            <a:ext cx="1115616" cy="378749"/>
          </a:xfrm>
          <a:prstGeom prst="roundRect">
            <a:avLst/>
          </a:prstGeom>
          <a:gradFill rotWithShape="1">
            <a:gsLst>
              <a:gs pos="0">
                <a:srgbClr val="7CCA62">
                  <a:shade val="51000"/>
                  <a:satMod val="130000"/>
                </a:srgbClr>
              </a:gs>
              <a:gs pos="80000">
                <a:srgbClr val="7CCA62">
                  <a:shade val="93000"/>
                  <a:satMod val="130000"/>
                </a:srgbClr>
              </a:gs>
              <a:gs pos="100000">
                <a:srgbClr val="7CCA62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7CCA6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DBF5F9">
                    <a:lumMod val="10000"/>
                  </a:srgbClr>
                </a:solidFill>
                <a:latin typeface="Book Antiqua" pitchFamily="18" charset="0"/>
              </a:rPr>
              <a:t>тыс. руб.</a:t>
            </a:r>
            <a:endParaRPr lang="ru-RU" sz="1400" b="1" dirty="0">
              <a:solidFill>
                <a:srgbClr val="DBF5F9">
                  <a:lumMod val="10000"/>
                </a:srgbClr>
              </a:solidFill>
              <a:latin typeface="Book Antiqua" pitchFamily="18" charset="0"/>
            </a:endParaRPr>
          </a:p>
        </p:txBody>
      </p:sp>
      <p:pic>
        <p:nvPicPr>
          <p:cNvPr id="9" name="Рисунок 8" descr="дети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5485664"/>
            <a:ext cx="2195736" cy="13723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980728"/>
            <a:ext cx="8784976" cy="864096"/>
          </a:xfrm>
        </p:spPr>
        <p:txBody>
          <a:bodyPr>
            <a:normAutofit/>
          </a:bodyPr>
          <a:lstStyle/>
          <a:p>
            <a:pPr algn="ctr"/>
            <a:endParaRPr lang="ru-RU" sz="1600" b="1" dirty="0" smtClean="0">
              <a:solidFill>
                <a:srgbClr val="0000FF"/>
              </a:solidFill>
              <a:latin typeface="Book Antiqua" pitchFamily="18" charset="0"/>
            </a:endParaRPr>
          </a:p>
          <a:p>
            <a:pPr algn="ctr"/>
            <a:r>
              <a:rPr lang="ru-RU" sz="1600" b="1" u="sng" dirty="0" smtClean="0">
                <a:solidFill>
                  <a:srgbClr val="000099"/>
                </a:solidFill>
                <a:latin typeface="Book Antiqua" pitchFamily="18" charset="0"/>
              </a:rPr>
              <a:t>Цель   муниципальной  программы:</a:t>
            </a:r>
            <a:r>
              <a:rPr lang="ru-RU" sz="1600" u="sng" dirty="0" smtClean="0">
                <a:solidFill>
                  <a:srgbClr val="000099"/>
                </a:solidFill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rgbClr val="000099"/>
                </a:solidFill>
                <a:latin typeface="Book Antiqua" pitchFamily="18" charset="0"/>
              </a:rPr>
              <a:t>Повышение качества жизни молодых семей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179512" y="1892145"/>
          <a:ext cx="8784975" cy="232182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679985"/>
                <a:gridCol w="1440695"/>
                <a:gridCol w="1368152"/>
                <a:gridCol w="1296143"/>
              </a:tblGrid>
              <a:tr h="33796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 Antiqua" pitchFamily="18" charset="0"/>
                        </a:rPr>
                        <a:t>Наименование</a:t>
                      </a:r>
                      <a:endParaRPr lang="ru-RU" sz="16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 Antiqua" pitchFamily="18" charset="0"/>
                        </a:rPr>
                        <a:t>2017 год</a:t>
                      </a:r>
                      <a:endParaRPr lang="ru-RU" sz="16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 Antiqua" pitchFamily="18" charset="0"/>
                        </a:rPr>
                        <a:t>2018 год</a:t>
                      </a:r>
                      <a:endParaRPr lang="ru-RU" sz="16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latin typeface="Book Antiqua" pitchFamily="18" charset="0"/>
                        </a:rPr>
                        <a:t>2019 год</a:t>
                      </a:r>
                      <a:endParaRPr lang="ru-RU" sz="16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863089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Book Antiqua" pitchFamily="18" charset="0"/>
                        </a:rPr>
                        <a:t>Муниципальная</a:t>
                      </a:r>
                      <a:r>
                        <a:rPr lang="ru-RU" sz="1300" baseline="0" dirty="0" smtClean="0">
                          <a:latin typeface="Book Antiqua" pitchFamily="18" charset="0"/>
                        </a:rPr>
                        <a:t> программа « Обеспечение жильем молодых семей на территории  муниципального образования «Холм-Жирковский район Смоленской области» на 2015-2019 годы», в т.ч.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0,0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70,0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70,0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291879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Book Antiqua" pitchFamily="18" charset="0"/>
                        </a:rPr>
                        <a:t>Средства местного бюджета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0,0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70,0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70,0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808057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Book Antiqua" pitchFamily="18" charset="0"/>
                        </a:rPr>
                        <a:t>Основное мероприятие « Улучшение жилищных условий молодых семей»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0,0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70,0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70,0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107504" y="1"/>
            <a:ext cx="9036496" cy="1052735"/>
          </a:xfrm>
          <a:prstGeom prst="round2Diag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20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Муниципальная программа  «  Обеспечение жильем молодых семей на территории муниципального образования «Холм-Жирковский район Смоленской области на  2015-2019 гг.»</a:t>
            </a:r>
            <a:endParaRPr lang="ru-RU" sz="2000" cap="none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8" name="Выноска со стрелкой вверх 7"/>
          <p:cNvSpPr/>
          <p:nvPr/>
        </p:nvSpPr>
        <p:spPr>
          <a:xfrm>
            <a:off x="1403648" y="3789040"/>
            <a:ext cx="6696744" cy="1512168"/>
          </a:xfrm>
          <a:prstGeom prst="upArrowCallout">
            <a:avLst>
              <a:gd name="adj1" fmla="val 25000"/>
              <a:gd name="adj2" fmla="val 51538"/>
              <a:gd name="adj3" fmla="val 18918"/>
              <a:gd name="adj4" fmla="val 64977"/>
            </a:avLst>
          </a:prstGeom>
          <a:gradFill flip="none" rotWithShape="1">
            <a:gsLst>
              <a:gs pos="0">
                <a:srgbClr val="00FFCC">
                  <a:shade val="30000"/>
                  <a:satMod val="115000"/>
                </a:srgbClr>
              </a:gs>
              <a:gs pos="50000">
                <a:srgbClr val="00FFCC">
                  <a:shade val="67500"/>
                  <a:satMod val="115000"/>
                </a:srgbClr>
              </a:gs>
              <a:gs pos="100000">
                <a:srgbClr val="00FFCC">
                  <a:shade val="100000"/>
                  <a:satMod val="115000"/>
                </a:srgbClr>
              </a:gs>
            </a:gsLst>
            <a:lin ang="13500000" scaled="1"/>
            <a:tileRect/>
          </a:gradFill>
          <a:ln w="12700">
            <a:solidFill>
              <a:srgbClr val="00CC6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0099"/>
                </a:solidFill>
                <a:latin typeface="Book Antiqua" pitchFamily="18" charset="0"/>
              </a:rPr>
              <a:t>Ожидаемые результаты реализации муниципальной программы:</a:t>
            </a:r>
          </a:p>
          <a:p>
            <a:pPr algn="ctr"/>
            <a:r>
              <a:rPr lang="ru-RU" sz="1400" dirty="0" smtClean="0">
                <a:solidFill>
                  <a:srgbClr val="000099"/>
                </a:solidFill>
                <a:latin typeface="Book Antiqua" pitchFamily="18" charset="0"/>
              </a:rPr>
              <a:t>- Улучшение к 2019 году жилищных условий 6-ти молодых семей.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028384" y="1196752"/>
            <a:ext cx="1115616" cy="378749"/>
          </a:xfrm>
          <a:prstGeom prst="roundRect">
            <a:avLst/>
          </a:prstGeom>
          <a:gradFill rotWithShape="1">
            <a:gsLst>
              <a:gs pos="0">
                <a:srgbClr val="7CCA62">
                  <a:shade val="51000"/>
                  <a:satMod val="130000"/>
                </a:srgbClr>
              </a:gs>
              <a:gs pos="80000">
                <a:srgbClr val="7CCA62">
                  <a:shade val="93000"/>
                  <a:satMod val="130000"/>
                </a:srgbClr>
              </a:gs>
              <a:gs pos="100000">
                <a:srgbClr val="7CCA62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7CCA6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DBF5F9">
                    <a:lumMod val="10000"/>
                  </a:srgbClr>
                </a:solidFill>
                <a:latin typeface="Book Antiqua" pitchFamily="18" charset="0"/>
              </a:rPr>
              <a:t>тыс. руб.</a:t>
            </a:r>
            <a:endParaRPr lang="ru-RU" sz="1400" b="1" dirty="0">
              <a:solidFill>
                <a:srgbClr val="DBF5F9">
                  <a:lumMod val="10000"/>
                </a:srgbClr>
              </a:solidFill>
              <a:latin typeface="Book Antiqua" pitchFamily="18" charset="0"/>
            </a:endParaRPr>
          </a:p>
        </p:txBody>
      </p:sp>
      <p:pic>
        <p:nvPicPr>
          <p:cNvPr id="9" name="Рисунок 8" descr="жилье семье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44872"/>
            <a:ext cx="2304256" cy="1513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" name="Рисунок 9" descr="жилье семье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95728" y="5336224"/>
            <a:ext cx="2448272" cy="1521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980728"/>
            <a:ext cx="8784976" cy="1080120"/>
          </a:xfrm>
        </p:spPr>
        <p:txBody>
          <a:bodyPr>
            <a:normAutofit fontScale="77500" lnSpcReduction="20000"/>
          </a:bodyPr>
          <a:lstStyle/>
          <a:p>
            <a:pPr algn="ctr"/>
            <a:endParaRPr lang="ru-RU" sz="1600" b="1" dirty="0" smtClean="0">
              <a:solidFill>
                <a:srgbClr val="0000FF"/>
              </a:solidFill>
              <a:latin typeface="Book Antiqua" pitchFamily="18" charset="0"/>
            </a:endParaRPr>
          </a:p>
          <a:p>
            <a:pPr algn="ctr"/>
            <a:r>
              <a:rPr lang="ru-RU" sz="1800" b="1" u="sng" dirty="0" smtClean="0">
                <a:solidFill>
                  <a:srgbClr val="000099"/>
                </a:solidFill>
                <a:latin typeface="Book Antiqua" pitchFamily="18" charset="0"/>
              </a:rPr>
              <a:t>Цель   муниципальной  программы:</a:t>
            </a:r>
            <a:r>
              <a:rPr lang="ru-RU" sz="1800" u="sng" dirty="0" smtClean="0">
                <a:solidFill>
                  <a:srgbClr val="000099"/>
                </a:solidFill>
              </a:rPr>
              <a:t> </a:t>
            </a:r>
          </a:p>
          <a:p>
            <a:pPr algn="ctr"/>
            <a:r>
              <a:rPr lang="ru-RU" sz="1800" b="1" dirty="0" smtClean="0">
                <a:solidFill>
                  <a:srgbClr val="000099"/>
                </a:solidFill>
                <a:latin typeface="Book Antiqua" pitchFamily="18" charset="0"/>
              </a:rPr>
              <a:t>повышение доступности социально значимых объектов, информационных ресурсов, услуг  для лиц с ограниченными возможностями и других </a:t>
            </a:r>
            <a:r>
              <a:rPr lang="ru-RU" sz="1800" b="1" dirty="0" err="1" smtClean="0">
                <a:solidFill>
                  <a:srgbClr val="000099"/>
                </a:solidFill>
                <a:latin typeface="Book Antiqua" pitchFamily="18" charset="0"/>
              </a:rPr>
              <a:t>маломобильных</a:t>
            </a:r>
            <a:r>
              <a:rPr lang="ru-RU" sz="1800" b="1" dirty="0" smtClean="0">
                <a:solidFill>
                  <a:srgbClr val="000099"/>
                </a:solidFill>
                <a:latin typeface="Book Antiqua" pitchFamily="18" charset="0"/>
              </a:rPr>
              <a:t> групп населения, создание условий для улучшения качества жизни инвалидов на территории муниципального  образования   «Холм-Жирковский    район» Смоленской области.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179512" y="2132855"/>
          <a:ext cx="8784975" cy="303169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679985"/>
                <a:gridCol w="1440695"/>
                <a:gridCol w="1368152"/>
                <a:gridCol w="1296143"/>
              </a:tblGrid>
              <a:tr h="34146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 Antiqua" pitchFamily="18" charset="0"/>
                        </a:rPr>
                        <a:t>Наименование</a:t>
                      </a:r>
                      <a:endParaRPr lang="ru-RU" sz="16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 Antiqua" pitchFamily="18" charset="0"/>
                        </a:rPr>
                        <a:t>2017 год</a:t>
                      </a:r>
                      <a:endParaRPr lang="ru-RU" sz="16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 Antiqua" pitchFamily="18" charset="0"/>
                        </a:rPr>
                        <a:t>2018 год</a:t>
                      </a:r>
                      <a:endParaRPr lang="ru-RU" sz="16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latin typeface="Book Antiqua" pitchFamily="18" charset="0"/>
                        </a:rPr>
                        <a:t>2019 год</a:t>
                      </a:r>
                      <a:endParaRPr lang="ru-RU" sz="16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893085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Book Antiqua" pitchFamily="18" charset="0"/>
                        </a:rPr>
                        <a:t>Муниципальная</a:t>
                      </a:r>
                      <a:r>
                        <a:rPr lang="ru-RU" sz="1300" baseline="0" dirty="0" smtClean="0">
                          <a:latin typeface="Book Antiqua" pitchFamily="18" charset="0"/>
                        </a:rPr>
                        <a:t> программа « Доступная среда на территории  муниципального образования «Холм-Жирковский район Смоленской области» на 2016-2020 годы», в т.ч.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77,0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77,0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77,0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294905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Book Antiqua" pitchFamily="18" charset="0"/>
                        </a:rPr>
                        <a:t>Средства местного бюджета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77,0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77,0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77,0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678443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Book Antiqua" pitchFamily="18" charset="0"/>
                        </a:rPr>
                        <a:t>Основное мероприятие « Оборудование зданий и сооружений для беспрепятственного доступа</a:t>
                      </a:r>
                      <a:r>
                        <a:rPr lang="ru-RU" sz="1300" baseline="0" dirty="0" smtClean="0">
                          <a:latin typeface="Book Antiqua" pitchFamily="18" charset="0"/>
                        </a:rPr>
                        <a:t> к ним инвалидов и других </a:t>
                      </a:r>
                      <a:r>
                        <a:rPr lang="ru-RU" sz="1300" baseline="0" dirty="0" err="1" smtClean="0">
                          <a:latin typeface="Book Antiqua" pitchFamily="18" charset="0"/>
                        </a:rPr>
                        <a:t>маломобильных</a:t>
                      </a:r>
                      <a:r>
                        <a:rPr lang="ru-RU" sz="1300" baseline="0" dirty="0" smtClean="0">
                          <a:latin typeface="Book Antiqua" pitchFamily="18" charset="0"/>
                        </a:rPr>
                        <a:t> групп  населения»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58,0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58,0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58,0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816435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Book Antiqua" pitchFamily="18" charset="0"/>
                        </a:rPr>
                        <a:t>Основное мероприятие «Проведение мероприятий,</a:t>
                      </a:r>
                      <a:r>
                        <a:rPr lang="ru-RU" sz="1300" baseline="0" dirty="0" smtClean="0">
                          <a:latin typeface="Book Antiqua" pitchFamily="18" charset="0"/>
                        </a:rPr>
                        <a:t> направленных на повышение уровня социальной адаптации инвалидов»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19,0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19,0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19,0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107504" y="1"/>
            <a:ext cx="9036496" cy="1052735"/>
          </a:xfrm>
          <a:prstGeom prst="round2Diag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20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Муниципальная программа  «  Доступная среда на территории муниципального образования «Холм-Жирковский район  Смоленской области на  2016-2020 гг.»</a:t>
            </a:r>
            <a:endParaRPr lang="ru-RU" sz="2000" cap="none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8" name="Выноска со стрелкой вверх 7"/>
          <p:cNvSpPr/>
          <p:nvPr/>
        </p:nvSpPr>
        <p:spPr>
          <a:xfrm>
            <a:off x="539552" y="5157192"/>
            <a:ext cx="8208912" cy="1512168"/>
          </a:xfrm>
          <a:prstGeom prst="upArrowCallout">
            <a:avLst>
              <a:gd name="adj1" fmla="val 25000"/>
              <a:gd name="adj2" fmla="val 51538"/>
              <a:gd name="adj3" fmla="val 18918"/>
              <a:gd name="adj4" fmla="val 64977"/>
            </a:avLst>
          </a:prstGeom>
          <a:gradFill flip="none" rotWithShape="1">
            <a:gsLst>
              <a:gs pos="0">
                <a:srgbClr val="00FFCC">
                  <a:shade val="30000"/>
                  <a:satMod val="115000"/>
                </a:srgbClr>
              </a:gs>
              <a:gs pos="50000">
                <a:srgbClr val="00FFCC">
                  <a:shade val="67500"/>
                  <a:satMod val="115000"/>
                </a:srgbClr>
              </a:gs>
              <a:gs pos="100000">
                <a:srgbClr val="00FFCC">
                  <a:shade val="100000"/>
                  <a:satMod val="115000"/>
                </a:srgbClr>
              </a:gs>
            </a:gsLst>
            <a:lin ang="13500000" scaled="1"/>
            <a:tileRect/>
          </a:gradFill>
          <a:ln w="12700">
            <a:solidFill>
              <a:srgbClr val="00CC6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0099"/>
                </a:solidFill>
                <a:latin typeface="Book Antiqua" pitchFamily="18" charset="0"/>
              </a:rPr>
              <a:t>Реализация   программы   будет способствовать:</a:t>
            </a:r>
          </a:p>
          <a:p>
            <a:pPr algn="ctr"/>
            <a:r>
              <a:rPr lang="ru-RU" sz="1400" dirty="0" smtClean="0">
                <a:solidFill>
                  <a:srgbClr val="000099"/>
                </a:solidFill>
                <a:latin typeface="Book Antiqua" pitchFamily="18" charset="0"/>
              </a:rPr>
              <a:t>- увеличению количества социально значимых объектов, доступных для  лиц с ограниченными возможностями и других </a:t>
            </a:r>
            <a:r>
              <a:rPr lang="ru-RU" sz="1400" dirty="0" err="1" smtClean="0">
                <a:solidFill>
                  <a:srgbClr val="000099"/>
                </a:solidFill>
                <a:latin typeface="Book Antiqua" pitchFamily="18" charset="0"/>
              </a:rPr>
              <a:t>маломобильных</a:t>
            </a:r>
            <a:r>
              <a:rPr lang="ru-RU" sz="1400" dirty="0" smtClean="0">
                <a:solidFill>
                  <a:srgbClr val="000099"/>
                </a:solidFill>
                <a:latin typeface="Book Antiqua" pitchFamily="18" charset="0"/>
              </a:rPr>
              <a:t> групп населения </a:t>
            </a:r>
            <a:endParaRPr lang="ru-RU" sz="1400" dirty="0">
              <a:solidFill>
                <a:srgbClr val="000099"/>
              </a:solidFill>
              <a:latin typeface="Book Antiqua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028384" y="1772816"/>
            <a:ext cx="1115616" cy="378749"/>
          </a:xfrm>
          <a:prstGeom prst="roundRect">
            <a:avLst/>
          </a:prstGeom>
          <a:gradFill rotWithShape="1">
            <a:gsLst>
              <a:gs pos="0">
                <a:srgbClr val="7CCA62">
                  <a:shade val="51000"/>
                  <a:satMod val="130000"/>
                </a:srgbClr>
              </a:gs>
              <a:gs pos="80000">
                <a:srgbClr val="7CCA62">
                  <a:shade val="93000"/>
                  <a:satMod val="130000"/>
                </a:srgbClr>
              </a:gs>
              <a:gs pos="100000">
                <a:srgbClr val="7CCA62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7CCA6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DBF5F9">
                    <a:lumMod val="10000"/>
                  </a:srgbClr>
                </a:solidFill>
                <a:latin typeface="Book Antiqua" pitchFamily="18" charset="0"/>
              </a:rPr>
              <a:t>тыс. руб.</a:t>
            </a:r>
            <a:endParaRPr lang="ru-RU" sz="1400" b="1" dirty="0">
              <a:solidFill>
                <a:srgbClr val="DBF5F9">
                  <a:lumMod val="10000"/>
                </a:srgbClr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980728"/>
            <a:ext cx="8784976" cy="1080120"/>
          </a:xfrm>
        </p:spPr>
        <p:txBody>
          <a:bodyPr>
            <a:normAutofit fontScale="85000" lnSpcReduction="10000"/>
          </a:bodyPr>
          <a:lstStyle/>
          <a:p>
            <a:pPr algn="ctr"/>
            <a:endParaRPr lang="ru-RU" sz="1600" b="1" dirty="0" smtClean="0">
              <a:solidFill>
                <a:srgbClr val="0000FF"/>
              </a:solidFill>
              <a:latin typeface="Book Antiqua" pitchFamily="18" charset="0"/>
            </a:endParaRPr>
          </a:p>
          <a:p>
            <a:pPr algn="ctr"/>
            <a:r>
              <a:rPr lang="ru-RU" sz="1800" b="1" u="sng" dirty="0" smtClean="0">
                <a:solidFill>
                  <a:srgbClr val="000099"/>
                </a:solidFill>
                <a:latin typeface="Book Antiqua" pitchFamily="18" charset="0"/>
              </a:rPr>
              <a:t>Цель   муниципальной  программы:</a:t>
            </a:r>
            <a:r>
              <a:rPr lang="ru-RU" sz="1800" u="sng" dirty="0" smtClean="0">
                <a:solidFill>
                  <a:srgbClr val="000099"/>
                </a:solidFill>
              </a:rPr>
              <a:t> </a:t>
            </a:r>
          </a:p>
          <a:p>
            <a:pPr algn="ctr"/>
            <a:r>
              <a:rPr lang="ru-RU" sz="1800" b="1" dirty="0" smtClean="0">
                <a:solidFill>
                  <a:srgbClr val="000099"/>
                </a:solidFill>
                <a:latin typeface="Book Antiqua" pitchFamily="18" charset="0"/>
              </a:rPr>
              <a:t>Создание комплексной системы безопасности на территории муниципального образования «Холм-Жирковский район» Смоленской области для повышения общественной и личной безопасности граждан за счет применения новых информационных технологий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179512" y="2060848"/>
          <a:ext cx="8784975" cy="240421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968552"/>
                <a:gridCol w="1296144"/>
                <a:gridCol w="1296144"/>
                <a:gridCol w="1224135"/>
              </a:tblGrid>
              <a:tr h="34146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 Antiqua" pitchFamily="18" charset="0"/>
                        </a:rPr>
                        <a:t>Наименование</a:t>
                      </a:r>
                      <a:endParaRPr lang="ru-RU" sz="16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 Antiqua" pitchFamily="18" charset="0"/>
                        </a:rPr>
                        <a:t>2017 год</a:t>
                      </a:r>
                      <a:endParaRPr lang="ru-RU" sz="16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 Antiqua" pitchFamily="18" charset="0"/>
                        </a:rPr>
                        <a:t>2018 год</a:t>
                      </a:r>
                      <a:endParaRPr lang="ru-RU" sz="16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 Antiqua" pitchFamily="18" charset="0"/>
                        </a:rPr>
                        <a:t>2019 год</a:t>
                      </a:r>
                      <a:endParaRPr lang="ru-RU" sz="16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810660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Book Antiqua" pitchFamily="18" charset="0"/>
                        </a:rPr>
                        <a:t>Муниципальная</a:t>
                      </a:r>
                      <a:r>
                        <a:rPr lang="ru-RU" sz="1300" baseline="0" dirty="0" smtClean="0">
                          <a:latin typeface="Book Antiqua" pitchFamily="18" charset="0"/>
                        </a:rPr>
                        <a:t> программа « Безопасный город на территории  муниципального образования «Холм-Жирковский район Смоленской области» на 2016-2019 годы», в т.ч.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50,0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50,0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50,0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294905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Book Antiqua" pitchFamily="18" charset="0"/>
                        </a:rPr>
                        <a:t>Средства местного бюджета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50,0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50,0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50,0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678443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Book Antiqua" pitchFamily="18" charset="0"/>
                        </a:rPr>
                        <a:t>Основное мероприятие « Обеспечение комплексной безопасности жизнедеятельности населения муниципального образования  «Холм-Жирковский район» Смоленской области</a:t>
                      </a:r>
                      <a:r>
                        <a:rPr lang="ru-RU" sz="1300" baseline="0" dirty="0" smtClean="0">
                          <a:latin typeface="Book Antiqua" pitchFamily="18" charset="0"/>
                        </a:rPr>
                        <a:t>»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50,0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50,0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50,0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107504" y="1"/>
            <a:ext cx="9036496" cy="1052735"/>
          </a:xfrm>
          <a:prstGeom prst="round2Diag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20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Муниципальная программа  «  Безопасный город на территории муниципального образования «Холм-Жирковский район   Смоленской области на  2016-2019 гг.»</a:t>
            </a:r>
            <a:endParaRPr lang="ru-RU" sz="2000" cap="none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7" name="Выноска со стрелкой вверх 6"/>
          <p:cNvSpPr/>
          <p:nvPr/>
        </p:nvSpPr>
        <p:spPr>
          <a:xfrm>
            <a:off x="107504" y="4221088"/>
            <a:ext cx="9036496" cy="2520280"/>
          </a:xfrm>
          <a:prstGeom prst="upArrowCallout">
            <a:avLst>
              <a:gd name="adj1" fmla="val 25000"/>
              <a:gd name="adj2" fmla="val 53159"/>
              <a:gd name="adj3" fmla="val 18918"/>
              <a:gd name="adj4" fmla="val 72681"/>
            </a:avLst>
          </a:prstGeom>
          <a:gradFill flip="none" rotWithShape="1">
            <a:gsLst>
              <a:gs pos="0">
                <a:srgbClr val="00FFCC">
                  <a:shade val="30000"/>
                  <a:satMod val="115000"/>
                </a:srgbClr>
              </a:gs>
              <a:gs pos="50000">
                <a:srgbClr val="00FFCC">
                  <a:shade val="67500"/>
                  <a:satMod val="115000"/>
                </a:srgbClr>
              </a:gs>
              <a:gs pos="100000">
                <a:srgbClr val="00FFCC">
                  <a:shade val="100000"/>
                  <a:satMod val="115000"/>
                </a:srgbClr>
              </a:gs>
            </a:gsLst>
            <a:lin ang="13500000" scaled="1"/>
            <a:tileRect/>
          </a:gradFill>
          <a:ln w="12700">
            <a:solidFill>
              <a:srgbClr val="00CC6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5013176"/>
            <a:ext cx="9036496" cy="169277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solidFill>
                  <a:srgbClr val="000099"/>
                </a:solidFill>
                <a:latin typeface="Book Antiqua" pitchFamily="18" charset="0"/>
              </a:rPr>
              <a:t>Реализация программы будет способствовать:</a:t>
            </a:r>
          </a:p>
          <a:p>
            <a:pPr>
              <a:buFontTx/>
              <a:buChar char="-"/>
            </a:pPr>
            <a:r>
              <a:rPr lang="ru-RU" sz="1300" dirty="0" smtClean="0">
                <a:solidFill>
                  <a:srgbClr val="000099"/>
                </a:solidFill>
                <a:latin typeface="Book Antiqua" pitchFamily="18" charset="0"/>
              </a:rPr>
              <a:t>повышению уровня комплексной безопасности населения, последовательному снижению рисков ЧС;</a:t>
            </a:r>
          </a:p>
          <a:p>
            <a:pPr>
              <a:buFontTx/>
              <a:buChar char="-"/>
            </a:pPr>
            <a:r>
              <a:rPr lang="ru-RU" sz="1300" dirty="0" smtClean="0">
                <a:solidFill>
                  <a:srgbClr val="000099"/>
                </a:solidFill>
                <a:latin typeface="Book Antiqua" pitchFamily="18" charset="0"/>
              </a:rPr>
              <a:t>координации  действий по поддержанию в необходимой готовности сил и средств реагирования, объектов ГО, обучению оперативных служб действиям в ЧС;</a:t>
            </a:r>
          </a:p>
          <a:p>
            <a:pPr>
              <a:buFontTx/>
              <a:buChar char="-"/>
            </a:pPr>
            <a:r>
              <a:rPr lang="ru-RU" sz="1300" dirty="0" smtClean="0">
                <a:solidFill>
                  <a:srgbClr val="000099"/>
                </a:solidFill>
                <a:latin typeface="Book Antiqua" pitchFamily="18" charset="0"/>
              </a:rPr>
              <a:t>улучшению взаимодействия оперативных служб Единой дежурной диспетчерской службы, органами полиции и органами службы  по чрезвычайным ситуациям;</a:t>
            </a:r>
          </a:p>
          <a:p>
            <a:r>
              <a:rPr lang="ru-RU" sz="1300" dirty="0" smtClean="0">
                <a:solidFill>
                  <a:srgbClr val="000099"/>
                </a:solidFill>
                <a:latin typeface="Book Antiqua" pitchFamily="18" charset="0"/>
              </a:rPr>
              <a:t>-обеспечение эффективного взаимодействия служб за счет повышения точности прогнозирования и мониторинга  угроз.</a:t>
            </a:r>
            <a:endParaRPr lang="ru-RU" sz="1300" dirty="0">
              <a:solidFill>
                <a:srgbClr val="000099"/>
              </a:solidFill>
              <a:latin typeface="Book Antiqua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028384" y="1052736"/>
            <a:ext cx="1115616" cy="378749"/>
          </a:xfrm>
          <a:prstGeom prst="roundRect">
            <a:avLst/>
          </a:prstGeom>
          <a:gradFill rotWithShape="1">
            <a:gsLst>
              <a:gs pos="0">
                <a:srgbClr val="7CCA62">
                  <a:shade val="51000"/>
                  <a:satMod val="130000"/>
                </a:srgbClr>
              </a:gs>
              <a:gs pos="80000">
                <a:srgbClr val="7CCA62">
                  <a:shade val="93000"/>
                  <a:satMod val="130000"/>
                </a:srgbClr>
              </a:gs>
              <a:gs pos="100000">
                <a:srgbClr val="7CCA62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7CCA6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DBF5F9">
                    <a:lumMod val="10000"/>
                  </a:srgbClr>
                </a:solidFill>
                <a:latin typeface="Book Antiqua" pitchFamily="18" charset="0"/>
              </a:rPr>
              <a:t>тыс. руб.</a:t>
            </a:r>
            <a:endParaRPr lang="ru-RU" sz="1400" b="1" dirty="0">
              <a:solidFill>
                <a:srgbClr val="DBF5F9">
                  <a:lumMod val="10000"/>
                </a:srgbClr>
              </a:solidFill>
              <a:latin typeface="Book Antiqua" pitchFamily="18" charset="0"/>
            </a:endParaRPr>
          </a:p>
        </p:txBody>
      </p:sp>
      <p:pic>
        <p:nvPicPr>
          <p:cNvPr id="10" name="Рисунок 9" descr="б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4005064"/>
            <a:ext cx="1837547" cy="1226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147248" cy="2232248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700" dirty="0" smtClean="0">
                <a:solidFill>
                  <a:schemeClr val="tx2">
                    <a:lumMod val="10000"/>
                  </a:schemeClr>
                </a:solidFill>
              </a:rPr>
              <a:t>Бюджет – это план доходов и расходов на определенный период.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700" dirty="0" smtClean="0">
                <a:solidFill>
                  <a:schemeClr val="tx2">
                    <a:lumMod val="10000"/>
                  </a:schemeClr>
                </a:solidFill>
              </a:rPr>
              <a:t>Каждый житель Холм-Жирковского района является, с одной стороны, участником формирования бюджета, где он, уплачивая налоги, наполняет доходы бюджета, с другой стороны, участником исполнения бюджета, где он получает часть расходов как потребитель услуг в сфере  образования,  культуры, физической культуры и спорта, социального обеспечения.</a:t>
            </a:r>
            <a:endParaRPr lang="ru-RU" sz="17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323528" y="260648"/>
            <a:ext cx="8424936" cy="720080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ЧТО   ТАКОЕ  БЮДЖЕТ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2" name="Рисунок 11" descr="муниципальный бюдже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301208"/>
            <a:ext cx="1872208" cy="1413071"/>
          </a:xfrm>
          <a:prstGeom prst="rect">
            <a:avLst/>
          </a:prstGeom>
          <a:ln>
            <a:solidFill>
              <a:srgbClr val="008000"/>
            </a:solidFill>
          </a:ln>
          <a:effectLst>
            <a:softEdge rad="112500"/>
          </a:effectLst>
        </p:spPr>
      </p:pic>
      <p:pic>
        <p:nvPicPr>
          <p:cNvPr id="14" name="Рисунок 13" descr="семья 20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2924944"/>
            <a:ext cx="1800200" cy="1655239"/>
          </a:xfrm>
          <a:prstGeom prst="rect">
            <a:avLst/>
          </a:prstGeom>
          <a:ln>
            <a:solidFill>
              <a:srgbClr val="009900"/>
            </a:solidFill>
          </a:ln>
          <a:effectLst>
            <a:softEdge rad="112500"/>
          </a:effectLst>
        </p:spPr>
      </p:pic>
      <p:pic>
        <p:nvPicPr>
          <p:cNvPr id="16" name="Рисунок 15" descr="стрелка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7088666">
            <a:off x="1072733" y="3154338"/>
            <a:ext cx="2422225" cy="2223176"/>
          </a:xfrm>
          <a:prstGeom prst="rect">
            <a:avLst/>
          </a:prstGeom>
        </p:spPr>
      </p:pic>
      <p:pic>
        <p:nvPicPr>
          <p:cNvPr id="18" name="Рисунок 17" descr="руб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91680" y="3645024"/>
            <a:ext cx="792089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направление денег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52120" y="4221088"/>
            <a:ext cx="2808312" cy="236848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862880" y="5013176"/>
            <a:ext cx="1439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rgbClr val="003300"/>
                </a:solidFill>
                <a:latin typeface="Book Antiqua" pitchFamily="18" charset="0"/>
              </a:rPr>
              <a:t>Образование</a:t>
            </a:r>
            <a:endParaRPr lang="ru-RU" sz="1600" b="1" i="1" dirty="0">
              <a:solidFill>
                <a:srgbClr val="003300"/>
              </a:solidFill>
              <a:latin typeface="Book Antiqu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52120" y="5085184"/>
            <a:ext cx="1165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rgbClr val="003300"/>
                </a:solidFill>
                <a:latin typeface="Book Antiqua" pitchFamily="18" charset="0"/>
              </a:rPr>
              <a:t>Культура</a:t>
            </a:r>
            <a:endParaRPr lang="ru-RU" sz="1600" b="1" i="1" dirty="0">
              <a:solidFill>
                <a:srgbClr val="003300"/>
              </a:solidFill>
              <a:latin typeface="Book Antiqu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64088" y="6519446"/>
            <a:ext cx="1439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rgbClr val="003300"/>
                </a:solidFill>
                <a:latin typeface="Book Antiqua" pitchFamily="18" charset="0"/>
              </a:rPr>
              <a:t>Образование</a:t>
            </a:r>
            <a:endParaRPr lang="ru-RU" sz="1400" b="1" i="1" dirty="0">
              <a:solidFill>
                <a:srgbClr val="003300"/>
              </a:solidFill>
              <a:latin typeface="Book Antiqu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36296" y="4149080"/>
            <a:ext cx="1324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rgbClr val="003300"/>
                </a:solidFill>
                <a:latin typeface="Book Antiqua" pitchFamily="18" charset="0"/>
              </a:rPr>
              <a:t>Социальное</a:t>
            </a:r>
          </a:p>
          <a:p>
            <a:r>
              <a:rPr lang="ru-RU" sz="1600" b="1" i="1" dirty="0" smtClean="0">
                <a:solidFill>
                  <a:srgbClr val="003300"/>
                </a:solidFill>
                <a:latin typeface="Book Antiqua" pitchFamily="18" charset="0"/>
              </a:rPr>
              <a:t>обеспечение</a:t>
            </a:r>
            <a:endParaRPr lang="ru-RU" sz="1600" b="1" i="1" dirty="0">
              <a:solidFill>
                <a:srgbClr val="003300"/>
              </a:solidFill>
              <a:latin typeface="Book Antiqua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43644" y="5996226"/>
            <a:ext cx="132119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rgbClr val="003300"/>
                </a:solidFill>
                <a:latin typeface="Book Antiqua" pitchFamily="18" charset="0"/>
              </a:rPr>
              <a:t>Физическая</a:t>
            </a:r>
          </a:p>
          <a:p>
            <a:r>
              <a:rPr lang="ru-RU" b="1" i="1" dirty="0" smtClean="0">
                <a:solidFill>
                  <a:srgbClr val="003300"/>
                </a:solidFill>
                <a:latin typeface="Book Antiqua" pitchFamily="18" charset="0"/>
              </a:rPr>
              <a:t> </a:t>
            </a:r>
            <a:r>
              <a:rPr lang="ru-RU" sz="1600" b="1" i="1" dirty="0" smtClean="0">
                <a:solidFill>
                  <a:srgbClr val="003300"/>
                </a:solidFill>
                <a:latin typeface="Book Antiqua" pitchFamily="18" charset="0"/>
              </a:rPr>
              <a:t>культура </a:t>
            </a:r>
          </a:p>
          <a:p>
            <a:r>
              <a:rPr lang="ru-RU" sz="1600" b="1" i="1" dirty="0" smtClean="0">
                <a:solidFill>
                  <a:srgbClr val="003300"/>
                </a:solidFill>
                <a:latin typeface="Book Antiqua" pitchFamily="18" charset="0"/>
              </a:rPr>
              <a:t>и спорт</a:t>
            </a:r>
            <a:endParaRPr lang="ru-RU" sz="1600" b="1" i="1" dirty="0">
              <a:solidFill>
                <a:srgbClr val="003300"/>
              </a:solidFill>
              <a:latin typeface="Book Antiqua" pitchFamily="18" charset="0"/>
            </a:endParaRPr>
          </a:p>
        </p:txBody>
      </p:sp>
      <p:pic>
        <p:nvPicPr>
          <p:cNvPr id="26" name="Рисунок 25" descr="стрелки-вниз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6200000">
            <a:off x="3001514" y="4279404"/>
            <a:ext cx="1916834" cy="3240358"/>
          </a:xfrm>
          <a:prstGeom prst="rect">
            <a:avLst/>
          </a:prstGeom>
        </p:spPr>
      </p:pic>
      <p:pic>
        <p:nvPicPr>
          <p:cNvPr id="27" name="Рисунок 26" descr="руб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9872" y="5589240"/>
            <a:ext cx="792089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8110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980728"/>
            <a:ext cx="8784976" cy="1080120"/>
          </a:xfrm>
        </p:spPr>
        <p:txBody>
          <a:bodyPr>
            <a:normAutofit fontScale="92500"/>
          </a:bodyPr>
          <a:lstStyle/>
          <a:p>
            <a:pPr algn="ctr"/>
            <a:endParaRPr lang="ru-RU" sz="1600" b="1" dirty="0" smtClean="0">
              <a:solidFill>
                <a:srgbClr val="0000FF"/>
              </a:solidFill>
              <a:latin typeface="Book Antiqua" pitchFamily="18" charset="0"/>
            </a:endParaRPr>
          </a:p>
          <a:p>
            <a:pPr algn="ctr"/>
            <a:r>
              <a:rPr lang="ru-RU" sz="1800" b="1" u="sng" dirty="0" smtClean="0">
                <a:solidFill>
                  <a:srgbClr val="000099"/>
                </a:solidFill>
                <a:latin typeface="Book Antiqua" pitchFamily="18" charset="0"/>
              </a:rPr>
              <a:t>Цель   муниципальной  программы:</a:t>
            </a:r>
            <a:r>
              <a:rPr lang="ru-RU" sz="1800" u="sng" dirty="0" smtClean="0">
                <a:solidFill>
                  <a:srgbClr val="000099"/>
                </a:solidFill>
              </a:rPr>
              <a:t> </a:t>
            </a:r>
          </a:p>
          <a:p>
            <a:pPr algn="ctr"/>
            <a:r>
              <a:rPr lang="ru-RU" sz="1800" b="1" dirty="0" smtClean="0">
                <a:solidFill>
                  <a:srgbClr val="000099"/>
                </a:solidFill>
                <a:latin typeface="Book Antiqua" pitchFamily="18" charset="0"/>
              </a:rPr>
              <a:t>Эффективное и рациональное использование имущества и земельных ресурсов муниципального образования «Холм-Жирковский район» Смоленской области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179512" y="2132856"/>
          <a:ext cx="8784975" cy="307731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968552"/>
                <a:gridCol w="1296144"/>
                <a:gridCol w="1296144"/>
                <a:gridCol w="1224135"/>
              </a:tblGrid>
              <a:tr h="34146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 Antiqua" pitchFamily="18" charset="0"/>
                        </a:rPr>
                        <a:t>Наименование</a:t>
                      </a:r>
                      <a:endParaRPr lang="ru-RU" sz="16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 Antiqua" pitchFamily="18" charset="0"/>
                        </a:rPr>
                        <a:t>2017 год</a:t>
                      </a:r>
                      <a:endParaRPr lang="ru-RU" sz="16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 Antiqua" pitchFamily="18" charset="0"/>
                        </a:rPr>
                        <a:t>2018 год</a:t>
                      </a:r>
                      <a:endParaRPr lang="ru-RU" sz="16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latin typeface="Book Antiqua" pitchFamily="18" charset="0"/>
                        </a:rPr>
                        <a:t>2019 год</a:t>
                      </a:r>
                      <a:endParaRPr lang="ru-RU" sz="16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810660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Муниципальная программа "Управление муниципальным имуществом и земельными ресурсами муниципального образования "Холм-Жирковский район" Смоленской области на 2017-2019 годы"в </a:t>
                      </a:r>
                      <a:r>
                        <a:rPr lang="ru-RU" sz="1300" baseline="0" dirty="0" smtClean="0">
                          <a:latin typeface="Book Antiqua" pitchFamily="18" charset="0"/>
                        </a:rPr>
                        <a:t>т.ч.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836,6</a:t>
                      </a:r>
                      <a:endParaRPr kumimoji="0" lang="ru-RU" sz="1300" kern="1200" dirty="0">
                        <a:solidFill>
                          <a:schemeClr val="dk1"/>
                        </a:solidFill>
                        <a:latin typeface="Book Antiqu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0,0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0,0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58787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Book Antiqua" pitchFamily="18" charset="0"/>
                        </a:rPr>
                        <a:t>Средства местного бюджета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836,6</a:t>
                      </a:r>
                      <a:endParaRPr kumimoji="0" lang="ru-RU" sz="1300" kern="1200" dirty="0">
                        <a:solidFill>
                          <a:schemeClr val="dk1"/>
                        </a:solidFill>
                        <a:latin typeface="Book Antiqu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0,</a:t>
                      </a:r>
                      <a:r>
                        <a:rPr lang="ru-RU" sz="1300" dirty="0" smtClean="0">
                          <a:latin typeface="Book Antiqua" pitchFamily="18" charset="0"/>
                        </a:rPr>
                        <a:t>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0,0</a:t>
                      </a:r>
                    </a:p>
                    <a:p>
                      <a:pPr algn="ctr"/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678443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Основное мероприятие "Обеспечение проведения работ по содержанию объектов муниципального имущества"</a:t>
                      </a:r>
                      <a:endParaRPr kumimoji="0" lang="ru-RU" sz="1300" kern="1200" dirty="0">
                        <a:solidFill>
                          <a:schemeClr val="dk1"/>
                        </a:solidFill>
                        <a:latin typeface="Book Antiqu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785,6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0,0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 Antiqua" pitchFamily="18" charset="0"/>
                        </a:rPr>
                        <a:t>0,0</a:t>
                      </a:r>
                      <a:endParaRPr lang="ru-RU" sz="13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678443">
                <a:tc>
                  <a:txBody>
                    <a:bodyPr/>
                    <a:lstStyle/>
                    <a:p>
                      <a:pPr marL="0" algn="just" rtl="0" eaLnBrk="1" latinLnBrk="0" hangingPunct="1"/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Основное мероприятие "Обеспечение проведения работ по межеванию земельных участков. </a:t>
                      </a:r>
                      <a:r>
                        <a:rPr kumimoji="0" lang="ru-RU" sz="1300" kern="1200" dirty="0" err="1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независомой</a:t>
                      </a:r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 рыночной оценке объектов движимого и недвижимого имущества</a:t>
                      </a:r>
                      <a:endParaRPr kumimoji="0" lang="ru-RU" sz="1300" kern="1200" dirty="0">
                        <a:solidFill>
                          <a:schemeClr val="dk1"/>
                        </a:solidFill>
                        <a:latin typeface="Book Antiqu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51,0</a:t>
                      </a:r>
                      <a:endParaRPr kumimoji="0" lang="ru-RU" sz="1300" kern="1200" dirty="0">
                        <a:solidFill>
                          <a:schemeClr val="dk1"/>
                        </a:solidFill>
                        <a:latin typeface="Book Antiqu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0,0</a:t>
                      </a:r>
                      <a:endParaRPr kumimoji="0" lang="ru-RU" sz="1300" kern="1200" dirty="0">
                        <a:solidFill>
                          <a:schemeClr val="dk1"/>
                        </a:solidFill>
                        <a:latin typeface="Book Antiqu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0,0</a:t>
                      </a:r>
                      <a:endParaRPr kumimoji="0" lang="ru-RU" sz="1300" kern="1200" dirty="0">
                        <a:solidFill>
                          <a:schemeClr val="dk1"/>
                        </a:solidFill>
                        <a:latin typeface="Book Antiqu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107504" y="1"/>
            <a:ext cx="9036496" cy="1052735"/>
          </a:xfrm>
          <a:prstGeom prst="round2Diag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20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Муниципальная программа  «  Управление муниципальным имуществом и земельными ресурсами  муниципального образования «Холм-Жирковский район   Смоленской области на  2017-2019 гг.»</a:t>
            </a:r>
            <a:endParaRPr lang="ru-RU" sz="2000" cap="none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7" name="Выноска со стрелкой вверх 6"/>
          <p:cNvSpPr/>
          <p:nvPr/>
        </p:nvSpPr>
        <p:spPr>
          <a:xfrm>
            <a:off x="0" y="5301208"/>
            <a:ext cx="9036496" cy="1440160"/>
          </a:xfrm>
          <a:prstGeom prst="upArrowCallout">
            <a:avLst>
              <a:gd name="adj1" fmla="val 25000"/>
              <a:gd name="adj2" fmla="val 53159"/>
              <a:gd name="adj3" fmla="val 18918"/>
              <a:gd name="adj4" fmla="val 72681"/>
            </a:avLst>
          </a:prstGeom>
          <a:gradFill flip="none" rotWithShape="1">
            <a:gsLst>
              <a:gs pos="0">
                <a:srgbClr val="00FFCC">
                  <a:shade val="30000"/>
                  <a:satMod val="115000"/>
                </a:srgbClr>
              </a:gs>
              <a:gs pos="50000">
                <a:srgbClr val="00FFCC">
                  <a:shade val="67500"/>
                  <a:satMod val="115000"/>
                </a:srgbClr>
              </a:gs>
              <a:gs pos="100000">
                <a:srgbClr val="00FFCC">
                  <a:shade val="100000"/>
                  <a:satMod val="115000"/>
                </a:srgbClr>
              </a:gs>
            </a:gsLst>
            <a:lin ang="13500000" scaled="1"/>
            <a:tileRect/>
          </a:gradFill>
          <a:ln w="12700">
            <a:solidFill>
              <a:srgbClr val="00CC6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5013176"/>
            <a:ext cx="9036496" cy="169277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300" dirty="0" smtClean="0">
              <a:solidFill>
                <a:srgbClr val="000099"/>
              </a:solidFill>
              <a:latin typeface="Book Antiqua" pitchFamily="18" charset="0"/>
            </a:endParaRPr>
          </a:p>
          <a:p>
            <a:pPr algn="ctr"/>
            <a:endParaRPr lang="ru-RU" sz="1300" dirty="0" smtClean="0">
              <a:solidFill>
                <a:srgbClr val="000099"/>
              </a:solidFill>
              <a:latin typeface="Book Antiqua" pitchFamily="18" charset="0"/>
            </a:endParaRPr>
          </a:p>
          <a:p>
            <a:pPr algn="ctr"/>
            <a:endParaRPr lang="ru-RU" sz="1300" dirty="0" smtClean="0">
              <a:solidFill>
                <a:srgbClr val="000099"/>
              </a:solidFill>
              <a:latin typeface="Book Antiqua" pitchFamily="18" charset="0"/>
            </a:endParaRPr>
          </a:p>
          <a:p>
            <a:pPr algn="ctr"/>
            <a:endParaRPr lang="ru-RU" sz="1300" dirty="0" smtClean="0">
              <a:solidFill>
                <a:srgbClr val="000099"/>
              </a:solidFill>
              <a:latin typeface="Book Antiqua" pitchFamily="18" charset="0"/>
            </a:endParaRPr>
          </a:p>
          <a:p>
            <a:pPr algn="ctr"/>
            <a:r>
              <a:rPr lang="ru-RU" sz="1300" dirty="0" smtClean="0">
                <a:solidFill>
                  <a:srgbClr val="000099"/>
                </a:solidFill>
                <a:latin typeface="Book Antiqua" pitchFamily="18" charset="0"/>
              </a:rPr>
              <a:t>Реализация программы будет способствовать:</a:t>
            </a:r>
          </a:p>
          <a:p>
            <a:pPr algn="just">
              <a:buFontTx/>
              <a:buChar char="-"/>
            </a:pPr>
            <a:r>
              <a:rPr lang="ru-RU" sz="1300" dirty="0" smtClean="0">
                <a:solidFill>
                  <a:srgbClr val="000099"/>
                </a:solidFill>
                <a:latin typeface="Book Antiqua" pitchFamily="18" charset="0"/>
              </a:rPr>
              <a:t>Увеличению эффективности управления муниципальной собственностью;</a:t>
            </a:r>
          </a:p>
          <a:p>
            <a:pPr algn="just">
              <a:buFontTx/>
              <a:buChar char="-"/>
            </a:pPr>
            <a:r>
              <a:rPr lang="ru-RU" sz="1300" dirty="0" smtClean="0">
                <a:solidFill>
                  <a:srgbClr val="000099"/>
                </a:solidFill>
                <a:latin typeface="Book Antiqua" pitchFamily="18" charset="0"/>
              </a:rPr>
              <a:t>Получению достоверной информации  об объектах недвижимости ;</a:t>
            </a:r>
          </a:p>
          <a:p>
            <a:pPr algn="just"/>
            <a:r>
              <a:rPr lang="ru-RU" sz="1300" dirty="0" smtClean="0">
                <a:solidFill>
                  <a:srgbClr val="000099"/>
                </a:solidFill>
                <a:latin typeface="Book Antiqua" pitchFamily="18" charset="0"/>
              </a:rPr>
              <a:t>- Своевременному осуществлению государственной регистрации права муниципальной собственности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028384" y="1052736"/>
            <a:ext cx="1115616" cy="378749"/>
          </a:xfrm>
          <a:prstGeom prst="roundRect">
            <a:avLst/>
          </a:prstGeom>
          <a:gradFill rotWithShape="1">
            <a:gsLst>
              <a:gs pos="0">
                <a:srgbClr val="7CCA62">
                  <a:shade val="51000"/>
                  <a:satMod val="130000"/>
                </a:srgbClr>
              </a:gs>
              <a:gs pos="80000">
                <a:srgbClr val="7CCA62">
                  <a:shade val="93000"/>
                  <a:satMod val="130000"/>
                </a:srgbClr>
              </a:gs>
              <a:gs pos="100000">
                <a:srgbClr val="7CCA62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7CCA6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DBF5F9">
                    <a:lumMod val="10000"/>
                  </a:srgbClr>
                </a:solidFill>
                <a:latin typeface="Book Antiqua" pitchFamily="18" charset="0"/>
              </a:rPr>
              <a:t>тыс. руб.</a:t>
            </a:r>
            <a:endParaRPr lang="ru-RU" sz="1400" b="1" dirty="0">
              <a:solidFill>
                <a:srgbClr val="DBF5F9">
                  <a:lumMod val="10000"/>
                </a:srgbClr>
              </a:solidFill>
              <a:latin typeface="Book Antiqua" pitchFamily="18" charset="0"/>
            </a:endParaRPr>
          </a:p>
        </p:txBody>
      </p:sp>
      <p:pic>
        <p:nvPicPr>
          <p:cNvPr id="10" name="Рисунок 9" descr="имуществ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5157192"/>
            <a:ext cx="1831981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79512" y="188640"/>
            <a:ext cx="8712968" cy="720080"/>
          </a:xfrm>
          <a:prstGeom prst="round2Diag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Book Antiqua" pitchFamily="18" charset="0"/>
              </a:rPr>
              <a:t>ПОКАЗАТЕЛИ  ДОХОДОВ   И  РАСХОДОВ  БЮДЖЕТА</a:t>
            </a:r>
          </a:p>
          <a:p>
            <a:pPr algn="ctr"/>
            <a:r>
              <a:rPr lang="ru-RU" sz="2400" b="1" dirty="0" smtClean="0">
                <a:latin typeface="Book Antiqua" pitchFamily="18" charset="0"/>
              </a:rPr>
              <a:t>В  2017-2019 ГГ.</a:t>
            </a:r>
            <a:endParaRPr lang="ru-RU" sz="2400" b="1" dirty="0">
              <a:latin typeface="Book Antiqua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79512" y="980728"/>
          <a:ext cx="885698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8028384" y="548680"/>
            <a:ext cx="1115616" cy="378749"/>
          </a:xfrm>
          <a:prstGeom prst="roundRect">
            <a:avLst/>
          </a:prstGeom>
          <a:gradFill rotWithShape="1">
            <a:gsLst>
              <a:gs pos="0">
                <a:srgbClr val="7CCA62">
                  <a:shade val="51000"/>
                  <a:satMod val="130000"/>
                </a:srgbClr>
              </a:gs>
              <a:gs pos="80000">
                <a:srgbClr val="7CCA62">
                  <a:shade val="93000"/>
                  <a:satMod val="130000"/>
                </a:srgbClr>
              </a:gs>
              <a:gs pos="100000">
                <a:srgbClr val="7CCA62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7CCA6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DBF5F9">
                    <a:lumMod val="10000"/>
                  </a:srgbClr>
                </a:solidFill>
                <a:latin typeface="Book Antiqua" pitchFamily="18" charset="0"/>
              </a:rPr>
              <a:t>рублей</a:t>
            </a:r>
            <a:endParaRPr lang="ru-RU" sz="1400" b="1" dirty="0">
              <a:solidFill>
                <a:srgbClr val="DBF5F9">
                  <a:lumMod val="10000"/>
                </a:srgbClr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0" y="188640"/>
            <a:ext cx="9036496" cy="720080"/>
          </a:xfrm>
          <a:prstGeom prst="round2Diag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sz="2400" b="1" dirty="0" smtClean="0">
                <a:latin typeface="Book Antiqua" pitchFamily="18" charset="0"/>
              </a:rPr>
              <a:t>ЗНАЧИМЫЕ   ИВЕСТИЦИОННЫЕ ПРОЕКТЫ</a:t>
            </a:r>
          </a:p>
          <a:p>
            <a:pPr algn="ctr">
              <a:spcBef>
                <a:spcPct val="0"/>
              </a:spcBef>
            </a:pPr>
            <a:r>
              <a:rPr lang="ru-RU" sz="2400" b="1" dirty="0" smtClean="0">
                <a:latin typeface="Book Antiqua" pitchFamily="18" charset="0"/>
              </a:rPr>
              <a:t> В РЕГИОНЕ</a:t>
            </a:r>
            <a:endParaRPr lang="ru-RU" sz="2400" b="1" dirty="0">
              <a:latin typeface="Book Antiqua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1196752"/>
            <a:ext cx="8352928" cy="54006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3000" b="1" dirty="0" smtClean="0">
              <a:ln w="12700">
                <a:solidFill>
                  <a:srgbClr val="0000FF"/>
                </a:solidFill>
                <a:prstDash val="solid"/>
              </a:ln>
              <a:solidFill>
                <a:srgbClr val="0099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itchFamily="18" charset="0"/>
            </a:endParaRPr>
          </a:p>
          <a:p>
            <a:pPr algn="ctr">
              <a:buNone/>
            </a:pPr>
            <a:endParaRPr lang="ru-RU" sz="2400" b="1" dirty="0" smtClean="0">
              <a:solidFill>
                <a:srgbClr val="000099"/>
              </a:solidFill>
              <a:latin typeface="Book Antiqua" pitchFamily="18" charset="0"/>
            </a:endParaRPr>
          </a:p>
          <a:p>
            <a:pPr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b="1" dirty="0" smtClean="0">
              <a:solidFill>
                <a:srgbClr val="000099"/>
              </a:solidFill>
              <a:latin typeface="Book Antiqua" pitchFamily="18" charset="0"/>
            </a:endParaRPr>
          </a:p>
          <a:p>
            <a:pPr algn="ctr">
              <a:buNone/>
            </a:pPr>
            <a:endParaRPr lang="ru-RU" sz="3000" b="1" dirty="0" smtClean="0">
              <a:ln w="12700">
                <a:solidFill>
                  <a:srgbClr val="0000FF"/>
                </a:solidFill>
                <a:prstDash val="solid"/>
              </a:ln>
              <a:solidFill>
                <a:srgbClr val="0099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itchFamily="18" charset="0"/>
            </a:endParaRPr>
          </a:p>
          <a:p>
            <a:pPr algn="ctr">
              <a:buNone/>
            </a:pPr>
            <a:endParaRPr lang="ru-RU" sz="3000" b="1" dirty="0" smtClean="0">
              <a:ln w="12700">
                <a:solidFill>
                  <a:srgbClr val="0000FF"/>
                </a:solidFill>
                <a:prstDash val="solid"/>
              </a:ln>
              <a:solidFill>
                <a:srgbClr val="0099FF"/>
              </a:solidFill>
              <a:latin typeface="Book Antiqua" pitchFamily="18" charset="0"/>
            </a:endParaRPr>
          </a:p>
          <a:p>
            <a:pPr algn="just">
              <a:buNone/>
            </a:pPr>
            <a:endParaRPr lang="ru-RU" sz="2400" dirty="0">
              <a:solidFill>
                <a:schemeClr val="tx2">
                  <a:lumMod val="1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8" name="i-main-pic" descr="Картинка 5 из 10"/>
          <p:cNvPicPr/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8388424" y="0"/>
            <a:ext cx="755576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ИД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908720"/>
            <a:ext cx="3851920" cy="25692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" name="Рисунок 9" descr="ИДК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3501008"/>
            <a:ext cx="3816424" cy="16561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1" name="Рисунок 10" descr="ИДК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5230368"/>
            <a:ext cx="3816424" cy="16276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2" name="Прямоугольник 11"/>
          <p:cNvSpPr/>
          <p:nvPr/>
        </p:nvSpPr>
        <p:spPr>
          <a:xfrm>
            <a:off x="4211960" y="980728"/>
            <a:ext cx="4572000" cy="589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>
                <a:solidFill>
                  <a:srgbClr val="000099"/>
                </a:solidFill>
                <a:latin typeface="Book Antiqua" pitchFamily="18" charset="0"/>
              </a:rPr>
              <a:t>Информация о ходе реализации инвестиционного проекта «Реконструкция и расширение ООО «</a:t>
            </a:r>
            <a:r>
              <a:rPr lang="ru-RU" sz="1300" b="1" dirty="0" err="1" smtClean="0">
                <a:solidFill>
                  <a:srgbClr val="000099"/>
                </a:solidFill>
                <a:latin typeface="Book Antiqua" pitchFamily="18" charset="0"/>
              </a:rPr>
              <a:t>Игоревский</a:t>
            </a:r>
            <a:r>
              <a:rPr lang="ru-RU" sz="1300" b="1" dirty="0" smtClean="0">
                <a:solidFill>
                  <a:srgbClr val="000099"/>
                </a:solidFill>
                <a:latin typeface="Book Antiqua" pitchFamily="18" charset="0"/>
              </a:rPr>
              <a:t> деревообрабатывающий комбинат». Строительство завода древесноволокнистых плит (MDF). Развитие инфраструктуры в муниципальном образовании «Холм-Жирковский район» Смоленской области» ООО «</a:t>
            </a:r>
            <a:r>
              <a:rPr lang="ru-RU" sz="1300" b="1" dirty="0" err="1" smtClean="0">
                <a:solidFill>
                  <a:srgbClr val="000099"/>
                </a:solidFill>
                <a:latin typeface="Book Antiqua" pitchFamily="18" charset="0"/>
              </a:rPr>
              <a:t>Игоревский</a:t>
            </a:r>
            <a:r>
              <a:rPr lang="ru-RU" sz="1300" b="1" dirty="0" smtClean="0">
                <a:solidFill>
                  <a:srgbClr val="000099"/>
                </a:solidFill>
                <a:latin typeface="Book Antiqua" pitchFamily="18" charset="0"/>
              </a:rPr>
              <a:t> деревообрабатывающий комбинат»</a:t>
            </a:r>
            <a:r>
              <a:rPr lang="ru-RU" sz="1300" dirty="0" smtClean="0">
                <a:solidFill>
                  <a:srgbClr val="000099"/>
                </a:solidFill>
                <a:latin typeface="Book Antiqua" pitchFamily="18" charset="0"/>
              </a:rPr>
              <a:t> (ст. </a:t>
            </a:r>
            <a:r>
              <a:rPr lang="ru-RU" sz="1300" dirty="0" err="1" smtClean="0">
                <a:solidFill>
                  <a:srgbClr val="000099"/>
                </a:solidFill>
                <a:latin typeface="Book Antiqua" pitchFamily="18" charset="0"/>
              </a:rPr>
              <a:t>Игоревская</a:t>
            </a:r>
            <a:r>
              <a:rPr lang="ru-RU" sz="1300" dirty="0" smtClean="0">
                <a:solidFill>
                  <a:srgbClr val="000099"/>
                </a:solidFill>
                <a:latin typeface="Book Antiqua" pitchFamily="18" charset="0"/>
              </a:rPr>
              <a:t>, Холм-Жирковский район) </a:t>
            </a:r>
          </a:p>
          <a:p>
            <a:pPr algn="just"/>
            <a:r>
              <a:rPr lang="ru-RU" sz="1300" dirty="0" smtClean="0">
                <a:solidFill>
                  <a:srgbClr val="000099"/>
                </a:solidFill>
                <a:latin typeface="Book Antiqua" pitchFamily="18" charset="0"/>
              </a:rPr>
              <a:t>	Срок реализации проекта: 2009-2019 гг.</a:t>
            </a:r>
            <a:br>
              <a:rPr lang="ru-RU" sz="1300" dirty="0" smtClean="0">
                <a:solidFill>
                  <a:srgbClr val="000099"/>
                </a:solidFill>
                <a:latin typeface="Book Antiqua" pitchFamily="18" charset="0"/>
              </a:rPr>
            </a:br>
            <a:r>
              <a:rPr lang="ru-RU" sz="1300" dirty="0" smtClean="0">
                <a:solidFill>
                  <a:srgbClr val="000099"/>
                </a:solidFill>
                <a:latin typeface="Book Antiqua" pitchFamily="18" charset="0"/>
              </a:rPr>
              <a:t>Общая стоимость инвестиционного проекта составляет 7,1 млрд. рублей. Социальный эффект – создание 276 рабочих мест. </a:t>
            </a:r>
          </a:p>
          <a:p>
            <a:pPr algn="just"/>
            <a:r>
              <a:rPr lang="ru-RU" sz="1300" dirty="0" smtClean="0">
                <a:solidFill>
                  <a:srgbClr val="000099"/>
                </a:solidFill>
                <a:latin typeface="Book Antiqua" pitchFamily="18" charset="0"/>
              </a:rPr>
              <a:t>	В результате реализации инвестиционного проекта будет построен завод древесноволокнистых плит, созданы объекты социальной и инженерной инфраструктуры, необходимые для его стабильной работы. На ООО «</a:t>
            </a:r>
            <a:r>
              <a:rPr lang="ru-RU" sz="1300" dirty="0" err="1" smtClean="0">
                <a:solidFill>
                  <a:srgbClr val="000099"/>
                </a:solidFill>
                <a:latin typeface="Book Antiqua" pitchFamily="18" charset="0"/>
              </a:rPr>
              <a:t>Игоревский</a:t>
            </a:r>
            <a:r>
              <a:rPr lang="ru-RU" sz="1300" dirty="0" smtClean="0">
                <a:solidFill>
                  <a:srgbClr val="000099"/>
                </a:solidFill>
                <a:latin typeface="Book Antiqua" pitchFamily="18" charset="0"/>
              </a:rPr>
              <a:t> деревообрабатывающий комбинат» будет установлено современное, высокотехнологическое, ресурсосберегающее оборудование немецкой фирмы «</a:t>
            </a:r>
            <a:r>
              <a:rPr lang="ru-RU" sz="1300" dirty="0" err="1" smtClean="0">
                <a:solidFill>
                  <a:srgbClr val="000099"/>
                </a:solidFill>
                <a:latin typeface="Book Antiqua" pitchFamily="18" charset="0"/>
              </a:rPr>
              <a:t>Siempelkamp</a:t>
            </a:r>
            <a:r>
              <a:rPr lang="ru-RU" sz="1300" dirty="0" smtClean="0">
                <a:solidFill>
                  <a:srgbClr val="000099"/>
                </a:solidFill>
                <a:latin typeface="Book Antiqua" pitchFamily="18" charset="0"/>
              </a:rPr>
              <a:t>», мощностью 396 тыс. м3 МДФ плит в год, в результате предприятие станет одним из крупнейших производителей МДФ плит в России. </a:t>
            </a:r>
          </a:p>
          <a:p>
            <a:pPr algn="just"/>
            <a:endParaRPr lang="ru-RU" sz="1300" dirty="0" smtClean="0">
              <a:solidFill>
                <a:srgbClr val="000099"/>
              </a:solidFill>
              <a:latin typeface="Book Antiqua" pitchFamily="18" charset="0"/>
            </a:endParaRPr>
          </a:p>
          <a:p>
            <a:pPr algn="just"/>
            <a:endParaRPr lang="ru-RU" sz="1300" dirty="0" smtClean="0">
              <a:solidFill>
                <a:srgbClr val="000099"/>
              </a:solidFill>
              <a:latin typeface="Book Antiqua" pitchFamily="18" charset="0"/>
            </a:endParaRPr>
          </a:p>
          <a:p>
            <a:pPr algn="just"/>
            <a:endParaRPr lang="ru-RU" sz="1300" dirty="0" smtClean="0">
              <a:solidFill>
                <a:srgbClr val="000099"/>
              </a:solidFill>
              <a:latin typeface="Book Antiqua" pitchFamily="18" charset="0"/>
            </a:endParaRPr>
          </a:p>
          <a:p>
            <a:pPr algn="just"/>
            <a:r>
              <a:rPr lang="ru-RU" sz="1300" dirty="0" smtClean="0">
                <a:solidFill>
                  <a:srgbClr val="000099"/>
                </a:solidFill>
                <a:latin typeface="Book Antiqua" pitchFamily="18" charset="0"/>
              </a:rPr>
              <a:t>Использованы данные сайта: </a:t>
            </a:r>
            <a:r>
              <a:rPr lang="en-US" sz="1300" b="1" dirty="0" smtClean="0">
                <a:solidFill>
                  <a:srgbClr val="000099"/>
                </a:solidFill>
                <a:latin typeface="Book Antiqua" pitchFamily="18" charset="0"/>
                <a:hlinkClick r:id="rId6"/>
              </a:rPr>
              <a:t>https://smolinvest.com/projects/ooo-igorevskiy-derevoobrabatyvayushchiy-kombinat/</a:t>
            </a:r>
            <a:r>
              <a:rPr lang="en-US" sz="1300" b="1" dirty="0" smtClean="0">
                <a:solidFill>
                  <a:srgbClr val="000099"/>
                </a:solidFill>
                <a:latin typeface="Book Antiqua" pitchFamily="18" charset="0"/>
              </a:rPr>
              <a:t> </a:t>
            </a:r>
            <a:endParaRPr lang="ru-RU" sz="1300" b="1" u="sng" dirty="0">
              <a:solidFill>
                <a:srgbClr val="000099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79512" y="188640"/>
            <a:ext cx="8712968" cy="720080"/>
          </a:xfrm>
          <a:prstGeom prst="round2Diag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ИСТОЧНИКИ  РАЗМЕЩЕНИЯ  ИНФОРМАЦИИ О  БЮДЖЕТЕ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1124744"/>
            <a:ext cx="8352928" cy="5400600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0099"/>
                </a:solidFill>
                <a:latin typeface="Book Antiqua" pitchFamily="18" charset="0"/>
              </a:rPr>
              <a:t>Официальный сайт Администрации муниципального  образования «Холм-Жирковский район» Смоленской области</a:t>
            </a:r>
          </a:p>
          <a:p>
            <a:pPr algn="just"/>
            <a:endParaRPr lang="ru-RU" sz="2400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endParaRPr>
          </a:p>
          <a:p>
            <a:pPr algn="ctr">
              <a:buNone/>
            </a:pPr>
            <a:r>
              <a:rPr lang="en-US" sz="3000" b="1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holm.admin-smolensk.ru</a:t>
            </a:r>
            <a:endParaRPr lang="ru-RU" sz="3000" b="1" dirty="0" smtClean="0">
              <a:ln w="12700">
                <a:solidFill>
                  <a:srgbClr val="0000FF"/>
                </a:solidFill>
                <a:prstDash val="solid"/>
              </a:ln>
              <a:solidFill>
                <a:srgbClr val="0099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itchFamily="18" charset="0"/>
            </a:endParaRPr>
          </a:p>
          <a:p>
            <a:pPr algn="just"/>
            <a:endParaRPr lang="ru-RU" sz="2400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0099"/>
                </a:solidFill>
                <a:latin typeface="Book Antiqua" pitchFamily="18" charset="0"/>
              </a:rPr>
              <a:t>Официальное печатное </a:t>
            </a:r>
            <a:r>
              <a:rPr lang="ru-RU" sz="2400" b="1" dirty="0" err="1" smtClean="0">
                <a:solidFill>
                  <a:srgbClr val="000099"/>
                </a:solidFill>
                <a:latin typeface="Book Antiqua" pitchFamily="18" charset="0"/>
              </a:rPr>
              <a:t>издани</a:t>
            </a:r>
            <a:endParaRPr lang="ru-RU" sz="2400" b="1" dirty="0" smtClean="0">
              <a:solidFill>
                <a:srgbClr val="000099"/>
              </a:solidFill>
              <a:latin typeface="Book Antiqua" pitchFamily="18" charset="0"/>
            </a:endParaRPr>
          </a:p>
          <a:p>
            <a:pPr algn="ctr">
              <a:buFont typeface="Wingdings" pitchFamily="2" charset="2"/>
              <a:buChar char="v"/>
            </a:pPr>
            <a:endParaRPr lang="en-US" sz="2400" b="1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endParaRPr>
          </a:p>
          <a:p>
            <a:pPr algn="ctr">
              <a:buNone/>
            </a:pPr>
            <a:r>
              <a:rPr lang="en-US" sz="3000" b="1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3000" b="1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СОГУП «</a:t>
            </a:r>
            <a:r>
              <a:rPr lang="ru-RU" sz="3000" b="1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Редакция</a:t>
            </a:r>
          </a:p>
          <a:p>
            <a:pPr algn="ctr">
              <a:buNone/>
            </a:pPr>
            <a:r>
              <a:rPr lang="ru-RU" sz="3000" b="1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газеты </a:t>
            </a:r>
            <a:r>
              <a:rPr lang="ru-RU" sz="3000" b="1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«Вперед»</a:t>
            </a:r>
          </a:p>
          <a:p>
            <a:pPr algn="ctr">
              <a:buNone/>
            </a:pPr>
            <a:endParaRPr lang="ru-RU" sz="2400" b="1" dirty="0" smtClean="0">
              <a:solidFill>
                <a:srgbClr val="000099"/>
              </a:solidFill>
              <a:latin typeface="Book Antiqua" pitchFamily="18" charset="0"/>
            </a:endParaRPr>
          </a:p>
          <a:p>
            <a:pPr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b="1" dirty="0" smtClean="0">
              <a:solidFill>
                <a:srgbClr val="000099"/>
              </a:solidFill>
              <a:latin typeface="Book Antiqua" pitchFamily="18" charset="0"/>
            </a:endParaRPr>
          </a:p>
          <a:p>
            <a:pPr algn="ctr">
              <a:buNone/>
            </a:pPr>
            <a:endParaRPr lang="ru-RU" sz="3000" b="1" dirty="0" smtClean="0">
              <a:ln w="12700">
                <a:solidFill>
                  <a:srgbClr val="0000FF"/>
                </a:solidFill>
                <a:prstDash val="solid"/>
              </a:ln>
              <a:solidFill>
                <a:srgbClr val="0099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itchFamily="18" charset="0"/>
            </a:endParaRPr>
          </a:p>
          <a:p>
            <a:pPr algn="ctr">
              <a:buNone/>
            </a:pPr>
            <a:endParaRPr lang="ru-RU" sz="3000" b="1" dirty="0" smtClean="0">
              <a:ln w="12700">
                <a:solidFill>
                  <a:srgbClr val="0000FF"/>
                </a:solidFill>
                <a:prstDash val="solid"/>
              </a:ln>
              <a:solidFill>
                <a:srgbClr val="0099FF"/>
              </a:solidFill>
              <a:latin typeface="Book Antiqua" pitchFamily="18" charset="0"/>
            </a:endParaRPr>
          </a:p>
          <a:p>
            <a:pPr algn="just">
              <a:buNone/>
            </a:pPr>
            <a:endParaRPr lang="ru-RU" sz="2400" dirty="0">
              <a:solidFill>
                <a:schemeClr val="tx2">
                  <a:lumMod val="1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8" name="Рисунок 7" descr="газет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3112" y="4869160"/>
            <a:ext cx="3189721" cy="198884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435280" cy="640871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000" dirty="0" smtClean="0">
                <a:latin typeface="Book Antiqua" pitchFamily="18" charset="0"/>
              </a:rPr>
              <a:t>   </a:t>
            </a:r>
            <a:r>
              <a:rPr lang="ru-RU" sz="2000" b="1" dirty="0" smtClean="0">
                <a:solidFill>
                  <a:srgbClr val="000099"/>
                </a:solidFill>
                <a:latin typeface="Book Antiqua" pitchFamily="18" charset="0"/>
              </a:rPr>
              <a:t> 		</a:t>
            </a:r>
            <a:r>
              <a:rPr lang="ru-RU" sz="1800" b="1" dirty="0" smtClean="0">
                <a:solidFill>
                  <a:srgbClr val="000099"/>
                </a:solidFill>
                <a:latin typeface="Book Antiqua" pitchFamily="18" charset="0"/>
              </a:rPr>
              <a:t>Финансовым  управлением Администрации муниципального образования  «Холм-Жирковский район» Смоленской области подготовлена брошюра «Бюджет для граждан к решению «О бюджете муниципального образования «Холм-Жирковский район» Смоленской области на 2017 год и плановый период 2018 и 2019 годов». </a:t>
            </a:r>
          </a:p>
          <a:p>
            <a:pPr algn="just">
              <a:buNone/>
            </a:pPr>
            <a:r>
              <a:rPr lang="ru-RU" sz="1800" b="1" dirty="0" smtClean="0">
                <a:solidFill>
                  <a:srgbClr val="000099"/>
                </a:solidFill>
                <a:latin typeface="Book Antiqua" pitchFamily="18" charset="0"/>
              </a:rPr>
              <a:t>		В настоящем документе  мы постарались в доступной и понятной форме изложить принципы формирования бюджета нашего района, а также показать  на какие цели и в каких объемах  направляются бюджетные средства, что позволит всем заинтересованным жителям Холм-Жирковского района принять активное участие в обсуждении  проектов бюджета на последующие годы  и итогах их исполнения.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000099"/>
                </a:solidFill>
                <a:latin typeface="Book Antiqua" pitchFamily="18" charset="0"/>
              </a:rPr>
              <a:t>Информация для контактов: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000099"/>
                </a:solidFill>
                <a:latin typeface="Book Antiqua" pitchFamily="18" charset="0"/>
              </a:rPr>
              <a:t>Адрес:   215650, Смоленская область,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000099"/>
                </a:solidFill>
                <a:latin typeface="Book Antiqua" pitchFamily="18" charset="0"/>
              </a:rPr>
              <a:t> </a:t>
            </a:r>
            <a:r>
              <a:rPr lang="ru-RU" sz="1800" b="1" dirty="0" err="1" smtClean="0">
                <a:solidFill>
                  <a:srgbClr val="000099"/>
                </a:solidFill>
                <a:latin typeface="Book Antiqua" pitchFamily="18" charset="0"/>
              </a:rPr>
              <a:t>пгт</a:t>
            </a:r>
            <a:r>
              <a:rPr lang="ru-RU" sz="1800" b="1" dirty="0" smtClean="0">
                <a:solidFill>
                  <a:srgbClr val="000099"/>
                </a:solidFill>
                <a:latin typeface="Book Antiqua" pitchFamily="18" charset="0"/>
              </a:rPr>
              <a:t>. Холм-Жирковский, ул.       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000099"/>
                </a:solidFill>
                <a:latin typeface="Book Antiqua" pitchFamily="18" charset="0"/>
              </a:rPr>
              <a:t>      Нахимовская, д.9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000099"/>
                </a:solidFill>
                <a:latin typeface="Book Antiqua" pitchFamily="18" charset="0"/>
              </a:rPr>
              <a:t>Режим работы: понедельник – пятница с 9.00 до 18.00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000099"/>
                </a:solidFill>
                <a:latin typeface="Book Antiqua" pitchFamily="18" charset="0"/>
              </a:rPr>
              <a:t>перерыв с 13.00 до 14.00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000099"/>
                </a:solidFill>
                <a:latin typeface="Book Antiqua" pitchFamily="18" charset="0"/>
              </a:rPr>
              <a:t>Телефон: 48139 (2-11-73)</a:t>
            </a:r>
          </a:p>
          <a:p>
            <a:pPr algn="ctr">
              <a:buNone/>
            </a:pPr>
            <a:r>
              <a:rPr lang="en-US" sz="1800" b="1" dirty="0" smtClean="0">
                <a:solidFill>
                  <a:srgbClr val="000099"/>
                </a:solidFill>
                <a:latin typeface="Book Antiqua" pitchFamily="18" charset="0"/>
              </a:rPr>
              <a:t>E-mail</a:t>
            </a:r>
            <a:r>
              <a:rPr lang="ru-RU" sz="1800" b="1" dirty="0" smtClean="0">
                <a:solidFill>
                  <a:srgbClr val="000099"/>
                </a:solidFill>
                <a:latin typeface="Book Antiqua" pitchFamily="18" charset="0"/>
              </a:rPr>
              <a:t>: </a:t>
            </a:r>
            <a:r>
              <a:rPr lang="en-US" sz="1800" dirty="0" smtClean="0">
                <a:solidFill>
                  <a:srgbClr val="000099"/>
                </a:solidFill>
              </a:rPr>
              <a:t>fin_holm19@mail.ru</a:t>
            </a:r>
            <a:endParaRPr lang="ru-RU" sz="1800" dirty="0" smtClean="0">
              <a:solidFill>
                <a:srgbClr val="000099"/>
              </a:solidFill>
            </a:endParaRPr>
          </a:p>
          <a:p>
            <a:pPr algn="ctr">
              <a:buNone/>
            </a:pPr>
            <a:r>
              <a:rPr lang="ru-RU" sz="1800" b="1" dirty="0" smtClean="0">
                <a:solidFill>
                  <a:srgbClr val="000099"/>
                </a:solidFill>
                <a:latin typeface="Book Antiqua" pitchFamily="18" charset="0"/>
              </a:rPr>
              <a:t>Начальник Финансового управления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000099"/>
                </a:solidFill>
                <a:latin typeface="Book Antiqua" pitchFamily="18" charset="0"/>
              </a:rPr>
              <a:t>Т.М. Станько</a:t>
            </a:r>
            <a:endParaRPr lang="en-US" sz="1800" b="1" dirty="0" smtClean="0">
              <a:solidFill>
                <a:srgbClr val="000099"/>
              </a:solidFill>
              <a:latin typeface="Book Antiqua" pitchFamily="18" charset="0"/>
            </a:endParaRPr>
          </a:p>
          <a:p>
            <a:pPr algn="just">
              <a:buNone/>
            </a:pPr>
            <a:endParaRPr lang="ru-RU" sz="1800" b="1" dirty="0" smtClean="0">
              <a:solidFill>
                <a:srgbClr val="000099"/>
              </a:solidFill>
              <a:latin typeface="Book Antiqua" pitchFamily="18" charset="0"/>
            </a:endParaRPr>
          </a:p>
          <a:p>
            <a:pPr algn="just">
              <a:buNone/>
            </a:pPr>
            <a:endParaRPr lang="ru-RU" sz="1800" b="1" dirty="0" smtClean="0">
              <a:solidFill>
                <a:srgbClr val="000099"/>
              </a:solidFill>
              <a:latin typeface="Book Antiqua" pitchFamily="18" charset="0"/>
            </a:endParaRPr>
          </a:p>
          <a:p>
            <a:pPr algn="ctr">
              <a:buNone/>
            </a:pPr>
            <a:endParaRPr lang="ru-RU" sz="1800" b="1" dirty="0" smtClean="0">
              <a:solidFill>
                <a:srgbClr val="000099"/>
              </a:solidFill>
              <a:latin typeface="Book Antiqua" pitchFamily="18" charset="0"/>
            </a:endParaRPr>
          </a:p>
        </p:txBody>
      </p:sp>
      <p:pic>
        <p:nvPicPr>
          <p:cNvPr id="5" name="Рисунок 4" descr="холм-жирковски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653136"/>
            <a:ext cx="1737473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нахимо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59583" y="5129808"/>
            <a:ext cx="2384417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0" y="764704"/>
            <a:ext cx="8286750" cy="1588"/>
          </a:xfrm>
          <a:prstGeom prst="line">
            <a:avLst/>
          </a:prstGeom>
          <a:ln w="12700">
            <a:solidFill>
              <a:schemeClr val="accent4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магнитный диск 7"/>
          <p:cNvSpPr/>
          <p:nvPr/>
        </p:nvSpPr>
        <p:spPr>
          <a:xfrm>
            <a:off x="395536" y="908720"/>
            <a:ext cx="2448272" cy="3024336"/>
          </a:xfrm>
          <a:prstGeom prst="flowChartMagneticDisk">
            <a:avLst/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0" scaled="1"/>
            <a:tileRect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БЮДЖЕТ</a:t>
            </a:r>
            <a:endParaRPr lang="ru-RU" dirty="0" smtClean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ctr"/>
            <a:r>
              <a:rPr lang="en-US" sz="1400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Bougette</a:t>
            </a:r>
            <a:r>
              <a:rPr lang="en-US" sz="1400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-  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кошель, сумка, кожаный мешок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ru-RU" sz="1400" dirty="0">
              <a:solidFill>
                <a:schemeClr val="tx2">
                  <a:lumMod val="1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9" name="Блок-схема: магнитный диск 8"/>
          <p:cNvSpPr/>
          <p:nvPr/>
        </p:nvSpPr>
        <p:spPr>
          <a:xfrm>
            <a:off x="3419872" y="980728"/>
            <a:ext cx="2520280" cy="2736304"/>
          </a:xfrm>
          <a:prstGeom prst="flowChartMagneticDisk">
            <a:avLst/>
          </a:prstGeom>
          <a:gradFill flip="none" rotWithShape="1">
            <a:gsLst>
              <a:gs pos="0">
                <a:srgbClr val="CCFF66">
                  <a:shade val="30000"/>
                  <a:satMod val="115000"/>
                </a:srgbClr>
              </a:gs>
              <a:gs pos="50000">
                <a:srgbClr val="CCFF66">
                  <a:shade val="67500"/>
                  <a:satMod val="115000"/>
                </a:srgbClr>
              </a:gs>
              <a:gs pos="100000">
                <a:srgbClr val="CCFF6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ДОХОДЫ БЮДЖЕТА 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поступающие в бюджет денежные средства (налоги юридических и физических лиц, неналоговые поступления, финансовая помощь и др.)</a:t>
            </a:r>
            <a:endParaRPr lang="ru-RU" sz="1400" dirty="0">
              <a:solidFill>
                <a:schemeClr val="tx2">
                  <a:lumMod val="1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0" name="Блок-схема: магнитный диск 9"/>
          <p:cNvSpPr/>
          <p:nvPr/>
        </p:nvSpPr>
        <p:spPr>
          <a:xfrm>
            <a:off x="6228184" y="908720"/>
            <a:ext cx="2520280" cy="2880320"/>
          </a:xfrm>
          <a:prstGeom prst="flowChartMagneticDisk">
            <a:avLst/>
          </a:prstGeom>
          <a:gradFill flip="none" rotWithShape="1">
            <a:gsLst>
              <a:gs pos="0">
                <a:schemeClr val="accent5">
                  <a:shade val="51000"/>
                  <a:satMod val="13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РАСХОДЫ БЮДЖЕТА 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выплачиваемые из бюджета денежные средства (социальные выплаты населению, содержание муниципальных учреждений (образование, культура и др.)</a:t>
            </a:r>
            <a:endParaRPr lang="ru-RU" sz="1400" dirty="0">
              <a:solidFill>
                <a:schemeClr val="tx2">
                  <a:lumMod val="1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43808" y="3789040"/>
            <a:ext cx="63001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Дефицит бюджета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– превышение расходов бюджета над  доходами. При дефицитном бюджете растет долг и (или) снижаются остатки.                                                               </a:t>
            </a:r>
            <a:r>
              <a:rPr lang="ru-RU" b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Профицит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бюджета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- превышение доходов бюджета над расходами. При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профицитном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бюджете снижается долг  и (или) растут остатки.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Сбалансированность бюджета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по доходам и расходам – основополагающее требование, предъявляемое к органам, составляющим и утверждающим бюджет.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79512" y="188640"/>
            <a:ext cx="8712968" cy="720080"/>
          </a:xfrm>
          <a:prstGeom prst="round2Diag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СБАЛАНСИРОВАННОСТЬ   БЮДЖЕТА 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4" name="Выгнутая влево стрелка 13"/>
          <p:cNvSpPr/>
          <p:nvPr/>
        </p:nvSpPr>
        <p:spPr>
          <a:xfrm rot="16200000">
            <a:off x="5849888" y="566936"/>
            <a:ext cx="648072" cy="5940152"/>
          </a:xfrm>
          <a:prstGeom prst="curved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5" name="Рисунок 14" descr="новые весы1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84584" y="3861048"/>
            <a:ext cx="4104456" cy="2996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147248" cy="2232248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700" dirty="0" smtClean="0">
                <a:solidFill>
                  <a:schemeClr val="tx2">
                    <a:lumMod val="10000"/>
                  </a:schemeClr>
                </a:solidFill>
              </a:rPr>
              <a:t>«Бюджет  для граждан» – аналитический документ, разрабатываемый в целях предоставления гражданам актуальной информации о проекте бюджета муниципального образования «Холм-Жирковский район» Смоленской области в формате, доступном для широкого круга пользователей.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700" dirty="0" smtClean="0">
                <a:solidFill>
                  <a:schemeClr val="tx2">
                    <a:lumMod val="10000"/>
                  </a:schemeClr>
                </a:solidFill>
              </a:rPr>
              <a:t>В представленной информации отражены положения проекта бюджета муниципального образования «Холм-Жирковский район» Смоленской области на предстоящий 2017 год и на плановый период 2018 и 2019 годов. </a:t>
            </a:r>
            <a:endParaRPr lang="ru-RU" sz="17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323528" y="260648"/>
            <a:ext cx="8424936" cy="720080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ЧТО   ТАКОЕ  «БЮДЖЕТ   ДЛЯ   ГРАЖДАН» 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67544" y="3356992"/>
            <a:ext cx="8208912" cy="936104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ЦЕЛИ   СОЗДАНИЯ   «БЮДЖЕТА ДЛЯ ГРАЖДАН»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9" name="TextBox 8" descr="повышение"/>
          <p:cNvSpPr txBox="1"/>
          <p:nvPr/>
        </p:nvSpPr>
        <p:spPr>
          <a:xfrm>
            <a:off x="539552" y="4437112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sz="1700" dirty="0" smtClean="0">
                <a:solidFill>
                  <a:schemeClr val="tx2">
                    <a:lumMod val="10000"/>
                  </a:schemeClr>
                </a:solidFill>
              </a:rPr>
              <a:t>Повышение прозрачности формирования и расходования бюджетных      </a:t>
            </a:r>
          </a:p>
          <a:p>
            <a:pPr algn="just"/>
            <a:r>
              <a:rPr lang="ru-RU" sz="1700" dirty="0" smtClean="0">
                <a:solidFill>
                  <a:schemeClr val="tx2">
                    <a:lumMod val="10000"/>
                  </a:schemeClr>
                </a:solidFill>
              </a:rPr>
              <a:t>    средств  в муниципальном образовании «Холм-Жирковский район»   </a:t>
            </a:r>
          </a:p>
          <a:p>
            <a:pPr algn="just"/>
            <a:r>
              <a:rPr lang="ru-RU" sz="1700" dirty="0" smtClean="0">
                <a:solidFill>
                  <a:schemeClr val="tx2">
                    <a:lumMod val="10000"/>
                  </a:schemeClr>
                </a:solidFill>
              </a:rPr>
              <a:t>    Смоленской области.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700" dirty="0" smtClean="0"/>
              <a:t> </a:t>
            </a:r>
            <a:r>
              <a:rPr lang="ru-RU" sz="1700" dirty="0" smtClean="0">
                <a:solidFill>
                  <a:schemeClr val="tx2">
                    <a:lumMod val="10000"/>
                  </a:schemeClr>
                </a:solidFill>
              </a:rPr>
              <a:t>Повышение ответственности органов местного самоуправления при </a:t>
            </a:r>
          </a:p>
          <a:p>
            <a:pPr algn="just"/>
            <a:r>
              <a:rPr lang="ru-RU" sz="1700" dirty="0" smtClean="0">
                <a:solidFill>
                  <a:schemeClr val="tx2">
                    <a:lumMod val="10000"/>
                  </a:schemeClr>
                </a:solidFill>
              </a:rPr>
              <a:t>    принятии решений в сфере бюджетной политики.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700" dirty="0" smtClean="0"/>
              <a:t> </a:t>
            </a:r>
            <a:r>
              <a:rPr lang="ru-RU" sz="1700" dirty="0" smtClean="0">
                <a:solidFill>
                  <a:schemeClr val="tx2">
                    <a:lumMod val="10000"/>
                  </a:schemeClr>
                </a:solidFill>
              </a:rPr>
              <a:t>Формирование положительного имиджа муниципального образования </a:t>
            </a:r>
          </a:p>
          <a:p>
            <a:pPr algn="just"/>
            <a:r>
              <a:rPr lang="ru-RU" sz="1700" dirty="0" smtClean="0">
                <a:solidFill>
                  <a:schemeClr val="tx2">
                    <a:lumMod val="10000"/>
                  </a:schemeClr>
                </a:solidFill>
              </a:rPr>
              <a:t>   «Холм-Жирковский район» Смоленской области.</a:t>
            </a:r>
            <a:endParaRPr lang="ru-RU" sz="17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110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291264" cy="660688"/>
          </a:xfr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dirty="0" smtClean="0">
                <a:solidFill>
                  <a:srgbClr val="0000FF"/>
                </a:solidFill>
                <a:latin typeface="Book Antiqua" pitchFamily="18" charset="0"/>
              </a:rPr>
              <a:t>Основы для формирования проекта бюджета на 2017 год и на плановый период 2018 и 2019 годов</a:t>
            </a:r>
            <a:endParaRPr lang="ru-RU" sz="1800" dirty="0">
              <a:solidFill>
                <a:srgbClr val="0000FF"/>
              </a:solidFill>
              <a:latin typeface="Book Antiqu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81388314"/>
              </p:ext>
            </p:extLst>
          </p:nvPr>
        </p:nvGraphicFramePr>
        <p:xfrm>
          <a:off x="457200" y="1124744"/>
          <a:ext cx="822960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428625" y="1412776"/>
            <a:ext cx="8286750" cy="1588"/>
          </a:xfrm>
          <a:prstGeom prst="line">
            <a:avLst/>
          </a:prstGeom>
          <a:ln w="12700">
            <a:solidFill>
              <a:schemeClr val="accent4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467544" y="6093296"/>
            <a:ext cx="8208912" cy="648072"/>
          </a:xfrm>
          <a:prstGeom prst="round2DiagRect">
            <a:avLst/>
          </a:prstGeo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13500000" scaled="1"/>
            <a:tileRect/>
          </a:gradFill>
          <a:ln w="127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Book Antiqua" pitchFamily="18" charset="0"/>
              </a:rPr>
              <a:t>Проект бюджета сформирован в программном формате. Всего в Холм-Жирковском районе утверждено  13  муниципальных  программ .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467544" y="260648"/>
            <a:ext cx="8424936" cy="720080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ОСНОВЫ ДЛЯ СОСТАВЛЕНИЯ ПРОЕКТА БЮДЖЕТА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382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Содержимое 14" descr="папка с лупой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23728" y="3284984"/>
            <a:ext cx="2016224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07504" y="116632"/>
            <a:ext cx="8856984" cy="1440160"/>
          </a:xfrm>
          <a:prstGeom prst="round2DiagRect">
            <a:avLst/>
          </a:prstGeom>
          <a:solidFill>
            <a:srgbClr val="0099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rgbClr val="0000CC"/>
                </a:solidFill>
                <a:latin typeface="Book Antiqua" pitchFamily="18" charset="0"/>
              </a:rPr>
              <a:t>	</a:t>
            </a:r>
            <a:r>
              <a:rPr lang="ru-RU" sz="1600" b="1" dirty="0" smtClean="0">
                <a:solidFill>
                  <a:schemeClr val="tx1"/>
                </a:solidFill>
                <a:latin typeface="Book Antiqua" pitchFamily="18" charset="0"/>
              </a:rPr>
              <a:t>Бюджетный процесс – это деятельность органов государственной власти, 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внешней проверке, рассмотрению и утверждению бюджетной отчетности.</a:t>
            </a:r>
            <a:endParaRPr lang="ru-RU" sz="16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07504" y="5661248"/>
            <a:ext cx="8928992" cy="1080120"/>
          </a:xfrm>
          <a:prstGeom prst="round2DiagRect">
            <a:avLst/>
          </a:prstGeom>
          <a:solidFill>
            <a:srgbClr val="0099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rgbClr val="0000CC"/>
                </a:solidFill>
                <a:latin typeface="Book Antiqua" pitchFamily="18" charset="0"/>
              </a:rPr>
              <a:t>	</a:t>
            </a:r>
            <a:r>
              <a:rPr lang="ru-RU" sz="1600" b="1" dirty="0" smtClean="0">
                <a:solidFill>
                  <a:schemeClr val="tx1"/>
                </a:solidFill>
                <a:latin typeface="Book Antiqua" pitchFamily="18" charset="0"/>
              </a:rPr>
              <a:t>Ежегодно решением Холм-Жирковского районного Совета депутатов Смоленской области утверждается бюджет муниципального образования «Холм-Жирковский район» Смоленской области.</a:t>
            </a:r>
            <a:endParaRPr lang="ru-RU" sz="16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395536" y="3284984"/>
            <a:ext cx="648072" cy="673224"/>
          </a:xfrm>
          <a:prstGeom prst="flowChartConnector">
            <a:avLst/>
          </a:prstGeom>
          <a:solidFill>
            <a:srgbClr val="CCFF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00CC"/>
                </a:solidFill>
              </a:rPr>
              <a:t>1</a:t>
            </a:r>
            <a:endParaRPr lang="ru-RU" sz="3200" dirty="0">
              <a:solidFill>
                <a:srgbClr val="0000CC"/>
              </a:solidFill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2627784" y="2636912"/>
            <a:ext cx="648072" cy="673224"/>
          </a:xfrm>
          <a:prstGeom prst="flowChartConnector">
            <a:avLst/>
          </a:prstGeom>
          <a:solidFill>
            <a:srgbClr val="CCFF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00CC"/>
                </a:solidFill>
              </a:rPr>
              <a:t>2</a:t>
            </a:r>
            <a:endParaRPr lang="ru-RU" sz="3200" dirty="0">
              <a:solidFill>
                <a:srgbClr val="0000CC"/>
              </a:solidFill>
            </a:endParaRPr>
          </a:p>
        </p:txBody>
      </p:sp>
      <p:sp>
        <p:nvSpPr>
          <p:cNvPr id="13" name="Блок-схема: узел 12"/>
          <p:cNvSpPr/>
          <p:nvPr/>
        </p:nvSpPr>
        <p:spPr>
          <a:xfrm>
            <a:off x="5004048" y="2132856"/>
            <a:ext cx="648072" cy="673224"/>
          </a:xfrm>
          <a:prstGeom prst="flowChartConnector">
            <a:avLst/>
          </a:prstGeom>
          <a:solidFill>
            <a:srgbClr val="CCFF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00CC"/>
                </a:solidFill>
              </a:rPr>
              <a:t>3</a:t>
            </a:r>
            <a:endParaRPr lang="ru-RU" sz="3200" dirty="0">
              <a:solidFill>
                <a:srgbClr val="0000CC"/>
              </a:solidFill>
            </a:endParaRPr>
          </a:p>
        </p:txBody>
      </p:sp>
      <p:sp>
        <p:nvSpPr>
          <p:cNvPr id="14" name="Блок-схема: узел 13"/>
          <p:cNvSpPr/>
          <p:nvPr/>
        </p:nvSpPr>
        <p:spPr>
          <a:xfrm>
            <a:off x="7452320" y="1700808"/>
            <a:ext cx="648072" cy="673224"/>
          </a:xfrm>
          <a:prstGeom prst="flowChartConnector">
            <a:avLst/>
          </a:prstGeom>
          <a:solidFill>
            <a:srgbClr val="CCFF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00CC"/>
                </a:solidFill>
              </a:rPr>
              <a:t>4</a:t>
            </a:r>
            <a:endParaRPr lang="ru-RU" sz="3200" dirty="0">
              <a:solidFill>
                <a:srgbClr val="0000CC"/>
              </a:solidFill>
            </a:endParaRPr>
          </a:p>
        </p:txBody>
      </p:sp>
      <p:pic>
        <p:nvPicPr>
          <p:cNvPr id="16" name="Рисунок 15" descr="папк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4005064"/>
            <a:ext cx="1800200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исполнени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2996952"/>
            <a:ext cx="2160240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диаграмма с лупой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20272" y="2276872"/>
            <a:ext cx="2123728" cy="1608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0" y="5157192"/>
            <a:ext cx="2483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00CC"/>
                </a:solidFill>
                <a:latin typeface="Book Antiqua" pitchFamily="18" charset="0"/>
              </a:rPr>
              <a:t>        Разработка и </a:t>
            </a:r>
          </a:p>
          <a:p>
            <a:r>
              <a:rPr lang="ru-RU" sz="1400" b="1" dirty="0" smtClean="0">
                <a:solidFill>
                  <a:srgbClr val="0000CC"/>
                </a:solidFill>
                <a:latin typeface="Book Antiqua" pitchFamily="18" charset="0"/>
              </a:rPr>
              <a:t>составление проекта</a:t>
            </a:r>
            <a:endParaRPr lang="ru-RU" sz="1400" b="1" dirty="0">
              <a:solidFill>
                <a:srgbClr val="0000CC"/>
              </a:solidFill>
              <a:latin typeface="Book Antiqu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23728" y="4725144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Book Antiqua" pitchFamily="18" charset="0"/>
              </a:rPr>
              <a:t>        </a:t>
            </a:r>
            <a:r>
              <a:rPr lang="ru-RU" sz="1400" b="1" dirty="0" smtClean="0">
                <a:solidFill>
                  <a:srgbClr val="0000CC"/>
                </a:solidFill>
                <a:latin typeface="Book Antiqua" pitchFamily="18" charset="0"/>
              </a:rPr>
              <a:t>Рассмотрение и утверждение бюджета </a:t>
            </a:r>
            <a:endParaRPr lang="ru-RU" sz="1400" b="1" dirty="0">
              <a:solidFill>
                <a:srgbClr val="0000CC"/>
              </a:solidFill>
              <a:latin typeface="Book Antiqua" pitchFamily="18" charset="0"/>
            </a:endParaRPr>
          </a:p>
        </p:txBody>
      </p:sp>
      <p:pic>
        <p:nvPicPr>
          <p:cNvPr id="22" name="Рисунок 21" descr="ок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96136" y="2780928"/>
            <a:ext cx="659904" cy="6599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" name="TextBox 22"/>
          <p:cNvSpPr txBox="1"/>
          <p:nvPr/>
        </p:nvSpPr>
        <p:spPr>
          <a:xfrm>
            <a:off x="4716016" y="4293096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CC"/>
                </a:solidFill>
                <a:latin typeface="Book Antiqua" pitchFamily="18" charset="0"/>
              </a:rPr>
              <a:t>Исполнение бюджета</a:t>
            </a:r>
            <a:endParaRPr lang="ru-RU" sz="1400" b="1" dirty="0">
              <a:solidFill>
                <a:srgbClr val="0000CC"/>
              </a:solidFill>
              <a:latin typeface="Book Antiqua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76256" y="3861048"/>
            <a:ext cx="2160240" cy="1025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400" b="1" dirty="0" smtClean="0">
                <a:solidFill>
                  <a:srgbClr val="0000CC"/>
                </a:solidFill>
                <a:latin typeface="Book Antiqua" pitchFamily="18" charset="0"/>
              </a:rPr>
              <a:t>Контроль за исполнением бюджета  и утверждение отчета об исполнении бюджета</a:t>
            </a:r>
            <a:endParaRPr lang="ru-RU" sz="1400" b="1" dirty="0">
              <a:solidFill>
                <a:srgbClr val="0000CC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110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Другая 7">
      <a:dk1>
        <a:sysClr val="windowText" lastClr="000000"/>
      </a:dk1>
      <a:lt1>
        <a:sysClr val="window" lastClr="FFFFFF"/>
      </a:lt1>
      <a:dk2>
        <a:srgbClr val="0072E5"/>
      </a:dk2>
      <a:lt2>
        <a:srgbClr val="DBF5F9"/>
      </a:lt2>
      <a:accent1>
        <a:srgbClr val="009999"/>
      </a:accent1>
      <a:accent2>
        <a:srgbClr val="04617B"/>
      </a:accent2>
      <a:accent3>
        <a:srgbClr val="0BD0D9"/>
      </a:accent3>
      <a:accent4>
        <a:srgbClr val="008080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7809</TotalTime>
  <Words>5110</Words>
  <Application>Microsoft Office PowerPoint</Application>
  <PresentationFormat>Экран (4:3)</PresentationFormat>
  <Paragraphs>1028</Paragraphs>
  <Slides>54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Основы для формирования проекта бюджета на 2017 год и на плановый период 2018 и 2019 годов</vt:lpstr>
      <vt:lpstr>Слайд 9</vt:lpstr>
      <vt:lpstr>ОСНОВНЫЕ ПОКАЗАТЕЛИ ПРОГНОЗА СОЦИАЛЬНО-ЭКОНОМИЧЕСКОГО РАЗВИТИЯ</vt:lpstr>
      <vt:lpstr> ОСНОВНЫЕ НАПРАВЛЕНИЯ  БЮДЖЕТНОЙ ПОЛИТИКИ  </vt:lpstr>
      <vt:lpstr> ОСНОВНЫЕ НАПРАВЛЕНИЯ  БЮДЖЕТНОЙ ПОЛИТИКИ  </vt:lpstr>
      <vt:lpstr>Слайд 13</vt:lpstr>
      <vt:lpstr>МУНИЦИПАЛЬНЫЙ    ДОЛГ </vt:lpstr>
      <vt:lpstr>ДИНАМИКА    ОБЪЕМА МУНИЦИПАЛЬНОГО    ДОЛГА И РАСХОДОВ  НА ЕГО  ОБСЛУЖИВАНИЕ</vt:lpstr>
      <vt:lpstr>ИСТОЧНИКИ  ФИНАНСИРОВАНИЯ   ДЕФИЦИТА  БЮДЖЕТА В 2017-2019 гг.</vt:lpstr>
      <vt:lpstr>ДОХОДЫ  БЮДЖЕТА </vt:lpstr>
      <vt:lpstr>Слайд 18</vt:lpstr>
      <vt:lpstr>СТРУКТУРА   НАЛОГОВЫХ   И   НЕНАЛОГОВЫХ БЮДЖЕТА  НА  2017-2019 ГОДЫ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ФОРМИРОВАНИЕ  РАСХОДОВ  БЮДЖЕТА  В  2017-2019 ГГ.</vt:lpstr>
      <vt:lpstr> </vt:lpstr>
      <vt:lpstr> </vt:lpstr>
      <vt:lpstr>СТРУКТУРА  РАСХОДОВ  БЮДЖЕТА   ПО   ПРОГРАММНЫМ   И   НЕПРОГРАММНЫМ НАПРАВЛЕНИЯМ  ДЕЯТЕЛЬНОСТИ В  2017-2019  гг.</vt:lpstr>
      <vt:lpstr>район» Смоленской области на образование  в разрезе муниципальных программ  в 2014 году</vt:lpstr>
      <vt:lpstr>район» Смоленской области на образование  в разрезе муниципальных программ  в 2014 году</vt:lpstr>
      <vt:lpstr>район» Смоленской области на образование  в разрезе муниципальных программ  в 2014 году</vt:lpstr>
      <vt:lpstr>Муниципальная программа  «Создание условий для эффективного управления муниципальным образованием "Холм - Жирковский район" Смоленской области на  2016-2020 годы</vt:lpstr>
      <vt:lpstr>Муниципальная программа  «Создание условий для эффективного управления  муниципальными финансами в муниципальном образовании "Холм - Жирковский район" Смоленской области на  2014-2020 гг.»</vt:lpstr>
      <vt:lpstr>Муниципальная программа  «Развитие системы образования и молодежной политики в муниципальном образовании "Холм - Жирковский район" Смоленской области на  2014-2020 гг.»</vt:lpstr>
      <vt:lpstr>Муниципальная программа  «Развитие культуры, спорта и туризма на территории  муниципального образования "Холм - Жирковский район" Смоленской области на  2014-2020 гг.»</vt:lpstr>
      <vt:lpstr>Муниципальная программа  «Газификация населенных пунктов  Холм-Жирковского района Смоленской области на  2014-2020 годы»</vt:lpstr>
      <vt:lpstr>Муниципальная программа  « Энергосбережение  и повышение энергетической эффективности  на территории муниципального образования «Холм-Жирковский район Смоленской области                на  2014-2020 гг.»</vt:lpstr>
      <vt:lpstr>Муниципальная программа  «Создание условий для обеспечения безопасности жизнедеятельности населения муниципального образования «Холм-Жирковский район Смоленской области на  2016-2020 гг.»</vt:lpstr>
      <vt:lpstr>Муниципальная программа  «Поддержка пассажирского транспорта общего пользования  в муниципальном образовании «Холм-Жирковский район Смоленской области на  2014-2020 гг.»</vt:lpstr>
      <vt:lpstr>Муниципальная программа  « Развитие сельского хозяйства в муниципальном образовании «Холм-Жирковский район    Смоленской области на  2016-2020 гг.»</vt:lpstr>
      <vt:lpstr>Муниципальная программа  « Демографическое развитие муниципального образования «Холм-Жирковский район  Смоленской области на  2015-2020 гг.»</vt:lpstr>
      <vt:lpstr>Муниципальная программа  «  Обеспечение жильем молодых семей на территории муниципального образования «Холм-Жирковский район Смоленской области на  2015-2019 гг.»</vt:lpstr>
      <vt:lpstr>Муниципальная программа  «  Доступная среда на территории муниципального образования «Холм-Жирковский район  Смоленской области на  2016-2020 гг.»</vt:lpstr>
      <vt:lpstr>Муниципальная программа  «  Безопасный город на территории муниципального образования «Холм-Жирковский район   Смоленской области на  2016-2019 гг.»</vt:lpstr>
      <vt:lpstr>Муниципальная программа  «  Управление муниципальным имуществом и земельными ресурсами  муниципального образования «Холм-Жирковский район   Смоленской области на  2017-2019 гг.»</vt:lpstr>
      <vt:lpstr>Слайд 51</vt:lpstr>
      <vt:lpstr>Слайд 52</vt:lpstr>
      <vt:lpstr>Слайд 53</vt:lpstr>
      <vt:lpstr>Слайд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wizard</dc:creator>
  <cp:lastModifiedBy>f_jon</cp:lastModifiedBy>
  <cp:revision>1280</cp:revision>
  <dcterms:modified xsi:type="dcterms:W3CDTF">2017-12-01T11:40:38Z</dcterms:modified>
</cp:coreProperties>
</file>