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charts/chart19.xml" ContentType="application/vnd.openxmlformats-officedocument.drawingml.char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charts/chart18.xml" ContentType="application/vnd.openxmlformats-officedocument.drawingml.char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charts/chart25.xml" ContentType="application/vnd.openxmlformats-officedocument.drawingml.char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diagrams/layout6.xml" ContentType="application/vnd.openxmlformats-officedocument.drawingml.diagramLayou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charts/chart4.xml" ContentType="application/vnd.openxmlformats-officedocument.drawingml.chart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61" r:id="rId2"/>
    <p:sldId id="364" r:id="rId3"/>
    <p:sldId id="259" r:id="rId4"/>
    <p:sldId id="363" r:id="rId5"/>
    <p:sldId id="346" r:id="rId6"/>
    <p:sldId id="347" r:id="rId7"/>
    <p:sldId id="341" r:id="rId8"/>
    <p:sldId id="342" r:id="rId9"/>
    <p:sldId id="365" r:id="rId10"/>
    <p:sldId id="344" r:id="rId11"/>
    <p:sldId id="345" r:id="rId12"/>
    <p:sldId id="350" r:id="rId13"/>
    <p:sldId id="299" r:id="rId14"/>
    <p:sldId id="36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FFCC00"/>
    <a:srgbClr val="FFFF00"/>
    <a:srgbClr val="00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92" autoAdjust="0"/>
    <p:restoredTop sz="96625" autoAdjust="0"/>
  </p:normalViewPr>
  <p:slideViewPr>
    <p:cSldViewPr>
      <p:cViewPr>
        <p:scale>
          <a:sx n="70" d="100"/>
          <a:sy n="70" d="100"/>
        </p:scale>
        <p:origin x="-47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8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tm\&#1052;&#1086;&#1080;%20&#1076;&#1086;&#1082;&#1091;&#1084;&#1077;&#1085;&#1090;&#1099;\&#1054;&#1055;&#1044;%202014\&#1056;&#1059;&#1050;&#1054;&#1042;&#1054;&#1044;&#1057;&#1058;&#1042;&#1054;%202014%20&#1075;&#1086;&#1076;\&#1041;&#1102;&#1076;&#1078;&#1077;&#1090;%20&#1076;&#1083;&#1103;%20&#1075;&#1088;&#1072;&#1078;&#1076;&#1072;&#1085;%202013\&#1041;&#1102;&#1076;&#1078;&#1077;&#1090;%20&#1076;&#1083;&#1103;%20&#1075;&#1088;&#1072;&#1078;&#1076;&#1072;&#1085;%20&#1052;&#1054;%202014-2016%20&#1075;\&#1044;&#1086;&#1093;&#1086;&#1076;&#1099;%201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tm\&#1052;&#1086;&#1080;%20&#1076;&#1086;&#1082;&#1091;&#1084;&#1077;&#1085;&#1090;&#1099;\&#1054;&#1055;&#1044;%202014\&#1056;&#1059;&#1050;&#1054;&#1042;&#1054;&#1044;&#1057;&#1058;&#1042;&#1054;%202014%20&#1075;&#1086;&#1076;\&#1041;&#1102;&#1076;&#1078;&#1077;&#1090;%20&#1076;&#1083;&#1103;%20&#1075;&#1088;&#1072;&#1078;&#1076;&#1072;&#1085;%202013\&#1041;&#1102;&#1076;&#1078;&#1077;&#1090;%20&#1076;&#1083;&#1103;%20&#1075;&#1088;&#1072;&#1078;&#1076;&#1072;&#1085;%20&#1052;&#1054;%202014-2016%20&#1075;\&#1044;&#1086;&#1093;&#1086;&#1076;&#1099;%201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tm\&#1052;&#1086;&#1080;%20&#1076;&#1086;&#1082;&#1091;&#1084;&#1077;&#1085;&#1090;&#1099;\&#1054;&#1055;&#1044;%202014\&#1056;&#1059;&#1050;&#1054;&#1042;&#1054;&#1044;&#1057;&#1058;&#1042;&#1054;%202014%20&#1075;&#1086;&#1076;\&#1041;&#1102;&#1076;&#1078;&#1077;&#1090;%20&#1076;&#1083;&#1103;%20&#1075;&#1088;&#1072;&#1078;&#1076;&#1072;&#1085;%202013\&#1041;&#1102;&#1076;&#1078;&#1077;&#1090;%20&#1076;&#1083;&#1103;%20&#1075;&#1088;&#1072;&#1078;&#1076;&#1072;&#1085;%20&#1052;&#1054;%202014-2016%20&#1075;\&#1044;&#1086;&#1093;&#1086;&#1076;&#1099;%201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tm\&#1052;&#1086;&#1080;%20&#1076;&#1086;&#1082;&#1091;&#1084;&#1077;&#1085;&#1090;&#1099;\&#1054;&#1055;&#1044;%202014\&#1056;&#1059;&#1050;&#1054;&#1042;&#1054;&#1044;&#1057;&#1058;&#1042;&#1054;%202014%20&#1075;&#1086;&#1076;\&#1041;&#1102;&#1076;&#1078;&#1077;&#1090;%20&#1076;&#1083;&#1103;%20&#1075;&#1088;&#1072;&#1078;&#1076;&#1072;&#1085;%202013\&#1041;&#1102;&#1076;&#1078;&#1077;&#1090;%20&#1076;&#1083;&#1103;%20&#1075;&#1088;&#1072;&#1078;&#1076;&#1072;&#1085;%20&#1052;&#1054;%202014-2016%20&#1075;\&#1057;&#1090;&#1088;&#1091;&#1082;&#1090;&#1091;&#1088;&#1072;%20&#1076;&#1086;&#1093;&#1086;&#1076;&#1086;&#1074;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tm\&#1052;&#1086;&#1080;%20&#1076;&#1086;&#1082;&#1091;&#1084;&#1077;&#1085;&#1090;&#1099;\&#1054;&#1055;&#1044;%202014\&#1056;&#1059;&#1050;&#1054;&#1042;&#1054;&#1044;&#1057;&#1058;&#1042;&#1054;%202014%20&#1075;&#1086;&#1076;\&#1041;&#1102;&#1076;&#1078;&#1077;&#1090;%20&#1076;&#1083;&#1103;%20&#1075;&#1088;&#1072;&#1078;&#1076;&#1072;&#1085;%202013\&#1041;&#1102;&#1076;&#1078;&#1077;&#1090;%20&#1076;&#1083;&#1103;%20&#1075;&#1088;&#1072;&#1078;&#1076;&#1072;&#1085;%20&#1052;&#1054;%202014-2016%20&#1075;\&#1057;&#1090;&#1088;&#1091;&#1082;&#1090;&#1091;&#1088;&#1072;%20&#1076;&#1086;&#1093;&#1086;&#1076;&#1086;&#1074;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tm\&#1052;&#1086;&#1080;%20&#1076;&#1086;&#1082;&#1091;&#1084;&#1077;&#1085;&#1090;&#1099;\&#1054;&#1055;&#1044;%202014\&#1056;&#1059;&#1050;&#1054;&#1042;&#1054;&#1044;&#1057;&#1058;&#1042;&#1054;%202014%20&#1075;&#1086;&#1076;\&#1041;&#1102;&#1076;&#1078;&#1077;&#1090;%20&#1076;&#1083;&#1103;%20&#1075;&#1088;&#1072;&#1078;&#1076;&#1072;&#1085;%202013\&#1041;&#1102;&#1076;&#1078;&#1077;&#1090;%20&#1076;&#1083;&#1103;%20&#1075;&#1088;&#1072;&#1078;&#1076;&#1072;&#1085;%20&#1052;&#1054;%202014-2016%20&#1075;\&#1057;&#1090;&#1088;&#1091;&#1082;&#1090;&#1091;&#1088;&#1072;%20&#1076;&#1086;&#1093;&#1086;&#1076;&#1086;&#1074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tm\&#1052;&#1086;&#1080;%20&#1076;&#1086;&#1082;&#1091;&#1084;&#1077;&#1085;&#1090;&#1099;\&#1054;&#1055;&#1044;%202014\&#1056;&#1059;&#1050;&#1054;&#1042;&#1054;&#1044;&#1057;&#1058;&#1042;&#1054;%202014%20&#1075;&#1086;&#1076;\&#1041;&#1102;&#1076;&#1078;&#1077;&#1090;%20&#1076;&#1083;&#1103;%20&#1075;&#1088;&#1072;&#1078;&#1076;&#1072;&#1085;%202013\&#1041;&#1102;&#1076;&#1078;&#1077;&#1090;%20&#1076;&#1083;&#1103;%20&#1075;&#1088;&#1072;&#1078;&#1076;&#1072;&#1085;%20&#1052;&#1054;%202014-2016%20&#1075;\&#1057;&#1090;&#1088;&#1091;&#1082;&#1090;&#1091;&#1088;&#1072;%20&#1088;&#1072;&#1089;&#1093;&#1086;&#1076;&#1086;&#1074;.xlsx" TargetMode="Externa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stm\&#1052;&#1086;&#1080;%20&#1076;&#1086;&#1082;&#1091;&#1084;&#1077;&#1085;&#1090;&#1099;\&#1054;&#1055;&#1044;%202014\&#1056;&#1059;&#1050;&#1054;&#1042;&#1054;&#1044;&#1057;&#1058;&#1042;&#1054;%202014%20&#1075;&#1086;&#1076;\&#1041;&#1102;&#1076;&#1078;&#1077;&#1090;%20&#1076;&#1083;&#1103;%20&#1075;&#1088;&#1072;&#1078;&#1076;&#1072;&#1085;%202013\&#1041;&#1102;&#1076;&#1078;&#1077;&#1090;%20&#1076;&#1083;&#1103;%20&#1075;&#1088;&#1072;&#1078;&#1076;&#1072;&#1085;%20&#1052;&#1054;%202014-2016%20&#1075;\&#1052;&#1091;&#1085;&#1080;&#1094;&#1080;&#1087;&#1072;&#1083;&#1100;&#1085;&#1099;&#1077;%20&#1087;&#1088;&#1086;&#1075;&#1088;&#1072;&#1084;&#1084;&#1099;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Documents%20and%20Settings\stm\&#1052;&#1086;&#1080;%20&#1076;&#1086;&#1082;&#1091;&#1084;&#1077;&#1085;&#1090;&#1099;\&#1054;&#1055;&#1044;%202014\&#1056;&#1059;&#1050;&#1054;&#1042;&#1054;&#1044;&#1057;&#1058;&#1042;&#1054;%202014%20&#1075;&#1086;&#1076;\&#1041;&#1102;&#1076;&#1078;&#1077;&#1090;%20&#1076;&#1083;&#1103;%20&#1075;&#1088;&#1072;&#1078;&#1076;&#1072;&#1085;%202013\&#1041;&#1102;&#1076;&#1078;&#1077;&#1090;%20&#1076;&#1083;&#1103;%20&#1075;&#1088;&#1072;&#1078;&#1076;&#1072;&#1085;%20&#1052;&#1054;%202014-2016%20&#1075;\&#1056;&#1072;&#1089;&#1093;&#1086;&#1076;&#1099;%20&#1089;&#1091;&#1073;&#1089;&#1080;&#1076;&#1080;&#1080;%20&#1076;&#1086;&#1090;%20&#1089;&#1091;&#1073;&#1074;&#1077;&#1085;&#1094;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tm\&#1052;&#1086;&#1080;%20&#1076;&#1086;&#1082;&#1091;&#1084;&#1077;&#1085;&#1090;&#1099;\&#1054;&#1055;&#1044;%202013%20&#1075;&#1086;&#1076;\&#1056;&#1059;&#1050;&#1054;&#1042;&#1054;&#1044;&#1057;&#1058;&#1042;&#1054;\&#1041;&#1102;&#1076;&#1078;&#1077;&#1090;%20&#1076;&#1083;&#1103;%20&#1075;&#1088;&#1072;&#1078;&#1076;&#1072;&#1085;%202013\&#1041;&#1102;&#1076;&#1078;&#1077;&#1090;%20&#1076;&#1083;&#1103;%20&#1075;&#1088;&#1072;&#1078;&#1076;&#1072;&#1085;%20&#1052;&#1054;%202014-2016%20&#1075;\&#1044;&#1086;&#1093;&#1086;&#1076;&#1099;%20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tm\&#1052;&#1086;&#1080;%20&#1076;&#1086;&#1082;&#1091;&#1084;&#1077;&#1085;&#1090;&#1099;\&#1054;&#1055;&#1044;%202013%20&#1075;&#1086;&#1076;\&#1056;&#1059;&#1050;&#1054;&#1042;&#1054;&#1044;&#1057;&#1058;&#1042;&#1054;\&#1041;&#1102;&#1076;&#1078;&#1077;&#1090;%20&#1076;&#1083;&#1103;%20&#1075;&#1088;&#1072;&#1078;&#1076;&#1072;&#1085;%202013\&#1041;&#1102;&#1076;&#1078;&#1077;&#1090;%20&#1076;&#1083;&#1103;%20&#1075;&#1088;&#1072;&#1078;&#1076;&#1072;&#1085;%20&#1052;&#1054;%202014-2016%20&#1075;\&#1044;&#1086;&#1093;&#1086;&#1076;&#1099;%20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tm\&#1052;&#1086;&#1080;%20&#1076;&#1086;&#1082;&#1091;&#1084;&#1077;&#1085;&#1090;&#1099;\&#1054;&#1055;&#1044;%202013%20&#1075;&#1086;&#1076;\&#1056;&#1059;&#1050;&#1054;&#1042;&#1054;&#1044;&#1057;&#1058;&#1042;&#1054;\&#1041;&#1102;&#1076;&#1078;&#1077;&#1090;%20&#1076;&#1083;&#1103;%20&#1075;&#1088;&#1072;&#1078;&#1076;&#1072;&#1085;%202013\&#1041;&#1102;&#1076;&#1078;&#1077;&#1090;%20&#1076;&#1083;&#1103;%20&#1075;&#1088;&#1072;&#1078;&#1076;&#1072;&#1085;%20&#1052;&#1054;%202014-2016%20&#1075;\&#1044;&#1086;&#1093;&#1086;&#1076;&#1099;%201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tm\&#1052;&#1086;&#1080;%20&#1076;&#1086;&#1082;&#1091;&#1084;&#1077;&#1085;&#1090;&#1099;\&#1054;&#1055;&#1044;%202014\&#1056;&#1059;&#1050;&#1054;&#1042;&#1054;&#1044;&#1057;&#1058;&#1042;&#1054;%202014%20&#1075;&#1086;&#1076;\&#1041;&#1102;&#1076;&#1078;&#1077;&#1090;%20&#1076;&#1083;&#1103;%20&#1075;&#1088;&#1072;&#1078;&#1076;&#1072;&#1085;%202013\&#1041;&#1102;&#1076;&#1078;&#1077;&#1090;%20&#1076;&#1083;&#1103;%20&#1075;&#1088;&#1072;&#1078;&#1076;&#1072;&#1085;%20&#1052;&#1054;%202014-2016%20&#1075;\&#1044;&#1086;&#1093;&#1086;&#1076;&#1099;%201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tm\&#1052;&#1086;&#1080;%20&#1076;&#1086;&#1082;&#1091;&#1084;&#1077;&#1085;&#1090;&#1099;\&#1054;&#1055;&#1044;%202014\&#1056;&#1059;&#1050;&#1054;&#1042;&#1054;&#1044;&#1057;&#1058;&#1042;&#1054;%202014%20&#1075;&#1086;&#1076;\&#1041;&#1102;&#1076;&#1078;&#1077;&#1090;%20&#1076;&#1083;&#1103;%20&#1075;&#1088;&#1072;&#1078;&#1076;&#1072;&#1085;%202013\&#1041;&#1102;&#1076;&#1078;&#1077;&#1090;%20&#1076;&#1083;&#1103;%20&#1075;&#1088;&#1072;&#1078;&#1076;&#1072;&#1085;%20&#1052;&#1054;%202014-2016%20&#1075;\&#1044;&#1086;&#1093;&#1086;&#1076;&#1099;%201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tm\&#1052;&#1086;&#1080;%20&#1076;&#1086;&#1082;&#1091;&#1084;&#1077;&#1085;&#1090;&#1099;\&#1054;&#1055;&#1044;%202014\&#1056;&#1059;&#1050;&#1054;&#1042;&#1054;&#1044;&#1057;&#1058;&#1042;&#1054;%202014%20&#1075;&#1086;&#1076;\&#1041;&#1102;&#1076;&#1078;&#1077;&#1090;%20&#1076;&#1083;&#1103;%20&#1075;&#1088;&#1072;&#1078;&#1076;&#1072;&#1085;%202013\&#1041;&#1102;&#1076;&#1078;&#1077;&#1090;%20&#1076;&#1083;&#1103;%20&#1075;&#1088;&#1072;&#1078;&#1076;&#1072;&#1085;%20&#1052;&#1054;%202014-2016%20&#1075;\&#1044;&#1086;&#1093;&#1086;&#1076;&#1099;%20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u="sng" dirty="0" smtClean="0"/>
              <a:t>2014 </a:t>
            </a:r>
            <a:r>
              <a:rPr lang="ru-RU" u="sng" dirty="0"/>
              <a:t>год</a:t>
            </a:r>
          </a:p>
        </c:rich>
      </c:tx>
      <c:layout>
        <c:manualLayout>
          <c:xMode val="edge"/>
          <c:yMode val="edge"/>
          <c:x val="7.7294763137783246E-2"/>
          <c:y val="1.7204291002413163E-2"/>
        </c:manualLayout>
      </c:layout>
    </c:title>
    <c:plotArea>
      <c:layout>
        <c:manualLayout>
          <c:layoutTarget val="inner"/>
          <c:xMode val="edge"/>
          <c:yMode val="edge"/>
          <c:x val="0"/>
          <c:y val="6.1067102461248954E-2"/>
          <c:w val="0.97732837972718156"/>
          <c:h val="0.87283415044818558"/>
        </c:manualLayout>
      </c:layout>
      <c:pieChart>
        <c:varyColors val="1"/>
        <c:firstSliceAng val="215"/>
      </c:pieChart>
      <c:spPr>
        <a:noFill/>
        <a:ln w="26156">
          <a:noFill/>
        </a:ln>
      </c:spPr>
    </c:plotArea>
    <c:plotVisOnly val="1"/>
    <c:dispBlanksAs val="zero"/>
  </c:chart>
  <c:txPr>
    <a:bodyPr/>
    <a:lstStyle/>
    <a:p>
      <a:pPr>
        <a:defRPr baseline="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'2014'!$A$25</c:f>
              <c:strCache>
                <c:ptCount val="1"/>
                <c:pt idx="0">
                  <c:v>2014</c:v>
                </c:pt>
              </c:strCache>
            </c:strRef>
          </c:tx>
          <c:dPt>
            <c:idx val="2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elete val="1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</c:dLbls>
          <c:cat>
            <c:strRef>
              <c:f>'2014'!$B$24:$D$24</c:f>
              <c:strCache>
                <c:ptCount val="3"/>
                <c:pt idx="0">
                  <c:v>Налоговые 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'2014'!$B$25:$D$25</c:f>
              <c:numCache>
                <c:formatCode>#,##0.0</c:formatCode>
                <c:ptCount val="3"/>
                <c:pt idx="0">
                  <c:v>32108.1</c:v>
                </c:pt>
                <c:pt idx="1">
                  <c:v>1828</c:v>
                </c:pt>
                <c:pt idx="2">
                  <c:v>174581.6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b="1"/>
          </a:pPr>
          <a:endParaRPr lang="ru-RU"/>
        </a:p>
      </c:txPr>
    </c:legend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'2015'!$A$25</c:f>
              <c:strCache>
                <c:ptCount val="1"/>
                <c:pt idx="0">
                  <c:v>2015</c:v>
                </c:pt>
              </c:strCache>
            </c:strRef>
          </c:tx>
          <c:dPt>
            <c:idx val="2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elete val="1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</c:dLbls>
          <c:cat>
            <c:strRef>
              <c:f>'2015'!$B$24:$D$24</c:f>
              <c:strCache>
                <c:ptCount val="3"/>
                <c:pt idx="0">
                  <c:v>Налоговые 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'2015'!$B$25:$D$25</c:f>
              <c:numCache>
                <c:formatCode>#,##0.0</c:formatCode>
                <c:ptCount val="3"/>
                <c:pt idx="0">
                  <c:v>34413.199999999997</c:v>
                </c:pt>
                <c:pt idx="1">
                  <c:v>1933</c:v>
                </c:pt>
                <c:pt idx="2">
                  <c:v>168669.9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b="1"/>
          </a:pPr>
          <a:endParaRPr lang="ru-RU"/>
        </a:p>
      </c:txPr>
    </c:legend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'2016 (2)'!$A$25</c:f>
              <c:strCache>
                <c:ptCount val="1"/>
                <c:pt idx="0">
                  <c:v>2016</c:v>
                </c:pt>
              </c:strCache>
            </c:strRef>
          </c:tx>
          <c:dPt>
            <c:idx val="2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showLeaderLines val="1"/>
          </c:dLbls>
          <c:cat>
            <c:strRef>
              <c:f>'2016 (2)'!$B$24:$D$24</c:f>
              <c:strCache>
                <c:ptCount val="3"/>
                <c:pt idx="0">
                  <c:v>Налоговые 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'2016 (2)'!$B$25:$D$25</c:f>
              <c:numCache>
                <c:formatCode>#,##0.0</c:formatCode>
                <c:ptCount val="3"/>
                <c:pt idx="0">
                  <c:v>36896.9</c:v>
                </c:pt>
                <c:pt idx="1">
                  <c:v>2369.4</c:v>
                </c:pt>
                <c:pt idx="2">
                  <c:v>181650.7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b="1"/>
          </a:pPr>
          <a:endParaRPr lang="ru-RU"/>
        </a:p>
      </c:txPr>
    </c:legend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1.5459532101823539E-2"/>
          <c:y val="0"/>
          <c:w val="0.96908093579635257"/>
          <c:h val="0.85029063366948221"/>
        </c:manualLayout>
      </c:layout>
      <c:barChart>
        <c:barDir val="col"/>
        <c:grouping val="stacked"/>
        <c:overlap val="100"/>
        <c:axId val="64066304"/>
        <c:axId val="64067840"/>
      </c:barChart>
      <c:catAx>
        <c:axId val="64066304"/>
        <c:scaling>
          <c:orientation val="minMax"/>
        </c:scaling>
        <c:axPos val="b"/>
        <c:numFmt formatCode="General" sourceLinked="1"/>
        <c:tickLblPos val="nextTo"/>
        <c:crossAx val="64067840"/>
        <c:crosses val="autoZero"/>
        <c:auto val="1"/>
        <c:lblAlgn val="ctr"/>
        <c:lblOffset val="100"/>
      </c:catAx>
      <c:valAx>
        <c:axId val="64067840"/>
        <c:scaling>
          <c:orientation val="minMax"/>
        </c:scaling>
        <c:delete val="1"/>
        <c:axPos val="l"/>
        <c:majorGridlines>
          <c:spPr>
            <a:ln>
              <a:solidFill>
                <a:srgbClr val="DDDDDD"/>
              </a:solidFill>
            </a:ln>
          </c:spPr>
        </c:majorGridlines>
        <c:numFmt formatCode="General" sourceLinked="1"/>
        <c:tickLblPos val="none"/>
        <c:crossAx val="6406630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8.7668902498299582E-3"/>
          <c:y val="0.93435807389140868"/>
          <c:w val="0.89999995573505509"/>
          <c:h val="6.0373089964331897E-2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Лист1!$A$13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solidFill>
                <a:srgbClr val="FFC000"/>
              </a:solidFill>
              <a:effectLst>
                <a:outerShdw blurRad="50800" dist="50800" dir="5400000" algn="ctr" rotWithShape="0">
                  <a:schemeClr val="bg1"/>
                </a:outerShdw>
              </a:effectLst>
            </c:spPr>
            <c:txPr>
              <a:bodyPr rot="5400000"/>
              <a:lstStyle/>
              <a:p>
                <a:pPr>
                  <a:defRPr sz="1000" b="1" baseline="0"/>
                </a:pPr>
                <a:endParaRPr lang="ru-RU"/>
              </a:p>
            </c:txPr>
            <c:showVal val="1"/>
          </c:dLbls>
          <c:cat>
            <c:numRef>
              <c:f>Лист1!$B$12:$E$12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Лист1!$B$13:$E$13</c:f>
              <c:numCache>
                <c:formatCode>#,##0.0</c:formatCode>
                <c:ptCount val="4"/>
                <c:pt idx="0">
                  <c:v>30546.6</c:v>
                </c:pt>
                <c:pt idx="1">
                  <c:v>32108.1</c:v>
                </c:pt>
                <c:pt idx="2">
                  <c:v>34413.199999999997</c:v>
                </c:pt>
                <c:pt idx="3">
                  <c:v>36896.9</c:v>
                </c:pt>
              </c:numCache>
            </c:numRef>
          </c:val>
        </c:ser>
        <c:ser>
          <c:idx val="1"/>
          <c:order val="1"/>
          <c:tx>
            <c:strRef>
              <c:f>Лист1!$A$14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solidFill>
                <a:schemeClr val="accent6">
                  <a:lumMod val="40000"/>
                  <a:lumOff val="60000"/>
                </a:schemeClr>
              </a:solidFill>
            </c:spPr>
            <c:txPr>
              <a:bodyPr rot="5400000"/>
              <a:lstStyle/>
              <a:p>
                <a:pPr>
                  <a:defRPr sz="1000" b="1" baseline="0"/>
                </a:pPr>
                <a:endParaRPr lang="ru-RU"/>
              </a:p>
            </c:txPr>
            <c:showVal val="1"/>
          </c:dLbls>
          <c:cat>
            <c:numRef>
              <c:f>Лист1!$B$12:$E$12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Лист1!$B$14:$E$14</c:f>
              <c:numCache>
                <c:formatCode>#,##0.0</c:formatCode>
                <c:ptCount val="4"/>
                <c:pt idx="0">
                  <c:v>3525.3</c:v>
                </c:pt>
                <c:pt idx="1">
                  <c:v>1828</c:v>
                </c:pt>
                <c:pt idx="2">
                  <c:v>1933.9</c:v>
                </c:pt>
                <c:pt idx="3">
                  <c:v>2369.4</c:v>
                </c:pt>
              </c:numCache>
            </c:numRef>
          </c:val>
        </c:ser>
        <c:ser>
          <c:idx val="2"/>
          <c:order val="2"/>
          <c:tx>
            <c:strRef>
              <c:f>Лист1!$A$15</c:f>
              <c:strCache>
                <c:ptCount val="1"/>
                <c:pt idx="0">
                  <c:v>Безвозмездные поступления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0"/>
                  <c:y val="0.23106060606060605"/>
                </c:manualLayout>
              </c:layout>
              <c:showVal val="1"/>
            </c:dLbl>
            <c:dLbl>
              <c:idx val="1"/>
              <c:layout>
                <c:manualLayout>
                  <c:x val="7.3529411764705881E-3"/>
                  <c:y val="0.24621212121212238"/>
                </c:manualLayout>
              </c:layout>
              <c:showVal val="1"/>
            </c:dLbl>
            <c:dLbl>
              <c:idx val="2"/>
              <c:layout>
                <c:manualLayout>
                  <c:x val="7.3529411764705881E-3"/>
                  <c:y val="0.2272727272727273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0.24621212121212238"/>
                </c:manualLayout>
              </c:layout>
              <c:showVal val="1"/>
            </c:dLbl>
            <c:spPr>
              <a:solidFill>
                <a:srgbClr val="FFFF00"/>
              </a:solidFill>
            </c:spPr>
            <c:txPr>
              <a:bodyPr rot="5400000"/>
              <a:lstStyle/>
              <a:p>
                <a:pPr>
                  <a:defRPr sz="1000" b="1" baseline="0"/>
                </a:pPr>
                <a:endParaRPr lang="ru-RU"/>
              </a:p>
            </c:txPr>
            <c:showVal val="1"/>
          </c:dLbls>
          <c:cat>
            <c:numRef>
              <c:f>Лист1!$B$12:$E$12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Лист1!$B$15:$E$15</c:f>
              <c:numCache>
                <c:formatCode>#,##0.0</c:formatCode>
                <c:ptCount val="4"/>
                <c:pt idx="0">
                  <c:v>171814.1</c:v>
                </c:pt>
                <c:pt idx="1">
                  <c:v>174581.6</c:v>
                </c:pt>
                <c:pt idx="2">
                  <c:v>168669.9</c:v>
                </c:pt>
                <c:pt idx="3">
                  <c:v>181650.7</c:v>
                </c:pt>
              </c:numCache>
            </c:numRef>
          </c:val>
        </c:ser>
        <c:shape val="cylinder"/>
        <c:axId val="64357120"/>
        <c:axId val="64358656"/>
        <c:axId val="0"/>
      </c:bar3DChart>
      <c:catAx>
        <c:axId val="643571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64358656"/>
        <c:crosses val="autoZero"/>
        <c:auto val="1"/>
        <c:lblAlgn val="ctr"/>
        <c:lblOffset val="100"/>
      </c:catAx>
      <c:valAx>
        <c:axId val="64358656"/>
        <c:scaling>
          <c:orientation val="minMax"/>
        </c:scaling>
        <c:axPos val="l"/>
        <c:majorGridlines/>
        <c:numFmt formatCode="#,##0.0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6435712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 b="1" baseline="0"/>
          </a:pPr>
          <a:endParaRPr lang="ru-RU"/>
        </a:p>
      </c:txPr>
    </c:legend>
    <c:plotVisOnly val="1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7.1293963254593182E-2"/>
          <c:y val="0.20661564814793831"/>
          <c:w val="0.50922725284339465"/>
          <c:h val="0.69825943375906074"/>
        </c:manualLayout>
      </c:layout>
      <c:pie3DChart>
        <c:varyColors val="1"/>
      </c:pie3DChart>
    </c:plotArea>
    <c:legend>
      <c:legendPos val="r"/>
      <c:layout>
        <c:manualLayout>
          <c:xMode val="edge"/>
          <c:yMode val="edge"/>
          <c:x val="0.64770975503062178"/>
          <c:y val="4.1164077007316717E-2"/>
          <c:w val="0.33562357830271261"/>
          <c:h val="0.89858128008452576"/>
        </c:manualLayout>
      </c:layout>
      <c:txPr>
        <a:bodyPr/>
        <a:lstStyle/>
        <a:p>
          <a:pPr>
            <a:defRPr sz="900" b="1"/>
          </a:pPr>
          <a:endParaRPr lang="ru-RU"/>
        </a:p>
      </c:txPr>
    </c:legend>
    <c:plotVisOnly val="1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/>
      <c:pie3DChart>
        <c:varyColors val="1"/>
      </c:pie3DChart>
    </c:plotArea>
    <c:legend>
      <c:legendPos val="r"/>
      <c:layout/>
      <c:txPr>
        <a:bodyPr/>
        <a:lstStyle/>
        <a:p>
          <a:pPr>
            <a:defRPr b="1"/>
          </a:pPr>
          <a:endParaRPr lang="ru-RU"/>
        </a:p>
      </c:txPr>
    </c:legend>
    <c:plotVisOnly val="1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2014</a:t>
            </a:r>
            <a:endParaRPr lang="ru-RU" dirty="0" smtClean="0"/>
          </a:p>
          <a:p>
            <a:pPr>
              <a:defRPr/>
            </a:pPr>
            <a:r>
              <a:rPr lang="ru-RU" dirty="0" smtClean="0"/>
              <a:t> 33 936,1</a:t>
            </a:r>
            <a:endParaRPr lang="en-US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'2014'!$B$4</c:f>
              <c:strCache>
                <c:ptCount val="1"/>
                <c:pt idx="0">
                  <c:v>2014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'2014'!$A$5:$A$10</c:f>
              <c:strCache>
                <c:ptCount val="6"/>
                <c:pt idx="0">
                  <c:v>Налог на доходы физических лиц</c:v>
                </c:pt>
                <c:pt idx="1">
                  <c:v>Налоги на совокупный доход</c:v>
                </c:pt>
                <c:pt idx="2">
                  <c:v>Налоги, сборы и регулярные платежи за пользование природными ресурсами</c:v>
                </c:pt>
                <c:pt idx="3">
                  <c:v>Государственная пошлина </c:v>
                </c:pt>
                <c:pt idx="4">
                  <c:v>Прочие налоги</c:v>
                </c:pt>
                <c:pt idx="5">
                  <c:v>Неналоговые доходы</c:v>
                </c:pt>
              </c:strCache>
            </c:strRef>
          </c:cat>
          <c:val>
            <c:numRef>
              <c:f>'2014'!$B$5:$B$10</c:f>
              <c:numCache>
                <c:formatCode>#,##0.0</c:formatCode>
                <c:ptCount val="6"/>
                <c:pt idx="0">
                  <c:v>27574.400000000001</c:v>
                </c:pt>
                <c:pt idx="1">
                  <c:v>4253</c:v>
                </c:pt>
                <c:pt idx="2">
                  <c:v>9.3000000000000007</c:v>
                </c:pt>
                <c:pt idx="3">
                  <c:v>255</c:v>
                </c:pt>
                <c:pt idx="4">
                  <c:v>16.399999999999999</c:v>
                </c:pt>
                <c:pt idx="5">
                  <c:v>1828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4770975503062156"/>
          <c:y val="1.869917503719631E-2"/>
          <c:w val="0.3356235783027125"/>
          <c:h val="0.91064173697475914"/>
        </c:manualLayout>
      </c:layout>
      <c:txPr>
        <a:bodyPr/>
        <a:lstStyle/>
        <a:p>
          <a:pPr>
            <a:defRPr b="1"/>
          </a:pPr>
          <a:endParaRPr lang="ru-RU"/>
        </a:p>
      </c:txPr>
    </c:legend>
    <c:plotVisOnly val="1"/>
  </c:chart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2015</a:t>
            </a:r>
            <a:r>
              <a:rPr lang="ru-RU" dirty="0" smtClean="0"/>
              <a:t> </a:t>
            </a:r>
          </a:p>
          <a:p>
            <a:pPr>
              <a:defRPr/>
            </a:pPr>
            <a:r>
              <a:rPr lang="ru-RU" dirty="0" smtClean="0"/>
              <a:t>36 347,1</a:t>
            </a:r>
            <a:endParaRPr lang="en-US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'2015(3)'!$B$4</c:f>
              <c:strCache>
                <c:ptCount val="1"/>
                <c:pt idx="0">
                  <c:v>2015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5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'2015(3)'!$A$5:$A$10</c:f>
              <c:strCache>
                <c:ptCount val="6"/>
                <c:pt idx="0">
                  <c:v>Налог на доходы физических лиц</c:v>
                </c:pt>
                <c:pt idx="1">
                  <c:v>Налоги на совокупный доход</c:v>
                </c:pt>
                <c:pt idx="2">
                  <c:v>Налоги, сборы и регулярные платежи за пользование природными ресурсами</c:v>
                </c:pt>
                <c:pt idx="3">
                  <c:v>Государственная пошлина </c:v>
                </c:pt>
                <c:pt idx="4">
                  <c:v>Прочие налоги</c:v>
                </c:pt>
                <c:pt idx="5">
                  <c:v>Неналоговые доходы</c:v>
                </c:pt>
              </c:strCache>
            </c:strRef>
          </c:cat>
          <c:val>
            <c:numRef>
              <c:f>'2015(3)'!$B$5:$B$10</c:f>
              <c:numCache>
                <c:formatCode>#,##0.0</c:formatCode>
                <c:ptCount val="6"/>
                <c:pt idx="0">
                  <c:v>29779.1</c:v>
                </c:pt>
                <c:pt idx="1">
                  <c:v>4340.4000000000005</c:v>
                </c:pt>
                <c:pt idx="2">
                  <c:v>9.3000000000000007</c:v>
                </c:pt>
                <c:pt idx="3">
                  <c:v>268</c:v>
                </c:pt>
                <c:pt idx="4">
                  <c:v>16.399999999999999</c:v>
                </c:pt>
                <c:pt idx="5">
                  <c:v>1933.9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4770975503062156"/>
          <c:y val="1.557542989050593E-3"/>
          <c:w val="0.3356235783027125"/>
          <c:h val="0.98502882395783187"/>
        </c:manualLayout>
      </c:layout>
      <c:txPr>
        <a:bodyPr/>
        <a:lstStyle/>
        <a:p>
          <a:pPr>
            <a:defRPr b="1"/>
          </a:pPr>
          <a:endParaRPr lang="ru-RU"/>
        </a:p>
      </c:txPr>
    </c:legend>
    <c:plotVisOnly val="1"/>
  </c:chart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2016</a:t>
            </a:r>
            <a:r>
              <a:rPr lang="ru-RU" dirty="0" smtClean="0"/>
              <a:t> </a:t>
            </a:r>
          </a:p>
          <a:p>
            <a:pPr>
              <a:defRPr/>
            </a:pPr>
            <a:r>
              <a:rPr lang="ru-RU" dirty="0" smtClean="0"/>
              <a:t>39 266,3</a:t>
            </a:r>
            <a:endParaRPr lang="en-US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'2016(2)'!$B$4</c:f>
              <c:strCache>
                <c:ptCount val="1"/>
                <c:pt idx="0">
                  <c:v>2016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5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'2016(2)'!$A$5:$A$10</c:f>
              <c:strCache>
                <c:ptCount val="6"/>
                <c:pt idx="0">
                  <c:v>Налог на доходы физических лиц</c:v>
                </c:pt>
                <c:pt idx="1">
                  <c:v>Налоги на совокупный доход</c:v>
                </c:pt>
                <c:pt idx="2">
                  <c:v>Налоги, сборы и регулярные платежи за пользование природными ресурсами</c:v>
                </c:pt>
                <c:pt idx="3">
                  <c:v>Государственная пошлина </c:v>
                </c:pt>
                <c:pt idx="4">
                  <c:v>Прочие налоги</c:v>
                </c:pt>
                <c:pt idx="5">
                  <c:v>Неналоговые доходы</c:v>
                </c:pt>
              </c:strCache>
            </c:strRef>
          </c:cat>
          <c:val>
            <c:numRef>
              <c:f>'2016(2)'!$B$5:$B$10</c:f>
              <c:numCache>
                <c:formatCode>#,##0.0</c:formatCode>
                <c:ptCount val="6"/>
                <c:pt idx="0">
                  <c:v>32160.1</c:v>
                </c:pt>
                <c:pt idx="1">
                  <c:v>4429.6000000000004</c:v>
                </c:pt>
                <c:pt idx="2">
                  <c:v>9.8000000000000007</c:v>
                </c:pt>
                <c:pt idx="3">
                  <c:v>281</c:v>
                </c:pt>
                <c:pt idx="4">
                  <c:v>16.399999999999999</c:v>
                </c:pt>
                <c:pt idx="5">
                  <c:v>2369.4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5050085580768802"/>
          <c:y val="0"/>
          <c:w val="0.33296452303910717"/>
          <c:h val="1"/>
        </c:manualLayout>
      </c:layout>
      <c:txPr>
        <a:bodyPr/>
        <a:lstStyle/>
        <a:p>
          <a:pPr>
            <a:defRPr b="1"/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54" b="1" i="0" u="sng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ru-RU" dirty="0" smtClean="0"/>
              <a:t>2015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41460907175335482"/>
          <c:y val="0"/>
        </c:manualLayout>
      </c:layout>
      <c:spPr>
        <a:noFill/>
        <a:ln w="30737">
          <a:noFill/>
        </a:ln>
      </c:spPr>
    </c:title>
    <c:plotArea>
      <c:layout>
        <c:manualLayout>
          <c:layoutTarget val="inner"/>
          <c:xMode val="edge"/>
          <c:yMode val="edge"/>
          <c:x val="0.25536992840095468"/>
          <c:y val="0.1135371179039306"/>
          <c:w val="0.47255369928401414"/>
          <c:h val="0.86462882096070648"/>
        </c:manualLayout>
      </c:layout>
      <c:pieChart>
        <c:varyColors val="1"/>
        <c:firstSliceAng val="140"/>
      </c:pieChart>
      <c:spPr>
        <a:noFill/>
        <a:ln w="25873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22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0175962379702612E-2"/>
          <c:y val="4.4899973660854166E-2"/>
          <c:w val="0.9798240376203079"/>
          <c:h val="0.77593329205619743"/>
        </c:manualLayout>
      </c:layout>
      <c:bar3DChart>
        <c:barDir val="col"/>
        <c:grouping val="clustered"/>
        <c:shape val="cylinder"/>
        <c:axId val="64535936"/>
        <c:axId val="64534400"/>
        <c:axId val="0"/>
      </c:bar3DChart>
      <c:valAx>
        <c:axId val="64534400"/>
        <c:scaling>
          <c:orientation val="minMax"/>
        </c:scaling>
        <c:delete val="1"/>
        <c:axPos val="l"/>
        <c:numFmt formatCode="0" sourceLinked="1"/>
        <c:tickLblPos val="none"/>
        <c:crossAx val="64535936"/>
        <c:crosses val="autoZero"/>
        <c:crossBetween val="between"/>
      </c:valAx>
      <c:catAx>
        <c:axId val="64535936"/>
        <c:scaling>
          <c:orientation val="minMax"/>
        </c:scaling>
        <c:delete val="1"/>
        <c:axPos val="b"/>
        <c:tickLblPos val="none"/>
        <c:crossAx val="64534400"/>
        <c:crosses val="autoZero"/>
        <c:auto val="1"/>
        <c:lblAlgn val="ctr"/>
        <c:lblOffset val="100"/>
      </c:cat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10185185185185186"/>
          <c:w val="0.60151531058617869"/>
          <c:h val="0.89814814814814814"/>
        </c:manualLayout>
      </c:layout>
      <c:pie3DChart>
        <c:varyColors val="1"/>
        <c:ser>
          <c:idx val="0"/>
          <c:order val="0"/>
          <c:dPt>
            <c:idx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8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4"/>
              <c:layout>
                <c:manualLayout>
                  <c:x val="-4.0003790139345623E-2"/>
                  <c:y val="-2.2107883074720201E-3"/>
                </c:manualLayout>
              </c:layout>
              <c:showVal val="1"/>
            </c:dLbl>
            <c:dLbl>
              <c:idx val="5"/>
              <c:layout>
                <c:manualLayout>
                  <c:x val="-6.4915845142083525E-2"/>
                  <c:y val="-5.6935610549445133E-2"/>
                </c:manualLayout>
              </c:layout>
              <c:showVal val="1"/>
            </c:dLbl>
            <c:dLbl>
              <c:idx val="6"/>
              <c:layout>
                <c:manualLayout>
                  <c:x val="1.3020922945631427E-4"/>
                  <c:y val="-0.11385328327716671"/>
                </c:manualLayout>
              </c:layout>
              <c:showVal val="1"/>
            </c:dLbl>
            <c:dLbl>
              <c:idx val="7"/>
              <c:layout>
                <c:manualLayout>
                  <c:x val="5.8446492670922501E-2"/>
                  <c:y val="-6.8477537989606124E-2"/>
                </c:manualLayout>
              </c:layout>
              <c:showVal val="1"/>
            </c:dLbl>
            <c:spPr>
              <a:solidFill>
                <a:schemeClr val="accent6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Лист1!$A$3:$A$11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</c:v>
                </c:pt>
                <c:pt idx="5">
                  <c:v>Физическая культура и спорт</c:v>
                </c:pt>
                <c:pt idx="6">
                  <c:v>Средства массовой информации</c:v>
                </c:pt>
                <c:pt idx="7">
                  <c:v>Обслуживание государственного и муниципального долга</c:v>
                </c:pt>
                <c:pt idx="8">
                  <c:v>Межбюджетные трансферты общего характера бюджетам субъектов Российской Федерации</c:v>
                </c:pt>
              </c:strCache>
            </c:strRef>
          </c:cat>
          <c:val>
            <c:numRef>
              <c:f>Лист1!$B$3:$B$11</c:f>
              <c:numCache>
                <c:formatCode>#,##0.0</c:formatCode>
                <c:ptCount val="9"/>
                <c:pt idx="0">
                  <c:v>21956.6</c:v>
                </c:pt>
                <c:pt idx="1">
                  <c:v>11595.5</c:v>
                </c:pt>
                <c:pt idx="2">
                  <c:v>126340.7</c:v>
                </c:pt>
                <c:pt idx="3">
                  <c:v>25397.3</c:v>
                </c:pt>
                <c:pt idx="4">
                  <c:v>11645.9</c:v>
                </c:pt>
                <c:pt idx="5">
                  <c:v>300</c:v>
                </c:pt>
                <c:pt idx="6">
                  <c:v>899.3</c:v>
                </c:pt>
                <c:pt idx="7">
                  <c:v>8</c:v>
                </c:pt>
                <c:pt idx="8">
                  <c:v>16475.400000000001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7232758307090768"/>
          <c:y val="7.0621011245664056E-2"/>
          <c:w val="0.32455083653438732"/>
          <c:h val="0.84895949061215625"/>
        </c:manualLayout>
      </c:layout>
      <c:txPr>
        <a:bodyPr/>
        <a:lstStyle/>
        <a:p>
          <a:pPr>
            <a:defRPr sz="1200" b="1" baseline="0"/>
          </a:pPr>
          <a:endParaRPr lang="ru-RU"/>
        </a:p>
      </c:txPr>
    </c:legend>
    <c:plotVisOnly val="1"/>
  </c:chart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view3D>
      <c:rAngAx val="1"/>
    </c:view3D>
    <c:plotArea>
      <c:layout>
        <c:manualLayout>
          <c:layoutTarget val="inner"/>
          <c:xMode val="edge"/>
          <c:yMode val="edge"/>
          <c:x val="0.44818321380269066"/>
          <c:y val="5.5115403844017398E-2"/>
          <c:w val="0.45582366422096388"/>
          <c:h val="0.90067839684479545"/>
        </c:manualLayout>
      </c:layout>
      <c:bar3DChart>
        <c:barDir val="bar"/>
        <c:grouping val="clustered"/>
        <c:ser>
          <c:idx val="0"/>
          <c:order val="0"/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solidFill>
                <a:schemeClr val="accent6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'Лист1 (2)'!$A$1:$A$11</c:f>
              <c:strCache>
                <c:ptCount val="11"/>
                <c:pt idx="0">
                  <c:v> "Создание условий для эффективного управления муниципальным образованием "Холм-Жирковский район" Смоленской области</c:v>
                </c:pt>
                <c:pt idx="1">
                  <c:v> " Газификация населенных пунктов в Холм-Жирковском районе на 2014-2016 годы"</c:v>
                </c:pt>
                <c:pt idx="2">
                  <c:v> "Энергосбережение и повышение энергетической эффективности на территории муниципального образования "Холм-Жирковский район" Смоленской области на 2014-2016 годы"</c:v>
                </c:pt>
                <c:pt idx="3">
                  <c:v> "Развитие малого и среднего предпринимательства на территории муниципального образования "Холм-Жирковский район" Смоленской области на 2014-2016 годы"</c:v>
                </c:pt>
                <c:pt idx="4">
                  <c:v> "Противодействие терроризму и экстремизму "Антитеррор-Холм-Жирки" на 2014-2016 годы"</c:v>
                </c:pt>
                <c:pt idx="5">
                  <c:v>"Комплексные меры по профилактике правонарушений и усилению борьбы с преступностью в Холм-Жирковском районе Смоленской области на 2014-2016 годы"</c:v>
                </c:pt>
                <c:pt idx="6">
                  <c:v> "Поддержка пассажирского транспорта общего пользования в муниципальном образовании "Холм-Жирковский район" Смоленской области на 2014-2016 годы"</c:v>
                </c:pt>
                <c:pt idx="7">
                  <c:v> "Развитие средств массовой информации в муниципальном образовании «Холм-Жирковский район» Смоленской области на 2014-2016 годы»</c:v>
                </c:pt>
                <c:pt idx="8">
                  <c:v> "Развитие животноводства и кормовой базы сельскохозяйственных предприятий муниципального образования "Холм-Жирковский район" Смоленской области на 2014-2016 годы"</c:v>
                </c:pt>
                <c:pt idx="9">
                  <c:v> "Развитие системы образования и молодежной политики в муниципальном образовании "Холм-Жирковский район" Смоленской области на 2014-2016 годы"</c:v>
                </c:pt>
                <c:pt idx="10">
                  <c:v> «Развитие культуры, спорта и туризма на территории муниципального образования «Холм-Жирковский район» Смоленской области на 2014-2016 годы»</c:v>
                </c:pt>
              </c:strCache>
            </c:strRef>
          </c:cat>
          <c:val>
            <c:numRef>
              <c:f>'Лист1 (2)'!$B$1:$B$11</c:f>
              <c:numCache>
                <c:formatCode>0.0</c:formatCode>
                <c:ptCount val="11"/>
                <c:pt idx="0" formatCode="#,##0.00">
                  <c:v>41697.599999999999</c:v>
                </c:pt>
                <c:pt idx="1">
                  <c:v>150</c:v>
                </c:pt>
                <c:pt idx="2">
                  <c:v>50</c:v>
                </c:pt>
                <c:pt idx="3">
                  <c:v>30</c:v>
                </c:pt>
                <c:pt idx="4">
                  <c:v>13</c:v>
                </c:pt>
                <c:pt idx="5">
                  <c:v>50</c:v>
                </c:pt>
                <c:pt idx="6">
                  <c:v>526</c:v>
                </c:pt>
                <c:pt idx="7">
                  <c:v>660</c:v>
                </c:pt>
                <c:pt idx="8" formatCode="#,##0.00">
                  <c:v>1000</c:v>
                </c:pt>
                <c:pt idx="9" formatCode="#,##0.00">
                  <c:v>131549.20000000001</c:v>
                </c:pt>
                <c:pt idx="10" formatCode="#,##0.00">
                  <c:v>30195.5</c:v>
                </c:pt>
              </c:numCache>
            </c:numRef>
          </c:val>
        </c:ser>
        <c:shape val="cylinder"/>
        <c:axId val="64422656"/>
        <c:axId val="64424192"/>
        <c:axId val="0"/>
      </c:bar3DChart>
      <c:catAx>
        <c:axId val="64422656"/>
        <c:scaling>
          <c:orientation val="minMax"/>
        </c:scaling>
        <c:axPos val="l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64424192"/>
        <c:crosses val="autoZero"/>
        <c:auto val="1"/>
        <c:lblAlgn val="ctr"/>
        <c:lblOffset val="100"/>
      </c:catAx>
      <c:valAx>
        <c:axId val="64424192"/>
        <c:scaling>
          <c:orientation val="minMax"/>
        </c:scaling>
        <c:axPos val="b"/>
        <c:majorGridlines/>
        <c:numFmt formatCode="#,##0.00" sourceLinked="1"/>
        <c:tickLblPos val="nextTo"/>
        <c:crossAx val="64422656"/>
        <c:crosses val="autoZero"/>
        <c:crossBetween val="between"/>
      </c:valAx>
      <c:spPr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legend>
      <c:legendPos val="r"/>
      <c:layout/>
    </c:legend>
    <c:plotVisOnly val="1"/>
  </c:chart>
  <c:externalData r:id="rId1"/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1.8696496185108557E-2"/>
          <c:y val="3.9803871557307787E-4"/>
          <c:w val="0.59542433223135349"/>
          <c:h val="0.83773907750469812"/>
        </c:manualLayout>
      </c:layout>
      <c:pie3DChart>
        <c:varyColors val="1"/>
      </c:pie3DChart>
    </c:plotArea>
    <c:legend>
      <c:legendPos val="r"/>
      <c:layout>
        <c:manualLayout>
          <c:xMode val="edge"/>
          <c:yMode val="edge"/>
          <c:x val="0.69478491378835783"/>
          <c:y val="1.5585122779785136E-2"/>
          <c:w val="0.28455922314937981"/>
          <c:h val="0.60615487168092463"/>
        </c:manualLayout>
      </c:layout>
    </c:legend>
    <c:plotVisOnly val="1"/>
    <c:dispBlanksAs val="zero"/>
  </c:chart>
  <c:txPr>
    <a:bodyPr/>
    <a:lstStyle/>
    <a:p>
      <a:pPr>
        <a:defRPr sz="2400" b="1"/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1.8982865540192514E-2"/>
          <c:y val="9.6794029058499764E-2"/>
          <c:w val="0.56719139792548334"/>
          <c:h val="0.82110938290807223"/>
        </c:manualLayout>
      </c:layout>
      <c:pie3DChart>
        <c:varyColors val="1"/>
        <c:ser>
          <c:idx val="0"/>
          <c:order val="0"/>
          <c:dPt>
            <c:idx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Лист1!$A$5:$A$8</c:f>
              <c:strCache>
                <c:ptCount val="4"/>
                <c:pt idx="0">
                  <c:v>Расходы за счет собственных доходов</c:v>
                </c:pt>
                <c:pt idx="1">
                  <c:v>Расходы за счет дотаций</c:v>
                </c:pt>
                <c:pt idx="2">
                  <c:v>Расходы за счет субсидий и иных межбюджетных трансфертов</c:v>
                </c:pt>
                <c:pt idx="3">
                  <c:v>Расходы за счет субвенций</c:v>
                </c:pt>
              </c:strCache>
            </c:strRef>
          </c:cat>
          <c:val>
            <c:numRef>
              <c:f>Лист1!$B$5:$B$8</c:f>
              <c:numCache>
                <c:formatCode>#,##0.0</c:formatCode>
                <c:ptCount val="4"/>
                <c:pt idx="0">
                  <c:v>33936.1</c:v>
                </c:pt>
                <c:pt idx="1">
                  <c:v>52412</c:v>
                </c:pt>
                <c:pt idx="2">
                  <c:v>23485.4</c:v>
                </c:pt>
                <c:pt idx="3">
                  <c:v>98684.3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sz="1400" b="1"/>
          </a:pPr>
          <a:endParaRPr lang="ru-RU"/>
        </a:p>
      </c:txPr>
    </c:legend>
    <c:plotVisOnly val="1"/>
  </c:chart>
  <c:externalData r:id="rId1"/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Лист1!$A$2</c:f>
              <c:strCache>
                <c:ptCount val="1"/>
                <c:pt idx="0">
                  <c:v>Профицит</c:v>
                </c:pt>
              </c:strCache>
            </c:strRef>
          </c:tx>
          <c:dLbls>
            <c:dLbl>
              <c:idx val="0"/>
              <c:spPr>
                <a:solidFill>
                  <a:schemeClr val="accent6">
                    <a:lumMod val="40000"/>
                    <a:lumOff val="60000"/>
                  </a:schemeClr>
                </a:solidFill>
              </c:spPr>
              <c:txPr>
                <a:bodyPr/>
                <a:lstStyle/>
                <a:p>
                  <a:pPr>
                    <a:defRPr sz="1200" b="1" baseline="0"/>
                  </a:pPr>
                  <a:endParaRPr lang="ru-RU"/>
                </a:p>
              </c:txPr>
            </c:dLbl>
            <c:spPr>
              <a:solidFill>
                <a:schemeClr val="accent6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Лист1!$B$1:$E$1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Лист1!$B$2:$E$2</c:f>
              <c:numCache>
                <c:formatCode>General</c:formatCode>
                <c:ptCount val="4"/>
                <c:pt idx="0" formatCode="#,##0.0">
                  <c:v>848.9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Дефицит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2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1"/>
              <c:layout>
                <c:manualLayout>
                  <c:x val="1.0829693386894634E-2"/>
                  <c:y val="-7.6629123089300075E-3"/>
                </c:manualLayout>
              </c:layout>
              <c:showVal val="1"/>
            </c:dLbl>
            <c:spPr>
              <a:solidFill>
                <a:schemeClr val="accent6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1200" b="1" baseline="0"/>
                </a:pPr>
                <a:endParaRPr lang="ru-RU"/>
              </a:p>
            </c:txPr>
            <c:showVal val="1"/>
          </c:dLbls>
          <c:cat>
            <c:numRef>
              <c:f>Лист1!$B$1:$E$1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Лист1!$B$3:$E$3</c:f>
              <c:numCache>
                <c:formatCode>#,##0.0</c:formatCode>
                <c:ptCount val="4"/>
                <c:pt idx="1">
                  <c:v>6098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hape val="cylinder"/>
        <c:axId val="64817024"/>
        <c:axId val="64818560"/>
        <c:axId val="0"/>
      </c:bar3DChart>
      <c:catAx>
        <c:axId val="648170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64818560"/>
        <c:crosses val="autoZero"/>
        <c:auto val="1"/>
        <c:lblAlgn val="ctr"/>
        <c:lblOffset val="100"/>
      </c:catAx>
      <c:valAx>
        <c:axId val="64818560"/>
        <c:scaling>
          <c:orientation val="minMax"/>
        </c:scaling>
        <c:axPos val="l"/>
        <c:majorGridlines/>
        <c:numFmt formatCode="#,##0.0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6481702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50" b="1" i="0" u="sng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ru-RU" sz="1450" dirty="0" smtClean="0"/>
              <a:t>2016 год</a:t>
            </a:r>
            <a:endParaRPr lang="ru-RU" sz="1450" dirty="0"/>
          </a:p>
        </c:rich>
      </c:tx>
      <c:layout>
        <c:manualLayout>
          <c:xMode val="edge"/>
          <c:yMode val="edge"/>
          <c:x val="0.45490826698247977"/>
          <c:y val="3.2970759736114096E-2"/>
        </c:manualLayout>
      </c:layout>
      <c:spPr>
        <a:noFill/>
        <a:ln w="34273">
          <a:noFill/>
        </a:ln>
      </c:spPr>
    </c:title>
    <c:plotArea>
      <c:layout>
        <c:manualLayout>
          <c:layoutTarget val="inner"/>
          <c:xMode val="edge"/>
          <c:yMode val="edge"/>
          <c:x val="0.31930693069307386"/>
          <c:y val="0.13537117903930132"/>
          <c:w val="0.41584158415841582"/>
          <c:h val="0.73362445414848987"/>
        </c:manualLayout>
      </c:layout>
      <c:pieChart>
        <c:varyColors val="1"/>
        <c:firstSliceAng val="140"/>
      </c:pieChart>
      <c:spPr>
        <a:noFill/>
        <a:ln w="25888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2359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pieChart>
        <c:varyColors val="1"/>
        <c:firstSliceAng val="0"/>
      </c:pieChart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pieChart>
        <c:varyColors val="1"/>
        <c:firstSliceAng val="0"/>
      </c:pieChart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pieChart>
        <c:varyColors val="1"/>
        <c:firstSliceAng val="0"/>
      </c:pieChart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plotArea>
      <c:layout/>
      <c:pieChart>
        <c:varyColors val="1"/>
        <c:firstSliceAng val="0"/>
      </c:pieChart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/>
      <c:pieChart>
        <c:varyColors val="1"/>
        <c:firstSliceAng val="0"/>
      </c:pieChart>
    </c:plotArea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/>
      <c:pieChart>
        <c:varyColors val="1"/>
        <c:firstSliceAng val="0"/>
      </c:pieChart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D79684-7987-4CC0-B384-90DD347A6FCC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3E96EE-AB5D-4732-93D9-08FF4C35A5C7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400" dirty="0" smtClean="0"/>
            <a:t>Численность населения на 01.01.2013 г.           10 119 человек</a:t>
          </a:r>
          <a:endParaRPr lang="ru-RU" sz="1400" dirty="0"/>
        </a:p>
      </dgm:t>
    </dgm:pt>
    <dgm:pt modelId="{409E3DAA-ABF7-40B8-A81D-DBA078D032E8}" type="parTrans" cxnId="{FE5FF70F-0741-44DE-B538-4A8BC1B79CC9}">
      <dgm:prSet/>
      <dgm:spPr/>
      <dgm:t>
        <a:bodyPr/>
        <a:lstStyle/>
        <a:p>
          <a:endParaRPr lang="ru-RU"/>
        </a:p>
      </dgm:t>
    </dgm:pt>
    <dgm:pt modelId="{6015779B-1EC6-4228-9E9C-EA0339BEF0CE}" type="sibTrans" cxnId="{FE5FF70F-0741-44DE-B538-4A8BC1B79CC9}">
      <dgm:prSet/>
      <dgm:spPr/>
      <dgm:t>
        <a:bodyPr/>
        <a:lstStyle/>
        <a:p>
          <a:endParaRPr lang="ru-RU"/>
        </a:p>
      </dgm:t>
    </dgm:pt>
    <dgm:pt modelId="{141AC1BF-BDE4-46C6-91AE-706DD2686969}" type="pres">
      <dgm:prSet presAssocID="{79D79684-7987-4CC0-B384-90DD347A6FC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7CA0297-A98F-4293-8EB7-BD79A17707DA}" type="pres">
      <dgm:prSet presAssocID="{1C3E96EE-AB5D-4732-93D9-08FF4C35A5C7}" presName="horFlow" presStyleCnt="0"/>
      <dgm:spPr/>
    </dgm:pt>
    <dgm:pt modelId="{30C103A0-357A-420A-AADA-C781BF756532}" type="pres">
      <dgm:prSet presAssocID="{1C3E96EE-AB5D-4732-93D9-08FF4C35A5C7}" presName="bigChev" presStyleLbl="node1" presStyleIdx="0" presStyleCnt="1" custScaleX="133856" custScaleY="141300"/>
      <dgm:spPr/>
      <dgm:t>
        <a:bodyPr/>
        <a:lstStyle/>
        <a:p>
          <a:endParaRPr lang="ru-RU"/>
        </a:p>
      </dgm:t>
    </dgm:pt>
  </dgm:ptLst>
  <dgm:cxnLst>
    <dgm:cxn modelId="{126E8905-4381-46DD-AE4D-40F36935C715}" type="presOf" srcId="{79D79684-7987-4CC0-B384-90DD347A6FCC}" destId="{141AC1BF-BDE4-46C6-91AE-706DD2686969}" srcOrd="0" destOrd="0" presId="urn:microsoft.com/office/officeart/2005/8/layout/lProcess3"/>
    <dgm:cxn modelId="{83421D0E-8E53-44BB-9CFC-156E1232D8B0}" type="presOf" srcId="{1C3E96EE-AB5D-4732-93D9-08FF4C35A5C7}" destId="{30C103A0-357A-420A-AADA-C781BF756532}" srcOrd="0" destOrd="0" presId="urn:microsoft.com/office/officeart/2005/8/layout/lProcess3"/>
    <dgm:cxn modelId="{FE5FF70F-0741-44DE-B538-4A8BC1B79CC9}" srcId="{79D79684-7987-4CC0-B384-90DD347A6FCC}" destId="{1C3E96EE-AB5D-4732-93D9-08FF4C35A5C7}" srcOrd="0" destOrd="0" parTransId="{409E3DAA-ABF7-40B8-A81D-DBA078D032E8}" sibTransId="{6015779B-1EC6-4228-9E9C-EA0339BEF0CE}"/>
    <dgm:cxn modelId="{52580A02-E2FD-49B6-A665-9A138A2B18CA}" type="presParOf" srcId="{141AC1BF-BDE4-46C6-91AE-706DD2686969}" destId="{E7CA0297-A98F-4293-8EB7-BD79A17707DA}" srcOrd="0" destOrd="0" presId="urn:microsoft.com/office/officeart/2005/8/layout/lProcess3"/>
    <dgm:cxn modelId="{8C93F4A0-111A-47D2-BFE7-A23170E17098}" type="presParOf" srcId="{E7CA0297-A98F-4293-8EB7-BD79A17707DA}" destId="{30C103A0-357A-420A-AADA-C781BF756532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7D2543-E60A-4A45-BCB8-57D0CA4F44EB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B694ED-70DC-4B82-8688-1FACA26BACFC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400" dirty="0" smtClean="0"/>
            <a:t>Территория  -  203,34 тыс.га</a:t>
          </a:r>
          <a:endParaRPr lang="ru-RU" sz="1400" dirty="0"/>
        </a:p>
      </dgm:t>
    </dgm:pt>
    <dgm:pt modelId="{C2781D07-946A-4627-BA55-02F559614DBA}" type="parTrans" cxnId="{B17F5A0C-3EA9-4E71-A376-8CC7E4887F90}">
      <dgm:prSet/>
      <dgm:spPr/>
      <dgm:t>
        <a:bodyPr/>
        <a:lstStyle/>
        <a:p>
          <a:endParaRPr lang="ru-RU"/>
        </a:p>
      </dgm:t>
    </dgm:pt>
    <dgm:pt modelId="{602AE971-5F22-413B-98E1-6EB57D4CB512}" type="sibTrans" cxnId="{B17F5A0C-3EA9-4E71-A376-8CC7E4887F90}">
      <dgm:prSet/>
      <dgm:spPr/>
      <dgm:t>
        <a:bodyPr/>
        <a:lstStyle/>
        <a:p>
          <a:endParaRPr lang="ru-RU"/>
        </a:p>
      </dgm:t>
    </dgm:pt>
    <dgm:pt modelId="{B2930BE3-AC8C-46E7-8C74-FDA3F66D0922}" type="pres">
      <dgm:prSet presAssocID="{9A7D2543-E60A-4A45-BCB8-57D0CA4F44E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F610496-8FD4-45F9-83AD-40DE3CB3E9DD}" type="pres">
      <dgm:prSet presAssocID="{6CB694ED-70DC-4B82-8688-1FACA26BACFC}" presName="horFlow" presStyleCnt="0"/>
      <dgm:spPr/>
    </dgm:pt>
    <dgm:pt modelId="{BACE0FBD-4505-41E9-885F-58F4FC0C072A}" type="pres">
      <dgm:prSet presAssocID="{6CB694ED-70DC-4B82-8688-1FACA26BACFC}" presName="bigChev" presStyleLbl="node1" presStyleIdx="0" presStyleCnt="1" custAng="0" custScaleY="84722" custLinFactNeighborX="55388" custLinFactNeighborY="-7767"/>
      <dgm:spPr/>
      <dgm:t>
        <a:bodyPr/>
        <a:lstStyle/>
        <a:p>
          <a:endParaRPr lang="ru-RU"/>
        </a:p>
      </dgm:t>
    </dgm:pt>
  </dgm:ptLst>
  <dgm:cxnLst>
    <dgm:cxn modelId="{375C111E-A913-4AAE-986B-A9DB18CF96F9}" type="presOf" srcId="{9A7D2543-E60A-4A45-BCB8-57D0CA4F44EB}" destId="{B2930BE3-AC8C-46E7-8C74-FDA3F66D0922}" srcOrd="0" destOrd="0" presId="urn:microsoft.com/office/officeart/2005/8/layout/lProcess3"/>
    <dgm:cxn modelId="{B17F5A0C-3EA9-4E71-A376-8CC7E4887F90}" srcId="{9A7D2543-E60A-4A45-BCB8-57D0CA4F44EB}" destId="{6CB694ED-70DC-4B82-8688-1FACA26BACFC}" srcOrd="0" destOrd="0" parTransId="{C2781D07-946A-4627-BA55-02F559614DBA}" sibTransId="{602AE971-5F22-413B-98E1-6EB57D4CB512}"/>
    <dgm:cxn modelId="{A8C93769-3FB3-4800-83B1-830411456C58}" type="presOf" srcId="{6CB694ED-70DC-4B82-8688-1FACA26BACFC}" destId="{BACE0FBD-4505-41E9-885F-58F4FC0C072A}" srcOrd="0" destOrd="0" presId="urn:microsoft.com/office/officeart/2005/8/layout/lProcess3"/>
    <dgm:cxn modelId="{C29E39A3-0B4F-4269-84B4-27D0277B1A7F}" type="presParOf" srcId="{B2930BE3-AC8C-46E7-8C74-FDA3F66D0922}" destId="{DF610496-8FD4-45F9-83AD-40DE3CB3E9DD}" srcOrd="0" destOrd="0" presId="urn:microsoft.com/office/officeart/2005/8/layout/lProcess3"/>
    <dgm:cxn modelId="{D526B67B-843A-445E-8A7E-2618676B2D22}" type="presParOf" srcId="{DF610496-8FD4-45F9-83AD-40DE3CB3E9DD}" destId="{BACE0FBD-4505-41E9-885F-58F4FC0C072A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FEE77C-B526-44E8-B59E-7723C1FCC49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B9E171-34A7-4D2F-B8EA-E9A47DE355C0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dirty="0" smtClean="0"/>
            <a:t>Городское поселение – 1</a:t>
          </a:r>
          <a:endParaRPr lang="ru-RU" dirty="0"/>
        </a:p>
      </dgm:t>
    </dgm:pt>
    <dgm:pt modelId="{5762D07D-F33C-4D81-9DE3-56CC8B807C7C}" type="parTrans" cxnId="{04420147-03C4-4ECA-9585-A6845E653576}">
      <dgm:prSet/>
      <dgm:spPr/>
      <dgm:t>
        <a:bodyPr/>
        <a:lstStyle/>
        <a:p>
          <a:endParaRPr lang="ru-RU"/>
        </a:p>
      </dgm:t>
    </dgm:pt>
    <dgm:pt modelId="{216F4456-CBA4-4AF4-B9B7-AAF641127DF6}" type="sibTrans" cxnId="{04420147-03C4-4ECA-9585-A6845E653576}">
      <dgm:prSet/>
      <dgm:spPr/>
      <dgm:t>
        <a:bodyPr/>
        <a:lstStyle/>
        <a:p>
          <a:endParaRPr lang="ru-RU"/>
        </a:p>
      </dgm:t>
    </dgm:pt>
    <dgm:pt modelId="{A70E0849-5EEB-4CFB-A3A3-6BE8818A3605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dirty="0" smtClean="0"/>
            <a:t>Сельских поселений - 14</a:t>
          </a:r>
          <a:endParaRPr lang="ru-RU" dirty="0"/>
        </a:p>
      </dgm:t>
    </dgm:pt>
    <dgm:pt modelId="{B8F16D79-107D-4AF9-A37C-BEE58577FFB9}" type="parTrans" cxnId="{0C5F2D3F-AFC9-4605-B2D2-9689B2C1C9D9}">
      <dgm:prSet/>
      <dgm:spPr/>
      <dgm:t>
        <a:bodyPr/>
        <a:lstStyle/>
        <a:p>
          <a:endParaRPr lang="ru-RU"/>
        </a:p>
      </dgm:t>
    </dgm:pt>
    <dgm:pt modelId="{4C9A032D-99DA-408D-A8D4-1069DA05AFE3}" type="sibTrans" cxnId="{0C5F2D3F-AFC9-4605-B2D2-9689B2C1C9D9}">
      <dgm:prSet/>
      <dgm:spPr/>
      <dgm:t>
        <a:bodyPr/>
        <a:lstStyle/>
        <a:p>
          <a:endParaRPr lang="ru-RU"/>
        </a:p>
      </dgm:t>
    </dgm:pt>
    <dgm:pt modelId="{776AA742-1802-44CE-99AE-82D7D4557B8E}" type="pres">
      <dgm:prSet presAssocID="{05FEE77C-B526-44E8-B59E-7723C1FCC49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3707EE1-10A5-4F76-8EB3-D61503D5919E}" type="pres">
      <dgm:prSet presAssocID="{D9B9E171-34A7-4D2F-B8EA-E9A47DE355C0}" presName="horFlow" presStyleCnt="0"/>
      <dgm:spPr/>
    </dgm:pt>
    <dgm:pt modelId="{A35CE742-C92E-471D-AE33-FC87EDA40D4A}" type="pres">
      <dgm:prSet presAssocID="{D9B9E171-34A7-4D2F-B8EA-E9A47DE355C0}" presName="bigChev" presStyleLbl="node1" presStyleIdx="0" presStyleCnt="2" custLinFactNeighborX="40741" custLinFactNeighborY="-39618"/>
      <dgm:spPr/>
      <dgm:t>
        <a:bodyPr/>
        <a:lstStyle/>
        <a:p>
          <a:endParaRPr lang="ru-RU"/>
        </a:p>
      </dgm:t>
    </dgm:pt>
    <dgm:pt modelId="{434E9F64-F7DF-4394-A5CC-C26AC408F5F5}" type="pres">
      <dgm:prSet presAssocID="{D9B9E171-34A7-4D2F-B8EA-E9A47DE355C0}" presName="vSp" presStyleCnt="0"/>
      <dgm:spPr/>
    </dgm:pt>
    <dgm:pt modelId="{A13FDFE1-09DB-483E-B7E9-7C6C27D49B67}" type="pres">
      <dgm:prSet presAssocID="{A70E0849-5EEB-4CFB-A3A3-6BE8818A3605}" presName="horFlow" presStyleCnt="0"/>
      <dgm:spPr/>
    </dgm:pt>
    <dgm:pt modelId="{584093BA-FBF9-44C9-B06B-4924A014C6F1}" type="pres">
      <dgm:prSet presAssocID="{A70E0849-5EEB-4CFB-A3A3-6BE8818A3605}" presName="bigChev" presStyleLbl="node1" presStyleIdx="1" presStyleCnt="2" custLinFactNeighborX="8409" custLinFactNeighborY="17637"/>
      <dgm:spPr/>
      <dgm:t>
        <a:bodyPr/>
        <a:lstStyle/>
        <a:p>
          <a:endParaRPr lang="ru-RU"/>
        </a:p>
      </dgm:t>
    </dgm:pt>
  </dgm:ptLst>
  <dgm:cxnLst>
    <dgm:cxn modelId="{C9D2039C-7A9C-4750-9C27-168F4137BABC}" type="presOf" srcId="{A70E0849-5EEB-4CFB-A3A3-6BE8818A3605}" destId="{584093BA-FBF9-44C9-B06B-4924A014C6F1}" srcOrd="0" destOrd="0" presId="urn:microsoft.com/office/officeart/2005/8/layout/lProcess3"/>
    <dgm:cxn modelId="{709C0E45-226A-4A9B-AAAA-B3C322EBA1B3}" type="presOf" srcId="{05FEE77C-B526-44E8-B59E-7723C1FCC497}" destId="{776AA742-1802-44CE-99AE-82D7D4557B8E}" srcOrd="0" destOrd="0" presId="urn:microsoft.com/office/officeart/2005/8/layout/lProcess3"/>
    <dgm:cxn modelId="{F2A8C927-372D-43B0-A3A0-982BF4DCA452}" type="presOf" srcId="{D9B9E171-34A7-4D2F-B8EA-E9A47DE355C0}" destId="{A35CE742-C92E-471D-AE33-FC87EDA40D4A}" srcOrd="0" destOrd="0" presId="urn:microsoft.com/office/officeart/2005/8/layout/lProcess3"/>
    <dgm:cxn modelId="{04420147-03C4-4ECA-9585-A6845E653576}" srcId="{05FEE77C-B526-44E8-B59E-7723C1FCC497}" destId="{D9B9E171-34A7-4D2F-B8EA-E9A47DE355C0}" srcOrd="0" destOrd="0" parTransId="{5762D07D-F33C-4D81-9DE3-56CC8B807C7C}" sibTransId="{216F4456-CBA4-4AF4-B9B7-AAF641127DF6}"/>
    <dgm:cxn modelId="{0C5F2D3F-AFC9-4605-B2D2-9689B2C1C9D9}" srcId="{05FEE77C-B526-44E8-B59E-7723C1FCC497}" destId="{A70E0849-5EEB-4CFB-A3A3-6BE8818A3605}" srcOrd="1" destOrd="0" parTransId="{B8F16D79-107D-4AF9-A37C-BEE58577FFB9}" sibTransId="{4C9A032D-99DA-408D-A8D4-1069DA05AFE3}"/>
    <dgm:cxn modelId="{728908A1-E327-4299-AC15-695EECBF87D3}" type="presParOf" srcId="{776AA742-1802-44CE-99AE-82D7D4557B8E}" destId="{73707EE1-10A5-4F76-8EB3-D61503D5919E}" srcOrd="0" destOrd="0" presId="urn:microsoft.com/office/officeart/2005/8/layout/lProcess3"/>
    <dgm:cxn modelId="{835F10C6-AF50-4682-BBB2-0597354B7325}" type="presParOf" srcId="{73707EE1-10A5-4F76-8EB3-D61503D5919E}" destId="{A35CE742-C92E-471D-AE33-FC87EDA40D4A}" srcOrd="0" destOrd="0" presId="urn:microsoft.com/office/officeart/2005/8/layout/lProcess3"/>
    <dgm:cxn modelId="{D4F7F708-6340-4029-8FE2-EA0B71689B8B}" type="presParOf" srcId="{776AA742-1802-44CE-99AE-82D7D4557B8E}" destId="{434E9F64-F7DF-4394-A5CC-C26AC408F5F5}" srcOrd="1" destOrd="0" presId="urn:microsoft.com/office/officeart/2005/8/layout/lProcess3"/>
    <dgm:cxn modelId="{CED500DC-1ADF-44D3-96A7-949904A3E9F2}" type="presParOf" srcId="{776AA742-1802-44CE-99AE-82D7D4557B8E}" destId="{A13FDFE1-09DB-483E-B7E9-7C6C27D49B67}" srcOrd="2" destOrd="0" presId="urn:microsoft.com/office/officeart/2005/8/layout/lProcess3"/>
    <dgm:cxn modelId="{038FE8EC-03AB-4743-A6CA-E88EF169C646}" type="presParOf" srcId="{A13FDFE1-09DB-483E-B7E9-7C6C27D49B67}" destId="{584093BA-FBF9-44C9-B06B-4924A014C6F1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0C0A02-3A93-4C7D-AAD8-8DD81A8D0BB8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DED248-F1F4-44EE-996C-13D2D3F47572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dirty="0" smtClean="0"/>
            <a:t>Городское население – 35%</a:t>
          </a:r>
          <a:endParaRPr lang="ru-RU" dirty="0"/>
        </a:p>
      </dgm:t>
    </dgm:pt>
    <dgm:pt modelId="{B1249AAD-B284-4E64-A3EB-B9CFEF579D5F}" type="parTrans" cxnId="{7AF49615-F11E-41BF-8298-D229C71E9525}">
      <dgm:prSet/>
      <dgm:spPr/>
      <dgm:t>
        <a:bodyPr/>
        <a:lstStyle/>
        <a:p>
          <a:endParaRPr lang="ru-RU"/>
        </a:p>
      </dgm:t>
    </dgm:pt>
    <dgm:pt modelId="{0AF1799E-A717-4BB8-93DB-542D71A499FD}" type="sibTrans" cxnId="{7AF49615-F11E-41BF-8298-D229C71E9525}">
      <dgm:prSet/>
      <dgm:spPr/>
      <dgm:t>
        <a:bodyPr/>
        <a:lstStyle/>
        <a:p>
          <a:endParaRPr lang="ru-RU"/>
        </a:p>
      </dgm:t>
    </dgm:pt>
    <dgm:pt modelId="{4116441A-9C74-4EF1-8F64-BC0CCD9A36E6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dirty="0" smtClean="0"/>
            <a:t>Сельское население – 65%    </a:t>
          </a:r>
          <a:endParaRPr lang="ru-RU" dirty="0"/>
        </a:p>
      </dgm:t>
    </dgm:pt>
    <dgm:pt modelId="{DD4074FB-BB17-4138-823F-10DB09CB51FF}" type="parTrans" cxnId="{1F4B43B1-D721-4AFC-93E0-39657B9DC746}">
      <dgm:prSet/>
      <dgm:spPr/>
      <dgm:t>
        <a:bodyPr/>
        <a:lstStyle/>
        <a:p>
          <a:endParaRPr lang="ru-RU"/>
        </a:p>
      </dgm:t>
    </dgm:pt>
    <dgm:pt modelId="{951F3A36-1E23-48C9-9147-ECCF776881D6}" type="sibTrans" cxnId="{1F4B43B1-D721-4AFC-93E0-39657B9DC746}">
      <dgm:prSet/>
      <dgm:spPr/>
      <dgm:t>
        <a:bodyPr/>
        <a:lstStyle/>
        <a:p>
          <a:endParaRPr lang="ru-RU"/>
        </a:p>
      </dgm:t>
    </dgm:pt>
    <dgm:pt modelId="{F172F06A-EE67-438F-BC75-A8BED5B6F49A}" type="pres">
      <dgm:prSet presAssocID="{BE0C0A02-3A93-4C7D-AAD8-8DD81A8D0BB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7A46328-9F50-4E5B-A279-CA5282980619}" type="pres">
      <dgm:prSet presAssocID="{23DED248-F1F4-44EE-996C-13D2D3F47572}" presName="horFlow" presStyleCnt="0"/>
      <dgm:spPr/>
    </dgm:pt>
    <dgm:pt modelId="{A6EFF1F9-070C-4F75-AEF2-175080E03D73}" type="pres">
      <dgm:prSet presAssocID="{23DED248-F1F4-44EE-996C-13D2D3F47572}" presName="bigChev" presStyleLbl="node1" presStyleIdx="0" presStyleCnt="2" custLinFactNeighborX="3333" custLinFactNeighborY="-6"/>
      <dgm:spPr/>
      <dgm:t>
        <a:bodyPr/>
        <a:lstStyle/>
        <a:p>
          <a:endParaRPr lang="ru-RU"/>
        </a:p>
      </dgm:t>
    </dgm:pt>
    <dgm:pt modelId="{23C530EC-5FD0-496A-9C6C-FC684B2C6B86}" type="pres">
      <dgm:prSet presAssocID="{23DED248-F1F4-44EE-996C-13D2D3F47572}" presName="vSp" presStyleCnt="0"/>
      <dgm:spPr/>
    </dgm:pt>
    <dgm:pt modelId="{608ECB5D-C324-4BFB-9E73-FE1787ABE07B}" type="pres">
      <dgm:prSet presAssocID="{4116441A-9C74-4EF1-8F64-BC0CCD9A36E6}" presName="horFlow" presStyleCnt="0"/>
      <dgm:spPr/>
    </dgm:pt>
    <dgm:pt modelId="{F90D0886-8325-40D6-9726-F788C42AAA44}" type="pres">
      <dgm:prSet presAssocID="{4116441A-9C74-4EF1-8F64-BC0CCD9A36E6}" presName="bigChev" presStyleLbl="node1" presStyleIdx="1" presStyleCnt="2" custLinFactNeighborX="3333" custLinFactNeighborY="-5505"/>
      <dgm:spPr/>
      <dgm:t>
        <a:bodyPr/>
        <a:lstStyle/>
        <a:p>
          <a:endParaRPr lang="ru-RU"/>
        </a:p>
      </dgm:t>
    </dgm:pt>
  </dgm:ptLst>
  <dgm:cxnLst>
    <dgm:cxn modelId="{1F4B43B1-D721-4AFC-93E0-39657B9DC746}" srcId="{BE0C0A02-3A93-4C7D-AAD8-8DD81A8D0BB8}" destId="{4116441A-9C74-4EF1-8F64-BC0CCD9A36E6}" srcOrd="1" destOrd="0" parTransId="{DD4074FB-BB17-4138-823F-10DB09CB51FF}" sibTransId="{951F3A36-1E23-48C9-9147-ECCF776881D6}"/>
    <dgm:cxn modelId="{7AF49615-F11E-41BF-8298-D229C71E9525}" srcId="{BE0C0A02-3A93-4C7D-AAD8-8DD81A8D0BB8}" destId="{23DED248-F1F4-44EE-996C-13D2D3F47572}" srcOrd="0" destOrd="0" parTransId="{B1249AAD-B284-4E64-A3EB-B9CFEF579D5F}" sibTransId="{0AF1799E-A717-4BB8-93DB-542D71A499FD}"/>
    <dgm:cxn modelId="{9FEFD912-2F4B-4BF1-A641-099CFFF118B8}" type="presOf" srcId="{BE0C0A02-3A93-4C7D-AAD8-8DD81A8D0BB8}" destId="{F172F06A-EE67-438F-BC75-A8BED5B6F49A}" srcOrd="0" destOrd="0" presId="urn:microsoft.com/office/officeart/2005/8/layout/lProcess3"/>
    <dgm:cxn modelId="{0B1AD1E7-AFF3-465D-9A75-47F8ECAC8975}" type="presOf" srcId="{23DED248-F1F4-44EE-996C-13D2D3F47572}" destId="{A6EFF1F9-070C-4F75-AEF2-175080E03D73}" srcOrd="0" destOrd="0" presId="urn:microsoft.com/office/officeart/2005/8/layout/lProcess3"/>
    <dgm:cxn modelId="{68937179-BB58-4A58-BBE7-A2C43669AAFA}" type="presOf" srcId="{4116441A-9C74-4EF1-8F64-BC0CCD9A36E6}" destId="{F90D0886-8325-40D6-9726-F788C42AAA44}" srcOrd="0" destOrd="0" presId="urn:microsoft.com/office/officeart/2005/8/layout/lProcess3"/>
    <dgm:cxn modelId="{9324E212-B3EC-4526-9BAD-BA172F31F7B6}" type="presParOf" srcId="{F172F06A-EE67-438F-BC75-A8BED5B6F49A}" destId="{67A46328-9F50-4E5B-A279-CA5282980619}" srcOrd="0" destOrd="0" presId="urn:microsoft.com/office/officeart/2005/8/layout/lProcess3"/>
    <dgm:cxn modelId="{39BD5877-D097-4136-9F3B-3793021BB739}" type="presParOf" srcId="{67A46328-9F50-4E5B-A279-CA5282980619}" destId="{A6EFF1F9-070C-4F75-AEF2-175080E03D73}" srcOrd="0" destOrd="0" presId="urn:microsoft.com/office/officeart/2005/8/layout/lProcess3"/>
    <dgm:cxn modelId="{FEA95227-ADD9-4E43-BA35-4CC775F1E205}" type="presParOf" srcId="{F172F06A-EE67-438F-BC75-A8BED5B6F49A}" destId="{23C530EC-5FD0-496A-9C6C-FC684B2C6B86}" srcOrd="1" destOrd="0" presId="urn:microsoft.com/office/officeart/2005/8/layout/lProcess3"/>
    <dgm:cxn modelId="{29626D72-C4CC-4C52-B0CF-B80A61C66EA1}" type="presParOf" srcId="{F172F06A-EE67-438F-BC75-A8BED5B6F49A}" destId="{608ECB5D-C324-4BFB-9E73-FE1787ABE07B}" srcOrd="2" destOrd="0" presId="urn:microsoft.com/office/officeart/2005/8/layout/lProcess3"/>
    <dgm:cxn modelId="{6EA00D35-6A0F-4DCD-97D0-6284844C4981}" type="presParOf" srcId="{608ECB5D-C324-4BFB-9E73-FE1787ABE07B}" destId="{F90D0886-8325-40D6-9726-F788C42AAA44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384E981-E2A2-4F33-8A22-171224B9A76E}" type="doc">
      <dgm:prSet loTypeId="urn:microsoft.com/office/officeart/2005/8/layout/cycle3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7EA8298-ECDE-4155-BDEC-96200970E77A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/>
            <a:t>Основные направления бюджетной и налоговой политики муниципального образования «Холм-Жирковский район» Смоленской области  с учетом изменений бюджетного и налогового законодательства</a:t>
          </a:r>
          <a:endParaRPr lang="ru-RU" sz="2400" b="1" dirty="0"/>
        </a:p>
      </dgm:t>
    </dgm:pt>
    <dgm:pt modelId="{E453CE63-3D26-4C57-9FA9-E977662C36BC}" type="parTrans" cxnId="{7E0D0D87-10B8-48E2-933F-222189CFD52F}">
      <dgm:prSet/>
      <dgm:spPr/>
      <dgm:t>
        <a:bodyPr/>
        <a:lstStyle/>
        <a:p>
          <a:endParaRPr lang="ru-RU" sz="2400" b="1"/>
        </a:p>
      </dgm:t>
    </dgm:pt>
    <dgm:pt modelId="{0DB5CF0B-C82B-48A8-AA38-AFAEB8EE3502}" type="sibTrans" cxnId="{7E0D0D87-10B8-48E2-933F-222189CFD52F}">
      <dgm:prSet/>
      <dgm:spPr/>
      <dgm:t>
        <a:bodyPr/>
        <a:lstStyle/>
        <a:p>
          <a:endParaRPr lang="ru-RU" sz="2400" b="1"/>
        </a:p>
      </dgm:t>
    </dgm:pt>
    <dgm:pt modelId="{08441C6B-5A4F-43AB-905F-08CF009531C8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800" b="1" dirty="0" smtClean="0"/>
            <a:t>Бюджетное послание Президента Российской Федерации на 2014-2016 годы</a:t>
          </a:r>
          <a:endParaRPr lang="ru-RU" sz="2800" b="1" dirty="0"/>
        </a:p>
      </dgm:t>
    </dgm:pt>
    <dgm:pt modelId="{D42987AF-A6D0-4CE3-9952-4944571D430A}" type="parTrans" cxnId="{923D1AA7-FCD9-44D2-B600-83694EA0E35D}">
      <dgm:prSet/>
      <dgm:spPr/>
      <dgm:t>
        <a:bodyPr/>
        <a:lstStyle/>
        <a:p>
          <a:endParaRPr lang="ru-RU" sz="2400" b="1"/>
        </a:p>
      </dgm:t>
    </dgm:pt>
    <dgm:pt modelId="{DA6BA9CF-E060-4928-AFF6-AEB10EC0F12C}" type="sibTrans" cxnId="{923D1AA7-FCD9-44D2-B600-83694EA0E35D}">
      <dgm:prSet/>
      <dgm:spPr/>
      <dgm:t>
        <a:bodyPr/>
        <a:lstStyle/>
        <a:p>
          <a:endParaRPr lang="ru-RU" sz="2400" b="1" dirty="0"/>
        </a:p>
      </dgm:t>
    </dgm:pt>
    <dgm:pt modelId="{E6981AFA-B8DE-40BD-A34C-8C0933CB14A7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/>
            <a:t>Основные параметры Прогнозов социально-экономического развития муниципального образования «Холм-Жирковский район» Смоленской области  </a:t>
          </a:r>
          <a:endParaRPr lang="ru-RU" sz="2400" b="1" dirty="0"/>
        </a:p>
      </dgm:t>
    </dgm:pt>
    <dgm:pt modelId="{591821FD-4FEF-4890-99B9-5D3C4948C40B}" type="parTrans" cxnId="{42C76A93-4513-4AEF-B111-C0BB614092F1}">
      <dgm:prSet/>
      <dgm:spPr/>
      <dgm:t>
        <a:bodyPr/>
        <a:lstStyle/>
        <a:p>
          <a:endParaRPr lang="ru-RU" sz="2400" b="1"/>
        </a:p>
      </dgm:t>
    </dgm:pt>
    <dgm:pt modelId="{566B52C8-398B-4562-990D-0D648421A22C}" type="sibTrans" cxnId="{42C76A93-4513-4AEF-B111-C0BB614092F1}">
      <dgm:prSet/>
      <dgm:spPr/>
      <dgm:t>
        <a:bodyPr/>
        <a:lstStyle/>
        <a:p>
          <a:endParaRPr lang="ru-RU" sz="2400" b="1"/>
        </a:p>
      </dgm:t>
    </dgm:pt>
    <dgm:pt modelId="{2FE4C72B-DAC2-4F3C-AD10-1571FF09B386}" type="pres">
      <dgm:prSet presAssocID="{2384E981-E2A2-4F33-8A22-171224B9A76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22A013-4749-4CD1-91E0-DEB23E351BD8}" type="pres">
      <dgm:prSet presAssocID="{2384E981-E2A2-4F33-8A22-171224B9A76E}" presName="cycle" presStyleCnt="0"/>
      <dgm:spPr/>
      <dgm:t>
        <a:bodyPr/>
        <a:lstStyle/>
        <a:p>
          <a:endParaRPr lang="ru-RU"/>
        </a:p>
      </dgm:t>
    </dgm:pt>
    <dgm:pt modelId="{D73C32C9-B7C5-4705-BB81-A89B055DE445}" type="pres">
      <dgm:prSet presAssocID="{08441C6B-5A4F-43AB-905F-08CF009531C8}" presName="nodeFirstNode" presStyleLbl="node1" presStyleIdx="0" presStyleCnt="3" custScaleX="216567" custScaleY="49176" custRadScaleRad="108732" custRadScaleInc="-1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8734D2-6690-400B-92F1-00E2BE5EDD5E}" type="pres">
      <dgm:prSet presAssocID="{DA6BA9CF-E060-4928-AFF6-AEB10EC0F12C}" presName="sibTransFirstNode" presStyleLbl="bgShp" presStyleIdx="0" presStyleCnt="1" custAng="0" custScaleX="42729" custScaleY="63628" custLinFactNeighborX="-2589" custLinFactNeighborY="23394"/>
      <dgm:spPr>
        <a:prstGeom prst="downArrow">
          <a:avLst/>
        </a:prstGeom>
      </dgm:spPr>
      <dgm:t>
        <a:bodyPr/>
        <a:lstStyle/>
        <a:p>
          <a:endParaRPr lang="ru-RU"/>
        </a:p>
      </dgm:t>
    </dgm:pt>
    <dgm:pt modelId="{C271A942-9659-40F0-B91E-421AA1A868F7}" type="pres">
      <dgm:prSet presAssocID="{E6981AFA-B8DE-40BD-A34C-8C0933CB14A7}" presName="nodeFollowingNodes" presStyleLbl="node1" presStyleIdx="1" presStyleCnt="3" custScaleX="219430" custScaleY="87784" custRadScaleRad="60764" custRadScaleInc="676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783912-6789-4E1A-8B8C-1CAE98185405}" type="pres">
      <dgm:prSet presAssocID="{B7EA8298-ECDE-4155-BDEC-96200970E77A}" presName="nodeFollowingNodes" presStyleLbl="node1" presStyleIdx="2" presStyleCnt="3" custScaleX="214620" custScaleY="109750" custRadScaleRad="32333" custRadScaleInc="1452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566B7A-3221-4AE6-ACD2-60A9D04B4793}" type="presOf" srcId="{08441C6B-5A4F-43AB-905F-08CF009531C8}" destId="{D73C32C9-B7C5-4705-BB81-A89B055DE445}" srcOrd="0" destOrd="0" presId="urn:microsoft.com/office/officeart/2005/8/layout/cycle3"/>
    <dgm:cxn modelId="{F6024697-143A-407F-B4BB-1BFF4AAC2E5E}" type="presOf" srcId="{B7EA8298-ECDE-4155-BDEC-96200970E77A}" destId="{27783912-6789-4E1A-8B8C-1CAE98185405}" srcOrd="0" destOrd="0" presId="urn:microsoft.com/office/officeart/2005/8/layout/cycle3"/>
    <dgm:cxn modelId="{7E0D0D87-10B8-48E2-933F-222189CFD52F}" srcId="{2384E981-E2A2-4F33-8A22-171224B9A76E}" destId="{B7EA8298-ECDE-4155-BDEC-96200970E77A}" srcOrd="2" destOrd="0" parTransId="{E453CE63-3D26-4C57-9FA9-E977662C36BC}" sibTransId="{0DB5CF0B-C82B-48A8-AA38-AFAEB8EE3502}"/>
    <dgm:cxn modelId="{42C76A93-4513-4AEF-B111-C0BB614092F1}" srcId="{2384E981-E2A2-4F33-8A22-171224B9A76E}" destId="{E6981AFA-B8DE-40BD-A34C-8C0933CB14A7}" srcOrd="1" destOrd="0" parTransId="{591821FD-4FEF-4890-99B9-5D3C4948C40B}" sibTransId="{566B52C8-398B-4562-990D-0D648421A22C}"/>
    <dgm:cxn modelId="{2F09CD79-7883-40E1-BE89-132948AFBA7A}" type="presOf" srcId="{2384E981-E2A2-4F33-8A22-171224B9A76E}" destId="{2FE4C72B-DAC2-4F3C-AD10-1571FF09B386}" srcOrd="0" destOrd="0" presId="urn:microsoft.com/office/officeart/2005/8/layout/cycle3"/>
    <dgm:cxn modelId="{B64855E2-604D-4A4C-BE53-414A3C803588}" type="presOf" srcId="{DA6BA9CF-E060-4928-AFF6-AEB10EC0F12C}" destId="{358734D2-6690-400B-92F1-00E2BE5EDD5E}" srcOrd="0" destOrd="0" presId="urn:microsoft.com/office/officeart/2005/8/layout/cycle3"/>
    <dgm:cxn modelId="{923D1AA7-FCD9-44D2-B600-83694EA0E35D}" srcId="{2384E981-E2A2-4F33-8A22-171224B9A76E}" destId="{08441C6B-5A4F-43AB-905F-08CF009531C8}" srcOrd="0" destOrd="0" parTransId="{D42987AF-A6D0-4CE3-9952-4944571D430A}" sibTransId="{DA6BA9CF-E060-4928-AFF6-AEB10EC0F12C}"/>
    <dgm:cxn modelId="{A1E931EF-8397-44A6-BD5D-286D37A51733}" type="presOf" srcId="{E6981AFA-B8DE-40BD-A34C-8C0933CB14A7}" destId="{C271A942-9659-40F0-B91E-421AA1A868F7}" srcOrd="0" destOrd="0" presId="urn:microsoft.com/office/officeart/2005/8/layout/cycle3"/>
    <dgm:cxn modelId="{6FFBB7B2-F932-43C9-82AB-B4DA8DD623AA}" type="presParOf" srcId="{2FE4C72B-DAC2-4F3C-AD10-1571FF09B386}" destId="{1122A013-4749-4CD1-91E0-DEB23E351BD8}" srcOrd="0" destOrd="0" presId="urn:microsoft.com/office/officeart/2005/8/layout/cycle3"/>
    <dgm:cxn modelId="{6C65F561-1FDB-4206-9149-8FF157F84369}" type="presParOf" srcId="{1122A013-4749-4CD1-91E0-DEB23E351BD8}" destId="{D73C32C9-B7C5-4705-BB81-A89B055DE445}" srcOrd="0" destOrd="0" presId="urn:microsoft.com/office/officeart/2005/8/layout/cycle3"/>
    <dgm:cxn modelId="{10E5F132-955D-4F82-92F2-B5B6EBB268C7}" type="presParOf" srcId="{1122A013-4749-4CD1-91E0-DEB23E351BD8}" destId="{358734D2-6690-400B-92F1-00E2BE5EDD5E}" srcOrd="1" destOrd="0" presId="urn:microsoft.com/office/officeart/2005/8/layout/cycle3"/>
    <dgm:cxn modelId="{06404270-38A2-46F5-84FA-8A3874A4A16C}" type="presParOf" srcId="{1122A013-4749-4CD1-91E0-DEB23E351BD8}" destId="{C271A942-9659-40F0-B91E-421AA1A868F7}" srcOrd="2" destOrd="0" presId="urn:microsoft.com/office/officeart/2005/8/layout/cycle3"/>
    <dgm:cxn modelId="{62F083DF-7C70-4887-AA56-2D4F14A613FA}" type="presParOf" srcId="{1122A013-4749-4CD1-91E0-DEB23E351BD8}" destId="{27783912-6789-4E1A-8B8C-1CAE98185405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5DFEFB7-C21B-4EBA-8460-7FDB94E7BB3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CEC4E3-7D5C-48D0-A8FA-3F312223E709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sz="3600" dirty="0" smtClean="0">
              <a:solidFill>
                <a:srgbClr val="0000FF"/>
              </a:solidFill>
            </a:rPr>
            <a:t>Объем расходов бюджета района </a:t>
          </a:r>
          <a:endParaRPr lang="ru-RU" sz="3600" dirty="0">
            <a:solidFill>
              <a:srgbClr val="0000FF"/>
            </a:solidFill>
          </a:endParaRPr>
        </a:p>
      </dgm:t>
    </dgm:pt>
    <dgm:pt modelId="{5DDC604B-DE81-44E7-A220-1162B628143A}" type="parTrans" cxnId="{E87C4741-F499-4448-A1C1-6079B4A00BAB}">
      <dgm:prSet/>
      <dgm:spPr/>
      <dgm:t>
        <a:bodyPr/>
        <a:lstStyle/>
        <a:p>
          <a:endParaRPr lang="ru-RU"/>
        </a:p>
      </dgm:t>
    </dgm:pt>
    <dgm:pt modelId="{DEE4DD9D-E741-4DFB-8F3E-3691A8B7E98D}" type="sibTrans" cxnId="{E87C4741-F499-4448-A1C1-6079B4A00BAB}">
      <dgm:prSet/>
      <dgm:spPr/>
      <dgm:t>
        <a:bodyPr/>
        <a:lstStyle/>
        <a:p>
          <a:endParaRPr lang="ru-RU"/>
        </a:p>
      </dgm:t>
    </dgm:pt>
    <dgm:pt modelId="{8D35ED5C-DA28-4032-BC0D-D97360873F06}" type="pres">
      <dgm:prSet presAssocID="{55DFEFB7-C21B-4EBA-8460-7FDB94E7BB3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AA780E-1CAD-49BE-BF94-C76C7FDA6410}" type="pres">
      <dgm:prSet presAssocID="{E7CEC4E3-7D5C-48D0-A8FA-3F312223E709}" presName="parentText" presStyleLbl="node1" presStyleIdx="0" presStyleCnt="1" custScaleY="85169" custLinFactY="-22312" custLinFactNeighborX="100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7C4741-F499-4448-A1C1-6079B4A00BAB}" srcId="{55DFEFB7-C21B-4EBA-8460-7FDB94E7BB35}" destId="{E7CEC4E3-7D5C-48D0-A8FA-3F312223E709}" srcOrd="0" destOrd="0" parTransId="{5DDC604B-DE81-44E7-A220-1162B628143A}" sibTransId="{DEE4DD9D-E741-4DFB-8F3E-3691A8B7E98D}"/>
    <dgm:cxn modelId="{550F8334-4319-49B3-A770-E26A12885412}" type="presOf" srcId="{55DFEFB7-C21B-4EBA-8460-7FDB94E7BB35}" destId="{8D35ED5C-DA28-4032-BC0D-D97360873F06}" srcOrd="0" destOrd="0" presId="urn:microsoft.com/office/officeart/2005/8/layout/vList2"/>
    <dgm:cxn modelId="{E61F2599-E5D7-4040-81EB-481439C84E73}" type="presOf" srcId="{E7CEC4E3-7D5C-48D0-A8FA-3F312223E709}" destId="{05AA780E-1CAD-49BE-BF94-C76C7FDA6410}" srcOrd="0" destOrd="0" presId="urn:microsoft.com/office/officeart/2005/8/layout/vList2"/>
    <dgm:cxn modelId="{5097D622-4F67-4668-AA92-E60A1446A696}" type="presParOf" srcId="{8D35ED5C-DA28-4032-BC0D-D97360873F06}" destId="{05AA780E-1CAD-49BE-BF94-C76C7FDA641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C103A0-357A-420A-AADA-C781BF756532}">
      <dsp:nvSpPr>
        <dsp:cNvPr id="0" name=""/>
        <dsp:cNvSpPr/>
      </dsp:nvSpPr>
      <dsp:spPr>
        <a:xfrm>
          <a:off x="1" y="479"/>
          <a:ext cx="2555772" cy="1079161"/>
        </a:xfrm>
        <a:prstGeom prst="chevron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Численность населения на 01.01.2013 г.           10 119 человек</a:t>
          </a:r>
          <a:endParaRPr lang="ru-RU" sz="1400" kern="1200" dirty="0"/>
        </a:p>
      </dsp:txBody>
      <dsp:txXfrm>
        <a:off x="1" y="479"/>
        <a:ext cx="2555772" cy="107916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CE0FBD-4505-41E9-885F-58F4FC0C072A}">
      <dsp:nvSpPr>
        <dsp:cNvPr id="0" name=""/>
        <dsp:cNvSpPr/>
      </dsp:nvSpPr>
      <dsp:spPr>
        <a:xfrm>
          <a:off x="0" y="279624"/>
          <a:ext cx="2555776" cy="866121"/>
        </a:xfrm>
        <a:prstGeom prst="chevron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Территория  -  203,34 тыс.га</a:t>
          </a:r>
          <a:endParaRPr lang="ru-RU" sz="1400" kern="1200" dirty="0"/>
        </a:p>
      </dsp:txBody>
      <dsp:txXfrm>
        <a:off x="0" y="279624"/>
        <a:ext cx="2555776" cy="86612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5CE742-C92E-471D-AE33-FC87EDA40D4A}">
      <dsp:nvSpPr>
        <dsp:cNvPr id="0" name=""/>
        <dsp:cNvSpPr/>
      </dsp:nvSpPr>
      <dsp:spPr>
        <a:xfrm>
          <a:off x="385214" y="0"/>
          <a:ext cx="1991049" cy="796419"/>
        </a:xfrm>
        <a:prstGeom prst="chevron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Городское поселение – 1</a:t>
          </a:r>
          <a:endParaRPr lang="ru-RU" sz="1800" kern="1200" dirty="0"/>
        </a:p>
      </dsp:txBody>
      <dsp:txXfrm>
        <a:off x="385214" y="0"/>
        <a:ext cx="1991049" cy="796419"/>
      </dsp:txXfrm>
    </dsp:sp>
    <dsp:sp modelId="{584093BA-FBF9-44C9-B06B-4924A014C6F1}">
      <dsp:nvSpPr>
        <dsp:cNvPr id="0" name=""/>
        <dsp:cNvSpPr/>
      </dsp:nvSpPr>
      <dsp:spPr>
        <a:xfrm>
          <a:off x="360034" y="907965"/>
          <a:ext cx="1991049" cy="796419"/>
        </a:xfrm>
        <a:prstGeom prst="chevron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Сельских поселений - 14</a:t>
          </a:r>
          <a:endParaRPr lang="ru-RU" sz="1800" kern="1200" dirty="0"/>
        </a:p>
      </dsp:txBody>
      <dsp:txXfrm>
        <a:off x="360034" y="907965"/>
        <a:ext cx="1991049" cy="79641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EFF1F9-070C-4F75-AEF2-175080E03D73}">
      <dsp:nvSpPr>
        <dsp:cNvPr id="0" name=""/>
        <dsp:cNvSpPr/>
      </dsp:nvSpPr>
      <dsp:spPr>
        <a:xfrm>
          <a:off x="132726" y="0"/>
          <a:ext cx="1990995" cy="796398"/>
        </a:xfrm>
        <a:prstGeom prst="chevron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Городское население – 35%</a:t>
          </a:r>
          <a:endParaRPr lang="ru-RU" sz="1800" kern="1200" dirty="0"/>
        </a:p>
      </dsp:txBody>
      <dsp:txXfrm>
        <a:off x="132726" y="0"/>
        <a:ext cx="1990995" cy="796398"/>
      </dsp:txXfrm>
    </dsp:sp>
    <dsp:sp modelId="{F90D0886-8325-40D6-9726-F788C42AAA44}">
      <dsp:nvSpPr>
        <dsp:cNvPr id="0" name=""/>
        <dsp:cNvSpPr/>
      </dsp:nvSpPr>
      <dsp:spPr>
        <a:xfrm>
          <a:off x="132726" y="864098"/>
          <a:ext cx="1990995" cy="796398"/>
        </a:xfrm>
        <a:prstGeom prst="chevron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Сельское население – 65%    </a:t>
          </a:r>
          <a:endParaRPr lang="ru-RU" sz="1800" kern="1200" dirty="0"/>
        </a:p>
      </dsp:txBody>
      <dsp:txXfrm>
        <a:off x="132726" y="864098"/>
        <a:ext cx="1990995" cy="79639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8734D2-6690-400B-92F1-00E2BE5EDD5E}">
      <dsp:nvSpPr>
        <dsp:cNvPr id="0" name=""/>
        <dsp:cNvSpPr/>
      </dsp:nvSpPr>
      <dsp:spPr>
        <a:xfrm>
          <a:off x="2090969" y="-252828"/>
          <a:ext cx="3439043" cy="5121099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3C32C9-B7C5-4705-BB81-A89B055DE445}">
      <dsp:nvSpPr>
        <dsp:cNvPr id="0" name=""/>
        <dsp:cNvSpPr/>
      </dsp:nvSpPr>
      <dsp:spPr>
        <a:xfrm>
          <a:off x="276817" y="0"/>
          <a:ext cx="7484098" cy="849709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Бюджетное послание Президента Российской Федерации на 2014-2016 годы</a:t>
          </a:r>
          <a:endParaRPr lang="ru-RU" sz="2800" b="1" kern="1200" dirty="0"/>
        </a:p>
      </dsp:txBody>
      <dsp:txXfrm>
        <a:off x="276817" y="0"/>
        <a:ext cx="7484098" cy="849709"/>
      </dsp:txXfrm>
    </dsp:sp>
    <dsp:sp modelId="{C271A942-9659-40F0-B91E-421AA1A868F7}">
      <dsp:nvSpPr>
        <dsp:cNvPr id="0" name=""/>
        <dsp:cNvSpPr/>
      </dsp:nvSpPr>
      <dsp:spPr>
        <a:xfrm>
          <a:off x="261593" y="3268958"/>
          <a:ext cx="7583037" cy="1516814"/>
        </a:xfrm>
        <a:prstGeom prst="round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Основные параметры Прогнозов социально-экономического развития муниципального образования «Холм-Жирковский район» Смоленской области  </a:t>
          </a:r>
          <a:endParaRPr lang="ru-RU" sz="2400" b="1" kern="1200" dirty="0"/>
        </a:p>
      </dsp:txBody>
      <dsp:txXfrm>
        <a:off x="261593" y="3268958"/>
        <a:ext cx="7583037" cy="1516814"/>
      </dsp:txXfrm>
    </dsp:sp>
    <dsp:sp modelId="{27783912-6789-4E1A-8B8C-1CAE98185405}">
      <dsp:nvSpPr>
        <dsp:cNvPr id="0" name=""/>
        <dsp:cNvSpPr/>
      </dsp:nvSpPr>
      <dsp:spPr>
        <a:xfrm>
          <a:off x="492850" y="1108549"/>
          <a:ext cx="7416814" cy="1896364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Основные направления бюджетной и налоговой политики муниципального образования «Холм-Жирковский район» Смоленской области  с учетом изменений бюджетного и налогового законодательства</a:t>
          </a:r>
          <a:endParaRPr lang="ru-RU" sz="2400" b="1" kern="1200" dirty="0"/>
        </a:p>
      </dsp:txBody>
      <dsp:txXfrm>
        <a:off x="492850" y="1108549"/>
        <a:ext cx="7416814" cy="1896364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AA780E-1CAD-49BE-BF94-C76C7FDA6410}">
      <dsp:nvSpPr>
        <dsp:cNvPr id="0" name=""/>
        <dsp:cNvSpPr/>
      </dsp:nvSpPr>
      <dsp:spPr>
        <a:xfrm>
          <a:off x="0" y="0"/>
          <a:ext cx="8229599" cy="1036336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rgbClr val="0000FF"/>
              </a:solidFill>
            </a:rPr>
            <a:t>Объем расходов бюджета района </a:t>
          </a:r>
          <a:endParaRPr lang="ru-RU" sz="3600" kern="1200" dirty="0">
            <a:solidFill>
              <a:srgbClr val="0000FF"/>
            </a:solidFill>
          </a:endParaRPr>
        </a:p>
      </dsp:txBody>
      <dsp:txXfrm>
        <a:off x="0" y="0"/>
        <a:ext cx="8229599" cy="10363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0.77279</cdr:x>
      <cdr:y>0.65</cdr:y>
    </cdr:from>
    <cdr:to>
      <cdr:x>0.9546</cdr:x>
      <cdr:y>0.89623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6733257" y="3744416"/>
          <a:ext cx="1584175" cy="1418442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0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3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b="1" dirty="0" smtClean="0"/>
        </a:p>
        <a:p xmlns:a="http://schemas.openxmlformats.org/drawingml/2006/main">
          <a:pPr algn="ctr"/>
          <a:r>
            <a:rPr lang="ru-RU" b="1" dirty="0" smtClean="0"/>
            <a:t>97,0% программный метод</a:t>
          </a:r>
          <a:endParaRPr lang="ru-RU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0.58182</cdr:x>
      <cdr:y>0.09722</cdr:y>
    </cdr:from>
    <cdr:to>
      <cdr:x>0.69726</cdr:x>
      <cdr:y>0.27359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608512" y="50405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0.66364</cdr:x>
      <cdr:y>0.125</cdr:y>
    </cdr:from>
    <cdr:to>
      <cdr:x>0.77908</cdr:x>
      <cdr:y>0.30137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256584" y="64807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0.74545</cdr:x>
      <cdr:y>0.05556</cdr:y>
    </cdr:from>
    <cdr:to>
      <cdr:x>0.8609</cdr:x>
      <cdr:y>0.28748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904656" y="288032"/>
          <a:ext cx="914400" cy="12024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B21B5-C924-40A2-A57E-F66EC19A3B25}" type="datetimeFigureOut">
              <a:rPr lang="ru-RU" smtClean="0"/>
              <a:pPr/>
              <a:t>27.02.2014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B39CE-4A9A-4777-9E9E-B0D9D21446B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363130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69DA2-D43E-400D-A506-40BADF97C049}" type="datetimeFigureOut">
              <a:rPr lang="ru-RU" smtClean="0"/>
              <a:pPr/>
              <a:t>27.02.2014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1B901-6E5E-4A93-850B-994ED604A13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34770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B901-6E5E-4A93-850B-994ED604A13D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4F732-9674-41E2-9D19-FC40430A42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2.png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13" Type="http://schemas.openxmlformats.org/officeDocument/2006/relationships/chart" Target="../charts/chart12.xml"/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12" Type="http://schemas.openxmlformats.org/officeDocument/2006/relationships/chart" Target="../charts/chart1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5.xml"/><Relationship Id="rId11" Type="http://schemas.openxmlformats.org/officeDocument/2006/relationships/chart" Target="../charts/chart10.xml"/><Relationship Id="rId5" Type="http://schemas.openxmlformats.org/officeDocument/2006/relationships/chart" Target="../charts/chart4.xml"/><Relationship Id="rId10" Type="http://schemas.openxmlformats.org/officeDocument/2006/relationships/chart" Target="../charts/chart9.xml"/><Relationship Id="rId4" Type="http://schemas.openxmlformats.org/officeDocument/2006/relationships/chart" Target="../charts/chart3.xml"/><Relationship Id="rId9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552" y="4149080"/>
            <a:ext cx="8208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</a:rPr>
              <a:t>муниципального </a:t>
            </a:r>
            <a:r>
              <a:rPr lang="ru-RU" sz="2800" b="1" dirty="0" smtClean="0">
                <a:solidFill>
                  <a:srgbClr val="0000FF"/>
                </a:solidFill>
              </a:rPr>
              <a:t>образования</a:t>
            </a:r>
          </a:p>
          <a:p>
            <a:pPr algn="ctr"/>
            <a:r>
              <a:rPr lang="ru-RU" sz="2800" b="1" dirty="0" smtClean="0">
                <a:solidFill>
                  <a:srgbClr val="0000FF"/>
                </a:solidFill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</a:rPr>
              <a:t>«Холм-Жирковский район» Смоленской области на 2014 год и плановый период 2015 и 2016 годов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340768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00FF"/>
                </a:solidFill>
              </a:rPr>
              <a:t>БЮДЖЕТ ДЛЯ        ГРАЖДАН</a:t>
            </a:r>
            <a:endParaRPr lang="ru-RU" sz="6000" b="1" dirty="0">
              <a:solidFill>
                <a:srgbClr val="0000FF"/>
              </a:solidFill>
            </a:endParaRPr>
          </a:p>
        </p:txBody>
      </p:sp>
      <p:pic>
        <p:nvPicPr>
          <p:cNvPr id="4" name="i-main-pic" descr="Картинка 5 из 10"/>
          <p:cNvPicPr/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4067944" y="692696"/>
            <a:ext cx="69088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4363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19256" cy="64807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+mn-lt"/>
                <a:ea typeface="+mn-ea"/>
                <a:cs typeface="+mn-cs"/>
              </a:rPr>
              <a:t>Структура расходов бюджета муниципального образования «Холм-Жирковский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+mn-lt"/>
                <a:ea typeface="+mn-ea"/>
                <a:cs typeface="+mn-cs"/>
              </a:rPr>
              <a:t>район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+mn-lt"/>
                <a:ea typeface="+mn-ea"/>
                <a:cs typeface="+mn-cs"/>
              </a:rPr>
              <a:t>» Смоленской области  (тыс.руб.)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sz="quarter" idx="1"/>
          </p:nvPr>
        </p:nvGraphicFramePr>
        <p:xfrm>
          <a:off x="0" y="1412776"/>
          <a:ext cx="9144000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539552" y="1052736"/>
          <a:ext cx="813690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01608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+mn-lt"/>
                <a:ea typeface="+mn-ea"/>
                <a:cs typeface="+mn-cs"/>
              </a:rPr>
              <a:t>Расходы на реализацию муниципальных программ бюджета муниципального образования «Холм-Жирковский район» Смоленской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+mn-lt"/>
                <a:ea typeface="+mn-ea"/>
                <a:cs typeface="+mn-cs"/>
              </a:rPr>
              <a:t>области, тыс.руб.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31032" y="1097360"/>
          <a:ext cx="8712968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/>
        </p:nvGraphicFramePr>
        <p:xfrm>
          <a:off x="457200" y="764704"/>
          <a:ext cx="8229600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467544" y="2420888"/>
          <a:ext cx="8184232" cy="4025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2688"/>
                <a:gridCol w="1991544"/>
              </a:tblGrid>
              <a:tr h="10309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 показателя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Сумма, рубли</a:t>
                      </a:r>
                    </a:p>
                  </a:txBody>
                  <a:tcPr marL="9525" marR="9525" marT="9525" marB="0" anchor="ctr"/>
                </a:tc>
              </a:tr>
              <a:tr h="5988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Объем расходов бюджета в расчете на 1 жителя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21 209</a:t>
                      </a:r>
                    </a:p>
                  </a:txBody>
                  <a:tcPr marL="9525" marR="9525" marT="9525" marB="0" anchor="ctr"/>
                </a:tc>
              </a:tr>
              <a:tr h="5988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Объем расходов бюджета на образования в расчете на 1 жителя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12 485</a:t>
                      </a:r>
                    </a:p>
                  </a:txBody>
                  <a:tcPr marL="9525" marR="9525" marT="9525" marB="0" anchor="ctr"/>
                </a:tc>
              </a:tr>
              <a:tr h="5988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Объем расходов бюджета на культуру и кинематографиюв расчете на 1 жителя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2 509</a:t>
                      </a:r>
                    </a:p>
                  </a:txBody>
                  <a:tcPr marL="9525" marR="9525" marT="9525" marB="0" anchor="ctr"/>
                </a:tc>
              </a:tr>
              <a:tr h="5988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Объем расходов бюджета на социальную политику в расчете на 1 жителя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1 151</a:t>
                      </a:r>
                    </a:p>
                  </a:txBody>
                  <a:tcPr marL="9525" marR="9525" marT="9525" marB="0" anchor="ctr"/>
                </a:tc>
              </a:tr>
              <a:tr h="5988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Объем расходов бюджета на физическую культуру и спорт в расчете на 1 жителя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24936" cy="92211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Структура расходов бюджета муниципального образования «Холм-Жирковский район» Смоленской области, тыс.руб.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67544" y="1268760"/>
            <a:ext cx="8286750" cy="1588"/>
          </a:xfrm>
          <a:prstGeom prst="line">
            <a:avLst/>
          </a:prstGeom>
          <a:ln w="12700">
            <a:solidFill>
              <a:schemeClr val="accent4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Диаграмма 6"/>
          <p:cNvGraphicFramePr/>
          <p:nvPr/>
        </p:nvGraphicFramePr>
        <p:xfrm>
          <a:off x="539552" y="1268760"/>
          <a:ext cx="7992888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467544" y="1268760"/>
          <a:ext cx="828092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+mn-lt"/>
                <a:ea typeface="+mn-ea"/>
                <a:cs typeface="+mn-cs"/>
              </a:rPr>
              <a:t>Дефицит бюджета, тыс.руб.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67544" y="1340768"/>
            <a:ext cx="8286750" cy="1588"/>
          </a:xfrm>
          <a:prstGeom prst="line">
            <a:avLst/>
          </a:prstGeom>
          <a:ln w="12700">
            <a:solidFill>
              <a:schemeClr val="accent4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Диаграмма 4"/>
          <p:cNvGraphicFramePr/>
          <p:nvPr/>
        </p:nvGraphicFramePr>
        <p:xfrm>
          <a:off x="467544" y="1556792"/>
          <a:ext cx="8208912" cy="49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 l="6119" t="9589" r="3006" b="25095"/>
          <a:stretch>
            <a:fillRect/>
          </a:stretch>
        </p:blipFill>
        <p:spPr bwMode="auto">
          <a:xfrm>
            <a:off x="467544" y="1329007"/>
            <a:ext cx="8208912" cy="5528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</a:rPr>
              <a:t>ХОЛМ-ЖИРКОВСКИЙ РАЙОН</a:t>
            </a:r>
            <a:endParaRPr lang="ru-RU" b="1" dirty="0">
              <a:solidFill>
                <a:srgbClr val="0000FF"/>
              </a:solidFill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6588224" y="1772816"/>
          <a:ext cx="2555776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0" y="1268760"/>
          <a:ext cx="2555776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Схема 10"/>
          <p:cNvGraphicFramePr/>
          <p:nvPr/>
        </p:nvGraphicFramePr>
        <p:xfrm>
          <a:off x="179512" y="5013176"/>
          <a:ext cx="2376264" cy="1704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4" name="Схема 13"/>
          <p:cNvGraphicFramePr/>
          <p:nvPr/>
        </p:nvGraphicFramePr>
        <p:xfrm>
          <a:off x="7020272" y="5013176"/>
          <a:ext cx="2123728" cy="1704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+mn-lt"/>
                <a:ea typeface="+mn-ea"/>
                <a:cs typeface="+mn-cs"/>
              </a:rPr>
              <a:t>Основы для формирования проекта бюджета на 2014 год и плановый период 2015 и  2016 годов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81388314"/>
              </p:ext>
            </p:extLst>
          </p:nvPr>
        </p:nvGraphicFramePr>
        <p:xfrm>
          <a:off x="457200" y="1600200"/>
          <a:ext cx="8229600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428625" y="1412776"/>
            <a:ext cx="8286750" cy="1588"/>
          </a:xfrm>
          <a:prstGeom prst="line">
            <a:avLst/>
          </a:prstGeom>
          <a:ln w="12700">
            <a:solidFill>
              <a:schemeClr val="accent4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2382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/>
              <a:t>«Бюджет  для граждан» – аналитический документ, разрабатываемый в целях предоставления гражданам актуальной информации о проекте бюджета муниципального образования «Холм-Жирковский район» Смоленской области в формате, доступном для широкого круга пользователей.</a:t>
            </a:r>
          </a:p>
          <a:p>
            <a:r>
              <a:rPr lang="ru-RU" sz="1400" b="1" dirty="0" smtClean="0"/>
              <a:t>В представленной информации отражены положения проекта бюджета муниципального образования «Холм-Жирковский район» Смоленской области на предстоящие три года: 2014 год и плановый период 2015 и 2016 годов</a:t>
            </a:r>
            <a:endParaRPr lang="ru-RU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764704"/>
            <a:ext cx="8352928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</a:rPr>
              <a:t>ЧТО ТАКОЕ «БЮДЖЕТ ДЛЯ ГРАЖДАН»</a:t>
            </a:r>
            <a:r>
              <a:rPr lang="en-US" sz="3200" b="1" dirty="0" smtClean="0">
                <a:solidFill>
                  <a:srgbClr val="0000FF"/>
                </a:solidFill>
              </a:rPr>
              <a:t>?</a:t>
            </a:r>
            <a:endParaRPr lang="ru-RU" sz="3200" b="1" dirty="0">
              <a:solidFill>
                <a:srgbClr val="0000FF"/>
              </a:solidFill>
            </a:endParaRP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789040"/>
            <a:ext cx="3681612" cy="25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4005064"/>
            <a:ext cx="174667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3717032"/>
            <a:ext cx="2921709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8110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/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+mn-lt"/>
                <a:ea typeface="+mn-ea"/>
                <a:cs typeface="+mn-cs"/>
              </a:rPr>
              <a:t>ЧТО ТАКОЕ БЮДЖЕТ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+mn-lt"/>
                <a:ea typeface="+mn-ea"/>
                <a:cs typeface="+mn-cs"/>
              </a:rPr>
              <a:t>?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+mn-lt"/>
                <a:ea typeface="+mn-ea"/>
                <a:cs typeface="+mn-cs"/>
              </a:rPr>
            </a:b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764704"/>
            <a:ext cx="8286750" cy="1588"/>
          </a:xfrm>
          <a:prstGeom prst="line">
            <a:avLst/>
          </a:prstGeom>
          <a:ln w="12700">
            <a:solidFill>
              <a:schemeClr val="accent4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магнитный диск 7"/>
          <p:cNvSpPr/>
          <p:nvPr/>
        </p:nvSpPr>
        <p:spPr>
          <a:xfrm>
            <a:off x="611560" y="908720"/>
            <a:ext cx="1800200" cy="2520280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Бюджет</a:t>
            </a:r>
            <a:r>
              <a:rPr lang="ru-RU" dirty="0" smtClean="0"/>
              <a:t>  </a:t>
            </a:r>
            <a:r>
              <a:rPr lang="ru-RU" sz="1200" dirty="0" smtClean="0"/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ru-RU" sz="1200" dirty="0"/>
          </a:p>
        </p:txBody>
      </p:sp>
      <p:sp>
        <p:nvSpPr>
          <p:cNvPr id="9" name="Блок-схема: магнитный диск 8"/>
          <p:cNvSpPr/>
          <p:nvPr/>
        </p:nvSpPr>
        <p:spPr>
          <a:xfrm>
            <a:off x="3563888" y="908720"/>
            <a:ext cx="1944216" cy="2448272"/>
          </a:xfrm>
          <a:prstGeom prst="flowChartMagneticDis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ДОХОДЫ БЮДЖЕТА </a:t>
            </a:r>
            <a:r>
              <a:rPr lang="ru-RU" dirty="0" smtClean="0"/>
              <a:t>поступающие в бюджет денежные средства</a:t>
            </a:r>
            <a:endParaRPr lang="ru-RU" dirty="0"/>
          </a:p>
        </p:txBody>
      </p:sp>
      <p:sp>
        <p:nvSpPr>
          <p:cNvPr id="10" name="Блок-схема: магнитный диск 9"/>
          <p:cNvSpPr/>
          <p:nvPr/>
        </p:nvSpPr>
        <p:spPr>
          <a:xfrm>
            <a:off x="6444208" y="908720"/>
            <a:ext cx="2016224" cy="2592288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РАСХОДЫ БЮДЖЕТА </a:t>
            </a:r>
          </a:p>
          <a:p>
            <a:pPr algn="ctr"/>
            <a:r>
              <a:rPr lang="ru-RU" dirty="0" smtClean="0"/>
              <a:t>выплачиваемые из бюджета денежные средства</a:t>
            </a:r>
            <a:endParaRPr lang="ru-RU" dirty="0"/>
          </a:p>
        </p:txBody>
      </p:sp>
      <p:pic>
        <p:nvPicPr>
          <p:cNvPr id="747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555787"/>
            <a:ext cx="2843807" cy="330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843808" y="3789040"/>
            <a:ext cx="63001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Дефицит бюджета </a:t>
            </a:r>
            <a:r>
              <a:rPr lang="ru-RU" dirty="0" smtClean="0"/>
              <a:t>– превышение расходов бюджета над  доходами. При дефицитном бюджете растет долг и (или) снижаются остатки                                                               </a:t>
            </a:r>
            <a:r>
              <a:rPr lang="ru-RU" b="1" dirty="0" err="1" smtClean="0"/>
              <a:t>Профицит</a:t>
            </a:r>
            <a:r>
              <a:rPr lang="ru-RU" b="1" dirty="0" smtClean="0"/>
              <a:t> бюджета </a:t>
            </a:r>
            <a:r>
              <a:rPr lang="ru-RU" dirty="0" smtClean="0"/>
              <a:t>- превышение доходов бюджета над расходами. При </a:t>
            </a:r>
            <a:r>
              <a:rPr lang="ru-RU" dirty="0" err="1" smtClean="0"/>
              <a:t>профицитном</a:t>
            </a:r>
            <a:r>
              <a:rPr lang="ru-RU" dirty="0" smtClean="0"/>
              <a:t> бюджете снижается долг  и (или) растут остатки</a:t>
            </a:r>
          </a:p>
          <a:p>
            <a:r>
              <a:rPr lang="ru-RU" b="1" dirty="0" smtClean="0"/>
              <a:t>Сбалансированность бюджета </a:t>
            </a:r>
            <a:r>
              <a:rPr lang="ru-RU" dirty="0" smtClean="0"/>
              <a:t>по доходам и расходам – основополагающее требование, предъявляемое к органам, составляющим и утверждающим бюджет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979712" y="1872961"/>
          <a:ext cx="6624736" cy="4985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656184"/>
                <a:gridCol w="1656184"/>
                <a:gridCol w="1656184"/>
              </a:tblGrid>
              <a:tr h="6480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2014 ГОД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2015 ГОД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2016 ГОД</a:t>
                      </a:r>
                      <a:endParaRPr lang="ru-RU" b="1" dirty="0"/>
                    </a:p>
                  </a:txBody>
                  <a:tcPr/>
                </a:tc>
              </a:tr>
              <a:tr h="136815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Доходы, </a:t>
                      </a:r>
                    </a:p>
                    <a:p>
                      <a:pPr algn="ctr"/>
                      <a:r>
                        <a:rPr lang="ru-RU" b="1" dirty="0" smtClean="0"/>
                        <a:t>всего, тыс.руб.            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208 517,7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205 017,0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220 917,0</a:t>
                      </a:r>
                      <a:endParaRPr lang="ru-RU" b="1" dirty="0"/>
                    </a:p>
                  </a:txBody>
                  <a:tcPr/>
                </a:tc>
              </a:tr>
              <a:tr h="136815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Расходы,</a:t>
                      </a:r>
                    </a:p>
                    <a:p>
                      <a:pPr algn="ctr"/>
                      <a:r>
                        <a:rPr lang="ru-RU" b="1" dirty="0" smtClean="0"/>
                        <a:t>всего. тыс.руб.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214 615,7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205 017,0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220 917,0</a:t>
                      </a:r>
                      <a:endParaRPr lang="ru-RU" b="1" dirty="0"/>
                    </a:p>
                  </a:txBody>
                  <a:tcPr/>
                </a:tc>
              </a:tr>
              <a:tr h="160066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Дефицит (-),</a:t>
                      </a:r>
                    </a:p>
                    <a:p>
                      <a:pPr algn="ctr"/>
                      <a:r>
                        <a:rPr lang="ru-RU" b="1" dirty="0" smtClean="0"/>
                        <a:t>тыс.руб.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6 098,0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0,0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0,0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19256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>
              <a:defRPr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+mn-lt"/>
                <a:ea typeface="+mn-ea"/>
                <a:cs typeface="+mn-cs"/>
              </a:rPr>
              <a:t>Основные параметры бюджета муниципального образования «Холм-Жирковский район» Смоленской области  на 2014  год и плановый период 2015 и 2016 годов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319566"/>
            <a:ext cx="1661966" cy="153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8938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79181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+mn-lt"/>
                <a:ea typeface="+mn-ea"/>
                <a:cs typeface="+mn-cs"/>
              </a:rPr>
              <a:t>Доходы бюджета муниципального образования «Холм-Жирковский район» Смоленской области на 2014-2016 годы (тыс.руб.)</a:t>
            </a:r>
          </a:p>
        </p:txBody>
      </p:sp>
      <p:graphicFrame>
        <p:nvGraphicFramePr>
          <p:cNvPr id="6" name="Object 5"/>
          <p:cNvGraphicFramePr>
            <a:graphicFrameLocks noGrp="1" noChangeAspect="1"/>
          </p:cNvGraphicFramePr>
          <p:nvPr>
            <p:ph sz="half" idx="1"/>
          </p:nvPr>
        </p:nvGraphicFramePr>
        <p:xfrm>
          <a:off x="107504" y="980729"/>
          <a:ext cx="445179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355976" y="1052736"/>
          <a:ext cx="4508500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Object 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004048" y="3140968"/>
          <a:ext cx="5108575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0" y="5425440"/>
          <a:ext cx="9144001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9446"/>
                <a:gridCol w="3524530"/>
                <a:gridCol w="2195012"/>
                <a:gridCol w="2195013"/>
              </a:tblGrid>
              <a:tr h="32504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Общий объем доходов</a:t>
                      </a:r>
                      <a:r>
                        <a:rPr lang="ru-RU" sz="14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бюджета</a:t>
                      </a:r>
                      <a:endParaRPr lang="ru-RU" sz="1400" dirty="0" smtClean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30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208517,7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33936,1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174581,6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30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205017,0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43150,5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168669,9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3930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220917,0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39266,3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181650,7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467544" y="980728"/>
            <a:ext cx="8286750" cy="1588"/>
          </a:xfrm>
          <a:prstGeom prst="line">
            <a:avLst/>
          </a:prstGeom>
          <a:ln w="12700">
            <a:solidFill>
              <a:schemeClr val="accent4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Диаграмма 11"/>
          <p:cNvGraphicFramePr/>
          <p:nvPr/>
        </p:nvGraphicFramePr>
        <p:xfrm>
          <a:off x="0" y="1628800"/>
          <a:ext cx="3933824" cy="249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5124450" y="764704"/>
          <a:ext cx="4019550" cy="2438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2627784" y="3140968"/>
          <a:ext cx="4000501" cy="2438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0" y="980728"/>
          <a:ext cx="3419872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5292080" y="908720"/>
          <a:ext cx="4019550" cy="2438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6" name="Диаграмма 15"/>
          <p:cNvGraphicFramePr/>
          <p:nvPr/>
        </p:nvGraphicFramePr>
        <p:xfrm>
          <a:off x="2051720" y="2924944"/>
          <a:ext cx="4000501" cy="2438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7" name="Диаграмма 16"/>
          <p:cNvGraphicFramePr/>
          <p:nvPr/>
        </p:nvGraphicFramePr>
        <p:xfrm>
          <a:off x="251520" y="1052736"/>
          <a:ext cx="432048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8" name="Диаграмма 17"/>
          <p:cNvGraphicFramePr/>
          <p:nvPr/>
        </p:nvGraphicFramePr>
        <p:xfrm>
          <a:off x="4572000" y="105273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9" name="Диаграмма 18"/>
          <p:cNvGraphicFramePr/>
          <p:nvPr/>
        </p:nvGraphicFramePr>
        <p:xfrm>
          <a:off x="2195736" y="299695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7457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+mn-lt"/>
                <a:ea typeface="+mn-ea"/>
                <a:cs typeface="+mn-cs"/>
              </a:rPr>
              <a:t>Доходы бюджета муниципального образования «Холм-Жирковский район» Смоленской области, тыс.руб.</a:t>
            </a:r>
            <a:endParaRPr lang="ru-RU" sz="1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1"/>
          </p:nvPr>
        </p:nvGraphicFramePr>
        <p:xfrm>
          <a:off x="107504" y="1219200"/>
          <a:ext cx="9036496" cy="545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467544" y="980728"/>
            <a:ext cx="8286750" cy="1588"/>
          </a:xfrm>
          <a:prstGeom prst="line">
            <a:avLst/>
          </a:prstGeom>
          <a:ln w="12700">
            <a:solidFill>
              <a:schemeClr val="accent4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Диаграмма 4"/>
          <p:cNvGraphicFramePr/>
          <p:nvPr/>
        </p:nvGraphicFramePr>
        <p:xfrm>
          <a:off x="0" y="980728"/>
          <a:ext cx="9144000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00FF"/>
                </a:solidFill>
              </a:rPr>
              <a:t>Структура доходов бюджета муниципального образования «Холм-Жирковский район» Смоленской области, тыс.руб.</a:t>
            </a:r>
            <a:endParaRPr lang="ru-RU" sz="1800" b="1" dirty="0">
              <a:solidFill>
                <a:srgbClr val="0000FF"/>
              </a:solidFill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0" y="908720"/>
          <a:ext cx="457200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4572000" y="908720"/>
          <a:ext cx="457200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0" y="980728"/>
          <a:ext cx="457200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4572000" y="1052736"/>
          <a:ext cx="4572000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2411760" y="3717032"/>
          <a:ext cx="4680520" cy="3140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2596</TotalTime>
  <Words>573</Words>
  <Application>Microsoft Office PowerPoint</Application>
  <PresentationFormat>Экран (4:3)</PresentationFormat>
  <Paragraphs>110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ХОЛМ-ЖИРКОВСКИЙ РАЙОН</vt:lpstr>
      <vt:lpstr>Основы для формирования проекта бюджета на 2014 год и плановый период 2015 и  2016 годов</vt:lpstr>
      <vt:lpstr>Слайд 4</vt:lpstr>
      <vt:lpstr> ЧТО ТАКОЕ БЮДЖЕТ? </vt:lpstr>
      <vt:lpstr>Основные параметры бюджета муниципального образования «Холм-Жирковский район» Смоленской области  на 2014  год и плановый период 2015 и 2016 годов</vt:lpstr>
      <vt:lpstr>Доходы бюджета муниципального образования «Холм-Жирковский район» Смоленской области на 2014-2016 годы (тыс.руб.)</vt:lpstr>
      <vt:lpstr>Доходы бюджета муниципального образования «Холм-Жирковский район» Смоленской области, тыс.руб.</vt:lpstr>
      <vt:lpstr>Структура доходов бюджета муниципального образования «Холм-Жирковский район» Смоленской области, тыс.руб.</vt:lpstr>
      <vt:lpstr>Структура расходов бюджета муниципального образования «Холм-Жирковский район» Смоленской области  (тыс.руб.)</vt:lpstr>
      <vt:lpstr>Расходы на реализацию муниципальных программ бюджета муниципального образования «Холм-Жирковский район» Смоленской области, тыс.руб.</vt:lpstr>
      <vt:lpstr>Слайд 12</vt:lpstr>
      <vt:lpstr>Структура расходов бюджета муниципального образования «Холм-Жирковский район» Смоленской области, тыс.руб.</vt:lpstr>
      <vt:lpstr>Дефицит бюджета, тыс.руб.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wizard</dc:creator>
  <cp:lastModifiedBy>Отдел прогнозирования доходов</cp:lastModifiedBy>
  <cp:revision>290</cp:revision>
  <dcterms:modified xsi:type="dcterms:W3CDTF">2014-02-27T04:33:22Z</dcterms:modified>
</cp:coreProperties>
</file>