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Default Extension="xlsx" ContentType="application/vnd.openxmlformats-officedocument.spreadsheetml.sheet"/>
  <Override PartName="/ppt/charts/chart3.xml" ContentType="application/vnd.openxmlformats-officedocument.drawingml.chart+xml"/>
  <Override PartName="/ppt/drawings/drawing7.xml" ContentType="application/vnd.openxmlformats-officedocument.drawingml.chartshapes+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rawings/drawing3.xml" ContentType="application/vnd.openxmlformats-officedocument.drawingml.chartshapes+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charts/chart6.xml" ContentType="application/vnd.openxmlformats-officedocument.drawingml.chart+xml"/>
  <Override PartName="/ppt/charts/chart10.xml" ContentType="application/vnd.openxmlformats-officedocument.drawingml.chart+xml"/>
  <Override PartName="/ppt/diagrams/quickStyle12.xml" ContentType="application/vnd.openxmlformats-officedocument.drawingml.diagramStyle+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charts/chart4.xml" ContentType="application/vnd.openxmlformats-officedocument.drawingml.chart+xml"/>
  <Override PartName="/ppt/diagrams/drawing11.xml" ContentType="application/vnd.ms-office.drawingml.diagramDrawing+xml"/>
  <Override PartName="/ppt/notesSlides/notesSlide6.xml" ContentType="application/vnd.openxmlformats-officedocument.presentationml.notesSlide+xml"/>
  <Override PartName="/ppt/drawings/drawing8.xml" ContentType="application/vnd.openxmlformats-officedocument.drawingml.chartshape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ppt/notesSlides/notesSlide4.xml" ContentType="application/vnd.openxmlformats-officedocument.presentationml.notesSlide+xml"/>
  <Override PartName="/ppt/drawings/drawing6.xml" ContentType="application/vnd.openxmlformats-officedocument.drawingml.chartshapes+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rawings/drawing9.xml" ContentType="application/vnd.openxmlformats-officedocument.drawingml.chartshapes+xml"/>
  <Override PartName="/ppt/diagrams/colors6.xml" ContentType="application/vnd.openxmlformats-officedocument.drawingml.diagramColors+xml"/>
  <Override PartName="/ppt/diagrams/quickStyle9.xml" ContentType="application/vnd.openxmlformats-officedocument.drawingml.diagramStyle+xml"/>
  <Override PartName="/ppt/charts/chart5.xml" ContentType="application/vnd.openxmlformats-officedocument.drawingml.chart+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charts/chart1.xml" ContentType="application/vnd.openxmlformats-officedocument.drawingml.chart+xml"/>
  <Override PartName="/ppt/diagrams/layout11.xml" ContentType="application/vnd.openxmlformats-officedocument.drawingml.diagramLayout+xml"/>
  <Override PartName="/ppt/notesSlides/notesSlide5.xml" ContentType="application/vnd.openxmlformats-officedocument.presentationml.notesSlide+xml"/>
  <Override PartName="/ppt/drawings/drawing5.xml" ContentType="application/vnd.openxmlformats-officedocument.drawingml.chartshapes+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41"/>
  </p:notesMasterIdLst>
  <p:handoutMasterIdLst>
    <p:handoutMasterId r:id="rId42"/>
  </p:handoutMasterIdLst>
  <p:sldIdLst>
    <p:sldId id="361" r:id="rId2"/>
    <p:sldId id="364" r:id="rId3"/>
    <p:sldId id="259" r:id="rId4"/>
    <p:sldId id="363" r:id="rId5"/>
    <p:sldId id="346" r:id="rId6"/>
    <p:sldId id="391" r:id="rId7"/>
    <p:sldId id="392" r:id="rId8"/>
    <p:sldId id="384" r:id="rId9"/>
    <p:sldId id="385" r:id="rId10"/>
    <p:sldId id="386" r:id="rId11"/>
    <p:sldId id="347" r:id="rId12"/>
    <p:sldId id="389" r:id="rId13"/>
    <p:sldId id="396" r:id="rId14"/>
    <p:sldId id="366" r:id="rId15"/>
    <p:sldId id="395" r:id="rId16"/>
    <p:sldId id="368" r:id="rId17"/>
    <p:sldId id="374" r:id="rId18"/>
    <p:sldId id="387" r:id="rId19"/>
    <p:sldId id="388" r:id="rId20"/>
    <p:sldId id="379" r:id="rId21"/>
    <p:sldId id="375" r:id="rId22"/>
    <p:sldId id="369" r:id="rId23"/>
    <p:sldId id="370" r:id="rId24"/>
    <p:sldId id="393" r:id="rId25"/>
    <p:sldId id="380" r:id="rId26"/>
    <p:sldId id="378" r:id="rId27"/>
    <p:sldId id="372" r:id="rId28"/>
    <p:sldId id="397" r:id="rId29"/>
    <p:sldId id="398" r:id="rId30"/>
    <p:sldId id="399" r:id="rId31"/>
    <p:sldId id="400" r:id="rId32"/>
    <p:sldId id="401" r:id="rId33"/>
    <p:sldId id="402" r:id="rId34"/>
    <p:sldId id="403" r:id="rId35"/>
    <p:sldId id="404" r:id="rId36"/>
    <p:sldId id="405" r:id="rId37"/>
    <p:sldId id="406" r:id="rId38"/>
    <p:sldId id="371" r:id="rId39"/>
    <p:sldId id="382"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0033"/>
    <a:srgbClr val="800000"/>
    <a:srgbClr val="CC00FF"/>
    <a:srgbClr val="FF99FF"/>
    <a:srgbClr val="3366FF"/>
    <a:srgbClr val="FF7C80"/>
    <a:srgbClr val="969696"/>
    <a:srgbClr val="008000"/>
    <a:srgbClr val="FFFF00"/>
    <a:srgbClr val="CC33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3" autoAdjust="0"/>
    <p:restoredTop sz="96625" autoAdjust="0"/>
  </p:normalViewPr>
  <p:slideViewPr>
    <p:cSldViewPr>
      <p:cViewPr>
        <p:scale>
          <a:sx n="100" d="100"/>
          <a:sy n="100" d="100"/>
        </p:scale>
        <p:origin x="-1944"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_____Microsoft_Office_Excel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sideWall>
      <c:spPr>
        <a:solidFill>
          <a:schemeClr val="bg2">
            <a:lumMod val="20000"/>
            <a:lumOff val="80000"/>
          </a:schemeClr>
        </a:solidFill>
      </c:spPr>
    </c:sideWall>
    <c:backWall>
      <c:spPr>
        <a:solidFill>
          <a:schemeClr val="bg2">
            <a:lumMod val="20000"/>
            <a:lumOff val="80000"/>
          </a:schemeClr>
        </a:solidFill>
      </c:spPr>
    </c:backWall>
    <c:plotArea>
      <c:layout>
        <c:manualLayout>
          <c:layoutTarget val="inner"/>
          <c:xMode val="edge"/>
          <c:yMode val="edge"/>
          <c:x val="0.13005166551742225"/>
          <c:y val="2.45741213939192E-2"/>
          <c:w val="0.67450930612852311"/>
          <c:h val="0.77521942006443745"/>
        </c:manualLayout>
      </c:layout>
      <c:bar3DChart>
        <c:barDir val="col"/>
        <c:grouping val="clustered"/>
        <c:ser>
          <c:idx val="0"/>
          <c:order val="0"/>
          <c:tx>
            <c:strRef>
              <c:f>Лист1!$B$1</c:f>
              <c:strCache>
                <c:ptCount val="1"/>
                <c:pt idx="0">
                  <c:v>2015 год (факт)</c:v>
                </c:pt>
              </c:strCache>
            </c:strRef>
          </c:tx>
          <c:dPt>
            <c:idx val="0"/>
            <c:spPr>
              <a:solidFill>
                <a:srgbClr val="D6009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spPr>
              <a:solidFill>
                <a:srgbClr val="D6009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spPr>
              <a:solidFill>
                <a:srgbClr val="D6009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Лист1!$A$2:$A$4</c:f>
              <c:strCache>
                <c:ptCount val="3"/>
                <c:pt idx="0">
                  <c:v>Общий объем доходов</c:v>
                </c:pt>
                <c:pt idx="1">
                  <c:v>Общий объем расходов</c:v>
                </c:pt>
                <c:pt idx="2">
                  <c:v>Дефицит</c:v>
                </c:pt>
              </c:strCache>
            </c:strRef>
          </c:cat>
          <c:val>
            <c:numRef>
              <c:f>Лист1!$B$2:$B$4</c:f>
              <c:numCache>
                <c:formatCode>General</c:formatCode>
                <c:ptCount val="3"/>
                <c:pt idx="0">
                  <c:v>221330.2</c:v>
                </c:pt>
                <c:pt idx="1">
                  <c:v>222618.9</c:v>
                </c:pt>
                <c:pt idx="2">
                  <c:v>-1288.7</c:v>
                </c:pt>
              </c:numCache>
            </c:numRef>
          </c:val>
        </c:ser>
        <c:ser>
          <c:idx val="1"/>
          <c:order val="1"/>
          <c:tx>
            <c:strRef>
              <c:f>Лист1!$C$1</c:f>
              <c:strCache>
                <c:ptCount val="1"/>
                <c:pt idx="0">
                  <c:v>Ряд 2</c:v>
                </c:pt>
              </c:strCache>
            </c:strRef>
          </c:tx>
          <c:cat>
            <c:strRef>
              <c:f>Лист1!$A$2:$A$4</c:f>
              <c:strCache>
                <c:ptCount val="3"/>
                <c:pt idx="0">
                  <c:v>Общий объем доходов</c:v>
                </c:pt>
                <c:pt idx="1">
                  <c:v>Общий объем расходов</c:v>
                </c:pt>
                <c:pt idx="2">
                  <c:v>Дефицит</c:v>
                </c:pt>
              </c:strCache>
            </c:strRef>
          </c:cat>
          <c:val>
            <c:numRef>
              <c:f>Лист1!$C$2:$C$4</c:f>
            </c:numRef>
          </c:val>
        </c:ser>
        <c:ser>
          <c:idx val="2"/>
          <c:order val="2"/>
          <c:tx>
            <c:strRef>
              <c:f>Лист1!$D$1</c:f>
              <c:strCache>
                <c:ptCount val="1"/>
                <c:pt idx="0">
                  <c:v>Ряд 3</c:v>
                </c:pt>
              </c:strCache>
            </c:strRef>
          </c:tx>
          <c:cat>
            <c:strRef>
              <c:f>Лист1!$A$2:$A$4</c:f>
              <c:strCache>
                <c:ptCount val="3"/>
                <c:pt idx="0">
                  <c:v>Общий объем доходов</c:v>
                </c:pt>
                <c:pt idx="1">
                  <c:v>Общий объем расходов</c:v>
                </c:pt>
                <c:pt idx="2">
                  <c:v>Дефицит</c:v>
                </c:pt>
              </c:strCache>
            </c:strRef>
          </c:cat>
          <c:val>
            <c:numRef>
              <c:f>Лист1!$D$2:$D$4</c:f>
            </c:numRef>
          </c:val>
        </c:ser>
        <c:ser>
          <c:idx val="3"/>
          <c:order val="3"/>
          <c:tx>
            <c:strRef>
              <c:f>Лист1!$E$1</c:f>
              <c:strCache>
                <c:ptCount val="1"/>
                <c:pt idx="0">
                  <c:v>2016 год (план)</c:v>
                </c:pt>
              </c:strCache>
            </c:strRef>
          </c:tx>
          <c:spPr>
            <a:solidFill>
              <a:srgbClr val="FF9900"/>
            </a:solidFill>
          </c:spPr>
          <c:cat>
            <c:strRef>
              <c:f>Лист1!$A$2:$A$4</c:f>
              <c:strCache>
                <c:ptCount val="3"/>
                <c:pt idx="0">
                  <c:v>Общий объем доходов</c:v>
                </c:pt>
                <c:pt idx="1">
                  <c:v>Общий объем расходов</c:v>
                </c:pt>
                <c:pt idx="2">
                  <c:v>Дефицит</c:v>
                </c:pt>
              </c:strCache>
            </c:strRef>
          </c:cat>
          <c:val>
            <c:numRef>
              <c:f>Лист1!$E$2:$E$4</c:f>
              <c:numCache>
                <c:formatCode>General</c:formatCode>
                <c:ptCount val="3"/>
                <c:pt idx="0">
                  <c:v>216748.7</c:v>
                </c:pt>
                <c:pt idx="1">
                  <c:v>222458.3</c:v>
                </c:pt>
                <c:pt idx="2">
                  <c:v>-5709.6</c:v>
                </c:pt>
              </c:numCache>
            </c:numRef>
          </c:val>
        </c:ser>
        <c:shape val="cylinder"/>
        <c:axId val="130577920"/>
        <c:axId val="130579456"/>
        <c:axId val="0"/>
      </c:bar3DChart>
      <c:catAx>
        <c:axId val="130577920"/>
        <c:scaling>
          <c:orientation val="minMax"/>
        </c:scaling>
        <c:axPos val="b"/>
        <c:tickLblPos val="nextTo"/>
        <c:txPr>
          <a:bodyPr/>
          <a:lstStyle/>
          <a:p>
            <a:pPr>
              <a:defRPr>
                <a:solidFill>
                  <a:schemeClr val="tx2">
                    <a:lumMod val="10000"/>
                  </a:schemeClr>
                </a:solidFill>
                <a:latin typeface="Book Antiqua" pitchFamily="18" charset="0"/>
              </a:defRPr>
            </a:pPr>
            <a:endParaRPr lang="ru-RU"/>
          </a:p>
        </c:txPr>
        <c:crossAx val="130579456"/>
        <c:crosses val="autoZero"/>
        <c:auto val="1"/>
        <c:lblAlgn val="ctr"/>
        <c:lblOffset val="100"/>
      </c:catAx>
      <c:valAx>
        <c:axId val="130579456"/>
        <c:scaling>
          <c:orientation val="minMax"/>
        </c:scaling>
        <c:axPos val="l"/>
        <c:majorGridlines/>
        <c:numFmt formatCode="General" sourceLinked="1"/>
        <c:tickLblPos val="nextTo"/>
        <c:txPr>
          <a:bodyPr/>
          <a:lstStyle/>
          <a:p>
            <a:pPr>
              <a:defRPr>
                <a:solidFill>
                  <a:schemeClr val="tx2">
                    <a:lumMod val="10000"/>
                  </a:schemeClr>
                </a:solidFill>
                <a:latin typeface="Book Antiqua" pitchFamily="18" charset="0"/>
              </a:defRPr>
            </a:pPr>
            <a:endParaRPr lang="ru-RU"/>
          </a:p>
        </c:txPr>
        <c:crossAx val="130577920"/>
        <c:crosses val="autoZero"/>
        <c:crossBetween val="between"/>
      </c:valAx>
    </c:plotArea>
    <c:legend>
      <c:legendPos val="r"/>
      <c:layout>
        <c:manualLayout>
          <c:xMode val="edge"/>
          <c:yMode val="edge"/>
          <c:x val="0.76757437878803181"/>
          <c:y val="0.29271617968373886"/>
          <c:w val="0.22368003646977699"/>
          <c:h val="0.17470540310335891"/>
        </c:manualLayout>
      </c:layout>
      <c:txPr>
        <a:bodyPr/>
        <a:lstStyle/>
        <a:p>
          <a:pPr>
            <a:defRPr sz="1600">
              <a:solidFill>
                <a:schemeClr val="tx2">
                  <a:lumMod val="10000"/>
                </a:schemeClr>
              </a:solidFill>
              <a:latin typeface="Book Antiqua" pitchFamily="18" charset="0"/>
            </a:defRPr>
          </a:pPr>
          <a:endParaRPr lang="ru-RU"/>
        </a:p>
      </c:txPr>
    </c:legend>
    <c:plotVisOnly val="1"/>
  </c:chart>
  <c:txPr>
    <a:bodyPr/>
    <a:lstStyle/>
    <a:p>
      <a:pPr>
        <a:defRPr sz="1800"/>
      </a:pPr>
      <a:endParaRPr lang="ru-RU"/>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2.6234567901234612E-2"/>
          <c:y val="2.5273387345147339E-2"/>
          <c:w val="0.71190993486925269"/>
          <c:h val="0.96101611072749948"/>
        </c:manualLayout>
      </c:layout>
      <c:pie3DChart>
        <c:varyColors val="1"/>
        <c:ser>
          <c:idx val="0"/>
          <c:order val="0"/>
          <c:tx>
            <c:strRef>
              <c:f>Лист1!$B$1</c:f>
              <c:strCache>
                <c:ptCount val="1"/>
                <c:pt idx="0">
                  <c:v>2016 год</c:v>
                </c:pt>
              </c:strCache>
            </c:strRef>
          </c:tx>
          <c:spPr>
            <a:scene3d>
              <a:camera prst="orthographicFront"/>
              <a:lightRig rig="threePt" dir="t"/>
            </a:scene3d>
            <a:sp3d>
              <a:bevelT/>
            </a:sp3d>
          </c:spPr>
          <c:explosion val="37"/>
          <c:dPt>
            <c:idx val="0"/>
            <c:spPr>
              <a:solidFill>
                <a:srgbClr val="0000FF"/>
              </a:solidFill>
              <a:scene3d>
                <a:camera prst="orthographicFront"/>
                <a:lightRig rig="threePt" dir="t"/>
              </a:scene3d>
              <a:sp3d>
                <a:bevelT/>
              </a:sp3d>
            </c:spPr>
          </c:dPt>
          <c:dPt>
            <c:idx val="1"/>
            <c:spPr>
              <a:solidFill>
                <a:srgbClr val="FF3300"/>
              </a:solidFill>
              <a:scene3d>
                <a:camera prst="orthographicFront"/>
                <a:lightRig rig="threePt" dir="t"/>
              </a:scene3d>
              <a:sp3d>
                <a:bevelT/>
              </a:sp3d>
            </c:spPr>
          </c:dPt>
          <c:dPt>
            <c:idx val="2"/>
            <c:spPr>
              <a:solidFill>
                <a:srgbClr val="3399FF"/>
              </a:solidFill>
              <a:scene3d>
                <a:camera prst="orthographicFront"/>
                <a:lightRig rig="threePt" dir="t"/>
              </a:scene3d>
              <a:sp3d>
                <a:bevelT/>
              </a:sp3d>
            </c:spPr>
          </c:dPt>
          <c:dPt>
            <c:idx val="3"/>
            <c:spPr>
              <a:solidFill>
                <a:srgbClr val="CC66FF"/>
              </a:solidFill>
              <a:scene3d>
                <a:camera prst="orthographicFront"/>
                <a:lightRig rig="threePt" dir="t"/>
              </a:scene3d>
              <a:sp3d>
                <a:bevelT/>
              </a:sp3d>
            </c:spPr>
          </c:dPt>
          <c:dPt>
            <c:idx val="4"/>
            <c:spPr>
              <a:solidFill>
                <a:srgbClr val="33CCCC"/>
              </a:solidFill>
              <a:scene3d>
                <a:camera prst="orthographicFront"/>
                <a:lightRig rig="threePt" dir="t"/>
              </a:scene3d>
              <a:sp3d>
                <a:bevelT/>
              </a:sp3d>
            </c:spPr>
          </c:dPt>
          <c:dPt>
            <c:idx val="5"/>
            <c:spPr>
              <a:solidFill>
                <a:srgbClr val="A50021"/>
              </a:solidFill>
              <a:scene3d>
                <a:camera prst="orthographicFront"/>
                <a:lightRig rig="threePt" dir="t"/>
              </a:scene3d>
              <a:sp3d>
                <a:bevelT/>
              </a:sp3d>
            </c:spPr>
          </c:dPt>
          <c:dPt>
            <c:idx val="6"/>
            <c:spPr>
              <a:solidFill>
                <a:srgbClr val="969696"/>
              </a:solidFill>
              <a:scene3d>
                <a:camera prst="orthographicFront"/>
                <a:lightRig rig="threePt" dir="t"/>
              </a:scene3d>
              <a:sp3d>
                <a:bevelT/>
              </a:sp3d>
            </c:spPr>
          </c:dPt>
          <c:dPt>
            <c:idx val="7"/>
            <c:spPr>
              <a:solidFill>
                <a:srgbClr val="FF66CC"/>
              </a:solidFill>
              <a:scene3d>
                <a:camera prst="orthographicFront"/>
                <a:lightRig rig="threePt" dir="t"/>
              </a:scene3d>
              <a:sp3d>
                <a:bevelT/>
              </a:sp3d>
            </c:spPr>
          </c:dPt>
          <c:dLbls>
            <c:dLbl>
              <c:idx val="0"/>
              <c:layout>
                <c:manualLayout>
                  <c:x val="-7.9578472829785377E-2"/>
                  <c:y val="-5.5501558452863975E-2"/>
                </c:manualLayout>
              </c:layout>
              <c:showVal val="1"/>
            </c:dLbl>
            <c:dLbl>
              <c:idx val="1"/>
              <c:layout>
                <c:manualLayout>
                  <c:x val="-1.9806430446194262E-2"/>
                  <c:y val="-8.5658028151584034E-2"/>
                </c:manualLayout>
              </c:layout>
              <c:showVal val="1"/>
            </c:dLbl>
            <c:dLbl>
              <c:idx val="2"/>
              <c:layout>
                <c:manualLayout>
                  <c:x val="-0.16125364537766121"/>
                  <c:y val="-0.18228319586351024"/>
                </c:manualLayout>
              </c:layout>
              <c:tx>
                <c:rich>
                  <a:bodyPr/>
                  <a:lstStyle/>
                  <a:p>
                    <a:r>
                      <a:rPr lang="ru-RU" sz="1600" b="1" dirty="0" smtClean="0">
                        <a:solidFill>
                          <a:schemeClr val="bg1"/>
                        </a:solidFill>
                        <a:latin typeface="Book Antiqua" pitchFamily="18" charset="0"/>
                      </a:rPr>
                      <a:t>128 221,4</a:t>
                    </a:r>
                  </a:p>
                  <a:p>
                    <a:r>
                      <a:rPr lang="ru-RU" sz="1600" b="1" dirty="0" smtClean="0">
                        <a:solidFill>
                          <a:schemeClr val="bg1"/>
                        </a:solidFill>
                        <a:latin typeface="Book Antiqua" pitchFamily="18" charset="0"/>
                      </a:rPr>
                      <a:t>    </a:t>
                    </a:r>
                    <a:endParaRPr lang="en-US" sz="1600" b="1" dirty="0">
                      <a:solidFill>
                        <a:schemeClr val="bg1"/>
                      </a:solidFill>
                      <a:latin typeface="Book Antiqua" pitchFamily="18" charset="0"/>
                    </a:endParaRPr>
                  </a:p>
                </c:rich>
              </c:tx>
              <c:showVal val="1"/>
            </c:dLbl>
            <c:dLbl>
              <c:idx val="3"/>
              <c:layout>
                <c:manualLayout>
                  <c:x val="2.1759259259259258E-3"/>
                  <c:y val="8.4946609307826708E-3"/>
                </c:manualLayout>
              </c:layout>
              <c:showVal val="1"/>
            </c:dLbl>
            <c:dLbl>
              <c:idx val="4"/>
              <c:layout>
                <c:manualLayout>
                  <c:x val="-2.7296466413920563E-2"/>
                  <c:y val="7.3610853645953364E-3"/>
                </c:manualLayout>
              </c:layout>
              <c:showVal val="1"/>
            </c:dLbl>
            <c:dLbl>
              <c:idx val="5"/>
              <c:layout>
                <c:manualLayout>
                  <c:x val="-2.9919072615923151E-2"/>
                  <c:y val="-6.0213704796084282E-2"/>
                </c:manualLayout>
              </c:layout>
              <c:showVal val="1"/>
            </c:dLbl>
            <c:dLbl>
              <c:idx val="6"/>
              <c:layout>
                <c:manualLayout>
                  <c:x val="2.6339676290463691E-2"/>
                  <c:y val="-0.11058822411544915"/>
                </c:manualLayout>
              </c:layout>
              <c:showVal val="1"/>
            </c:dLbl>
            <c:dLbl>
              <c:idx val="7"/>
              <c:layout>
                <c:manualLayout>
                  <c:x val="7.1124103553814766E-2"/>
                  <c:y val="-6.3610723984254908E-2"/>
                </c:manualLayout>
              </c:layout>
              <c:showVal val="1"/>
            </c:dLbl>
            <c:dLbl>
              <c:idx val="8"/>
              <c:layout>
                <c:manualLayout>
                  <c:x val="6.1220350928356176E-2"/>
                  <c:y val="-5.9342950881392534E-2"/>
                </c:manualLayout>
              </c:layout>
              <c:showVal val="1"/>
            </c:dLbl>
            <c:txPr>
              <a:bodyPr/>
              <a:lstStyle/>
              <a:p>
                <a:pPr>
                  <a:defRPr sz="1600" b="1">
                    <a:solidFill>
                      <a:schemeClr val="bg1"/>
                    </a:solidFill>
                    <a:latin typeface="Book Antiqua" pitchFamily="18" charset="0"/>
                  </a:defRPr>
                </a:pPr>
                <a:endParaRPr lang="ru-RU"/>
              </a:p>
            </c:txPr>
            <c:showVal val="1"/>
            <c:showLeaderLines val="1"/>
            <c:leaderLines>
              <c:spPr>
                <a:ln>
                  <a:solidFill>
                    <a:srgbClr val="660033"/>
                  </a:solidFill>
                </a:ln>
              </c:spPr>
            </c:leaderLines>
          </c:dLbls>
          <c:cat>
            <c:strRef>
              <c:f>Лист1!$A$2:$A$9</c:f>
              <c:strCache>
                <c:ptCount val="8"/>
                <c:pt idx="0">
                  <c:v>Общегосударстивенные вопросы</c:v>
                </c:pt>
                <c:pt idx="1">
                  <c:v>Национальная экономика</c:v>
                </c:pt>
                <c:pt idx="2">
                  <c:v>Образование</c:v>
                </c:pt>
                <c:pt idx="3">
                  <c:v>Культура, кинематография</c:v>
                </c:pt>
                <c:pt idx="4">
                  <c:v>Социальная политика</c:v>
                </c:pt>
                <c:pt idx="5">
                  <c:v>Физическая культура и спорт</c:v>
                </c:pt>
                <c:pt idx="6">
                  <c:v>Обслуживание  муниципального долга</c:v>
                </c:pt>
                <c:pt idx="7">
                  <c:v>Межбюджетные трансферты </c:v>
                </c:pt>
              </c:strCache>
            </c:strRef>
          </c:cat>
          <c:val>
            <c:numRef>
              <c:f>Лист1!$B$2:$B$9</c:f>
              <c:numCache>
                <c:formatCode>#,##0.0</c:formatCode>
                <c:ptCount val="8"/>
                <c:pt idx="0">
                  <c:v>30104.2</c:v>
                </c:pt>
                <c:pt idx="1">
                  <c:v>1430</c:v>
                </c:pt>
                <c:pt idx="2">
                  <c:v>128221.4</c:v>
                </c:pt>
                <c:pt idx="3">
                  <c:v>28524.1</c:v>
                </c:pt>
                <c:pt idx="4">
                  <c:v>14938.9</c:v>
                </c:pt>
                <c:pt idx="5">
                  <c:v>182.8</c:v>
                </c:pt>
                <c:pt idx="6">
                  <c:v>1.6</c:v>
                </c:pt>
                <c:pt idx="7">
                  <c:v>19055.3</c:v>
                </c:pt>
              </c:numCache>
            </c:numRef>
          </c:val>
        </c:ser>
      </c:pie3DChart>
    </c:plotArea>
    <c:legend>
      <c:legendPos val="r"/>
      <c:layout>
        <c:manualLayout>
          <c:xMode val="edge"/>
          <c:yMode val="edge"/>
          <c:x val="0.69290123456790165"/>
          <c:y val="0.10114277035322403"/>
          <c:w val="0.29783950617284011"/>
          <c:h val="0.83114376180424376"/>
        </c:manualLayout>
      </c:layout>
      <c:txPr>
        <a:bodyPr/>
        <a:lstStyle/>
        <a:p>
          <a:pPr>
            <a:defRPr sz="1300" b="0">
              <a:solidFill>
                <a:srgbClr val="660033"/>
              </a:solidFill>
              <a:latin typeface="Bookman Old Style" pitchFamily="18" charset="0"/>
            </a:defRPr>
          </a:pPr>
          <a:endParaRPr lang="ru-RU"/>
        </a:p>
      </c:txPr>
    </c:legend>
    <c:plotVisOnly val="1"/>
  </c:chart>
  <c:txPr>
    <a:bodyPr/>
    <a:lstStyle/>
    <a:p>
      <a:pPr>
        <a:defRPr sz="1800"/>
      </a:pPr>
      <a:endParaRPr lang="ru-RU"/>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0"/>
      <c:perspective val="30"/>
    </c:view3D>
    <c:plotArea>
      <c:layout>
        <c:manualLayout>
          <c:layoutTarget val="inner"/>
          <c:xMode val="edge"/>
          <c:yMode val="edge"/>
          <c:x val="0.15880157213861482"/>
          <c:y val="1.9551921131570186E-3"/>
          <c:w val="0.66439652884172096"/>
          <c:h val="0.97766292965789869"/>
        </c:manualLayout>
      </c:layout>
      <c:pie3DChart>
        <c:varyColors val="1"/>
        <c:ser>
          <c:idx val="0"/>
          <c:order val="0"/>
          <c:tx>
            <c:strRef>
              <c:f>Лист1!$B$1</c:f>
              <c:strCache>
                <c:ptCount val="1"/>
                <c:pt idx="0">
                  <c:v>Столбец1</c:v>
                </c:pt>
              </c:strCache>
            </c:strRef>
          </c:tx>
          <c:spPr>
            <a:scene3d>
              <a:camera prst="orthographicFront"/>
              <a:lightRig rig="threePt" dir="t"/>
            </a:scene3d>
            <a:sp3d>
              <a:bevelT/>
            </a:sp3d>
          </c:spPr>
          <c:explosion val="25"/>
          <c:dPt>
            <c:idx val="0"/>
            <c:explosion val="15"/>
            <c:spPr>
              <a:solidFill>
                <a:srgbClr val="3399FF"/>
              </a:solidFill>
              <a:ln>
                <a:solidFill>
                  <a:srgbClr val="0000FF"/>
                </a:solidFill>
              </a:ln>
              <a:scene3d>
                <a:camera prst="orthographicFront"/>
                <a:lightRig rig="threePt" dir="t"/>
              </a:scene3d>
              <a:sp3d>
                <a:bevelT/>
              </a:sp3d>
            </c:spPr>
          </c:dPt>
          <c:dPt>
            <c:idx val="1"/>
            <c:spPr>
              <a:solidFill>
                <a:srgbClr val="FF6600"/>
              </a:solidFill>
              <a:ln>
                <a:solidFill>
                  <a:srgbClr val="FF3300"/>
                </a:solidFill>
              </a:ln>
              <a:scene3d>
                <a:camera prst="orthographicFront"/>
                <a:lightRig rig="threePt" dir="t"/>
              </a:scene3d>
              <a:sp3d>
                <a:bevelT/>
              </a:sp3d>
            </c:spPr>
          </c:dPt>
          <c:dPt>
            <c:idx val="2"/>
            <c:spPr>
              <a:solidFill>
                <a:srgbClr val="00CC66"/>
              </a:solidFill>
              <a:ln>
                <a:solidFill>
                  <a:srgbClr val="00CC00"/>
                </a:solidFill>
              </a:ln>
              <a:scene3d>
                <a:camera prst="orthographicFront"/>
                <a:lightRig rig="threePt" dir="t"/>
              </a:scene3d>
              <a:sp3d>
                <a:bevelT/>
              </a:sp3d>
            </c:spPr>
          </c:dPt>
          <c:dPt>
            <c:idx val="3"/>
            <c:spPr>
              <a:solidFill>
                <a:srgbClr val="CC3399"/>
              </a:solidFill>
              <a:ln>
                <a:solidFill>
                  <a:srgbClr val="D60093"/>
                </a:solidFill>
              </a:ln>
              <a:scene3d>
                <a:camera prst="orthographicFront"/>
                <a:lightRig rig="threePt" dir="t"/>
              </a:scene3d>
              <a:sp3d>
                <a:bevelT/>
              </a:sp3d>
            </c:spPr>
          </c:dPt>
          <c:dLbls>
            <c:dLbl>
              <c:idx val="0"/>
              <c:layout>
                <c:manualLayout>
                  <c:x val="0.13023883047603108"/>
                  <c:y val="2.7377805974774756E-2"/>
                </c:manualLayout>
              </c:layout>
              <c:tx>
                <c:rich>
                  <a:bodyPr/>
                  <a:lstStyle/>
                  <a:p>
                    <a:r>
                      <a:rPr lang="ru-RU" dirty="0" smtClean="0">
                        <a:effectLst/>
                      </a:rPr>
                      <a:t>40 530,7</a:t>
                    </a:r>
                  </a:p>
                  <a:p>
                    <a:r>
                      <a:rPr lang="ru-RU" dirty="0" smtClean="0"/>
                      <a:t>Расходы за счет налоговых</a:t>
                    </a:r>
                    <a:r>
                      <a:rPr lang="ru-RU" baseline="0" dirty="0" smtClean="0"/>
                      <a:t> и неналоговых доходов</a:t>
                    </a:r>
                    <a:endParaRPr lang="en-US" dirty="0"/>
                  </a:p>
                </c:rich>
              </c:tx>
              <c:showVal val="1"/>
            </c:dLbl>
            <c:dLbl>
              <c:idx val="1"/>
              <c:layout>
                <c:manualLayout>
                  <c:x val="-3.1461737628119636E-2"/>
                  <c:y val="0.25290825894966984"/>
                </c:manualLayout>
              </c:layout>
              <c:tx>
                <c:rich>
                  <a:bodyPr/>
                  <a:lstStyle/>
                  <a:p>
                    <a:r>
                      <a:rPr lang="en-US" sz="1400" dirty="0">
                        <a:solidFill>
                          <a:schemeClr val="tx2">
                            <a:lumMod val="10000"/>
                          </a:schemeClr>
                        </a:solidFill>
                        <a:effectLst/>
                      </a:rPr>
                      <a:t>6</a:t>
                    </a:r>
                    <a:r>
                      <a:rPr lang="en-US" dirty="0">
                        <a:effectLst/>
                      </a:rPr>
                      <a:t>1 </a:t>
                    </a:r>
                    <a:r>
                      <a:rPr lang="en-US" dirty="0" smtClean="0">
                        <a:effectLst/>
                      </a:rPr>
                      <a:t>4</a:t>
                    </a:r>
                    <a:r>
                      <a:rPr lang="ru-RU" dirty="0" smtClean="0">
                        <a:effectLst/>
                      </a:rPr>
                      <a:t>68,7</a:t>
                    </a:r>
                  </a:p>
                  <a:p>
                    <a:r>
                      <a:rPr lang="ru-RU" dirty="0" smtClean="0"/>
                      <a:t>Расходы  за счет дотаций</a:t>
                    </a:r>
                    <a:endParaRPr lang="en-US" dirty="0"/>
                  </a:p>
                </c:rich>
              </c:tx>
              <c:showVal val="1"/>
            </c:dLbl>
            <c:dLbl>
              <c:idx val="2"/>
              <c:layout>
                <c:manualLayout>
                  <c:x val="-0.15322039107576169"/>
                  <c:y val="1.2136503904209638E-2"/>
                </c:manualLayout>
              </c:layout>
              <c:tx>
                <c:rich>
                  <a:bodyPr/>
                  <a:lstStyle/>
                  <a:p>
                    <a:r>
                      <a:rPr lang="ru-RU" dirty="0" smtClean="0">
                        <a:effectLst/>
                      </a:rPr>
                      <a:t>23 402,0</a:t>
                    </a:r>
                  </a:p>
                  <a:p>
                    <a:r>
                      <a:rPr lang="ru-RU" dirty="0" smtClean="0"/>
                      <a:t>Расходы за счет субсидий и иных межбюджетных трансфертов</a:t>
                    </a:r>
                    <a:endParaRPr lang="en-US" dirty="0"/>
                  </a:p>
                </c:rich>
              </c:tx>
              <c:showVal val="1"/>
            </c:dLbl>
            <c:dLbl>
              <c:idx val="3"/>
              <c:layout>
                <c:manualLayout>
                  <c:x val="2.8279872363908599E-2"/>
                  <c:y val="-0.25359755348820873"/>
                </c:manualLayout>
              </c:layout>
              <c:tx>
                <c:rich>
                  <a:bodyPr/>
                  <a:lstStyle/>
                  <a:p>
                    <a:r>
                      <a:rPr lang="ru-RU" dirty="0" smtClean="0">
                        <a:effectLst/>
                      </a:rPr>
                      <a:t>91 370,3</a:t>
                    </a:r>
                  </a:p>
                  <a:p>
                    <a:r>
                      <a:rPr lang="ru-RU" dirty="0" smtClean="0"/>
                      <a:t>Расходы за счет субвенций</a:t>
                    </a:r>
                    <a:endParaRPr lang="en-US" dirty="0"/>
                  </a:p>
                </c:rich>
              </c:tx>
              <c:showVal val="1"/>
            </c:dLbl>
            <c:dLbl>
              <c:idx val="4"/>
              <c:layout>
                <c:manualLayout>
                  <c:x val="2.4197521665634398E-2"/>
                  <c:y val="-9.8925782707394175E-2"/>
                </c:manualLayout>
              </c:layout>
              <c:tx>
                <c:rich>
                  <a:bodyPr/>
                  <a:lstStyle/>
                  <a:p>
                    <a:r>
                      <a:rPr lang="ru-RU" dirty="0" smtClean="0">
                        <a:effectLst/>
                      </a:rPr>
                      <a:t>3 451,6</a:t>
                    </a:r>
                  </a:p>
                  <a:p>
                    <a:r>
                      <a:rPr lang="ru-RU" dirty="0" smtClean="0"/>
                      <a:t>Расходы за счет внешних заимствований</a:t>
                    </a:r>
                    <a:endParaRPr lang="en-US" dirty="0"/>
                  </a:p>
                </c:rich>
              </c:tx>
              <c:showVal val="1"/>
            </c:dLbl>
            <c:txPr>
              <a:bodyPr/>
              <a:lstStyle/>
              <a:p>
                <a:pPr>
                  <a:defRPr sz="1400" b="1">
                    <a:solidFill>
                      <a:schemeClr val="tx2">
                        <a:lumMod val="10000"/>
                      </a:schemeClr>
                    </a:solidFill>
                    <a:latin typeface="Bookman Old Style" pitchFamily="18" charset="0"/>
                  </a:defRPr>
                </a:pPr>
                <a:endParaRPr lang="ru-RU"/>
              </a:p>
            </c:txPr>
            <c:showVal val="1"/>
            <c:showLeaderLines val="1"/>
            <c:leaderLines>
              <c:spPr>
                <a:ln>
                  <a:solidFill>
                    <a:schemeClr val="tx2">
                      <a:lumMod val="10000"/>
                    </a:schemeClr>
                  </a:solidFill>
                </a:ln>
              </c:spPr>
            </c:leaderLines>
          </c:dLbls>
          <c:cat>
            <c:strRef>
              <c:f>Лист1!$A$2:$A$6</c:f>
              <c:strCache>
                <c:ptCount val="5"/>
                <c:pt idx="0">
                  <c:v>Расходы за счет собственных доходов</c:v>
                </c:pt>
                <c:pt idx="1">
                  <c:v>Расходы за счет дотаций</c:v>
                </c:pt>
                <c:pt idx="2">
                  <c:v>Расходы за счет субсидий и иных межбюджетных трансфетров</c:v>
                </c:pt>
                <c:pt idx="3">
                  <c:v>Расходы за счет субвенций</c:v>
                </c:pt>
                <c:pt idx="4">
                  <c:v>Расходы за счет внешних заимстований</c:v>
                </c:pt>
              </c:strCache>
            </c:strRef>
          </c:cat>
          <c:val>
            <c:numRef>
              <c:f>Лист1!$B$2:$B$6</c:f>
              <c:numCache>
                <c:formatCode>#,##0.0</c:formatCode>
                <c:ptCount val="5"/>
                <c:pt idx="0">
                  <c:v>40530.699999999997</c:v>
                </c:pt>
                <c:pt idx="1">
                  <c:v>61468.7</c:v>
                </c:pt>
                <c:pt idx="2">
                  <c:v>23402</c:v>
                </c:pt>
                <c:pt idx="3">
                  <c:v>91370.3</c:v>
                </c:pt>
                <c:pt idx="4">
                  <c:v>3451.6</c:v>
                </c:pt>
              </c:numCache>
            </c:numRef>
          </c:val>
        </c:ser>
      </c:pie3DChart>
    </c:plotArea>
    <c:plotVisOnly val="1"/>
  </c:chart>
  <c:txPr>
    <a:bodyPr/>
    <a:lstStyle/>
    <a:p>
      <a:pPr>
        <a:defRPr sz="1800"/>
      </a:pPr>
      <a:endParaRPr lang="ru-RU"/>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solidFill>
                  <a:schemeClr val="bg2">
                    <a:lumMod val="50000"/>
                  </a:schemeClr>
                </a:solidFill>
                <a:latin typeface="Book Antiqua" pitchFamily="18" charset="0"/>
              </a:defRPr>
            </a:pPr>
            <a:r>
              <a:rPr lang="ru-RU" dirty="0">
                <a:solidFill>
                  <a:schemeClr val="bg2">
                    <a:lumMod val="50000"/>
                  </a:schemeClr>
                </a:solidFill>
                <a:latin typeface="Book Antiqua" pitchFamily="18" charset="0"/>
              </a:rPr>
              <a:t>2015 </a:t>
            </a:r>
            <a:r>
              <a:rPr lang="ru-RU" dirty="0" smtClean="0">
                <a:solidFill>
                  <a:schemeClr val="bg2">
                    <a:lumMod val="50000"/>
                  </a:schemeClr>
                </a:solidFill>
                <a:latin typeface="Book Antiqua" pitchFamily="18" charset="0"/>
              </a:rPr>
              <a:t>год</a:t>
            </a:r>
          </a:p>
          <a:p>
            <a:pPr>
              <a:defRPr>
                <a:solidFill>
                  <a:schemeClr val="bg2">
                    <a:lumMod val="50000"/>
                  </a:schemeClr>
                </a:solidFill>
                <a:latin typeface="Book Antiqua" pitchFamily="18" charset="0"/>
              </a:defRPr>
            </a:pPr>
            <a:r>
              <a:rPr lang="ru-RU" dirty="0" smtClean="0">
                <a:solidFill>
                  <a:schemeClr val="bg2">
                    <a:lumMod val="50000"/>
                  </a:schemeClr>
                </a:solidFill>
                <a:latin typeface="Book Antiqua" pitchFamily="18" charset="0"/>
              </a:rPr>
              <a:t>(факт)</a:t>
            </a:r>
            <a:endParaRPr lang="ru-RU" dirty="0">
              <a:solidFill>
                <a:schemeClr val="bg2">
                  <a:lumMod val="50000"/>
                </a:schemeClr>
              </a:solidFill>
              <a:latin typeface="Book Antiqua" pitchFamily="18" charset="0"/>
            </a:endParaRPr>
          </a:p>
        </c:rich>
      </c:tx>
      <c:layout/>
    </c:title>
    <c:view3D>
      <c:rotX val="30"/>
      <c:perspective val="30"/>
    </c:view3D>
    <c:plotArea>
      <c:layout>
        <c:manualLayout>
          <c:layoutTarget val="inner"/>
          <c:xMode val="edge"/>
          <c:yMode val="edge"/>
          <c:x val="6.6304073558681814E-2"/>
          <c:y val="0.14885294600572188"/>
          <c:w val="0.93070653050028695"/>
          <c:h val="0.84393980848153316"/>
        </c:manualLayout>
      </c:layout>
      <c:pie3DChart>
        <c:varyColors val="1"/>
        <c:ser>
          <c:idx val="0"/>
          <c:order val="0"/>
          <c:tx>
            <c:strRef>
              <c:f>Лист1!$B$1</c:f>
              <c:strCache>
                <c:ptCount val="1"/>
                <c:pt idx="0">
                  <c:v>2015 год</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plosion val="25"/>
          <c:dPt>
            <c:idx val="0"/>
            <c:spPr>
              <a:solidFill>
                <a:srgbClr val="336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spPr>
              <a:solidFill>
                <a:srgbClr val="CC00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Лист1!$A$2:$A$3</c:f>
              <c:strCache>
                <c:ptCount val="2"/>
                <c:pt idx="0">
                  <c:v>программные расходы</c:v>
                </c:pt>
                <c:pt idx="1">
                  <c:v>непрограммные расходы</c:v>
                </c:pt>
              </c:strCache>
            </c:strRef>
          </c:cat>
          <c:val>
            <c:numRef>
              <c:f>Лист1!$B$2:$B$3</c:f>
              <c:numCache>
                <c:formatCode>General</c:formatCode>
                <c:ptCount val="2"/>
                <c:pt idx="0">
                  <c:v>197978.5</c:v>
                </c:pt>
                <c:pt idx="1">
                  <c:v>30988.9</c:v>
                </c:pt>
              </c:numCache>
            </c:numRef>
          </c:val>
        </c:ser>
      </c:pie3DChart>
    </c:plotArea>
    <c:plotVisOnly val="1"/>
  </c:chart>
  <c:txPr>
    <a:bodyPr/>
    <a:lstStyle/>
    <a:p>
      <a:pPr>
        <a:defRPr sz="1800"/>
      </a:pPr>
      <a:endParaRPr lang="ru-RU"/>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latin typeface="Book Antiqua" pitchFamily="18" charset="0"/>
              </a:defRPr>
            </a:pPr>
            <a:r>
              <a:rPr lang="ru-RU" dirty="0">
                <a:solidFill>
                  <a:schemeClr val="bg2">
                    <a:lumMod val="50000"/>
                  </a:schemeClr>
                </a:solidFill>
                <a:latin typeface="Book Antiqua" pitchFamily="18" charset="0"/>
              </a:rPr>
              <a:t>2016 </a:t>
            </a:r>
            <a:r>
              <a:rPr lang="ru-RU" dirty="0" smtClean="0">
                <a:solidFill>
                  <a:schemeClr val="bg2">
                    <a:lumMod val="50000"/>
                  </a:schemeClr>
                </a:solidFill>
                <a:latin typeface="Book Antiqua" pitchFamily="18" charset="0"/>
              </a:rPr>
              <a:t>год</a:t>
            </a:r>
          </a:p>
          <a:p>
            <a:pPr>
              <a:defRPr>
                <a:latin typeface="Book Antiqua" pitchFamily="18" charset="0"/>
              </a:defRPr>
            </a:pPr>
            <a:r>
              <a:rPr lang="ru-RU" dirty="0" smtClean="0">
                <a:solidFill>
                  <a:schemeClr val="bg2">
                    <a:lumMod val="50000"/>
                  </a:schemeClr>
                </a:solidFill>
                <a:latin typeface="Book Antiqua" pitchFamily="18" charset="0"/>
              </a:rPr>
              <a:t>(план)</a:t>
            </a:r>
            <a:endParaRPr lang="ru-RU" dirty="0">
              <a:solidFill>
                <a:schemeClr val="bg2">
                  <a:lumMod val="50000"/>
                </a:schemeClr>
              </a:solidFill>
              <a:latin typeface="Book Antiqua" pitchFamily="18" charset="0"/>
            </a:endParaRPr>
          </a:p>
        </c:rich>
      </c:tx>
      <c:layout/>
    </c:title>
    <c:view3D>
      <c:rotX val="30"/>
      <c:perspective val="30"/>
    </c:view3D>
    <c:plotArea>
      <c:layout>
        <c:manualLayout>
          <c:layoutTarget val="inner"/>
          <c:xMode val="edge"/>
          <c:yMode val="edge"/>
          <c:x val="5.2595652709857617E-2"/>
          <c:y val="0.15332421340629299"/>
          <c:w val="0.93193503766959795"/>
          <c:h val="0.84393980848153316"/>
        </c:manualLayout>
      </c:layout>
      <c:pie3DChart>
        <c:varyColors val="1"/>
        <c:ser>
          <c:idx val="0"/>
          <c:order val="0"/>
          <c:tx>
            <c:strRef>
              <c:f>Лист1!$B$1</c:f>
              <c:strCache>
                <c:ptCount val="1"/>
                <c:pt idx="0">
                  <c:v>2016 год</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plosion val="25"/>
          <c:dPt>
            <c:idx val="0"/>
            <c:explosion val="19"/>
            <c:spPr>
              <a:solidFill>
                <a:srgbClr val="336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spPr>
              <a:solidFill>
                <a:srgbClr val="CC00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Лист1!$A$2:$A$3</c:f>
              <c:strCache>
                <c:ptCount val="2"/>
                <c:pt idx="0">
                  <c:v>Программные расходы</c:v>
                </c:pt>
                <c:pt idx="1">
                  <c:v>непрограммные расходы</c:v>
                </c:pt>
              </c:strCache>
            </c:strRef>
          </c:cat>
          <c:val>
            <c:numRef>
              <c:f>Лист1!$B$2:$B$3</c:f>
              <c:numCache>
                <c:formatCode>General</c:formatCode>
                <c:ptCount val="2"/>
                <c:pt idx="0">
                  <c:v>208559.4</c:v>
                </c:pt>
                <c:pt idx="1">
                  <c:v>13898.9</c:v>
                </c:pt>
              </c:numCache>
            </c:numRef>
          </c:val>
        </c:ser>
      </c:pie3DChart>
    </c:plotArea>
    <c:plotVisOnly val="1"/>
  </c:chart>
  <c:txPr>
    <a:bodyPr/>
    <a:lstStyle/>
    <a:p>
      <a:pPr>
        <a:defRPr sz="1800"/>
      </a:pPr>
      <a:endParaRPr lang="ru-RU"/>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ru-RU"/>
  <c:chart>
    <c:autoTitleDeleted val="1"/>
    <c:view3D>
      <c:rotX val="30"/>
      <c:depthPercent val="70"/>
      <c:perspective val="30"/>
    </c:view3D>
    <c:plotArea>
      <c:layout>
        <c:manualLayout>
          <c:layoutTarget val="inner"/>
          <c:xMode val="edge"/>
          <c:yMode val="edge"/>
          <c:x val="8.6669627569937693E-2"/>
          <c:y val="0.28174698696029671"/>
          <c:w val="0.59491694075335055"/>
          <c:h val="0.69181047784814065"/>
        </c:manualLayout>
      </c:layout>
      <c:pie3DChart>
        <c:varyColors val="1"/>
        <c:ser>
          <c:idx val="0"/>
          <c:order val="0"/>
          <c:tx>
            <c:strRef>
              <c:f>Лист1!$B$1</c:f>
              <c:strCache>
                <c:ptCount val="1"/>
                <c:pt idx="0">
                  <c:v>2016</c:v>
                </c:pt>
              </c:strCache>
            </c:strRef>
          </c:tx>
          <c:spPr>
            <a:ln>
              <a:solidFill>
                <a:schemeClr val="bg2">
                  <a:lumMod val="75000"/>
                </a:schemeClr>
              </a:solidFill>
            </a:ln>
            <a:scene3d>
              <a:camera prst="orthographicFront"/>
              <a:lightRig rig="threePt" dir="t"/>
            </a:scene3d>
            <a:sp3d>
              <a:bevelT/>
            </a:sp3d>
          </c:spPr>
          <c:explosion val="17"/>
          <c:dPt>
            <c:idx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solidFill>
                  <a:schemeClr val="bg2">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solidFill>
                  <a:schemeClr val="bg2">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explosion val="24"/>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solidFill>
                  <a:schemeClr val="bg2">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6.0193420322176026E-2"/>
                  <c:y val="-8.8066779502170289E-2"/>
                </c:manualLayout>
              </c:layout>
              <c:showVal val="1"/>
            </c:dLbl>
            <c:dLbl>
              <c:idx val="1"/>
              <c:layout>
                <c:manualLayout>
                  <c:x val="1.079280391482982E-2"/>
                  <c:y val="-6.0286511375279302E-2"/>
                </c:manualLayout>
              </c:layout>
              <c:showVal val="1"/>
            </c:dLbl>
            <c:dLbl>
              <c:idx val="2"/>
              <c:layout>
                <c:manualLayout>
                  <c:x val="0.18999225942704204"/>
                  <c:y val="-0.19589978685495851"/>
                </c:manualLayout>
              </c:layout>
              <c:showVal val="1"/>
            </c:dLbl>
            <c:delete val="1"/>
            <c:txPr>
              <a:bodyPr/>
              <a:lstStyle/>
              <a:p>
                <a:pPr>
                  <a:defRPr>
                    <a:solidFill>
                      <a:srgbClr val="660033"/>
                    </a:solidFill>
                    <a:latin typeface="Book Antiqua" pitchFamily="18" charset="0"/>
                  </a:defRPr>
                </a:pPr>
                <a:endParaRPr lang="ru-RU"/>
              </a:p>
            </c:txPr>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#,##0.0</c:formatCode>
                <c:ptCount val="3"/>
                <c:pt idx="0">
                  <c:v>38952.9</c:v>
                </c:pt>
                <c:pt idx="1">
                  <c:v>1577.8</c:v>
                </c:pt>
                <c:pt idx="2">
                  <c:v>176218</c:v>
                </c:pt>
              </c:numCache>
            </c:numRef>
          </c:val>
        </c:ser>
      </c:pie3DChart>
      <c:spPr>
        <a:noFill/>
        <a:ln w="25400">
          <a:noFill/>
        </a:ln>
      </c:spPr>
    </c:plotArea>
    <c:legend>
      <c:legendPos val="r"/>
      <c:layout>
        <c:manualLayout>
          <c:xMode val="edge"/>
          <c:yMode val="edge"/>
          <c:x val="0.73626035321101391"/>
          <c:y val="9.30297868138108E-2"/>
          <c:w val="0.22031417589115229"/>
          <c:h val="0.48075445320890281"/>
        </c:manualLayout>
      </c:layout>
      <c:txPr>
        <a:bodyPr/>
        <a:lstStyle/>
        <a:p>
          <a:pPr>
            <a:defRPr sz="1600">
              <a:solidFill>
                <a:schemeClr val="tx2">
                  <a:lumMod val="10000"/>
                </a:schemeClr>
              </a:solidFill>
              <a:latin typeface="Book Antiqua" pitchFamily="18" charset="0"/>
            </a:defRPr>
          </a:pPr>
          <a:endParaRPr lang="ru-RU"/>
        </a:p>
      </c:txPr>
    </c:legend>
    <c:plotVisOnly val="1"/>
  </c:chart>
  <c:spPr>
    <a:scene3d>
      <a:camera prst="orthographicFront"/>
      <a:lightRig rig="threePt" dir="t"/>
    </a:scene3d>
    <a:sp3d>
      <a:bevelT/>
    </a:sp3d>
  </c:spPr>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manualLayout>
          <c:layoutTarget val="inner"/>
          <c:xMode val="edge"/>
          <c:yMode val="edge"/>
          <c:x val="0.10449412902334576"/>
          <c:y val="4.1768747738122801E-2"/>
          <c:w val="0.88673394115209259"/>
          <c:h val="0.87475049714874786"/>
        </c:manualLayout>
      </c:layout>
      <c:bar3DChart>
        <c:barDir val="col"/>
        <c:grouping val="clustered"/>
        <c:ser>
          <c:idx val="0"/>
          <c:order val="0"/>
          <c:tx>
            <c:strRef>
              <c:f>Лист1!$B$1</c:f>
              <c:strCache>
                <c:ptCount val="1"/>
                <c:pt idx="0">
                  <c:v>Столбец1</c:v>
                </c:pt>
              </c:strCache>
            </c:strRef>
          </c:tx>
          <c:spPr>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10800000" scaled="1"/>
              <a:tileRect/>
            </a:gradFill>
            <a:ln>
              <a:solidFill>
                <a:srgbClr val="0000FF"/>
              </a:solidFill>
            </a:ln>
            <a:scene3d>
              <a:camera prst="orthographicFront"/>
              <a:lightRig rig="threePt" dir="t"/>
            </a:scene3d>
            <a:sp3d>
              <a:bevelT/>
              <a:contourClr>
                <a:srgbClr val="000000"/>
              </a:contourClr>
            </a:sp3d>
          </c:spPr>
          <c:cat>
            <c:strRef>
              <c:f>Лист1!$A$2:$A$6</c:f>
              <c:strCache>
                <c:ptCount val="5"/>
                <c:pt idx="0">
                  <c:v>на 01.01.2016</c:v>
                </c:pt>
                <c:pt idx="1">
                  <c:v>на 01.01.2017</c:v>
                </c:pt>
                <c:pt idx="2">
                  <c:v>на 01.01.2018</c:v>
                </c:pt>
                <c:pt idx="3">
                  <c:v>на 01.01.2019</c:v>
                </c:pt>
                <c:pt idx="4">
                  <c:v>на 01.01.2019</c:v>
                </c:pt>
              </c:strCache>
            </c:strRef>
          </c:cat>
          <c:val>
            <c:numRef>
              <c:f>Лист1!$B$2:$B$6</c:f>
              <c:numCache>
                <c:formatCode>General</c:formatCode>
                <c:ptCount val="5"/>
                <c:pt idx="0">
                  <c:v>7306.5</c:v>
                </c:pt>
                <c:pt idx="1">
                  <c:v>7312.2</c:v>
                </c:pt>
                <c:pt idx="2">
                  <c:v>7312.2</c:v>
                </c:pt>
                <c:pt idx="3">
                  <c:v>7312.2</c:v>
                </c:pt>
                <c:pt idx="4">
                  <c:v>7312.2</c:v>
                </c:pt>
              </c:numCache>
            </c:numRef>
          </c:val>
        </c:ser>
        <c:shape val="cylinder"/>
        <c:axId val="132913024"/>
        <c:axId val="132914560"/>
        <c:axId val="0"/>
      </c:bar3DChart>
      <c:catAx>
        <c:axId val="132913024"/>
        <c:scaling>
          <c:orientation val="minMax"/>
        </c:scaling>
        <c:axPos val="b"/>
        <c:tickLblPos val="nextTo"/>
        <c:txPr>
          <a:bodyPr/>
          <a:lstStyle/>
          <a:p>
            <a:pPr>
              <a:defRPr sz="1400" b="1">
                <a:solidFill>
                  <a:srgbClr val="003300"/>
                </a:solidFill>
                <a:latin typeface="Book Antiqua" pitchFamily="18" charset="0"/>
              </a:defRPr>
            </a:pPr>
            <a:endParaRPr lang="ru-RU"/>
          </a:p>
        </c:txPr>
        <c:crossAx val="132914560"/>
        <c:crosses val="autoZero"/>
        <c:auto val="1"/>
        <c:lblAlgn val="ctr"/>
        <c:lblOffset val="100"/>
      </c:catAx>
      <c:valAx>
        <c:axId val="132914560"/>
        <c:scaling>
          <c:orientation val="minMax"/>
        </c:scaling>
        <c:axPos val="l"/>
        <c:majorGridlines>
          <c:spPr>
            <a:effectLst>
              <a:outerShdw blurRad="50800" dist="50800" dir="5400000" algn="ctr" rotWithShape="0">
                <a:schemeClr val="bg2"/>
              </a:outerShdw>
            </a:effectLst>
          </c:spPr>
        </c:majorGridlines>
        <c:numFmt formatCode="General" sourceLinked="1"/>
        <c:tickLblPos val="nextTo"/>
        <c:txPr>
          <a:bodyPr/>
          <a:lstStyle/>
          <a:p>
            <a:pPr>
              <a:defRPr sz="1600">
                <a:solidFill>
                  <a:srgbClr val="003300"/>
                </a:solidFill>
                <a:latin typeface="Book Antiqua" pitchFamily="18" charset="0"/>
              </a:defRPr>
            </a:pPr>
            <a:endParaRPr lang="ru-RU"/>
          </a:p>
        </c:txPr>
        <c:crossAx val="132913024"/>
        <c:crosses val="autoZero"/>
        <c:crossBetween val="between"/>
      </c:valAx>
    </c:plotArea>
    <c:plotVisOnly val="1"/>
  </c:chart>
  <c:txPr>
    <a:bodyPr/>
    <a:lstStyle/>
    <a:p>
      <a:pPr>
        <a:defRPr sz="1800"/>
      </a:pPr>
      <a:endParaRPr lang="ru-RU"/>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u="sng"/>
            </a:pPr>
            <a:r>
              <a:rPr lang="en-US" u="sng" dirty="0"/>
              <a:t>2015 </a:t>
            </a:r>
            <a:r>
              <a:rPr lang="en-US" u="sng" dirty="0" smtClean="0"/>
              <a:t>  </a:t>
            </a:r>
            <a:endParaRPr lang="ru-RU" u="sng" dirty="0" smtClean="0"/>
          </a:p>
          <a:p>
            <a:pPr>
              <a:defRPr u="sng"/>
            </a:pPr>
            <a:r>
              <a:rPr lang="en-US" sz="1800" u="none" dirty="0" smtClean="0"/>
              <a:t>31 </a:t>
            </a:r>
            <a:r>
              <a:rPr lang="en-US" sz="1800" u="none" dirty="0"/>
              <a:t>679,1</a:t>
            </a:r>
          </a:p>
        </c:rich>
      </c:tx>
      <c:layout>
        <c:manualLayout>
          <c:xMode val="edge"/>
          <c:yMode val="edge"/>
          <c:x val="0.57198936708181869"/>
          <c:y val="2.4609676641121486E-2"/>
        </c:manualLayout>
      </c:layout>
    </c:title>
    <c:view3D>
      <c:rotX val="30"/>
      <c:perspective val="30"/>
    </c:view3D>
    <c:plotArea>
      <c:layout>
        <c:manualLayout>
          <c:layoutTarget val="inner"/>
          <c:xMode val="edge"/>
          <c:yMode val="edge"/>
          <c:x val="7.3805736144259837E-2"/>
          <c:y val="0.24360544035334591"/>
          <c:w val="0.55586759517141759"/>
          <c:h val="0.73167184643303806"/>
        </c:manualLayout>
      </c:layout>
      <c:pie3DChart>
        <c:varyColors val="1"/>
      </c:pie3DChart>
    </c:plotArea>
    <c:legend>
      <c:legendPos val="r"/>
      <c:layout>
        <c:manualLayout>
          <c:xMode val="edge"/>
          <c:yMode val="edge"/>
          <c:x val="0.64570291998207163"/>
          <c:y val="0.35050218919544945"/>
          <c:w val="0.33605198081439341"/>
          <c:h val="0.5095720984399984"/>
        </c:manualLayout>
      </c:layout>
      <c:txPr>
        <a:bodyPr/>
        <a:lstStyle/>
        <a:p>
          <a:pPr>
            <a:defRPr sz="900">
              <a:latin typeface="Bookman Old Style" pitchFamily="18" charset="0"/>
            </a:defRPr>
          </a:pPr>
          <a:endParaRPr lang="ru-RU"/>
        </a:p>
      </c:txPr>
    </c:legend>
    <c:plotVisOnly val="1"/>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7.8688226267826039E-2"/>
          <c:y val="0.23963665984087371"/>
          <c:w val="0.60079237227609839"/>
          <c:h val="0.65343277270267452"/>
        </c:manualLayout>
      </c:layout>
      <c:pie3DChart>
        <c:varyColors val="1"/>
        <c:ser>
          <c:idx val="0"/>
          <c:order val="0"/>
          <c:tx>
            <c:strRef>
              <c:f>Лист1!$B$1</c:f>
              <c:strCache>
                <c:ptCount val="1"/>
                <c:pt idx="0">
                  <c:v>2016</c:v>
                </c:pt>
              </c:strCache>
            </c:strRef>
          </c:tx>
          <c:spPr>
            <a:ln>
              <a:solidFill>
                <a:srgbClr val="9966FF"/>
              </a:solidFill>
            </a:ln>
            <a:scene3d>
              <a:camera prst="orthographicFront"/>
              <a:lightRig rig="threePt" dir="t"/>
            </a:scene3d>
            <a:sp3d>
              <a:bevelT/>
            </a:sp3d>
          </c:spPr>
          <c:explosion val="23"/>
          <c:dPt>
            <c:idx val="0"/>
            <c:spPr>
              <a:solidFill>
                <a:srgbClr val="008080"/>
              </a:solidFill>
              <a:ln>
                <a:solidFill>
                  <a:srgbClr val="9966FF"/>
                </a:solidFill>
              </a:ln>
              <a:effectLst>
                <a:outerShdw blurRad="40000" dist="23000" dir="5400000" rotWithShape="0">
                  <a:srgbClr val="000000">
                    <a:alpha val="35000"/>
                  </a:srgbClr>
                </a:outerShdw>
              </a:effectLst>
              <a:scene3d>
                <a:camera prst="orthographicFront"/>
                <a:lightRig rig="threePt" dir="t"/>
              </a:scene3d>
              <a:sp3d>
                <a:bevelT/>
              </a:sp3d>
            </c:spPr>
          </c:dPt>
          <c:dPt>
            <c:idx val="1"/>
            <c:spPr>
              <a:solidFill>
                <a:srgbClr val="0099CC"/>
              </a:solidFill>
              <a:ln>
                <a:solidFill>
                  <a:srgbClr val="9966FF"/>
                </a:solidFill>
              </a:ln>
              <a:effectLst>
                <a:outerShdw blurRad="40000" dist="23000" dir="5400000" rotWithShape="0">
                  <a:srgbClr val="000000">
                    <a:alpha val="35000"/>
                  </a:srgbClr>
                </a:outerShdw>
              </a:effectLst>
              <a:scene3d>
                <a:camera prst="orthographicFront"/>
                <a:lightRig rig="threePt" dir="t"/>
              </a:scene3d>
              <a:sp3d>
                <a:bevelT/>
              </a:sp3d>
            </c:spPr>
          </c:dPt>
          <c:dPt>
            <c:idx val="2"/>
            <c:spPr>
              <a:solidFill>
                <a:srgbClr val="808000"/>
              </a:solidFill>
              <a:ln>
                <a:solidFill>
                  <a:srgbClr val="9966FF"/>
                </a:solidFill>
              </a:ln>
              <a:scene3d>
                <a:camera prst="orthographicFront"/>
                <a:lightRig rig="threePt" dir="t"/>
              </a:scene3d>
              <a:sp3d>
                <a:bevelT/>
              </a:sp3d>
            </c:spPr>
          </c:dPt>
          <c:dPt>
            <c:idx val="4"/>
            <c:spPr>
              <a:solidFill>
                <a:srgbClr val="CC99FF"/>
              </a:solidFill>
              <a:ln w="9525" cap="flat" cmpd="sng" algn="ctr">
                <a:solidFill>
                  <a:srgbClr val="9966FF"/>
                </a:solidFill>
                <a:prstDash val="solid"/>
              </a:ln>
              <a:effectLst>
                <a:outerShdw blurRad="40000" dist="20000" dir="5400000" rotWithShape="0">
                  <a:srgbClr val="000000">
                    <a:alpha val="38000"/>
                  </a:srgbClr>
                </a:outerShdw>
              </a:effectLst>
              <a:scene3d>
                <a:camera prst="orthographicFront"/>
                <a:lightRig rig="threePt" dir="t"/>
              </a:scene3d>
              <a:sp3d>
                <a:bevelT/>
              </a:sp3d>
            </c:spPr>
          </c:dPt>
          <c:dLbls>
            <c:dLbl>
              <c:idx val="0"/>
              <c:layout>
                <c:manualLayout>
                  <c:x val="-0.11928132984242568"/>
                  <c:y val="-0.29691925402504782"/>
                </c:manualLayout>
              </c:layout>
              <c:tx>
                <c:rich>
                  <a:bodyPr/>
                  <a:lstStyle/>
                  <a:p>
                    <a:pPr>
                      <a:defRPr sz="1400" b="1">
                        <a:solidFill>
                          <a:schemeClr val="tx2">
                            <a:lumMod val="10000"/>
                          </a:schemeClr>
                        </a:solidFill>
                        <a:latin typeface="Book Antiqua" pitchFamily="18" charset="0"/>
                      </a:defRPr>
                    </a:pPr>
                    <a:r>
                      <a:rPr lang="ru-RU" dirty="0" smtClean="0"/>
                      <a:t> Налог</a:t>
                    </a:r>
                    <a:r>
                      <a:rPr lang="ru-RU" baseline="0" dirty="0" smtClean="0"/>
                      <a:t> на доходы физических лиц </a:t>
                    </a:r>
                  </a:p>
                  <a:p>
                    <a:pPr>
                      <a:defRPr sz="1400" b="1">
                        <a:solidFill>
                          <a:schemeClr val="tx2">
                            <a:lumMod val="10000"/>
                          </a:schemeClr>
                        </a:solidFill>
                        <a:latin typeface="Book Antiqua" pitchFamily="18" charset="0"/>
                      </a:defRPr>
                    </a:pPr>
                    <a:r>
                      <a:rPr lang="en-US" dirty="0" smtClean="0"/>
                      <a:t>34 548,2</a:t>
                    </a:r>
                    <a:endParaRPr lang="ru-RU" dirty="0" smtClean="0"/>
                  </a:p>
                  <a:p>
                    <a:pPr>
                      <a:defRPr sz="1400" b="1">
                        <a:solidFill>
                          <a:schemeClr val="tx2">
                            <a:lumMod val="10000"/>
                          </a:schemeClr>
                        </a:solidFill>
                        <a:latin typeface="Book Antiqua" pitchFamily="18" charset="0"/>
                      </a:defRPr>
                    </a:pPr>
                    <a:r>
                      <a:rPr lang="ru-RU" b="0" i="1" dirty="0" smtClean="0"/>
                      <a:t>(85,7%)</a:t>
                    </a:r>
                    <a:endParaRPr lang="en-US" b="0" i="1" dirty="0"/>
                  </a:p>
                </c:rich>
              </c:tx>
              <c:spPr/>
              <c:showVal val="1"/>
            </c:dLbl>
            <c:dLbl>
              <c:idx val="1"/>
              <c:layout>
                <c:manualLayout>
                  <c:x val="-9.2051784694488131E-2"/>
                  <c:y val="6.1427154973648333E-2"/>
                </c:manualLayout>
              </c:layout>
              <c:tx>
                <c:rich>
                  <a:bodyPr/>
                  <a:lstStyle/>
                  <a:p>
                    <a:pPr>
                      <a:defRPr sz="1400" b="1">
                        <a:solidFill>
                          <a:schemeClr val="tx2">
                            <a:lumMod val="10000"/>
                          </a:schemeClr>
                        </a:solidFill>
                        <a:latin typeface="Book Antiqua" pitchFamily="18" charset="0"/>
                      </a:defRPr>
                    </a:pPr>
                    <a:r>
                      <a:rPr lang="ru-RU" sz="1400" b="1" dirty="0" smtClean="0">
                        <a:latin typeface="Book Antiqua" pitchFamily="18" charset="0"/>
                      </a:rPr>
                      <a:t>Налоги на совокупный доход </a:t>
                    </a:r>
                  </a:p>
                  <a:p>
                    <a:pPr>
                      <a:defRPr sz="1400" b="1">
                        <a:solidFill>
                          <a:schemeClr val="tx2">
                            <a:lumMod val="10000"/>
                          </a:schemeClr>
                        </a:solidFill>
                        <a:latin typeface="Book Antiqua" pitchFamily="18" charset="0"/>
                      </a:defRPr>
                    </a:pPr>
                    <a:r>
                      <a:rPr lang="en-US" sz="1400" b="1" dirty="0" smtClean="0">
                        <a:latin typeface="Book Antiqua" pitchFamily="18" charset="0"/>
                      </a:rPr>
                      <a:t>4 031,5</a:t>
                    </a:r>
                    <a:endParaRPr lang="ru-RU" sz="1400" b="1" dirty="0" smtClean="0">
                      <a:latin typeface="Book Antiqua" pitchFamily="18" charset="0"/>
                    </a:endParaRPr>
                  </a:p>
                  <a:p>
                    <a:pPr>
                      <a:defRPr sz="1400" b="1">
                        <a:solidFill>
                          <a:schemeClr val="tx2">
                            <a:lumMod val="10000"/>
                          </a:schemeClr>
                        </a:solidFill>
                        <a:latin typeface="Book Antiqua" pitchFamily="18" charset="0"/>
                      </a:defRPr>
                    </a:pPr>
                    <a:r>
                      <a:rPr lang="ru-RU" sz="1400" b="0" i="1" dirty="0" smtClean="0">
                        <a:latin typeface="Book Antiqua" pitchFamily="18" charset="0"/>
                      </a:rPr>
                      <a:t>(10%)</a:t>
                    </a:r>
                    <a:endParaRPr lang="en-US" sz="1400" b="0" i="1" dirty="0">
                      <a:latin typeface="Book Antiqua" pitchFamily="18" charset="0"/>
                    </a:endParaRPr>
                  </a:p>
                </c:rich>
              </c:tx>
              <c:spPr/>
              <c:showVal val="1"/>
            </c:dLbl>
            <c:dLbl>
              <c:idx val="2"/>
              <c:layout>
                <c:manualLayout>
                  <c:x val="-6.8273237671447815E-2"/>
                  <c:y val="-9.5435552822898007E-2"/>
                </c:manualLayout>
              </c:layout>
              <c:tx>
                <c:rich>
                  <a:bodyPr/>
                  <a:lstStyle/>
                  <a:p>
                    <a:pPr>
                      <a:defRPr sz="1400" b="1">
                        <a:solidFill>
                          <a:schemeClr val="tx2">
                            <a:lumMod val="10000"/>
                          </a:schemeClr>
                        </a:solidFill>
                        <a:latin typeface="Book Antiqua" pitchFamily="18" charset="0"/>
                      </a:defRPr>
                    </a:pPr>
                    <a:r>
                      <a:rPr lang="ru-RU" sz="1400" dirty="0" smtClean="0">
                        <a:latin typeface="Book Antiqua" pitchFamily="18" charset="0"/>
                      </a:rPr>
                      <a:t>Государственная пошлина </a:t>
                    </a:r>
                  </a:p>
                  <a:p>
                    <a:pPr>
                      <a:defRPr sz="1400" b="1">
                        <a:solidFill>
                          <a:schemeClr val="tx2">
                            <a:lumMod val="10000"/>
                          </a:schemeClr>
                        </a:solidFill>
                        <a:latin typeface="Book Antiqua" pitchFamily="18" charset="0"/>
                      </a:defRPr>
                    </a:pPr>
                    <a:r>
                      <a:rPr lang="en-US" sz="1400" dirty="0" smtClean="0">
                        <a:latin typeface="Book Antiqua" pitchFamily="18" charset="0"/>
                      </a:rPr>
                      <a:t>366,0</a:t>
                    </a:r>
                    <a:endParaRPr lang="ru-RU" sz="1400" dirty="0" smtClean="0">
                      <a:latin typeface="Book Antiqua" pitchFamily="18" charset="0"/>
                    </a:endParaRPr>
                  </a:p>
                  <a:p>
                    <a:pPr>
                      <a:defRPr sz="1400" b="1">
                        <a:solidFill>
                          <a:schemeClr val="tx2">
                            <a:lumMod val="10000"/>
                          </a:schemeClr>
                        </a:solidFill>
                        <a:latin typeface="Book Antiqua" pitchFamily="18" charset="0"/>
                      </a:defRPr>
                    </a:pPr>
                    <a:r>
                      <a:rPr lang="ru-RU" sz="1400" b="0" i="1" dirty="0" smtClean="0">
                        <a:latin typeface="Book Antiqua" pitchFamily="18" charset="0"/>
                      </a:rPr>
                      <a:t>(0,8%)</a:t>
                    </a:r>
                    <a:endParaRPr lang="en-US" sz="1400" b="0" i="1" dirty="0">
                      <a:latin typeface="Book Antiqua" pitchFamily="18" charset="0"/>
                    </a:endParaRPr>
                  </a:p>
                </c:rich>
              </c:tx>
              <c:spPr/>
              <c:showVal val="1"/>
            </c:dLbl>
            <c:dLbl>
              <c:idx val="3"/>
              <c:layout>
                <c:manualLayout>
                  <c:x val="0.14193403225866441"/>
                  <c:y val="-0.20633647250762138"/>
                </c:manualLayout>
              </c:layout>
              <c:tx>
                <c:rich>
                  <a:bodyPr/>
                  <a:lstStyle/>
                  <a:p>
                    <a:pPr>
                      <a:defRPr sz="1400" b="1">
                        <a:solidFill>
                          <a:schemeClr val="tx2">
                            <a:lumMod val="10000"/>
                          </a:schemeClr>
                        </a:solidFill>
                        <a:latin typeface="Book Antiqua" pitchFamily="18" charset="0"/>
                      </a:defRPr>
                    </a:pPr>
                    <a:r>
                      <a:rPr lang="ru-RU" sz="1400" b="1" dirty="0" smtClean="0">
                        <a:latin typeface="Book Antiqua" pitchFamily="18" charset="0"/>
                      </a:rPr>
                      <a:t>Прочие</a:t>
                    </a:r>
                    <a:r>
                      <a:rPr lang="ru-RU" sz="1400" b="1" baseline="0" dirty="0" smtClean="0">
                        <a:latin typeface="Book Antiqua" pitchFamily="18" charset="0"/>
                      </a:rPr>
                      <a:t> налоги</a:t>
                    </a:r>
                  </a:p>
                  <a:p>
                    <a:pPr>
                      <a:defRPr sz="1400" b="1">
                        <a:solidFill>
                          <a:schemeClr val="tx2">
                            <a:lumMod val="10000"/>
                          </a:schemeClr>
                        </a:solidFill>
                        <a:latin typeface="Book Antiqua" pitchFamily="18" charset="0"/>
                      </a:defRPr>
                    </a:pPr>
                    <a:r>
                      <a:rPr lang="en-US" sz="1400" b="1" dirty="0" smtClean="0">
                        <a:latin typeface="Book Antiqua" pitchFamily="18" charset="0"/>
                      </a:rPr>
                      <a:t>7,2</a:t>
                    </a:r>
                    <a:endParaRPr lang="ru-RU" sz="1400" b="1" dirty="0" smtClean="0">
                      <a:latin typeface="Book Antiqua" pitchFamily="18" charset="0"/>
                    </a:endParaRPr>
                  </a:p>
                  <a:p>
                    <a:pPr>
                      <a:defRPr sz="1400" b="1">
                        <a:solidFill>
                          <a:schemeClr val="tx2">
                            <a:lumMod val="10000"/>
                          </a:schemeClr>
                        </a:solidFill>
                        <a:latin typeface="Book Antiqua" pitchFamily="18" charset="0"/>
                      </a:defRPr>
                    </a:pPr>
                    <a:r>
                      <a:rPr lang="ru-RU" sz="1400" b="0" i="1" dirty="0" smtClean="0">
                        <a:latin typeface="Book Antiqua" pitchFamily="18" charset="0"/>
                      </a:rPr>
                      <a:t>(0,01%)</a:t>
                    </a:r>
                    <a:endParaRPr lang="en-US" sz="1400" b="0" i="1" dirty="0">
                      <a:latin typeface="Book Antiqua" pitchFamily="18" charset="0"/>
                    </a:endParaRPr>
                  </a:p>
                </c:rich>
              </c:tx>
              <c:spPr/>
              <c:showVal val="1"/>
            </c:dLbl>
            <c:dLbl>
              <c:idx val="4"/>
              <c:layout>
                <c:manualLayout>
                  <c:x val="0.25462749033988075"/>
                  <c:y val="-6.8421621341920924E-2"/>
                </c:manualLayout>
              </c:layout>
              <c:tx>
                <c:rich>
                  <a:bodyPr/>
                  <a:lstStyle/>
                  <a:p>
                    <a:pPr>
                      <a:defRPr sz="1400" b="1">
                        <a:solidFill>
                          <a:schemeClr val="tx2">
                            <a:lumMod val="10000"/>
                          </a:schemeClr>
                        </a:solidFill>
                        <a:latin typeface="Book Antiqua" pitchFamily="18" charset="0"/>
                      </a:defRPr>
                    </a:pPr>
                    <a:r>
                      <a:rPr lang="ru-RU" sz="1400" b="1" dirty="0" smtClean="0">
                        <a:latin typeface="Book Antiqua" pitchFamily="18" charset="0"/>
                      </a:rPr>
                      <a:t>Неналоговые доходы </a:t>
                    </a:r>
                  </a:p>
                  <a:p>
                    <a:pPr>
                      <a:defRPr sz="1400" b="1">
                        <a:solidFill>
                          <a:schemeClr val="tx2">
                            <a:lumMod val="10000"/>
                          </a:schemeClr>
                        </a:solidFill>
                        <a:latin typeface="Book Antiqua" pitchFamily="18" charset="0"/>
                      </a:defRPr>
                    </a:pPr>
                    <a:r>
                      <a:rPr lang="en-US" sz="1400" b="1" dirty="0" smtClean="0">
                        <a:latin typeface="Book Antiqua" pitchFamily="18" charset="0"/>
                      </a:rPr>
                      <a:t>1 </a:t>
                    </a:r>
                    <a:r>
                      <a:rPr lang="ru-RU" sz="1400" b="1" dirty="0" smtClean="0">
                        <a:latin typeface="Book Antiqua" pitchFamily="18" charset="0"/>
                      </a:rPr>
                      <a:t>5</a:t>
                    </a:r>
                    <a:r>
                      <a:rPr lang="en-US" sz="1400" b="1" dirty="0" smtClean="0">
                        <a:latin typeface="Book Antiqua" pitchFamily="18" charset="0"/>
                      </a:rPr>
                      <a:t>77,8</a:t>
                    </a:r>
                    <a:endParaRPr lang="ru-RU" sz="1400" b="1" dirty="0" smtClean="0">
                      <a:latin typeface="Book Antiqua" pitchFamily="18" charset="0"/>
                    </a:endParaRPr>
                  </a:p>
                  <a:p>
                    <a:pPr>
                      <a:defRPr sz="1400" b="1">
                        <a:solidFill>
                          <a:schemeClr val="tx2">
                            <a:lumMod val="10000"/>
                          </a:schemeClr>
                        </a:solidFill>
                        <a:latin typeface="Book Antiqua" pitchFamily="18" charset="0"/>
                      </a:defRPr>
                    </a:pPr>
                    <a:r>
                      <a:rPr lang="ru-RU" sz="1400" b="0" i="1" dirty="0" smtClean="0">
                        <a:latin typeface="Book Antiqua" pitchFamily="18" charset="0"/>
                      </a:rPr>
                      <a:t>(3,5%)</a:t>
                    </a:r>
                    <a:endParaRPr lang="en-US" sz="1400" b="0" i="1" dirty="0">
                      <a:latin typeface="Book Antiqua" pitchFamily="18" charset="0"/>
                    </a:endParaRPr>
                  </a:p>
                </c:rich>
              </c:tx>
              <c:spPr/>
              <c:showVal val="1"/>
            </c:dLbl>
            <c:txPr>
              <a:bodyPr/>
              <a:lstStyle/>
              <a:p>
                <a:pPr>
                  <a:defRPr sz="1100" b="1">
                    <a:solidFill>
                      <a:schemeClr val="tx2">
                        <a:lumMod val="10000"/>
                      </a:schemeClr>
                    </a:solidFill>
                  </a:defRPr>
                </a:pPr>
                <a:endParaRPr lang="ru-RU"/>
              </a:p>
            </c:txPr>
            <c:showVal val="1"/>
            <c:showLeaderLines val="1"/>
            <c:leaderLines>
              <c:spPr>
                <a:ln>
                  <a:solidFill>
                    <a:prstClr val="black"/>
                  </a:solidFill>
                </a:ln>
              </c:spPr>
            </c:leaderLines>
          </c:dLbls>
          <c:cat>
            <c:strRef>
              <c:f>Лист1!$A$2:$A$6</c:f>
              <c:strCache>
                <c:ptCount val="5"/>
                <c:pt idx="0">
                  <c:v>Налог на доходы физических лиц</c:v>
                </c:pt>
                <c:pt idx="1">
                  <c:v>Налоги на соввокупный доход</c:v>
                </c:pt>
                <c:pt idx="2">
                  <c:v>Государственная пошлина</c:v>
                </c:pt>
                <c:pt idx="3">
                  <c:v>Прочие налоги</c:v>
                </c:pt>
                <c:pt idx="4">
                  <c:v>Неналоговые доходы</c:v>
                </c:pt>
              </c:strCache>
            </c:strRef>
          </c:cat>
          <c:val>
            <c:numRef>
              <c:f>Лист1!$B$2:$B$6</c:f>
              <c:numCache>
                <c:formatCode>#,##0.0</c:formatCode>
                <c:ptCount val="5"/>
                <c:pt idx="0">
                  <c:v>34548.199999999997</c:v>
                </c:pt>
                <c:pt idx="1">
                  <c:v>4031.5</c:v>
                </c:pt>
                <c:pt idx="2">
                  <c:v>366</c:v>
                </c:pt>
                <c:pt idx="3">
                  <c:v>7.2</c:v>
                </c:pt>
                <c:pt idx="4">
                  <c:v>1577.8</c:v>
                </c:pt>
              </c:numCache>
            </c:numRef>
          </c:val>
        </c:ser>
      </c:pie3DChart>
    </c:plotArea>
    <c:legend>
      <c:legendPos val="r"/>
      <c:layout>
        <c:manualLayout>
          <c:xMode val="edge"/>
          <c:yMode val="edge"/>
          <c:x val="0.71896628932067952"/>
          <c:y val="0.15514966727834839"/>
          <c:w val="0.27175111634769628"/>
          <c:h val="0.68970066544330444"/>
        </c:manualLayout>
      </c:layout>
      <c:txPr>
        <a:bodyPr/>
        <a:lstStyle/>
        <a:p>
          <a:pPr>
            <a:defRPr sz="1600">
              <a:solidFill>
                <a:schemeClr val="tx2">
                  <a:lumMod val="10000"/>
                </a:schemeClr>
              </a:solidFill>
              <a:latin typeface="Book Antiqua" pitchFamily="18" charset="0"/>
            </a:defRPr>
          </a:pPr>
          <a:endParaRPr lang="ru-RU"/>
        </a:p>
      </c:txPr>
    </c:legend>
    <c:plotVisOnly val="1"/>
  </c:chart>
  <c:txPr>
    <a:bodyPr/>
    <a:lstStyle/>
    <a:p>
      <a:pPr>
        <a:defRPr sz="1800"/>
      </a:pPr>
      <a:endParaRPr lang="ru-RU"/>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u="sng"/>
            </a:pPr>
            <a:r>
              <a:rPr lang="en-US" u="sng" dirty="0"/>
              <a:t>2015 </a:t>
            </a:r>
            <a:r>
              <a:rPr lang="en-US" u="sng" dirty="0" smtClean="0"/>
              <a:t>  </a:t>
            </a:r>
            <a:endParaRPr lang="ru-RU" u="sng" dirty="0" smtClean="0"/>
          </a:p>
          <a:p>
            <a:pPr>
              <a:defRPr u="sng"/>
            </a:pPr>
            <a:r>
              <a:rPr lang="en-US" sz="1800" u="none" dirty="0" smtClean="0"/>
              <a:t>31 </a:t>
            </a:r>
            <a:r>
              <a:rPr lang="en-US" sz="1800" u="none" dirty="0"/>
              <a:t>679,1</a:t>
            </a:r>
          </a:p>
        </c:rich>
      </c:tx>
      <c:layout>
        <c:manualLayout>
          <c:xMode val="edge"/>
          <c:yMode val="edge"/>
          <c:x val="0.57198936708181869"/>
          <c:y val="2.4609676641121486E-2"/>
        </c:manualLayout>
      </c:layout>
    </c:title>
    <c:view3D>
      <c:rotX val="30"/>
      <c:perspective val="30"/>
    </c:view3D>
    <c:plotArea>
      <c:layout>
        <c:manualLayout>
          <c:layoutTarget val="inner"/>
          <c:xMode val="edge"/>
          <c:yMode val="edge"/>
          <c:x val="7.3805736144259837E-2"/>
          <c:y val="0.24360544035334591"/>
          <c:w val="0.55586759517141759"/>
          <c:h val="0.7316718464330384"/>
        </c:manualLayout>
      </c:layout>
      <c:pie3DChart>
        <c:varyColors val="1"/>
      </c:pie3DChart>
    </c:plotArea>
    <c:legend>
      <c:legendPos val="r"/>
      <c:layout>
        <c:manualLayout>
          <c:xMode val="edge"/>
          <c:yMode val="edge"/>
          <c:x val="0.64570291998207163"/>
          <c:y val="0.35050218919544956"/>
          <c:w val="0.33605198081439347"/>
          <c:h val="0.5095720984399984"/>
        </c:manualLayout>
      </c:layout>
      <c:txPr>
        <a:bodyPr/>
        <a:lstStyle/>
        <a:p>
          <a:pPr>
            <a:defRPr sz="900">
              <a:latin typeface="Bookman Old Style" pitchFamily="18" charset="0"/>
            </a:defRPr>
          </a:pPr>
          <a:endParaRPr lang="ru-RU"/>
        </a:p>
      </c:txPr>
    </c:legend>
    <c:plotVisOnly val="1"/>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autoTitleDeleted val="1"/>
    <c:view3D>
      <c:rotX val="0"/>
      <c:rotY val="0"/>
      <c:perspective val="30"/>
    </c:view3D>
    <c:sideWall>
      <c:spPr>
        <a:gradFill>
          <a:gsLst>
            <a:gs pos="0">
              <a:schemeClr val="bg2">
                <a:lumMod val="20000"/>
                <a:lumOff val="80000"/>
              </a:schemeClr>
            </a:gs>
            <a:gs pos="50000">
              <a:srgbClr val="B83D68">
                <a:tint val="44500"/>
                <a:satMod val="160000"/>
              </a:srgbClr>
            </a:gs>
            <a:gs pos="100000">
              <a:srgbClr val="B83D68">
                <a:tint val="23500"/>
                <a:satMod val="160000"/>
              </a:srgbClr>
            </a:gs>
          </a:gsLst>
          <a:lin ang="5400000" scaled="0"/>
        </a:gradFill>
      </c:spPr>
    </c:sideWall>
    <c:backWall>
      <c:spPr>
        <a:gradFill>
          <a:gsLst>
            <a:gs pos="0">
              <a:schemeClr val="bg2">
                <a:lumMod val="20000"/>
                <a:lumOff val="80000"/>
              </a:schemeClr>
            </a:gs>
            <a:gs pos="50000">
              <a:srgbClr val="B83D68">
                <a:tint val="44500"/>
                <a:satMod val="160000"/>
              </a:srgbClr>
            </a:gs>
            <a:gs pos="100000">
              <a:srgbClr val="B83D68">
                <a:tint val="23500"/>
                <a:satMod val="160000"/>
              </a:srgbClr>
            </a:gs>
          </a:gsLst>
          <a:lin ang="5400000" scaled="0"/>
        </a:gradFill>
      </c:spPr>
    </c:backWall>
    <c:plotArea>
      <c:layout>
        <c:manualLayout>
          <c:layoutTarget val="inner"/>
          <c:xMode val="edge"/>
          <c:yMode val="edge"/>
          <c:x val="0.1315591727971023"/>
          <c:y val="8.3760911234898025E-2"/>
          <c:w val="0.73024017308824285"/>
          <c:h val="0.51652506261610875"/>
        </c:manualLayout>
      </c:layout>
      <c:bar3DChart>
        <c:barDir val="col"/>
        <c:grouping val="clustered"/>
        <c:ser>
          <c:idx val="0"/>
          <c:order val="0"/>
          <c:tx>
            <c:strRef>
              <c:f>Лист1!$B$1</c:f>
              <c:strCache>
                <c:ptCount val="1"/>
                <c:pt idx="0">
                  <c:v>2014</c:v>
                </c:pt>
              </c:strCache>
            </c:strRef>
          </c:tx>
          <c:spPr>
            <a:solidFill>
              <a:srgbClr val="CC0066"/>
            </a:solidFill>
            <a:scene3d>
              <a:camera prst="orthographicFront"/>
              <a:lightRig rig="threePt" dir="t"/>
            </a:scene3d>
            <a:sp3d>
              <a:bevelT/>
            </a:sp3d>
          </c:spPr>
          <c:dPt>
            <c:idx val="0"/>
            <c:explosion val="23"/>
            <c:spPr>
              <a:solidFill>
                <a:srgbClr val="CC0066"/>
              </a:solidFill>
              <a:ln>
                <a:noFill/>
              </a:ln>
              <a:effectLst>
                <a:outerShdw blurRad="40000" dist="23000" dir="5400000" rotWithShape="0">
                  <a:srgbClr val="000000">
                    <a:alpha val="35000"/>
                  </a:srgbClr>
                </a:outerShdw>
              </a:effectLst>
              <a:scene3d>
                <a:camera prst="orthographicFront"/>
                <a:lightRig rig="threePt" dir="t"/>
              </a:scene3d>
              <a:sp3d>
                <a:bevelT/>
              </a:sp3d>
            </c:spPr>
          </c:dPt>
          <c:dPt>
            <c:idx val="1"/>
            <c:spPr>
              <a:solidFill>
                <a:srgbClr val="CC0066"/>
              </a:solidFill>
              <a:ln>
                <a:noFill/>
              </a:ln>
              <a:effectLst>
                <a:outerShdw blurRad="40000" dist="23000" dir="5400000" rotWithShape="0">
                  <a:srgbClr val="000000">
                    <a:alpha val="35000"/>
                  </a:srgbClr>
                </a:outerShdw>
              </a:effectLst>
              <a:scene3d>
                <a:camera prst="orthographicFront"/>
                <a:lightRig rig="threePt" dir="t"/>
              </a:scene3d>
              <a:sp3d>
                <a:bevelT/>
              </a:sp3d>
            </c:spPr>
          </c:dPt>
          <c:dPt>
            <c:idx val="4"/>
            <c:spPr>
              <a:solidFill>
                <a:srgbClr val="CC0066"/>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a:sp3d>
            </c:spPr>
          </c:dPt>
          <c:cat>
            <c:strRef>
              <c:f>Лист1!$A$2:$A$6</c:f>
              <c:strCache>
                <c:ptCount val="5"/>
                <c:pt idx="0">
                  <c:v>Налог на доходы физических лиц</c:v>
                </c:pt>
                <c:pt idx="1">
                  <c:v>Налоги на соввокупный доход</c:v>
                </c:pt>
                <c:pt idx="2">
                  <c:v>Государственная пошлина</c:v>
                </c:pt>
                <c:pt idx="3">
                  <c:v>Прочие налоги</c:v>
                </c:pt>
                <c:pt idx="4">
                  <c:v>Неналоговые доходы</c:v>
                </c:pt>
              </c:strCache>
            </c:strRef>
          </c:cat>
          <c:val>
            <c:numRef>
              <c:f>Лист1!$B$2:$B$6</c:f>
              <c:numCache>
                <c:formatCode>#,##0.0</c:formatCode>
                <c:ptCount val="5"/>
                <c:pt idx="0">
                  <c:v>28335.3</c:v>
                </c:pt>
                <c:pt idx="1">
                  <c:v>4392.1000000000004</c:v>
                </c:pt>
                <c:pt idx="2">
                  <c:v>331</c:v>
                </c:pt>
                <c:pt idx="3">
                  <c:v>15.8</c:v>
                </c:pt>
                <c:pt idx="4">
                  <c:v>2170.8000000000002</c:v>
                </c:pt>
              </c:numCache>
            </c:numRef>
          </c:val>
        </c:ser>
        <c:ser>
          <c:idx val="1"/>
          <c:order val="1"/>
          <c:tx>
            <c:strRef>
              <c:f>Лист1!$C$1</c:f>
              <c:strCache>
                <c:ptCount val="1"/>
                <c:pt idx="0">
                  <c:v>2015</c:v>
                </c:pt>
              </c:strCache>
            </c:strRef>
          </c:tx>
          <c:spPr>
            <a:solidFill>
              <a:srgbClr val="CC66FF"/>
            </a:solidFill>
            <a:scene3d>
              <a:camera prst="orthographicFront"/>
              <a:lightRig rig="threePt" dir="t"/>
            </a:scene3d>
            <a:sp3d>
              <a:bevelT/>
            </a:sp3d>
          </c:spPr>
          <c:cat>
            <c:strRef>
              <c:f>Лист1!$A$2:$A$6</c:f>
              <c:strCache>
                <c:ptCount val="5"/>
                <c:pt idx="0">
                  <c:v>Налог на доходы физических лиц</c:v>
                </c:pt>
                <c:pt idx="1">
                  <c:v>Налоги на соввокупный доход</c:v>
                </c:pt>
                <c:pt idx="2">
                  <c:v>Государственная пошлина</c:v>
                </c:pt>
                <c:pt idx="3">
                  <c:v>Прочие налоги</c:v>
                </c:pt>
                <c:pt idx="4">
                  <c:v>Неналоговые доходы</c:v>
                </c:pt>
              </c:strCache>
            </c:strRef>
          </c:cat>
          <c:val>
            <c:numRef>
              <c:f>Лист1!$C$2:$C$6</c:f>
              <c:numCache>
                <c:formatCode>General</c:formatCode>
                <c:ptCount val="5"/>
                <c:pt idx="0">
                  <c:v>31400.2</c:v>
                </c:pt>
                <c:pt idx="1">
                  <c:v>4168.8</c:v>
                </c:pt>
                <c:pt idx="2">
                  <c:v>348</c:v>
                </c:pt>
                <c:pt idx="3">
                  <c:v>35.300000000000004</c:v>
                </c:pt>
                <c:pt idx="4" formatCode="#,##0.0">
                  <c:v>2117.9</c:v>
                </c:pt>
              </c:numCache>
            </c:numRef>
          </c:val>
        </c:ser>
        <c:ser>
          <c:idx val="2"/>
          <c:order val="2"/>
          <c:tx>
            <c:strRef>
              <c:f>Лист1!$D$1</c:f>
              <c:strCache>
                <c:ptCount val="1"/>
                <c:pt idx="0">
                  <c:v>2016</c:v>
                </c:pt>
              </c:strCache>
            </c:strRef>
          </c:tx>
          <c:spPr>
            <a:scene3d>
              <a:camera prst="orthographicFront"/>
              <a:lightRig rig="threePt" dir="t"/>
            </a:scene3d>
            <a:sp3d>
              <a:bevelT/>
            </a:sp3d>
          </c:spPr>
          <c:cat>
            <c:strRef>
              <c:f>Лист1!$A$2:$A$6</c:f>
              <c:strCache>
                <c:ptCount val="5"/>
                <c:pt idx="0">
                  <c:v>Налог на доходы физических лиц</c:v>
                </c:pt>
                <c:pt idx="1">
                  <c:v>Налоги на соввокупный доход</c:v>
                </c:pt>
                <c:pt idx="2">
                  <c:v>Государственная пошлина</c:v>
                </c:pt>
                <c:pt idx="3">
                  <c:v>Прочие налоги</c:v>
                </c:pt>
                <c:pt idx="4">
                  <c:v>Неналоговые доходы</c:v>
                </c:pt>
              </c:strCache>
            </c:strRef>
          </c:cat>
          <c:val>
            <c:numRef>
              <c:f>Лист1!$D$2:$D$6</c:f>
              <c:numCache>
                <c:formatCode>General</c:formatCode>
                <c:ptCount val="5"/>
                <c:pt idx="0">
                  <c:v>34548.199999999997</c:v>
                </c:pt>
                <c:pt idx="1">
                  <c:v>4031.5</c:v>
                </c:pt>
                <c:pt idx="2">
                  <c:v>366</c:v>
                </c:pt>
                <c:pt idx="3">
                  <c:v>7.2</c:v>
                </c:pt>
                <c:pt idx="4" formatCode="#,##0.0">
                  <c:v>1577.8</c:v>
                </c:pt>
              </c:numCache>
            </c:numRef>
          </c:val>
        </c:ser>
        <c:gapWidth val="100"/>
        <c:shape val="cylinder"/>
        <c:axId val="133165440"/>
        <c:axId val="133166976"/>
        <c:axId val="0"/>
      </c:bar3DChart>
      <c:catAx>
        <c:axId val="133165440"/>
        <c:scaling>
          <c:orientation val="minMax"/>
        </c:scaling>
        <c:delete val="1"/>
        <c:axPos val="b"/>
        <c:tickLblPos val="none"/>
        <c:crossAx val="133166976"/>
        <c:crosses val="autoZero"/>
        <c:auto val="1"/>
        <c:lblAlgn val="ctr"/>
        <c:lblOffset val="50"/>
      </c:catAx>
      <c:valAx>
        <c:axId val="133166976"/>
        <c:scaling>
          <c:orientation val="minMax"/>
        </c:scaling>
        <c:axPos val="l"/>
        <c:majorGridlines/>
        <c:numFmt formatCode="#,##0.0" sourceLinked="1"/>
        <c:tickLblPos val="nextTo"/>
        <c:txPr>
          <a:bodyPr/>
          <a:lstStyle/>
          <a:p>
            <a:pPr>
              <a:defRPr sz="1400">
                <a:solidFill>
                  <a:schemeClr val="tx2">
                    <a:lumMod val="10000"/>
                  </a:schemeClr>
                </a:solidFill>
                <a:latin typeface="Book Antiqua" pitchFamily="18" charset="0"/>
              </a:defRPr>
            </a:pPr>
            <a:endParaRPr lang="ru-RU"/>
          </a:p>
        </c:txPr>
        <c:crossAx val="133165440"/>
        <c:crosses val="autoZero"/>
        <c:crossBetween val="between"/>
      </c:valAx>
    </c:plotArea>
    <c:legend>
      <c:legendPos val="r"/>
      <c:layout>
        <c:manualLayout>
          <c:xMode val="edge"/>
          <c:yMode val="edge"/>
          <c:x val="0.86625103509199963"/>
          <c:y val="0.11484114282660576"/>
          <c:w val="8.0475171850213925E-2"/>
          <c:h val="0.17200145834710381"/>
        </c:manualLayout>
      </c:layout>
      <c:txPr>
        <a:bodyPr/>
        <a:lstStyle/>
        <a:p>
          <a:pPr>
            <a:defRPr sz="1600">
              <a:solidFill>
                <a:schemeClr val="tx2">
                  <a:lumMod val="10000"/>
                </a:schemeClr>
              </a:solidFill>
              <a:latin typeface="Book Antiqua" pitchFamily="18" charset="0"/>
            </a:defRPr>
          </a:pPr>
          <a:endParaRPr lang="ru-RU"/>
        </a:p>
      </c:txPr>
    </c:legend>
    <c:plotVisOnly val="1"/>
  </c:chart>
  <c:txPr>
    <a:bodyPr/>
    <a:lstStyle/>
    <a:p>
      <a:pPr>
        <a:defRPr sz="1800"/>
      </a:pPr>
      <a:endParaRPr lang="ru-RU"/>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u="sng"/>
            </a:pPr>
            <a:r>
              <a:rPr lang="en-US" u="sng" dirty="0"/>
              <a:t>2015 </a:t>
            </a:r>
            <a:r>
              <a:rPr lang="en-US" u="sng" dirty="0" smtClean="0"/>
              <a:t>  </a:t>
            </a:r>
            <a:endParaRPr lang="ru-RU" u="sng" dirty="0" smtClean="0"/>
          </a:p>
          <a:p>
            <a:pPr>
              <a:defRPr u="sng"/>
            </a:pPr>
            <a:r>
              <a:rPr lang="en-US" sz="1800" u="none" dirty="0" smtClean="0"/>
              <a:t>31 </a:t>
            </a:r>
            <a:r>
              <a:rPr lang="en-US" sz="1800" u="none" dirty="0"/>
              <a:t>679,1</a:t>
            </a:r>
          </a:p>
        </c:rich>
      </c:tx>
      <c:layout>
        <c:manualLayout>
          <c:xMode val="edge"/>
          <c:yMode val="edge"/>
          <c:x val="0.57198936708181869"/>
          <c:y val="2.4609676641121486E-2"/>
        </c:manualLayout>
      </c:layout>
    </c:title>
    <c:view3D>
      <c:rotX val="30"/>
      <c:perspective val="30"/>
    </c:view3D>
    <c:plotArea>
      <c:layout>
        <c:manualLayout>
          <c:layoutTarget val="inner"/>
          <c:xMode val="edge"/>
          <c:yMode val="edge"/>
          <c:x val="7.3805736144259837E-2"/>
          <c:y val="0.24360544035334591"/>
          <c:w val="0.55586759517141759"/>
          <c:h val="0.73167184643303873"/>
        </c:manualLayout>
      </c:layout>
      <c:pie3DChart>
        <c:varyColors val="1"/>
      </c:pie3DChart>
    </c:plotArea>
    <c:legend>
      <c:legendPos val="r"/>
      <c:layout>
        <c:manualLayout>
          <c:xMode val="edge"/>
          <c:yMode val="edge"/>
          <c:x val="0.64570291998207163"/>
          <c:y val="0.35050218919544968"/>
          <c:w val="0.33605198081439352"/>
          <c:h val="0.5095720984399984"/>
        </c:manualLayout>
      </c:layout>
      <c:txPr>
        <a:bodyPr/>
        <a:lstStyle/>
        <a:p>
          <a:pPr>
            <a:defRPr sz="900">
              <a:latin typeface="Bookman Old Style" pitchFamily="18" charset="0"/>
            </a:defRPr>
          </a:pPr>
          <a:endParaRPr lang="ru-RU"/>
        </a:p>
      </c:txPr>
    </c:legend>
    <c:plotVisOnly val="1"/>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autoTitleDeleted val="1"/>
    <c:view3D>
      <c:rotX val="0"/>
      <c:rotY val="0"/>
      <c:perspective val="30"/>
    </c:view3D>
    <c:sideWall>
      <c:spPr>
        <a:gradFill>
          <a:gsLst>
            <a:gs pos="0">
              <a:schemeClr val="bg2">
                <a:lumMod val="20000"/>
                <a:lumOff val="80000"/>
              </a:schemeClr>
            </a:gs>
            <a:gs pos="50000">
              <a:srgbClr val="B83D68">
                <a:tint val="44500"/>
                <a:satMod val="160000"/>
              </a:srgbClr>
            </a:gs>
            <a:gs pos="100000">
              <a:srgbClr val="B83D68">
                <a:tint val="23500"/>
                <a:satMod val="160000"/>
              </a:srgbClr>
            </a:gs>
          </a:gsLst>
          <a:lin ang="5400000" scaled="0"/>
        </a:gradFill>
      </c:spPr>
    </c:sideWall>
    <c:backWall>
      <c:spPr>
        <a:gradFill>
          <a:gsLst>
            <a:gs pos="0">
              <a:schemeClr val="accent4">
                <a:lumMod val="40000"/>
                <a:lumOff val="60000"/>
              </a:schemeClr>
            </a:gs>
            <a:gs pos="50000">
              <a:srgbClr val="B83D68">
                <a:tint val="44500"/>
                <a:satMod val="160000"/>
              </a:srgbClr>
            </a:gs>
            <a:gs pos="100000">
              <a:srgbClr val="B83D68">
                <a:tint val="23500"/>
                <a:satMod val="160000"/>
              </a:srgbClr>
            </a:gs>
          </a:gsLst>
          <a:lin ang="5400000" scaled="0"/>
        </a:gradFill>
      </c:spPr>
    </c:backWall>
    <c:plotArea>
      <c:layout>
        <c:manualLayout>
          <c:layoutTarget val="inner"/>
          <c:xMode val="edge"/>
          <c:yMode val="edge"/>
          <c:x val="0.13299900504190743"/>
          <c:y val="7.4478383980727314E-2"/>
          <c:w val="0.73024017308824285"/>
          <c:h val="0.54901410808155793"/>
        </c:manualLayout>
      </c:layout>
      <c:bar3DChart>
        <c:barDir val="col"/>
        <c:grouping val="clustered"/>
        <c:ser>
          <c:idx val="0"/>
          <c:order val="0"/>
          <c:tx>
            <c:strRef>
              <c:f>Лист1!$B$1</c:f>
              <c:strCache>
                <c:ptCount val="1"/>
                <c:pt idx="0">
                  <c:v>2014</c:v>
                </c:pt>
              </c:strCache>
            </c:strRef>
          </c:tx>
          <c:spPr>
            <a:solidFill>
              <a:srgbClr val="FF3300"/>
            </a:solidFill>
            <a:scene3d>
              <a:camera prst="orthographicFront"/>
              <a:lightRig rig="threePt" dir="t"/>
            </a:scene3d>
            <a:sp3d>
              <a:bevelT/>
            </a:sp3d>
          </c:spPr>
          <c:dPt>
            <c:idx val="0"/>
            <c:explosion val="23"/>
            <c:spPr>
              <a:solidFill>
                <a:srgbClr val="FF3300"/>
              </a:solidFill>
              <a:ln>
                <a:noFill/>
              </a:ln>
              <a:effectLst>
                <a:outerShdw blurRad="40000" dist="23000" dir="5400000" rotWithShape="0">
                  <a:srgbClr val="000000">
                    <a:alpha val="35000"/>
                  </a:srgbClr>
                </a:outerShdw>
              </a:effectLst>
              <a:scene3d>
                <a:camera prst="orthographicFront"/>
                <a:lightRig rig="threePt" dir="t"/>
              </a:scene3d>
              <a:sp3d>
                <a:bevelT/>
              </a:sp3d>
            </c:spPr>
          </c:dPt>
          <c:dPt>
            <c:idx val="1"/>
            <c:spPr>
              <a:solidFill>
                <a:srgbClr val="FF3300"/>
              </a:solidFill>
              <a:ln>
                <a:noFill/>
              </a:ln>
              <a:effectLst>
                <a:outerShdw blurRad="40000" dist="23000" dir="5400000" rotWithShape="0">
                  <a:srgbClr val="000000">
                    <a:alpha val="35000"/>
                  </a:srgbClr>
                </a:outerShdw>
              </a:effectLst>
              <a:scene3d>
                <a:camera prst="orthographicFront"/>
                <a:lightRig rig="threePt" dir="t"/>
              </a:scene3d>
              <a:sp3d>
                <a:bevelT/>
              </a:sp3d>
            </c:spPr>
          </c:dPt>
          <c:cat>
            <c:strRef>
              <c:f>Лист1!$A$2:$A$5</c:f>
              <c:strCache>
                <c:ptCount val="4"/>
                <c:pt idx="0">
                  <c:v>Дотации</c:v>
                </c:pt>
                <c:pt idx="1">
                  <c:v>Субсидии</c:v>
                </c:pt>
                <c:pt idx="2">
                  <c:v>Субвенции</c:v>
                </c:pt>
                <c:pt idx="3">
                  <c:v>Иные межбюджетные трансферты</c:v>
                </c:pt>
              </c:strCache>
            </c:strRef>
          </c:cat>
          <c:val>
            <c:numRef>
              <c:f>Лист1!$B$2:$B$5</c:f>
              <c:numCache>
                <c:formatCode>#,##0.0</c:formatCode>
                <c:ptCount val="4"/>
                <c:pt idx="0">
                  <c:v>56924</c:v>
                </c:pt>
                <c:pt idx="1">
                  <c:v>24387</c:v>
                </c:pt>
                <c:pt idx="2">
                  <c:v>95270.9</c:v>
                </c:pt>
                <c:pt idx="3">
                  <c:v>330.2</c:v>
                </c:pt>
              </c:numCache>
            </c:numRef>
          </c:val>
        </c:ser>
        <c:ser>
          <c:idx val="1"/>
          <c:order val="1"/>
          <c:tx>
            <c:strRef>
              <c:f>Лист1!$C$1</c:f>
              <c:strCache>
                <c:ptCount val="1"/>
                <c:pt idx="0">
                  <c:v>2015</c:v>
                </c:pt>
              </c:strCache>
            </c:strRef>
          </c:tx>
          <c:spPr>
            <a:solidFill>
              <a:srgbClr val="9900FF"/>
            </a:solidFill>
            <a:scene3d>
              <a:camera prst="orthographicFront"/>
              <a:lightRig rig="threePt" dir="t"/>
            </a:scene3d>
            <a:sp3d>
              <a:bevelT/>
            </a:sp3d>
          </c:spPr>
          <c:cat>
            <c:strRef>
              <c:f>Лист1!$A$2:$A$5</c:f>
              <c:strCache>
                <c:ptCount val="4"/>
                <c:pt idx="0">
                  <c:v>Дотации</c:v>
                </c:pt>
                <c:pt idx="1">
                  <c:v>Субсидии</c:v>
                </c:pt>
                <c:pt idx="2">
                  <c:v>Субвенции</c:v>
                </c:pt>
                <c:pt idx="3">
                  <c:v>Иные межбюджетные трансферты</c:v>
                </c:pt>
              </c:strCache>
            </c:strRef>
          </c:cat>
          <c:val>
            <c:numRef>
              <c:f>Лист1!$C$2:$C$5</c:f>
              <c:numCache>
                <c:formatCode>General</c:formatCode>
                <c:ptCount val="4"/>
                <c:pt idx="0">
                  <c:v>61470</c:v>
                </c:pt>
                <c:pt idx="1">
                  <c:v>27472.1</c:v>
                </c:pt>
                <c:pt idx="2">
                  <c:v>88342.2</c:v>
                </c:pt>
                <c:pt idx="3">
                  <c:v>274.10000000000002</c:v>
                </c:pt>
              </c:numCache>
            </c:numRef>
          </c:val>
        </c:ser>
        <c:ser>
          <c:idx val="2"/>
          <c:order val="2"/>
          <c:tx>
            <c:strRef>
              <c:f>Лист1!$D$1</c:f>
              <c:strCache>
                <c:ptCount val="1"/>
                <c:pt idx="0">
                  <c:v>2016</c:v>
                </c:pt>
              </c:strCache>
            </c:strRef>
          </c:tx>
          <c:spPr>
            <a:solidFill>
              <a:srgbClr val="FF9933"/>
            </a:solidFill>
            <a:scene3d>
              <a:camera prst="orthographicFront"/>
              <a:lightRig rig="threePt" dir="t"/>
            </a:scene3d>
            <a:sp3d>
              <a:bevelT/>
            </a:sp3d>
          </c:spPr>
          <c:cat>
            <c:strRef>
              <c:f>Лист1!$A$2:$A$5</c:f>
              <c:strCache>
                <c:ptCount val="4"/>
                <c:pt idx="0">
                  <c:v>Дотации</c:v>
                </c:pt>
                <c:pt idx="1">
                  <c:v>Субсидии</c:v>
                </c:pt>
                <c:pt idx="2">
                  <c:v>Субвенции</c:v>
                </c:pt>
                <c:pt idx="3">
                  <c:v>Иные межбюджетные трансферты</c:v>
                </c:pt>
              </c:strCache>
            </c:strRef>
          </c:cat>
          <c:val>
            <c:numRef>
              <c:f>Лист1!$D$2:$D$5</c:f>
              <c:numCache>
                <c:formatCode>General</c:formatCode>
                <c:ptCount val="4"/>
                <c:pt idx="0">
                  <c:v>61468.7</c:v>
                </c:pt>
                <c:pt idx="1">
                  <c:v>22995.1</c:v>
                </c:pt>
                <c:pt idx="2">
                  <c:v>91370</c:v>
                </c:pt>
                <c:pt idx="3">
                  <c:v>406.9</c:v>
                </c:pt>
              </c:numCache>
            </c:numRef>
          </c:val>
        </c:ser>
        <c:gapWidth val="100"/>
        <c:shape val="cylinder"/>
        <c:axId val="134287360"/>
        <c:axId val="134288896"/>
        <c:axId val="0"/>
      </c:bar3DChart>
      <c:catAx>
        <c:axId val="134287360"/>
        <c:scaling>
          <c:orientation val="minMax"/>
        </c:scaling>
        <c:delete val="1"/>
        <c:axPos val="b"/>
        <c:tickLblPos val="none"/>
        <c:crossAx val="134288896"/>
        <c:crosses val="autoZero"/>
        <c:auto val="1"/>
        <c:lblAlgn val="ctr"/>
        <c:lblOffset val="50"/>
      </c:catAx>
      <c:valAx>
        <c:axId val="134288896"/>
        <c:scaling>
          <c:orientation val="minMax"/>
        </c:scaling>
        <c:axPos val="l"/>
        <c:majorGridlines/>
        <c:numFmt formatCode="#,##0.0" sourceLinked="1"/>
        <c:tickLblPos val="nextTo"/>
        <c:txPr>
          <a:bodyPr/>
          <a:lstStyle/>
          <a:p>
            <a:pPr>
              <a:defRPr sz="1400">
                <a:solidFill>
                  <a:schemeClr val="tx2">
                    <a:lumMod val="10000"/>
                  </a:schemeClr>
                </a:solidFill>
                <a:latin typeface="Book Antiqua" pitchFamily="18" charset="0"/>
              </a:defRPr>
            </a:pPr>
            <a:endParaRPr lang="ru-RU"/>
          </a:p>
        </c:txPr>
        <c:crossAx val="134287360"/>
        <c:crosses val="autoZero"/>
        <c:crossBetween val="between"/>
      </c:valAx>
    </c:plotArea>
    <c:legend>
      <c:legendPos val="r"/>
      <c:layout>
        <c:manualLayout>
          <c:xMode val="edge"/>
          <c:yMode val="edge"/>
          <c:x val="0.91808499590498083"/>
          <c:y val="0.11948252094796487"/>
          <c:w val="8.0475171850213925E-2"/>
          <c:h val="0.17200145834710384"/>
        </c:manualLayout>
      </c:layout>
      <c:txPr>
        <a:bodyPr/>
        <a:lstStyle/>
        <a:p>
          <a:pPr>
            <a:defRPr sz="1600">
              <a:solidFill>
                <a:schemeClr val="tx2">
                  <a:lumMod val="10000"/>
                </a:schemeClr>
              </a:solidFill>
              <a:latin typeface="Book Antiqua" pitchFamily="18" charset="0"/>
            </a:defRPr>
          </a:pPr>
          <a:endParaRPr lang="ru-RU"/>
        </a:p>
      </c:txPr>
    </c:legend>
    <c:plotVisOnly val="1"/>
  </c:chart>
  <c:txPr>
    <a:bodyPr/>
    <a:lstStyle/>
    <a:p>
      <a:pPr>
        <a:defRPr sz="1800"/>
      </a:pPr>
      <a:endParaRPr lang="ru-RU"/>
    </a:p>
  </c:txPr>
  <c:externalData r:id="rId1"/>
  <c:userShapes r:id="rId2"/>
</c:chartSpace>
</file>

<file path=ppt/diagrams/_rels/data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D79684-7987-4CC0-B384-90DD347A6FC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1C3E96EE-AB5D-4732-93D9-08FF4C35A5C7}">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ru-RU" sz="1500" dirty="0" smtClean="0">
              <a:latin typeface="Book Antiqua" pitchFamily="18" charset="0"/>
            </a:rPr>
            <a:t>Численность населения на 01.01.2015 г.           9 754 человека</a:t>
          </a:r>
          <a:endParaRPr lang="ru-RU" sz="1500" dirty="0">
            <a:latin typeface="Book Antiqua" pitchFamily="18" charset="0"/>
          </a:endParaRPr>
        </a:p>
      </dgm:t>
    </dgm:pt>
    <dgm:pt modelId="{409E3DAA-ABF7-40B8-A81D-DBA078D032E8}" type="parTrans" cxnId="{FE5FF70F-0741-44DE-B538-4A8BC1B79CC9}">
      <dgm:prSet/>
      <dgm:spPr/>
      <dgm:t>
        <a:bodyPr/>
        <a:lstStyle/>
        <a:p>
          <a:endParaRPr lang="ru-RU"/>
        </a:p>
      </dgm:t>
    </dgm:pt>
    <dgm:pt modelId="{6015779B-1EC6-4228-9E9C-EA0339BEF0CE}" type="sibTrans" cxnId="{FE5FF70F-0741-44DE-B538-4A8BC1B79CC9}">
      <dgm:prSet/>
      <dgm:spPr/>
      <dgm:t>
        <a:bodyPr/>
        <a:lstStyle/>
        <a:p>
          <a:endParaRPr lang="ru-RU"/>
        </a:p>
      </dgm:t>
    </dgm:pt>
    <dgm:pt modelId="{141AC1BF-BDE4-46C6-91AE-706DD2686969}" type="pres">
      <dgm:prSet presAssocID="{79D79684-7987-4CC0-B384-90DD347A6FCC}" presName="Name0" presStyleCnt="0">
        <dgm:presLayoutVars>
          <dgm:chPref val="3"/>
          <dgm:dir/>
          <dgm:animLvl val="lvl"/>
          <dgm:resizeHandles/>
        </dgm:presLayoutVars>
      </dgm:prSet>
      <dgm:spPr/>
      <dgm:t>
        <a:bodyPr/>
        <a:lstStyle/>
        <a:p>
          <a:endParaRPr lang="ru-RU"/>
        </a:p>
      </dgm:t>
    </dgm:pt>
    <dgm:pt modelId="{E7CA0297-A98F-4293-8EB7-BD79A17707DA}" type="pres">
      <dgm:prSet presAssocID="{1C3E96EE-AB5D-4732-93D9-08FF4C35A5C7}" presName="horFlow" presStyleCnt="0"/>
      <dgm:spPr/>
    </dgm:pt>
    <dgm:pt modelId="{30C103A0-357A-420A-AADA-C781BF756532}" type="pres">
      <dgm:prSet presAssocID="{1C3E96EE-AB5D-4732-93D9-08FF4C35A5C7}" presName="bigChev" presStyleLbl="node1" presStyleIdx="0" presStyleCnt="1" custScaleX="133856" custScaleY="141300"/>
      <dgm:spPr/>
      <dgm:t>
        <a:bodyPr/>
        <a:lstStyle/>
        <a:p>
          <a:endParaRPr lang="ru-RU"/>
        </a:p>
      </dgm:t>
    </dgm:pt>
  </dgm:ptLst>
  <dgm:cxnLst>
    <dgm:cxn modelId="{126E8905-4381-46DD-AE4D-40F36935C715}" type="presOf" srcId="{79D79684-7987-4CC0-B384-90DD347A6FCC}" destId="{141AC1BF-BDE4-46C6-91AE-706DD2686969}" srcOrd="0" destOrd="0" presId="urn:microsoft.com/office/officeart/2005/8/layout/lProcess3"/>
    <dgm:cxn modelId="{83421D0E-8E53-44BB-9CFC-156E1232D8B0}" type="presOf" srcId="{1C3E96EE-AB5D-4732-93D9-08FF4C35A5C7}" destId="{30C103A0-357A-420A-AADA-C781BF756532}" srcOrd="0" destOrd="0" presId="urn:microsoft.com/office/officeart/2005/8/layout/lProcess3"/>
    <dgm:cxn modelId="{FE5FF70F-0741-44DE-B538-4A8BC1B79CC9}" srcId="{79D79684-7987-4CC0-B384-90DD347A6FCC}" destId="{1C3E96EE-AB5D-4732-93D9-08FF4C35A5C7}" srcOrd="0" destOrd="0" parTransId="{409E3DAA-ABF7-40B8-A81D-DBA078D032E8}" sibTransId="{6015779B-1EC6-4228-9E9C-EA0339BEF0CE}"/>
    <dgm:cxn modelId="{52580A02-E2FD-49B6-A665-9A138A2B18CA}" type="presParOf" srcId="{141AC1BF-BDE4-46C6-91AE-706DD2686969}" destId="{E7CA0297-A98F-4293-8EB7-BD79A17707DA}" srcOrd="0" destOrd="0" presId="urn:microsoft.com/office/officeart/2005/8/layout/lProcess3"/>
    <dgm:cxn modelId="{8C93F4A0-111A-47D2-BFE7-A23170E17098}" type="presParOf" srcId="{E7CA0297-A98F-4293-8EB7-BD79A17707DA}" destId="{30C103A0-357A-420A-AADA-C781BF756532}" srcOrd="0"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371F85-7801-4233-95F7-2968E256DDD5}" type="doc">
      <dgm:prSet loTypeId="urn:microsoft.com/office/officeart/2005/8/layout/radial4" loCatId="relationship" qsTypeId="urn:microsoft.com/office/officeart/2005/8/quickstyle/3d2" qsCatId="3D" csTypeId="urn:microsoft.com/office/officeart/2005/8/colors/colorful2" csCatId="colorful" phldr="1"/>
      <dgm:spPr/>
      <dgm:t>
        <a:bodyPr/>
        <a:lstStyle/>
        <a:p>
          <a:endParaRPr lang="ru-RU"/>
        </a:p>
      </dgm:t>
    </dgm:pt>
    <dgm:pt modelId="{F03BC644-0CF3-4F89-94C3-ABCD7DC6D1FF}">
      <dgm:prSet phldrT="[Текст]" custT="1"/>
      <dgm:spPr>
        <a:gradFill flip="none" rotWithShape="1">
          <a:gsLst>
            <a:gs pos="1700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lin ang="5400000" scaled="1"/>
          <a:tileRect/>
        </a:gradFill>
      </dgm:spPr>
      <dgm:t>
        <a:bodyPr/>
        <a:lstStyle/>
        <a:p>
          <a:r>
            <a:rPr lang="ru-RU" sz="1800" b="1" dirty="0" smtClean="0">
              <a:latin typeface="Times New Roman" pitchFamily="18" charset="0"/>
              <a:cs typeface="Times New Roman" pitchFamily="18" charset="0"/>
            </a:rPr>
            <a:t>ДОХОДЫ БЮДЖЕТА</a:t>
          </a:r>
          <a:endParaRPr lang="ru-RU" sz="1800" b="1" dirty="0">
            <a:latin typeface="Times New Roman" pitchFamily="18" charset="0"/>
            <a:cs typeface="Times New Roman" pitchFamily="18" charset="0"/>
          </a:endParaRPr>
        </a:p>
      </dgm:t>
    </dgm:pt>
    <dgm:pt modelId="{74A53E87-F23B-4076-88B5-9CC639173AC8}" type="parTrans" cxnId="{5ECDAC9E-4510-49E1-AAB9-2082406B4492}">
      <dgm:prSet/>
      <dgm:spPr/>
      <dgm:t>
        <a:bodyPr/>
        <a:lstStyle/>
        <a:p>
          <a:endParaRPr lang="ru-RU"/>
        </a:p>
      </dgm:t>
    </dgm:pt>
    <dgm:pt modelId="{8F54DD95-09DE-46E4-A201-BD755BB99C94}" type="sibTrans" cxnId="{5ECDAC9E-4510-49E1-AAB9-2082406B4492}">
      <dgm:prSet/>
      <dgm:spPr/>
      <dgm:t>
        <a:bodyPr/>
        <a:lstStyle/>
        <a:p>
          <a:endParaRPr lang="ru-RU"/>
        </a:p>
      </dgm:t>
    </dgm:pt>
    <dgm:pt modelId="{C7E7BE82-51F9-4614-8578-DC9ADEC0F04B}">
      <dgm:prSet phldrT="[Текст]" custT="1"/>
      <dgm:spPr>
        <a:gradFill flip="none" rotWithShape="0">
          <a:gsLst>
            <a:gs pos="0">
              <a:srgbClr val="339966">
                <a:shade val="30000"/>
                <a:satMod val="115000"/>
              </a:srgbClr>
            </a:gs>
            <a:gs pos="50000">
              <a:srgbClr val="339966">
                <a:shade val="67500"/>
                <a:satMod val="115000"/>
              </a:srgbClr>
            </a:gs>
            <a:gs pos="100000">
              <a:srgbClr val="339966">
                <a:shade val="100000"/>
                <a:satMod val="115000"/>
              </a:srgbClr>
            </a:gs>
          </a:gsLst>
          <a:lin ang="2700000" scaled="1"/>
          <a:tileRect/>
        </a:gradFill>
      </dgm:spPr>
      <dgm:t>
        <a:bodyPr/>
        <a:lstStyle/>
        <a:p>
          <a:pPr algn="ctr"/>
          <a:r>
            <a:rPr lang="ru-RU" sz="1700" b="1" u="sng" dirty="0" smtClean="0">
              <a:latin typeface="Times New Roman" pitchFamily="18" charset="0"/>
              <a:cs typeface="Times New Roman" pitchFamily="18" charset="0"/>
            </a:rPr>
            <a:t>Налоговые доходы- </a:t>
          </a:r>
          <a:r>
            <a:rPr lang="ru-RU" sz="1700" dirty="0" smtClean="0">
              <a:latin typeface="Times New Roman" pitchFamily="18" charset="0"/>
              <a:cs typeface="Times New Roman" pitchFamily="18" charset="0"/>
            </a:rPr>
            <a:t>доходы от уплаты налогов, установленных Налоговым кодексом  Российской Федерации (федеральные, региональные и местные налоги и сборы, специальные налоговые режимы:</a:t>
          </a:r>
        </a:p>
        <a:p>
          <a:pPr algn="ctr"/>
          <a:r>
            <a:rPr lang="ru-RU" sz="1700" dirty="0" smtClean="0">
              <a:latin typeface="Times New Roman" pitchFamily="18" charset="0"/>
              <a:cs typeface="Times New Roman" pitchFamily="18" charset="0"/>
            </a:rPr>
            <a:t>- Налог на доходы физических лиц;</a:t>
          </a:r>
        </a:p>
        <a:p>
          <a:pPr algn="ctr"/>
          <a:r>
            <a:rPr lang="ru-RU" sz="1700" dirty="0" smtClean="0">
              <a:latin typeface="Times New Roman" pitchFamily="18" charset="0"/>
              <a:cs typeface="Times New Roman" pitchFamily="18" charset="0"/>
            </a:rPr>
            <a:t>- Налоги  на совокупный доход;</a:t>
          </a:r>
        </a:p>
        <a:p>
          <a:pPr algn="ctr"/>
          <a:r>
            <a:rPr lang="ru-RU" sz="1700" dirty="0" smtClean="0">
              <a:latin typeface="Times New Roman" pitchFamily="18" charset="0"/>
              <a:cs typeface="Times New Roman" pitchFamily="18" charset="0"/>
            </a:rPr>
            <a:t>- Государственная  пошлина;</a:t>
          </a:r>
        </a:p>
        <a:p>
          <a:pPr algn="ctr"/>
          <a:r>
            <a:rPr lang="ru-RU" sz="1700" dirty="0" smtClean="0">
              <a:latin typeface="Times New Roman" pitchFamily="18" charset="0"/>
              <a:cs typeface="Times New Roman" pitchFamily="18" charset="0"/>
            </a:rPr>
            <a:t>- Другие</a:t>
          </a:r>
          <a:endParaRPr lang="ru-RU" sz="1700" dirty="0">
            <a:latin typeface="Times New Roman" pitchFamily="18" charset="0"/>
            <a:cs typeface="Times New Roman" pitchFamily="18" charset="0"/>
          </a:endParaRPr>
        </a:p>
      </dgm:t>
    </dgm:pt>
    <dgm:pt modelId="{1308977C-B5C0-4EE3-B22B-1ACA6465B710}" type="parTrans" cxnId="{F038C9EA-7669-4B46-A2AD-3A7495908283}">
      <dgm:prSet/>
      <dgm:spPr>
        <a:solidFill>
          <a:srgbClr val="00CC66"/>
        </a:solidFill>
        <a:ln>
          <a:solidFill>
            <a:schemeClr val="accent1"/>
          </a:solidFill>
        </a:ln>
      </dgm:spPr>
      <dgm:t>
        <a:bodyPr/>
        <a:lstStyle/>
        <a:p>
          <a:endParaRPr lang="ru-RU" dirty="0"/>
        </a:p>
      </dgm:t>
    </dgm:pt>
    <dgm:pt modelId="{397391D5-EC80-4467-9071-0D3D5547E1FC}" type="sibTrans" cxnId="{F038C9EA-7669-4B46-A2AD-3A7495908283}">
      <dgm:prSet/>
      <dgm:spPr/>
      <dgm:t>
        <a:bodyPr/>
        <a:lstStyle/>
        <a:p>
          <a:endParaRPr lang="ru-RU"/>
        </a:p>
      </dgm:t>
    </dgm:pt>
    <dgm:pt modelId="{3FF0F976-E430-4D1F-99AF-07177B944F7C}">
      <dgm:prSet phldrT="[Текст]" custT="1"/>
      <dgm:spPr>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13500000" scaled="1"/>
          <a:tileRect/>
        </a:gradFill>
      </dgm:spPr>
      <dgm:t>
        <a:bodyPr/>
        <a:lstStyle/>
        <a:p>
          <a:r>
            <a:rPr lang="ru-RU" sz="1700" b="1" u="sng" dirty="0" smtClean="0">
              <a:latin typeface="Times New Roman" pitchFamily="18" charset="0"/>
              <a:cs typeface="Times New Roman" pitchFamily="18" charset="0"/>
            </a:rPr>
            <a:t>Безвозмездные поступления- </a:t>
          </a:r>
          <a:r>
            <a:rPr lang="ru-RU" sz="1700" dirty="0" smtClean="0">
              <a:latin typeface="Times New Roman" pitchFamily="18" charset="0"/>
              <a:cs typeface="Times New Roman" pitchFamily="18" charset="0"/>
            </a:rPr>
            <a:t>поступающие в бюджет денежные средства из других бюджетов бюджетной системы РФ, а так же перечисления от  физических и юридических лиц</a:t>
          </a:r>
          <a:endParaRPr lang="ru-RU" sz="1700" dirty="0">
            <a:latin typeface="Times New Roman" pitchFamily="18" charset="0"/>
            <a:cs typeface="Times New Roman" pitchFamily="18" charset="0"/>
          </a:endParaRPr>
        </a:p>
      </dgm:t>
    </dgm:pt>
    <dgm:pt modelId="{04314C92-F169-4EFF-835C-AA5E582131CA}" type="parTrans" cxnId="{A3E67AB5-11A7-47DB-8E6A-10B1BC2D1536}">
      <dgm:prSet/>
      <dgm:spPr>
        <a:solidFill>
          <a:srgbClr val="33CCFF"/>
        </a:solidFill>
      </dgm:spPr>
      <dgm:t>
        <a:bodyPr/>
        <a:lstStyle/>
        <a:p>
          <a:endParaRPr lang="ru-RU" dirty="0"/>
        </a:p>
      </dgm:t>
    </dgm:pt>
    <dgm:pt modelId="{D449E078-7D5D-49D6-A890-8FA05575F534}" type="sibTrans" cxnId="{A3E67AB5-11A7-47DB-8E6A-10B1BC2D1536}">
      <dgm:prSet/>
      <dgm:spPr/>
      <dgm:t>
        <a:bodyPr/>
        <a:lstStyle/>
        <a:p>
          <a:endParaRPr lang="ru-RU"/>
        </a:p>
      </dgm:t>
    </dgm:pt>
    <dgm:pt modelId="{24541B9B-D371-49BA-A5B2-F771C5B494A7}">
      <dgm:prSet phldrT="[Текст]" custT="1"/>
      <dgm:spPr>
        <a:gradFill flip="none" rotWithShape="0">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a:solidFill>
            <a:schemeClr val="accent1"/>
          </a:solidFill>
        </a:ln>
        <a:scene3d>
          <a:camera prst="orthographicFront">
            <a:rot lat="0" lon="0" rev="0"/>
          </a:camera>
          <a:lightRig rig="threePt" dir="t">
            <a:rot lat="0" lon="0" rev="7500000"/>
          </a:lightRig>
        </a:scene3d>
        <a:sp3d prstMaterial="plastic">
          <a:bevelT w="127000" h="25400" prst="relaxedInset"/>
        </a:sp3d>
      </dgm:spPr>
      <dgm:t>
        <a:bodyPr/>
        <a:lstStyle/>
        <a:p>
          <a:r>
            <a:rPr lang="ru-RU" sz="1700" b="1" u="sng" dirty="0" smtClean="0">
              <a:latin typeface="Times New Roman" pitchFamily="18" charset="0"/>
              <a:cs typeface="Times New Roman" pitchFamily="18" charset="0"/>
            </a:rPr>
            <a:t>Неналоговые доходы </a:t>
          </a:r>
          <a:r>
            <a:rPr lang="ru-RU" sz="1700" dirty="0" smtClean="0">
              <a:latin typeface="Times New Roman" pitchFamily="18" charset="0"/>
              <a:cs typeface="Times New Roman" pitchFamily="18" charset="0"/>
            </a:rPr>
            <a:t>– доходы от использования имущества, находящегося в муниципальной собственности, плата за негативное воздействие на окружающую среду, доходы от продажи  материальных и нематериальных активов, штрафы, санкции, возмещения</a:t>
          </a:r>
          <a:endParaRPr lang="ru-RU" sz="1700" dirty="0">
            <a:latin typeface="Times New Roman" pitchFamily="18" charset="0"/>
            <a:cs typeface="Times New Roman" pitchFamily="18" charset="0"/>
          </a:endParaRPr>
        </a:p>
      </dgm:t>
    </dgm:pt>
    <dgm:pt modelId="{0BABBF11-1227-411A-863C-874B6BAEA5AC}" type="parTrans" cxnId="{93913D89-7E9A-47C7-8D7A-3ABE32CBB138}">
      <dgm:prSet/>
      <dgm:spPr>
        <a:solidFill>
          <a:srgbClr val="00FF99"/>
        </a:solidFill>
      </dgm:spPr>
      <dgm:t>
        <a:bodyPr/>
        <a:lstStyle/>
        <a:p>
          <a:endParaRPr lang="ru-RU" dirty="0"/>
        </a:p>
      </dgm:t>
    </dgm:pt>
    <dgm:pt modelId="{89528275-5E5B-44DF-902D-6EF7E5597E8A}" type="sibTrans" cxnId="{93913D89-7E9A-47C7-8D7A-3ABE32CBB138}">
      <dgm:prSet/>
      <dgm:spPr/>
      <dgm:t>
        <a:bodyPr/>
        <a:lstStyle/>
        <a:p>
          <a:endParaRPr lang="ru-RU"/>
        </a:p>
      </dgm:t>
    </dgm:pt>
    <dgm:pt modelId="{8450C838-883F-49BB-ADCD-9FDD8CECD47D}" type="pres">
      <dgm:prSet presAssocID="{FD371F85-7801-4233-95F7-2968E256DDD5}" presName="cycle" presStyleCnt="0">
        <dgm:presLayoutVars>
          <dgm:chMax val="1"/>
          <dgm:dir/>
          <dgm:animLvl val="ctr"/>
          <dgm:resizeHandles val="exact"/>
        </dgm:presLayoutVars>
      </dgm:prSet>
      <dgm:spPr/>
      <dgm:t>
        <a:bodyPr/>
        <a:lstStyle/>
        <a:p>
          <a:endParaRPr lang="ru-RU"/>
        </a:p>
      </dgm:t>
    </dgm:pt>
    <dgm:pt modelId="{7C9377F2-6DE3-41EC-9D05-635A90327943}" type="pres">
      <dgm:prSet presAssocID="{F03BC644-0CF3-4F89-94C3-ABCD7DC6D1FF}" presName="centerShape" presStyleLbl="node0" presStyleIdx="0" presStyleCnt="1" custScaleY="77980" custLinFactNeighborX="-518" custLinFactNeighborY="-1967"/>
      <dgm:spPr/>
      <dgm:t>
        <a:bodyPr/>
        <a:lstStyle/>
        <a:p>
          <a:endParaRPr lang="ru-RU"/>
        </a:p>
      </dgm:t>
    </dgm:pt>
    <dgm:pt modelId="{4D18CED3-1142-40EA-9116-88C40631624C}" type="pres">
      <dgm:prSet presAssocID="{1308977C-B5C0-4EE3-B22B-1ACA6465B710}" presName="parTrans" presStyleLbl="bgSibTrans2D1" presStyleIdx="0" presStyleCnt="3"/>
      <dgm:spPr/>
      <dgm:t>
        <a:bodyPr/>
        <a:lstStyle/>
        <a:p>
          <a:endParaRPr lang="ru-RU"/>
        </a:p>
      </dgm:t>
    </dgm:pt>
    <dgm:pt modelId="{260436B6-97A1-4106-A465-1698EFC5DB02}" type="pres">
      <dgm:prSet presAssocID="{C7E7BE82-51F9-4614-8578-DC9ADEC0F04B}" presName="node" presStyleLbl="node1" presStyleIdx="0" presStyleCnt="3" custScaleX="108797" custScaleY="251843" custRadScaleRad="108296" custRadScaleInc="-2831">
        <dgm:presLayoutVars>
          <dgm:bulletEnabled val="1"/>
        </dgm:presLayoutVars>
      </dgm:prSet>
      <dgm:spPr/>
      <dgm:t>
        <a:bodyPr/>
        <a:lstStyle/>
        <a:p>
          <a:endParaRPr lang="ru-RU"/>
        </a:p>
      </dgm:t>
    </dgm:pt>
    <dgm:pt modelId="{33AE49E3-7EAF-4671-ACEC-5EF4114D59E5}" type="pres">
      <dgm:prSet presAssocID="{04314C92-F169-4EFF-835C-AA5E582131CA}" presName="parTrans" presStyleLbl="bgSibTrans2D1" presStyleIdx="1" presStyleCnt="3" custAng="21497965" custScaleX="96563" custLinFactNeighborX="3373" custLinFactNeighborY="27879"/>
      <dgm:spPr/>
      <dgm:t>
        <a:bodyPr/>
        <a:lstStyle/>
        <a:p>
          <a:endParaRPr lang="ru-RU"/>
        </a:p>
      </dgm:t>
    </dgm:pt>
    <dgm:pt modelId="{4C1BB923-E7F2-4FAE-BCE2-9CBC75F98424}" type="pres">
      <dgm:prSet presAssocID="{3FF0F976-E430-4D1F-99AF-07177B944F7C}" presName="node" presStyleLbl="node1" presStyleIdx="1" presStyleCnt="3" custScaleY="158270" custRadScaleRad="122127" custRadScaleInc="74494">
        <dgm:presLayoutVars>
          <dgm:bulletEnabled val="1"/>
        </dgm:presLayoutVars>
      </dgm:prSet>
      <dgm:spPr/>
      <dgm:t>
        <a:bodyPr/>
        <a:lstStyle/>
        <a:p>
          <a:endParaRPr lang="ru-RU"/>
        </a:p>
      </dgm:t>
    </dgm:pt>
    <dgm:pt modelId="{4C3C8D6A-0A5F-4907-83DC-AB25FCA93C97}" type="pres">
      <dgm:prSet presAssocID="{0BABBF11-1227-411A-863C-874B6BAEA5AC}" presName="parTrans" presStyleLbl="bgSibTrans2D1" presStyleIdx="2" presStyleCnt="3" custLinFactNeighborX="188" custLinFactNeighborY="15399"/>
      <dgm:spPr/>
      <dgm:t>
        <a:bodyPr/>
        <a:lstStyle/>
        <a:p>
          <a:endParaRPr lang="ru-RU"/>
        </a:p>
      </dgm:t>
    </dgm:pt>
    <dgm:pt modelId="{D71078B0-61B0-4A49-ACC5-75E45D65A14C}" type="pres">
      <dgm:prSet presAssocID="{24541B9B-D371-49BA-A5B2-F771C5B494A7}" presName="node" presStyleLbl="node1" presStyleIdx="2" presStyleCnt="3" custScaleX="110952" custScaleY="168276" custRadScaleRad="93507" custRadScaleInc="-92920">
        <dgm:presLayoutVars>
          <dgm:bulletEnabled val="1"/>
        </dgm:presLayoutVars>
      </dgm:prSet>
      <dgm:spPr/>
      <dgm:t>
        <a:bodyPr/>
        <a:lstStyle/>
        <a:p>
          <a:endParaRPr lang="ru-RU"/>
        </a:p>
      </dgm:t>
    </dgm:pt>
  </dgm:ptLst>
  <dgm:cxnLst>
    <dgm:cxn modelId="{F038C9EA-7669-4B46-A2AD-3A7495908283}" srcId="{F03BC644-0CF3-4F89-94C3-ABCD7DC6D1FF}" destId="{C7E7BE82-51F9-4614-8578-DC9ADEC0F04B}" srcOrd="0" destOrd="0" parTransId="{1308977C-B5C0-4EE3-B22B-1ACA6465B710}" sibTransId="{397391D5-EC80-4467-9071-0D3D5547E1FC}"/>
    <dgm:cxn modelId="{A3E67AB5-11A7-47DB-8E6A-10B1BC2D1536}" srcId="{F03BC644-0CF3-4F89-94C3-ABCD7DC6D1FF}" destId="{3FF0F976-E430-4D1F-99AF-07177B944F7C}" srcOrd="1" destOrd="0" parTransId="{04314C92-F169-4EFF-835C-AA5E582131CA}" sibTransId="{D449E078-7D5D-49D6-A890-8FA05575F534}"/>
    <dgm:cxn modelId="{8A4FDB26-7D44-45ED-8AE8-A9ACDA0C3394}" type="presOf" srcId="{04314C92-F169-4EFF-835C-AA5E582131CA}" destId="{33AE49E3-7EAF-4671-ACEC-5EF4114D59E5}" srcOrd="0" destOrd="0" presId="urn:microsoft.com/office/officeart/2005/8/layout/radial4"/>
    <dgm:cxn modelId="{93913D89-7E9A-47C7-8D7A-3ABE32CBB138}" srcId="{F03BC644-0CF3-4F89-94C3-ABCD7DC6D1FF}" destId="{24541B9B-D371-49BA-A5B2-F771C5B494A7}" srcOrd="2" destOrd="0" parTransId="{0BABBF11-1227-411A-863C-874B6BAEA5AC}" sibTransId="{89528275-5E5B-44DF-902D-6EF7E5597E8A}"/>
    <dgm:cxn modelId="{08F5C186-6A47-4580-B6D3-BEA52DEAD2B3}" type="presOf" srcId="{3FF0F976-E430-4D1F-99AF-07177B944F7C}" destId="{4C1BB923-E7F2-4FAE-BCE2-9CBC75F98424}" srcOrd="0" destOrd="0" presId="urn:microsoft.com/office/officeart/2005/8/layout/radial4"/>
    <dgm:cxn modelId="{A883EFF9-44FC-4506-B1C9-FC8ACE9DD645}" type="presOf" srcId="{24541B9B-D371-49BA-A5B2-F771C5B494A7}" destId="{D71078B0-61B0-4A49-ACC5-75E45D65A14C}" srcOrd="0" destOrd="0" presId="urn:microsoft.com/office/officeart/2005/8/layout/radial4"/>
    <dgm:cxn modelId="{CD8C3339-AAC8-4F74-801C-54DE5093C390}" type="presOf" srcId="{FD371F85-7801-4233-95F7-2968E256DDD5}" destId="{8450C838-883F-49BB-ADCD-9FDD8CECD47D}" srcOrd="0" destOrd="0" presId="urn:microsoft.com/office/officeart/2005/8/layout/radial4"/>
    <dgm:cxn modelId="{FBE82C7F-C3F3-4041-8178-25012B313158}" type="presOf" srcId="{1308977C-B5C0-4EE3-B22B-1ACA6465B710}" destId="{4D18CED3-1142-40EA-9116-88C40631624C}" srcOrd="0" destOrd="0" presId="urn:microsoft.com/office/officeart/2005/8/layout/radial4"/>
    <dgm:cxn modelId="{0E86FC5C-CB17-406A-AD73-34E3AAF6098A}" type="presOf" srcId="{F03BC644-0CF3-4F89-94C3-ABCD7DC6D1FF}" destId="{7C9377F2-6DE3-41EC-9D05-635A90327943}" srcOrd="0" destOrd="0" presId="urn:microsoft.com/office/officeart/2005/8/layout/radial4"/>
    <dgm:cxn modelId="{A6926599-4EF5-4E5A-8133-290D22B95FC8}" type="presOf" srcId="{0BABBF11-1227-411A-863C-874B6BAEA5AC}" destId="{4C3C8D6A-0A5F-4907-83DC-AB25FCA93C97}" srcOrd="0" destOrd="0" presId="urn:microsoft.com/office/officeart/2005/8/layout/radial4"/>
    <dgm:cxn modelId="{82C535EB-7E3E-484C-BE94-DB50456EE362}" type="presOf" srcId="{C7E7BE82-51F9-4614-8578-DC9ADEC0F04B}" destId="{260436B6-97A1-4106-A465-1698EFC5DB02}" srcOrd="0" destOrd="0" presId="urn:microsoft.com/office/officeart/2005/8/layout/radial4"/>
    <dgm:cxn modelId="{5ECDAC9E-4510-49E1-AAB9-2082406B4492}" srcId="{FD371F85-7801-4233-95F7-2968E256DDD5}" destId="{F03BC644-0CF3-4F89-94C3-ABCD7DC6D1FF}" srcOrd="0" destOrd="0" parTransId="{74A53E87-F23B-4076-88B5-9CC639173AC8}" sibTransId="{8F54DD95-09DE-46E4-A201-BD755BB99C94}"/>
    <dgm:cxn modelId="{A882451A-886A-4B5D-BE85-950E5BC66274}" type="presParOf" srcId="{8450C838-883F-49BB-ADCD-9FDD8CECD47D}" destId="{7C9377F2-6DE3-41EC-9D05-635A90327943}" srcOrd="0" destOrd="0" presId="urn:microsoft.com/office/officeart/2005/8/layout/radial4"/>
    <dgm:cxn modelId="{BFB2BC21-F9C9-4D36-A4B6-3DCC81538007}" type="presParOf" srcId="{8450C838-883F-49BB-ADCD-9FDD8CECD47D}" destId="{4D18CED3-1142-40EA-9116-88C40631624C}" srcOrd="1" destOrd="0" presId="urn:microsoft.com/office/officeart/2005/8/layout/radial4"/>
    <dgm:cxn modelId="{F16138F0-E5CF-4FCC-8748-05583407B530}" type="presParOf" srcId="{8450C838-883F-49BB-ADCD-9FDD8CECD47D}" destId="{260436B6-97A1-4106-A465-1698EFC5DB02}" srcOrd="2" destOrd="0" presId="urn:microsoft.com/office/officeart/2005/8/layout/radial4"/>
    <dgm:cxn modelId="{F3F91DB5-6E95-4EB6-B089-04137448BB4B}" type="presParOf" srcId="{8450C838-883F-49BB-ADCD-9FDD8CECD47D}" destId="{33AE49E3-7EAF-4671-ACEC-5EF4114D59E5}" srcOrd="3" destOrd="0" presId="urn:microsoft.com/office/officeart/2005/8/layout/radial4"/>
    <dgm:cxn modelId="{000A360E-30E4-47BC-939B-2D3142791845}" type="presParOf" srcId="{8450C838-883F-49BB-ADCD-9FDD8CECD47D}" destId="{4C1BB923-E7F2-4FAE-BCE2-9CBC75F98424}" srcOrd="4" destOrd="0" presId="urn:microsoft.com/office/officeart/2005/8/layout/radial4"/>
    <dgm:cxn modelId="{5F54D25E-7FE0-47E2-A115-B47BE62091DD}" type="presParOf" srcId="{8450C838-883F-49BB-ADCD-9FDD8CECD47D}" destId="{4C3C8D6A-0A5F-4907-83DC-AB25FCA93C97}" srcOrd="5" destOrd="0" presId="urn:microsoft.com/office/officeart/2005/8/layout/radial4"/>
    <dgm:cxn modelId="{7CAF2498-9ED5-43A3-AAAB-1E0ED0118615}" type="presParOf" srcId="{8450C838-883F-49BB-ADCD-9FDD8CECD47D}" destId="{D71078B0-61B0-4A49-ACC5-75E45D65A14C}"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2B22A5F-7C50-45A9-A128-EAF707AD7DA0}" type="doc">
      <dgm:prSet loTypeId="urn:microsoft.com/office/officeart/2005/8/layout/vProcess5" loCatId="process" qsTypeId="urn:microsoft.com/office/officeart/2005/8/quickstyle/3d2" qsCatId="3D" csTypeId="urn:microsoft.com/office/officeart/2005/8/colors/accent1_3" csCatId="accent1" phldr="1"/>
      <dgm:spPr/>
      <dgm:t>
        <a:bodyPr/>
        <a:lstStyle/>
        <a:p>
          <a:endParaRPr lang="ru-RU"/>
        </a:p>
      </dgm:t>
    </dgm:pt>
    <dgm:pt modelId="{1CC65711-61E0-44E5-B472-F7D3EDAD62BD}">
      <dgm:prSet phldrT="[Текст]" custT="1"/>
      <dgm:spPr>
        <a:effectLst>
          <a:outerShdw blurRad="50800" dist="38100" dir="2700000" algn="tl" rotWithShape="0">
            <a:prstClr val="black">
              <a:alpha val="40000"/>
            </a:prstClr>
          </a:outerShdw>
        </a:effectLst>
      </dgm:spPr>
      <dgm:t>
        <a:bodyPr/>
        <a:lstStyle/>
        <a:p>
          <a:pPr algn="just"/>
          <a:r>
            <a:rPr lang="ru-RU" sz="2000" b="1" u="sng" dirty="0" smtClean="0">
              <a:solidFill>
                <a:schemeClr val="tx2">
                  <a:lumMod val="10000"/>
                </a:schemeClr>
              </a:solidFill>
              <a:latin typeface="Book Antiqua" pitchFamily="18" charset="0"/>
            </a:rPr>
            <a:t>Дотации</a:t>
          </a:r>
          <a:r>
            <a:rPr lang="ru-RU" sz="2000" dirty="0" smtClean="0">
              <a:solidFill>
                <a:schemeClr val="tx2">
                  <a:lumMod val="10000"/>
                </a:schemeClr>
              </a:solidFill>
              <a:latin typeface="Book Antiqua" pitchFamily="18" charset="0"/>
            </a:rPr>
            <a:t> – денежная помощь со стороны бюджета другого уровня, предоставляемая на безвозмездной и безвозвратной основе</a:t>
          </a:r>
          <a:endParaRPr lang="ru-RU" sz="2000" dirty="0">
            <a:solidFill>
              <a:schemeClr val="tx2">
                <a:lumMod val="10000"/>
              </a:schemeClr>
            </a:solidFill>
            <a:latin typeface="Book Antiqua" pitchFamily="18" charset="0"/>
          </a:endParaRPr>
        </a:p>
      </dgm:t>
    </dgm:pt>
    <dgm:pt modelId="{71E4292C-E05B-49D3-B55A-571E8E1CEC16}" type="parTrans" cxnId="{95897406-EE23-449A-B86A-B999A9CAC77E}">
      <dgm:prSet/>
      <dgm:spPr/>
      <dgm:t>
        <a:bodyPr/>
        <a:lstStyle/>
        <a:p>
          <a:endParaRPr lang="ru-RU"/>
        </a:p>
      </dgm:t>
    </dgm:pt>
    <dgm:pt modelId="{52337DFF-E383-461B-9334-D92F990D56D9}" type="sibTrans" cxnId="{95897406-EE23-449A-B86A-B999A9CAC77E}">
      <dgm:prSet/>
      <dgm:spPr/>
      <dgm:t>
        <a:bodyPr/>
        <a:lstStyle/>
        <a:p>
          <a:endParaRPr lang="ru-RU"/>
        </a:p>
      </dgm:t>
    </dgm:pt>
    <dgm:pt modelId="{F449EDBA-C359-483E-92A1-10F66E4A60B2}">
      <dgm:prSet phldrT="[Текст]" custT="1"/>
      <dgm:spPr>
        <a:effectLst>
          <a:outerShdw blurRad="50800" dist="38100" dir="2700000" algn="tl" rotWithShape="0">
            <a:prstClr val="black">
              <a:alpha val="40000"/>
            </a:prstClr>
          </a:outerShdw>
        </a:effectLst>
      </dgm:spPr>
      <dgm:t>
        <a:bodyPr/>
        <a:lstStyle/>
        <a:p>
          <a:endParaRPr lang="ru-RU" sz="1200" dirty="0" smtClean="0">
            <a:latin typeface="Book Antiqua" pitchFamily="18" charset="0"/>
          </a:endParaRPr>
        </a:p>
        <a:p>
          <a:r>
            <a:rPr lang="ru-RU" sz="2000" b="1" i="0" u="sng" dirty="0" smtClean="0">
              <a:solidFill>
                <a:schemeClr val="tx2">
                  <a:lumMod val="10000"/>
                </a:schemeClr>
              </a:solidFill>
              <a:latin typeface="Book Antiqua" pitchFamily="18" charset="0"/>
            </a:rPr>
            <a:t>Субсидии</a:t>
          </a:r>
          <a:r>
            <a:rPr lang="ru-RU" sz="2000" dirty="0" smtClean="0">
              <a:solidFill>
                <a:schemeClr val="tx2">
                  <a:lumMod val="10000"/>
                </a:schemeClr>
              </a:solidFill>
              <a:latin typeface="Book Antiqua" pitchFamily="18" charset="0"/>
            </a:rPr>
            <a:t>  - межбюджетные трансферты, предоставляемые бюджету другого уровня на условиях долевого финансирования расходов</a:t>
          </a:r>
        </a:p>
        <a:p>
          <a:r>
            <a:rPr lang="ru-RU" sz="1800" dirty="0" smtClean="0"/>
            <a:t> </a:t>
          </a:r>
          <a:endParaRPr lang="ru-RU" sz="1800" dirty="0"/>
        </a:p>
      </dgm:t>
    </dgm:pt>
    <dgm:pt modelId="{C774A548-0B12-46A8-8B8A-0192C12C399B}" type="parTrans" cxnId="{50E5A926-146A-43EE-A29F-A5D039A9F039}">
      <dgm:prSet/>
      <dgm:spPr/>
      <dgm:t>
        <a:bodyPr/>
        <a:lstStyle/>
        <a:p>
          <a:endParaRPr lang="ru-RU"/>
        </a:p>
      </dgm:t>
    </dgm:pt>
    <dgm:pt modelId="{64540C70-5236-4909-88F2-F8D02EAF99A1}" type="sibTrans" cxnId="{50E5A926-146A-43EE-A29F-A5D039A9F039}">
      <dgm:prSet/>
      <dgm:spPr/>
      <dgm:t>
        <a:bodyPr/>
        <a:lstStyle/>
        <a:p>
          <a:endParaRPr lang="ru-RU"/>
        </a:p>
      </dgm:t>
    </dgm:pt>
    <dgm:pt modelId="{2D7DE91B-796A-4177-A0FB-3A646E902107}">
      <dgm:prSet custT="1"/>
      <dgm:spPr/>
      <dgm:t>
        <a:bodyPr/>
        <a:lstStyle/>
        <a:p>
          <a:pPr algn="just"/>
          <a:r>
            <a:rPr lang="ru-RU" sz="2000" b="1" u="sng" dirty="0" smtClean="0">
              <a:solidFill>
                <a:schemeClr val="tx2">
                  <a:lumMod val="10000"/>
                </a:schemeClr>
              </a:solidFill>
              <a:latin typeface="Book Antiqua" pitchFamily="18" charset="0"/>
            </a:rPr>
            <a:t>Субвенции</a:t>
          </a:r>
          <a:r>
            <a:rPr lang="ru-RU" sz="2000" dirty="0" smtClean="0">
              <a:solidFill>
                <a:schemeClr val="tx2">
                  <a:lumMod val="10000"/>
                </a:schemeClr>
              </a:solidFill>
              <a:latin typeface="Book Antiqua" pitchFamily="18" charset="0"/>
            </a:rPr>
            <a:t> – межбюджетные трансферты, предоставляемые местным бюджетам на исполнение переданных государственных полномочий </a:t>
          </a:r>
          <a:endParaRPr lang="ru-RU" sz="2000" dirty="0">
            <a:solidFill>
              <a:schemeClr val="tx2">
                <a:lumMod val="10000"/>
              </a:schemeClr>
            </a:solidFill>
            <a:latin typeface="Book Antiqua" pitchFamily="18" charset="0"/>
          </a:endParaRPr>
        </a:p>
      </dgm:t>
    </dgm:pt>
    <dgm:pt modelId="{87A3EC28-D257-4C28-BC1D-A7FE7569CA24}" type="parTrans" cxnId="{A401B4C0-0E94-43F5-9D03-59CBA193F521}">
      <dgm:prSet/>
      <dgm:spPr/>
      <dgm:t>
        <a:bodyPr/>
        <a:lstStyle/>
        <a:p>
          <a:endParaRPr lang="ru-RU"/>
        </a:p>
      </dgm:t>
    </dgm:pt>
    <dgm:pt modelId="{A01088EC-3308-47C5-9A55-C4769DE66AA1}" type="sibTrans" cxnId="{A401B4C0-0E94-43F5-9D03-59CBA193F521}">
      <dgm:prSet/>
      <dgm:spPr/>
      <dgm:t>
        <a:bodyPr/>
        <a:lstStyle/>
        <a:p>
          <a:endParaRPr lang="ru-RU"/>
        </a:p>
      </dgm:t>
    </dgm:pt>
    <dgm:pt modelId="{F7DB0BF1-2966-4912-8D39-B0022291816C}" type="pres">
      <dgm:prSet presAssocID="{92B22A5F-7C50-45A9-A128-EAF707AD7DA0}" presName="outerComposite" presStyleCnt="0">
        <dgm:presLayoutVars>
          <dgm:chMax val="5"/>
          <dgm:dir/>
          <dgm:resizeHandles val="exact"/>
        </dgm:presLayoutVars>
      </dgm:prSet>
      <dgm:spPr/>
      <dgm:t>
        <a:bodyPr/>
        <a:lstStyle/>
        <a:p>
          <a:endParaRPr lang="ru-RU"/>
        </a:p>
      </dgm:t>
    </dgm:pt>
    <dgm:pt modelId="{A57C7D7A-E713-45EB-B900-268290840730}" type="pres">
      <dgm:prSet presAssocID="{92B22A5F-7C50-45A9-A128-EAF707AD7DA0}" presName="dummyMaxCanvas" presStyleCnt="0">
        <dgm:presLayoutVars/>
      </dgm:prSet>
      <dgm:spPr/>
    </dgm:pt>
    <dgm:pt modelId="{C13D5254-7B33-4543-A3E4-5842CF652730}" type="pres">
      <dgm:prSet presAssocID="{92B22A5F-7C50-45A9-A128-EAF707AD7DA0}" presName="ThreeNodes_1" presStyleLbl="node1" presStyleIdx="0" presStyleCnt="3" custScaleY="77801" custLinFactNeighborX="-1018">
        <dgm:presLayoutVars>
          <dgm:bulletEnabled val="1"/>
        </dgm:presLayoutVars>
      </dgm:prSet>
      <dgm:spPr/>
      <dgm:t>
        <a:bodyPr/>
        <a:lstStyle/>
        <a:p>
          <a:endParaRPr lang="ru-RU"/>
        </a:p>
      </dgm:t>
    </dgm:pt>
    <dgm:pt modelId="{9EEFF4E8-D029-4532-9AF5-FBE655DA6150}" type="pres">
      <dgm:prSet presAssocID="{92B22A5F-7C50-45A9-A128-EAF707AD7DA0}" presName="ThreeNodes_2" presStyleLbl="node1" presStyleIdx="1" presStyleCnt="3" custScaleY="77802" custLinFactNeighborX="-646" custLinFactNeighborY="-5541">
        <dgm:presLayoutVars>
          <dgm:bulletEnabled val="1"/>
        </dgm:presLayoutVars>
      </dgm:prSet>
      <dgm:spPr/>
      <dgm:t>
        <a:bodyPr/>
        <a:lstStyle/>
        <a:p>
          <a:endParaRPr lang="ru-RU"/>
        </a:p>
      </dgm:t>
    </dgm:pt>
    <dgm:pt modelId="{709ABE30-70B4-4F3A-AD7D-1815DB945312}" type="pres">
      <dgm:prSet presAssocID="{92B22A5F-7C50-45A9-A128-EAF707AD7DA0}" presName="ThreeNodes_3" presStyleLbl="node1" presStyleIdx="2" presStyleCnt="3" custScaleY="86603">
        <dgm:presLayoutVars>
          <dgm:bulletEnabled val="1"/>
        </dgm:presLayoutVars>
      </dgm:prSet>
      <dgm:spPr/>
      <dgm:t>
        <a:bodyPr/>
        <a:lstStyle/>
        <a:p>
          <a:endParaRPr lang="ru-RU"/>
        </a:p>
      </dgm:t>
    </dgm:pt>
    <dgm:pt modelId="{A035BA1B-9753-44A1-B00D-CF15D80CF259}" type="pres">
      <dgm:prSet presAssocID="{92B22A5F-7C50-45A9-A128-EAF707AD7DA0}" presName="ThreeConn_1-2" presStyleLbl="fgAccFollowNode1" presStyleIdx="0" presStyleCnt="2">
        <dgm:presLayoutVars>
          <dgm:bulletEnabled val="1"/>
        </dgm:presLayoutVars>
      </dgm:prSet>
      <dgm:spPr/>
      <dgm:t>
        <a:bodyPr/>
        <a:lstStyle/>
        <a:p>
          <a:endParaRPr lang="ru-RU"/>
        </a:p>
      </dgm:t>
    </dgm:pt>
    <dgm:pt modelId="{C11F45E7-FE94-4CE7-8AA0-2008F7BF0B8C}" type="pres">
      <dgm:prSet presAssocID="{92B22A5F-7C50-45A9-A128-EAF707AD7DA0}" presName="ThreeConn_2-3" presStyleLbl="fgAccFollowNode1" presStyleIdx="1" presStyleCnt="2">
        <dgm:presLayoutVars>
          <dgm:bulletEnabled val="1"/>
        </dgm:presLayoutVars>
      </dgm:prSet>
      <dgm:spPr/>
      <dgm:t>
        <a:bodyPr/>
        <a:lstStyle/>
        <a:p>
          <a:endParaRPr lang="ru-RU"/>
        </a:p>
      </dgm:t>
    </dgm:pt>
    <dgm:pt modelId="{4D32F556-BA40-49AD-9827-5CD5DCD4214C}" type="pres">
      <dgm:prSet presAssocID="{92B22A5F-7C50-45A9-A128-EAF707AD7DA0}" presName="ThreeNodes_1_text" presStyleLbl="node1" presStyleIdx="2" presStyleCnt="3">
        <dgm:presLayoutVars>
          <dgm:bulletEnabled val="1"/>
        </dgm:presLayoutVars>
      </dgm:prSet>
      <dgm:spPr/>
      <dgm:t>
        <a:bodyPr/>
        <a:lstStyle/>
        <a:p>
          <a:endParaRPr lang="ru-RU"/>
        </a:p>
      </dgm:t>
    </dgm:pt>
    <dgm:pt modelId="{4FE4801B-4655-46DF-BE85-016096BBEE36}" type="pres">
      <dgm:prSet presAssocID="{92B22A5F-7C50-45A9-A128-EAF707AD7DA0}" presName="ThreeNodes_2_text" presStyleLbl="node1" presStyleIdx="2" presStyleCnt="3">
        <dgm:presLayoutVars>
          <dgm:bulletEnabled val="1"/>
        </dgm:presLayoutVars>
      </dgm:prSet>
      <dgm:spPr/>
      <dgm:t>
        <a:bodyPr/>
        <a:lstStyle/>
        <a:p>
          <a:endParaRPr lang="ru-RU"/>
        </a:p>
      </dgm:t>
    </dgm:pt>
    <dgm:pt modelId="{EE033771-1806-490A-BF1F-68BE72F8A694}" type="pres">
      <dgm:prSet presAssocID="{92B22A5F-7C50-45A9-A128-EAF707AD7DA0}" presName="ThreeNodes_3_text" presStyleLbl="node1" presStyleIdx="2" presStyleCnt="3">
        <dgm:presLayoutVars>
          <dgm:bulletEnabled val="1"/>
        </dgm:presLayoutVars>
      </dgm:prSet>
      <dgm:spPr/>
      <dgm:t>
        <a:bodyPr/>
        <a:lstStyle/>
        <a:p>
          <a:endParaRPr lang="ru-RU"/>
        </a:p>
      </dgm:t>
    </dgm:pt>
  </dgm:ptLst>
  <dgm:cxnLst>
    <dgm:cxn modelId="{8A148881-6E9B-461E-97BD-A80F0067D3E1}" type="presOf" srcId="{1CC65711-61E0-44E5-B472-F7D3EDAD62BD}" destId="{C13D5254-7B33-4543-A3E4-5842CF652730}" srcOrd="0" destOrd="0" presId="urn:microsoft.com/office/officeart/2005/8/layout/vProcess5"/>
    <dgm:cxn modelId="{50E5A926-146A-43EE-A29F-A5D039A9F039}" srcId="{92B22A5F-7C50-45A9-A128-EAF707AD7DA0}" destId="{F449EDBA-C359-483E-92A1-10F66E4A60B2}" srcOrd="1" destOrd="0" parTransId="{C774A548-0B12-46A8-8B8A-0192C12C399B}" sibTransId="{64540C70-5236-4909-88F2-F8D02EAF99A1}"/>
    <dgm:cxn modelId="{8520F834-975B-447B-A5F5-97C75F958545}" type="presOf" srcId="{64540C70-5236-4909-88F2-F8D02EAF99A1}" destId="{C11F45E7-FE94-4CE7-8AA0-2008F7BF0B8C}" srcOrd="0" destOrd="0" presId="urn:microsoft.com/office/officeart/2005/8/layout/vProcess5"/>
    <dgm:cxn modelId="{034C41AE-13FE-43EA-8BB6-DFCC45EA64C9}" type="presOf" srcId="{1CC65711-61E0-44E5-B472-F7D3EDAD62BD}" destId="{4D32F556-BA40-49AD-9827-5CD5DCD4214C}" srcOrd="1" destOrd="0" presId="urn:microsoft.com/office/officeart/2005/8/layout/vProcess5"/>
    <dgm:cxn modelId="{29B4CDA1-7F24-4568-A97A-C1CC171D5198}" type="presOf" srcId="{F449EDBA-C359-483E-92A1-10F66E4A60B2}" destId="{4FE4801B-4655-46DF-BE85-016096BBEE36}" srcOrd="1" destOrd="0" presId="urn:microsoft.com/office/officeart/2005/8/layout/vProcess5"/>
    <dgm:cxn modelId="{76D3B50F-41A4-4C9E-BFE3-77F2D8000B7C}" type="presOf" srcId="{52337DFF-E383-461B-9334-D92F990D56D9}" destId="{A035BA1B-9753-44A1-B00D-CF15D80CF259}" srcOrd="0" destOrd="0" presId="urn:microsoft.com/office/officeart/2005/8/layout/vProcess5"/>
    <dgm:cxn modelId="{07AB8390-6474-4C33-B4D8-B9592AC518B2}" type="presOf" srcId="{2D7DE91B-796A-4177-A0FB-3A646E902107}" destId="{709ABE30-70B4-4F3A-AD7D-1815DB945312}" srcOrd="0" destOrd="0" presId="urn:microsoft.com/office/officeart/2005/8/layout/vProcess5"/>
    <dgm:cxn modelId="{A401B4C0-0E94-43F5-9D03-59CBA193F521}" srcId="{92B22A5F-7C50-45A9-A128-EAF707AD7DA0}" destId="{2D7DE91B-796A-4177-A0FB-3A646E902107}" srcOrd="2" destOrd="0" parTransId="{87A3EC28-D257-4C28-BC1D-A7FE7569CA24}" sibTransId="{A01088EC-3308-47C5-9A55-C4769DE66AA1}"/>
    <dgm:cxn modelId="{0A876180-B205-41DB-BD3A-80C2222C71ED}" type="presOf" srcId="{92B22A5F-7C50-45A9-A128-EAF707AD7DA0}" destId="{F7DB0BF1-2966-4912-8D39-B0022291816C}" srcOrd="0" destOrd="0" presId="urn:microsoft.com/office/officeart/2005/8/layout/vProcess5"/>
    <dgm:cxn modelId="{A41C67E4-7D3D-4C25-9CC0-4789D9EA089A}" type="presOf" srcId="{F449EDBA-C359-483E-92A1-10F66E4A60B2}" destId="{9EEFF4E8-D029-4532-9AF5-FBE655DA6150}" srcOrd="0" destOrd="0" presId="urn:microsoft.com/office/officeart/2005/8/layout/vProcess5"/>
    <dgm:cxn modelId="{F2840EA8-6BDA-4415-8141-F7D9574E20E4}" type="presOf" srcId="{2D7DE91B-796A-4177-A0FB-3A646E902107}" destId="{EE033771-1806-490A-BF1F-68BE72F8A694}" srcOrd="1" destOrd="0" presId="urn:microsoft.com/office/officeart/2005/8/layout/vProcess5"/>
    <dgm:cxn modelId="{95897406-EE23-449A-B86A-B999A9CAC77E}" srcId="{92B22A5F-7C50-45A9-A128-EAF707AD7DA0}" destId="{1CC65711-61E0-44E5-B472-F7D3EDAD62BD}" srcOrd="0" destOrd="0" parTransId="{71E4292C-E05B-49D3-B55A-571E8E1CEC16}" sibTransId="{52337DFF-E383-461B-9334-D92F990D56D9}"/>
    <dgm:cxn modelId="{F7D63CDF-3743-4AE3-BA71-D975222CF087}" type="presParOf" srcId="{F7DB0BF1-2966-4912-8D39-B0022291816C}" destId="{A57C7D7A-E713-45EB-B900-268290840730}" srcOrd="0" destOrd="0" presId="urn:microsoft.com/office/officeart/2005/8/layout/vProcess5"/>
    <dgm:cxn modelId="{5D69DD90-07A6-4BA0-A356-92A6D8E62C14}" type="presParOf" srcId="{F7DB0BF1-2966-4912-8D39-B0022291816C}" destId="{C13D5254-7B33-4543-A3E4-5842CF652730}" srcOrd="1" destOrd="0" presId="urn:microsoft.com/office/officeart/2005/8/layout/vProcess5"/>
    <dgm:cxn modelId="{8BB6996E-3D13-4222-B569-B51B6EBDE4A7}" type="presParOf" srcId="{F7DB0BF1-2966-4912-8D39-B0022291816C}" destId="{9EEFF4E8-D029-4532-9AF5-FBE655DA6150}" srcOrd="2" destOrd="0" presId="urn:microsoft.com/office/officeart/2005/8/layout/vProcess5"/>
    <dgm:cxn modelId="{C56940CE-EB8F-4E96-BADE-833B1E132EAE}" type="presParOf" srcId="{F7DB0BF1-2966-4912-8D39-B0022291816C}" destId="{709ABE30-70B4-4F3A-AD7D-1815DB945312}" srcOrd="3" destOrd="0" presId="urn:microsoft.com/office/officeart/2005/8/layout/vProcess5"/>
    <dgm:cxn modelId="{BBCE0A36-C60D-4DCE-A866-0ACD0F8F544B}" type="presParOf" srcId="{F7DB0BF1-2966-4912-8D39-B0022291816C}" destId="{A035BA1B-9753-44A1-B00D-CF15D80CF259}" srcOrd="4" destOrd="0" presId="urn:microsoft.com/office/officeart/2005/8/layout/vProcess5"/>
    <dgm:cxn modelId="{9C738305-96C7-4F13-9D73-80AE11290F98}" type="presParOf" srcId="{F7DB0BF1-2966-4912-8D39-B0022291816C}" destId="{C11F45E7-FE94-4CE7-8AA0-2008F7BF0B8C}" srcOrd="5" destOrd="0" presId="urn:microsoft.com/office/officeart/2005/8/layout/vProcess5"/>
    <dgm:cxn modelId="{D699BA7E-99CC-4C4A-9DA6-E43D3916706C}" type="presParOf" srcId="{F7DB0BF1-2966-4912-8D39-B0022291816C}" destId="{4D32F556-BA40-49AD-9827-5CD5DCD4214C}" srcOrd="6" destOrd="0" presId="urn:microsoft.com/office/officeart/2005/8/layout/vProcess5"/>
    <dgm:cxn modelId="{52F60ED7-C227-4A33-8C75-5D92D13D5770}" type="presParOf" srcId="{F7DB0BF1-2966-4912-8D39-B0022291816C}" destId="{4FE4801B-4655-46DF-BE85-016096BBEE36}" srcOrd="7" destOrd="0" presId="urn:microsoft.com/office/officeart/2005/8/layout/vProcess5"/>
    <dgm:cxn modelId="{003D0D9E-08D3-4753-AB2F-E3605589E7C8}" type="presParOf" srcId="{F7DB0BF1-2966-4912-8D39-B0022291816C}" destId="{EE033771-1806-490A-BF1F-68BE72F8A694}"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EDFEBA5-2FBA-421D-9D2C-37454CED3B66}" type="doc">
      <dgm:prSet loTypeId="urn:microsoft.com/office/officeart/2005/8/layout/vList6" loCatId="list" qsTypeId="urn:microsoft.com/office/officeart/2005/8/quickstyle/simple5" qsCatId="simple" csTypeId="urn:microsoft.com/office/officeart/2005/8/colors/accent1_2" csCatId="accent1" phldr="1"/>
      <dgm:spPr/>
      <dgm:t>
        <a:bodyPr/>
        <a:lstStyle/>
        <a:p>
          <a:endParaRPr lang="ru-RU"/>
        </a:p>
      </dgm:t>
    </dgm:pt>
    <dgm:pt modelId="{58369FA3-F55A-4A7B-8A8A-7E23378A4F97}">
      <dgm:prSet phldrT="[Текст]" custT="1"/>
      <dgm:spPr/>
      <dgm:t>
        <a:bodyPr/>
        <a:lstStyle/>
        <a:p>
          <a:r>
            <a:rPr lang="ru-RU"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2015 год           2016 год</a:t>
          </a:r>
          <a:endParaRPr lang="ru-RU"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ndParaRPr>
        </a:p>
      </dgm:t>
    </dgm:pt>
    <dgm:pt modelId="{F89973E0-B602-4A86-95CE-FF9031FCC0DE}" type="parTrans" cxnId="{D88A8B4C-1483-4590-AA42-B81BAA3BECCF}">
      <dgm:prSet/>
      <dgm:spPr/>
      <dgm:t>
        <a:bodyPr/>
        <a:lstStyle/>
        <a:p>
          <a:endParaRPr lang="ru-RU"/>
        </a:p>
      </dgm:t>
    </dgm:pt>
    <dgm:pt modelId="{3E171B15-A7B1-4A38-A3CD-4EAC9A1C8054}" type="sibTrans" cxnId="{D88A8B4C-1483-4590-AA42-B81BAA3BECCF}">
      <dgm:prSet/>
      <dgm:spPr/>
      <dgm:t>
        <a:bodyPr/>
        <a:lstStyle/>
        <a:p>
          <a:endParaRPr lang="ru-RU"/>
        </a:p>
      </dgm:t>
    </dgm:pt>
    <dgm:pt modelId="{72BF3DC4-EB9D-4528-B878-C59BCE2F023A}">
      <dgm:prSet phldrT="[Текст]" custT="1"/>
      <dgm:spPr/>
      <dgm:t>
        <a:bodyPr/>
        <a:lstStyle/>
        <a:p>
          <a:r>
            <a:rPr lang="ru-RU" sz="2000" dirty="0" smtClean="0">
              <a:latin typeface="Book Antiqua" pitchFamily="18" charset="0"/>
            </a:rPr>
            <a:t>20 037,7           22 221,5</a:t>
          </a:r>
          <a:endParaRPr lang="ru-RU" sz="2000" dirty="0">
            <a:latin typeface="Book Antiqua" pitchFamily="18" charset="0"/>
          </a:endParaRPr>
        </a:p>
      </dgm:t>
    </dgm:pt>
    <dgm:pt modelId="{7CF9B1E6-DE1D-44D2-B9EE-53CBA6751784}" type="parTrans" cxnId="{50E1A9F2-4BCA-46CC-A80B-0E86E5E205A1}">
      <dgm:prSet/>
      <dgm:spPr/>
      <dgm:t>
        <a:bodyPr/>
        <a:lstStyle/>
        <a:p>
          <a:endParaRPr lang="ru-RU"/>
        </a:p>
      </dgm:t>
    </dgm:pt>
    <dgm:pt modelId="{E1B862A6-5CF2-4743-8027-B61C22264819}" type="sibTrans" cxnId="{50E1A9F2-4BCA-46CC-A80B-0E86E5E205A1}">
      <dgm:prSet/>
      <dgm:spPr/>
      <dgm:t>
        <a:bodyPr/>
        <a:lstStyle/>
        <a:p>
          <a:endParaRPr lang="ru-RU"/>
        </a:p>
      </dgm:t>
    </dgm:pt>
    <dgm:pt modelId="{04483AC4-E7BF-4E3B-8BBA-EC6BFDC5916C}">
      <dgm:prSet phldrT="[Текст]" custT="1"/>
      <dgm:spPr>
        <a:solidFill>
          <a:schemeClr val="accent1">
            <a:lumMod val="40000"/>
            <a:lumOff val="60000"/>
            <a:alpha val="90000"/>
          </a:schemeClr>
        </a:solidFill>
        <a:ln>
          <a:solidFill>
            <a:srgbClr val="CC0066">
              <a:alpha val="89804"/>
            </a:srgbClr>
          </a:solidFill>
        </a:ln>
        <a:effectLst>
          <a:outerShdw blurRad="50800" dist="38100" dir="2700000" algn="tl" rotWithShape="0">
            <a:prstClr val="black">
              <a:alpha val="40000"/>
            </a:prstClr>
          </a:outerShdw>
        </a:effectLst>
      </dgm:spPr>
      <dgm:t>
        <a:bodyPr/>
        <a:lstStyle/>
        <a:p>
          <a:r>
            <a:rPr lang="ru-RU" sz="1800" dirty="0" smtClean="0">
              <a:latin typeface="Book Antiqua" pitchFamily="18" charset="0"/>
            </a:rPr>
            <a:t>Объем доходов местного бюджета в расчете на 1 жителя</a:t>
          </a:r>
          <a:endParaRPr lang="ru-RU" sz="1800" dirty="0">
            <a:latin typeface="Book Antiqua" pitchFamily="18" charset="0"/>
          </a:endParaRPr>
        </a:p>
      </dgm:t>
    </dgm:pt>
    <dgm:pt modelId="{BFC6B100-2E1A-4A18-94A9-45B06824B127}" type="parTrans" cxnId="{384CE64D-FEA5-45DF-81B7-9F98C982C5BB}">
      <dgm:prSet/>
      <dgm:spPr/>
      <dgm:t>
        <a:bodyPr/>
        <a:lstStyle/>
        <a:p>
          <a:endParaRPr lang="ru-RU"/>
        </a:p>
      </dgm:t>
    </dgm:pt>
    <dgm:pt modelId="{712B84F4-0C8B-4D3E-8B80-342B8809CC8A}" type="sibTrans" cxnId="{384CE64D-FEA5-45DF-81B7-9F98C982C5BB}">
      <dgm:prSet/>
      <dgm:spPr/>
      <dgm:t>
        <a:bodyPr/>
        <a:lstStyle/>
        <a:p>
          <a:endParaRPr lang="ru-RU"/>
        </a:p>
      </dgm:t>
    </dgm:pt>
    <dgm:pt modelId="{D2AE9391-B746-40B0-B4EA-377C8E6769A6}">
      <dgm:prSet custT="1"/>
      <dgm:spPr>
        <a:solidFill>
          <a:schemeClr val="accent1">
            <a:lumMod val="40000"/>
            <a:lumOff val="60000"/>
            <a:alpha val="90000"/>
          </a:schemeClr>
        </a:solidFill>
        <a:ln>
          <a:solidFill>
            <a:srgbClr val="CC0066">
              <a:alpha val="89804"/>
            </a:srgbClr>
          </a:solidFill>
        </a:ln>
        <a:effectLst>
          <a:outerShdw blurRad="50800" dist="38100" dir="2700000" algn="tl" rotWithShape="0">
            <a:prstClr val="black">
              <a:alpha val="40000"/>
            </a:prstClr>
          </a:outerShdw>
        </a:effectLst>
      </dgm:spPr>
      <dgm:t>
        <a:bodyPr/>
        <a:lstStyle/>
        <a:p>
          <a:endParaRPr lang="ru-RU" sz="1600" dirty="0">
            <a:latin typeface="Book Antiqua" pitchFamily="18" charset="0"/>
          </a:endParaRPr>
        </a:p>
      </dgm:t>
    </dgm:pt>
    <dgm:pt modelId="{882BDE67-A78D-4EE6-9D7E-2877A259C9D2}" type="parTrans" cxnId="{529821E7-8B40-4919-830B-4273F6616F1A}">
      <dgm:prSet/>
      <dgm:spPr/>
      <dgm:t>
        <a:bodyPr/>
        <a:lstStyle/>
        <a:p>
          <a:endParaRPr lang="ru-RU"/>
        </a:p>
      </dgm:t>
    </dgm:pt>
    <dgm:pt modelId="{7E3CCA34-6B1A-49DF-B827-2C5E0E65CCC6}" type="sibTrans" cxnId="{529821E7-8B40-4919-830B-4273F6616F1A}">
      <dgm:prSet/>
      <dgm:spPr/>
      <dgm:t>
        <a:bodyPr/>
        <a:lstStyle/>
        <a:p>
          <a:endParaRPr lang="ru-RU"/>
        </a:p>
      </dgm:t>
    </dgm:pt>
    <dgm:pt modelId="{3D3D51BA-ABBB-4FD6-A645-82511E1327AE}">
      <dgm:prSet custT="1"/>
      <dgm:spPr/>
      <dgm:t>
        <a:bodyPr/>
        <a:lstStyle/>
        <a:p>
          <a:r>
            <a:rPr lang="ru-RU" sz="2000" dirty="0" smtClean="0">
              <a:latin typeface="Book Antiqua" pitchFamily="18" charset="0"/>
            </a:rPr>
            <a:t>20 485,0           22 806,9</a:t>
          </a:r>
          <a:endParaRPr lang="ru-RU" sz="2000" dirty="0">
            <a:latin typeface="Book Antiqua" pitchFamily="18" charset="0"/>
          </a:endParaRPr>
        </a:p>
      </dgm:t>
    </dgm:pt>
    <dgm:pt modelId="{EC324748-B88E-4F67-BA69-D32B422D0B66}" type="parTrans" cxnId="{15E1A52C-888F-4127-8B7F-DB9631F51EC9}">
      <dgm:prSet/>
      <dgm:spPr/>
      <dgm:t>
        <a:bodyPr/>
        <a:lstStyle/>
        <a:p>
          <a:endParaRPr lang="ru-RU"/>
        </a:p>
      </dgm:t>
    </dgm:pt>
    <dgm:pt modelId="{83360899-176B-432B-B5E0-FA1DF6EDBBEF}" type="sibTrans" cxnId="{15E1A52C-888F-4127-8B7F-DB9631F51EC9}">
      <dgm:prSet/>
      <dgm:spPr/>
      <dgm:t>
        <a:bodyPr/>
        <a:lstStyle/>
        <a:p>
          <a:endParaRPr lang="ru-RU"/>
        </a:p>
      </dgm:t>
    </dgm:pt>
    <dgm:pt modelId="{1429CFF6-F84C-43BA-BE2D-44E1FBFD7923}">
      <dgm:prSet custT="1"/>
      <dgm:spPr/>
      <dgm:t>
        <a:bodyPr/>
        <a:lstStyle/>
        <a:p>
          <a:r>
            <a:rPr lang="ru-RU" sz="2000" dirty="0" smtClean="0">
              <a:latin typeface="Book Antiqua" pitchFamily="18" charset="0"/>
            </a:rPr>
            <a:t>11 938,0          13 145,5</a:t>
          </a:r>
          <a:endParaRPr lang="ru-RU" sz="2000" dirty="0">
            <a:latin typeface="Book Antiqua" pitchFamily="18" charset="0"/>
          </a:endParaRPr>
        </a:p>
      </dgm:t>
    </dgm:pt>
    <dgm:pt modelId="{8DF3454E-0527-4BEA-9037-B9B4E3BF13EF}" type="parTrans" cxnId="{DEBC8A15-A3DC-4921-9FD7-54020A4C008F}">
      <dgm:prSet/>
      <dgm:spPr/>
      <dgm:t>
        <a:bodyPr/>
        <a:lstStyle/>
        <a:p>
          <a:endParaRPr lang="ru-RU"/>
        </a:p>
      </dgm:t>
    </dgm:pt>
    <dgm:pt modelId="{E19AB800-D991-4582-A146-9C1E4C7ADDD8}" type="sibTrans" cxnId="{DEBC8A15-A3DC-4921-9FD7-54020A4C008F}">
      <dgm:prSet/>
      <dgm:spPr/>
      <dgm:t>
        <a:bodyPr/>
        <a:lstStyle/>
        <a:p>
          <a:endParaRPr lang="ru-RU"/>
        </a:p>
      </dgm:t>
    </dgm:pt>
    <dgm:pt modelId="{DE5C4943-41B5-4D79-86B0-E2402D40EBAF}">
      <dgm:prSet custT="1"/>
      <dgm:spPr/>
      <dgm:t>
        <a:bodyPr/>
        <a:lstStyle/>
        <a:p>
          <a:r>
            <a:rPr lang="ru-RU" sz="2000" dirty="0" smtClean="0">
              <a:latin typeface="Book Antiqua" pitchFamily="18" charset="0"/>
            </a:rPr>
            <a:t>2 756,0           2 924,4</a:t>
          </a:r>
          <a:endParaRPr lang="ru-RU" sz="2000" dirty="0">
            <a:latin typeface="Book Antiqua" pitchFamily="18" charset="0"/>
          </a:endParaRPr>
        </a:p>
      </dgm:t>
    </dgm:pt>
    <dgm:pt modelId="{63D8D627-779E-40A4-BDA7-74254490F22A}" type="parTrans" cxnId="{BCB0F8E0-823C-49E9-AFD3-5BB9EC07092B}">
      <dgm:prSet/>
      <dgm:spPr/>
      <dgm:t>
        <a:bodyPr/>
        <a:lstStyle/>
        <a:p>
          <a:endParaRPr lang="ru-RU"/>
        </a:p>
      </dgm:t>
    </dgm:pt>
    <dgm:pt modelId="{4B0756EA-2537-4B36-85D2-A5FF02931DDF}" type="sibTrans" cxnId="{BCB0F8E0-823C-49E9-AFD3-5BB9EC07092B}">
      <dgm:prSet/>
      <dgm:spPr/>
      <dgm:t>
        <a:bodyPr/>
        <a:lstStyle/>
        <a:p>
          <a:endParaRPr lang="ru-RU"/>
        </a:p>
      </dgm:t>
    </dgm:pt>
    <dgm:pt modelId="{5136F46D-DAA8-44FC-B8DF-0F8AA04B3A7D}">
      <dgm:prSet custT="1"/>
      <dgm:spPr/>
      <dgm:t>
        <a:bodyPr/>
        <a:lstStyle/>
        <a:p>
          <a:r>
            <a:rPr lang="ru-RU" sz="2000" dirty="0" smtClean="0">
              <a:latin typeface="Book Antiqua" pitchFamily="18" charset="0"/>
            </a:rPr>
            <a:t>1 070,0           1 531,6</a:t>
          </a:r>
          <a:endParaRPr lang="ru-RU" sz="2000" dirty="0">
            <a:latin typeface="Book Antiqua" pitchFamily="18" charset="0"/>
          </a:endParaRPr>
        </a:p>
      </dgm:t>
    </dgm:pt>
    <dgm:pt modelId="{47B6D271-6AB0-4B8E-9F5B-DF961E86DD09}" type="parTrans" cxnId="{0CFB6F02-47FC-4BE4-B3DD-0A03A0EA0460}">
      <dgm:prSet/>
      <dgm:spPr/>
      <dgm:t>
        <a:bodyPr/>
        <a:lstStyle/>
        <a:p>
          <a:endParaRPr lang="ru-RU"/>
        </a:p>
      </dgm:t>
    </dgm:pt>
    <dgm:pt modelId="{6E149DC6-27F8-430C-AFAA-D36DC43FD2AD}" type="sibTrans" cxnId="{0CFB6F02-47FC-4BE4-B3DD-0A03A0EA0460}">
      <dgm:prSet/>
      <dgm:spPr/>
      <dgm:t>
        <a:bodyPr/>
        <a:lstStyle/>
        <a:p>
          <a:endParaRPr lang="ru-RU"/>
        </a:p>
      </dgm:t>
    </dgm:pt>
    <dgm:pt modelId="{7CC5CF70-B216-42BB-9E96-B2D12A82CB10}">
      <dgm:prSet custT="1"/>
      <dgm:spPr/>
      <dgm:t>
        <a:bodyPr/>
        <a:lstStyle/>
        <a:p>
          <a:r>
            <a:rPr lang="ru-RU" sz="2000" dirty="0" smtClean="0">
              <a:latin typeface="Book Antiqua" pitchFamily="18" charset="0"/>
            </a:rPr>
            <a:t>25,0             18,7</a:t>
          </a:r>
          <a:endParaRPr lang="ru-RU" sz="2000" dirty="0">
            <a:latin typeface="Book Antiqua" pitchFamily="18" charset="0"/>
          </a:endParaRPr>
        </a:p>
      </dgm:t>
    </dgm:pt>
    <dgm:pt modelId="{7C2BE421-D426-4AE0-8C45-FBA1439C416B}" type="parTrans" cxnId="{EE25AFCE-A80E-4783-A05D-72046BEB2125}">
      <dgm:prSet/>
      <dgm:spPr/>
      <dgm:t>
        <a:bodyPr/>
        <a:lstStyle/>
        <a:p>
          <a:endParaRPr lang="ru-RU"/>
        </a:p>
      </dgm:t>
    </dgm:pt>
    <dgm:pt modelId="{5AA7AF5D-7420-4413-82A9-A0BC9CB27C7B}" type="sibTrans" cxnId="{EE25AFCE-A80E-4783-A05D-72046BEB2125}">
      <dgm:prSet/>
      <dgm:spPr/>
      <dgm:t>
        <a:bodyPr/>
        <a:lstStyle/>
        <a:p>
          <a:endParaRPr lang="ru-RU"/>
        </a:p>
      </dgm:t>
    </dgm:pt>
    <dgm:pt modelId="{9059EED0-448A-4F9B-89C3-D52ECCF76412}">
      <dgm:prSet phldrT="[Текст]" custT="1"/>
      <dgm:spPr>
        <a:solidFill>
          <a:srgbClr val="FF85C2">
            <a:alpha val="89804"/>
          </a:srgbClr>
        </a:solidFill>
        <a:ln>
          <a:solidFill>
            <a:schemeClr val="accent1">
              <a:alpha val="90000"/>
            </a:schemeClr>
          </a:solidFill>
        </a:ln>
      </dgm:spPr>
      <dgm:t>
        <a:bodyPr/>
        <a:lstStyle/>
        <a:p>
          <a:pPr algn="ctr"/>
          <a:r>
            <a:rPr lang="ru-RU" sz="2000" b="1" dirty="0" smtClean="0">
              <a:latin typeface="Book Antiqua" pitchFamily="18" charset="0"/>
            </a:rPr>
            <a:t>Показатели  бюджета</a:t>
          </a:r>
          <a:endParaRPr lang="ru-RU" sz="2000" b="1" dirty="0">
            <a:latin typeface="Book Antiqua" pitchFamily="18" charset="0"/>
          </a:endParaRPr>
        </a:p>
      </dgm:t>
    </dgm:pt>
    <dgm:pt modelId="{D6109A50-3730-4DC3-9C9D-79FFB576FFE8}" type="parTrans" cxnId="{A289FF28-3D5D-4072-A944-A5BC976E0ECB}">
      <dgm:prSet/>
      <dgm:spPr/>
      <dgm:t>
        <a:bodyPr/>
        <a:lstStyle/>
        <a:p>
          <a:endParaRPr lang="ru-RU"/>
        </a:p>
      </dgm:t>
    </dgm:pt>
    <dgm:pt modelId="{7DFA7368-73B2-4C89-81C2-7D15692B2BA2}" type="sibTrans" cxnId="{A289FF28-3D5D-4072-A944-A5BC976E0ECB}">
      <dgm:prSet/>
      <dgm:spPr/>
      <dgm:t>
        <a:bodyPr/>
        <a:lstStyle/>
        <a:p>
          <a:endParaRPr lang="ru-RU"/>
        </a:p>
      </dgm:t>
    </dgm:pt>
    <dgm:pt modelId="{116305C4-799D-4FB5-AF98-FE6B4AEB8B75}">
      <dgm:prSet custT="1"/>
      <dgm:spPr>
        <a:solidFill>
          <a:schemeClr val="accent1">
            <a:lumMod val="40000"/>
            <a:lumOff val="60000"/>
            <a:alpha val="90000"/>
          </a:schemeClr>
        </a:solidFill>
        <a:ln>
          <a:solidFill>
            <a:srgbClr val="CC0066">
              <a:alpha val="90000"/>
            </a:srgbClr>
          </a:solidFill>
        </a:ln>
        <a:effectLst>
          <a:outerShdw blurRad="50800" dist="38100" dir="2700000" algn="tl" rotWithShape="0">
            <a:prstClr val="black">
              <a:alpha val="40000"/>
            </a:prstClr>
          </a:outerShdw>
        </a:effectLst>
      </dgm:spPr>
      <dgm:t>
        <a:bodyPr/>
        <a:lstStyle/>
        <a:p>
          <a:r>
            <a:rPr lang="ru-RU" sz="1800" dirty="0" smtClean="0">
              <a:latin typeface="Book Antiqua" pitchFamily="18" charset="0"/>
            </a:rPr>
            <a:t>Объем расходов местного бюджета в расчете на 1 жителя </a:t>
          </a:r>
          <a:endParaRPr lang="ru-RU" sz="1800" dirty="0">
            <a:latin typeface="Book Antiqua" pitchFamily="18" charset="0"/>
          </a:endParaRPr>
        </a:p>
      </dgm:t>
    </dgm:pt>
    <dgm:pt modelId="{0F996D65-ECC6-48CE-85A5-C7519D2885FD}" type="parTrans" cxnId="{8B2BDFF8-B50B-4455-9D87-E4A216153599}">
      <dgm:prSet/>
      <dgm:spPr/>
      <dgm:t>
        <a:bodyPr/>
        <a:lstStyle/>
        <a:p>
          <a:endParaRPr lang="ru-RU"/>
        </a:p>
      </dgm:t>
    </dgm:pt>
    <dgm:pt modelId="{E1BA80F5-F796-47B3-8B93-677C8FCC4F1A}" type="sibTrans" cxnId="{8B2BDFF8-B50B-4455-9D87-E4A216153599}">
      <dgm:prSet/>
      <dgm:spPr/>
      <dgm:t>
        <a:bodyPr/>
        <a:lstStyle/>
        <a:p>
          <a:endParaRPr lang="ru-RU"/>
        </a:p>
      </dgm:t>
    </dgm:pt>
    <dgm:pt modelId="{DA88A47A-EB08-4818-B112-23DE29A0C66A}">
      <dgm:prSet custT="1"/>
      <dgm:spPr>
        <a:solidFill>
          <a:schemeClr val="accent1">
            <a:lumMod val="40000"/>
            <a:lumOff val="60000"/>
            <a:alpha val="90000"/>
          </a:schemeClr>
        </a:solidFill>
        <a:ln>
          <a:solidFill>
            <a:srgbClr val="CC0066">
              <a:alpha val="90000"/>
            </a:srgbClr>
          </a:solidFill>
        </a:ln>
        <a:effectLst>
          <a:outerShdw blurRad="50800" dist="38100" dir="2700000" algn="tl" rotWithShape="0">
            <a:prstClr val="black">
              <a:alpha val="40000"/>
            </a:prstClr>
          </a:outerShdw>
        </a:effectLst>
      </dgm:spPr>
      <dgm:t>
        <a:bodyPr/>
        <a:lstStyle/>
        <a:p>
          <a:r>
            <a:rPr lang="ru-RU" sz="1800" dirty="0" smtClean="0">
              <a:latin typeface="Book Antiqua" pitchFamily="18" charset="0"/>
            </a:rPr>
            <a:t>Объем расходов местного бюджета на образование в расчете на 1 жителя</a:t>
          </a:r>
          <a:endParaRPr lang="ru-RU" sz="1800" dirty="0">
            <a:latin typeface="Book Antiqua" pitchFamily="18" charset="0"/>
          </a:endParaRPr>
        </a:p>
      </dgm:t>
    </dgm:pt>
    <dgm:pt modelId="{237F12F3-BC33-4786-90D7-28F1E163EC29}" type="parTrans" cxnId="{99AFFDE1-2AF1-429D-85CE-A5DA6C77C68A}">
      <dgm:prSet/>
      <dgm:spPr/>
      <dgm:t>
        <a:bodyPr/>
        <a:lstStyle/>
        <a:p>
          <a:endParaRPr lang="ru-RU"/>
        </a:p>
      </dgm:t>
    </dgm:pt>
    <dgm:pt modelId="{2DB83C77-C1E5-445D-8AF5-62E6EE25C864}" type="sibTrans" cxnId="{99AFFDE1-2AF1-429D-85CE-A5DA6C77C68A}">
      <dgm:prSet/>
      <dgm:spPr/>
      <dgm:t>
        <a:bodyPr/>
        <a:lstStyle/>
        <a:p>
          <a:endParaRPr lang="ru-RU"/>
        </a:p>
      </dgm:t>
    </dgm:pt>
    <dgm:pt modelId="{9A169E28-5D27-4BF3-B56C-ECD150877FA8}">
      <dgm:prSet custT="1"/>
      <dgm:spPr>
        <a:solidFill>
          <a:schemeClr val="accent1">
            <a:lumMod val="40000"/>
            <a:lumOff val="60000"/>
            <a:alpha val="90000"/>
          </a:schemeClr>
        </a:solidFill>
        <a:ln>
          <a:solidFill>
            <a:srgbClr val="CC0066">
              <a:alpha val="90000"/>
            </a:srgbClr>
          </a:solidFill>
        </a:ln>
        <a:effectLst>
          <a:outerShdw blurRad="50800" dist="38100" dir="2700000" algn="tl" rotWithShape="0">
            <a:prstClr val="black">
              <a:alpha val="40000"/>
            </a:prstClr>
          </a:outerShdw>
        </a:effectLst>
      </dgm:spPr>
      <dgm:t>
        <a:bodyPr/>
        <a:lstStyle/>
        <a:p>
          <a:r>
            <a:rPr lang="ru-RU" sz="1800" dirty="0" smtClean="0">
              <a:latin typeface="Book Antiqua" pitchFamily="18" charset="0"/>
            </a:rPr>
            <a:t>Объем расходов местного бюджета на культуру в расчете  на 1 жителя</a:t>
          </a:r>
          <a:endParaRPr lang="ru-RU" sz="1800" dirty="0">
            <a:latin typeface="Book Antiqua" pitchFamily="18" charset="0"/>
          </a:endParaRPr>
        </a:p>
      </dgm:t>
    </dgm:pt>
    <dgm:pt modelId="{463588AB-8AEC-4183-8348-4DBFD495DF26}" type="parTrans" cxnId="{67D046B0-9158-4376-9FE6-9F93A0CC6EE7}">
      <dgm:prSet/>
      <dgm:spPr/>
      <dgm:t>
        <a:bodyPr/>
        <a:lstStyle/>
        <a:p>
          <a:endParaRPr lang="ru-RU"/>
        </a:p>
      </dgm:t>
    </dgm:pt>
    <dgm:pt modelId="{A348D45C-6979-4CA2-9AF0-E93619BC763A}" type="sibTrans" cxnId="{67D046B0-9158-4376-9FE6-9F93A0CC6EE7}">
      <dgm:prSet/>
      <dgm:spPr/>
      <dgm:t>
        <a:bodyPr/>
        <a:lstStyle/>
        <a:p>
          <a:endParaRPr lang="ru-RU"/>
        </a:p>
      </dgm:t>
    </dgm:pt>
    <dgm:pt modelId="{06F273BD-9C32-4ED3-A90A-F742D9EB9F5F}">
      <dgm:prSet custT="1"/>
      <dgm:spPr>
        <a:solidFill>
          <a:schemeClr val="accent1">
            <a:lumMod val="40000"/>
            <a:lumOff val="60000"/>
            <a:alpha val="90000"/>
          </a:schemeClr>
        </a:solidFill>
        <a:ln>
          <a:solidFill>
            <a:srgbClr val="CC0066">
              <a:alpha val="90000"/>
            </a:srgbClr>
          </a:solidFill>
        </a:ln>
        <a:effectLst>
          <a:outerShdw blurRad="50800" dist="38100" dir="2700000" algn="tl" rotWithShape="0">
            <a:prstClr val="black">
              <a:alpha val="40000"/>
            </a:prstClr>
          </a:outerShdw>
        </a:effectLst>
      </dgm:spPr>
      <dgm:t>
        <a:bodyPr/>
        <a:lstStyle/>
        <a:p>
          <a:r>
            <a:rPr lang="ru-RU" sz="1800" dirty="0" smtClean="0">
              <a:latin typeface="Book Antiqua" pitchFamily="18" charset="0"/>
            </a:rPr>
            <a:t>Объем расходов местного  бюджета на </a:t>
          </a:r>
          <a:r>
            <a:rPr lang="ru-RU" sz="1800" dirty="0" err="1" smtClean="0">
              <a:latin typeface="Book Antiqua" pitchFamily="18" charset="0"/>
            </a:rPr>
            <a:t>со-циальную</a:t>
          </a:r>
          <a:r>
            <a:rPr lang="ru-RU" sz="1800" dirty="0" smtClean="0">
              <a:latin typeface="Book Antiqua" pitchFamily="18" charset="0"/>
            </a:rPr>
            <a:t> политику в расчете на 1 жителя</a:t>
          </a:r>
          <a:endParaRPr lang="ru-RU" sz="1800" dirty="0">
            <a:latin typeface="Book Antiqua" pitchFamily="18" charset="0"/>
          </a:endParaRPr>
        </a:p>
      </dgm:t>
    </dgm:pt>
    <dgm:pt modelId="{0D4BDB61-B091-4427-8ADC-9A368AFC899F}" type="parTrans" cxnId="{5A1ED11E-2603-4C6F-9EBA-54DDC90A5AA1}">
      <dgm:prSet/>
      <dgm:spPr/>
      <dgm:t>
        <a:bodyPr/>
        <a:lstStyle/>
        <a:p>
          <a:endParaRPr lang="ru-RU"/>
        </a:p>
      </dgm:t>
    </dgm:pt>
    <dgm:pt modelId="{DAB6315B-EA44-4AAF-9B1E-F3029D33BE3D}" type="sibTrans" cxnId="{5A1ED11E-2603-4C6F-9EBA-54DDC90A5AA1}">
      <dgm:prSet/>
      <dgm:spPr/>
      <dgm:t>
        <a:bodyPr/>
        <a:lstStyle/>
        <a:p>
          <a:endParaRPr lang="ru-RU"/>
        </a:p>
      </dgm:t>
    </dgm:pt>
    <dgm:pt modelId="{5AB0905C-1EE4-420E-B9C9-B4EB22040575}">
      <dgm:prSet custT="1"/>
      <dgm:spPr>
        <a:solidFill>
          <a:schemeClr val="accent1">
            <a:lumMod val="40000"/>
            <a:lumOff val="60000"/>
            <a:alpha val="90000"/>
          </a:schemeClr>
        </a:solidFill>
        <a:ln>
          <a:solidFill>
            <a:srgbClr val="CC0066">
              <a:alpha val="90000"/>
            </a:srgbClr>
          </a:solidFill>
        </a:ln>
        <a:effectLst>
          <a:outerShdw blurRad="50800" dist="38100" dir="2700000" algn="tl" rotWithShape="0">
            <a:prstClr val="black">
              <a:alpha val="40000"/>
            </a:prstClr>
          </a:outerShdw>
        </a:effectLst>
      </dgm:spPr>
      <dgm:t>
        <a:bodyPr/>
        <a:lstStyle/>
        <a:p>
          <a:r>
            <a:rPr lang="ru-RU" sz="1800" dirty="0" smtClean="0">
              <a:latin typeface="Book Antiqua" pitchFamily="18" charset="0"/>
            </a:rPr>
            <a:t>Объем расходов местного бюджета на физкультуру и спорт в расчете на 1 жителя</a:t>
          </a:r>
          <a:endParaRPr lang="ru-RU" sz="1800" dirty="0">
            <a:latin typeface="Book Antiqua" pitchFamily="18" charset="0"/>
          </a:endParaRPr>
        </a:p>
      </dgm:t>
    </dgm:pt>
    <dgm:pt modelId="{6D4DA6CA-1BB7-48D3-8F6F-461D3EEDE8DA}" type="parTrans" cxnId="{11E111CF-EAFF-4D01-BD46-657729A11896}">
      <dgm:prSet/>
      <dgm:spPr/>
      <dgm:t>
        <a:bodyPr/>
        <a:lstStyle/>
        <a:p>
          <a:endParaRPr lang="ru-RU"/>
        </a:p>
      </dgm:t>
    </dgm:pt>
    <dgm:pt modelId="{174B9621-6D3A-4CA1-BFF4-9A8956FDF515}" type="sibTrans" cxnId="{11E111CF-EAFF-4D01-BD46-657729A11896}">
      <dgm:prSet/>
      <dgm:spPr/>
      <dgm:t>
        <a:bodyPr/>
        <a:lstStyle/>
        <a:p>
          <a:endParaRPr lang="ru-RU"/>
        </a:p>
      </dgm:t>
    </dgm:pt>
    <dgm:pt modelId="{DD801410-4993-4090-A510-1AAF759F3292}" type="pres">
      <dgm:prSet presAssocID="{7EDFEBA5-2FBA-421D-9D2C-37454CED3B66}" presName="Name0" presStyleCnt="0">
        <dgm:presLayoutVars>
          <dgm:dir/>
          <dgm:animLvl val="lvl"/>
          <dgm:resizeHandles/>
        </dgm:presLayoutVars>
      </dgm:prSet>
      <dgm:spPr/>
      <dgm:t>
        <a:bodyPr/>
        <a:lstStyle/>
        <a:p>
          <a:endParaRPr lang="ru-RU"/>
        </a:p>
      </dgm:t>
    </dgm:pt>
    <dgm:pt modelId="{01328944-7441-49D0-9CBF-D11BE1039DF1}" type="pres">
      <dgm:prSet presAssocID="{58369FA3-F55A-4A7B-8A8A-7E23378A4F97}" presName="linNode" presStyleCnt="0"/>
      <dgm:spPr/>
    </dgm:pt>
    <dgm:pt modelId="{E78CD6AE-696D-448D-BC5F-A0089294AE7C}" type="pres">
      <dgm:prSet presAssocID="{58369FA3-F55A-4A7B-8A8A-7E23378A4F97}" presName="parentShp" presStyleLbl="node1" presStyleIdx="0" presStyleCnt="7" custLinFactNeighborX="99710" custLinFactNeighborY="801">
        <dgm:presLayoutVars>
          <dgm:bulletEnabled val="1"/>
        </dgm:presLayoutVars>
      </dgm:prSet>
      <dgm:spPr>
        <a:prstGeom prst="downArrowCallout">
          <a:avLst/>
        </a:prstGeom>
      </dgm:spPr>
      <dgm:t>
        <a:bodyPr/>
        <a:lstStyle/>
        <a:p>
          <a:endParaRPr lang="ru-RU"/>
        </a:p>
      </dgm:t>
    </dgm:pt>
    <dgm:pt modelId="{0A12912E-19C0-45D9-B67B-E68552CF60DB}" type="pres">
      <dgm:prSet presAssocID="{58369FA3-F55A-4A7B-8A8A-7E23378A4F97}" presName="childShp" presStyleLbl="bgAccFollowNode1" presStyleIdx="0" presStyleCnt="7" custLinFactNeighborX="-97156" custLinFactNeighborY="-5441">
        <dgm:presLayoutVars>
          <dgm:bulletEnabled val="1"/>
        </dgm:presLayoutVars>
      </dgm:prSet>
      <dgm:spPr>
        <a:prstGeom prst="downArrow">
          <a:avLst/>
        </a:prstGeom>
      </dgm:spPr>
      <dgm:t>
        <a:bodyPr/>
        <a:lstStyle/>
        <a:p>
          <a:endParaRPr lang="ru-RU"/>
        </a:p>
      </dgm:t>
    </dgm:pt>
    <dgm:pt modelId="{44BF3A21-44DA-4F87-96D5-D0496E76748E}" type="pres">
      <dgm:prSet presAssocID="{3E171B15-A7B1-4A38-A3CD-4EAC9A1C8054}" presName="spacing" presStyleCnt="0"/>
      <dgm:spPr/>
    </dgm:pt>
    <dgm:pt modelId="{32B7B473-A927-4101-AB0C-B37B6AF6C372}" type="pres">
      <dgm:prSet presAssocID="{72BF3DC4-EB9D-4528-B878-C59BCE2F023A}" presName="linNode" presStyleCnt="0"/>
      <dgm:spPr/>
    </dgm:pt>
    <dgm:pt modelId="{A4BB1370-5349-482E-ADFD-A6DE7CD3B00F}" type="pres">
      <dgm:prSet presAssocID="{72BF3DC4-EB9D-4528-B878-C59BCE2F023A}" presName="parentShp" presStyleLbl="node1" presStyleIdx="1" presStyleCnt="7" custLinFactNeighborX="99797" custLinFactNeighborY="-18799">
        <dgm:presLayoutVars>
          <dgm:bulletEnabled val="1"/>
        </dgm:presLayoutVars>
      </dgm:prSet>
      <dgm:spPr/>
      <dgm:t>
        <a:bodyPr/>
        <a:lstStyle/>
        <a:p>
          <a:endParaRPr lang="ru-RU"/>
        </a:p>
      </dgm:t>
    </dgm:pt>
    <dgm:pt modelId="{34C19EB5-35C9-479D-82BE-A65E1278CE01}" type="pres">
      <dgm:prSet presAssocID="{72BF3DC4-EB9D-4528-B878-C59BCE2F023A}" presName="childShp" presStyleLbl="bgAccFollowNode1" presStyleIdx="1" presStyleCnt="7" custLinFactNeighborX="-97156" custLinFactNeighborY="-9333">
        <dgm:presLayoutVars>
          <dgm:bulletEnabled val="1"/>
        </dgm:presLayoutVars>
      </dgm:prSet>
      <dgm:spPr/>
      <dgm:t>
        <a:bodyPr/>
        <a:lstStyle/>
        <a:p>
          <a:endParaRPr lang="ru-RU"/>
        </a:p>
      </dgm:t>
    </dgm:pt>
    <dgm:pt modelId="{38952C62-0674-4D08-9283-527B746A7F60}" type="pres">
      <dgm:prSet presAssocID="{E1B862A6-5CF2-4743-8027-B61C22264819}" presName="spacing" presStyleCnt="0"/>
      <dgm:spPr/>
    </dgm:pt>
    <dgm:pt modelId="{FBBA23A2-780E-47E9-ADC5-EADE9F535764}" type="pres">
      <dgm:prSet presAssocID="{3D3D51BA-ABBB-4FD6-A645-82511E1327AE}" presName="linNode" presStyleCnt="0"/>
      <dgm:spPr/>
    </dgm:pt>
    <dgm:pt modelId="{11517417-A034-4464-A03D-58D3F94DE34E}" type="pres">
      <dgm:prSet presAssocID="{3D3D51BA-ABBB-4FD6-A645-82511E1327AE}" presName="parentShp" presStyleLbl="node1" presStyleIdx="2" presStyleCnt="7" custLinFactNeighborX="99797" custLinFactNeighborY="-7161">
        <dgm:presLayoutVars>
          <dgm:bulletEnabled val="1"/>
        </dgm:presLayoutVars>
      </dgm:prSet>
      <dgm:spPr/>
      <dgm:t>
        <a:bodyPr/>
        <a:lstStyle/>
        <a:p>
          <a:endParaRPr lang="ru-RU"/>
        </a:p>
      </dgm:t>
    </dgm:pt>
    <dgm:pt modelId="{01C3F6A1-5D30-4037-A950-593E19E30F14}" type="pres">
      <dgm:prSet presAssocID="{3D3D51BA-ABBB-4FD6-A645-82511E1327AE}" presName="childShp" presStyleLbl="bgAccFollowNode1" presStyleIdx="2" presStyleCnt="7" custLinFactNeighborX="-97156" custLinFactNeighborY="-14304">
        <dgm:presLayoutVars>
          <dgm:bulletEnabled val="1"/>
        </dgm:presLayoutVars>
      </dgm:prSet>
      <dgm:spPr/>
      <dgm:t>
        <a:bodyPr/>
        <a:lstStyle/>
        <a:p>
          <a:endParaRPr lang="ru-RU"/>
        </a:p>
      </dgm:t>
    </dgm:pt>
    <dgm:pt modelId="{BFF284BD-8280-4615-98BC-52ED4DE3561C}" type="pres">
      <dgm:prSet presAssocID="{83360899-176B-432B-B5E0-FA1DF6EDBBEF}" presName="spacing" presStyleCnt="0"/>
      <dgm:spPr/>
    </dgm:pt>
    <dgm:pt modelId="{61EDACA0-F0A8-44D1-A548-2E8591BE6D72}" type="pres">
      <dgm:prSet presAssocID="{1429CFF6-F84C-43BA-BE2D-44E1FBFD7923}" presName="linNode" presStyleCnt="0"/>
      <dgm:spPr/>
    </dgm:pt>
    <dgm:pt modelId="{C204A256-4527-4161-AB91-B32F01DF851F}" type="pres">
      <dgm:prSet presAssocID="{1429CFF6-F84C-43BA-BE2D-44E1FBFD7923}" presName="parentShp" presStyleLbl="node1" presStyleIdx="3" presStyleCnt="7" custLinFactNeighborX="99710" custLinFactNeighborY="-6150">
        <dgm:presLayoutVars>
          <dgm:bulletEnabled val="1"/>
        </dgm:presLayoutVars>
      </dgm:prSet>
      <dgm:spPr/>
      <dgm:t>
        <a:bodyPr/>
        <a:lstStyle/>
        <a:p>
          <a:endParaRPr lang="ru-RU"/>
        </a:p>
      </dgm:t>
    </dgm:pt>
    <dgm:pt modelId="{78672797-5462-4DD7-9261-CB38EE4896A1}" type="pres">
      <dgm:prSet presAssocID="{1429CFF6-F84C-43BA-BE2D-44E1FBFD7923}" presName="childShp" presStyleLbl="bgAccFollowNode1" presStyleIdx="3" presStyleCnt="7" custLinFactNeighborX="-97559" custLinFactNeighborY="-88">
        <dgm:presLayoutVars>
          <dgm:bulletEnabled val="1"/>
        </dgm:presLayoutVars>
      </dgm:prSet>
      <dgm:spPr/>
      <dgm:t>
        <a:bodyPr/>
        <a:lstStyle/>
        <a:p>
          <a:endParaRPr lang="ru-RU"/>
        </a:p>
      </dgm:t>
    </dgm:pt>
    <dgm:pt modelId="{404F3D62-4BBA-4C52-A4E2-93A05EE0DB99}" type="pres">
      <dgm:prSet presAssocID="{E19AB800-D991-4582-A146-9C1E4C7ADDD8}" presName="spacing" presStyleCnt="0"/>
      <dgm:spPr/>
    </dgm:pt>
    <dgm:pt modelId="{CC5F8BA2-B26C-44CD-AC51-D003D7F16818}" type="pres">
      <dgm:prSet presAssocID="{DE5C4943-41B5-4D79-86B0-E2402D40EBAF}" presName="linNode" presStyleCnt="0"/>
      <dgm:spPr/>
    </dgm:pt>
    <dgm:pt modelId="{146CCA42-A0B8-4327-AE1E-414D1EFD28AC}" type="pres">
      <dgm:prSet presAssocID="{DE5C4943-41B5-4D79-86B0-E2402D40EBAF}" presName="parentShp" presStyleLbl="node1" presStyleIdx="4" presStyleCnt="7" custLinFactNeighborX="99797" custLinFactNeighborY="-4158">
        <dgm:presLayoutVars>
          <dgm:bulletEnabled val="1"/>
        </dgm:presLayoutVars>
      </dgm:prSet>
      <dgm:spPr/>
      <dgm:t>
        <a:bodyPr/>
        <a:lstStyle/>
        <a:p>
          <a:endParaRPr lang="ru-RU"/>
        </a:p>
      </dgm:t>
    </dgm:pt>
    <dgm:pt modelId="{A5757A6C-49F7-4D59-99FD-178F86CF2F49}" type="pres">
      <dgm:prSet presAssocID="{DE5C4943-41B5-4D79-86B0-E2402D40EBAF}" presName="childShp" presStyleLbl="bgAccFollowNode1" presStyleIdx="4" presStyleCnt="7" custLinFactNeighborX="-97559" custLinFactNeighborY="-9912">
        <dgm:presLayoutVars>
          <dgm:bulletEnabled val="1"/>
        </dgm:presLayoutVars>
      </dgm:prSet>
      <dgm:spPr/>
      <dgm:t>
        <a:bodyPr/>
        <a:lstStyle/>
        <a:p>
          <a:endParaRPr lang="ru-RU"/>
        </a:p>
      </dgm:t>
    </dgm:pt>
    <dgm:pt modelId="{00D7CA0B-6668-4EF7-9C0E-AA895AD38DBE}" type="pres">
      <dgm:prSet presAssocID="{4B0756EA-2537-4B36-85D2-A5FF02931DDF}" presName="spacing" presStyleCnt="0"/>
      <dgm:spPr/>
    </dgm:pt>
    <dgm:pt modelId="{7DC0E797-5B3E-4D18-83A5-48160E97372A}" type="pres">
      <dgm:prSet presAssocID="{5136F46D-DAA8-44FC-B8DF-0F8AA04B3A7D}" presName="linNode" presStyleCnt="0"/>
      <dgm:spPr/>
    </dgm:pt>
    <dgm:pt modelId="{F103612B-E609-402F-8667-AEF20AC75E91}" type="pres">
      <dgm:prSet presAssocID="{5136F46D-DAA8-44FC-B8DF-0F8AA04B3A7D}" presName="parentShp" presStyleLbl="node1" presStyleIdx="5" presStyleCnt="7" custLinFactNeighborX="99710" custLinFactNeighborY="1793">
        <dgm:presLayoutVars>
          <dgm:bulletEnabled val="1"/>
        </dgm:presLayoutVars>
      </dgm:prSet>
      <dgm:spPr/>
      <dgm:t>
        <a:bodyPr/>
        <a:lstStyle/>
        <a:p>
          <a:endParaRPr lang="ru-RU"/>
        </a:p>
      </dgm:t>
    </dgm:pt>
    <dgm:pt modelId="{5F504740-7E75-4321-BDE2-2A673ECB6AEC}" type="pres">
      <dgm:prSet presAssocID="{5136F46D-DAA8-44FC-B8DF-0F8AA04B3A7D}" presName="childShp" presStyleLbl="bgAccFollowNode1" presStyleIdx="5" presStyleCnt="7" custLinFactNeighborX="-97156" custLinFactNeighborY="-7109">
        <dgm:presLayoutVars>
          <dgm:bulletEnabled val="1"/>
        </dgm:presLayoutVars>
      </dgm:prSet>
      <dgm:spPr/>
      <dgm:t>
        <a:bodyPr/>
        <a:lstStyle/>
        <a:p>
          <a:endParaRPr lang="ru-RU"/>
        </a:p>
      </dgm:t>
    </dgm:pt>
    <dgm:pt modelId="{33875D06-4847-4949-84A3-64BC9D2FF68A}" type="pres">
      <dgm:prSet presAssocID="{6E149DC6-27F8-430C-AFAA-D36DC43FD2AD}" presName="spacing" presStyleCnt="0"/>
      <dgm:spPr/>
    </dgm:pt>
    <dgm:pt modelId="{4F0044A9-8C30-4FA4-82FF-6FE05A21590C}" type="pres">
      <dgm:prSet presAssocID="{7CC5CF70-B216-42BB-9E96-B2D12A82CB10}" presName="linNode" presStyleCnt="0"/>
      <dgm:spPr/>
    </dgm:pt>
    <dgm:pt modelId="{DDFE3F0D-A085-4C26-BC77-FFA35F8AA7DA}" type="pres">
      <dgm:prSet presAssocID="{7CC5CF70-B216-42BB-9E96-B2D12A82CB10}" presName="parentShp" presStyleLbl="node1" presStyleIdx="6" presStyleCnt="7" custScaleX="103957" custLinFactX="6497" custLinFactNeighborX="100000" custLinFactNeighborY="-1247">
        <dgm:presLayoutVars>
          <dgm:bulletEnabled val="1"/>
        </dgm:presLayoutVars>
      </dgm:prSet>
      <dgm:spPr/>
      <dgm:t>
        <a:bodyPr/>
        <a:lstStyle/>
        <a:p>
          <a:endParaRPr lang="ru-RU"/>
        </a:p>
      </dgm:t>
    </dgm:pt>
    <dgm:pt modelId="{93E7959F-9839-421C-8963-EAEA14A0D21F}" type="pres">
      <dgm:prSet presAssocID="{7CC5CF70-B216-42BB-9E96-B2D12A82CB10}" presName="childShp" presStyleLbl="bgAccFollowNode1" presStyleIdx="6" presStyleCnt="7" custScaleX="104917" custScaleY="140728" custLinFactNeighborX="-97559" custLinFactNeighborY="-9524">
        <dgm:presLayoutVars>
          <dgm:bulletEnabled val="1"/>
        </dgm:presLayoutVars>
      </dgm:prSet>
      <dgm:spPr/>
      <dgm:t>
        <a:bodyPr/>
        <a:lstStyle/>
        <a:p>
          <a:endParaRPr lang="ru-RU"/>
        </a:p>
      </dgm:t>
    </dgm:pt>
  </dgm:ptLst>
  <dgm:cxnLst>
    <dgm:cxn modelId="{F603B765-D0C0-47C0-A5F5-36A0DC1867FC}" type="presOf" srcId="{9059EED0-448A-4F9B-89C3-D52ECCF76412}" destId="{0A12912E-19C0-45D9-B67B-E68552CF60DB}" srcOrd="0" destOrd="0" presId="urn:microsoft.com/office/officeart/2005/8/layout/vList6"/>
    <dgm:cxn modelId="{A289FF28-3D5D-4072-A944-A5BC976E0ECB}" srcId="{58369FA3-F55A-4A7B-8A8A-7E23378A4F97}" destId="{9059EED0-448A-4F9B-89C3-D52ECCF76412}" srcOrd="0" destOrd="0" parTransId="{D6109A50-3730-4DC3-9C9D-79FFB576FFE8}" sibTransId="{7DFA7368-73B2-4C89-81C2-7D15692B2BA2}"/>
    <dgm:cxn modelId="{8E831CBC-9417-4889-8D34-35AC32FD1737}" type="presOf" srcId="{5AB0905C-1EE4-420E-B9C9-B4EB22040575}" destId="{93E7959F-9839-421C-8963-EAEA14A0D21F}" srcOrd="0" destOrd="0" presId="urn:microsoft.com/office/officeart/2005/8/layout/vList6"/>
    <dgm:cxn modelId="{8D151ABF-0C32-4E8D-82EA-22778BFDB98F}" type="presOf" srcId="{7EDFEBA5-2FBA-421D-9D2C-37454CED3B66}" destId="{DD801410-4993-4090-A510-1AAF759F3292}" srcOrd="0" destOrd="0" presId="urn:microsoft.com/office/officeart/2005/8/layout/vList6"/>
    <dgm:cxn modelId="{5A1ED11E-2603-4C6F-9EBA-54DDC90A5AA1}" srcId="{5136F46D-DAA8-44FC-B8DF-0F8AA04B3A7D}" destId="{06F273BD-9C32-4ED3-A90A-F742D9EB9F5F}" srcOrd="0" destOrd="0" parTransId="{0D4BDB61-B091-4427-8ADC-9A368AFC899F}" sibTransId="{DAB6315B-EA44-4AAF-9B1E-F3029D33BE3D}"/>
    <dgm:cxn modelId="{D88A8B4C-1483-4590-AA42-B81BAA3BECCF}" srcId="{7EDFEBA5-2FBA-421D-9D2C-37454CED3B66}" destId="{58369FA3-F55A-4A7B-8A8A-7E23378A4F97}" srcOrd="0" destOrd="0" parTransId="{F89973E0-B602-4A86-95CE-FF9031FCC0DE}" sibTransId="{3E171B15-A7B1-4A38-A3CD-4EAC9A1C8054}"/>
    <dgm:cxn modelId="{A742FB20-94C5-4C52-B8B0-79B24B89BC98}" type="presOf" srcId="{116305C4-799D-4FB5-AF98-FE6B4AEB8B75}" destId="{01C3F6A1-5D30-4037-A950-593E19E30F14}" srcOrd="0" destOrd="0" presId="urn:microsoft.com/office/officeart/2005/8/layout/vList6"/>
    <dgm:cxn modelId="{FE9B7A88-5D7F-4894-8A57-4DDBB9E9A86E}" type="presOf" srcId="{58369FA3-F55A-4A7B-8A8A-7E23378A4F97}" destId="{E78CD6AE-696D-448D-BC5F-A0089294AE7C}" srcOrd="0" destOrd="0" presId="urn:microsoft.com/office/officeart/2005/8/layout/vList6"/>
    <dgm:cxn modelId="{90685A82-B684-4402-A711-7C64175EB144}" type="presOf" srcId="{04483AC4-E7BF-4E3B-8BBA-EC6BFDC5916C}" destId="{34C19EB5-35C9-479D-82BE-A65E1278CE01}" srcOrd="0" destOrd="0" presId="urn:microsoft.com/office/officeart/2005/8/layout/vList6"/>
    <dgm:cxn modelId="{529821E7-8B40-4919-830B-4273F6616F1A}" srcId="{72BF3DC4-EB9D-4528-B878-C59BCE2F023A}" destId="{D2AE9391-B746-40B0-B4EA-377C8E6769A6}" srcOrd="1" destOrd="0" parTransId="{882BDE67-A78D-4EE6-9D7E-2877A259C9D2}" sibTransId="{7E3CCA34-6B1A-49DF-B827-2C5E0E65CCC6}"/>
    <dgm:cxn modelId="{50E1A9F2-4BCA-46CC-A80B-0E86E5E205A1}" srcId="{7EDFEBA5-2FBA-421D-9D2C-37454CED3B66}" destId="{72BF3DC4-EB9D-4528-B878-C59BCE2F023A}" srcOrd="1" destOrd="0" parTransId="{7CF9B1E6-DE1D-44D2-B9EE-53CBA6751784}" sibTransId="{E1B862A6-5CF2-4743-8027-B61C22264819}"/>
    <dgm:cxn modelId="{C65A864B-F55E-4FAC-8A3C-B42A415F283F}" type="presOf" srcId="{3D3D51BA-ABBB-4FD6-A645-82511E1327AE}" destId="{11517417-A034-4464-A03D-58D3F94DE34E}" srcOrd="0" destOrd="0" presId="urn:microsoft.com/office/officeart/2005/8/layout/vList6"/>
    <dgm:cxn modelId="{64285D11-1289-4817-BC37-00CF7E8F09D0}" type="presOf" srcId="{DA88A47A-EB08-4818-B112-23DE29A0C66A}" destId="{78672797-5462-4DD7-9261-CB38EE4896A1}" srcOrd="0" destOrd="0" presId="urn:microsoft.com/office/officeart/2005/8/layout/vList6"/>
    <dgm:cxn modelId="{98B939D8-B61A-4167-A75D-D88F9985C42D}" type="presOf" srcId="{7CC5CF70-B216-42BB-9E96-B2D12A82CB10}" destId="{DDFE3F0D-A085-4C26-BC77-FFA35F8AA7DA}" srcOrd="0" destOrd="0" presId="urn:microsoft.com/office/officeart/2005/8/layout/vList6"/>
    <dgm:cxn modelId="{DEBC8A15-A3DC-4921-9FD7-54020A4C008F}" srcId="{7EDFEBA5-2FBA-421D-9D2C-37454CED3B66}" destId="{1429CFF6-F84C-43BA-BE2D-44E1FBFD7923}" srcOrd="3" destOrd="0" parTransId="{8DF3454E-0527-4BEA-9037-B9B4E3BF13EF}" sibTransId="{E19AB800-D991-4582-A146-9C1E4C7ADDD8}"/>
    <dgm:cxn modelId="{783B6F60-28BF-417D-8234-601DDE1ACC6E}" type="presOf" srcId="{1429CFF6-F84C-43BA-BE2D-44E1FBFD7923}" destId="{C204A256-4527-4161-AB91-B32F01DF851F}" srcOrd="0" destOrd="0" presId="urn:microsoft.com/office/officeart/2005/8/layout/vList6"/>
    <dgm:cxn modelId="{0CFB6F02-47FC-4BE4-B3DD-0A03A0EA0460}" srcId="{7EDFEBA5-2FBA-421D-9D2C-37454CED3B66}" destId="{5136F46D-DAA8-44FC-B8DF-0F8AA04B3A7D}" srcOrd="5" destOrd="0" parTransId="{47B6D271-6AB0-4B8E-9F5B-DF961E86DD09}" sibTransId="{6E149DC6-27F8-430C-AFAA-D36DC43FD2AD}"/>
    <dgm:cxn modelId="{359CBD51-EA07-4E0F-9425-5464B2791DDF}" type="presOf" srcId="{72BF3DC4-EB9D-4528-B878-C59BCE2F023A}" destId="{A4BB1370-5349-482E-ADFD-A6DE7CD3B00F}" srcOrd="0" destOrd="0" presId="urn:microsoft.com/office/officeart/2005/8/layout/vList6"/>
    <dgm:cxn modelId="{15E1A52C-888F-4127-8B7F-DB9631F51EC9}" srcId="{7EDFEBA5-2FBA-421D-9D2C-37454CED3B66}" destId="{3D3D51BA-ABBB-4FD6-A645-82511E1327AE}" srcOrd="2" destOrd="0" parTransId="{EC324748-B88E-4F67-BA69-D32B422D0B66}" sibTransId="{83360899-176B-432B-B5E0-FA1DF6EDBBEF}"/>
    <dgm:cxn modelId="{1F7969FA-2BAF-4615-A19A-EB020936ABA5}" type="presOf" srcId="{06F273BD-9C32-4ED3-A90A-F742D9EB9F5F}" destId="{5F504740-7E75-4321-BDE2-2A673ECB6AEC}" srcOrd="0" destOrd="0" presId="urn:microsoft.com/office/officeart/2005/8/layout/vList6"/>
    <dgm:cxn modelId="{BCB0F8E0-823C-49E9-AFD3-5BB9EC07092B}" srcId="{7EDFEBA5-2FBA-421D-9D2C-37454CED3B66}" destId="{DE5C4943-41B5-4D79-86B0-E2402D40EBAF}" srcOrd="4" destOrd="0" parTransId="{63D8D627-779E-40A4-BDA7-74254490F22A}" sibTransId="{4B0756EA-2537-4B36-85D2-A5FF02931DDF}"/>
    <dgm:cxn modelId="{076EE207-FF71-4EED-8972-8C1E36056D68}" type="presOf" srcId="{5136F46D-DAA8-44FC-B8DF-0F8AA04B3A7D}" destId="{F103612B-E609-402F-8667-AEF20AC75E91}" srcOrd="0" destOrd="0" presId="urn:microsoft.com/office/officeart/2005/8/layout/vList6"/>
    <dgm:cxn modelId="{49B1D334-DFC1-493F-8A3F-EC1DFFECFAA3}" type="presOf" srcId="{9A169E28-5D27-4BF3-B56C-ECD150877FA8}" destId="{A5757A6C-49F7-4D59-99FD-178F86CF2F49}" srcOrd="0" destOrd="0" presId="urn:microsoft.com/office/officeart/2005/8/layout/vList6"/>
    <dgm:cxn modelId="{384CE64D-FEA5-45DF-81B7-9F98C982C5BB}" srcId="{72BF3DC4-EB9D-4528-B878-C59BCE2F023A}" destId="{04483AC4-E7BF-4E3B-8BBA-EC6BFDC5916C}" srcOrd="0" destOrd="0" parTransId="{BFC6B100-2E1A-4A18-94A9-45B06824B127}" sibTransId="{712B84F4-0C8B-4D3E-8B80-342B8809CC8A}"/>
    <dgm:cxn modelId="{99AFFDE1-2AF1-429D-85CE-A5DA6C77C68A}" srcId="{1429CFF6-F84C-43BA-BE2D-44E1FBFD7923}" destId="{DA88A47A-EB08-4818-B112-23DE29A0C66A}" srcOrd="0" destOrd="0" parTransId="{237F12F3-BC33-4786-90D7-28F1E163EC29}" sibTransId="{2DB83C77-C1E5-445D-8AF5-62E6EE25C864}"/>
    <dgm:cxn modelId="{11E111CF-EAFF-4D01-BD46-657729A11896}" srcId="{7CC5CF70-B216-42BB-9E96-B2D12A82CB10}" destId="{5AB0905C-1EE4-420E-B9C9-B4EB22040575}" srcOrd="0" destOrd="0" parTransId="{6D4DA6CA-1BB7-48D3-8F6F-461D3EEDE8DA}" sibTransId="{174B9621-6D3A-4CA1-BFF4-9A8956FDF515}"/>
    <dgm:cxn modelId="{8B2BDFF8-B50B-4455-9D87-E4A216153599}" srcId="{3D3D51BA-ABBB-4FD6-A645-82511E1327AE}" destId="{116305C4-799D-4FB5-AF98-FE6B4AEB8B75}" srcOrd="0" destOrd="0" parTransId="{0F996D65-ECC6-48CE-85A5-C7519D2885FD}" sibTransId="{E1BA80F5-F796-47B3-8B93-677C8FCC4F1A}"/>
    <dgm:cxn modelId="{EE25AFCE-A80E-4783-A05D-72046BEB2125}" srcId="{7EDFEBA5-2FBA-421D-9D2C-37454CED3B66}" destId="{7CC5CF70-B216-42BB-9E96-B2D12A82CB10}" srcOrd="6" destOrd="0" parTransId="{7C2BE421-D426-4AE0-8C45-FBA1439C416B}" sibTransId="{5AA7AF5D-7420-4413-82A9-A0BC9CB27C7B}"/>
    <dgm:cxn modelId="{017FFE83-215D-48B4-B9D8-FFBAF015811D}" type="presOf" srcId="{D2AE9391-B746-40B0-B4EA-377C8E6769A6}" destId="{34C19EB5-35C9-479D-82BE-A65E1278CE01}" srcOrd="0" destOrd="1" presId="urn:microsoft.com/office/officeart/2005/8/layout/vList6"/>
    <dgm:cxn modelId="{FA930079-4C50-4FE9-9249-B6CCB35E1B59}" type="presOf" srcId="{DE5C4943-41B5-4D79-86B0-E2402D40EBAF}" destId="{146CCA42-A0B8-4327-AE1E-414D1EFD28AC}" srcOrd="0" destOrd="0" presId="urn:microsoft.com/office/officeart/2005/8/layout/vList6"/>
    <dgm:cxn modelId="{67D046B0-9158-4376-9FE6-9F93A0CC6EE7}" srcId="{DE5C4943-41B5-4D79-86B0-E2402D40EBAF}" destId="{9A169E28-5D27-4BF3-B56C-ECD150877FA8}" srcOrd="0" destOrd="0" parTransId="{463588AB-8AEC-4183-8348-4DBFD495DF26}" sibTransId="{A348D45C-6979-4CA2-9AF0-E93619BC763A}"/>
    <dgm:cxn modelId="{9271313F-EA0A-4F94-8F2F-9076EBC9A2EC}" type="presParOf" srcId="{DD801410-4993-4090-A510-1AAF759F3292}" destId="{01328944-7441-49D0-9CBF-D11BE1039DF1}" srcOrd="0" destOrd="0" presId="urn:microsoft.com/office/officeart/2005/8/layout/vList6"/>
    <dgm:cxn modelId="{0DBE1B4A-63B6-4A26-A52C-0F6F2FB73817}" type="presParOf" srcId="{01328944-7441-49D0-9CBF-D11BE1039DF1}" destId="{E78CD6AE-696D-448D-BC5F-A0089294AE7C}" srcOrd="0" destOrd="0" presId="urn:microsoft.com/office/officeart/2005/8/layout/vList6"/>
    <dgm:cxn modelId="{0C6562D2-22ED-40D9-95E2-E71B658B9FDB}" type="presParOf" srcId="{01328944-7441-49D0-9CBF-D11BE1039DF1}" destId="{0A12912E-19C0-45D9-B67B-E68552CF60DB}" srcOrd="1" destOrd="0" presId="urn:microsoft.com/office/officeart/2005/8/layout/vList6"/>
    <dgm:cxn modelId="{72A9C831-A712-406A-A511-D3FEF09EFAAB}" type="presParOf" srcId="{DD801410-4993-4090-A510-1AAF759F3292}" destId="{44BF3A21-44DA-4F87-96D5-D0496E76748E}" srcOrd="1" destOrd="0" presId="urn:microsoft.com/office/officeart/2005/8/layout/vList6"/>
    <dgm:cxn modelId="{E9AB87D8-F1FF-4C51-9349-01C6542568E5}" type="presParOf" srcId="{DD801410-4993-4090-A510-1AAF759F3292}" destId="{32B7B473-A927-4101-AB0C-B37B6AF6C372}" srcOrd="2" destOrd="0" presId="urn:microsoft.com/office/officeart/2005/8/layout/vList6"/>
    <dgm:cxn modelId="{CBA91E19-03D1-4045-900B-B95489FAF4F5}" type="presParOf" srcId="{32B7B473-A927-4101-AB0C-B37B6AF6C372}" destId="{A4BB1370-5349-482E-ADFD-A6DE7CD3B00F}" srcOrd="0" destOrd="0" presId="urn:microsoft.com/office/officeart/2005/8/layout/vList6"/>
    <dgm:cxn modelId="{A4ACB5BA-ADB6-4E86-97D1-B0401FFA9CB2}" type="presParOf" srcId="{32B7B473-A927-4101-AB0C-B37B6AF6C372}" destId="{34C19EB5-35C9-479D-82BE-A65E1278CE01}" srcOrd="1" destOrd="0" presId="urn:microsoft.com/office/officeart/2005/8/layout/vList6"/>
    <dgm:cxn modelId="{C45523FF-5BF4-4A0B-B7F7-6B985E3783A0}" type="presParOf" srcId="{DD801410-4993-4090-A510-1AAF759F3292}" destId="{38952C62-0674-4D08-9283-527B746A7F60}" srcOrd="3" destOrd="0" presId="urn:microsoft.com/office/officeart/2005/8/layout/vList6"/>
    <dgm:cxn modelId="{4B00B37E-3F5C-4102-AF20-1E0FEC722FEC}" type="presParOf" srcId="{DD801410-4993-4090-A510-1AAF759F3292}" destId="{FBBA23A2-780E-47E9-ADC5-EADE9F535764}" srcOrd="4" destOrd="0" presId="urn:microsoft.com/office/officeart/2005/8/layout/vList6"/>
    <dgm:cxn modelId="{87534BBC-CE91-4E46-9F14-20AAEEAF3F3F}" type="presParOf" srcId="{FBBA23A2-780E-47E9-ADC5-EADE9F535764}" destId="{11517417-A034-4464-A03D-58D3F94DE34E}" srcOrd="0" destOrd="0" presId="urn:microsoft.com/office/officeart/2005/8/layout/vList6"/>
    <dgm:cxn modelId="{523AEC9B-10EF-4C7C-9393-D48BBEFCCB3C}" type="presParOf" srcId="{FBBA23A2-780E-47E9-ADC5-EADE9F535764}" destId="{01C3F6A1-5D30-4037-A950-593E19E30F14}" srcOrd="1" destOrd="0" presId="urn:microsoft.com/office/officeart/2005/8/layout/vList6"/>
    <dgm:cxn modelId="{53A5B2D6-D78C-4246-BD03-B8B271F80898}" type="presParOf" srcId="{DD801410-4993-4090-A510-1AAF759F3292}" destId="{BFF284BD-8280-4615-98BC-52ED4DE3561C}" srcOrd="5" destOrd="0" presId="urn:microsoft.com/office/officeart/2005/8/layout/vList6"/>
    <dgm:cxn modelId="{47EE942A-EF5A-4CCC-ACE9-6E0DACC8456C}" type="presParOf" srcId="{DD801410-4993-4090-A510-1AAF759F3292}" destId="{61EDACA0-F0A8-44D1-A548-2E8591BE6D72}" srcOrd="6" destOrd="0" presId="urn:microsoft.com/office/officeart/2005/8/layout/vList6"/>
    <dgm:cxn modelId="{C6AA987B-B84E-438F-967E-31589F043FA4}" type="presParOf" srcId="{61EDACA0-F0A8-44D1-A548-2E8591BE6D72}" destId="{C204A256-4527-4161-AB91-B32F01DF851F}" srcOrd="0" destOrd="0" presId="urn:microsoft.com/office/officeart/2005/8/layout/vList6"/>
    <dgm:cxn modelId="{A6A4913D-4F9A-4C84-95B2-1B53F65C3F98}" type="presParOf" srcId="{61EDACA0-F0A8-44D1-A548-2E8591BE6D72}" destId="{78672797-5462-4DD7-9261-CB38EE4896A1}" srcOrd="1" destOrd="0" presId="urn:microsoft.com/office/officeart/2005/8/layout/vList6"/>
    <dgm:cxn modelId="{0C56D65A-B566-46F3-BEE3-063F5282E9CF}" type="presParOf" srcId="{DD801410-4993-4090-A510-1AAF759F3292}" destId="{404F3D62-4BBA-4C52-A4E2-93A05EE0DB99}" srcOrd="7" destOrd="0" presId="urn:microsoft.com/office/officeart/2005/8/layout/vList6"/>
    <dgm:cxn modelId="{9100B815-3D34-49E7-9478-DB3C2B35919F}" type="presParOf" srcId="{DD801410-4993-4090-A510-1AAF759F3292}" destId="{CC5F8BA2-B26C-44CD-AC51-D003D7F16818}" srcOrd="8" destOrd="0" presId="urn:microsoft.com/office/officeart/2005/8/layout/vList6"/>
    <dgm:cxn modelId="{CEB1F4A1-CC27-4171-AAEC-E79AAFEE2486}" type="presParOf" srcId="{CC5F8BA2-B26C-44CD-AC51-D003D7F16818}" destId="{146CCA42-A0B8-4327-AE1E-414D1EFD28AC}" srcOrd="0" destOrd="0" presId="urn:microsoft.com/office/officeart/2005/8/layout/vList6"/>
    <dgm:cxn modelId="{72E0FE7E-F24C-4517-A7F5-94ED16FB7A75}" type="presParOf" srcId="{CC5F8BA2-B26C-44CD-AC51-D003D7F16818}" destId="{A5757A6C-49F7-4D59-99FD-178F86CF2F49}" srcOrd="1" destOrd="0" presId="urn:microsoft.com/office/officeart/2005/8/layout/vList6"/>
    <dgm:cxn modelId="{5FF0B2E9-45A3-4E7C-B889-08C2588418F8}" type="presParOf" srcId="{DD801410-4993-4090-A510-1AAF759F3292}" destId="{00D7CA0B-6668-4EF7-9C0E-AA895AD38DBE}" srcOrd="9" destOrd="0" presId="urn:microsoft.com/office/officeart/2005/8/layout/vList6"/>
    <dgm:cxn modelId="{390506A6-63C9-43C8-AC15-A61E1E17BC12}" type="presParOf" srcId="{DD801410-4993-4090-A510-1AAF759F3292}" destId="{7DC0E797-5B3E-4D18-83A5-48160E97372A}" srcOrd="10" destOrd="0" presId="urn:microsoft.com/office/officeart/2005/8/layout/vList6"/>
    <dgm:cxn modelId="{3BAE1594-6AC3-49E6-8282-DA43D96DA1CF}" type="presParOf" srcId="{7DC0E797-5B3E-4D18-83A5-48160E97372A}" destId="{F103612B-E609-402F-8667-AEF20AC75E91}" srcOrd="0" destOrd="0" presId="urn:microsoft.com/office/officeart/2005/8/layout/vList6"/>
    <dgm:cxn modelId="{0E96EB7F-8C36-44A3-A3C8-0D7591503012}" type="presParOf" srcId="{7DC0E797-5B3E-4D18-83A5-48160E97372A}" destId="{5F504740-7E75-4321-BDE2-2A673ECB6AEC}" srcOrd="1" destOrd="0" presId="urn:microsoft.com/office/officeart/2005/8/layout/vList6"/>
    <dgm:cxn modelId="{2908405D-A341-4349-BBB2-54884E1CC8D0}" type="presParOf" srcId="{DD801410-4993-4090-A510-1AAF759F3292}" destId="{33875D06-4847-4949-84A3-64BC9D2FF68A}" srcOrd="11" destOrd="0" presId="urn:microsoft.com/office/officeart/2005/8/layout/vList6"/>
    <dgm:cxn modelId="{D45B86E3-6E98-4DAF-A253-572E7A384EEA}" type="presParOf" srcId="{DD801410-4993-4090-A510-1AAF759F3292}" destId="{4F0044A9-8C30-4FA4-82FF-6FE05A21590C}" srcOrd="12" destOrd="0" presId="urn:microsoft.com/office/officeart/2005/8/layout/vList6"/>
    <dgm:cxn modelId="{9D161E7F-73D2-4477-A3DC-970FD2779C9B}" type="presParOf" srcId="{4F0044A9-8C30-4FA4-82FF-6FE05A21590C}" destId="{DDFE3F0D-A085-4C26-BC77-FFA35F8AA7DA}" srcOrd="0" destOrd="0" presId="urn:microsoft.com/office/officeart/2005/8/layout/vList6"/>
    <dgm:cxn modelId="{571DD743-52FB-45BB-BF3D-3E2DDE43564F}" type="presParOf" srcId="{4F0044A9-8C30-4FA4-82FF-6FE05A21590C}" destId="{93E7959F-9839-421C-8963-EAEA14A0D21F}"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7D2543-E60A-4A45-BCB8-57D0CA4F44E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6CB694ED-70DC-4B82-8688-1FACA26BACFC}">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ru-RU" sz="1500" dirty="0" smtClean="0">
              <a:latin typeface="Book Antiqua" pitchFamily="18" charset="0"/>
            </a:rPr>
            <a:t>Территория  -  203,34 тыс.га</a:t>
          </a:r>
          <a:endParaRPr lang="ru-RU" sz="1500" dirty="0">
            <a:latin typeface="Book Antiqua" pitchFamily="18" charset="0"/>
          </a:endParaRPr>
        </a:p>
      </dgm:t>
    </dgm:pt>
    <dgm:pt modelId="{C2781D07-946A-4627-BA55-02F559614DBA}" type="parTrans" cxnId="{B17F5A0C-3EA9-4E71-A376-8CC7E4887F90}">
      <dgm:prSet/>
      <dgm:spPr/>
      <dgm:t>
        <a:bodyPr/>
        <a:lstStyle/>
        <a:p>
          <a:endParaRPr lang="ru-RU"/>
        </a:p>
      </dgm:t>
    </dgm:pt>
    <dgm:pt modelId="{602AE971-5F22-413B-98E1-6EB57D4CB512}" type="sibTrans" cxnId="{B17F5A0C-3EA9-4E71-A376-8CC7E4887F90}">
      <dgm:prSet/>
      <dgm:spPr/>
      <dgm:t>
        <a:bodyPr/>
        <a:lstStyle/>
        <a:p>
          <a:endParaRPr lang="ru-RU"/>
        </a:p>
      </dgm:t>
    </dgm:pt>
    <dgm:pt modelId="{B2930BE3-AC8C-46E7-8C74-FDA3F66D0922}" type="pres">
      <dgm:prSet presAssocID="{9A7D2543-E60A-4A45-BCB8-57D0CA4F44EB}" presName="Name0" presStyleCnt="0">
        <dgm:presLayoutVars>
          <dgm:chPref val="3"/>
          <dgm:dir/>
          <dgm:animLvl val="lvl"/>
          <dgm:resizeHandles/>
        </dgm:presLayoutVars>
      </dgm:prSet>
      <dgm:spPr/>
      <dgm:t>
        <a:bodyPr/>
        <a:lstStyle/>
        <a:p>
          <a:endParaRPr lang="ru-RU"/>
        </a:p>
      </dgm:t>
    </dgm:pt>
    <dgm:pt modelId="{DF610496-8FD4-45F9-83AD-40DE3CB3E9DD}" type="pres">
      <dgm:prSet presAssocID="{6CB694ED-70DC-4B82-8688-1FACA26BACFC}" presName="horFlow" presStyleCnt="0"/>
      <dgm:spPr/>
    </dgm:pt>
    <dgm:pt modelId="{BACE0FBD-4505-41E9-885F-58F4FC0C072A}" type="pres">
      <dgm:prSet presAssocID="{6CB694ED-70DC-4B82-8688-1FACA26BACFC}" presName="bigChev" presStyleLbl="node1" presStyleIdx="0" presStyleCnt="1" custAng="0" custScaleY="84722" custLinFactNeighborX="55388" custLinFactNeighborY="-7767"/>
      <dgm:spPr/>
      <dgm:t>
        <a:bodyPr/>
        <a:lstStyle/>
        <a:p>
          <a:endParaRPr lang="ru-RU"/>
        </a:p>
      </dgm:t>
    </dgm:pt>
  </dgm:ptLst>
  <dgm:cxnLst>
    <dgm:cxn modelId="{375C111E-A913-4AAE-986B-A9DB18CF96F9}" type="presOf" srcId="{9A7D2543-E60A-4A45-BCB8-57D0CA4F44EB}" destId="{B2930BE3-AC8C-46E7-8C74-FDA3F66D0922}" srcOrd="0" destOrd="0" presId="urn:microsoft.com/office/officeart/2005/8/layout/lProcess3"/>
    <dgm:cxn modelId="{B17F5A0C-3EA9-4E71-A376-8CC7E4887F90}" srcId="{9A7D2543-E60A-4A45-BCB8-57D0CA4F44EB}" destId="{6CB694ED-70DC-4B82-8688-1FACA26BACFC}" srcOrd="0" destOrd="0" parTransId="{C2781D07-946A-4627-BA55-02F559614DBA}" sibTransId="{602AE971-5F22-413B-98E1-6EB57D4CB512}"/>
    <dgm:cxn modelId="{A8C93769-3FB3-4800-83B1-830411456C58}" type="presOf" srcId="{6CB694ED-70DC-4B82-8688-1FACA26BACFC}" destId="{BACE0FBD-4505-41E9-885F-58F4FC0C072A}" srcOrd="0" destOrd="0" presId="urn:microsoft.com/office/officeart/2005/8/layout/lProcess3"/>
    <dgm:cxn modelId="{C29E39A3-0B4F-4269-84B4-27D0277B1A7F}" type="presParOf" srcId="{B2930BE3-AC8C-46E7-8C74-FDA3F66D0922}" destId="{DF610496-8FD4-45F9-83AD-40DE3CB3E9DD}" srcOrd="0" destOrd="0" presId="urn:microsoft.com/office/officeart/2005/8/layout/lProcess3"/>
    <dgm:cxn modelId="{D526B67B-843A-445E-8A7E-2618676B2D22}" type="presParOf" srcId="{DF610496-8FD4-45F9-83AD-40DE3CB3E9DD}" destId="{BACE0FBD-4505-41E9-885F-58F4FC0C072A}" srcOrd="0" destOrd="0" presId="urn:microsoft.com/office/officeart/2005/8/layout/lProcess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FEE77C-B526-44E8-B59E-7723C1FCC49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D9B9E171-34A7-4D2F-B8EA-E9A47DE355C0}">
      <dgm:prSet>
        <dgm:style>
          <a:lnRef idx="0">
            <a:schemeClr val="accent1"/>
          </a:lnRef>
          <a:fillRef idx="3">
            <a:schemeClr val="accent1"/>
          </a:fillRef>
          <a:effectRef idx="3">
            <a:schemeClr val="accent1"/>
          </a:effectRef>
          <a:fontRef idx="minor">
            <a:schemeClr val="lt1"/>
          </a:fontRef>
        </dgm:style>
      </dgm:prSet>
      <dgm:spPr/>
      <dgm:t>
        <a:bodyPr/>
        <a:lstStyle/>
        <a:p>
          <a:pPr rtl="0"/>
          <a:r>
            <a:rPr lang="ru-RU" dirty="0" smtClean="0">
              <a:latin typeface="Book Antiqua" pitchFamily="18" charset="0"/>
            </a:rPr>
            <a:t>Городское поселение – 1</a:t>
          </a:r>
          <a:endParaRPr lang="ru-RU" dirty="0">
            <a:latin typeface="Book Antiqua" pitchFamily="18" charset="0"/>
          </a:endParaRPr>
        </a:p>
      </dgm:t>
    </dgm:pt>
    <dgm:pt modelId="{5762D07D-F33C-4D81-9DE3-56CC8B807C7C}" type="parTrans" cxnId="{04420147-03C4-4ECA-9585-A6845E653576}">
      <dgm:prSet/>
      <dgm:spPr/>
      <dgm:t>
        <a:bodyPr/>
        <a:lstStyle/>
        <a:p>
          <a:endParaRPr lang="ru-RU"/>
        </a:p>
      </dgm:t>
    </dgm:pt>
    <dgm:pt modelId="{216F4456-CBA4-4AF4-B9B7-AAF641127DF6}" type="sibTrans" cxnId="{04420147-03C4-4ECA-9585-A6845E653576}">
      <dgm:prSet/>
      <dgm:spPr/>
      <dgm:t>
        <a:bodyPr/>
        <a:lstStyle/>
        <a:p>
          <a:endParaRPr lang="ru-RU"/>
        </a:p>
      </dgm:t>
    </dgm:pt>
    <dgm:pt modelId="{A70E0849-5EEB-4CFB-A3A3-6BE8818A3605}">
      <dgm:prSet>
        <dgm:style>
          <a:lnRef idx="0">
            <a:schemeClr val="accent1"/>
          </a:lnRef>
          <a:fillRef idx="3">
            <a:schemeClr val="accent1"/>
          </a:fillRef>
          <a:effectRef idx="3">
            <a:schemeClr val="accent1"/>
          </a:effectRef>
          <a:fontRef idx="minor">
            <a:schemeClr val="lt1"/>
          </a:fontRef>
        </dgm:style>
      </dgm:prSet>
      <dgm:spPr/>
      <dgm:t>
        <a:bodyPr/>
        <a:lstStyle/>
        <a:p>
          <a:pPr rtl="0"/>
          <a:r>
            <a:rPr lang="ru-RU" dirty="0" smtClean="0">
              <a:latin typeface="Book Antiqua" pitchFamily="18" charset="0"/>
            </a:rPr>
            <a:t>Сельских поселений - 14</a:t>
          </a:r>
          <a:endParaRPr lang="ru-RU" dirty="0">
            <a:latin typeface="Book Antiqua" pitchFamily="18" charset="0"/>
          </a:endParaRPr>
        </a:p>
      </dgm:t>
    </dgm:pt>
    <dgm:pt modelId="{B8F16D79-107D-4AF9-A37C-BEE58577FFB9}" type="parTrans" cxnId="{0C5F2D3F-AFC9-4605-B2D2-9689B2C1C9D9}">
      <dgm:prSet/>
      <dgm:spPr/>
      <dgm:t>
        <a:bodyPr/>
        <a:lstStyle/>
        <a:p>
          <a:endParaRPr lang="ru-RU"/>
        </a:p>
      </dgm:t>
    </dgm:pt>
    <dgm:pt modelId="{4C9A032D-99DA-408D-A8D4-1069DA05AFE3}" type="sibTrans" cxnId="{0C5F2D3F-AFC9-4605-B2D2-9689B2C1C9D9}">
      <dgm:prSet/>
      <dgm:spPr/>
      <dgm:t>
        <a:bodyPr/>
        <a:lstStyle/>
        <a:p>
          <a:endParaRPr lang="ru-RU"/>
        </a:p>
      </dgm:t>
    </dgm:pt>
    <dgm:pt modelId="{776AA742-1802-44CE-99AE-82D7D4557B8E}" type="pres">
      <dgm:prSet presAssocID="{05FEE77C-B526-44E8-B59E-7723C1FCC497}" presName="Name0" presStyleCnt="0">
        <dgm:presLayoutVars>
          <dgm:chPref val="3"/>
          <dgm:dir/>
          <dgm:animLvl val="lvl"/>
          <dgm:resizeHandles/>
        </dgm:presLayoutVars>
      </dgm:prSet>
      <dgm:spPr/>
      <dgm:t>
        <a:bodyPr/>
        <a:lstStyle/>
        <a:p>
          <a:endParaRPr lang="ru-RU"/>
        </a:p>
      </dgm:t>
    </dgm:pt>
    <dgm:pt modelId="{73707EE1-10A5-4F76-8EB3-D61503D5919E}" type="pres">
      <dgm:prSet presAssocID="{D9B9E171-34A7-4D2F-B8EA-E9A47DE355C0}" presName="horFlow" presStyleCnt="0"/>
      <dgm:spPr/>
    </dgm:pt>
    <dgm:pt modelId="{A35CE742-C92E-471D-AE33-FC87EDA40D4A}" type="pres">
      <dgm:prSet presAssocID="{D9B9E171-34A7-4D2F-B8EA-E9A47DE355C0}" presName="bigChev" presStyleLbl="node1" presStyleIdx="0" presStyleCnt="2" custLinFactNeighborX="40741" custLinFactNeighborY="-39618"/>
      <dgm:spPr/>
      <dgm:t>
        <a:bodyPr/>
        <a:lstStyle/>
        <a:p>
          <a:endParaRPr lang="ru-RU"/>
        </a:p>
      </dgm:t>
    </dgm:pt>
    <dgm:pt modelId="{434E9F64-F7DF-4394-A5CC-C26AC408F5F5}" type="pres">
      <dgm:prSet presAssocID="{D9B9E171-34A7-4D2F-B8EA-E9A47DE355C0}" presName="vSp" presStyleCnt="0"/>
      <dgm:spPr/>
    </dgm:pt>
    <dgm:pt modelId="{A13FDFE1-09DB-483E-B7E9-7C6C27D49B67}" type="pres">
      <dgm:prSet presAssocID="{A70E0849-5EEB-4CFB-A3A3-6BE8818A3605}" presName="horFlow" presStyleCnt="0"/>
      <dgm:spPr/>
    </dgm:pt>
    <dgm:pt modelId="{584093BA-FBF9-44C9-B06B-4924A014C6F1}" type="pres">
      <dgm:prSet presAssocID="{A70E0849-5EEB-4CFB-A3A3-6BE8818A3605}" presName="bigChev" presStyleLbl="node1" presStyleIdx="1" presStyleCnt="2" custLinFactNeighborX="8409" custLinFactNeighborY="17637"/>
      <dgm:spPr/>
      <dgm:t>
        <a:bodyPr/>
        <a:lstStyle/>
        <a:p>
          <a:endParaRPr lang="ru-RU"/>
        </a:p>
      </dgm:t>
    </dgm:pt>
  </dgm:ptLst>
  <dgm:cxnLst>
    <dgm:cxn modelId="{C9D2039C-7A9C-4750-9C27-168F4137BABC}" type="presOf" srcId="{A70E0849-5EEB-4CFB-A3A3-6BE8818A3605}" destId="{584093BA-FBF9-44C9-B06B-4924A014C6F1}" srcOrd="0" destOrd="0" presId="urn:microsoft.com/office/officeart/2005/8/layout/lProcess3"/>
    <dgm:cxn modelId="{709C0E45-226A-4A9B-AAAA-B3C322EBA1B3}" type="presOf" srcId="{05FEE77C-B526-44E8-B59E-7723C1FCC497}" destId="{776AA742-1802-44CE-99AE-82D7D4557B8E}" srcOrd="0" destOrd="0" presId="urn:microsoft.com/office/officeart/2005/8/layout/lProcess3"/>
    <dgm:cxn modelId="{F2A8C927-372D-43B0-A3A0-982BF4DCA452}" type="presOf" srcId="{D9B9E171-34A7-4D2F-B8EA-E9A47DE355C0}" destId="{A35CE742-C92E-471D-AE33-FC87EDA40D4A}" srcOrd="0" destOrd="0" presId="urn:microsoft.com/office/officeart/2005/8/layout/lProcess3"/>
    <dgm:cxn modelId="{04420147-03C4-4ECA-9585-A6845E653576}" srcId="{05FEE77C-B526-44E8-B59E-7723C1FCC497}" destId="{D9B9E171-34A7-4D2F-B8EA-E9A47DE355C0}" srcOrd="0" destOrd="0" parTransId="{5762D07D-F33C-4D81-9DE3-56CC8B807C7C}" sibTransId="{216F4456-CBA4-4AF4-B9B7-AAF641127DF6}"/>
    <dgm:cxn modelId="{0C5F2D3F-AFC9-4605-B2D2-9689B2C1C9D9}" srcId="{05FEE77C-B526-44E8-B59E-7723C1FCC497}" destId="{A70E0849-5EEB-4CFB-A3A3-6BE8818A3605}" srcOrd="1" destOrd="0" parTransId="{B8F16D79-107D-4AF9-A37C-BEE58577FFB9}" sibTransId="{4C9A032D-99DA-408D-A8D4-1069DA05AFE3}"/>
    <dgm:cxn modelId="{728908A1-E327-4299-AC15-695EECBF87D3}" type="presParOf" srcId="{776AA742-1802-44CE-99AE-82D7D4557B8E}" destId="{73707EE1-10A5-4F76-8EB3-D61503D5919E}" srcOrd="0" destOrd="0" presId="urn:microsoft.com/office/officeart/2005/8/layout/lProcess3"/>
    <dgm:cxn modelId="{835F10C6-AF50-4682-BBB2-0597354B7325}" type="presParOf" srcId="{73707EE1-10A5-4F76-8EB3-D61503D5919E}" destId="{A35CE742-C92E-471D-AE33-FC87EDA40D4A}" srcOrd="0" destOrd="0" presId="urn:microsoft.com/office/officeart/2005/8/layout/lProcess3"/>
    <dgm:cxn modelId="{D4F7F708-6340-4029-8FE2-EA0B71689B8B}" type="presParOf" srcId="{776AA742-1802-44CE-99AE-82D7D4557B8E}" destId="{434E9F64-F7DF-4394-A5CC-C26AC408F5F5}" srcOrd="1" destOrd="0" presId="urn:microsoft.com/office/officeart/2005/8/layout/lProcess3"/>
    <dgm:cxn modelId="{CED500DC-1ADF-44D3-96A7-949904A3E9F2}" type="presParOf" srcId="{776AA742-1802-44CE-99AE-82D7D4557B8E}" destId="{A13FDFE1-09DB-483E-B7E9-7C6C27D49B67}" srcOrd="2" destOrd="0" presId="urn:microsoft.com/office/officeart/2005/8/layout/lProcess3"/>
    <dgm:cxn modelId="{038FE8EC-03AB-4743-A6CA-E88EF169C646}" type="presParOf" srcId="{A13FDFE1-09DB-483E-B7E9-7C6C27D49B67}" destId="{584093BA-FBF9-44C9-B06B-4924A014C6F1}" srcOrd="0" destOrd="0" presId="urn:microsoft.com/office/officeart/2005/8/layout/lProcess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0C0A02-3A93-4C7D-AAD8-8DD81A8D0BB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23DED248-F1F4-44EE-996C-13D2D3F47572}">
      <dgm:prSet>
        <dgm:style>
          <a:lnRef idx="0">
            <a:schemeClr val="accent1"/>
          </a:lnRef>
          <a:fillRef idx="3">
            <a:schemeClr val="accent1"/>
          </a:fillRef>
          <a:effectRef idx="3">
            <a:schemeClr val="accent1"/>
          </a:effectRef>
          <a:fontRef idx="minor">
            <a:schemeClr val="lt1"/>
          </a:fontRef>
        </dgm:style>
      </dgm:prSet>
      <dgm:spPr/>
      <dgm:t>
        <a:bodyPr/>
        <a:lstStyle/>
        <a:p>
          <a:pPr rtl="0"/>
          <a:r>
            <a:rPr lang="ru-RU" dirty="0" smtClean="0">
              <a:latin typeface="Book Antiqua" pitchFamily="18" charset="0"/>
            </a:rPr>
            <a:t>Городское население – 34%</a:t>
          </a:r>
          <a:endParaRPr lang="ru-RU" dirty="0">
            <a:latin typeface="Book Antiqua" pitchFamily="18" charset="0"/>
          </a:endParaRPr>
        </a:p>
      </dgm:t>
    </dgm:pt>
    <dgm:pt modelId="{B1249AAD-B284-4E64-A3EB-B9CFEF579D5F}" type="parTrans" cxnId="{7AF49615-F11E-41BF-8298-D229C71E9525}">
      <dgm:prSet/>
      <dgm:spPr/>
      <dgm:t>
        <a:bodyPr/>
        <a:lstStyle/>
        <a:p>
          <a:endParaRPr lang="ru-RU"/>
        </a:p>
      </dgm:t>
    </dgm:pt>
    <dgm:pt modelId="{0AF1799E-A717-4BB8-93DB-542D71A499FD}" type="sibTrans" cxnId="{7AF49615-F11E-41BF-8298-D229C71E9525}">
      <dgm:prSet/>
      <dgm:spPr/>
      <dgm:t>
        <a:bodyPr/>
        <a:lstStyle/>
        <a:p>
          <a:endParaRPr lang="ru-RU"/>
        </a:p>
      </dgm:t>
    </dgm:pt>
    <dgm:pt modelId="{4116441A-9C74-4EF1-8F64-BC0CCD9A36E6}">
      <dgm:prSet>
        <dgm:style>
          <a:lnRef idx="0">
            <a:schemeClr val="accent1"/>
          </a:lnRef>
          <a:fillRef idx="3">
            <a:schemeClr val="accent1"/>
          </a:fillRef>
          <a:effectRef idx="3">
            <a:schemeClr val="accent1"/>
          </a:effectRef>
          <a:fontRef idx="minor">
            <a:schemeClr val="lt1"/>
          </a:fontRef>
        </dgm:style>
      </dgm:prSet>
      <dgm:spPr/>
      <dgm:t>
        <a:bodyPr/>
        <a:lstStyle/>
        <a:p>
          <a:pPr rtl="0"/>
          <a:r>
            <a:rPr lang="ru-RU" dirty="0" smtClean="0">
              <a:latin typeface="Book Antiqua" pitchFamily="18" charset="0"/>
            </a:rPr>
            <a:t>Сельское население – 66%    </a:t>
          </a:r>
          <a:endParaRPr lang="ru-RU" dirty="0">
            <a:latin typeface="Book Antiqua" pitchFamily="18" charset="0"/>
          </a:endParaRPr>
        </a:p>
      </dgm:t>
    </dgm:pt>
    <dgm:pt modelId="{DD4074FB-BB17-4138-823F-10DB09CB51FF}" type="parTrans" cxnId="{1F4B43B1-D721-4AFC-93E0-39657B9DC746}">
      <dgm:prSet/>
      <dgm:spPr/>
      <dgm:t>
        <a:bodyPr/>
        <a:lstStyle/>
        <a:p>
          <a:endParaRPr lang="ru-RU"/>
        </a:p>
      </dgm:t>
    </dgm:pt>
    <dgm:pt modelId="{951F3A36-1E23-48C9-9147-ECCF776881D6}" type="sibTrans" cxnId="{1F4B43B1-D721-4AFC-93E0-39657B9DC746}">
      <dgm:prSet/>
      <dgm:spPr/>
      <dgm:t>
        <a:bodyPr/>
        <a:lstStyle/>
        <a:p>
          <a:endParaRPr lang="ru-RU"/>
        </a:p>
      </dgm:t>
    </dgm:pt>
    <dgm:pt modelId="{F172F06A-EE67-438F-BC75-A8BED5B6F49A}" type="pres">
      <dgm:prSet presAssocID="{BE0C0A02-3A93-4C7D-AAD8-8DD81A8D0BB8}" presName="Name0" presStyleCnt="0">
        <dgm:presLayoutVars>
          <dgm:chPref val="3"/>
          <dgm:dir/>
          <dgm:animLvl val="lvl"/>
          <dgm:resizeHandles/>
        </dgm:presLayoutVars>
      </dgm:prSet>
      <dgm:spPr/>
      <dgm:t>
        <a:bodyPr/>
        <a:lstStyle/>
        <a:p>
          <a:endParaRPr lang="ru-RU"/>
        </a:p>
      </dgm:t>
    </dgm:pt>
    <dgm:pt modelId="{67A46328-9F50-4E5B-A279-CA5282980619}" type="pres">
      <dgm:prSet presAssocID="{23DED248-F1F4-44EE-996C-13D2D3F47572}" presName="horFlow" presStyleCnt="0"/>
      <dgm:spPr/>
    </dgm:pt>
    <dgm:pt modelId="{A6EFF1F9-070C-4F75-AEF2-175080E03D73}" type="pres">
      <dgm:prSet presAssocID="{23DED248-F1F4-44EE-996C-13D2D3F47572}" presName="bigChev" presStyleLbl="node1" presStyleIdx="0" presStyleCnt="2" custLinFactNeighborX="3333" custLinFactNeighborY="-6"/>
      <dgm:spPr/>
      <dgm:t>
        <a:bodyPr/>
        <a:lstStyle/>
        <a:p>
          <a:endParaRPr lang="ru-RU"/>
        </a:p>
      </dgm:t>
    </dgm:pt>
    <dgm:pt modelId="{23C530EC-5FD0-496A-9C6C-FC684B2C6B86}" type="pres">
      <dgm:prSet presAssocID="{23DED248-F1F4-44EE-996C-13D2D3F47572}" presName="vSp" presStyleCnt="0"/>
      <dgm:spPr/>
    </dgm:pt>
    <dgm:pt modelId="{608ECB5D-C324-4BFB-9E73-FE1787ABE07B}" type="pres">
      <dgm:prSet presAssocID="{4116441A-9C74-4EF1-8F64-BC0CCD9A36E6}" presName="horFlow" presStyleCnt="0"/>
      <dgm:spPr/>
    </dgm:pt>
    <dgm:pt modelId="{F90D0886-8325-40D6-9726-F788C42AAA44}" type="pres">
      <dgm:prSet presAssocID="{4116441A-9C74-4EF1-8F64-BC0CCD9A36E6}" presName="bigChev" presStyleLbl="node1" presStyleIdx="1" presStyleCnt="2" custLinFactNeighborX="3333" custLinFactNeighborY="-5505"/>
      <dgm:spPr/>
      <dgm:t>
        <a:bodyPr/>
        <a:lstStyle/>
        <a:p>
          <a:endParaRPr lang="ru-RU"/>
        </a:p>
      </dgm:t>
    </dgm:pt>
  </dgm:ptLst>
  <dgm:cxnLst>
    <dgm:cxn modelId="{1F4B43B1-D721-4AFC-93E0-39657B9DC746}" srcId="{BE0C0A02-3A93-4C7D-AAD8-8DD81A8D0BB8}" destId="{4116441A-9C74-4EF1-8F64-BC0CCD9A36E6}" srcOrd="1" destOrd="0" parTransId="{DD4074FB-BB17-4138-823F-10DB09CB51FF}" sibTransId="{951F3A36-1E23-48C9-9147-ECCF776881D6}"/>
    <dgm:cxn modelId="{7AF49615-F11E-41BF-8298-D229C71E9525}" srcId="{BE0C0A02-3A93-4C7D-AAD8-8DD81A8D0BB8}" destId="{23DED248-F1F4-44EE-996C-13D2D3F47572}" srcOrd="0" destOrd="0" parTransId="{B1249AAD-B284-4E64-A3EB-B9CFEF579D5F}" sibTransId="{0AF1799E-A717-4BB8-93DB-542D71A499FD}"/>
    <dgm:cxn modelId="{9FEFD912-2F4B-4BF1-A641-099CFFF118B8}" type="presOf" srcId="{BE0C0A02-3A93-4C7D-AAD8-8DD81A8D0BB8}" destId="{F172F06A-EE67-438F-BC75-A8BED5B6F49A}" srcOrd="0" destOrd="0" presId="urn:microsoft.com/office/officeart/2005/8/layout/lProcess3"/>
    <dgm:cxn modelId="{0B1AD1E7-AFF3-465D-9A75-47F8ECAC8975}" type="presOf" srcId="{23DED248-F1F4-44EE-996C-13D2D3F47572}" destId="{A6EFF1F9-070C-4F75-AEF2-175080E03D73}" srcOrd="0" destOrd="0" presId="urn:microsoft.com/office/officeart/2005/8/layout/lProcess3"/>
    <dgm:cxn modelId="{68937179-BB58-4A58-BBE7-A2C43669AAFA}" type="presOf" srcId="{4116441A-9C74-4EF1-8F64-BC0CCD9A36E6}" destId="{F90D0886-8325-40D6-9726-F788C42AAA44}" srcOrd="0" destOrd="0" presId="urn:microsoft.com/office/officeart/2005/8/layout/lProcess3"/>
    <dgm:cxn modelId="{9324E212-B3EC-4526-9BAD-BA172F31F7B6}" type="presParOf" srcId="{F172F06A-EE67-438F-BC75-A8BED5B6F49A}" destId="{67A46328-9F50-4E5B-A279-CA5282980619}" srcOrd="0" destOrd="0" presId="urn:microsoft.com/office/officeart/2005/8/layout/lProcess3"/>
    <dgm:cxn modelId="{39BD5877-D097-4136-9F3B-3793021BB739}" type="presParOf" srcId="{67A46328-9F50-4E5B-A279-CA5282980619}" destId="{A6EFF1F9-070C-4F75-AEF2-175080E03D73}" srcOrd="0" destOrd="0" presId="urn:microsoft.com/office/officeart/2005/8/layout/lProcess3"/>
    <dgm:cxn modelId="{FEA95227-ADD9-4E43-BA35-4CC775F1E205}" type="presParOf" srcId="{F172F06A-EE67-438F-BC75-A8BED5B6F49A}" destId="{23C530EC-5FD0-496A-9C6C-FC684B2C6B86}" srcOrd="1" destOrd="0" presId="urn:microsoft.com/office/officeart/2005/8/layout/lProcess3"/>
    <dgm:cxn modelId="{29626D72-C4CC-4C52-B0CF-B80A61C66EA1}" type="presParOf" srcId="{F172F06A-EE67-438F-BC75-A8BED5B6F49A}" destId="{608ECB5D-C324-4BFB-9E73-FE1787ABE07B}" srcOrd="2" destOrd="0" presId="urn:microsoft.com/office/officeart/2005/8/layout/lProcess3"/>
    <dgm:cxn modelId="{6EA00D35-6A0F-4DCD-97D0-6284844C4981}" type="presParOf" srcId="{608ECB5D-C324-4BFB-9E73-FE1787ABE07B}" destId="{F90D0886-8325-40D6-9726-F788C42AAA44}" srcOrd="0" destOrd="0" presId="urn:microsoft.com/office/officeart/2005/8/layout/lProcess3"/>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84E981-E2A2-4F33-8A22-171224B9A76E}" type="doc">
      <dgm:prSet loTypeId="urn:microsoft.com/office/officeart/2005/8/layout/cycle3" loCatId="cycle" qsTypeId="urn:microsoft.com/office/officeart/2005/8/quickstyle/3d1" qsCatId="3D" csTypeId="urn:microsoft.com/office/officeart/2005/8/colors/accent1_2" csCatId="accent1" phldr="1"/>
      <dgm:spPr/>
      <dgm:t>
        <a:bodyPr/>
        <a:lstStyle/>
        <a:p>
          <a:endParaRPr lang="ru-RU"/>
        </a:p>
      </dgm:t>
    </dgm:pt>
    <dgm:pt modelId="{B7EA8298-ECDE-4155-BDEC-96200970E77A}">
      <dgm:prSet custT="1"/>
      <dgm:spPr/>
      <dgm:t>
        <a:bodyPr/>
        <a:lstStyle/>
        <a:p>
          <a:r>
            <a:rPr lang="ru-RU" sz="2400" b="1" dirty="0" smtClean="0">
              <a:latin typeface="Book Antiqua" pitchFamily="18" charset="0"/>
            </a:rPr>
            <a:t>Основные направления бюджетной и налоговой политики муниципального образования «Холм-Жирковский район» Смоленской области  с учетом изменений бюджетного и налогового законодательства</a:t>
          </a:r>
          <a:endParaRPr lang="ru-RU" sz="2400" b="1" dirty="0">
            <a:latin typeface="Book Antiqua" pitchFamily="18" charset="0"/>
          </a:endParaRPr>
        </a:p>
      </dgm:t>
    </dgm:pt>
    <dgm:pt modelId="{E453CE63-3D26-4C57-9FA9-E977662C36BC}" type="parTrans" cxnId="{7E0D0D87-10B8-48E2-933F-222189CFD52F}">
      <dgm:prSet/>
      <dgm:spPr/>
      <dgm:t>
        <a:bodyPr/>
        <a:lstStyle/>
        <a:p>
          <a:endParaRPr lang="ru-RU" sz="2400" b="1"/>
        </a:p>
      </dgm:t>
    </dgm:pt>
    <dgm:pt modelId="{0DB5CF0B-C82B-48A8-AA38-AFAEB8EE3502}" type="sibTrans" cxnId="{7E0D0D87-10B8-48E2-933F-222189CFD52F}">
      <dgm:prSet/>
      <dgm:spPr/>
      <dgm:t>
        <a:bodyPr/>
        <a:lstStyle/>
        <a:p>
          <a:endParaRPr lang="ru-RU" sz="2400" b="1"/>
        </a:p>
      </dgm:t>
    </dgm:pt>
    <dgm:pt modelId="{08441C6B-5A4F-43AB-905F-08CF009531C8}">
      <dgm:prSet custT="1"/>
      <dgm:spPr/>
      <dgm:t>
        <a:bodyPr/>
        <a:lstStyle/>
        <a:p>
          <a:r>
            <a:rPr lang="ru-RU" sz="2800" b="1" dirty="0" smtClean="0">
              <a:latin typeface="Book Antiqua" pitchFamily="18" charset="0"/>
            </a:rPr>
            <a:t>Бюджетное послание Президента Российской Федерации на 2016-2018 годы</a:t>
          </a:r>
          <a:endParaRPr lang="ru-RU" sz="2800" b="1" dirty="0">
            <a:latin typeface="Book Antiqua" pitchFamily="18" charset="0"/>
          </a:endParaRPr>
        </a:p>
      </dgm:t>
    </dgm:pt>
    <dgm:pt modelId="{D42987AF-A6D0-4CE3-9952-4944571D430A}" type="parTrans" cxnId="{923D1AA7-FCD9-44D2-B600-83694EA0E35D}">
      <dgm:prSet/>
      <dgm:spPr/>
      <dgm:t>
        <a:bodyPr/>
        <a:lstStyle/>
        <a:p>
          <a:endParaRPr lang="ru-RU" sz="2400" b="1"/>
        </a:p>
      </dgm:t>
    </dgm:pt>
    <dgm:pt modelId="{DA6BA9CF-E060-4928-AFF6-AEB10EC0F12C}" type="sibTrans" cxnId="{923D1AA7-FCD9-44D2-B600-83694EA0E35D}">
      <dgm:prSet/>
      <dgm:spPr/>
      <dgm:t>
        <a:bodyPr/>
        <a:lstStyle/>
        <a:p>
          <a:endParaRPr lang="ru-RU" sz="2400" b="1" dirty="0"/>
        </a:p>
      </dgm:t>
    </dgm:pt>
    <dgm:pt modelId="{E6981AFA-B8DE-40BD-A34C-8C0933CB14A7}">
      <dgm:prSet custT="1"/>
      <dgm:spPr/>
      <dgm:t>
        <a:bodyPr/>
        <a:lstStyle/>
        <a:p>
          <a:r>
            <a:rPr lang="ru-RU" sz="2400" b="1" dirty="0" smtClean="0">
              <a:latin typeface="Book Antiqua" pitchFamily="18" charset="0"/>
            </a:rPr>
            <a:t>Основные параметры Прогноза социально-экономического развития муниципального образования «Холм-Жирковский район» Смоленской области  </a:t>
          </a:r>
          <a:endParaRPr lang="ru-RU" sz="2400" b="1" dirty="0">
            <a:latin typeface="Book Antiqua" pitchFamily="18" charset="0"/>
          </a:endParaRPr>
        </a:p>
      </dgm:t>
    </dgm:pt>
    <dgm:pt modelId="{591821FD-4FEF-4890-99B9-5D3C4948C40B}" type="parTrans" cxnId="{42C76A93-4513-4AEF-B111-C0BB614092F1}">
      <dgm:prSet/>
      <dgm:spPr/>
      <dgm:t>
        <a:bodyPr/>
        <a:lstStyle/>
        <a:p>
          <a:endParaRPr lang="ru-RU" sz="2400" b="1"/>
        </a:p>
      </dgm:t>
    </dgm:pt>
    <dgm:pt modelId="{566B52C8-398B-4562-990D-0D648421A22C}" type="sibTrans" cxnId="{42C76A93-4513-4AEF-B111-C0BB614092F1}">
      <dgm:prSet/>
      <dgm:spPr/>
      <dgm:t>
        <a:bodyPr/>
        <a:lstStyle/>
        <a:p>
          <a:endParaRPr lang="ru-RU" sz="2400" b="1"/>
        </a:p>
      </dgm:t>
    </dgm:pt>
    <dgm:pt modelId="{2FE4C72B-DAC2-4F3C-AD10-1571FF09B386}" type="pres">
      <dgm:prSet presAssocID="{2384E981-E2A2-4F33-8A22-171224B9A76E}" presName="Name0" presStyleCnt="0">
        <dgm:presLayoutVars>
          <dgm:dir/>
          <dgm:resizeHandles val="exact"/>
        </dgm:presLayoutVars>
      </dgm:prSet>
      <dgm:spPr/>
      <dgm:t>
        <a:bodyPr/>
        <a:lstStyle/>
        <a:p>
          <a:endParaRPr lang="ru-RU"/>
        </a:p>
      </dgm:t>
    </dgm:pt>
    <dgm:pt modelId="{1122A013-4749-4CD1-91E0-DEB23E351BD8}" type="pres">
      <dgm:prSet presAssocID="{2384E981-E2A2-4F33-8A22-171224B9A76E}" presName="cycle" presStyleCnt="0"/>
      <dgm:spPr/>
      <dgm:t>
        <a:bodyPr/>
        <a:lstStyle/>
        <a:p>
          <a:endParaRPr lang="ru-RU"/>
        </a:p>
      </dgm:t>
    </dgm:pt>
    <dgm:pt modelId="{D73C32C9-B7C5-4705-BB81-A89B055DE445}" type="pres">
      <dgm:prSet presAssocID="{08441C6B-5A4F-43AB-905F-08CF009531C8}" presName="nodeFirstNode" presStyleLbl="node1" presStyleIdx="0" presStyleCnt="3" custScaleX="216567" custScaleY="49176" custRadScaleRad="108732" custRadScaleInc="-1495">
        <dgm:presLayoutVars>
          <dgm:bulletEnabled val="1"/>
        </dgm:presLayoutVars>
      </dgm:prSet>
      <dgm:spPr/>
      <dgm:t>
        <a:bodyPr/>
        <a:lstStyle/>
        <a:p>
          <a:endParaRPr lang="ru-RU"/>
        </a:p>
      </dgm:t>
    </dgm:pt>
    <dgm:pt modelId="{358734D2-6690-400B-92F1-00E2BE5EDD5E}" type="pres">
      <dgm:prSet presAssocID="{DA6BA9CF-E060-4928-AFF6-AEB10EC0F12C}" presName="sibTransFirstNode" presStyleLbl="bgShp" presStyleIdx="0" presStyleCnt="1" custAng="0" custScaleX="42729" custScaleY="63628" custLinFactNeighborX="-2589" custLinFactNeighborY="23394"/>
      <dgm:spPr>
        <a:prstGeom prst="downArrow">
          <a:avLst/>
        </a:prstGeom>
      </dgm:spPr>
      <dgm:t>
        <a:bodyPr/>
        <a:lstStyle/>
        <a:p>
          <a:endParaRPr lang="ru-RU"/>
        </a:p>
      </dgm:t>
    </dgm:pt>
    <dgm:pt modelId="{C271A942-9659-40F0-B91E-421AA1A868F7}" type="pres">
      <dgm:prSet presAssocID="{E6981AFA-B8DE-40BD-A34C-8C0933CB14A7}" presName="nodeFollowingNodes" presStyleLbl="node1" presStyleIdx="1" presStyleCnt="3" custScaleX="219430" custScaleY="87784" custRadScaleRad="60764" custRadScaleInc="67657">
        <dgm:presLayoutVars>
          <dgm:bulletEnabled val="1"/>
        </dgm:presLayoutVars>
      </dgm:prSet>
      <dgm:spPr/>
      <dgm:t>
        <a:bodyPr/>
        <a:lstStyle/>
        <a:p>
          <a:endParaRPr lang="ru-RU"/>
        </a:p>
      </dgm:t>
    </dgm:pt>
    <dgm:pt modelId="{27783912-6789-4E1A-8B8C-1CAE98185405}" type="pres">
      <dgm:prSet presAssocID="{B7EA8298-ECDE-4155-BDEC-96200970E77A}" presName="nodeFollowingNodes" presStyleLbl="node1" presStyleIdx="2" presStyleCnt="3" custScaleX="214620" custScaleY="109750" custRadScaleRad="32333" custRadScaleInc="145237">
        <dgm:presLayoutVars>
          <dgm:bulletEnabled val="1"/>
        </dgm:presLayoutVars>
      </dgm:prSet>
      <dgm:spPr/>
      <dgm:t>
        <a:bodyPr/>
        <a:lstStyle/>
        <a:p>
          <a:endParaRPr lang="ru-RU"/>
        </a:p>
      </dgm:t>
    </dgm:pt>
  </dgm:ptLst>
  <dgm:cxnLst>
    <dgm:cxn modelId="{3A566B7A-3221-4AE6-ACD2-60A9D04B4793}" type="presOf" srcId="{08441C6B-5A4F-43AB-905F-08CF009531C8}" destId="{D73C32C9-B7C5-4705-BB81-A89B055DE445}" srcOrd="0" destOrd="0" presId="urn:microsoft.com/office/officeart/2005/8/layout/cycle3"/>
    <dgm:cxn modelId="{F6024697-143A-407F-B4BB-1BFF4AAC2E5E}" type="presOf" srcId="{B7EA8298-ECDE-4155-BDEC-96200970E77A}" destId="{27783912-6789-4E1A-8B8C-1CAE98185405}" srcOrd="0" destOrd="0" presId="urn:microsoft.com/office/officeart/2005/8/layout/cycle3"/>
    <dgm:cxn modelId="{7E0D0D87-10B8-48E2-933F-222189CFD52F}" srcId="{2384E981-E2A2-4F33-8A22-171224B9A76E}" destId="{B7EA8298-ECDE-4155-BDEC-96200970E77A}" srcOrd="2" destOrd="0" parTransId="{E453CE63-3D26-4C57-9FA9-E977662C36BC}" sibTransId="{0DB5CF0B-C82B-48A8-AA38-AFAEB8EE3502}"/>
    <dgm:cxn modelId="{42C76A93-4513-4AEF-B111-C0BB614092F1}" srcId="{2384E981-E2A2-4F33-8A22-171224B9A76E}" destId="{E6981AFA-B8DE-40BD-A34C-8C0933CB14A7}" srcOrd="1" destOrd="0" parTransId="{591821FD-4FEF-4890-99B9-5D3C4948C40B}" sibTransId="{566B52C8-398B-4562-990D-0D648421A22C}"/>
    <dgm:cxn modelId="{2F09CD79-7883-40E1-BE89-132948AFBA7A}" type="presOf" srcId="{2384E981-E2A2-4F33-8A22-171224B9A76E}" destId="{2FE4C72B-DAC2-4F3C-AD10-1571FF09B386}" srcOrd="0" destOrd="0" presId="urn:microsoft.com/office/officeart/2005/8/layout/cycle3"/>
    <dgm:cxn modelId="{B64855E2-604D-4A4C-BE53-414A3C803588}" type="presOf" srcId="{DA6BA9CF-E060-4928-AFF6-AEB10EC0F12C}" destId="{358734D2-6690-400B-92F1-00E2BE5EDD5E}" srcOrd="0" destOrd="0" presId="urn:microsoft.com/office/officeart/2005/8/layout/cycle3"/>
    <dgm:cxn modelId="{923D1AA7-FCD9-44D2-B600-83694EA0E35D}" srcId="{2384E981-E2A2-4F33-8A22-171224B9A76E}" destId="{08441C6B-5A4F-43AB-905F-08CF009531C8}" srcOrd="0" destOrd="0" parTransId="{D42987AF-A6D0-4CE3-9952-4944571D430A}" sibTransId="{DA6BA9CF-E060-4928-AFF6-AEB10EC0F12C}"/>
    <dgm:cxn modelId="{A1E931EF-8397-44A6-BD5D-286D37A51733}" type="presOf" srcId="{E6981AFA-B8DE-40BD-A34C-8C0933CB14A7}" destId="{C271A942-9659-40F0-B91E-421AA1A868F7}" srcOrd="0" destOrd="0" presId="urn:microsoft.com/office/officeart/2005/8/layout/cycle3"/>
    <dgm:cxn modelId="{6FFBB7B2-F932-43C9-82AB-B4DA8DD623AA}" type="presParOf" srcId="{2FE4C72B-DAC2-4F3C-AD10-1571FF09B386}" destId="{1122A013-4749-4CD1-91E0-DEB23E351BD8}" srcOrd="0" destOrd="0" presId="urn:microsoft.com/office/officeart/2005/8/layout/cycle3"/>
    <dgm:cxn modelId="{6C65F561-1FDB-4206-9149-8FF157F84369}" type="presParOf" srcId="{1122A013-4749-4CD1-91E0-DEB23E351BD8}" destId="{D73C32C9-B7C5-4705-BB81-A89B055DE445}" srcOrd="0" destOrd="0" presId="urn:microsoft.com/office/officeart/2005/8/layout/cycle3"/>
    <dgm:cxn modelId="{10E5F132-955D-4F82-92F2-B5B6EBB268C7}" type="presParOf" srcId="{1122A013-4749-4CD1-91E0-DEB23E351BD8}" destId="{358734D2-6690-400B-92F1-00E2BE5EDD5E}" srcOrd="1" destOrd="0" presId="urn:microsoft.com/office/officeart/2005/8/layout/cycle3"/>
    <dgm:cxn modelId="{06404270-38A2-46F5-84FA-8A3874A4A16C}" type="presParOf" srcId="{1122A013-4749-4CD1-91E0-DEB23E351BD8}" destId="{C271A942-9659-40F0-B91E-421AA1A868F7}" srcOrd="2" destOrd="0" presId="urn:microsoft.com/office/officeart/2005/8/layout/cycle3"/>
    <dgm:cxn modelId="{62F083DF-7C70-4887-AA56-2D4F14A613FA}" type="presParOf" srcId="{1122A013-4749-4CD1-91E0-DEB23E351BD8}" destId="{27783912-6789-4E1A-8B8C-1CAE98185405}" srcOrd="3"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029C12-160B-4E93-85D2-51169A6027DE}" type="doc">
      <dgm:prSet loTypeId="urn:microsoft.com/office/officeart/2005/8/layout/vList3" loCatId="list" qsTypeId="urn:microsoft.com/office/officeart/2005/8/quickstyle/simple5" qsCatId="simple" csTypeId="urn:microsoft.com/office/officeart/2005/8/colors/accent2_3" csCatId="accent2" phldr="1"/>
      <dgm:spPr/>
    </dgm:pt>
    <dgm:pt modelId="{19D0DF47-932B-4C4D-B547-610A291FB919}">
      <dgm:prSet phldrT="[Текст]" custT="1"/>
      <dgm:spPr/>
      <dgm:t>
        <a:bodyPr/>
        <a:lstStyle/>
        <a:p>
          <a:r>
            <a:rPr lang="ru-RU" sz="2000" b="0" i="1" dirty="0" smtClean="0">
              <a:solidFill>
                <a:schemeClr val="bg1"/>
              </a:solidFill>
            </a:rPr>
            <a:t>Составление проекта бюджета</a:t>
          </a:r>
          <a:endParaRPr lang="ru-RU" sz="2000" b="0" dirty="0">
            <a:solidFill>
              <a:schemeClr val="bg1"/>
            </a:solidFill>
          </a:endParaRPr>
        </a:p>
      </dgm:t>
    </dgm:pt>
    <dgm:pt modelId="{897B674F-17DA-45F3-8E66-FF3AAC342D44}" type="parTrans" cxnId="{A2CDE09D-5347-456D-86EA-AED6E7238741}">
      <dgm:prSet/>
      <dgm:spPr/>
      <dgm:t>
        <a:bodyPr/>
        <a:lstStyle/>
        <a:p>
          <a:endParaRPr lang="ru-RU"/>
        </a:p>
      </dgm:t>
    </dgm:pt>
    <dgm:pt modelId="{9D28AB81-0168-4428-A8E1-FE1524B156FA}" type="sibTrans" cxnId="{A2CDE09D-5347-456D-86EA-AED6E7238741}">
      <dgm:prSet/>
      <dgm:spPr/>
      <dgm:t>
        <a:bodyPr/>
        <a:lstStyle/>
        <a:p>
          <a:endParaRPr lang="ru-RU"/>
        </a:p>
      </dgm:t>
    </dgm:pt>
    <dgm:pt modelId="{A4555E90-D1CD-478F-A5FD-AF074CBB1084}">
      <dgm:prSet phldrT="[Текст]" custT="1"/>
      <dgm:spPr/>
      <dgm:t>
        <a:bodyPr/>
        <a:lstStyle/>
        <a:p>
          <a:r>
            <a:rPr lang="ru-RU" sz="2000" b="0" i="1" dirty="0" smtClean="0">
              <a:solidFill>
                <a:schemeClr val="bg1"/>
              </a:solidFill>
            </a:rPr>
            <a:t>Рассмотрение и утверждение бюджета</a:t>
          </a:r>
          <a:endParaRPr lang="ru-RU" sz="2000" b="0" dirty="0">
            <a:solidFill>
              <a:schemeClr val="bg1"/>
            </a:solidFill>
          </a:endParaRPr>
        </a:p>
      </dgm:t>
    </dgm:pt>
    <dgm:pt modelId="{3B2408D3-F958-4A56-A300-267645B8E14A}" type="parTrans" cxnId="{5E58D3E7-DFB1-4A81-BBFA-C4837F1512C3}">
      <dgm:prSet/>
      <dgm:spPr/>
      <dgm:t>
        <a:bodyPr/>
        <a:lstStyle/>
        <a:p>
          <a:endParaRPr lang="ru-RU"/>
        </a:p>
      </dgm:t>
    </dgm:pt>
    <dgm:pt modelId="{89FED515-A293-4D7D-B2CC-563D3FCBF5C4}" type="sibTrans" cxnId="{5E58D3E7-DFB1-4A81-BBFA-C4837F1512C3}">
      <dgm:prSet/>
      <dgm:spPr/>
      <dgm:t>
        <a:bodyPr/>
        <a:lstStyle/>
        <a:p>
          <a:endParaRPr lang="ru-RU"/>
        </a:p>
      </dgm:t>
    </dgm:pt>
    <dgm:pt modelId="{BFDA377B-58F9-454F-8428-0AFE8C63D122}">
      <dgm:prSet phldrT="[Текст]" custT="1"/>
      <dgm:spPr/>
      <dgm:t>
        <a:bodyPr/>
        <a:lstStyle/>
        <a:p>
          <a:r>
            <a:rPr lang="ru-RU" sz="2000" b="0" i="1" dirty="0" smtClean="0">
              <a:solidFill>
                <a:schemeClr val="bg1"/>
              </a:solidFill>
            </a:rPr>
            <a:t>Исполнение бюджета </a:t>
          </a:r>
          <a:endParaRPr lang="ru-RU" sz="2000" b="0" dirty="0">
            <a:solidFill>
              <a:schemeClr val="bg1"/>
            </a:solidFill>
          </a:endParaRPr>
        </a:p>
      </dgm:t>
    </dgm:pt>
    <dgm:pt modelId="{8F5CF9C8-5ACA-476B-95E4-13374FB19FC9}" type="parTrans" cxnId="{CDBA8D1C-034A-4B59-AD89-A246192370E1}">
      <dgm:prSet/>
      <dgm:spPr/>
      <dgm:t>
        <a:bodyPr/>
        <a:lstStyle/>
        <a:p>
          <a:endParaRPr lang="ru-RU"/>
        </a:p>
      </dgm:t>
    </dgm:pt>
    <dgm:pt modelId="{F14B64B7-03E0-4FA3-86CF-5B2641A51A81}" type="sibTrans" cxnId="{CDBA8D1C-034A-4B59-AD89-A246192370E1}">
      <dgm:prSet/>
      <dgm:spPr/>
      <dgm:t>
        <a:bodyPr/>
        <a:lstStyle/>
        <a:p>
          <a:endParaRPr lang="ru-RU"/>
        </a:p>
      </dgm:t>
    </dgm:pt>
    <dgm:pt modelId="{2227A5D1-31E5-47BE-92A4-B446F5BA7FA8}">
      <dgm:prSet custT="1"/>
      <dgm:spPr/>
      <dgm:t>
        <a:bodyPr/>
        <a:lstStyle/>
        <a:p>
          <a:r>
            <a:rPr lang="ru-RU" sz="2000" b="0" i="1" dirty="0" smtClean="0">
              <a:solidFill>
                <a:schemeClr val="bg1"/>
              </a:solidFill>
            </a:rPr>
            <a:t>Составление, </a:t>
          </a:r>
        </a:p>
        <a:p>
          <a:r>
            <a:rPr lang="ru-RU" sz="2000" b="0" i="1" dirty="0" smtClean="0">
              <a:solidFill>
                <a:schemeClr val="bg1"/>
              </a:solidFill>
            </a:rPr>
            <a:t>внешняя проверка, рассмотрение</a:t>
          </a:r>
        </a:p>
        <a:p>
          <a:r>
            <a:rPr lang="ru-RU" sz="2000" b="0" i="1" dirty="0" smtClean="0">
              <a:solidFill>
                <a:schemeClr val="bg1"/>
              </a:solidFill>
            </a:rPr>
            <a:t> и утверждение  бюджетной отчётности</a:t>
          </a:r>
          <a:endParaRPr lang="ru-RU" sz="2000" b="0" dirty="0">
            <a:ln w="12700">
              <a:prstDash val="solid"/>
            </a:ln>
            <a:solidFill>
              <a:schemeClr val="bg1"/>
            </a:solidFill>
            <a:latin typeface="Arial" pitchFamily="34" charset="0"/>
            <a:cs typeface="Arial" pitchFamily="34" charset="0"/>
          </a:endParaRPr>
        </a:p>
      </dgm:t>
    </dgm:pt>
    <dgm:pt modelId="{B0881009-4787-482C-89E3-D8F4B07F549F}" type="parTrans" cxnId="{4917E845-0B8C-4535-9991-7F2B3E576CC1}">
      <dgm:prSet/>
      <dgm:spPr/>
      <dgm:t>
        <a:bodyPr/>
        <a:lstStyle/>
        <a:p>
          <a:endParaRPr lang="ru-RU"/>
        </a:p>
      </dgm:t>
    </dgm:pt>
    <dgm:pt modelId="{F5F5FDA8-E59F-4C32-A52F-B866D5CD4021}" type="sibTrans" cxnId="{4917E845-0B8C-4535-9991-7F2B3E576CC1}">
      <dgm:prSet/>
      <dgm:spPr/>
      <dgm:t>
        <a:bodyPr/>
        <a:lstStyle/>
        <a:p>
          <a:endParaRPr lang="ru-RU"/>
        </a:p>
      </dgm:t>
    </dgm:pt>
    <dgm:pt modelId="{BF19BF2C-877D-4B6F-A47B-F97DD0C39B7C}">
      <dgm:prSet custT="1"/>
      <dgm:spPr/>
      <dgm:t>
        <a:bodyPr/>
        <a:lstStyle/>
        <a:p>
          <a:r>
            <a:rPr lang="ru-RU" sz="2400" b="0" i="1" dirty="0" smtClean="0">
              <a:solidFill>
                <a:schemeClr val="bg1"/>
              </a:solidFill>
            </a:rPr>
            <a:t>Муниципальный финансовый контроль</a:t>
          </a:r>
          <a:endParaRPr lang="ru-RU" sz="2400" b="0" dirty="0">
            <a:solidFill>
              <a:schemeClr val="bg1"/>
            </a:solidFill>
          </a:endParaRPr>
        </a:p>
      </dgm:t>
    </dgm:pt>
    <dgm:pt modelId="{029420BE-569C-4858-8FC5-9208B28CD26E}" type="parTrans" cxnId="{1BCD3E3A-356E-4CA4-AA73-9B95B42EA31D}">
      <dgm:prSet/>
      <dgm:spPr/>
      <dgm:t>
        <a:bodyPr/>
        <a:lstStyle/>
        <a:p>
          <a:endParaRPr lang="ru-RU"/>
        </a:p>
      </dgm:t>
    </dgm:pt>
    <dgm:pt modelId="{E6664C88-CD19-41BF-8CE9-45437FBC483B}" type="sibTrans" cxnId="{1BCD3E3A-356E-4CA4-AA73-9B95B42EA31D}">
      <dgm:prSet/>
      <dgm:spPr/>
      <dgm:t>
        <a:bodyPr/>
        <a:lstStyle/>
        <a:p>
          <a:endParaRPr lang="ru-RU"/>
        </a:p>
      </dgm:t>
    </dgm:pt>
    <dgm:pt modelId="{E606C0FC-4CFE-40E6-9BBD-DB867E3309DC}" type="pres">
      <dgm:prSet presAssocID="{65029C12-160B-4E93-85D2-51169A6027DE}" presName="linearFlow" presStyleCnt="0">
        <dgm:presLayoutVars>
          <dgm:dir/>
          <dgm:resizeHandles val="exact"/>
        </dgm:presLayoutVars>
      </dgm:prSet>
      <dgm:spPr/>
    </dgm:pt>
    <dgm:pt modelId="{1962DADC-F341-472D-BECC-FB42611B5317}" type="pres">
      <dgm:prSet presAssocID="{19D0DF47-932B-4C4D-B547-610A291FB919}" presName="composite" presStyleCnt="0"/>
      <dgm:spPr/>
    </dgm:pt>
    <dgm:pt modelId="{8532B68D-B1CA-4201-BBCD-50E04915EDAB}" type="pres">
      <dgm:prSet presAssocID="{19D0DF47-932B-4C4D-B547-610A291FB919}" presName="imgShp" presStyleLbl="fgImgPlace1" presStyleIdx="0" presStyleCnt="5" custScaleX="194556" custScaleY="152732" custLinFactX="-28879" custLinFactNeighborX="-100000" custLinFactNeighborY="-10789"/>
      <dgm:spPr>
        <a:prstGeom prst="ellipse">
          <a:avLst/>
        </a:prstGeom>
        <a:blipFill rotWithShape="0">
          <a:blip xmlns:r="http://schemas.openxmlformats.org/officeDocument/2006/relationships" r:embed="rId1"/>
          <a:stretch>
            <a:fillRect/>
          </a:stretch>
        </a:blipFill>
      </dgm:spPr>
    </dgm:pt>
    <dgm:pt modelId="{F878D186-FBE1-4104-9CFC-65180CD9C098}" type="pres">
      <dgm:prSet presAssocID="{19D0DF47-932B-4C4D-B547-610A291FB919}" presName="txShp" presStyleLbl="node1" presStyleIdx="0" presStyleCnt="5" custScaleX="150376" custLinFactNeighborX="1289" custLinFactNeighborY="-6144">
        <dgm:presLayoutVars>
          <dgm:bulletEnabled val="1"/>
        </dgm:presLayoutVars>
      </dgm:prSet>
      <dgm:spPr/>
      <dgm:t>
        <a:bodyPr/>
        <a:lstStyle/>
        <a:p>
          <a:endParaRPr lang="ru-RU"/>
        </a:p>
      </dgm:t>
    </dgm:pt>
    <dgm:pt modelId="{5740E0FB-6474-423A-885A-48F74DD484EF}" type="pres">
      <dgm:prSet presAssocID="{9D28AB81-0168-4428-A8E1-FE1524B156FA}" presName="spacing" presStyleCnt="0"/>
      <dgm:spPr/>
    </dgm:pt>
    <dgm:pt modelId="{E1F74686-C89F-4918-9C18-31104BAC6E61}" type="pres">
      <dgm:prSet presAssocID="{A4555E90-D1CD-478F-A5FD-AF074CBB1084}" presName="composite" presStyleCnt="0"/>
      <dgm:spPr/>
    </dgm:pt>
    <dgm:pt modelId="{B4FC7683-AC3B-426F-9E96-7AA46B4CDB65}" type="pres">
      <dgm:prSet presAssocID="{A4555E90-D1CD-478F-A5FD-AF074CBB1084}" presName="imgShp" presStyleLbl="fgImgPlace1" presStyleIdx="1" presStyleCnt="5" custScaleX="203364" custScaleY="109199" custLinFactX="-7511" custLinFactNeighborX="-100000" custLinFactNeighborY="-2663"/>
      <dgm:spPr>
        <a:blipFill rotWithShape="0">
          <a:blip xmlns:r="http://schemas.openxmlformats.org/officeDocument/2006/relationships" r:embed="rId2"/>
          <a:stretch>
            <a:fillRect/>
          </a:stretch>
        </a:blipFill>
      </dgm:spPr>
    </dgm:pt>
    <dgm:pt modelId="{0664CEA2-8973-4FDD-9B02-5F9E91B2385E}" type="pres">
      <dgm:prSet presAssocID="{A4555E90-D1CD-478F-A5FD-AF074CBB1084}" presName="txShp" presStyleLbl="node1" presStyleIdx="1" presStyleCnt="5" custScaleX="142340" custLinFactNeighborX="3716" custLinFactNeighborY="-9351">
        <dgm:presLayoutVars>
          <dgm:bulletEnabled val="1"/>
        </dgm:presLayoutVars>
      </dgm:prSet>
      <dgm:spPr/>
      <dgm:t>
        <a:bodyPr/>
        <a:lstStyle/>
        <a:p>
          <a:endParaRPr lang="ru-RU"/>
        </a:p>
      </dgm:t>
    </dgm:pt>
    <dgm:pt modelId="{22AD7CFC-E3C6-46CE-82F1-530659FDEE5E}" type="pres">
      <dgm:prSet presAssocID="{89FED515-A293-4D7D-B2CC-563D3FCBF5C4}" presName="spacing" presStyleCnt="0"/>
      <dgm:spPr/>
    </dgm:pt>
    <dgm:pt modelId="{A62F9396-815A-4304-9BD3-D8427942F545}" type="pres">
      <dgm:prSet presAssocID="{BFDA377B-58F9-454F-8428-0AFE8C63D122}" presName="composite" presStyleCnt="0"/>
      <dgm:spPr/>
    </dgm:pt>
    <dgm:pt modelId="{55278423-B1F9-4181-BF7F-4C9E51EA5AA8}" type="pres">
      <dgm:prSet presAssocID="{BFDA377B-58F9-454F-8428-0AFE8C63D122}" presName="imgShp" presStyleLbl="fgImgPlace1" presStyleIdx="2" presStyleCnt="5" custScaleX="258344" custScaleY="143184" custLinFactNeighborX="-96985" custLinFactNeighborY="-8529"/>
      <dgm:spPr>
        <a:prstGeom prst="ellipse">
          <a:avLst/>
        </a:prstGeom>
        <a:blipFill rotWithShape="0">
          <a:blip xmlns:r="http://schemas.openxmlformats.org/officeDocument/2006/relationships" r:embed="rId3"/>
          <a:stretch>
            <a:fillRect/>
          </a:stretch>
        </a:blipFill>
      </dgm:spPr>
    </dgm:pt>
    <dgm:pt modelId="{9319A33B-633C-4E05-AE90-8E7C68036510}" type="pres">
      <dgm:prSet presAssocID="{BFDA377B-58F9-454F-8428-0AFE8C63D122}" presName="txShp" presStyleLbl="node1" presStyleIdx="2" presStyleCnt="5" custScaleX="150376" custLinFactNeighborX="19336" custLinFactNeighborY="-10265">
        <dgm:presLayoutVars>
          <dgm:bulletEnabled val="1"/>
        </dgm:presLayoutVars>
      </dgm:prSet>
      <dgm:spPr/>
      <dgm:t>
        <a:bodyPr/>
        <a:lstStyle/>
        <a:p>
          <a:endParaRPr lang="ru-RU"/>
        </a:p>
      </dgm:t>
    </dgm:pt>
    <dgm:pt modelId="{D6C674D4-3785-4179-888D-B9693C8DB22D}" type="pres">
      <dgm:prSet presAssocID="{F14B64B7-03E0-4FA3-86CF-5B2641A51A81}" presName="spacing" presStyleCnt="0"/>
      <dgm:spPr/>
    </dgm:pt>
    <dgm:pt modelId="{2B6218BC-81FB-48E8-87FD-6DD350DB00AA}" type="pres">
      <dgm:prSet presAssocID="{2227A5D1-31E5-47BE-92A4-B446F5BA7FA8}" presName="composite" presStyleCnt="0"/>
      <dgm:spPr/>
    </dgm:pt>
    <dgm:pt modelId="{B3C89FE6-D48C-45D9-9679-4BE53D8A4128}" type="pres">
      <dgm:prSet presAssocID="{2227A5D1-31E5-47BE-92A4-B446F5BA7FA8}" presName="imgShp" presStyleLbl="fgImgPlace1" presStyleIdx="3" presStyleCnt="5" custScaleX="245936" custScaleY="204250" custLinFactNeighborX="-92020" custLinFactNeighborY="-25202"/>
      <dgm:spPr>
        <a:prstGeom prst="ellipse">
          <a:avLst/>
        </a:prstGeom>
        <a:blipFill rotWithShape="0">
          <a:blip xmlns:r="http://schemas.openxmlformats.org/officeDocument/2006/relationships" r:embed="rId4"/>
          <a:stretch>
            <a:fillRect/>
          </a:stretch>
        </a:blipFill>
      </dgm:spPr>
    </dgm:pt>
    <dgm:pt modelId="{4223FBA8-E637-4C94-B654-842D01ECCF04}" type="pres">
      <dgm:prSet presAssocID="{2227A5D1-31E5-47BE-92A4-B446F5BA7FA8}" presName="txShp" presStyleLbl="node1" presStyleIdx="3" presStyleCnt="5" custScaleX="150376" custScaleY="172068" custLinFactNeighborX="0" custLinFactNeighborY="-20369">
        <dgm:presLayoutVars>
          <dgm:bulletEnabled val="1"/>
        </dgm:presLayoutVars>
      </dgm:prSet>
      <dgm:spPr/>
      <dgm:t>
        <a:bodyPr/>
        <a:lstStyle/>
        <a:p>
          <a:endParaRPr lang="ru-RU"/>
        </a:p>
      </dgm:t>
    </dgm:pt>
    <dgm:pt modelId="{5FA787EF-FF0D-46F3-A7B9-49C4457B9157}" type="pres">
      <dgm:prSet presAssocID="{F5F5FDA8-E59F-4C32-A52F-B866D5CD4021}" presName="spacing" presStyleCnt="0"/>
      <dgm:spPr/>
    </dgm:pt>
    <dgm:pt modelId="{6FF946B6-D686-4F64-824F-3E2E514B1A9B}" type="pres">
      <dgm:prSet presAssocID="{BF19BF2C-877D-4B6F-A47B-F97DD0C39B7C}" presName="composite" presStyleCnt="0"/>
      <dgm:spPr/>
    </dgm:pt>
    <dgm:pt modelId="{F555661A-9EE3-4F22-BAEA-2F022B5DAC80}" type="pres">
      <dgm:prSet presAssocID="{BF19BF2C-877D-4B6F-A47B-F97DD0C39B7C}" presName="imgShp" presStyleLbl="fgImgPlace1" presStyleIdx="4" presStyleCnt="5" custScaleX="168346" custScaleY="142516" custLinFactX="-25020" custLinFactNeighborX="-100000" custLinFactNeighborY="-45674"/>
      <dgm:spPr>
        <a:blipFill rotWithShape="0">
          <a:blip xmlns:r="http://schemas.openxmlformats.org/officeDocument/2006/relationships" r:embed="rId5"/>
          <a:stretch>
            <a:fillRect/>
          </a:stretch>
        </a:blipFill>
      </dgm:spPr>
    </dgm:pt>
    <dgm:pt modelId="{079CBE06-0200-4B91-B309-12ECD6603A89}" type="pres">
      <dgm:prSet presAssocID="{BF19BF2C-877D-4B6F-A47B-F97DD0C39B7C}" presName="txShp" presStyleLbl="node1" presStyleIdx="4" presStyleCnt="5" custScaleX="142594" custLinFactNeighborX="5132" custLinFactNeighborY="-34968">
        <dgm:presLayoutVars>
          <dgm:bulletEnabled val="1"/>
        </dgm:presLayoutVars>
      </dgm:prSet>
      <dgm:spPr/>
      <dgm:t>
        <a:bodyPr/>
        <a:lstStyle/>
        <a:p>
          <a:endParaRPr lang="ru-RU"/>
        </a:p>
      </dgm:t>
    </dgm:pt>
  </dgm:ptLst>
  <dgm:cxnLst>
    <dgm:cxn modelId="{1BCD3E3A-356E-4CA4-AA73-9B95B42EA31D}" srcId="{65029C12-160B-4E93-85D2-51169A6027DE}" destId="{BF19BF2C-877D-4B6F-A47B-F97DD0C39B7C}" srcOrd="4" destOrd="0" parTransId="{029420BE-569C-4858-8FC5-9208B28CD26E}" sibTransId="{E6664C88-CD19-41BF-8CE9-45437FBC483B}"/>
    <dgm:cxn modelId="{E8D09272-9407-4F81-82E3-D71CA08FB49E}" type="presOf" srcId="{A4555E90-D1CD-478F-A5FD-AF074CBB1084}" destId="{0664CEA2-8973-4FDD-9B02-5F9E91B2385E}" srcOrd="0" destOrd="0" presId="urn:microsoft.com/office/officeart/2005/8/layout/vList3"/>
    <dgm:cxn modelId="{5E58D3E7-DFB1-4A81-BBFA-C4837F1512C3}" srcId="{65029C12-160B-4E93-85D2-51169A6027DE}" destId="{A4555E90-D1CD-478F-A5FD-AF074CBB1084}" srcOrd="1" destOrd="0" parTransId="{3B2408D3-F958-4A56-A300-267645B8E14A}" sibTransId="{89FED515-A293-4D7D-B2CC-563D3FCBF5C4}"/>
    <dgm:cxn modelId="{94F29C12-142A-43A0-9AA1-2E4433064CC2}" type="presOf" srcId="{2227A5D1-31E5-47BE-92A4-B446F5BA7FA8}" destId="{4223FBA8-E637-4C94-B654-842D01ECCF04}" srcOrd="0" destOrd="0" presId="urn:microsoft.com/office/officeart/2005/8/layout/vList3"/>
    <dgm:cxn modelId="{A1EC7D95-6D53-4C92-B44B-DF0AF57EC19D}" type="presOf" srcId="{BF19BF2C-877D-4B6F-A47B-F97DD0C39B7C}" destId="{079CBE06-0200-4B91-B309-12ECD6603A89}" srcOrd="0" destOrd="0" presId="urn:microsoft.com/office/officeart/2005/8/layout/vList3"/>
    <dgm:cxn modelId="{A3DBC26A-0612-4AE7-8409-3502ECB2B5AA}" type="presOf" srcId="{65029C12-160B-4E93-85D2-51169A6027DE}" destId="{E606C0FC-4CFE-40E6-9BBD-DB867E3309DC}" srcOrd="0" destOrd="0" presId="urn:microsoft.com/office/officeart/2005/8/layout/vList3"/>
    <dgm:cxn modelId="{A2CDE09D-5347-456D-86EA-AED6E7238741}" srcId="{65029C12-160B-4E93-85D2-51169A6027DE}" destId="{19D0DF47-932B-4C4D-B547-610A291FB919}" srcOrd="0" destOrd="0" parTransId="{897B674F-17DA-45F3-8E66-FF3AAC342D44}" sibTransId="{9D28AB81-0168-4428-A8E1-FE1524B156FA}"/>
    <dgm:cxn modelId="{39D497BB-A459-4107-8A19-B53BE7A56078}" type="presOf" srcId="{19D0DF47-932B-4C4D-B547-610A291FB919}" destId="{F878D186-FBE1-4104-9CFC-65180CD9C098}" srcOrd="0" destOrd="0" presId="urn:microsoft.com/office/officeart/2005/8/layout/vList3"/>
    <dgm:cxn modelId="{CDBA8D1C-034A-4B59-AD89-A246192370E1}" srcId="{65029C12-160B-4E93-85D2-51169A6027DE}" destId="{BFDA377B-58F9-454F-8428-0AFE8C63D122}" srcOrd="2" destOrd="0" parTransId="{8F5CF9C8-5ACA-476B-95E4-13374FB19FC9}" sibTransId="{F14B64B7-03E0-4FA3-86CF-5B2641A51A81}"/>
    <dgm:cxn modelId="{C8D84C39-9629-44DF-B97B-CB9F1BA14892}" type="presOf" srcId="{BFDA377B-58F9-454F-8428-0AFE8C63D122}" destId="{9319A33B-633C-4E05-AE90-8E7C68036510}" srcOrd="0" destOrd="0" presId="urn:microsoft.com/office/officeart/2005/8/layout/vList3"/>
    <dgm:cxn modelId="{4917E845-0B8C-4535-9991-7F2B3E576CC1}" srcId="{65029C12-160B-4E93-85D2-51169A6027DE}" destId="{2227A5D1-31E5-47BE-92A4-B446F5BA7FA8}" srcOrd="3" destOrd="0" parTransId="{B0881009-4787-482C-89E3-D8F4B07F549F}" sibTransId="{F5F5FDA8-E59F-4C32-A52F-B866D5CD4021}"/>
    <dgm:cxn modelId="{9B4A6B97-A322-414A-8F0A-CA51825DFDE5}" type="presParOf" srcId="{E606C0FC-4CFE-40E6-9BBD-DB867E3309DC}" destId="{1962DADC-F341-472D-BECC-FB42611B5317}" srcOrd="0" destOrd="0" presId="urn:microsoft.com/office/officeart/2005/8/layout/vList3"/>
    <dgm:cxn modelId="{CB98B965-413A-499A-B317-E12F570879F6}" type="presParOf" srcId="{1962DADC-F341-472D-BECC-FB42611B5317}" destId="{8532B68D-B1CA-4201-BBCD-50E04915EDAB}" srcOrd="0" destOrd="0" presId="urn:microsoft.com/office/officeart/2005/8/layout/vList3"/>
    <dgm:cxn modelId="{64CA2095-1C64-4006-BBB3-BC14273C676D}" type="presParOf" srcId="{1962DADC-F341-472D-BECC-FB42611B5317}" destId="{F878D186-FBE1-4104-9CFC-65180CD9C098}" srcOrd="1" destOrd="0" presId="urn:microsoft.com/office/officeart/2005/8/layout/vList3"/>
    <dgm:cxn modelId="{39ED9B69-71A7-4986-A6C1-6BBFA53A6DCD}" type="presParOf" srcId="{E606C0FC-4CFE-40E6-9BBD-DB867E3309DC}" destId="{5740E0FB-6474-423A-885A-48F74DD484EF}" srcOrd="1" destOrd="0" presId="urn:microsoft.com/office/officeart/2005/8/layout/vList3"/>
    <dgm:cxn modelId="{19891E2B-20FB-4435-887B-C6331F7E1B2E}" type="presParOf" srcId="{E606C0FC-4CFE-40E6-9BBD-DB867E3309DC}" destId="{E1F74686-C89F-4918-9C18-31104BAC6E61}" srcOrd="2" destOrd="0" presId="urn:microsoft.com/office/officeart/2005/8/layout/vList3"/>
    <dgm:cxn modelId="{231A8CF6-3BF6-4E89-A8D9-DC9BF8C8F05D}" type="presParOf" srcId="{E1F74686-C89F-4918-9C18-31104BAC6E61}" destId="{B4FC7683-AC3B-426F-9E96-7AA46B4CDB65}" srcOrd="0" destOrd="0" presId="urn:microsoft.com/office/officeart/2005/8/layout/vList3"/>
    <dgm:cxn modelId="{AE4FE19C-39FF-4E25-9B82-4EC24EF1AF65}" type="presParOf" srcId="{E1F74686-C89F-4918-9C18-31104BAC6E61}" destId="{0664CEA2-8973-4FDD-9B02-5F9E91B2385E}" srcOrd="1" destOrd="0" presId="urn:microsoft.com/office/officeart/2005/8/layout/vList3"/>
    <dgm:cxn modelId="{E9F599CF-0033-43E7-8C02-167B089B64E7}" type="presParOf" srcId="{E606C0FC-4CFE-40E6-9BBD-DB867E3309DC}" destId="{22AD7CFC-E3C6-46CE-82F1-530659FDEE5E}" srcOrd="3" destOrd="0" presId="urn:microsoft.com/office/officeart/2005/8/layout/vList3"/>
    <dgm:cxn modelId="{98559FE9-44F2-4AF0-81B6-202FF54F7B51}" type="presParOf" srcId="{E606C0FC-4CFE-40E6-9BBD-DB867E3309DC}" destId="{A62F9396-815A-4304-9BD3-D8427942F545}" srcOrd="4" destOrd="0" presId="urn:microsoft.com/office/officeart/2005/8/layout/vList3"/>
    <dgm:cxn modelId="{6D4035EB-040E-4E2A-BE84-F192107F5EE8}" type="presParOf" srcId="{A62F9396-815A-4304-9BD3-D8427942F545}" destId="{55278423-B1F9-4181-BF7F-4C9E51EA5AA8}" srcOrd="0" destOrd="0" presId="urn:microsoft.com/office/officeart/2005/8/layout/vList3"/>
    <dgm:cxn modelId="{0C24D081-7C7B-4B61-8694-05DBC2D9A889}" type="presParOf" srcId="{A62F9396-815A-4304-9BD3-D8427942F545}" destId="{9319A33B-633C-4E05-AE90-8E7C68036510}" srcOrd="1" destOrd="0" presId="urn:microsoft.com/office/officeart/2005/8/layout/vList3"/>
    <dgm:cxn modelId="{4E86A204-DFE3-4473-8F9D-7C8DE4E761F6}" type="presParOf" srcId="{E606C0FC-4CFE-40E6-9BBD-DB867E3309DC}" destId="{D6C674D4-3785-4179-888D-B9693C8DB22D}" srcOrd="5" destOrd="0" presId="urn:microsoft.com/office/officeart/2005/8/layout/vList3"/>
    <dgm:cxn modelId="{5BBAF22C-392B-4C69-837B-A288C89DE276}" type="presParOf" srcId="{E606C0FC-4CFE-40E6-9BBD-DB867E3309DC}" destId="{2B6218BC-81FB-48E8-87FD-6DD350DB00AA}" srcOrd="6" destOrd="0" presId="urn:microsoft.com/office/officeart/2005/8/layout/vList3"/>
    <dgm:cxn modelId="{CDFC17B2-8250-49C6-AF2B-7D5F21EA4D1B}" type="presParOf" srcId="{2B6218BC-81FB-48E8-87FD-6DD350DB00AA}" destId="{B3C89FE6-D48C-45D9-9679-4BE53D8A4128}" srcOrd="0" destOrd="0" presId="urn:microsoft.com/office/officeart/2005/8/layout/vList3"/>
    <dgm:cxn modelId="{CAA50301-7D08-403E-A23E-049FDC456F90}" type="presParOf" srcId="{2B6218BC-81FB-48E8-87FD-6DD350DB00AA}" destId="{4223FBA8-E637-4C94-B654-842D01ECCF04}" srcOrd="1" destOrd="0" presId="urn:microsoft.com/office/officeart/2005/8/layout/vList3"/>
    <dgm:cxn modelId="{04E6854C-45BB-4A28-A0EA-70E811DFF179}" type="presParOf" srcId="{E606C0FC-4CFE-40E6-9BBD-DB867E3309DC}" destId="{5FA787EF-FF0D-46F3-A7B9-49C4457B9157}" srcOrd="7" destOrd="0" presId="urn:microsoft.com/office/officeart/2005/8/layout/vList3"/>
    <dgm:cxn modelId="{1D44BBBE-C34D-48FB-B426-95A312773AD0}" type="presParOf" srcId="{E606C0FC-4CFE-40E6-9BBD-DB867E3309DC}" destId="{6FF946B6-D686-4F64-824F-3E2E514B1A9B}" srcOrd="8" destOrd="0" presId="urn:microsoft.com/office/officeart/2005/8/layout/vList3"/>
    <dgm:cxn modelId="{8885D377-F1FF-4230-9A3F-968B630F4EE4}" type="presParOf" srcId="{6FF946B6-D686-4F64-824F-3E2E514B1A9B}" destId="{F555661A-9EE3-4F22-BAEA-2F022B5DAC80}" srcOrd="0" destOrd="0" presId="urn:microsoft.com/office/officeart/2005/8/layout/vList3"/>
    <dgm:cxn modelId="{299EF023-7FA0-4564-B153-B5CA8A748F39}" type="presParOf" srcId="{6FF946B6-D686-4F64-824F-3E2E514B1A9B}" destId="{079CBE06-0200-4B91-B309-12ECD6603A89}"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4F00C0-7875-4964-8FCB-AB81F2FDA41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AE8B42A2-AB82-4B9D-8434-F56FB1DB36D2}" type="pres">
      <dgm:prSet presAssocID="{B54F00C0-7875-4964-8FCB-AB81F2FDA412}" presName="diagram" presStyleCnt="0">
        <dgm:presLayoutVars>
          <dgm:dir/>
          <dgm:resizeHandles val="exact"/>
        </dgm:presLayoutVars>
      </dgm:prSet>
      <dgm:spPr/>
      <dgm:t>
        <a:bodyPr/>
        <a:lstStyle/>
        <a:p>
          <a:endParaRPr lang="ru-RU"/>
        </a:p>
      </dgm:t>
    </dgm:pt>
  </dgm:ptLst>
  <dgm:cxnLst>
    <dgm:cxn modelId="{75EA23C9-8507-4B61-A551-99EE4F110520}" type="presOf" srcId="{B54F00C0-7875-4964-8FCB-AB81F2FDA412}" destId="{AE8B42A2-AB82-4B9D-8434-F56FB1DB36D2}" srcOrd="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D785E0-FE4F-474E-B084-CBF2EB3A8EC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69DF384F-E4AA-4AF1-8090-4723F6C0220C}">
      <dgm:prSet phldrT="[Текст]"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Объем реализации продукции сельского хозяйства </a:t>
          </a:r>
        </a:p>
      </dgm:t>
    </dgm:pt>
    <dgm:pt modelId="{73226DAC-3FEB-4B14-9FFE-192A2C9DA38A}" type="parTrans" cxnId="{5076E6DD-70A2-4DA3-8B5A-92383B53BBCE}">
      <dgm:prSet/>
      <dgm:spPr/>
      <dgm:t>
        <a:bodyPr/>
        <a:lstStyle/>
        <a:p>
          <a:endParaRPr lang="ru-RU"/>
        </a:p>
      </dgm:t>
    </dgm:pt>
    <dgm:pt modelId="{B4BD078E-5564-4CFE-823E-0A72E7FCFEF4}" type="sibTrans" cxnId="{5076E6DD-70A2-4DA3-8B5A-92383B53BBCE}">
      <dgm:prSet/>
      <dgm:spPr/>
      <dgm:t>
        <a:bodyPr/>
        <a:lstStyle/>
        <a:p>
          <a:endParaRPr lang="ru-RU"/>
        </a:p>
      </dgm:t>
    </dgm:pt>
    <dgm:pt modelId="{4B64C2AD-8058-4485-A4A4-BBA2FE7F2AC7}">
      <dgm:prSet phldrT="[Текст]" custT="1"/>
      <dgm:spPr>
        <a:ln>
          <a:solidFill>
            <a:srgbClr val="CC3399">
              <a:alpha val="89804"/>
            </a:srgbClr>
          </a:solidFill>
        </a:ln>
      </dgm:spPr>
      <dgm:t>
        <a:bodyPr/>
        <a:lstStyle/>
        <a:p>
          <a:r>
            <a:rPr lang="ru-RU" sz="1600" dirty="0" smtClean="0">
              <a:solidFill>
                <a:srgbClr val="990000"/>
              </a:solidFill>
              <a:latin typeface="Book Antiqua" pitchFamily="18" charset="0"/>
            </a:rPr>
            <a:t>2070,64    2769,00    3111,60   4906,4    9188,10</a:t>
          </a:r>
          <a:endParaRPr lang="ru-RU" sz="1600" dirty="0">
            <a:solidFill>
              <a:srgbClr val="990000"/>
            </a:solidFill>
            <a:latin typeface="Book Antiqua" pitchFamily="18" charset="0"/>
          </a:endParaRPr>
        </a:p>
      </dgm:t>
    </dgm:pt>
    <dgm:pt modelId="{F721BA96-9A21-4D9E-B1D6-92D47BE9CBE1}" type="parTrans" cxnId="{0B7C606E-0AFF-4503-BFB1-29725BBA93B8}">
      <dgm:prSet/>
      <dgm:spPr/>
      <dgm:t>
        <a:bodyPr/>
        <a:lstStyle/>
        <a:p>
          <a:endParaRPr lang="ru-RU"/>
        </a:p>
      </dgm:t>
    </dgm:pt>
    <dgm:pt modelId="{5834DBF4-D777-43C2-A550-8B328421FBA0}" type="sibTrans" cxnId="{0B7C606E-0AFF-4503-BFB1-29725BBA93B8}">
      <dgm:prSet/>
      <dgm:spPr/>
      <dgm:t>
        <a:bodyPr/>
        <a:lstStyle/>
        <a:p>
          <a:endParaRPr lang="ru-RU"/>
        </a:p>
      </dgm:t>
    </dgm:pt>
    <dgm:pt modelId="{50495281-AA76-4BBB-BAA8-9B73A25DE803}">
      <dgm:prSet phldrT="[Текст]"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Объем промышленного производства, млн. руб.</a:t>
          </a:r>
          <a:endParaRPr lang="ru-RU" sz="1600" b="1" dirty="0">
            <a:effectLst>
              <a:outerShdw blurRad="38100" dist="38100" dir="2700000" algn="tl">
                <a:srgbClr val="000000">
                  <a:alpha val="43137"/>
                </a:srgbClr>
              </a:outerShdw>
            </a:effectLst>
            <a:latin typeface="Book Antiqua" pitchFamily="18" charset="0"/>
          </a:endParaRPr>
        </a:p>
      </dgm:t>
    </dgm:pt>
    <dgm:pt modelId="{6D41EE0D-A7F4-46B9-BD8B-8362FB73C971}" type="parTrans" cxnId="{9B5D816F-6F3E-4C2B-82D6-53CF609D79B3}">
      <dgm:prSet/>
      <dgm:spPr/>
      <dgm:t>
        <a:bodyPr/>
        <a:lstStyle/>
        <a:p>
          <a:endParaRPr lang="ru-RU"/>
        </a:p>
      </dgm:t>
    </dgm:pt>
    <dgm:pt modelId="{63513CB3-1CE3-4FF3-A0EC-43857060F01E}" type="sibTrans" cxnId="{9B5D816F-6F3E-4C2B-82D6-53CF609D79B3}">
      <dgm:prSet/>
      <dgm:spPr/>
      <dgm:t>
        <a:bodyPr/>
        <a:lstStyle/>
        <a:p>
          <a:endParaRPr lang="ru-RU"/>
        </a:p>
      </dgm:t>
    </dgm:pt>
    <dgm:pt modelId="{9AD0E474-0D4C-475B-A460-2235075C52D0}">
      <dgm:prSet phldrT="[Текст]" custT="1"/>
      <dgm:spPr>
        <a:ln>
          <a:solidFill>
            <a:srgbClr val="CC3399">
              <a:alpha val="90000"/>
            </a:srgbClr>
          </a:solidFill>
        </a:ln>
      </dgm:spPr>
      <dgm:t>
        <a:bodyPr/>
        <a:lstStyle/>
        <a:p>
          <a:r>
            <a:rPr lang="ru-RU" sz="1600" dirty="0" smtClean="0">
              <a:solidFill>
                <a:srgbClr val="990000"/>
              </a:solidFill>
              <a:latin typeface="Book Antiqua" pitchFamily="18" charset="0"/>
            </a:rPr>
            <a:t>  327,7       399,3 </a:t>
          </a:r>
          <a:r>
            <a:rPr lang="ru-RU" sz="1600" dirty="0" smtClean="0">
              <a:solidFill>
                <a:srgbClr val="000099"/>
              </a:solidFill>
              <a:latin typeface="Book Antiqua" pitchFamily="18" charset="0"/>
            </a:rPr>
            <a:t>     </a:t>
          </a:r>
          <a:r>
            <a:rPr lang="ru-RU" sz="1600" dirty="0" smtClean="0">
              <a:solidFill>
                <a:srgbClr val="990000"/>
              </a:solidFill>
              <a:latin typeface="Book Antiqua" pitchFamily="18" charset="0"/>
            </a:rPr>
            <a:t>421,9       446,6       478,4</a:t>
          </a:r>
        </a:p>
      </dgm:t>
    </dgm:pt>
    <dgm:pt modelId="{3C92AFE6-46B7-4382-8AEE-89D93DC7C081}" type="parTrans" cxnId="{C6161AA5-8056-4FA2-972F-1F1752644688}">
      <dgm:prSet/>
      <dgm:spPr/>
      <dgm:t>
        <a:bodyPr/>
        <a:lstStyle/>
        <a:p>
          <a:endParaRPr lang="ru-RU"/>
        </a:p>
      </dgm:t>
    </dgm:pt>
    <dgm:pt modelId="{A1DE7CC8-C602-4532-BE7D-78258C327618}" type="sibTrans" cxnId="{C6161AA5-8056-4FA2-972F-1F1752644688}">
      <dgm:prSet/>
      <dgm:spPr/>
      <dgm:t>
        <a:bodyPr/>
        <a:lstStyle/>
        <a:p>
          <a:endParaRPr lang="ru-RU"/>
        </a:p>
      </dgm:t>
    </dgm:pt>
    <dgm:pt modelId="{975A6FDE-21AC-4195-8587-D03307FB1088}">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Объем оптовой и розничной торговли, млн. руб.</a:t>
          </a:r>
        </a:p>
      </dgm:t>
    </dgm:pt>
    <dgm:pt modelId="{48C1E968-548F-4457-859E-1818BB6D3BE2}" type="parTrans" cxnId="{61F984DB-307C-4377-A918-AEE3AAF803ED}">
      <dgm:prSet/>
      <dgm:spPr/>
      <dgm:t>
        <a:bodyPr/>
        <a:lstStyle/>
        <a:p>
          <a:endParaRPr lang="ru-RU"/>
        </a:p>
      </dgm:t>
    </dgm:pt>
    <dgm:pt modelId="{83B93E76-A7B6-4303-98E3-1455FC5FC435}" type="sibTrans" cxnId="{61F984DB-307C-4377-A918-AEE3AAF803ED}">
      <dgm:prSet/>
      <dgm:spPr/>
      <dgm:t>
        <a:bodyPr/>
        <a:lstStyle/>
        <a:p>
          <a:endParaRPr lang="ru-RU"/>
        </a:p>
      </dgm:t>
    </dgm:pt>
    <dgm:pt modelId="{52D522F1-F2A4-4A04-A7D0-63D1B8E18D24}">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Объем инвестиций в основной капитал, млн. руб.</a:t>
          </a:r>
          <a:endParaRPr lang="ru-RU" sz="1600" b="1" dirty="0">
            <a:effectLst>
              <a:outerShdw blurRad="38100" dist="38100" dir="2700000" algn="tl">
                <a:srgbClr val="000000">
                  <a:alpha val="43137"/>
                </a:srgbClr>
              </a:outerShdw>
            </a:effectLst>
            <a:latin typeface="Book Antiqua" pitchFamily="18" charset="0"/>
          </a:endParaRPr>
        </a:p>
      </dgm:t>
    </dgm:pt>
    <dgm:pt modelId="{2703BD60-034C-4320-9018-7505925ADEB3}" type="parTrans" cxnId="{E62E318A-53D2-458E-8286-C920D5A6EE00}">
      <dgm:prSet/>
      <dgm:spPr/>
      <dgm:t>
        <a:bodyPr/>
        <a:lstStyle/>
        <a:p>
          <a:endParaRPr lang="ru-RU"/>
        </a:p>
      </dgm:t>
    </dgm:pt>
    <dgm:pt modelId="{894B5879-1895-4B6C-B09B-00E6AE703B9A}" type="sibTrans" cxnId="{E62E318A-53D2-458E-8286-C920D5A6EE00}">
      <dgm:prSet/>
      <dgm:spPr/>
      <dgm:t>
        <a:bodyPr/>
        <a:lstStyle/>
        <a:p>
          <a:endParaRPr lang="ru-RU"/>
        </a:p>
      </dgm:t>
    </dgm:pt>
    <dgm:pt modelId="{18F084E8-22A6-4815-B8F5-C511D36F3FEC}">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Численность  населения,  тыс. человек</a:t>
          </a:r>
          <a:endParaRPr lang="ru-RU" sz="1600" b="1" dirty="0">
            <a:effectLst>
              <a:outerShdw blurRad="38100" dist="38100" dir="2700000" algn="tl">
                <a:srgbClr val="000000">
                  <a:alpha val="43137"/>
                </a:srgbClr>
              </a:outerShdw>
            </a:effectLst>
            <a:latin typeface="Book Antiqua" pitchFamily="18" charset="0"/>
          </a:endParaRPr>
        </a:p>
      </dgm:t>
    </dgm:pt>
    <dgm:pt modelId="{3058CE21-9F5B-42AA-8354-9FF43FF0ABD8}" type="parTrans" cxnId="{E2BA61B5-729E-458A-B621-1EF2E47C2D27}">
      <dgm:prSet/>
      <dgm:spPr/>
      <dgm:t>
        <a:bodyPr/>
        <a:lstStyle/>
        <a:p>
          <a:endParaRPr lang="ru-RU"/>
        </a:p>
      </dgm:t>
    </dgm:pt>
    <dgm:pt modelId="{14E998FE-45B5-4D6A-88EE-8D4ADF47AA17}" type="sibTrans" cxnId="{E2BA61B5-729E-458A-B621-1EF2E47C2D27}">
      <dgm:prSet/>
      <dgm:spPr/>
      <dgm:t>
        <a:bodyPr/>
        <a:lstStyle/>
        <a:p>
          <a:endParaRPr lang="ru-RU"/>
        </a:p>
      </dgm:t>
    </dgm:pt>
    <dgm:pt modelId="{CE26621C-970C-4E81-857B-105CD0015899}">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Фонд заработной платы , млн. руб.</a:t>
          </a:r>
          <a:endParaRPr lang="ru-RU" sz="1600" b="1" dirty="0">
            <a:effectLst>
              <a:outerShdw blurRad="38100" dist="38100" dir="2700000" algn="tl">
                <a:srgbClr val="000000">
                  <a:alpha val="43137"/>
                </a:srgbClr>
              </a:outerShdw>
            </a:effectLst>
            <a:latin typeface="Book Antiqua" pitchFamily="18" charset="0"/>
          </a:endParaRPr>
        </a:p>
      </dgm:t>
    </dgm:pt>
    <dgm:pt modelId="{39AEF955-7C1D-4157-BCE9-755CED1F67F8}" type="parTrans" cxnId="{B68B59AB-1B65-4CF2-BD7D-1B9DE5B2CE23}">
      <dgm:prSet/>
      <dgm:spPr/>
      <dgm:t>
        <a:bodyPr/>
        <a:lstStyle/>
        <a:p>
          <a:endParaRPr lang="ru-RU"/>
        </a:p>
      </dgm:t>
    </dgm:pt>
    <dgm:pt modelId="{E08FBABB-FEB3-45B1-A377-4FCF14ED88AB}" type="sibTrans" cxnId="{B68B59AB-1B65-4CF2-BD7D-1B9DE5B2CE23}">
      <dgm:prSet/>
      <dgm:spPr/>
      <dgm:t>
        <a:bodyPr/>
        <a:lstStyle/>
        <a:p>
          <a:endParaRPr lang="ru-RU"/>
        </a:p>
      </dgm:t>
    </dgm:pt>
    <dgm:pt modelId="{F060CB44-B02F-4881-A509-6E74037DD076}">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Среднемесячная  номинальная заработная плата, рублей</a:t>
          </a:r>
          <a:endParaRPr lang="ru-RU" sz="1600" b="1" dirty="0">
            <a:effectLst>
              <a:outerShdw blurRad="38100" dist="38100" dir="2700000" algn="tl">
                <a:srgbClr val="000000">
                  <a:alpha val="43137"/>
                </a:srgbClr>
              </a:outerShdw>
            </a:effectLst>
            <a:latin typeface="Book Antiqua" pitchFamily="18" charset="0"/>
          </a:endParaRPr>
        </a:p>
      </dgm:t>
    </dgm:pt>
    <dgm:pt modelId="{156FEEB0-A380-46FC-874C-BA6ADC993EA1}" type="parTrans" cxnId="{BC8EC7B9-4313-4431-9529-01BF685606F3}">
      <dgm:prSet/>
      <dgm:spPr/>
      <dgm:t>
        <a:bodyPr/>
        <a:lstStyle/>
        <a:p>
          <a:endParaRPr lang="ru-RU"/>
        </a:p>
      </dgm:t>
    </dgm:pt>
    <dgm:pt modelId="{C23803FC-1E9E-4F28-888C-862B35756897}" type="sibTrans" cxnId="{BC8EC7B9-4313-4431-9529-01BF685606F3}">
      <dgm:prSet/>
      <dgm:spPr/>
      <dgm:t>
        <a:bodyPr/>
        <a:lstStyle/>
        <a:p>
          <a:endParaRPr lang="ru-RU"/>
        </a:p>
      </dgm:t>
    </dgm:pt>
    <dgm:pt modelId="{7A8EA2D3-54C9-43C0-80B0-FEC9A7C5205D}">
      <dgm:prSet custT="1"/>
      <dgm:spPr>
        <a:ln>
          <a:solidFill>
            <a:srgbClr val="CC3399">
              <a:alpha val="90000"/>
            </a:srgbClr>
          </a:solidFill>
        </a:ln>
      </dgm:spPr>
      <dgm:t>
        <a:bodyPr/>
        <a:lstStyle/>
        <a:p>
          <a:r>
            <a:rPr lang="ru-RU" sz="1600" dirty="0" smtClean="0"/>
            <a:t>  </a:t>
          </a:r>
          <a:r>
            <a:rPr lang="ru-RU" sz="1600" dirty="0" smtClean="0">
              <a:solidFill>
                <a:srgbClr val="990000"/>
              </a:solidFill>
              <a:latin typeface="Book Antiqua" pitchFamily="18" charset="0"/>
            </a:rPr>
            <a:t>210,0      240,0      260,0       280,0       300,0</a:t>
          </a:r>
        </a:p>
      </dgm:t>
    </dgm:pt>
    <dgm:pt modelId="{E2987096-E972-43E4-983B-0E0BC32FFC7C}" type="parTrans" cxnId="{7DE10033-F86B-4F74-AEA6-CFD44C3AA8BD}">
      <dgm:prSet/>
      <dgm:spPr/>
      <dgm:t>
        <a:bodyPr/>
        <a:lstStyle/>
        <a:p>
          <a:endParaRPr lang="ru-RU"/>
        </a:p>
      </dgm:t>
    </dgm:pt>
    <dgm:pt modelId="{5612D84F-E7B6-41CF-9CA0-17EFAA327FA3}" type="sibTrans" cxnId="{7DE10033-F86B-4F74-AEA6-CFD44C3AA8BD}">
      <dgm:prSet/>
      <dgm:spPr/>
      <dgm:t>
        <a:bodyPr/>
        <a:lstStyle/>
        <a:p>
          <a:endParaRPr lang="ru-RU"/>
        </a:p>
      </dgm:t>
    </dgm:pt>
    <dgm:pt modelId="{7E7B3BBF-2C2F-4885-A468-3E50E1B41F14}">
      <dgm:prSet custT="1"/>
      <dgm:spPr>
        <a:ln>
          <a:solidFill>
            <a:srgbClr val="CC3399">
              <a:alpha val="90000"/>
            </a:srgbClr>
          </a:solidFill>
        </a:ln>
      </dgm:spPr>
      <dgm:t>
        <a:bodyPr/>
        <a:lstStyle/>
        <a:p>
          <a:r>
            <a:rPr lang="ru-RU" sz="1600" dirty="0" smtClean="0">
              <a:solidFill>
                <a:srgbClr val="990000"/>
              </a:solidFill>
              <a:latin typeface="Book Antiqua" pitchFamily="18" charset="0"/>
            </a:rPr>
            <a:t>  620,3       1280,6     4729,3      663,2      109,8</a:t>
          </a:r>
          <a:endParaRPr lang="ru-RU" sz="1600" dirty="0">
            <a:solidFill>
              <a:srgbClr val="990000"/>
            </a:solidFill>
            <a:latin typeface="Book Antiqua" pitchFamily="18" charset="0"/>
          </a:endParaRPr>
        </a:p>
      </dgm:t>
    </dgm:pt>
    <dgm:pt modelId="{C18A62AC-A374-48E6-ACFC-0DFE34D6C572}" type="parTrans" cxnId="{DDC4D090-9DED-4B23-8DE0-6E8535462A09}">
      <dgm:prSet/>
      <dgm:spPr/>
      <dgm:t>
        <a:bodyPr/>
        <a:lstStyle/>
        <a:p>
          <a:endParaRPr lang="ru-RU"/>
        </a:p>
      </dgm:t>
    </dgm:pt>
    <dgm:pt modelId="{9C6F6A2B-648F-4D01-9582-2C1713907E39}" type="sibTrans" cxnId="{DDC4D090-9DED-4B23-8DE0-6E8535462A09}">
      <dgm:prSet/>
      <dgm:spPr/>
      <dgm:t>
        <a:bodyPr/>
        <a:lstStyle/>
        <a:p>
          <a:endParaRPr lang="ru-RU"/>
        </a:p>
      </dgm:t>
    </dgm:pt>
    <dgm:pt modelId="{6925D895-48C9-4393-8DC7-4261248873FF}">
      <dgm:prSet custT="1"/>
      <dgm:spPr>
        <a:ln>
          <a:solidFill>
            <a:srgbClr val="CC3399">
              <a:alpha val="90000"/>
            </a:srgbClr>
          </a:solidFill>
        </a:ln>
      </dgm:spPr>
      <dgm:t>
        <a:bodyPr/>
        <a:lstStyle/>
        <a:p>
          <a:r>
            <a:rPr lang="ru-RU" sz="1600" dirty="0" smtClean="0">
              <a:solidFill>
                <a:srgbClr val="000099"/>
              </a:solidFill>
              <a:latin typeface="Book Antiqua" pitchFamily="18" charset="0"/>
            </a:rPr>
            <a:t>  </a:t>
          </a:r>
          <a:r>
            <a:rPr lang="ru-RU" sz="1600" dirty="0" smtClean="0">
              <a:solidFill>
                <a:srgbClr val="990000"/>
              </a:solidFill>
              <a:latin typeface="Book Antiqua" pitchFamily="18" charset="0"/>
            </a:rPr>
            <a:t>9,82          9,72         9,61       9,50         9,39</a:t>
          </a:r>
          <a:endParaRPr lang="ru-RU" sz="1600" dirty="0">
            <a:solidFill>
              <a:srgbClr val="990000"/>
            </a:solidFill>
            <a:latin typeface="Book Antiqua" pitchFamily="18" charset="0"/>
          </a:endParaRPr>
        </a:p>
      </dgm:t>
    </dgm:pt>
    <dgm:pt modelId="{6E843644-95EF-4296-B3F9-1AC0F90B2469}" type="parTrans" cxnId="{C70C589E-97EA-4E5F-BDAE-C4DC8CFC1C48}">
      <dgm:prSet/>
      <dgm:spPr/>
      <dgm:t>
        <a:bodyPr/>
        <a:lstStyle/>
        <a:p>
          <a:endParaRPr lang="ru-RU"/>
        </a:p>
      </dgm:t>
    </dgm:pt>
    <dgm:pt modelId="{B36454C2-3965-463A-B2C4-50D14F202BD8}" type="sibTrans" cxnId="{C70C589E-97EA-4E5F-BDAE-C4DC8CFC1C48}">
      <dgm:prSet/>
      <dgm:spPr/>
      <dgm:t>
        <a:bodyPr/>
        <a:lstStyle/>
        <a:p>
          <a:endParaRPr lang="ru-RU"/>
        </a:p>
      </dgm:t>
    </dgm:pt>
    <dgm:pt modelId="{4127E947-7DA4-4418-8877-13892D5DB809}">
      <dgm:prSet custT="1"/>
      <dgm:spPr>
        <a:ln>
          <a:solidFill>
            <a:srgbClr val="CC3399">
              <a:alpha val="90000"/>
            </a:srgbClr>
          </a:solidFill>
        </a:ln>
      </dgm:spPr>
      <dgm:t>
        <a:bodyPr/>
        <a:lstStyle/>
        <a:p>
          <a:r>
            <a:rPr lang="ru-RU" sz="1600" dirty="0" smtClean="0"/>
            <a:t>  </a:t>
          </a:r>
          <a:r>
            <a:rPr lang="ru-RU" sz="1600" dirty="0" smtClean="0">
              <a:solidFill>
                <a:srgbClr val="990000"/>
              </a:solidFill>
              <a:latin typeface="Book Antiqua" pitchFamily="18" charset="0"/>
            </a:rPr>
            <a:t>650,0      650,0       663,0     676,3      696,5</a:t>
          </a:r>
          <a:endParaRPr lang="ru-RU" sz="1600" dirty="0">
            <a:solidFill>
              <a:srgbClr val="990000"/>
            </a:solidFill>
            <a:latin typeface="Book Antiqua" pitchFamily="18" charset="0"/>
          </a:endParaRPr>
        </a:p>
      </dgm:t>
    </dgm:pt>
    <dgm:pt modelId="{022900C8-D84C-4D39-AA05-9E9854B314CF}" type="parTrans" cxnId="{849D48A5-ED7A-4C1E-AA4D-8D8C3BA1DDC4}">
      <dgm:prSet/>
      <dgm:spPr/>
      <dgm:t>
        <a:bodyPr/>
        <a:lstStyle/>
        <a:p>
          <a:endParaRPr lang="ru-RU"/>
        </a:p>
      </dgm:t>
    </dgm:pt>
    <dgm:pt modelId="{380E5F76-4380-4151-904E-4C9714A86D0E}" type="sibTrans" cxnId="{849D48A5-ED7A-4C1E-AA4D-8D8C3BA1DDC4}">
      <dgm:prSet/>
      <dgm:spPr/>
      <dgm:t>
        <a:bodyPr/>
        <a:lstStyle/>
        <a:p>
          <a:endParaRPr lang="ru-RU"/>
        </a:p>
      </dgm:t>
    </dgm:pt>
    <dgm:pt modelId="{1D812021-10A3-496B-B767-3A55278D18B6}">
      <dgm:prSet custT="1"/>
      <dgm:spPr>
        <a:ln>
          <a:solidFill>
            <a:srgbClr val="CC3399">
              <a:alpha val="90000"/>
            </a:srgbClr>
          </a:solidFill>
        </a:ln>
      </dgm:spPr>
      <dgm:t>
        <a:bodyPr/>
        <a:lstStyle/>
        <a:p>
          <a:r>
            <a:rPr lang="ru-RU" sz="1600" dirty="0" smtClean="0">
              <a:latin typeface="Book Antiqua" pitchFamily="18" charset="0"/>
            </a:rPr>
            <a:t> </a:t>
          </a:r>
          <a:r>
            <a:rPr lang="ru-RU" sz="1600" dirty="0" smtClean="0">
              <a:solidFill>
                <a:srgbClr val="990000"/>
              </a:solidFill>
              <a:latin typeface="Book Antiqua" pitchFamily="18" charset="0"/>
            </a:rPr>
            <a:t>24463,1    24500,0   24990,0   25490,0    26254,0</a:t>
          </a:r>
          <a:endParaRPr lang="ru-RU" sz="1600" dirty="0">
            <a:solidFill>
              <a:srgbClr val="990000"/>
            </a:solidFill>
            <a:latin typeface="Book Antiqua" pitchFamily="18" charset="0"/>
          </a:endParaRPr>
        </a:p>
      </dgm:t>
    </dgm:pt>
    <dgm:pt modelId="{E385F123-725F-43B2-8EED-40112A56974A}" type="parTrans" cxnId="{975BBE66-4C77-4891-975A-226D1E719A8D}">
      <dgm:prSet/>
      <dgm:spPr/>
      <dgm:t>
        <a:bodyPr/>
        <a:lstStyle/>
        <a:p>
          <a:endParaRPr lang="ru-RU"/>
        </a:p>
      </dgm:t>
    </dgm:pt>
    <dgm:pt modelId="{8CE1C38B-3EEC-45FF-83EF-6CF440C86F16}" type="sibTrans" cxnId="{975BBE66-4C77-4891-975A-226D1E719A8D}">
      <dgm:prSet/>
      <dgm:spPr/>
      <dgm:t>
        <a:bodyPr/>
        <a:lstStyle/>
        <a:p>
          <a:endParaRPr lang="ru-RU"/>
        </a:p>
      </dgm:t>
    </dgm:pt>
    <dgm:pt modelId="{FA18C0BE-F997-4959-BF3E-5144D50E488E}" type="pres">
      <dgm:prSet presAssocID="{CBD785E0-FE4F-474E-B084-CBF2EB3A8EC6}" presName="Name0" presStyleCnt="0">
        <dgm:presLayoutVars>
          <dgm:dir/>
          <dgm:animLvl val="lvl"/>
          <dgm:resizeHandles/>
        </dgm:presLayoutVars>
      </dgm:prSet>
      <dgm:spPr/>
      <dgm:t>
        <a:bodyPr/>
        <a:lstStyle/>
        <a:p>
          <a:endParaRPr lang="ru-RU"/>
        </a:p>
      </dgm:t>
    </dgm:pt>
    <dgm:pt modelId="{55B79F77-A189-492C-B7BC-A35FD986B986}" type="pres">
      <dgm:prSet presAssocID="{69DF384F-E4AA-4AF1-8090-4723F6C0220C}" presName="linNode" presStyleCnt="0"/>
      <dgm:spPr/>
    </dgm:pt>
    <dgm:pt modelId="{03FBB181-99F4-4C38-ADB6-9BE4DC139BC6}" type="pres">
      <dgm:prSet presAssocID="{69DF384F-E4AA-4AF1-8090-4723F6C0220C}" presName="parentShp" presStyleLbl="node1" presStyleIdx="0" presStyleCnt="7" custScaleX="108838" custScaleY="107897" custLinFactY="17879" custLinFactNeighborX="-3" custLinFactNeighborY="100000">
        <dgm:presLayoutVars>
          <dgm:bulletEnabled val="1"/>
        </dgm:presLayoutVars>
      </dgm:prSet>
      <dgm:spPr/>
      <dgm:t>
        <a:bodyPr/>
        <a:lstStyle/>
        <a:p>
          <a:endParaRPr lang="ru-RU"/>
        </a:p>
      </dgm:t>
    </dgm:pt>
    <dgm:pt modelId="{2F15BBE4-9BF7-427B-95BC-091EAFC8FEE0}" type="pres">
      <dgm:prSet presAssocID="{69DF384F-E4AA-4AF1-8090-4723F6C0220C}" presName="childShp" presStyleLbl="bgAccFollowNode1" presStyleIdx="0" presStyleCnt="7">
        <dgm:presLayoutVars>
          <dgm:bulletEnabled val="1"/>
        </dgm:presLayoutVars>
      </dgm:prSet>
      <dgm:spPr/>
      <dgm:t>
        <a:bodyPr/>
        <a:lstStyle/>
        <a:p>
          <a:endParaRPr lang="ru-RU"/>
        </a:p>
      </dgm:t>
    </dgm:pt>
    <dgm:pt modelId="{20D11050-5BBB-418D-9D90-6A2858C9CF8A}" type="pres">
      <dgm:prSet presAssocID="{B4BD078E-5564-4CFE-823E-0A72E7FCFEF4}" presName="spacing" presStyleCnt="0"/>
      <dgm:spPr/>
    </dgm:pt>
    <dgm:pt modelId="{E7D20046-D1F3-487C-8201-35B6A6C80714}" type="pres">
      <dgm:prSet presAssocID="{50495281-AA76-4BBB-BAA8-9B73A25DE803}" presName="linNode" presStyleCnt="0"/>
      <dgm:spPr/>
    </dgm:pt>
    <dgm:pt modelId="{C10417B2-9554-4AFB-931E-555801F9657D}" type="pres">
      <dgm:prSet presAssocID="{50495281-AA76-4BBB-BAA8-9B73A25DE803}" presName="parentShp" presStyleLbl="node1" presStyleIdx="1" presStyleCnt="7" custScaleX="108326" custLinFactY="-10282" custLinFactNeighborX="-22940" custLinFactNeighborY="-100000">
        <dgm:presLayoutVars>
          <dgm:bulletEnabled val="1"/>
        </dgm:presLayoutVars>
      </dgm:prSet>
      <dgm:spPr/>
      <dgm:t>
        <a:bodyPr/>
        <a:lstStyle/>
        <a:p>
          <a:endParaRPr lang="ru-RU"/>
        </a:p>
      </dgm:t>
    </dgm:pt>
    <dgm:pt modelId="{908B6AFF-A230-4BA6-9AB8-AF7992F9C594}" type="pres">
      <dgm:prSet presAssocID="{50495281-AA76-4BBB-BAA8-9B73A25DE803}" presName="childShp" presStyleLbl="bgAccFollowNode1" presStyleIdx="1" presStyleCnt="7" custLinFactNeighborX="422" custLinFactNeighborY="-18">
        <dgm:presLayoutVars>
          <dgm:bulletEnabled val="1"/>
        </dgm:presLayoutVars>
      </dgm:prSet>
      <dgm:spPr/>
      <dgm:t>
        <a:bodyPr/>
        <a:lstStyle/>
        <a:p>
          <a:endParaRPr lang="ru-RU"/>
        </a:p>
      </dgm:t>
    </dgm:pt>
    <dgm:pt modelId="{34FE4745-50C3-4E90-91C8-E5596A70D19D}" type="pres">
      <dgm:prSet presAssocID="{63513CB3-1CE3-4FF3-A0EC-43857060F01E}" presName="spacing" presStyleCnt="0"/>
      <dgm:spPr/>
    </dgm:pt>
    <dgm:pt modelId="{2E0CB413-EE31-4C98-955D-3BDD0350D8C1}" type="pres">
      <dgm:prSet presAssocID="{975A6FDE-21AC-4195-8587-D03307FB1088}" presName="linNode" presStyleCnt="0"/>
      <dgm:spPr/>
    </dgm:pt>
    <dgm:pt modelId="{426AD58C-4758-4A76-A632-D85D8C2C0481}" type="pres">
      <dgm:prSet presAssocID="{975A6FDE-21AC-4195-8587-D03307FB1088}" presName="parentShp" presStyleLbl="node1" presStyleIdx="2" presStyleCnt="7" custScaleX="104386" custLinFactNeighborX="-2047" custLinFactNeighborY="7926">
        <dgm:presLayoutVars>
          <dgm:bulletEnabled val="1"/>
        </dgm:presLayoutVars>
      </dgm:prSet>
      <dgm:spPr/>
      <dgm:t>
        <a:bodyPr/>
        <a:lstStyle/>
        <a:p>
          <a:endParaRPr lang="ru-RU"/>
        </a:p>
      </dgm:t>
    </dgm:pt>
    <dgm:pt modelId="{6F6D69CD-3D9C-4132-8B43-5A2E10B3355D}" type="pres">
      <dgm:prSet presAssocID="{975A6FDE-21AC-4195-8587-D03307FB1088}" presName="childShp" presStyleLbl="bgAccFollowNode1" presStyleIdx="2" presStyleCnt="7" custScaleX="95906">
        <dgm:presLayoutVars>
          <dgm:bulletEnabled val="1"/>
        </dgm:presLayoutVars>
      </dgm:prSet>
      <dgm:spPr/>
      <dgm:t>
        <a:bodyPr/>
        <a:lstStyle/>
        <a:p>
          <a:endParaRPr lang="ru-RU"/>
        </a:p>
      </dgm:t>
    </dgm:pt>
    <dgm:pt modelId="{543AD9C6-65C0-48B8-BD14-171ECCB34E42}" type="pres">
      <dgm:prSet presAssocID="{83B93E76-A7B6-4303-98E3-1455FC5FC435}" presName="spacing" presStyleCnt="0"/>
      <dgm:spPr/>
    </dgm:pt>
    <dgm:pt modelId="{532C7AA8-DECA-472A-A0E2-D2AE82707257}" type="pres">
      <dgm:prSet presAssocID="{52D522F1-F2A4-4A04-A7D0-63D1B8E18D24}" presName="linNode" presStyleCnt="0"/>
      <dgm:spPr/>
    </dgm:pt>
    <dgm:pt modelId="{47F22AA8-C287-4A4C-B255-28775BB11840}" type="pres">
      <dgm:prSet presAssocID="{52D522F1-F2A4-4A04-A7D0-63D1B8E18D24}" presName="parentShp" presStyleLbl="node1" presStyleIdx="3" presStyleCnt="7" custScaleX="106140">
        <dgm:presLayoutVars>
          <dgm:bulletEnabled val="1"/>
        </dgm:presLayoutVars>
      </dgm:prSet>
      <dgm:spPr/>
      <dgm:t>
        <a:bodyPr/>
        <a:lstStyle/>
        <a:p>
          <a:endParaRPr lang="ru-RU"/>
        </a:p>
      </dgm:t>
    </dgm:pt>
    <dgm:pt modelId="{A1B5F517-B891-43B5-B441-590EE1D0E32F}" type="pres">
      <dgm:prSet presAssocID="{52D522F1-F2A4-4A04-A7D0-63D1B8E18D24}" presName="childShp" presStyleLbl="bgAccFollowNode1" presStyleIdx="3" presStyleCnt="7" custLinFactNeighborX="-549" custLinFactNeighborY="-2396">
        <dgm:presLayoutVars>
          <dgm:bulletEnabled val="1"/>
        </dgm:presLayoutVars>
      </dgm:prSet>
      <dgm:spPr/>
      <dgm:t>
        <a:bodyPr/>
        <a:lstStyle/>
        <a:p>
          <a:endParaRPr lang="ru-RU"/>
        </a:p>
      </dgm:t>
    </dgm:pt>
    <dgm:pt modelId="{64EC9C6A-D3D7-45F6-8F25-362E7797606C}" type="pres">
      <dgm:prSet presAssocID="{894B5879-1895-4B6C-B09B-00E6AE703B9A}" presName="spacing" presStyleCnt="0"/>
      <dgm:spPr/>
    </dgm:pt>
    <dgm:pt modelId="{389948F4-5BE0-4D75-B3E8-34BCB22753FC}" type="pres">
      <dgm:prSet presAssocID="{18F084E8-22A6-4815-B8F5-C511D36F3FEC}" presName="linNode" presStyleCnt="0"/>
      <dgm:spPr/>
    </dgm:pt>
    <dgm:pt modelId="{0C1FC446-2410-44F5-B73F-A4BA8F78379E}" type="pres">
      <dgm:prSet presAssocID="{18F084E8-22A6-4815-B8F5-C511D36F3FEC}" presName="parentShp" presStyleLbl="node1" presStyleIdx="4" presStyleCnt="7" custScaleX="106140">
        <dgm:presLayoutVars>
          <dgm:bulletEnabled val="1"/>
        </dgm:presLayoutVars>
      </dgm:prSet>
      <dgm:spPr/>
      <dgm:t>
        <a:bodyPr/>
        <a:lstStyle/>
        <a:p>
          <a:endParaRPr lang="ru-RU"/>
        </a:p>
      </dgm:t>
    </dgm:pt>
    <dgm:pt modelId="{B4C3AF95-6777-410C-A905-9D9F34A1267A}" type="pres">
      <dgm:prSet presAssocID="{18F084E8-22A6-4815-B8F5-C511D36F3FEC}" presName="childShp" presStyleLbl="bgAccFollowNode1" presStyleIdx="4" presStyleCnt="7">
        <dgm:presLayoutVars>
          <dgm:bulletEnabled val="1"/>
        </dgm:presLayoutVars>
      </dgm:prSet>
      <dgm:spPr/>
      <dgm:t>
        <a:bodyPr/>
        <a:lstStyle/>
        <a:p>
          <a:endParaRPr lang="ru-RU"/>
        </a:p>
      </dgm:t>
    </dgm:pt>
    <dgm:pt modelId="{63D13421-1E6E-4C62-BCB7-D8D1C9D34389}" type="pres">
      <dgm:prSet presAssocID="{14E998FE-45B5-4D6A-88EE-8D4ADF47AA17}" presName="spacing" presStyleCnt="0"/>
      <dgm:spPr/>
    </dgm:pt>
    <dgm:pt modelId="{40FAD291-74C4-4454-A7C2-8578FDE5F890}" type="pres">
      <dgm:prSet presAssocID="{CE26621C-970C-4E81-857B-105CD0015899}" presName="linNode" presStyleCnt="0"/>
      <dgm:spPr/>
    </dgm:pt>
    <dgm:pt modelId="{C2B32D2A-B93D-451C-80A9-0C4B4B6629D8}" type="pres">
      <dgm:prSet presAssocID="{CE26621C-970C-4E81-857B-105CD0015899}" presName="parentShp" presStyleLbl="node1" presStyleIdx="5" presStyleCnt="7" custScaleX="106140">
        <dgm:presLayoutVars>
          <dgm:bulletEnabled val="1"/>
        </dgm:presLayoutVars>
      </dgm:prSet>
      <dgm:spPr/>
      <dgm:t>
        <a:bodyPr/>
        <a:lstStyle/>
        <a:p>
          <a:endParaRPr lang="ru-RU"/>
        </a:p>
      </dgm:t>
    </dgm:pt>
    <dgm:pt modelId="{CA751718-927B-4344-BBC2-48E3C48F6EFD}" type="pres">
      <dgm:prSet presAssocID="{CE26621C-970C-4E81-857B-105CD0015899}" presName="childShp" presStyleLbl="bgAccFollowNode1" presStyleIdx="5" presStyleCnt="7">
        <dgm:presLayoutVars>
          <dgm:bulletEnabled val="1"/>
        </dgm:presLayoutVars>
      </dgm:prSet>
      <dgm:spPr/>
      <dgm:t>
        <a:bodyPr/>
        <a:lstStyle/>
        <a:p>
          <a:endParaRPr lang="ru-RU"/>
        </a:p>
      </dgm:t>
    </dgm:pt>
    <dgm:pt modelId="{9D1B3DC8-352C-46A4-BCC3-F1DC1F7F94DB}" type="pres">
      <dgm:prSet presAssocID="{E08FBABB-FEB3-45B1-A377-4FCF14ED88AB}" presName="spacing" presStyleCnt="0"/>
      <dgm:spPr/>
    </dgm:pt>
    <dgm:pt modelId="{456026E0-018D-4151-9663-528CE941C3CA}" type="pres">
      <dgm:prSet presAssocID="{F060CB44-B02F-4881-A509-6E74037DD076}" presName="linNode" presStyleCnt="0"/>
      <dgm:spPr/>
    </dgm:pt>
    <dgm:pt modelId="{842ABAB0-A391-425B-8AFA-9FD815F509ED}" type="pres">
      <dgm:prSet presAssocID="{F060CB44-B02F-4881-A509-6E74037DD076}" presName="parentShp" presStyleLbl="node1" presStyleIdx="6" presStyleCnt="7" custScaleX="106140">
        <dgm:presLayoutVars>
          <dgm:bulletEnabled val="1"/>
        </dgm:presLayoutVars>
      </dgm:prSet>
      <dgm:spPr/>
      <dgm:t>
        <a:bodyPr/>
        <a:lstStyle/>
        <a:p>
          <a:endParaRPr lang="ru-RU"/>
        </a:p>
      </dgm:t>
    </dgm:pt>
    <dgm:pt modelId="{5A2A80F9-9627-4211-A16B-CFC2C54A2E9C}" type="pres">
      <dgm:prSet presAssocID="{F060CB44-B02F-4881-A509-6E74037DD076}" presName="childShp" presStyleLbl="bgAccFollowNode1" presStyleIdx="6" presStyleCnt="7">
        <dgm:presLayoutVars>
          <dgm:bulletEnabled val="1"/>
        </dgm:presLayoutVars>
      </dgm:prSet>
      <dgm:spPr/>
      <dgm:t>
        <a:bodyPr/>
        <a:lstStyle/>
        <a:p>
          <a:endParaRPr lang="ru-RU"/>
        </a:p>
      </dgm:t>
    </dgm:pt>
  </dgm:ptLst>
  <dgm:cxnLst>
    <dgm:cxn modelId="{E2BA61B5-729E-458A-B621-1EF2E47C2D27}" srcId="{CBD785E0-FE4F-474E-B084-CBF2EB3A8EC6}" destId="{18F084E8-22A6-4815-B8F5-C511D36F3FEC}" srcOrd="4" destOrd="0" parTransId="{3058CE21-9F5B-42AA-8354-9FF43FF0ABD8}" sibTransId="{14E998FE-45B5-4D6A-88EE-8D4ADF47AA17}"/>
    <dgm:cxn modelId="{884C8451-7767-4497-AFD8-208C3990154B}" type="presOf" srcId="{1D812021-10A3-496B-B767-3A55278D18B6}" destId="{5A2A80F9-9627-4211-A16B-CFC2C54A2E9C}" srcOrd="0" destOrd="0" presId="urn:microsoft.com/office/officeart/2005/8/layout/vList6"/>
    <dgm:cxn modelId="{9B5D816F-6F3E-4C2B-82D6-53CF609D79B3}" srcId="{CBD785E0-FE4F-474E-B084-CBF2EB3A8EC6}" destId="{50495281-AA76-4BBB-BAA8-9B73A25DE803}" srcOrd="1" destOrd="0" parTransId="{6D41EE0D-A7F4-46B9-BD8B-8362FB73C971}" sibTransId="{63513CB3-1CE3-4FF3-A0EC-43857060F01E}"/>
    <dgm:cxn modelId="{1ADBBE59-D87F-4872-8B19-CA45F74933B6}" type="presOf" srcId="{4127E947-7DA4-4418-8877-13892D5DB809}" destId="{CA751718-927B-4344-BBC2-48E3C48F6EFD}" srcOrd="0" destOrd="0" presId="urn:microsoft.com/office/officeart/2005/8/layout/vList6"/>
    <dgm:cxn modelId="{61F984DB-307C-4377-A918-AEE3AAF803ED}" srcId="{CBD785E0-FE4F-474E-B084-CBF2EB3A8EC6}" destId="{975A6FDE-21AC-4195-8587-D03307FB1088}" srcOrd="2" destOrd="0" parTransId="{48C1E968-548F-4457-859E-1818BB6D3BE2}" sibTransId="{83B93E76-A7B6-4303-98E3-1455FC5FC435}"/>
    <dgm:cxn modelId="{5076E6DD-70A2-4DA3-8B5A-92383B53BBCE}" srcId="{CBD785E0-FE4F-474E-B084-CBF2EB3A8EC6}" destId="{69DF384F-E4AA-4AF1-8090-4723F6C0220C}" srcOrd="0" destOrd="0" parTransId="{73226DAC-3FEB-4B14-9FFE-192A2C9DA38A}" sibTransId="{B4BD078E-5564-4CFE-823E-0A72E7FCFEF4}"/>
    <dgm:cxn modelId="{3E93ED1C-4EC4-4517-B234-8AE547D4C747}" type="presOf" srcId="{52D522F1-F2A4-4A04-A7D0-63D1B8E18D24}" destId="{47F22AA8-C287-4A4C-B255-28775BB11840}" srcOrd="0" destOrd="0" presId="urn:microsoft.com/office/officeart/2005/8/layout/vList6"/>
    <dgm:cxn modelId="{DE4402A7-757B-4FE2-8F8F-E68444F6D721}" type="presOf" srcId="{18F084E8-22A6-4815-B8F5-C511D36F3FEC}" destId="{0C1FC446-2410-44F5-B73F-A4BA8F78379E}" srcOrd="0" destOrd="0" presId="urn:microsoft.com/office/officeart/2005/8/layout/vList6"/>
    <dgm:cxn modelId="{C6161AA5-8056-4FA2-972F-1F1752644688}" srcId="{50495281-AA76-4BBB-BAA8-9B73A25DE803}" destId="{9AD0E474-0D4C-475B-A460-2235075C52D0}" srcOrd="0" destOrd="0" parTransId="{3C92AFE6-46B7-4382-8AEE-89D93DC7C081}" sibTransId="{A1DE7CC8-C602-4532-BE7D-78258C327618}"/>
    <dgm:cxn modelId="{46872DF8-DA3B-41EC-ACD0-17E1588A0054}" type="presOf" srcId="{7E7B3BBF-2C2F-4885-A468-3E50E1B41F14}" destId="{A1B5F517-B891-43B5-B441-590EE1D0E32F}" srcOrd="0" destOrd="0" presId="urn:microsoft.com/office/officeart/2005/8/layout/vList6"/>
    <dgm:cxn modelId="{E62E318A-53D2-458E-8286-C920D5A6EE00}" srcId="{CBD785E0-FE4F-474E-B084-CBF2EB3A8EC6}" destId="{52D522F1-F2A4-4A04-A7D0-63D1B8E18D24}" srcOrd="3" destOrd="0" parTransId="{2703BD60-034C-4320-9018-7505925ADEB3}" sibTransId="{894B5879-1895-4B6C-B09B-00E6AE703B9A}"/>
    <dgm:cxn modelId="{4576DD18-8CF1-40C7-BAB4-191259CAF1E5}" type="presOf" srcId="{6925D895-48C9-4393-8DC7-4261248873FF}" destId="{B4C3AF95-6777-410C-A905-9D9F34A1267A}" srcOrd="0" destOrd="0" presId="urn:microsoft.com/office/officeart/2005/8/layout/vList6"/>
    <dgm:cxn modelId="{D50662B7-97F7-489C-B122-8672B8E1D4F9}" type="presOf" srcId="{4B64C2AD-8058-4485-A4A4-BBA2FE7F2AC7}" destId="{2F15BBE4-9BF7-427B-95BC-091EAFC8FEE0}" srcOrd="0" destOrd="0" presId="urn:microsoft.com/office/officeart/2005/8/layout/vList6"/>
    <dgm:cxn modelId="{DC51D3F6-9086-48D9-BA92-54061AC8295E}" type="presOf" srcId="{9AD0E474-0D4C-475B-A460-2235075C52D0}" destId="{908B6AFF-A230-4BA6-9AB8-AF7992F9C594}" srcOrd="0" destOrd="0" presId="urn:microsoft.com/office/officeart/2005/8/layout/vList6"/>
    <dgm:cxn modelId="{B68B59AB-1B65-4CF2-BD7D-1B9DE5B2CE23}" srcId="{CBD785E0-FE4F-474E-B084-CBF2EB3A8EC6}" destId="{CE26621C-970C-4E81-857B-105CD0015899}" srcOrd="5" destOrd="0" parTransId="{39AEF955-7C1D-4157-BCE9-755CED1F67F8}" sibTransId="{E08FBABB-FEB3-45B1-A377-4FCF14ED88AB}"/>
    <dgm:cxn modelId="{16C90960-40C7-4C2F-A194-4A8CBD24AF9E}" type="presOf" srcId="{F060CB44-B02F-4881-A509-6E74037DD076}" destId="{842ABAB0-A391-425B-8AFA-9FD815F509ED}" srcOrd="0" destOrd="0" presId="urn:microsoft.com/office/officeart/2005/8/layout/vList6"/>
    <dgm:cxn modelId="{7DE10033-F86B-4F74-AEA6-CFD44C3AA8BD}" srcId="{975A6FDE-21AC-4195-8587-D03307FB1088}" destId="{7A8EA2D3-54C9-43C0-80B0-FEC9A7C5205D}" srcOrd="0" destOrd="0" parTransId="{E2987096-E972-43E4-983B-0E0BC32FFC7C}" sibTransId="{5612D84F-E7B6-41CF-9CA0-17EFAA327FA3}"/>
    <dgm:cxn modelId="{9725B092-9FEE-48C0-8E63-8EDA2EDBFAA0}" type="presOf" srcId="{69DF384F-E4AA-4AF1-8090-4723F6C0220C}" destId="{03FBB181-99F4-4C38-ADB6-9BE4DC139BC6}" srcOrd="0" destOrd="0" presId="urn:microsoft.com/office/officeart/2005/8/layout/vList6"/>
    <dgm:cxn modelId="{6F987523-97D5-4402-9749-5C4D8593D372}" type="presOf" srcId="{CE26621C-970C-4E81-857B-105CD0015899}" destId="{C2B32D2A-B93D-451C-80A9-0C4B4B6629D8}" srcOrd="0" destOrd="0" presId="urn:microsoft.com/office/officeart/2005/8/layout/vList6"/>
    <dgm:cxn modelId="{0B7C606E-0AFF-4503-BFB1-29725BBA93B8}" srcId="{69DF384F-E4AA-4AF1-8090-4723F6C0220C}" destId="{4B64C2AD-8058-4485-A4A4-BBA2FE7F2AC7}" srcOrd="0" destOrd="0" parTransId="{F721BA96-9A21-4D9E-B1D6-92D47BE9CBE1}" sibTransId="{5834DBF4-D777-43C2-A550-8B328421FBA0}"/>
    <dgm:cxn modelId="{059DA9E9-CBA2-4C4C-AB9E-97D8C76EDB11}" type="presOf" srcId="{7A8EA2D3-54C9-43C0-80B0-FEC9A7C5205D}" destId="{6F6D69CD-3D9C-4132-8B43-5A2E10B3355D}" srcOrd="0" destOrd="0" presId="urn:microsoft.com/office/officeart/2005/8/layout/vList6"/>
    <dgm:cxn modelId="{975BBE66-4C77-4891-975A-226D1E719A8D}" srcId="{F060CB44-B02F-4881-A509-6E74037DD076}" destId="{1D812021-10A3-496B-B767-3A55278D18B6}" srcOrd="0" destOrd="0" parTransId="{E385F123-725F-43B2-8EED-40112A56974A}" sibTransId="{8CE1C38B-3EEC-45FF-83EF-6CF440C86F16}"/>
    <dgm:cxn modelId="{2F87C2E7-9DD1-4862-A74F-281409EE456D}" type="presOf" srcId="{50495281-AA76-4BBB-BAA8-9B73A25DE803}" destId="{C10417B2-9554-4AFB-931E-555801F9657D}" srcOrd="0" destOrd="0" presId="urn:microsoft.com/office/officeart/2005/8/layout/vList6"/>
    <dgm:cxn modelId="{BC8EC7B9-4313-4431-9529-01BF685606F3}" srcId="{CBD785E0-FE4F-474E-B084-CBF2EB3A8EC6}" destId="{F060CB44-B02F-4881-A509-6E74037DD076}" srcOrd="6" destOrd="0" parTransId="{156FEEB0-A380-46FC-874C-BA6ADC993EA1}" sibTransId="{C23803FC-1E9E-4F28-888C-862B35756897}"/>
    <dgm:cxn modelId="{DDC4D090-9DED-4B23-8DE0-6E8535462A09}" srcId="{52D522F1-F2A4-4A04-A7D0-63D1B8E18D24}" destId="{7E7B3BBF-2C2F-4885-A468-3E50E1B41F14}" srcOrd="0" destOrd="0" parTransId="{C18A62AC-A374-48E6-ACFC-0DFE34D6C572}" sibTransId="{9C6F6A2B-648F-4D01-9582-2C1713907E39}"/>
    <dgm:cxn modelId="{849D48A5-ED7A-4C1E-AA4D-8D8C3BA1DDC4}" srcId="{CE26621C-970C-4E81-857B-105CD0015899}" destId="{4127E947-7DA4-4418-8877-13892D5DB809}" srcOrd="0" destOrd="0" parTransId="{022900C8-D84C-4D39-AA05-9E9854B314CF}" sibTransId="{380E5F76-4380-4151-904E-4C9714A86D0E}"/>
    <dgm:cxn modelId="{C70C589E-97EA-4E5F-BDAE-C4DC8CFC1C48}" srcId="{18F084E8-22A6-4815-B8F5-C511D36F3FEC}" destId="{6925D895-48C9-4393-8DC7-4261248873FF}" srcOrd="0" destOrd="0" parTransId="{6E843644-95EF-4296-B3F9-1AC0F90B2469}" sibTransId="{B36454C2-3965-463A-B2C4-50D14F202BD8}"/>
    <dgm:cxn modelId="{2276FF89-0CD7-479D-8A60-5154E60482EA}" type="presOf" srcId="{975A6FDE-21AC-4195-8587-D03307FB1088}" destId="{426AD58C-4758-4A76-A632-D85D8C2C0481}" srcOrd="0" destOrd="0" presId="urn:microsoft.com/office/officeart/2005/8/layout/vList6"/>
    <dgm:cxn modelId="{B82F6DFA-4A49-49D9-B17D-616E3ED03D71}" type="presOf" srcId="{CBD785E0-FE4F-474E-B084-CBF2EB3A8EC6}" destId="{FA18C0BE-F997-4959-BF3E-5144D50E488E}" srcOrd="0" destOrd="0" presId="urn:microsoft.com/office/officeart/2005/8/layout/vList6"/>
    <dgm:cxn modelId="{23691BFE-EF59-4574-A3AC-B0E001C5635E}" type="presParOf" srcId="{FA18C0BE-F997-4959-BF3E-5144D50E488E}" destId="{55B79F77-A189-492C-B7BC-A35FD986B986}" srcOrd="0" destOrd="0" presId="urn:microsoft.com/office/officeart/2005/8/layout/vList6"/>
    <dgm:cxn modelId="{920B54CD-9672-4930-82CA-F9E5F09C73EE}" type="presParOf" srcId="{55B79F77-A189-492C-B7BC-A35FD986B986}" destId="{03FBB181-99F4-4C38-ADB6-9BE4DC139BC6}" srcOrd="0" destOrd="0" presId="urn:microsoft.com/office/officeart/2005/8/layout/vList6"/>
    <dgm:cxn modelId="{81E550D4-5C61-47E6-8475-4AF385969225}" type="presParOf" srcId="{55B79F77-A189-492C-B7BC-A35FD986B986}" destId="{2F15BBE4-9BF7-427B-95BC-091EAFC8FEE0}" srcOrd="1" destOrd="0" presId="urn:microsoft.com/office/officeart/2005/8/layout/vList6"/>
    <dgm:cxn modelId="{4CDC74D7-430C-4D7C-9958-911A4D23AA11}" type="presParOf" srcId="{FA18C0BE-F997-4959-BF3E-5144D50E488E}" destId="{20D11050-5BBB-418D-9D90-6A2858C9CF8A}" srcOrd="1" destOrd="0" presId="urn:microsoft.com/office/officeart/2005/8/layout/vList6"/>
    <dgm:cxn modelId="{BE25E542-8A79-4EC9-A713-331B8D734EC5}" type="presParOf" srcId="{FA18C0BE-F997-4959-BF3E-5144D50E488E}" destId="{E7D20046-D1F3-487C-8201-35B6A6C80714}" srcOrd="2" destOrd="0" presId="urn:microsoft.com/office/officeart/2005/8/layout/vList6"/>
    <dgm:cxn modelId="{8E6E32E7-4A3B-4D3B-8846-866FD990C06D}" type="presParOf" srcId="{E7D20046-D1F3-487C-8201-35B6A6C80714}" destId="{C10417B2-9554-4AFB-931E-555801F9657D}" srcOrd="0" destOrd="0" presId="urn:microsoft.com/office/officeart/2005/8/layout/vList6"/>
    <dgm:cxn modelId="{BFFD4423-9903-4A2C-9F67-5B4A33C7C4AA}" type="presParOf" srcId="{E7D20046-D1F3-487C-8201-35B6A6C80714}" destId="{908B6AFF-A230-4BA6-9AB8-AF7992F9C594}" srcOrd="1" destOrd="0" presId="urn:microsoft.com/office/officeart/2005/8/layout/vList6"/>
    <dgm:cxn modelId="{96B95404-BEF2-48DC-B365-6AC3DC93A546}" type="presParOf" srcId="{FA18C0BE-F997-4959-BF3E-5144D50E488E}" destId="{34FE4745-50C3-4E90-91C8-E5596A70D19D}" srcOrd="3" destOrd="0" presId="urn:microsoft.com/office/officeart/2005/8/layout/vList6"/>
    <dgm:cxn modelId="{5647F56C-A919-4881-9AB4-58AFBF2C6A5F}" type="presParOf" srcId="{FA18C0BE-F997-4959-BF3E-5144D50E488E}" destId="{2E0CB413-EE31-4C98-955D-3BDD0350D8C1}" srcOrd="4" destOrd="0" presId="urn:microsoft.com/office/officeart/2005/8/layout/vList6"/>
    <dgm:cxn modelId="{C443349E-BA18-40A2-A01C-08EBD97BB331}" type="presParOf" srcId="{2E0CB413-EE31-4C98-955D-3BDD0350D8C1}" destId="{426AD58C-4758-4A76-A632-D85D8C2C0481}" srcOrd="0" destOrd="0" presId="urn:microsoft.com/office/officeart/2005/8/layout/vList6"/>
    <dgm:cxn modelId="{92012D9E-707B-48D1-8E90-8FC7EC232E01}" type="presParOf" srcId="{2E0CB413-EE31-4C98-955D-3BDD0350D8C1}" destId="{6F6D69CD-3D9C-4132-8B43-5A2E10B3355D}" srcOrd="1" destOrd="0" presId="urn:microsoft.com/office/officeart/2005/8/layout/vList6"/>
    <dgm:cxn modelId="{FDA5953D-7FDD-4F78-A7DA-8DD648BF68EA}" type="presParOf" srcId="{FA18C0BE-F997-4959-BF3E-5144D50E488E}" destId="{543AD9C6-65C0-48B8-BD14-171ECCB34E42}" srcOrd="5" destOrd="0" presId="urn:microsoft.com/office/officeart/2005/8/layout/vList6"/>
    <dgm:cxn modelId="{808B30E1-029F-44EF-997A-DEB2E3F35E6F}" type="presParOf" srcId="{FA18C0BE-F997-4959-BF3E-5144D50E488E}" destId="{532C7AA8-DECA-472A-A0E2-D2AE82707257}" srcOrd="6" destOrd="0" presId="urn:microsoft.com/office/officeart/2005/8/layout/vList6"/>
    <dgm:cxn modelId="{89B9E451-ED9D-4FB6-BB2F-D6764C8AB2D9}" type="presParOf" srcId="{532C7AA8-DECA-472A-A0E2-D2AE82707257}" destId="{47F22AA8-C287-4A4C-B255-28775BB11840}" srcOrd="0" destOrd="0" presId="urn:microsoft.com/office/officeart/2005/8/layout/vList6"/>
    <dgm:cxn modelId="{261FDD19-0790-4E1A-A39F-B8C7126E924F}" type="presParOf" srcId="{532C7AA8-DECA-472A-A0E2-D2AE82707257}" destId="{A1B5F517-B891-43B5-B441-590EE1D0E32F}" srcOrd="1" destOrd="0" presId="urn:microsoft.com/office/officeart/2005/8/layout/vList6"/>
    <dgm:cxn modelId="{C009C9AA-2FE7-4575-9B22-85013AFBBC04}" type="presParOf" srcId="{FA18C0BE-F997-4959-BF3E-5144D50E488E}" destId="{64EC9C6A-D3D7-45F6-8F25-362E7797606C}" srcOrd="7" destOrd="0" presId="urn:microsoft.com/office/officeart/2005/8/layout/vList6"/>
    <dgm:cxn modelId="{4C4F0F74-D9AE-454D-B135-42F8130DA537}" type="presParOf" srcId="{FA18C0BE-F997-4959-BF3E-5144D50E488E}" destId="{389948F4-5BE0-4D75-B3E8-34BCB22753FC}" srcOrd="8" destOrd="0" presId="urn:microsoft.com/office/officeart/2005/8/layout/vList6"/>
    <dgm:cxn modelId="{F270B203-47D4-4F9C-AD9B-E887627C8F8F}" type="presParOf" srcId="{389948F4-5BE0-4D75-B3E8-34BCB22753FC}" destId="{0C1FC446-2410-44F5-B73F-A4BA8F78379E}" srcOrd="0" destOrd="0" presId="urn:microsoft.com/office/officeart/2005/8/layout/vList6"/>
    <dgm:cxn modelId="{FD64F8BD-D5A3-4B9A-B6C9-AFE50A931B79}" type="presParOf" srcId="{389948F4-5BE0-4D75-B3E8-34BCB22753FC}" destId="{B4C3AF95-6777-410C-A905-9D9F34A1267A}" srcOrd="1" destOrd="0" presId="urn:microsoft.com/office/officeart/2005/8/layout/vList6"/>
    <dgm:cxn modelId="{00B14321-C1A3-4F2D-A12B-E56FD1CD712C}" type="presParOf" srcId="{FA18C0BE-F997-4959-BF3E-5144D50E488E}" destId="{63D13421-1E6E-4C62-BCB7-D8D1C9D34389}" srcOrd="9" destOrd="0" presId="urn:microsoft.com/office/officeart/2005/8/layout/vList6"/>
    <dgm:cxn modelId="{76FAFB87-C0DF-4F03-A324-C5F59F960F95}" type="presParOf" srcId="{FA18C0BE-F997-4959-BF3E-5144D50E488E}" destId="{40FAD291-74C4-4454-A7C2-8578FDE5F890}" srcOrd="10" destOrd="0" presId="urn:microsoft.com/office/officeart/2005/8/layout/vList6"/>
    <dgm:cxn modelId="{FE0CAB9E-2F85-4404-BBC6-597CA86C57B9}" type="presParOf" srcId="{40FAD291-74C4-4454-A7C2-8578FDE5F890}" destId="{C2B32D2A-B93D-451C-80A9-0C4B4B6629D8}" srcOrd="0" destOrd="0" presId="urn:microsoft.com/office/officeart/2005/8/layout/vList6"/>
    <dgm:cxn modelId="{F9CB4288-9EA7-4F6A-9B4B-715463AA63E8}" type="presParOf" srcId="{40FAD291-74C4-4454-A7C2-8578FDE5F890}" destId="{CA751718-927B-4344-BBC2-48E3C48F6EFD}" srcOrd="1" destOrd="0" presId="urn:microsoft.com/office/officeart/2005/8/layout/vList6"/>
    <dgm:cxn modelId="{EEFD4B12-573C-4818-90FE-0722A4D4028B}" type="presParOf" srcId="{FA18C0BE-F997-4959-BF3E-5144D50E488E}" destId="{9D1B3DC8-352C-46A4-BCC3-F1DC1F7F94DB}" srcOrd="11" destOrd="0" presId="urn:microsoft.com/office/officeart/2005/8/layout/vList6"/>
    <dgm:cxn modelId="{949340EF-084A-4966-94F3-48D4AB352DBF}" type="presParOf" srcId="{FA18C0BE-F997-4959-BF3E-5144D50E488E}" destId="{456026E0-018D-4151-9663-528CE941C3CA}" srcOrd="12" destOrd="0" presId="urn:microsoft.com/office/officeart/2005/8/layout/vList6"/>
    <dgm:cxn modelId="{84E21558-9C54-4FA5-B3A8-2A0B6B346CD6}" type="presParOf" srcId="{456026E0-018D-4151-9663-528CE941C3CA}" destId="{842ABAB0-A391-425B-8AFA-9FD815F509ED}" srcOrd="0" destOrd="0" presId="urn:microsoft.com/office/officeart/2005/8/layout/vList6"/>
    <dgm:cxn modelId="{DFEAC0A1-1684-4F56-91C5-984FAB31F768}" type="presParOf" srcId="{456026E0-018D-4151-9663-528CE941C3CA}" destId="{5A2A80F9-9627-4211-A16B-CFC2C54A2E9C}" srcOrd="1" destOrd="0" presId="urn:microsoft.com/office/officeart/2005/8/layout/vList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CD5ED1-BA9B-49CD-B08D-B4DDC5E84CD7}" type="doc">
      <dgm:prSet loTypeId="urn:microsoft.com/office/officeart/2005/8/layout/hList9" loCatId="list" qsTypeId="urn:microsoft.com/office/officeart/2005/8/quickstyle/3d4" qsCatId="3D" csTypeId="urn:microsoft.com/office/officeart/2005/8/colors/accent1_2" csCatId="accent1" phldr="1"/>
      <dgm:spPr/>
      <dgm:t>
        <a:bodyPr/>
        <a:lstStyle/>
        <a:p>
          <a:endParaRPr lang="ru-RU"/>
        </a:p>
      </dgm:t>
    </dgm:pt>
    <dgm:pt modelId="{39DAEF8D-2DAA-4DA8-9AC9-EA0B650099FE}">
      <dgm:prSet phldrT="[Текст]" custT="1"/>
      <dgm:spPr>
        <a:solidFill>
          <a:srgbClr val="008000"/>
        </a:solidFill>
        <a:ln>
          <a:solidFill>
            <a:srgbClr val="006600"/>
          </a:solidFill>
        </a:ln>
      </dgm:spPr>
      <dgm:t>
        <a:bodyPr/>
        <a:lstStyle/>
        <a:p>
          <a:r>
            <a:rPr lang="ru-RU" sz="2000" dirty="0" smtClean="0">
              <a:solidFill>
                <a:srgbClr val="660033"/>
              </a:solidFill>
              <a:latin typeface="Book Antiqua" pitchFamily="18" charset="0"/>
            </a:rPr>
            <a:t>2015 год</a:t>
          </a:r>
        </a:p>
        <a:p>
          <a:r>
            <a:rPr lang="ru-RU" sz="2000" dirty="0" smtClean="0">
              <a:solidFill>
                <a:srgbClr val="660033"/>
              </a:solidFill>
              <a:latin typeface="Book Antiqua" pitchFamily="18" charset="0"/>
            </a:rPr>
            <a:t>(факт)</a:t>
          </a:r>
        </a:p>
        <a:p>
          <a:r>
            <a:rPr lang="ru-RU" sz="2000" dirty="0" smtClean="0">
              <a:solidFill>
                <a:srgbClr val="660033"/>
              </a:solidFill>
              <a:latin typeface="Book Antiqua" pitchFamily="18" charset="0"/>
            </a:rPr>
            <a:t>1 288,6</a:t>
          </a:r>
          <a:endParaRPr lang="ru-RU" sz="2000" dirty="0">
            <a:solidFill>
              <a:srgbClr val="660033"/>
            </a:solidFill>
            <a:latin typeface="Book Antiqua" pitchFamily="18" charset="0"/>
          </a:endParaRPr>
        </a:p>
      </dgm:t>
    </dgm:pt>
    <dgm:pt modelId="{C0D0308C-5F4E-47D4-96FA-C1AA6CEF3E4B}" type="parTrans" cxnId="{30B2B986-B3CE-45DD-A1B5-6E4549043C4F}">
      <dgm:prSet/>
      <dgm:spPr/>
      <dgm:t>
        <a:bodyPr/>
        <a:lstStyle/>
        <a:p>
          <a:endParaRPr lang="ru-RU"/>
        </a:p>
      </dgm:t>
    </dgm:pt>
    <dgm:pt modelId="{23CE790D-3C98-4BF1-851E-B35818F466D2}" type="sibTrans" cxnId="{30B2B986-B3CE-45DD-A1B5-6E4549043C4F}">
      <dgm:prSet/>
      <dgm:spPr/>
      <dgm:t>
        <a:bodyPr/>
        <a:lstStyle/>
        <a:p>
          <a:endParaRPr lang="ru-RU"/>
        </a:p>
      </dgm:t>
    </dgm:pt>
    <dgm:pt modelId="{A8A4EC43-A446-45F5-94D6-7A03B012F6A1}">
      <dgm:prSet phldrT="[Текст]" custT="1"/>
      <dgm:spPr>
        <a:gradFill flip="none" rotWithShape="0">
          <a:gsLst>
            <a:gs pos="0">
              <a:srgbClr val="FFCC00">
                <a:shade val="30000"/>
                <a:satMod val="115000"/>
              </a:srgbClr>
            </a:gs>
            <a:gs pos="50000">
              <a:srgbClr val="FFCC00">
                <a:shade val="67500"/>
                <a:satMod val="115000"/>
              </a:srgbClr>
            </a:gs>
            <a:gs pos="100000">
              <a:srgbClr val="FFCC00">
                <a:shade val="100000"/>
                <a:satMod val="115000"/>
              </a:srgbClr>
            </a:gs>
          </a:gsLst>
          <a:lin ang="2700000" scaled="1"/>
          <a:tileRect/>
        </a:gradFill>
        <a:ln>
          <a:solidFill>
            <a:srgbClr val="FF6600">
              <a:alpha val="89804"/>
            </a:srgbClr>
          </a:solidFill>
        </a:ln>
      </dgm:spPr>
      <dgm:t>
        <a:bodyPr/>
        <a:lstStyle/>
        <a:p>
          <a:pPr algn="ctr"/>
          <a:endParaRPr lang="ru-RU" sz="1600" dirty="0" smtClean="0">
            <a:latin typeface="Book Antiqua" pitchFamily="18" charset="0"/>
          </a:endParaRPr>
        </a:p>
        <a:p>
          <a:pPr algn="ctr"/>
          <a:r>
            <a:rPr lang="ru-RU" sz="1600" dirty="0" smtClean="0">
              <a:latin typeface="Book Antiqua" pitchFamily="18" charset="0"/>
            </a:rPr>
            <a:t>Кредиты кредитных организаций (погашение)</a:t>
          </a:r>
        </a:p>
        <a:p>
          <a:pPr algn="ctr"/>
          <a:r>
            <a:rPr lang="ru-RU" sz="1800" dirty="0" smtClean="0">
              <a:effectLst>
                <a:outerShdw blurRad="38100" dist="38100" dir="2700000" algn="tl">
                  <a:srgbClr val="000000">
                    <a:alpha val="43137"/>
                  </a:srgbClr>
                </a:outerShdw>
              </a:effectLst>
              <a:latin typeface="Book Antiqua" pitchFamily="18" charset="0"/>
            </a:rPr>
            <a:t>- 384,6</a:t>
          </a:r>
          <a:endParaRPr lang="ru-RU" sz="1800" dirty="0">
            <a:effectLst>
              <a:outerShdw blurRad="38100" dist="38100" dir="2700000" algn="tl">
                <a:srgbClr val="000000">
                  <a:alpha val="43137"/>
                </a:srgbClr>
              </a:outerShdw>
            </a:effectLst>
            <a:latin typeface="Book Antiqua" pitchFamily="18" charset="0"/>
          </a:endParaRPr>
        </a:p>
      </dgm:t>
    </dgm:pt>
    <dgm:pt modelId="{6A75D905-218F-4BF2-911A-F7722B983793}" type="parTrans" cxnId="{2C925F8F-48FB-402E-8E9C-330FF0E21FC4}">
      <dgm:prSet/>
      <dgm:spPr/>
      <dgm:t>
        <a:bodyPr/>
        <a:lstStyle/>
        <a:p>
          <a:endParaRPr lang="ru-RU"/>
        </a:p>
      </dgm:t>
    </dgm:pt>
    <dgm:pt modelId="{1419E8EF-B665-48C5-8988-44BC6CD08471}" type="sibTrans" cxnId="{2C925F8F-48FB-402E-8E9C-330FF0E21FC4}">
      <dgm:prSet/>
      <dgm:spPr/>
      <dgm:t>
        <a:bodyPr/>
        <a:lstStyle/>
        <a:p>
          <a:endParaRPr lang="ru-RU"/>
        </a:p>
      </dgm:t>
    </dgm:pt>
    <dgm:pt modelId="{5838116F-E7D1-4A35-BF98-7FEA725E073C}">
      <dgm:prSet phldrT="[Текст]" custT="1"/>
      <dgm:spPr>
        <a:gradFill flip="none" rotWithShape="0">
          <a:gsLst>
            <a:gs pos="0">
              <a:srgbClr val="FF9900">
                <a:shade val="30000"/>
                <a:satMod val="115000"/>
              </a:srgbClr>
            </a:gs>
            <a:gs pos="50000">
              <a:srgbClr val="FF9900">
                <a:shade val="67500"/>
                <a:satMod val="115000"/>
              </a:srgbClr>
            </a:gs>
            <a:gs pos="100000">
              <a:srgbClr val="FF9900">
                <a:shade val="100000"/>
                <a:satMod val="115000"/>
              </a:srgbClr>
            </a:gs>
          </a:gsLst>
          <a:lin ang="13500000" scaled="1"/>
          <a:tileRect/>
        </a:gradFill>
        <a:ln>
          <a:solidFill>
            <a:srgbClr val="CC3300"/>
          </a:solidFill>
        </a:ln>
      </dgm:spPr>
      <dgm:t>
        <a:bodyPr/>
        <a:lstStyle/>
        <a:p>
          <a:pPr algn="ctr"/>
          <a:endParaRPr lang="ru-RU" sz="1600" dirty="0" smtClean="0">
            <a:latin typeface="Book Antiqua" pitchFamily="18" charset="0"/>
          </a:endParaRPr>
        </a:p>
        <a:p>
          <a:pPr algn="ctr"/>
          <a:r>
            <a:rPr lang="ru-RU" sz="1600" dirty="0" smtClean="0">
              <a:latin typeface="Book Antiqua" pitchFamily="18" charset="0"/>
            </a:rPr>
            <a:t>Изменение остатков  средств на счетах по учету средств бюджета</a:t>
          </a:r>
        </a:p>
        <a:p>
          <a:pPr algn="ctr"/>
          <a:r>
            <a:rPr lang="ru-RU" sz="1800" dirty="0" smtClean="0">
              <a:effectLst>
                <a:outerShdw blurRad="38100" dist="38100" dir="2700000" algn="tl">
                  <a:srgbClr val="000000">
                    <a:alpha val="43137"/>
                  </a:srgbClr>
                </a:outerShdw>
              </a:effectLst>
              <a:latin typeface="Book Antiqua" pitchFamily="18" charset="0"/>
            </a:rPr>
            <a:t>1 673,2</a:t>
          </a:r>
        </a:p>
      </dgm:t>
    </dgm:pt>
    <dgm:pt modelId="{C8296651-813C-4DCD-BA07-B9A47466D69E}" type="parTrans" cxnId="{6AF4B6C0-CA39-49F4-92A8-A8D3D7295D12}">
      <dgm:prSet/>
      <dgm:spPr/>
      <dgm:t>
        <a:bodyPr/>
        <a:lstStyle/>
        <a:p>
          <a:endParaRPr lang="ru-RU"/>
        </a:p>
      </dgm:t>
    </dgm:pt>
    <dgm:pt modelId="{B705FFF8-45DF-43FB-8328-F0A35C8BAAA0}" type="sibTrans" cxnId="{6AF4B6C0-CA39-49F4-92A8-A8D3D7295D12}">
      <dgm:prSet/>
      <dgm:spPr/>
      <dgm:t>
        <a:bodyPr/>
        <a:lstStyle/>
        <a:p>
          <a:endParaRPr lang="ru-RU"/>
        </a:p>
      </dgm:t>
    </dgm:pt>
    <dgm:pt modelId="{E9F5DAEC-74C1-4A1D-A654-0C770CF506D3}">
      <dgm:prSet phldrT="[Текст]" custT="1"/>
      <dgm:spPr>
        <a:gradFill flip="none" rotWithShape="0">
          <a:gsLst>
            <a:gs pos="0">
              <a:srgbClr val="FF9900">
                <a:shade val="30000"/>
                <a:satMod val="115000"/>
              </a:srgbClr>
            </a:gs>
            <a:gs pos="50000">
              <a:srgbClr val="FF9900">
                <a:shade val="67500"/>
                <a:satMod val="115000"/>
              </a:srgbClr>
            </a:gs>
            <a:gs pos="100000">
              <a:srgbClr val="FF9900">
                <a:shade val="100000"/>
                <a:satMod val="115000"/>
              </a:srgbClr>
            </a:gs>
          </a:gsLst>
          <a:lin ang="13500000" scaled="1"/>
          <a:tileRect/>
        </a:gradFill>
        <a:ln>
          <a:solidFill>
            <a:srgbClr val="CC3300">
              <a:alpha val="90000"/>
            </a:srgbClr>
          </a:solidFill>
        </a:ln>
      </dgm:spPr>
      <dgm:t>
        <a:bodyPr/>
        <a:lstStyle/>
        <a:p>
          <a:pPr algn="ctr"/>
          <a:r>
            <a:rPr lang="ru-RU" sz="1600" dirty="0" smtClean="0">
              <a:latin typeface="Book Antiqua" pitchFamily="18" charset="0"/>
            </a:rPr>
            <a:t>Изменение остатков средств на счетах по учету средств бюджета</a:t>
          </a:r>
        </a:p>
        <a:p>
          <a:pPr algn="ctr"/>
          <a:r>
            <a:rPr lang="ru-RU" sz="1600" dirty="0" smtClean="0">
              <a:effectLst>
                <a:outerShdw blurRad="38100" dist="38100" dir="2700000" algn="tl">
                  <a:srgbClr val="000000">
                    <a:alpha val="43137"/>
                  </a:srgbClr>
                </a:outerShdw>
              </a:effectLst>
              <a:latin typeface="Book Antiqua" pitchFamily="18" charset="0"/>
            </a:rPr>
            <a:t>2 258,0</a:t>
          </a:r>
          <a:endParaRPr lang="ru-RU" sz="1600" dirty="0">
            <a:effectLst>
              <a:outerShdw blurRad="38100" dist="38100" dir="2700000" algn="tl">
                <a:srgbClr val="000000">
                  <a:alpha val="43137"/>
                </a:srgbClr>
              </a:outerShdw>
            </a:effectLst>
            <a:latin typeface="Book Antiqua" pitchFamily="18" charset="0"/>
          </a:endParaRPr>
        </a:p>
      </dgm:t>
    </dgm:pt>
    <dgm:pt modelId="{4ADE96A2-9D28-4F17-BC67-569C644569CD}" type="parTrans" cxnId="{0873BC25-5A93-4D14-86B6-BE9EF4CD2890}">
      <dgm:prSet/>
      <dgm:spPr/>
      <dgm:t>
        <a:bodyPr/>
        <a:lstStyle/>
        <a:p>
          <a:endParaRPr lang="ru-RU"/>
        </a:p>
      </dgm:t>
    </dgm:pt>
    <dgm:pt modelId="{D0BE940F-D4E9-4ACF-93C1-A5229E47FB80}" type="sibTrans" cxnId="{0873BC25-5A93-4D14-86B6-BE9EF4CD2890}">
      <dgm:prSet/>
      <dgm:spPr/>
      <dgm:t>
        <a:bodyPr/>
        <a:lstStyle/>
        <a:p>
          <a:endParaRPr lang="ru-RU"/>
        </a:p>
      </dgm:t>
    </dgm:pt>
    <dgm:pt modelId="{6A7FACE3-E08A-43F1-9F29-3D0F1ADFA897}">
      <dgm:prSet phldrT="[Текст]" custT="1"/>
      <dgm:spPr>
        <a:gradFill flip="none" rotWithShape="0">
          <a:gsLst>
            <a:gs pos="0">
              <a:srgbClr val="FFCC00">
                <a:shade val="30000"/>
                <a:satMod val="115000"/>
              </a:srgbClr>
            </a:gs>
            <a:gs pos="50000">
              <a:srgbClr val="FFCC00">
                <a:shade val="67500"/>
                <a:satMod val="115000"/>
              </a:srgbClr>
            </a:gs>
            <a:gs pos="100000">
              <a:srgbClr val="FFCC00">
                <a:shade val="100000"/>
                <a:satMod val="115000"/>
              </a:srgbClr>
            </a:gs>
          </a:gsLst>
          <a:lin ang="2700000" scaled="1"/>
          <a:tileRect/>
        </a:gradFill>
        <a:ln>
          <a:solidFill>
            <a:srgbClr val="FF6600">
              <a:alpha val="90000"/>
            </a:srgbClr>
          </a:solidFill>
        </a:ln>
      </dgm:spPr>
      <dgm:t>
        <a:bodyPr/>
        <a:lstStyle/>
        <a:p>
          <a:pPr algn="ctr"/>
          <a:r>
            <a:rPr lang="ru-RU" sz="1600" dirty="0" smtClean="0">
              <a:latin typeface="Book Antiqua" pitchFamily="18" charset="0"/>
            </a:rPr>
            <a:t>Кредиты кредитных организаций (получение)</a:t>
          </a:r>
        </a:p>
        <a:p>
          <a:pPr algn="ctr"/>
          <a:r>
            <a:rPr lang="ru-RU" sz="1600" dirty="0" smtClean="0">
              <a:effectLst>
                <a:outerShdw blurRad="38100" dist="38100" dir="2700000" algn="tl">
                  <a:srgbClr val="000000">
                    <a:alpha val="43137"/>
                  </a:srgbClr>
                </a:outerShdw>
              </a:effectLst>
              <a:latin typeface="Book Antiqua" pitchFamily="18" charset="0"/>
            </a:rPr>
            <a:t>3 451,6</a:t>
          </a:r>
          <a:endParaRPr lang="ru-RU" sz="1600" dirty="0">
            <a:effectLst>
              <a:outerShdw blurRad="38100" dist="38100" dir="2700000" algn="tl">
                <a:srgbClr val="000000">
                  <a:alpha val="43137"/>
                </a:srgbClr>
              </a:outerShdw>
            </a:effectLst>
            <a:latin typeface="Book Antiqua" pitchFamily="18" charset="0"/>
          </a:endParaRPr>
        </a:p>
      </dgm:t>
    </dgm:pt>
    <dgm:pt modelId="{34222157-D4EE-4A89-81D8-055C48E6F356}" type="sibTrans" cxnId="{51B84881-95E9-413F-B2DF-182EE9D03906}">
      <dgm:prSet/>
      <dgm:spPr/>
      <dgm:t>
        <a:bodyPr/>
        <a:lstStyle/>
        <a:p>
          <a:endParaRPr lang="ru-RU"/>
        </a:p>
      </dgm:t>
    </dgm:pt>
    <dgm:pt modelId="{5C2FC925-79EF-4FC9-AF26-B9DCD2CA76E5}" type="parTrans" cxnId="{51B84881-95E9-413F-B2DF-182EE9D03906}">
      <dgm:prSet/>
      <dgm:spPr/>
      <dgm:t>
        <a:bodyPr/>
        <a:lstStyle/>
        <a:p>
          <a:endParaRPr lang="ru-RU"/>
        </a:p>
      </dgm:t>
    </dgm:pt>
    <dgm:pt modelId="{C31E6FD4-8C87-49CD-BC55-C2BD2D23895C}">
      <dgm:prSet phldrT="[Текст]" custT="1"/>
      <dgm:spPr>
        <a:solidFill>
          <a:srgbClr val="008000"/>
        </a:solidFill>
        <a:ln>
          <a:solidFill>
            <a:srgbClr val="006600"/>
          </a:solidFill>
        </a:ln>
      </dgm:spPr>
      <dgm:t>
        <a:bodyPr/>
        <a:lstStyle/>
        <a:p>
          <a:r>
            <a:rPr lang="ru-RU" sz="2000" dirty="0" smtClean="0">
              <a:solidFill>
                <a:srgbClr val="800000"/>
              </a:solidFill>
              <a:latin typeface="Book Antiqua" pitchFamily="18" charset="0"/>
            </a:rPr>
            <a:t>2016 год</a:t>
          </a:r>
        </a:p>
        <a:p>
          <a:r>
            <a:rPr lang="ru-RU" sz="2000" dirty="0" smtClean="0">
              <a:solidFill>
                <a:srgbClr val="800000"/>
              </a:solidFill>
              <a:latin typeface="Book Antiqua" pitchFamily="18" charset="0"/>
            </a:rPr>
            <a:t>(план)</a:t>
          </a:r>
        </a:p>
        <a:p>
          <a:r>
            <a:rPr lang="ru-RU" sz="2000" dirty="0" smtClean="0">
              <a:solidFill>
                <a:srgbClr val="800000"/>
              </a:solidFill>
              <a:latin typeface="Book Antiqua" pitchFamily="18" charset="0"/>
            </a:rPr>
            <a:t>5 709,6</a:t>
          </a:r>
          <a:endParaRPr lang="ru-RU" sz="2000" dirty="0">
            <a:solidFill>
              <a:srgbClr val="800000"/>
            </a:solidFill>
            <a:latin typeface="Book Antiqua" pitchFamily="18" charset="0"/>
          </a:endParaRPr>
        </a:p>
      </dgm:t>
    </dgm:pt>
    <dgm:pt modelId="{1AEEE790-7883-49BD-A8C0-3CDFCC978084}" type="sibTrans" cxnId="{41DF0C64-87A2-4B5A-B8F0-3D4C142ACD92}">
      <dgm:prSet/>
      <dgm:spPr/>
      <dgm:t>
        <a:bodyPr/>
        <a:lstStyle/>
        <a:p>
          <a:endParaRPr lang="ru-RU"/>
        </a:p>
      </dgm:t>
    </dgm:pt>
    <dgm:pt modelId="{8714F2A2-ED7B-4973-AA80-2ED0B5338634}" type="parTrans" cxnId="{41DF0C64-87A2-4B5A-B8F0-3D4C142ACD92}">
      <dgm:prSet/>
      <dgm:spPr/>
      <dgm:t>
        <a:bodyPr/>
        <a:lstStyle/>
        <a:p>
          <a:endParaRPr lang="ru-RU"/>
        </a:p>
      </dgm:t>
    </dgm:pt>
    <dgm:pt modelId="{4362D542-6724-48FF-8B37-71E754167DF7}" type="pres">
      <dgm:prSet presAssocID="{64CD5ED1-BA9B-49CD-B08D-B4DDC5E84CD7}" presName="list" presStyleCnt="0">
        <dgm:presLayoutVars>
          <dgm:dir/>
          <dgm:animLvl val="lvl"/>
        </dgm:presLayoutVars>
      </dgm:prSet>
      <dgm:spPr/>
      <dgm:t>
        <a:bodyPr/>
        <a:lstStyle/>
        <a:p>
          <a:endParaRPr lang="ru-RU"/>
        </a:p>
      </dgm:t>
    </dgm:pt>
    <dgm:pt modelId="{92CDC829-B239-4370-B607-B4C0329F9E41}" type="pres">
      <dgm:prSet presAssocID="{39DAEF8D-2DAA-4DA8-9AC9-EA0B650099FE}" presName="posSpace" presStyleCnt="0"/>
      <dgm:spPr/>
    </dgm:pt>
    <dgm:pt modelId="{B8BCB0B8-CD78-4E29-9DD2-1613FDB12107}" type="pres">
      <dgm:prSet presAssocID="{39DAEF8D-2DAA-4DA8-9AC9-EA0B650099FE}" presName="vertFlow" presStyleCnt="0"/>
      <dgm:spPr/>
    </dgm:pt>
    <dgm:pt modelId="{0D39039F-4F9A-4FE4-83BD-2105164EEEFC}" type="pres">
      <dgm:prSet presAssocID="{39DAEF8D-2DAA-4DA8-9AC9-EA0B650099FE}" presName="topSpace" presStyleCnt="0"/>
      <dgm:spPr/>
    </dgm:pt>
    <dgm:pt modelId="{07637729-25A2-45E1-81DD-C249ED69A091}" type="pres">
      <dgm:prSet presAssocID="{39DAEF8D-2DAA-4DA8-9AC9-EA0B650099FE}" presName="firstComp" presStyleCnt="0"/>
      <dgm:spPr/>
    </dgm:pt>
    <dgm:pt modelId="{3DA83126-2EAC-41DF-B3C1-B172DBA5CB56}" type="pres">
      <dgm:prSet presAssocID="{39DAEF8D-2DAA-4DA8-9AC9-EA0B650099FE}" presName="firstChild" presStyleLbl="bgAccFollowNode1" presStyleIdx="0" presStyleCnt="4" custAng="0" custScaleY="183477" custLinFactNeighborX="-27446" custLinFactNeighborY="-1384"/>
      <dgm:spPr>
        <a:prstGeom prst="foldedCorner">
          <a:avLst/>
        </a:prstGeom>
      </dgm:spPr>
      <dgm:t>
        <a:bodyPr/>
        <a:lstStyle/>
        <a:p>
          <a:endParaRPr lang="ru-RU"/>
        </a:p>
      </dgm:t>
    </dgm:pt>
    <dgm:pt modelId="{6CA6A884-0E8B-4308-B4AD-358FDB2FD2E0}" type="pres">
      <dgm:prSet presAssocID="{39DAEF8D-2DAA-4DA8-9AC9-EA0B650099FE}" presName="firstChildTx" presStyleLbl="bgAccFollowNode1" presStyleIdx="0" presStyleCnt="4">
        <dgm:presLayoutVars>
          <dgm:bulletEnabled val="1"/>
        </dgm:presLayoutVars>
      </dgm:prSet>
      <dgm:spPr>
        <a:prstGeom prst="foldedCorner">
          <a:avLst/>
        </a:prstGeom>
      </dgm:spPr>
      <dgm:t>
        <a:bodyPr/>
        <a:lstStyle/>
        <a:p>
          <a:endParaRPr lang="ru-RU"/>
        </a:p>
      </dgm:t>
    </dgm:pt>
    <dgm:pt modelId="{ABF4DEC1-C3B6-4569-9275-6C70678D96E4}" type="pres">
      <dgm:prSet presAssocID="{5838116F-E7D1-4A35-BF98-7FEA725E073C}" presName="comp" presStyleCnt="0"/>
      <dgm:spPr/>
    </dgm:pt>
    <dgm:pt modelId="{7EA7DDB2-197A-442C-B440-26D6A23CC777}" type="pres">
      <dgm:prSet presAssocID="{5838116F-E7D1-4A35-BF98-7FEA725E073C}" presName="child" presStyleLbl="bgAccFollowNode1" presStyleIdx="1" presStyleCnt="4" custScaleY="193102" custLinFactNeighborX="-66555" custLinFactNeighborY="1705"/>
      <dgm:spPr>
        <a:prstGeom prst="foldedCorner">
          <a:avLst/>
        </a:prstGeom>
      </dgm:spPr>
      <dgm:t>
        <a:bodyPr/>
        <a:lstStyle/>
        <a:p>
          <a:endParaRPr lang="ru-RU"/>
        </a:p>
      </dgm:t>
    </dgm:pt>
    <dgm:pt modelId="{F8C9F44C-1903-4751-A69B-EA3B5234E5C8}" type="pres">
      <dgm:prSet presAssocID="{5838116F-E7D1-4A35-BF98-7FEA725E073C}" presName="childTx" presStyleLbl="bgAccFollowNode1" presStyleIdx="1" presStyleCnt="4">
        <dgm:presLayoutVars>
          <dgm:bulletEnabled val="1"/>
        </dgm:presLayoutVars>
      </dgm:prSet>
      <dgm:spPr>
        <a:prstGeom prst="foldedCorner">
          <a:avLst/>
        </a:prstGeom>
      </dgm:spPr>
      <dgm:t>
        <a:bodyPr/>
        <a:lstStyle/>
        <a:p>
          <a:endParaRPr lang="ru-RU"/>
        </a:p>
      </dgm:t>
    </dgm:pt>
    <dgm:pt modelId="{D42463C3-57DC-44DA-A594-F51B266BF7E1}" type="pres">
      <dgm:prSet presAssocID="{39DAEF8D-2DAA-4DA8-9AC9-EA0B650099FE}" presName="negSpace" presStyleCnt="0"/>
      <dgm:spPr/>
    </dgm:pt>
    <dgm:pt modelId="{CE20FD30-78DD-4929-82F6-7C81492A6FDA}" type="pres">
      <dgm:prSet presAssocID="{39DAEF8D-2DAA-4DA8-9AC9-EA0B650099FE}" presName="circle" presStyleLbl="node1" presStyleIdx="0" presStyleCnt="2" custScaleX="153755" custLinFactNeighborX="-45221" custLinFactNeighborY="-4049"/>
      <dgm:spPr/>
      <dgm:t>
        <a:bodyPr/>
        <a:lstStyle/>
        <a:p>
          <a:endParaRPr lang="ru-RU"/>
        </a:p>
      </dgm:t>
    </dgm:pt>
    <dgm:pt modelId="{B3ADF44D-3FCE-4F5D-8C25-45369F86C370}" type="pres">
      <dgm:prSet presAssocID="{23CE790D-3C98-4BF1-851E-B35818F466D2}" presName="transSpace" presStyleCnt="0"/>
      <dgm:spPr/>
    </dgm:pt>
    <dgm:pt modelId="{27FEB9ED-1C05-4238-897C-68D994FED18E}" type="pres">
      <dgm:prSet presAssocID="{C31E6FD4-8C87-49CD-BC55-C2BD2D23895C}" presName="posSpace" presStyleCnt="0"/>
      <dgm:spPr/>
    </dgm:pt>
    <dgm:pt modelId="{8FECD328-5ADE-4EDE-9187-8917504FB5CA}" type="pres">
      <dgm:prSet presAssocID="{C31E6FD4-8C87-49CD-BC55-C2BD2D23895C}" presName="vertFlow" presStyleCnt="0"/>
      <dgm:spPr/>
    </dgm:pt>
    <dgm:pt modelId="{F9D0D83E-558E-46C6-A444-4833DBF8AFDB}" type="pres">
      <dgm:prSet presAssocID="{C31E6FD4-8C87-49CD-BC55-C2BD2D23895C}" presName="topSpace" presStyleCnt="0"/>
      <dgm:spPr/>
    </dgm:pt>
    <dgm:pt modelId="{932BC104-6CE9-4536-98DF-187CDB673BC5}" type="pres">
      <dgm:prSet presAssocID="{C31E6FD4-8C87-49CD-BC55-C2BD2D23895C}" presName="firstComp" presStyleCnt="0"/>
      <dgm:spPr/>
    </dgm:pt>
    <dgm:pt modelId="{75A1A28B-303F-4188-8547-FE7F9C952888}" type="pres">
      <dgm:prSet presAssocID="{C31E6FD4-8C87-49CD-BC55-C2BD2D23895C}" presName="firstChild" presStyleLbl="bgAccFollowNode1" presStyleIdx="2" presStyleCnt="4" custScaleY="192123" custLinFactNeighborX="12585" custLinFactNeighborY="-2489"/>
      <dgm:spPr>
        <a:prstGeom prst="foldedCorner">
          <a:avLst/>
        </a:prstGeom>
      </dgm:spPr>
      <dgm:t>
        <a:bodyPr/>
        <a:lstStyle/>
        <a:p>
          <a:endParaRPr lang="ru-RU"/>
        </a:p>
      </dgm:t>
    </dgm:pt>
    <dgm:pt modelId="{836AFB7E-1148-4CC1-869F-9AD967E7B4DF}" type="pres">
      <dgm:prSet presAssocID="{C31E6FD4-8C87-49CD-BC55-C2BD2D23895C}" presName="firstChildTx" presStyleLbl="bgAccFollowNode1" presStyleIdx="2" presStyleCnt="4">
        <dgm:presLayoutVars>
          <dgm:bulletEnabled val="1"/>
        </dgm:presLayoutVars>
      </dgm:prSet>
      <dgm:spPr/>
      <dgm:t>
        <a:bodyPr/>
        <a:lstStyle/>
        <a:p>
          <a:endParaRPr lang="ru-RU"/>
        </a:p>
      </dgm:t>
    </dgm:pt>
    <dgm:pt modelId="{9E85FD77-7176-4D1C-956A-7FAD97D69BDE}" type="pres">
      <dgm:prSet presAssocID="{E9F5DAEC-74C1-4A1D-A654-0C770CF506D3}" presName="comp" presStyleCnt="0"/>
      <dgm:spPr/>
    </dgm:pt>
    <dgm:pt modelId="{9AFEBAB0-3037-4EC7-AA34-B825CD2B46CA}" type="pres">
      <dgm:prSet presAssocID="{E9F5DAEC-74C1-4A1D-A654-0C770CF506D3}" presName="child" presStyleLbl="bgAccFollowNode1" presStyleIdx="3" presStyleCnt="4" custScaleY="192122" custLinFactNeighborX="43368" custLinFactNeighborY="-1185"/>
      <dgm:spPr>
        <a:prstGeom prst="foldedCorner">
          <a:avLst/>
        </a:prstGeom>
      </dgm:spPr>
      <dgm:t>
        <a:bodyPr/>
        <a:lstStyle/>
        <a:p>
          <a:endParaRPr lang="ru-RU"/>
        </a:p>
      </dgm:t>
    </dgm:pt>
    <dgm:pt modelId="{5156AD9E-E681-477C-AFB5-91DE3F3914AE}" type="pres">
      <dgm:prSet presAssocID="{E9F5DAEC-74C1-4A1D-A654-0C770CF506D3}" presName="childTx" presStyleLbl="bgAccFollowNode1" presStyleIdx="3" presStyleCnt="4">
        <dgm:presLayoutVars>
          <dgm:bulletEnabled val="1"/>
        </dgm:presLayoutVars>
      </dgm:prSet>
      <dgm:spPr/>
      <dgm:t>
        <a:bodyPr/>
        <a:lstStyle/>
        <a:p>
          <a:endParaRPr lang="ru-RU"/>
        </a:p>
      </dgm:t>
    </dgm:pt>
    <dgm:pt modelId="{C4EE5223-B719-425E-8AC9-3F6BEBD74519}" type="pres">
      <dgm:prSet presAssocID="{C31E6FD4-8C87-49CD-BC55-C2BD2D23895C}" presName="negSpace" presStyleCnt="0"/>
      <dgm:spPr/>
    </dgm:pt>
    <dgm:pt modelId="{A1DB80F7-01F7-4D7F-88F2-0515BFE0D1BF}" type="pres">
      <dgm:prSet presAssocID="{C31E6FD4-8C87-49CD-BC55-C2BD2D23895C}" presName="circle" presStyleLbl="node1" presStyleIdx="1" presStyleCnt="2" custScaleX="153757" custLinFactNeighborX="5594" custLinFactNeighborY="-120"/>
      <dgm:spPr/>
      <dgm:t>
        <a:bodyPr/>
        <a:lstStyle/>
        <a:p>
          <a:endParaRPr lang="ru-RU"/>
        </a:p>
      </dgm:t>
    </dgm:pt>
  </dgm:ptLst>
  <dgm:cxnLst>
    <dgm:cxn modelId="{1234D8E1-E096-41F1-9C1E-9BF8FF867641}" type="presOf" srcId="{64CD5ED1-BA9B-49CD-B08D-B4DDC5E84CD7}" destId="{4362D542-6724-48FF-8B37-71E754167DF7}" srcOrd="0" destOrd="0" presId="urn:microsoft.com/office/officeart/2005/8/layout/hList9"/>
    <dgm:cxn modelId="{B27EF3CC-AE68-4D42-978D-D3869F286058}" type="presOf" srcId="{E9F5DAEC-74C1-4A1D-A654-0C770CF506D3}" destId="{5156AD9E-E681-477C-AFB5-91DE3F3914AE}" srcOrd="1" destOrd="0" presId="urn:microsoft.com/office/officeart/2005/8/layout/hList9"/>
    <dgm:cxn modelId="{51B84881-95E9-413F-B2DF-182EE9D03906}" srcId="{C31E6FD4-8C87-49CD-BC55-C2BD2D23895C}" destId="{6A7FACE3-E08A-43F1-9F29-3D0F1ADFA897}" srcOrd="0" destOrd="0" parTransId="{5C2FC925-79EF-4FC9-AF26-B9DCD2CA76E5}" sibTransId="{34222157-D4EE-4A89-81D8-055C48E6F356}"/>
    <dgm:cxn modelId="{30B2B986-B3CE-45DD-A1B5-6E4549043C4F}" srcId="{64CD5ED1-BA9B-49CD-B08D-B4DDC5E84CD7}" destId="{39DAEF8D-2DAA-4DA8-9AC9-EA0B650099FE}" srcOrd="0" destOrd="0" parTransId="{C0D0308C-5F4E-47D4-96FA-C1AA6CEF3E4B}" sibTransId="{23CE790D-3C98-4BF1-851E-B35818F466D2}"/>
    <dgm:cxn modelId="{9AF825B1-517F-4920-8988-597FB1742241}" type="presOf" srcId="{A8A4EC43-A446-45F5-94D6-7A03B012F6A1}" destId="{3DA83126-2EAC-41DF-B3C1-B172DBA5CB56}" srcOrd="0" destOrd="0" presId="urn:microsoft.com/office/officeart/2005/8/layout/hList9"/>
    <dgm:cxn modelId="{0873BC25-5A93-4D14-86B6-BE9EF4CD2890}" srcId="{C31E6FD4-8C87-49CD-BC55-C2BD2D23895C}" destId="{E9F5DAEC-74C1-4A1D-A654-0C770CF506D3}" srcOrd="1" destOrd="0" parTransId="{4ADE96A2-9D28-4F17-BC67-569C644569CD}" sibTransId="{D0BE940F-D4E9-4ACF-93C1-A5229E47FB80}"/>
    <dgm:cxn modelId="{E7CFCDB3-7782-4666-902D-5F3C5FDE34B6}" type="presOf" srcId="{E9F5DAEC-74C1-4A1D-A654-0C770CF506D3}" destId="{9AFEBAB0-3037-4EC7-AA34-B825CD2B46CA}" srcOrd="0" destOrd="0" presId="urn:microsoft.com/office/officeart/2005/8/layout/hList9"/>
    <dgm:cxn modelId="{18286E1B-4A36-4D0A-958C-D0CBCB50A5F4}" type="presOf" srcId="{A8A4EC43-A446-45F5-94D6-7A03B012F6A1}" destId="{6CA6A884-0E8B-4308-B4AD-358FDB2FD2E0}" srcOrd="1" destOrd="0" presId="urn:microsoft.com/office/officeart/2005/8/layout/hList9"/>
    <dgm:cxn modelId="{EB2A6EB6-F0D7-4A8E-A64A-F6E33B8FC752}" type="presOf" srcId="{5838116F-E7D1-4A35-BF98-7FEA725E073C}" destId="{F8C9F44C-1903-4751-A69B-EA3B5234E5C8}" srcOrd="1" destOrd="0" presId="urn:microsoft.com/office/officeart/2005/8/layout/hList9"/>
    <dgm:cxn modelId="{6AF4B6C0-CA39-49F4-92A8-A8D3D7295D12}" srcId="{39DAEF8D-2DAA-4DA8-9AC9-EA0B650099FE}" destId="{5838116F-E7D1-4A35-BF98-7FEA725E073C}" srcOrd="1" destOrd="0" parTransId="{C8296651-813C-4DCD-BA07-B9A47466D69E}" sibTransId="{B705FFF8-45DF-43FB-8328-F0A35C8BAAA0}"/>
    <dgm:cxn modelId="{41DF0C64-87A2-4B5A-B8F0-3D4C142ACD92}" srcId="{64CD5ED1-BA9B-49CD-B08D-B4DDC5E84CD7}" destId="{C31E6FD4-8C87-49CD-BC55-C2BD2D23895C}" srcOrd="1" destOrd="0" parTransId="{8714F2A2-ED7B-4973-AA80-2ED0B5338634}" sibTransId="{1AEEE790-7883-49BD-A8C0-3CDFCC978084}"/>
    <dgm:cxn modelId="{C0FA33BD-63AA-4E45-8C22-31EB592DE201}" type="presOf" srcId="{6A7FACE3-E08A-43F1-9F29-3D0F1ADFA897}" destId="{836AFB7E-1148-4CC1-869F-9AD967E7B4DF}" srcOrd="1" destOrd="0" presId="urn:microsoft.com/office/officeart/2005/8/layout/hList9"/>
    <dgm:cxn modelId="{F78B0D31-3DB9-459B-BEE7-E4EC19BA7DB7}" type="presOf" srcId="{5838116F-E7D1-4A35-BF98-7FEA725E073C}" destId="{7EA7DDB2-197A-442C-B440-26D6A23CC777}" srcOrd="0" destOrd="0" presId="urn:microsoft.com/office/officeart/2005/8/layout/hList9"/>
    <dgm:cxn modelId="{8F9B49D3-AA62-42F1-95B6-F4FF25204E28}" type="presOf" srcId="{39DAEF8D-2DAA-4DA8-9AC9-EA0B650099FE}" destId="{CE20FD30-78DD-4929-82F6-7C81492A6FDA}" srcOrd="0" destOrd="0" presId="urn:microsoft.com/office/officeart/2005/8/layout/hList9"/>
    <dgm:cxn modelId="{79FC662E-8266-4155-A7E8-E7B25C68B0FE}" type="presOf" srcId="{C31E6FD4-8C87-49CD-BC55-C2BD2D23895C}" destId="{A1DB80F7-01F7-4D7F-88F2-0515BFE0D1BF}" srcOrd="0" destOrd="0" presId="urn:microsoft.com/office/officeart/2005/8/layout/hList9"/>
    <dgm:cxn modelId="{2C925F8F-48FB-402E-8E9C-330FF0E21FC4}" srcId="{39DAEF8D-2DAA-4DA8-9AC9-EA0B650099FE}" destId="{A8A4EC43-A446-45F5-94D6-7A03B012F6A1}" srcOrd="0" destOrd="0" parTransId="{6A75D905-218F-4BF2-911A-F7722B983793}" sibTransId="{1419E8EF-B665-48C5-8988-44BC6CD08471}"/>
    <dgm:cxn modelId="{CB9760A5-6268-4C30-89E4-72E58E830B9A}" type="presOf" srcId="{6A7FACE3-E08A-43F1-9F29-3D0F1ADFA897}" destId="{75A1A28B-303F-4188-8547-FE7F9C952888}" srcOrd="0" destOrd="0" presId="urn:microsoft.com/office/officeart/2005/8/layout/hList9"/>
    <dgm:cxn modelId="{A3B9D484-6F51-47F5-B945-213D905628DF}" type="presParOf" srcId="{4362D542-6724-48FF-8B37-71E754167DF7}" destId="{92CDC829-B239-4370-B607-B4C0329F9E41}" srcOrd="0" destOrd="0" presId="urn:microsoft.com/office/officeart/2005/8/layout/hList9"/>
    <dgm:cxn modelId="{BA050974-92A9-4CF9-8D99-42EA3AA22AD6}" type="presParOf" srcId="{4362D542-6724-48FF-8B37-71E754167DF7}" destId="{B8BCB0B8-CD78-4E29-9DD2-1613FDB12107}" srcOrd="1" destOrd="0" presId="urn:microsoft.com/office/officeart/2005/8/layout/hList9"/>
    <dgm:cxn modelId="{C9A0E325-4BED-4611-9198-E8134C5C600B}" type="presParOf" srcId="{B8BCB0B8-CD78-4E29-9DD2-1613FDB12107}" destId="{0D39039F-4F9A-4FE4-83BD-2105164EEEFC}" srcOrd="0" destOrd="0" presId="urn:microsoft.com/office/officeart/2005/8/layout/hList9"/>
    <dgm:cxn modelId="{84BD2374-6A9F-4631-B311-2A14197A93D5}" type="presParOf" srcId="{B8BCB0B8-CD78-4E29-9DD2-1613FDB12107}" destId="{07637729-25A2-45E1-81DD-C249ED69A091}" srcOrd="1" destOrd="0" presId="urn:microsoft.com/office/officeart/2005/8/layout/hList9"/>
    <dgm:cxn modelId="{5DA882B7-9C24-4F5E-9848-9A1B02F67C1E}" type="presParOf" srcId="{07637729-25A2-45E1-81DD-C249ED69A091}" destId="{3DA83126-2EAC-41DF-B3C1-B172DBA5CB56}" srcOrd="0" destOrd="0" presId="urn:microsoft.com/office/officeart/2005/8/layout/hList9"/>
    <dgm:cxn modelId="{B18C25B5-4D63-4184-9A5E-9F0D8EC524F1}" type="presParOf" srcId="{07637729-25A2-45E1-81DD-C249ED69A091}" destId="{6CA6A884-0E8B-4308-B4AD-358FDB2FD2E0}" srcOrd="1" destOrd="0" presId="urn:microsoft.com/office/officeart/2005/8/layout/hList9"/>
    <dgm:cxn modelId="{60A1943F-7DA6-42C3-9279-7BE793EC7065}" type="presParOf" srcId="{B8BCB0B8-CD78-4E29-9DD2-1613FDB12107}" destId="{ABF4DEC1-C3B6-4569-9275-6C70678D96E4}" srcOrd="2" destOrd="0" presId="urn:microsoft.com/office/officeart/2005/8/layout/hList9"/>
    <dgm:cxn modelId="{ECF8E695-870A-40F5-AF33-6BC4D72C6738}" type="presParOf" srcId="{ABF4DEC1-C3B6-4569-9275-6C70678D96E4}" destId="{7EA7DDB2-197A-442C-B440-26D6A23CC777}" srcOrd="0" destOrd="0" presId="urn:microsoft.com/office/officeart/2005/8/layout/hList9"/>
    <dgm:cxn modelId="{7D9588F9-217F-4F28-A42D-3BD5CF9D0F5A}" type="presParOf" srcId="{ABF4DEC1-C3B6-4569-9275-6C70678D96E4}" destId="{F8C9F44C-1903-4751-A69B-EA3B5234E5C8}" srcOrd="1" destOrd="0" presId="urn:microsoft.com/office/officeart/2005/8/layout/hList9"/>
    <dgm:cxn modelId="{538DCF4F-DAEF-41E9-8636-8C1AC8071B61}" type="presParOf" srcId="{4362D542-6724-48FF-8B37-71E754167DF7}" destId="{D42463C3-57DC-44DA-A594-F51B266BF7E1}" srcOrd="2" destOrd="0" presId="urn:microsoft.com/office/officeart/2005/8/layout/hList9"/>
    <dgm:cxn modelId="{427646EF-31BE-48FC-87AB-B9DF47C010AD}" type="presParOf" srcId="{4362D542-6724-48FF-8B37-71E754167DF7}" destId="{CE20FD30-78DD-4929-82F6-7C81492A6FDA}" srcOrd="3" destOrd="0" presId="urn:microsoft.com/office/officeart/2005/8/layout/hList9"/>
    <dgm:cxn modelId="{C0FBDF73-B322-407C-8E00-4A44C50C645B}" type="presParOf" srcId="{4362D542-6724-48FF-8B37-71E754167DF7}" destId="{B3ADF44D-3FCE-4F5D-8C25-45369F86C370}" srcOrd="4" destOrd="0" presId="urn:microsoft.com/office/officeart/2005/8/layout/hList9"/>
    <dgm:cxn modelId="{3DE3BD1F-0752-4C37-8176-B52D6C464E9C}" type="presParOf" srcId="{4362D542-6724-48FF-8B37-71E754167DF7}" destId="{27FEB9ED-1C05-4238-897C-68D994FED18E}" srcOrd="5" destOrd="0" presId="urn:microsoft.com/office/officeart/2005/8/layout/hList9"/>
    <dgm:cxn modelId="{FB1B78EC-A98D-45F6-B1DA-CD597DA96511}" type="presParOf" srcId="{4362D542-6724-48FF-8B37-71E754167DF7}" destId="{8FECD328-5ADE-4EDE-9187-8917504FB5CA}" srcOrd="6" destOrd="0" presId="urn:microsoft.com/office/officeart/2005/8/layout/hList9"/>
    <dgm:cxn modelId="{DE4DEB6D-E735-40C4-91A0-DBAA0ABC1022}" type="presParOf" srcId="{8FECD328-5ADE-4EDE-9187-8917504FB5CA}" destId="{F9D0D83E-558E-46C6-A444-4833DBF8AFDB}" srcOrd="0" destOrd="0" presId="urn:microsoft.com/office/officeart/2005/8/layout/hList9"/>
    <dgm:cxn modelId="{35CE982B-F191-4F59-A6C0-BE3A0387679A}" type="presParOf" srcId="{8FECD328-5ADE-4EDE-9187-8917504FB5CA}" destId="{932BC104-6CE9-4536-98DF-187CDB673BC5}" srcOrd="1" destOrd="0" presId="urn:microsoft.com/office/officeart/2005/8/layout/hList9"/>
    <dgm:cxn modelId="{CDD28622-723B-48BE-BB55-0BB357CE838E}" type="presParOf" srcId="{932BC104-6CE9-4536-98DF-187CDB673BC5}" destId="{75A1A28B-303F-4188-8547-FE7F9C952888}" srcOrd="0" destOrd="0" presId="urn:microsoft.com/office/officeart/2005/8/layout/hList9"/>
    <dgm:cxn modelId="{9CB5F54B-BC4E-4EC4-B937-2116442F8DD0}" type="presParOf" srcId="{932BC104-6CE9-4536-98DF-187CDB673BC5}" destId="{836AFB7E-1148-4CC1-869F-9AD967E7B4DF}" srcOrd="1" destOrd="0" presId="urn:microsoft.com/office/officeart/2005/8/layout/hList9"/>
    <dgm:cxn modelId="{8923F625-1C10-4468-9AB3-208CDC4AE27B}" type="presParOf" srcId="{8FECD328-5ADE-4EDE-9187-8917504FB5CA}" destId="{9E85FD77-7176-4D1C-956A-7FAD97D69BDE}" srcOrd="2" destOrd="0" presId="urn:microsoft.com/office/officeart/2005/8/layout/hList9"/>
    <dgm:cxn modelId="{AA1DCF4F-9CD6-440C-844F-362F6845F7B5}" type="presParOf" srcId="{9E85FD77-7176-4D1C-956A-7FAD97D69BDE}" destId="{9AFEBAB0-3037-4EC7-AA34-B825CD2B46CA}" srcOrd="0" destOrd="0" presId="urn:microsoft.com/office/officeart/2005/8/layout/hList9"/>
    <dgm:cxn modelId="{25D73EB9-C5D7-4804-9183-81518BF5E006}" type="presParOf" srcId="{9E85FD77-7176-4D1C-956A-7FAD97D69BDE}" destId="{5156AD9E-E681-477C-AFB5-91DE3F3914AE}" srcOrd="1" destOrd="0" presId="urn:microsoft.com/office/officeart/2005/8/layout/hList9"/>
    <dgm:cxn modelId="{C72C9DE0-EDB7-4495-B779-9D63833BD9E3}" type="presParOf" srcId="{4362D542-6724-48FF-8B37-71E754167DF7}" destId="{C4EE5223-B719-425E-8AC9-3F6BEBD74519}" srcOrd="7" destOrd="0" presId="urn:microsoft.com/office/officeart/2005/8/layout/hList9"/>
    <dgm:cxn modelId="{5C4F5814-9EA4-4916-9D01-658834C32064}" type="presParOf" srcId="{4362D542-6724-48FF-8B37-71E754167DF7}" destId="{A1DB80F7-01F7-4D7F-88F2-0515BFE0D1BF}" srcOrd="8" destOrd="0" presId="urn:microsoft.com/office/officeart/2005/8/layout/hList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C103A0-357A-420A-AADA-C781BF756532}">
      <dsp:nvSpPr>
        <dsp:cNvPr id="0" name=""/>
        <dsp:cNvSpPr/>
      </dsp:nvSpPr>
      <dsp:spPr>
        <a:xfrm>
          <a:off x="1" y="479"/>
          <a:ext cx="2555772" cy="107916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ru-RU" sz="1500" kern="1200" dirty="0" smtClean="0">
              <a:latin typeface="Book Antiqua" pitchFamily="18" charset="0"/>
            </a:rPr>
            <a:t>Численность населения на 01.01.2015 г.           9 754 человека</a:t>
          </a:r>
          <a:endParaRPr lang="ru-RU" sz="1500" kern="1200" dirty="0">
            <a:latin typeface="Book Antiqua" pitchFamily="18" charset="0"/>
          </a:endParaRPr>
        </a:p>
      </dsp:txBody>
      <dsp:txXfrm>
        <a:off x="1" y="479"/>
        <a:ext cx="2555772" cy="107916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9377F2-6DE3-41EC-9D05-635A90327943}">
      <dsp:nvSpPr>
        <dsp:cNvPr id="0" name=""/>
        <dsp:cNvSpPr/>
      </dsp:nvSpPr>
      <dsp:spPr>
        <a:xfrm>
          <a:off x="2880352" y="3653794"/>
          <a:ext cx="2424756" cy="1890825"/>
        </a:xfrm>
        <a:prstGeom prst="ellipse">
          <a:avLst/>
        </a:prstGeom>
        <a:gradFill flip="none" rotWithShape="1">
          <a:gsLst>
            <a:gs pos="1700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lin ang="54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ДОХОДЫ БЮДЖЕТА</a:t>
          </a:r>
          <a:endParaRPr lang="ru-RU" sz="1800" b="1" kern="1200" dirty="0">
            <a:latin typeface="Times New Roman" pitchFamily="18" charset="0"/>
            <a:cs typeface="Times New Roman" pitchFamily="18" charset="0"/>
          </a:endParaRPr>
        </a:p>
      </dsp:txBody>
      <dsp:txXfrm>
        <a:off x="2880352" y="3653794"/>
        <a:ext cx="2424756" cy="1890825"/>
      </dsp:txXfrm>
    </dsp:sp>
    <dsp:sp modelId="{4D18CED3-1142-40EA-9116-88C40631624C}">
      <dsp:nvSpPr>
        <dsp:cNvPr id="0" name=""/>
        <dsp:cNvSpPr/>
      </dsp:nvSpPr>
      <dsp:spPr>
        <a:xfrm rot="12821257">
          <a:off x="1070173" y="2964898"/>
          <a:ext cx="2178414" cy="691055"/>
        </a:xfrm>
        <a:prstGeom prst="leftArrow">
          <a:avLst>
            <a:gd name="adj1" fmla="val 60000"/>
            <a:gd name="adj2" fmla="val 50000"/>
          </a:avLst>
        </a:prstGeom>
        <a:solidFill>
          <a:srgbClr val="00CC66"/>
        </a:solidFill>
        <a:ln>
          <a:solidFill>
            <a:schemeClr val="accent1"/>
          </a:solid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60436B6-97A1-4106-A465-1698EFC5DB02}">
      <dsp:nvSpPr>
        <dsp:cNvPr id="0" name=""/>
        <dsp:cNvSpPr/>
      </dsp:nvSpPr>
      <dsp:spPr>
        <a:xfrm>
          <a:off x="0" y="385781"/>
          <a:ext cx="2506159" cy="4641001"/>
        </a:xfrm>
        <a:prstGeom prst="roundRect">
          <a:avLst>
            <a:gd name="adj" fmla="val 10000"/>
          </a:avLst>
        </a:prstGeom>
        <a:gradFill flip="none" rotWithShape="0">
          <a:gsLst>
            <a:gs pos="0">
              <a:srgbClr val="339966">
                <a:shade val="30000"/>
                <a:satMod val="115000"/>
              </a:srgbClr>
            </a:gs>
            <a:gs pos="50000">
              <a:srgbClr val="339966">
                <a:shade val="67500"/>
                <a:satMod val="115000"/>
              </a:srgbClr>
            </a:gs>
            <a:gs pos="100000">
              <a:srgbClr val="339966">
                <a:shade val="100000"/>
                <a:satMod val="115000"/>
              </a:srgbClr>
            </a:gs>
          </a:gsLst>
          <a:lin ang="27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ru-RU" sz="1700" b="1" u="sng" kern="1200" dirty="0" smtClean="0">
              <a:latin typeface="Times New Roman" pitchFamily="18" charset="0"/>
              <a:cs typeface="Times New Roman" pitchFamily="18" charset="0"/>
            </a:rPr>
            <a:t>Налоговые доходы- </a:t>
          </a:r>
          <a:r>
            <a:rPr lang="ru-RU" sz="1700" kern="1200" dirty="0" smtClean="0">
              <a:latin typeface="Times New Roman" pitchFamily="18" charset="0"/>
              <a:cs typeface="Times New Roman" pitchFamily="18" charset="0"/>
            </a:rPr>
            <a:t>доходы от уплаты налогов, установленных Налоговым кодексом  Российской Федерации (федеральные, региональные и местные налоги и сборы, специальные налоговые режимы:</a:t>
          </a:r>
        </a:p>
        <a:p>
          <a:pPr lvl="0" algn="ctr" defTabSz="755650">
            <a:lnSpc>
              <a:spcPct val="90000"/>
            </a:lnSpc>
            <a:spcBef>
              <a:spcPct val="0"/>
            </a:spcBef>
            <a:spcAft>
              <a:spcPct val="35000"/>
            </a:spcAft>
          </a:pPr>
          <a:r>
            <a:rPr lang="ru-RU" sz="1700" kern="1200" dirty="0" smtClean="0">
              <a:latin typeface="Times New Roman" pitchFamily="18" charset="0"/>
              <a:cs typeface="Times New Roman" pitchFamily="18" charset="0"/>
            </a:rPr>
            <a:t>- Налог на доходы физических лиц;</a:t>
          </a:r>
        </a:p>
        <a:p>
          <a:pPr lvl="0" algn="ctr" defTabSz="755650">
            <a:lnSpc>
              <a:spcPct val="90000"/>
            </a:lnSpc>
            <a:spcBef>
              <a:spcPct val="0"/>
            </a:spcBef>
            <a:spcAft>
              <a:spcPct val="35000"/>
            </a:spcAft>
          </a:pPr>
          <a:r>
            <a:rPr lang="ru-RU" sz="1700" kern="1200" dirty="0" smtClean="0">
              <a:latin typeface="Times New Roman" pitchFamily="18" charset="0"/>
              <a:cs typeface="Times New Roman" pitchFamily="18" charset="0"/>
            </a:rPr>
            <a:t>- Налоги  на совокупный доход;</a:t>
          </a:r>
        </a:p>
        <a:p>
          <a:pPr lvl="0" algn="ctr" defTabSz="755650">
            <a:lnSpc>
              <a:spcPct val="90000"/>
            </a:lnSpc>
            <a:spcBef>
              <a:spcPct val="0"/>
            </a:spcBef>
            <a:spcAft>
              <a:spcPct val="35000"/>
            </a:spcAft>
          </a:pPr>
          <a:r>
            <a:rPr lang="ru-RU" sz="1700" kern="1200" dirty="0" smtClean="0">
              <a:latin typeface="Times New Roman" pitchFamily="18" charset="0"/>
              <a:cs typeface="Times New Roman" pitchFamily="18" charset="0"/>
            </a:rPr>
            <a:t>- Государственная  пошлина;</a:t>
          </a:r>
        </a:p>
        <a:p>
          <a:pPr lvl="0" algn="ctr" defTabSz="755650">
            <a:lnSpc>
              <a:spcPct val="90000"/>
            </a:lnSpc>
            <a:spcBef>
              <a:spcPct val="0"/>
            </a:spcBef>
            <a:spcAft>
              <a:spcPct val="35000"/>
            </a:spcAft>
          </a:pPr>
          <a:r>
            <a:rPr lang="ru-RU" sz="1700" kern="1200" dirty="0" smtClean="0">
              <a:latin typeface="Times New Roman" pitchFamily="18" charset="0"/>
              <a:cs typeface="Times New Roman" pitchFamily="18" charset="0"/>
            </a:rPr>
            <a:t>- Другие</a:t>
          </a:r>
          <a:endParaRPr lang="ru-RU" sz="1700" kern="1200" dirty="0">
            <a:latin typeface="Times New Roman" pitchFamily="18" charset="0"/>
            <a:cs typeface="Times New Roman" pitchFamily="18" charset="0"/>
          </a:endParaRPr>
        </a:p>
      </dsp:txBody>
      <dsp:txXfrm>
        <a:off x="0" y="385781"/>
        <a:ext cx="2506159" cy="4641001"/>
      </dsp:txXfrm>
    </dsp:sp>
    <dsp:sp modelId="{33AE49E3-7EAF-4671-ACEC-5EF4114D59E5}">
      <dsp:nvSpPr>
        <dsp:cNvPr id="0" name=""/>
        <dsp:cNvSpPr/>
      </dsp:nvSpPr>
      <dsp:spPr>
        <a:xfrm rot="18880036">
          <a:off x="4731103" y="2610137"/>
          <a:ext cx="2768757" cy="691055"/>
        </a:xfrm>
        <a:prstGeom prst="leftArrow">
          <a:avLst>
            <a:gd name="adj1" fmla="val 60000"/>
            <a:gd name="adj2" fmla="val 50000"/>
          </a:avLst>
        </a:prstGeom>
        <a:solidFill>
          <a:srgbClr val="33CC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C1BB923-E7F2-4FAE-BCE2-9CBC75F98424}">
      <dsp:nvSpPr>
        <dsp:cNvPr id="0" name=""/>
        <dsp:cNvSpPr/>
      </dsp:nvSpPr>
      <dsp:spPr>
        <a:xfrm>
          <a:off x="5904664" y="315436"/>
          <a:ext cx="2303519" cy="2916623"/>
        </a:xfrm>
        <a:prstGeom prst="roundRect">
          <a:avLst>
            <a:gd name="adj" fmla="val 10000"/>
          </a:avLst>
        </a:prstGeom>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135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ru-RU" sz="1700" b="1" u="sng" kern="1200" dirty="0" smtClean="0">
              <a:latin typeface="Times New Roman" pitchFamily="18" charset="0"/>
              <a:cs typeface="Times New Roman" pitchFamily="18" charset="0"/>
            </a:rPr>
            <a:t>Безвозмездные поступления- </a:t>
          </a:r>
          <a:r>
            <a:rPr lang="ru-RU" sz="1700" kern="1200" dirty="0" smtClean="0">
              <a:latin typeface="Times New Roman" pitchFamily="18" charset="0"/>
              <a:cs typeface="Times New Roman" pitchFamily="18" charset="0"/>
            </a:rPr>
            <a:t>поступающие в бюджет денежные средства из других бюджетов бюджетной системы РФ, а так же перечисления от  физических и юридических лиц</a:t>
          </a:r>
          <a:endParaRPr lang="ru-RU" sz="1700" kern="1200" dirty="0">
            <a:latin typeface="Times New Roman" pitchFamily="18" charset="0"/>
            <a:cs typeface="Times New Roman" pitchFamily="18" charset="0"/>
          </a:endParaRPr>
        </a:p>
      </dsp:txBody>
      <dsp:txXfrm>
        <a:off x="5904664" y="315436"/>
        <a:ext cx="2303519" cy="2916623"/>
      </dsp:txXfrm>
    </dsp:sp>
    <dsp:sp modelId="{4C3C8D6A-0A5F-4907-83DC-AB25FCA93C97}">
      <dsp:nvSpPr>
        <dsp:cNvPr id="0" name=""/>
        <dsp:cNvSpPr/>
      </dsp:nvSpPr>
      <dsp:spPr>
        <a:xfrm rot="16192649">
          <a:off x="3098268" y="2305199"/>
          <a:ext cx="1987611" cy="691055"/>
        </a:xfrm>
        <a:prstGeom prst="leftArrow">
          <a:avLst>
            <a:gd name="adj1" fmla="val 60000"/>
            <a:gd name="adj2" fmla="val 50000"/>
          </a:avLst>
        </a:prstGeom>
        <a:solidFill>
          <a:srgbClr val="00FF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71078B0-61B0-4A49-ACC5-75E45D65A14C}">
      <dsp:nvSpPr>
        <dsp:cNvPr id="0" name=""/>
        <dsp:cNvSpPr/>
      </dsp:nvSpPr>
      <dsp:spPr>
        <a:xfrm>
          <a:off x="2808311" y="0"/>
          <a:ext cx="2555800" cy="3101015"/>
        </a:xfrm>
        <a:prstGeom prst="roundRect">
          <a:avLst>
            <a:gd name="adj" fmla="val 10000"/>
          </a:avLst>
        </a:prstGeom>
        <a:gradFill flip="none" rotWithShape="0">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ru-RU" sz="1700" b="1" u="sng" kern="1200" dirty="0" smtClean="0">
              <a:latin typeface="Times New Roman" pitchFamily="18" charset="0"/>
              <a:cs typeface="Times New Roman" pitchFamily="18" charset="0"/>
            </a:rPr>
            <a:t>Неналоговые доходы </a:t>
          </a:r>
          <a:r>
            <a:rPr lang="ru-RU" sz="1700" kern="1200" dirty="0" smtClean="0">
              <a:latin typeface="Times New Roman" pitchFamily="18" charset="0"/>
              <a:cs typeface="Times New Roman" pitchFamily="18" charset="0"/>
            </a:rPr>
            <a:t>– доходы от использования имущества, находящегося в муниципальной собственности, плата за негативное воздействие на окружающую среду, доходы от продажи  материальных и нематериальных активов, штрафы, санкции, возмещения</a:t>
          </a:r>
          <a:endParaRPr lang="ru-RU" sz="1700" kern="1200" dirty="0">
            <a:latin typeface="Times New Roman" pitchFamily="18" charset="0"/>
            <a:cs typeface="Times New Roman" pitchFamily="18" charset="0"/>
          </a:endParaRPr>
        </a:p>
      </dsp:txBody>
      <dsp:txXfrm>
        <a:off x="2808311" y="0"/>
        <a:ext cx="2555800" cy="310101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3D5254-7B33-4543-A3E4-5842CF652730}">
      <dsp:nvSpPr>
        <dsp:cNvPr id="0" name=""/>
        <dsp:cNvSpPr/>
      </dsp:nvSpPr>
      <dsp:spPr>
        <a:xfrm>
          <a:off x="0" y="179807"/>
          <a:ext cx="7047785" cy="1260348"/>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ru-RU" sz="2000" b="1" u="sng" kern="1200" dirty="0" smtClean="0">
              <a:solidFill>
                <a:schemeClr val="tx2">
                  <a:lumMod val="10000"/>
                </a:schemeClr>
              </a:solidFill>
              <a:latin typeface="Book Antiqua" pitchFamily="18" charset="0"/>
            </a:rPr>
            <a:t>Дотации</a:t>
          </a:r>
          <a:r>
            <a:rPr lang="ru-RU" sz="2000" kern="1200" dirty="0" smtClean="0">
              <a:solidFill>
                <a:schemeClr val="tx2">
                  <a:lumMod val="10000"/>
                </a:schemeClr>
              </a:solidFill>
              <a:latin typeface="Book Antiqua" pitchFamily="18" charset="0"/>
            </a:rPr>
            <a:t> – денежная помощь со стороны бюджета другого уровня, предоставляемая на безвозмездной и безвозвратной основе</a:t>
          </a:r>
          <a:endParaRPr lang="ru-RU" sz="2000" kern="1200" dirty="0">
            <a:solidFill>
              <a:schemeClr val="tx2">
                <a:lumMod val="10000"/>
              </a:schemeClr>
            </a:solidFill>
            <a:latin typeface="Book Antiqua" pitchFamily="18" charset="0"/>
          </a:endParaRPr>
        </a:p>
      </dsp:txBody>
      <dsp:txXfrm>
        <a:off x="0" y="179807"/>
        <a:ext cx="5394611" cy="1260348"/>
      </dsp:txXfrm>
    </dsp:sp>
    <dsp:sp modelId="{9EEFF4E8-D029-4532-9AF5-FBE655DA6150}">
      <dsp:nvSpPr>
        <dsp:cNvPr id="0" name=""/>
        <dsp:cNvSpPr/>
      </dsp:nvSpPr>
      <dsp:spPr>
        <a:xfrm>
          <a:off x="576334" y="1979995"/>
          <a:ext cx="7047785" cy="1260364"/>
        </a:xfrm>
        <a:prstGeom prst="roundRect">
          <a:avLst>
            <a:gd name="adj" fmla="val 10000"/>
          </a:avLst>
        </a:prstGeom>
        <a:gradFill rotWithShape="0">
          <a:gsLst>
            <a:gs pos="0">
              <a:schemeClr val="accent1">
                <a:shade val="80000"/>
                <a:hueOff val="185367"/>
                <a:satOff val="-7259"/>
                <a:lumOff val="14115"/>
                <a:alphaOff val="0"/>
                <a:shade val="51000"/>
                <a:satMod val="130000"/>
              </a:schemeClr>
            </a:gs>
            <a:gs pos="80000">
              <a:schemeClr val="accent1">
                <a:shade val="80000"/>
                <a:hueOff val="185367"/>
                <a:satOff val="-7259"/>
                <a:lumOff val="14115"/>
                <a:alphaOff val="0"/>
                <a:shade val="93000"/>
                <a:satMod val="130000"/>
              </a:schemeClr>
            </a:gs>
            <a:gs pos="100000">
              <a:schemeClr val="accent1">
                <a:shade val="80000"/>
                <a:hueOff val="185367"/>
                <a:satOff val="-7259"/>
                <a:lumOff val="14115"/>
                <a:alphaOff val="0"/>
                <a:shade val="94000"/>
                <a:satMod val="135000"/>
              </a:schemeClr>
            </a:gs>
          </a:gsLst>
          <a:lin ang="162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ru-RU" sz="1200" kern="1200" dirty="0" smtClean="0">
            <a:latin typeface="Book Antiqua" pitchFamily="18" charset="0"/>
          </a:endParaRPr>
        </a:p>
        <a:p>
          <a:pPr lvl="0" algn="l" defTabSz="533400">
            <a:lnSpc>
              <a:spcPct val="90000"/>
            </a:lnSpc>
            <a:spcBef>
              <a:spcPct val="0"/>
            </a:spcBef>
            <a:spcAft>
              <a:spcPct val="35000"/>
            </a:spcAft>
          </a:pPr>
          <a:r>
            <a:rPr lang="ru-RU" sz="2000" b="1" i="0" u="sng" kern="1200" dirty="0" smtClean="0">
              <a:solidFill>
                <a:schemeClr val="tx2">
                  <a:lumMod val="10000"/>
                </a:schemeClr>
              </a:solidFill>
              <a:latin typeface="Book Antiqua" pitchFamily="18" charset="0"/>
            </a:rPr>
            <a:t>Субсидии</a:t>
          </a:r>
          <a:r>
            <a:rPr lang="ru-RU" sz="2000" kern="1200" dirty="0" smtClean="0">
              <a:solidFill>
                <a:schemeClr val="tx2">
                  <a:lumMod val="10000"/>
                </a:schemeClr>
              </a:solidFill>
              <a:latin typeface="Book Antiqua" pitchFamily="18" charset="0"/>
            </a:rPr>
            <a:t>  - межбюджетные трансферты, предоставляемые бюджету другого уровня на условиях долевого финансирования расходов</a:t>
          </a:r>
        </a:p>
        <a:p>
          <a:pPr lvl="0" algn="l" defTabSz="533400">
            <a:lnSpc>
              <a:spcPct val="90000"/>
            </a:lnSpc>
            <a:spcBef>
              <a:spcPct val="0"/>
            </a:spcBef>
            <a:spcAft>
              <a:spcPct val="35000"/>
            </a:spcAft>
          </a:pPr>
          <a:r>
            <a:rPr lang="ru-RU" sz="1800" kern="1200" dirty="0" smtClean="0"/>
            <a:t> </a:t>
          </a:r>
          <a:endParaRPr lang="ru-RU" sz="1800" kern="1200" dirty="0"/>
        </a:p>
      </dsp:txBody>
      <dsp:txXfrm>
        <a:off x="576334" y="1979995"/>
        <a:ext cx="5372945" cy="1260364"/>
      </dsp:txXfrm>
    </dsp:sp>
    <dsp:sp modelId="{709ABE30-70B4-4F3A-AD7D-1815DB945312}">
      <dsp:nvSpPr>
        <dsp:cNvPr id="0" name=""/>
        <dsp:cNvSpPr/>
      </dsp:nvSpPr>
      <dsp:spPr>
        <a:xfrm>
          <a:off x="1243726" y="3888430"/>
          <a:ext cx="7047785" cy="1402937"/>
        </a:xfrm>
        <a:prstGeom prst="roundRect">
          <a:avLst>
            <a:gd name="adj" fmla="val 10000"/>
          </a:avLst>
        </a:prstGeom>
        <a:gradFill rotWithShape="0">
          <a:gsLst>
            <a:gs pos="0">
              <a:schemeClr val="accent1">
                <a:shade val="80000"/>
                <a:hueOff val="370734"/>
                <a:satOff val="-14519"/>
                <a:lumOff val="28231"/>
                <a:alphaOff val="0"/>
                <a:shade val="51000"/>
                <a:satMod val="130000"/>
              </a:schemeClr>
            </a:gs>
            <a:gs pos="80000">
              <a:schemeClr val="accent1">
                <a:shade val="80000"/>
                <a:hueOff val="370734"/>
                <a:satOff val="-14519"/>
                <a:lumOff val="28231"/>
                <a:alphaOff val="0"/>
                <a:shade val="93000"/>
                <a:satMod val="130000"/>
              </a:schemeClr>
            </a:gs>
            <a:gs pos="100000">
              <a:schemeClr val="accent1">
                <a:shade val="80000"/>
                <a:hueOff val="370734"/>
                <a:satOff val="-14519"/>
                <a:lumOff val="282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ru-RU" sz="2000" b="1" u="sng" kern="1200" dirty="0" smtClean="0">
              <a:solidFill>
                <a:schemeClr val="tx2">
                  <a:lumMod val="10000"/>
                </a:schemeClr>
              </a:solidFill>
              <a:latin typeface="Book Antiqua" pitchFamily="18" charset="0"/>
            </a:rPr>
            <a:t>Субвенции</a:t>
          </a:r>
          <a:r>
            <a:rPr lang="ru-RU" sz="2000" kern="1200" dirty="0" smtClean="0">
              <a:solidFill>
                <a:schemeClr val="tx2">
                  <a:lumMod val="10000"/>
                </a:schemeClr>
              </a:solidFill>
              <a:latin typeface="Book Antiqua" pitchFamily="18" charset="0"/>
            </a:rPr>
            <a:t> – межбюджетные трансферты, предоставляемые местным бюджетам на исполнение переданных государственных полномочий </a:t>
          </a:r>
          <a:endParaRPr lang="ru-RU" sz="2000" kern="1200" dirty="0">
            <a:solidFill>
              <a:schemeClr val="tx2">
                <a:lumMod val="10000"/>
              </a:schemeClr>
            </a:solidFill>
            <a:latin typeface="Book Antiqua" pitchFamily="18" charset="0"/>
          </a:endParaRPr>
        </a:p>
      </dsp:txBody>
      <dsp:txXfrm>
        <a:off x="1243726" y="3888430"/>
        <a:ext cx="5372945" cy="1402937"/>
      </dsp:txXfrm>
    </dsp:sp>
    <dsp:sp modelId="{A035BA1B-9753-44A1-B00D-CF15D80CF259}">
      <dsp:nvSpPr>
        <dsp:cNvPr id="0" name=""/>
        <dsp:cNvSpPr/>
      </dsp:nvSpPr>
      <dsp:spPr>
        <a:xfrm>
          <a:off x="5994808" y="1228472"/>
          <a:ext cx="1052976" cy="1052976"/>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5994808" y="1228472"/>
        <a:ext cx="1052976" cy="1052976"/>
      </dsp:txXfrm>
    </dsp:sp>
    <dsp:sp modelId="{C11F45E7-FE94-4CE7-8AA0-2008F7BF0B8C}">
      <dsp:nvSpPr>
        <dsp:cNvPr id="0" name=""/>
        <dsp:cNvSpPr/>
      </dsp:nvSpPr>
      <dsp:spPr>
        <a:xfrm>
          <a:off x="6616671" y="3107631"/>
          <a:ext cx="1052976" cy="1052976"/>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6616671" y="3107631"/>
        <a:ext cx="1052976" cy="1052976"/>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12912E-19C0-45D9-B67B-E68552CF60DB}">
      <dsp:nvSpPr>
        <dsp:cNvPr id="0" name=""/>
        <dsp:cNvSpPr/>
      </dsp:nvSpPr>
      <dsp:spPr>
        <a:xfrm>
          <a:off x="95959" y="0"/>
          <a:ext cx="5061168" cy="710384"/>
        </a:xfrm>
        <a:prstGeom prst="downArrow">
          <a:avLst/>
        </a:prstGeom>
        <a:solidFill>
          <a:srgbClr val="FF85C2">
            <a:alpha val="89804"/>
          </a:srgbClr>
        </a:solidFill>
        <a:ln w="9525" cap="flat" cmpd="sng" algn="ctr">
          <a:solidFill>
            <a:schemeClr val="accent1">
              <a:alpha val="9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ctr" defTabSz="889000">
            <a:lnSpc>
              <a:spcPct val="90000"/>
            </a:lnSpc>
            <a:spcBef>
              <a:spcPct val="0"/>
            </a:spcBef>
            <a:spcAft>
              <a:spcPct val="15000"/>
            </a:spcAft>
            <a:buChar char="••"/>
          </a:pPr>
          <a:r>
            <a:rPr lang="ru-RU" sz="2000" b="1" kern="1200" dirty="0" smtClean="0">
              <a:latin typeface="Book Antiqua" pitchFamily="18" charset="0"/>
            </a:rPr>
            <a:t>Показатели  бюджета</a:t>
          </a:r>
          <a:endParaRPr lang="ru-RU" sz="2000" b="1" kern="1200" dirty="0">
            <a:latin typeface="Book Antiqua" pitchFamily="18" charset="0"/>
          </a:endParaRPr>
        </a:p>
      </dsp:txBody>
      <dsp:txXfrm>
        <a:off x="95959" y="0"/>
        <a:ext cx="5061168" cy="710384"/>
      </dsp:txXfrm>
    </dsp:sp>
    <dsp:sp modelId="{E78CD6AE-696D-448D-BC5F-A0089294AE7C}">
      <dsp:nvSpPr>
        <dsp:cNvPr id="0" name=""/>
        <dsp:cNvSpPr/>
      </dsp:nvSpPr>
      <dsp:spPr>
        <a:xfrm>
          <a:off x="5046490" y="5882"/>
          <a:ext cx="3374112" cy="710384"/>
        </a:xfrm>
        <a:prstGeom prst="down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2015 год           2016 год</a:t>
          </a:r>
          <a:endParaRPr lang="ru-RU"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ndParaRPr>
        </a:p>
      </dsp:txBody>
      <dsp:txXfrm>
        <a:off x="5046490" y="5882"/>
        <a:ext cx="3374112" cy="710384"/>
      </dsp:txXfrm>
    </dsp:sp>
    <dsp:sp modelId="{34C19EB5-35C9-479D-82BE-A65E1278CE01}">
      <dsp:nvSpPr>
        <dsp:cNvPr id="0" name=""/>
        <dsp:cNvSpPr/>
      </dsp:nvSpPr>
      <dsp:spPr>
        <a:xfrm>
          <a:off x="95959" y="715314"/>
          <a:ext cx="5061168" cy="710384"/>
        </a:xfrm>
        <a:prstGeom prst="rightArrow">
          <a:avLst>
            <a:gd name="adj1" fmla="val 75000"/>
            <a:gd name="adj2" fmla="val 50000"/>
          </a:avLst>
        </a:prstGeom>
        <a:solidFill>
          <a:schemeClr val="accent1">
            <a:lumMod val="40000"/>
            <a:lumOff val="60000"/>
            <a:alpha val="90000"/>
          </a:schemeClr>
        </a:solidFill>
        <a:ln w="9525" cap="flat" cmpd="sng" algn="ctr">
          <a:solidFill>
            <a:srgbClr val="CC0066">
              <a:alpha val="89804"/>
            </a:srgb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Book Antiqua" pitchFamily="18" charset="0"/>
            </a:rPr>
            <a:t>Объем доходов местного бюджета в расчете на 1 жителя</a:t>
          </a:r>
          <a:endParaRPr lang="ru-RU" sz="1800" kern="1200" dirty="0">
            <a:latin typeface="Book Antiqua" pitchFamily="18" charset="0"/>
          </a:endParaRPr>
        </a:p>
        <a:p>
          <a:pPr marL="171450" lvl="1" indent="-171450" algn="l" defTabSz="711200">
            <a:lnSpc>
              <a:spcPct val="90000"/>
            </a:lnSpc>
            <a:spcBef>
              <a:spcPct val="0"/>
            </a:spcBef>
            <a:spcAft>
              <a:spcPct val="15000"/>
            </a:spcAft>
            <a:buChar char="••"/>
          </a:pPr>
          <a:endParaRPr lang="ru-RU" sz="1600" kern="1200" dirty="0">
            <a:latin typeface="Book Antiqua" pitchFamily="18" charset="0"/>
          </a:endParaRPr>
        </a:p>
      </dsp:txBody>
      <dsp:txXfrm>
        <a:off x="95959" y="715314"/>
        <a:ext cx="5061168" cy="710384"/>
      </dsp:txXfrm>
    </dsp:sp>
    <dsp:sp modelId="{A4BB1370-5349-482E-ADFD-A6DE7CD3B00F}">
      <dsp:nvSpPr>
        <dsp:cNvPr id="0" name=""/>
        <dsp:cNvSpPr/>
      </dsp:nvSpPr>
      <dsp:spPr>
        <a:xfrm>
          <a:off x="5050893" y="648069"/>
          <a:ext cx="3374112" cy="71038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kern="1200" dirty="0" smtClean="0">
              <a:latin typeface="Book Antiqua" pitchFamily="18" charset="0"/>
            </a:rPr>
            <a:t>20 037,7           22 221,5</a:t>
          </a:r>
          <a:endParaRPr lang="ru-RU" sz="2000" kern="1200" dirty="0">
            <a:latin typeface="Book Antiqua" pitchFamily="18" charset="0"/>
          </a:endParaRPr>
        </a:p>
      </dsp:txBody>
      <dsp:txXfrm>
        <a:off x="5050893" y="648069"/>
        <a:ext cx="3374112" cy="710384"/>
      </dsp:txXfrm>
    </dsp:sp>
    <dsp:sp modelId="{01C3F6A1-5D30-4037-A950-593E19E30F14}">
      <dsp:nvSpPr>
        <dsp:cNvPr id="0" name=""/>
        <dsp:cNvSpPr/>
      </dsp:nvSpPr>
      <dsp:spPr>
        <a:xfrm>
          <a:off x="95959" y="1461424"/>
          <a:ext cx="5061168" cy="710384"/>
        </a:xfrm>
        <a:prstGeom prst="rightArrow">
          <a:avLst>
            <a:gd name="adj1" fmla="val 75000"/>
            <a:gd name="adj2" fmla="val 50000"/>
          </a:avLst>
        </a:prstGeom>
        <a:solidFill>
          <a:schemeClr val="accent1">
            <a:lumMod val="40000"/>
            <a:lumOff val="60000"/>
            <a:alpha val="90000"/>
          </a:schemeClr>
        </a:solidFill>
        <a:ln w="9525" cap="flat" cmpd="sng" algn="ctr">
          <a:solidFill>
            <a:srgbClr val="CC0066">
              <a:alpha val="90000"/>
            </a:srgb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Book Antiqua" pitchFamily="18" charset="0"/>
            </a:rPr>
            <a:t>Объем расходов местного бюджета в расчете на 1 жителя </a:t>
          </a:r>
          <a:endParaRPr lang="ru-RU" sz="1800" kern="1200" dirty="0">
            <a:latin typeface="Book Antiqua" pitchFamily="18" charset="0"/>
          </a:endParaRPr>
        </a:p>
      </dsp:txBody>
      <dsp:txXfrm>
        <a:off x="95959" y="1461424"/>
        <a:ext cx="5061168" cy="710384"/>
      </dsp:txXfrm>
    </dsp:sp>
    <dsp:sp modelId="{11517417-A034-4464-A03D-58D3F94DE34E}">
      <dsp:nvSpPr>
        <dsp:cNvPr id="0" name=""/>
        <dsp:cNvSpPr/>
      </dsp:nvSpPr>
      <dsp:spPr>
        <a:xfrm>
          <a:off x="5050893" y="1512167"/>
          <a:ext cx="3374112" cy="71038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kern="1200" dirty="0" smtClean="0">
              <a:latin typeface="Book Antiqua" pitchFamily="18" charset="0"/>
            </a:rPr>
            <a:t>20 485,0           22 806,9</a:t>
          </a:r>
          <a:endParaRPr lang="ru-RU" sz="2000" kern="1200" dirty="0">
            <a:latin typeface="Book Antiqua" pitchFamily="18" charset="0"/>
          </a:endParaRPr>
        </a:p>
      </dsp:txBody>
      <dsp:txXfrm>
        <a:off x="5050893" y="1512167"/>
        <a:ext cx="3374112" cy="710384"/>
      </dsp:txXfrm>
    </dsp:sp>
    <dsp:sp modelId="{78672797-5462-4DD7-9261-CB38EE4896A1}">
      <dsp:nvSpPr>
        <dsp:cNvPr id="0" name=""/>
        <dsp:cNvSpPr/>
      </dsp:nvSpPr>
      <dsp:spPr>
        <a:xfrm>
          <a:off x="82362" y="2343835"/>
          <a:ext cx="5061168" cy="710384"/>
        </a:xfrm>
        <a:prstGeom prst="rightArrow">
          <a:avLst>
            <a:gd name="adj1" fmla="val 75000"/>
            <a:gd name="adj2" fmla="val 50000"/>
          </a:avLst>
        </a:prstGeom>
        <a:solidFill>
          <a:schemeClr val="accent1">
            <a:lumMod val="40000"/>
            <a:lumOff val="60000"/>
            <a:alpha val="90000"/>
          </a:schemeClr>
        </a:solidFill>
        <a:ln w="9525" cap="flat" cmpd="sng" algn="ctr">
          <a:solidFill>
            <a:srgbClr val="CC0066">
              <a:alpha val="90000"/>
            </a:srgb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Book Antiqua" pitchFamily="18" charset="0"/>
            </a:rPr>
            <a:t>Объем расходов местного бюджета на образование в расчете на 1 жителя</a:t>
          </a:r>
          <a:endParaRPr lang="ru-RU" sz="1800" kern="1200" dirty="0">
            <a:latin typeface="Book Antiqua" pitchFamily="18" charset="0"/>
          </a:endParaRPr>
        </a:p>
      </dsp:txBody>
      <dsp:txXfrm>
        <a:off x="82362" y="2343835"/>
        <a:ext cx="5061168" cy="710384"/>
      </dsp:txXfrm>
    </dsp:sp>
    <dsp:sp modelId="{C204A256-4527-4161-AB91-B32F01DF851F}">
      <dsp:nvSpPr>
        <dsp:cNvPr id="0" name=""/>
        <dsp:cNvSpPr/>
      </dsp:nvSpPr>
      <dsp:spPr>
        <a:xfrm>
          <a:off x="5046490" y="2300772"/>
          <a:ext cx="3374112" cy="71038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kern="1200" dirty="0" smtClean="0">
              <a:latin typeface="Book Antiqua" pitchFamily="18" charset="0"/>
            </a:rPr>
            <a:t>11 938,0          13 145,5</a:t>
          </a:r>
          <a:endParaRPr lang="ru-RU" sz="2000" kern="1200" dirty="0">
            <a:latin typeface="Book Antiqua" pitchFamily="18" charset="0"/>
          </a:endParaRPr>
        </a:p>
      </dsp:txBody>
      <dsp:txXfrm>
        <a:off x="5046490" y="2300772"/>
        <a:ext cx="3374112" cy="710384"/>
      </dsp:txXfrm>
    </dsp:sp>
    <dsp:sp modelId="{A5757A6C-49F7-4D59-99FD-178F86CF2F49}">
      <dsp:nvSpPr>
        <dsp:cNvPr id="0" name=""/>
        <dsp:cNvSpPr/>
      </dsp:nvSpPr>
      <dsp:spPr>
        <a:xfrm>
          <a:off x="82362" y="3055470"/>
          <a:ext cx="5061168" cy="710384"/>
        </a:xfrm>
        <a:prstGeom prst="rightArrow">
          <a:avLst>
            <a:gd name="adj1" fmla="val 75000"/>
            <a:gd name="adj2" fmla="val 50000"/>
          </a:avLst>
        </a:prstGeom>
        <a:solidFill>
          <a:schemeClr val="accent1">
            <a:lumMod val="40000"/>
            <a:lumOff val="60000"/>
            <a:alpha val="90000"/>
          </a:schemeClr>
        </a:solidFill>
        <a:ln w="9525" cap="flat" cmpd="sng" algn="ctr">
          <a:solidFill>
            <a:srgbClr val="CC0066">
              <a:alpha val="90000"/>
            </a:srgb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Book Antiqua" pitchFamily="18" charset="0"/>
            </a:rPr>
            <a:t>Объем расходов местного бюджета на культуру в расчете  на 1 жителя</a:t>
          </a:r>
          <a:endParaRPr lang="ru-RU" sz="1800" kern="1200" dirty="0">
            <a:latin typeface="Book Antiqua" pitchFamily="18" charset="0"/>
          </a:endParaRPr>
        </a:p>
      </dsp:txBody>
      <dsp:txXfrm>
        <a:off x="82362" y="3055470"/>
        <a:ext cx="5061168" cy="710384"/>
      </dsp:txXfrm>
    </dsp:sp>
    <dsp:sp modelId="{146CCA42-A0B8-4327-AE1E-414D1EFD28AC}">
      <dsp:nvSpPr>
        <dsp:cNvPr id="0" name=""/>
        <dsp:cNvSpPr/>
      </dsp:nvSpPr>
      <dsp:spPr>
        <a:xfrm>
          <a:off x="5050893" y="3096346"/>
          <a:ext cx="3374112" cy="71038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kern="1200" dirty="0" smtClean="0">
              <a:latin typeface="Book Antiqua" pitchFamily="18" charset="0"/>
            </a:rPr>
            <a:t>2 756,0           2 924,4</a:t>
          </a:r>
          <a:endParaRPr lang="ru-RU" sz="2000" kern="1200" dirty="0">
            <a:latin typeface="Book Antiqua" pitchFamily="18" charset="0"/>
          </a:endParaRPr>
        </a:p>
      </dsp:txBody>
      <dsp:txXfrm>
        <a:off x="5050893" y="3096346"/>
        <a:ext cx="3374112" cy="710384"/>
      </dsp:txXfrm>
    </dsp:sp>
    <dsp:sp modelId="{5F504740-7E75-4321-BDE2-2A673ECB6AEC}">
      <dsp:nvSpPr>
        <dsp:cNvPr id="0" name=""/>
        <dsp:cNvSpPr/>
      </dsp:nvSpPr>
      <dsp:spPr>
        <a:xfrm>
          <a:off x="95959" y="3856805"/>
          <a:ext cx="5061168" cy="710384"/>
        </a:xfrm>
        <a:prstGeom prst="rightArrow">
          <a:avLst>
            <a:gd name="adj1" fmla="val 75000"/>
            <a:gd name="adj2" fmla="val 50000"/>
          </a:avLst>
        </a:prstGeom>
        <a:solidFill>
          <a:schemeClr val="accent1">
            <a:lumMod val="40000"/>
            <a:lumOff val="60000"/>
            <a:alpha val="90000"/>
          </a:schemeClr>
        </a:solidFill>
        <a:ln w="9525" cap="flat" cmpd="sng" algn="ctr">
          <a:solidFill>
            <a:srgbClr val="CC0066">
              <a:alpha val="90000"/>
            </a:srgb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Book Antiqua" pitchFamily="18" charset="0"/>
            </a:rPr>
            <a:t>Объем расходов местного  бюджета на </a:t>
          </a:r>
          <a:r>
            <a:rPr lang="ru-RU" sz="1800" kern="1200" dirty="0" err="1" smtClean="0">
              <a:latin typeface="Book Antiqua" pitchFamily="18" charset="0"/>
            </a:rPr>
            <a:t>со-циальную</a:t>
          </a:r>
          <a:r>
            <a:rPr lang="ru-RU" sz="1800" kern="1200" dirty="0" smtClean="0">
              <a:latin typeface="Book Antiqua" pitchFamily="18" charset="0"/>
            </a:rPr>
            <a:t> политику в расчете на 1 жителя</a:t>
          </a:r>
          <a:endParaRPr lang="ru-RU" sz="1800" kern="1200" dirty="0">
            <a:latin typeface="Book Antiqua" pitchFamily="18" charset="0"/>
          </a:endParaRPr>
        </a:p>
      </dsp:txBody>
      <dsp:txXfrm>
        <a:off x="95959" y="3856805"/>
        <a:ext cx="5061168" cy="710384"/>
      </dsp:txXfrm>
    </dsp:sp>
    <dsp:sp modelId="{F103612B-E609-402F-8667-AEF20AC75E91}">
      <dsp:nvSpPr>
        <dsp:cNvPr id="0" name=""/>
        <dsp:cNvSpPr/>
      </dsp:nvSpPr>
      <dsp:spPr>
        <a:xfrm>
          <a:off x="5046490" y="3920044"/>
          <a:ext cx="3374112" cy="71038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kern="1200" dirty="0" smtClean="0">
              <a:latin typeface="Book Antiqua" pitchFamily="18" charset="0"/>
            </a:rPr>
            <a:t>1 070,0           1 531,6</a:t>
          </a:r>
          <a:endParaRPr lang="ru-RU" sz="2000" kern="1200" dirty="0">
            <a:latin typeface="Book Antiqua" pitchFamily="18" charset="0"/>
          </a:endParaRPr>
        </a:p>
      </dsp:txBody>
      <dsp:txXfrm>
        <a:off x="5046490" y="3920044"/>
        <a:ext cx="3374112" cy="710384"/>
      </dsp:txXfrm>
    </dsp:sp>
    <dsp:sp modelId="{93E7959F-9839-421C-8963-EAEA14A0D21F}">
      <dsp:nvSpPr>
        <dsp:cNvPr id="0" name=""/>
        <dsp:cNvSpPr/>
      </dsp:nvSpPr>
      <dsp:spPr>
        <a:xfrm>
          <a:off x="208950" y="4621073"/>
          <a:ext cx="5076674" cy="999710"/>
        </a:xfrm>
        <a:prstGeom prst="rightArrow">
          <a:avLst>
            <a:gd name="adj1" fmla="val 75000"/>
            <a:gd name="adj2" fmla="val 50000"/>
          </a:avLst>
        </a:prstGeom>
        <a:solidFill>
          <a:schemeClr val="accent1">
            <a:lumMod val="40000"/>
            <a:lumOff val="60000"/>
            <a:alpha val="90000"/>
          </a:schemeClr>
        </a:solidFill>
        <a:ln w="9525" cap="flat" cmpd="sng" algn="ctr">
          <a:solidFill>
            <a:srgbClr val="CC0066">
              <a:alpha val="90000"/>
            </a:srgb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Book Antiqua" pitchFamily="18" charset="0"/>
            </a:rPr>
            <a:t>Объем расходов местного бюджета на физкультуру и спорт в расчете на 1 жителя</a:t>
          </a:r>
          <a:endParaRPr lang="ru-RU" sz="1800" kern="1200" dirty="0">
            <a:latin typeface="Book Antiqua" pitchFamily="18" charset="0"/>
          </a:endParaRPr>
        </a:p>
      </dsp:txBody>
      <dsp:txXfrm>
        <a:off x="208950" y="4621073"/>
        <a:ext cx="5076674" cy="999710"/>
      </dsp:txXfrm>
    </dsp:sp>
    <dsp:sp modelId="{DDFE3F0D-A085-4C26-BC77-FFA35F8AA7DA}">
      <dsp:nvSpPr>
        <dsp:cNvPr id="0" name=""/>
        <dsp:cNvSpPr/>
      </dsp:nvSpPr>
      <dsp:spPr>
        <a:xfrm>
          <a:off x="5050897" y="4824534"/>
          <a:ext cx="3353481" cy="71038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kern="1200" dirty="0" smtClean="0">
              <a:latin typeface="Book Antiqua" pitchFamily="18" charset="0"/>
            </a:rPr>
            <a:t>25,0             18,7</a:t>
          </a:r>
          <a:endParaRPr lang="ru-RU" sz="2000" kern="1200" dirty="0">
            <a:latin typeface="Book Antiqua" pitchFamily="18" charset="0"/>
          </a:endParaRPr>
        </a:p>
      </dsp:txBody>
      <dsp:txXfrm>
        <a:off x="5050897" y="4824534"/>
        <a:ext cx="3353481" cy="71038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CE0FBD-4505-41E9-885F-58F4FC0C072A}">
      <dsp:nvSpPr>
        <dsp:cNvPr id="0" name=""/>
        <dsp:cNvSpPr/>
      </dsp:nvSpPr>
      <dsp:spPr>
        <a:xfrm>
          <a:off x="0" y="286741"/>
          <a:ext cx="2520280" cy="854092"/>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ru-RU" sz="1500" kern="1200" dirty="0" smtClean="0">
              <a:latin typeface="Book Antiqua" pitchFamily="18" charset="0"/>
            </a:rPr>
            <a:t>Территория  -  203,34 тыс.га</a:t>
          </a:r>
          <a:endParaRPr lang="ru-RU" sz="1500" kern="1200" dirty="0">
            <a:latin typeface="Book Antiqua" pitchFamily="18" charset="0"/>
          </a:endParaRPr>
        </a:p>
      </dsp:txBody>
      <dsp:txXfrm>
        <a:off x="0" y="286741"/>
        <a:ext cx="2520280" cy="85409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5CE742-C92E-471D-AE33-FC87EDA40D4A}">
      <dsp:nvSpPr>
        <dsp:cNvPr id="0" name=""/>
        <dsp:cNvSpPr/>
      </dsp:nvSpPr>
      <dsp:spPr>
        <a:xfrm>
          <a:off x="385214" y="0"/>
          <a:ext cx="1991049" cy="796419"/>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ru-RU" sz="1800" kern="1200" dirty="0" smtClean="0">
              <a:latin typeface="Book Antiqua" pitchFamily="18" charset="0"/>
            </a:rPr>
            <a:t>Городское поселение – 1</a:t>
          </a:r>
          <a:endParaRPr lang="ru-RU" sz="1800" kern="1200" dirty="0">
            <a:latin typeface="Book Antiqua" pitchFamily="18" charset="0"/>
          </a:endParaRPr>
        </a:p>
      </dsp:txBody>
      <dsp:txXfrm>
        <a:off x="385214" y="0"/>
        <a:ext cx="1991049" cy="796419"/>
      </dsp:txXfrm>
    </dsp:sp>
    <dsp:sp modelId="{584093BA-FBF9-44C9-B06B-4924A014C6F1}">
      <dsp:nvSpPr>
        <dsp:cNvPr id="0" name=""/>
        <dsp:cNvSpPr/>
      </dsp:nvSpPr>
      <dsp:spPr>
        <a:xfrm>
          <a:off x="360034" y="907965"/>
          <a:ext cx="1991049" cy="796419"/>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ru-RU" sz="1800" kern="1200" dirty="0" smtClean="0">
              <a:latin typeface="Book Antiqua" pitchFamily="18" charset="0"/>
            </a:rPr>
            <a:t>Сельских поселений - 14</a:t>
          </a:r>
          <a:endParaRPr lang="ru-RU" sz="1800" kern="1200" dirty="0">
            <a:latin typeface="Book Antiqua" pitchFamily="18" charset="0"/>
          </a:endParaRPr>
        </a:p>
      </dsp:txBody>
      <dsp:txXfrm>
        <a:off x="360034" y="907965"/>
        <a:ext cx="1991049" cy="79641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EFF1F9-070C-4F75-AEF2-175080E03D73}">
      <dsp:nvSpPr>
        <dsp:cNvPr id="0" name=""/>
        <dsp:cNvSpPr/>
      </dsp:nvSpPr>
      <dsp:spPr>
        <a:xfrm>
          <a:off x="132726" y="0"/>
          <a:ext cx="1990995" cy="796398"/>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ru-RU" sz="1800" kern="1200" dirty="0" smtClean="0">
              <a:latin typeface="Book Antiqua" pitchFamily="18" charset="0"/>
            </a:rPr>
            <a:t>Городское население – 34%</a:t>
          </a:r>
          <a:endParaRPr lang="ru-RU" sz="1800" kern="1200" dirty="0">
            <a:latin typeface="Book Antiqua" pitchFamily="18" charset="0"/>
          </a:endParaRPr>
        </a:p>
      </dsp:txBody>
      <dsp:txXfrm>
        <a:off x="132726" y="0"/>
        <a:ext cx="1990995" cy="796398"/>
      </dsp:txXfrm>
    </dsp:sp>
    <dsp:sp modelId="{F90D0886-8325-40D6-9726-F788C42AAA44}">
      <dsp:nvSpPr>
        <dsp:cNvPr id="0" name=""/>
        <dsp:cNvSpPr/>
      </dsp:nvSpPr>
      <dsp:spPr>
        <a:xfrm>
          <a:off x="132726" y="864098"/>
          <a:ext cx="1990995" cy="796398"/>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ru-RU" sz="1800" kern="1200" dirty="0" smtClean="0">
              <a:latin typeface="Book Antiqua" pitchFamily="18" charset="0"/>
            </a:rPr>
            <a:t>Сельское население – 66%    </a:t>
          </a:r>
          <a:endParaRPr lang="ru-RU" sz="1800" kern="1200" dirty="0">
            <a:latin typeface="Book Antiqua" pitchFamily="18" charset="0"/>
          </a:endParaRPr>
        </a:p>
      </dsp:txBody>
      <dsp:txXfrm>
        <a:off x="132726" y="864098"/>
        <a:ext cx="1990995" cy="79639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8734D2-6690-400B-92F1-00E2BE5EDD5E}">
      <dsp:nvSpPr>
        <dsp:cNvPr id="0" name=""/>
        <dsp:cNvSpPr/>
      </dsp:nvSpPr>
      <dsp:spPr>
        <a:xfrm>
          <a:off x="1965712" y="-275144"/>
          <a:ext cx="3735299" cy="5562255"/>
        </a:xfrm>
        <a:prstGeom prst="down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73C32C9-B7C5-4705-BB81-A89B055DE445}">
      <dsp:nvSpPr>
        <dsp:cNvPr id="0" name=""/>
        <dsp:cNvSpPr/>
      </dsp:nvSpPr>
      <dsp:spPr>
        <a:xfrm>
          <a:off x="0" y="0"/>
          <a:ext cx="8119376" cy="92183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smtClean="0">
              <a:latin typeface="Book Antiqua" pitchFamily="18" charset="0"/>
            </a:rPr>
            <a:t>Бюджетное послание Президента Российской Федерации на 2016-2018 годы</a:t>
          </a:r>
          <a:endParaRPr lang="ru-RU" sz="2800" b="1" kern="1200" dirty="0">
            <a:latin typeface="Book Antiqua" pitchFamily="18" charset="0"/>
          </a:endParaRPr>
        </a:p>
      </dsp:txBody>
      <dsp:txXfrm>
        <a:off x="0" y="0"/>
        <a:ext cx="8119376" cy="921835"/>
      </dsp:txXfrm>
    </dsp:sp>
    <dsp:sp modelId="{C271A942-9659-40F0-B91E-421AA1A868F7}">
      <dsp:nvSpPr>
        <dsp:cNvPr id="0" name=""/>
        <dsp:cNvSpPr/>
      </dsp:nvSpPr>
      <dsp:spPr>
        <a:xfrm>
          <a:off x="0" y="3607984"/>
          <a:ext cx="8226714" cy="164556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latin typeface="Book Antiqua" pitchFamily="18" charset="0"/>
            </a:rPr>
            <a:t>Основные параметры Прогноза социально-экономического развития муниципального образования «Холм-Жирковский район» Смоленской области  </a:t>
          </a:r>
          <a:endParaRPr lang="ru-RU" sz="2400" b="1" kern="1200" dirty="0">
            <a:latin typeface="Book Antiqua" pitchFamily="18" charset="0"/>
          </a:endParaRPr>
        </a:p>
      </dsp:txBody>
      <dsp:txXfrm>
        <a:off x="0" y="3607984"/>
        <a:ext cx="8226714" cy="1645567"/>
      </dsp:txXfrm>
    </dsp:sp>
    <dsp:sp modelId="{27783912-6789-4E1A-8B8C-1CAE98185405}">
      <dsp:nvSpPr>
        <dsp:cNvPr id="0" name=""/>
        <dsp:cNvSpPr/>
      </dsp:nvSpPr>
      <dsp:spPr>
        <a:xfrm>
          <a:off x="183218" y="1228750"/>
          <a:ext cx="8046381" cy="205733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latin typeface="Book Antiqua" pitchFamily="18" charset="0"/>
            </a:rPr>
            <a:t>Основные направления бюджетной и налоговой политики муниципального образования «Холм-Жирковский район» Смоленской области  с учетом изменений бюджетного и налогового законодательства</a:t>
          </a:r>
          <a:endParaRPr lang="ru-RU" sz="2400" b="1" kern="1200" dirty="0">
            <a:latin typeface="Book Antiqua" pitchFamily="18" charset="0"/>
          </a:endParaRPr>
        </a:p>
      </dsp:txBody>
      <dsp:txXfrm>
        <a:off x="183218" y="1228750"/>
        <a:ext cx="8046381" cy="205733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78D186-FBE1-4104-9CFC-65180CD9C098}">
      <dsp:nvSpPr>
        <dsp:cNvPr id="0" name=""/>
        <dsp:cNvSpPr/>
      </dsp:nvSpPr>
      <dsp:spPr>
        <a:xfrm rot="10800000">
          <a:off x="-1" y="130943"/>
          <a:ext cx="8400259" cy="639627"/>
        </a:xfrm>
        <a:prstGeom prst="homePlate">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2058" tIns="76200" rIns="142240" bIns="76200" numCol="1" spcCol="1270" anchor="ctr" anchorCtr="0">
          <a:noAutofit/>
        </a:bodyPr>
        <a:lstStyle/>
        <a:p>
          <a:pPr lvl="0" algn="ctr" defTabSz="889000">
            <a:lnSpc>
              <a:spcPct val="90000"/>
            </a:lnSpc>
            <a:spcBef>
              <a:spcPct val="0"/>
            </a:spcBef>
            <a:spcAft>
              <a:spcPct val="35000"/>
            </a:spcAft>
          </a:pPr>
          <a:r>
            <a:rPr lang="ru-RU" sz="2000" b="0" i="1" kern="1200" dirty="0" smtClean="0">
              <a:solidFill>
                <a:schemeClr val="bg1"/>
              </a:solidFill>
            </a:rPr>
            <a:t>Составление проекта бюджета</a:t>
          </a:r>
          <a:endParaRPr lang="ru-RU" sz="2000" b="0" kern="1200" dirty="0">
            <a:solidFill>
              <a:schemeClr val="bg1"/>
            </a:solidFill>
          </a:endParaRPr>
        </a:p>
      </dsp:txBody>
      <dsp:txXfrm rot="10800000">
        <a:off x="-1" y="130943"/>
        <a:ext cx="8400259" cy="639627"/>
      </dsp:txXfrm>
    </dsp:sp>
    <dsp:sp modelId="{8532B68D-B1CA-4201-BBCD-50E04915EDAB}">
      <dsp:nvSpPr>
        <dsp:cNvPr id="0" name=""/>
        <dsp:cNvSpPr/>
      </dsp:nvSpPr>
      <dsp:spPr>
        <a:xfrm>
          <a:off x="0" y="0"/>
          <a:ext cx="1244433" cy="976915"/>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664CEA2-8973-4FDD-9B02-5F9E91B2385E}">
      <dsp:nvSpPr>
        <dsp:cNvPr id="0" name=""/>
        <dsp:cNvSpPr/>
      </dsp:nvSpPr>
      <dsp:spPr>
        <a:xfrm rot="10800000">
          <a:off x="432032" y="1139055"/>
          <a:ext cx="7951354" cy="639627"/>
        </a:xfrm>
        <a:prstGeom prst="homePlate">
          <a:avLst/>
        </a:prstGeom>
        <a:gradFill rotWithShape="0">
          <a:gsLst>
            <a:gs pos="0">
              <a:schemeClr val="accent2">
                <a:shade val="80000"/>
                <a:hueOff val="-28126"/>
                <a:satOff val="269"/>
                <a:lumOff val="5780"/>
                <a:alphaOff val="0"/>
                <a:shade val="51000"/>
                <a:satMod val="130000"/>
              </a:schemeClr>
            </a:gs>
            <a:gs pos="80000">
              <a:schemeClr val="accent2">
                <a:shade val="80000"/>
                <a:hueOff val="-28126"/>
                <a:satOff val="269"/>
                <a:lumOff val="5780"/>
                <a:alphaOff val="0"/>
                <a:shade val="93000"/>
                <a:satMod val="130000"/>
              </a:schemeClr>
            </a:gs>
            <a:gs pos="100000">
              <a:schemeClr val="accent2">
                <a:shade val="80000"/>
                <a:hueOff val="-28126"/>
                <a:satOff val="269"/>
                <a:lumOff val="57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2058" tIns="76200" rIns="142240" bIns="76200" numCol="1" spcCol="1270" anchor="ctr" anchorCtr="0">
          <a:noAutofit/>
        </a:bodyPr>
        <a:lstStyle/>
        <a:p>
          <a:pPr lvl="0" algn="ctr" defTabSz="889000">
            <a:lnSpc>
              <a:spcPct val="90000"/>
            </a:lnSpc>
            <a:spcBef>
              <a:spcPct val="0"/>
            </a:spcBef>
            <a:spcAft>
              <a:spcPct val="35000"/>
            </a:spcAft>
          </a:pPr>
          <a:r>
            <a:rPr lang="ru-RU" sz="2000" b="0" i="1" kern="1200" dirty="0" smtClean="0">
              <a:solidFill>
                <a:schemeClr val="bg1"/>
              </a:solidFill>
            </a:rPr>
            <a:t>Рассмотрение и утверждение бюджета</a:t>
          </a:r>
          <a:endParaRPr lang="ru-RU" sz="2000" b="0" kern="1200" dirty="0">
            <a:solidFill>
              <a:schemeClr val="bg1"/>
            </a:solidFill>
          </a:endParaRPr>
        </a:p>
      </dsp:txBody>
      <dsp:txXfrm rot="10800000">
        <a:off x="432032" y="1139055"/>
        <a:ext cx="7951354" cy="639627"/>
      </dsp:txXfrm>
    </dsp:sp>
    <dsp:sp modelId="{B4FC7683-AC3B-426F-9E96-7AA46B4CDB65}">
      <dsp:nvSpPr>
        <dsp:cNvPr id="0" name=""/>
        <dsp:cNvSpPr/>
      </dsp:nvSpPr>
      <dsp:spPr>
        <a:xfrm>
          <a:off x="68987" y="1152414"/>
          <a:ext cx="1300771" cy="698466"/>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319A33B-633C-4E05-AE90-8E7C68036510}">
      <dsp:nvSpPr>
        <dsp:cNvPr id="0" name=""/>
        <dsp:cNvSpPr/>
      </dsp:nvSpPr>
      <dsp:spPr>
        <a:xfrm rot="10800000">
          <a:off x="-1" y="2131298"/>
          <a:ext cx="8400259" cy="639627"/>
        </a:xfrm>
        <a:prstGeom prst="homePlate">
          <a:avLst/>
        </a:prstGeom>
        <a:gradFill rotWithShape="0">
          <a:gsLst>
            <a:gs pos="0">
              <a:schemeClr val="accent2">
                <a:shade val="80000"/>
                <a:hueOff val="-56252"/>
                <a:satOff val="538"/>
                <a:lumOff val="11560"/>
                <a:alphaOff val="0"/>
                <a:shade val="51000"/>
                <a:satMod val="130000"/>
              </a:schemeClr>
            </a:gs>
            <a:gs pos="80000">
              <a:schemeClr val="accent2">
                <a:shade val="80000"/>
                <a:hueOff val="-56252"/>
                <a:satOff val="538"/>
                <a:lumOff val="11560"/>
                <a:alphaOff val="0"/>
                <a:shade val="93000"/>
                <a:satMod val="130000"/>
              </a:schemeClr>
            </a:gs>
            <a:gs pos="100000">
              <a:schemeClr val="accent2">
                <a:shade val="80000"/>
                <a:hueOff val="-56252"/>
                <a:satOff val="538"/>
                <a:lumOff val="1156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2058" tIns="76200" rIns="142240" bIns="76200" numCol="1" spcCol="1270" anchor="ctr" anchorCtr="0">
          <a:noAutofit/>
        </a:bodyPr>
        <a:lstStyle/>
        <a:p>
          <a:pPr lvl="0" algn="ctr" defTabSz="889000">
            <a:lnSpc>
              <a:spcPct val="90000"/>
            </a:lnSpc>
            <a:spcBef>
              <a:spcPct val="0"/>
            </a:spcBef>
            <a:spcAft>
              <a:spcPct val="35000"/>
            </a:spcAft>
          </a:pPr>
          <a:r>
            <a:rPr lang="ru-RU" sz="2000" b="0" i="1" kern="1200" dirty="0" smtClean="0">
              <a:solidFill>
                <a:schemeClr val="bg1"/>
              </a:solidFill>
            </a:rPr>
            <a:t>Исполнение бюджета </a:t>
          </a:r>
          <a:endParaRPr lang="ru-RU" sz="2000" b="0" kern="1200" dirty="0">
            <a:solidFill>
              <a:schemeClr val="bg1"/>
            </a:solidFill>
          </a:endParaRPr>
        </a:p>
      </dsp:txBody>
      <dsp:txXfrm rot="10800000">
        <a:off x="-1" y="2131298"/>
        <a:ext cx="8400259" cy="639627"/>
      </dsp:txXfrm>
    </dsp:sp>
    <dsp:sp modelId="{55278423-B1F9-4181-BF7F-4C9E51EA5AA8}">
      <dsp:nvSpPr>
        <dsp:cNvPr id="0" name=""/>
        <dsp:cNvSpPr/>
      </dsp:nvSpPr>
      <dsp:spPr>
        <a:xfrm>
          <a:off x="0" y="2004294"/>
          <a:ext cx="1652439" cy="915844"/>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223FBA8-E637-4C94-B654-842D01ECCF04}">
      <dsp:nvSpPr>
        <dsp:cNvPr id="0" name=""/>
        <dsp:cNvSpPr/>
      </dsp:nvSpPr>
      <dsp:spPr>
        <a:xfrm rot="10800000">
          <a:off x="-1" y="3138262"/>
          <a:ext cx="8400259" cy="1100594"/>
        </a:xfrm>
        <a:prstGeom prst="homePlate">
          <a:avLst/>
        </a:prstGeom>
        <a:gradFill rotWithShape="0">
          <a:gsLst>
            <a:gs pos="0">
              <a:schemeClr val="accent2">
                <a:shade val="80000"/>
                <a:hueOff val="-84378"/>
                <a:satOff val="808"/>
                <a:lumOff val="17341"/>
                <a:alphaOff val="0"/>
                <a:shade val="51000"/>
                <a:satMod val="130000"/>
              </a:schemeClr>
            </a:gs>
            <a:gs pos="80000">
              <a:schemeClr val="accent2">
                <a:shade val="80000"/>
                <a:hueOff val="-84378"/>
                <a:satOff val="808"/>
                <a:lumOff val="17341"/>
                <a:alphaOff val="0"/>
                <a:shade val="93000"/>
                <a:satMod val="130000"/>
              </a:schemeClr>
            </a:gs>
            <a:gs pos="100000">
              <a:schemeClr val="accent2">
                <a:shade val="80000"/>
                <a:hueOff val="-84378"/>
                <a:satOff val="808"/>
                <a:lumOff val="173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2058" tIns="76200" rIns="142240" bIns="76200" numCol="1" spcCol="1270" anchor="ctr" anchorCtr="0">
          <a:noAutofit/>
        </a:bodyPr>
        <a:lstStyle/>
        <a:p>
          <a:pPr lvl="0" algn="ctr" defTabSz="889000">
            <a:lnSpc>
              <a:spcPct val="90000"/>
            </a:lnSpc>
            <a:spcBef>
              <a:spcPct val="0"/>
            </a:spcBef>
            <a:spcAft>
              <a:spcPct val="35000"/>
            </a:spcAft>
          </a:pPr>
          <a:r>
            <a:rPr lang="ru-RU" sz="2000" b="0" i="1" kern="1200" dirty="0" smtClean="0">
              <a:solidFill>
                <a:schemeClr val="bg1"/>
              </a:solidFill>
            </a:rPr>
            <a:t>Составление, </a:t>
          </a:r>
        </a:p>
        <a:p>
          <a:pPr lvl="0" algn="ctr" defTabSz="889000">
            <a:lnSpc>
              <a:spcPct val="90000"/>
            </a:lnSpc>
            <a:spcBef>
              <a:spcPct val="0"/>
            </a:spcBef>
            <a:spcAft>
              <a:spcPct val="35000"/>
            </a:spcAft>
          </a:pPr>
          <a:r>
            <a:rPr lang="ru-RU" sz="2000" b="0" i="1" kern="1200" dirty="0" smtClean="0">
              <a:solidFill>
                <a:schemeClr val="bg1"/>
              </a:solidFill>
            </a:rPr>
            <a:t>внешняя проверка, рассмотрение</a:t>
          </a:r>
        </a:p>
        <a:p>
          <a:pPr lvl="0" algn="ctr" defTabSz="889000">
            <a:lnSpc>
              <a:spcPct val="90000"/>
            </a:lnSpc>
            <a:spcBef>
              <a:spcPct val="0"/>
            </a:spcBef>
            <a:spcAft>
              <a:spcPct val="35000"/>
            </a:spcAft>
          </a:pPr>
          <a:r>
            <a:rPr lang="ru-RU" sz="2000" b="0" i="1" kern="1200" dirty="0" smtClean="0">
              <a:solidFill>
                <a:schemeClr val="bg1"/>
              </a:solidFill>
            </a:rPr>
            <a:t> и утверждение  бюджетной отчётности</a:t>
          </a:r>
          <a:endParaRPr lang="ru-RU" sz="2000" b="0" kern="1200" dirty="0">
            <a:ln w="12700">
              <a:prstDash val="solid"/>
            </a:ln>
            <a:solidFill>
              <a:schemeClr val="bg1"/>
            </a:solidFill>
            <a:latin typeface="Arial" pitchFamily="34" charset="0"/>
            <a:cs typeface="Arial" pitchFamily="34" charset="0"/>
          </a:endParaRPr>
        </a:p>
      </dsp:txBody>
      <dsp:txXfrm rot="10800000">
        <a:off x="-1" y="3138262"/>
        <a:ext cx="8400259" cy="1100594"/>
      </dsp:txXfrm>
    </dsp:sp>
    <dsp:sp modelId="{B3C89FE6-D48C-45D9-9679-4BE53D8A4128}">
      <dsp:nvSpPr>
        <dsp:cNvPr id="0" name=""/>
        <dsp:cNvSpPr/>
      </dsp:nvSpPr>
      <dsp:spPr>
        <a:xfrm>
          <a:off x="31920" y="3004426"/>
          <a:ext cx="1573074" cy="1306438"/>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79CBE06-0200-4B91-B309-12ECD6603A89}">
      <dsp:nvSpPr>
        <dsp:cNvPr id="0" name=""/>
        <dsp:cNvSpPr/>
      </dsp:nvSpPr>
      <dsp:spPr>
        <a:xfrm rot="10800000">
          <a:off x="434712" y="4575305"/>
          <a:ext cx="7965543" cy="639627"/>
        </a:xfrm>
        <a:prstGeom prst="homePlate">
          <a:avLst/>
        </a:prstGeom>
        <a:gradFill rotWithShape="0">
          <a:gsLst>
            <a:gs pos="0">
              <a:schemeClr val="accent2">
                <a:shade val="80000"/>
                <a:hueOff val="-112504"/>
                <a:satOff val="1077"/>
                <a:lumOff val="23121"/>
                <a:alphaOff val="0"/>
                <a:shade val="51000"/>
                <a:satMod val="130000"/>
              </a:schemeClr>
            </a:gs>
            <a:gs pos="80000">
              <a:schemeClr val="accent2">
                <a:shade val="80000"/>
                <a:hueOff val="-112504"/>
                <a:satOff val="1077"/>
                <a:lumOff val="23121"/>
                <a:alphaOff val="0"/>
                <a:shade val="93000"/>
                <a:satMod val="130000"/>
              </a:schemeClr>
            </a:gs>
            <a:gs pos="100000">
              <a:schemeClr val="accent2">
                <a:shade val="80000"/>
                <a:hueOff val="-112504"/>
                <a:satOff val="1077"/>
                <a:lumOff val="2312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2058" tIns="91440" rIns="170688" bIns="91440" numCol="1" spcCol="1270" anchor="ctr" anchorCtr="0">
          <a:noAutofit/>
        </a:bodyPr>
        <a:lstStyle/>
        <a:p>
          <a:pPr lvl="0" algn="ctr" defTabSz="1066800">
            <a:lnSpc>
              <a:spcPct val="90000"/>
            </a:lnSpc>
            <a:spcBef>
              <a:spcPct val="0"/>
            </a:spcBef>
            <a:spcAft>
              <a:spcPct val="35000"/>
            </a:spcAft>
          </a:pPr>
          <a:r>
            <a:rPr lang="ru-RU" sz="2400" b="0" i="1" kern="1200" dirty="0" smtClean="0">
              <a:solidFill>
                <a:schemeClr val="bg1"/>
              </a:solidFill>
            </a:rPr>
            <a:t>Муниципальный финансовый контроль</a:t>
          </a:r>
          <a:endParaRPr lang="ru-RU" sz="2400" b="0" kern="1200" dirty="0">
            <a:solidFill>
              <a:schemeClr val="bg1"/>
            </a:solidFill>
          </a:endParaRPr>
        </a:p>
      </dsp:txBody>
      <dsp:txXfrm rot="10800000">
        <a:off x="434712" y="4575305"/>
        <a:ext cx="7965543" cy="639627"/>
      </dsp:txXfrm>
    </dsp:sp>
    <dsp:sp modelId="{F555661A-9EE3-4F22-BAEA-2F022B5DAC80}">
      <dsp:nvSpPr>
        <dsp:cNvPr id="0" name=""/>
        <dsp:cNvSpPr/>
      </dsp:nvSpPr>
      <dsp:spPr>
        <a:xfrm>
          <a:off x="68987" y="4370854"/>
          <a:ext cx="1076787" cy="911571"/>
        </a:xfrm>
        <a:prstGeom prst="ellipse">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15BBE4-9BF7-427B-95BC-091EAFC8FEE0}">
      <dsp:nvSpPr>
        <dsp:cNvPr id="0" name=""/>
        <dsp:cNvSpPr/>
      </dsp:nvSpPr>
      <dsp:spPr>
        <a:xfrm>
          <a:off x="3451763" y="26619"/>
          <a:ext cx="4757000" cy="62780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rgbClr val="CC3399">
              <a:alpha val="89804"/>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rgbClr val="990000"/>
              </a:solidFill>
              <a:latin typeface="Book Antiqua" pitchFamily="18" charset="0"/>
            </a:rPr>
            <a:t>2070,64    2769,00    3111,60   4906,4    9188,10</a:t>
          </a:r>
          <a:endParaRPr lang="ru-RU" sz="1600" kern="1200" dirty="0">
            <a:solidFill>
              <a:srgbClr val="990000"/>
            </a:solidFill>
            <a:latin typeface="Book Antiqua" pitchFamily="18" charset="0"/>
          </a:endParaRPr>
        </a:p>
      </dsp:txBody>
      <dsp:txXfrm>
        <a:off x="3451763" y="26619"/>
        <a:ext cx="4757000" cy="627802"/>
      </dsp:txXfrm>
    </dsp:sp>
    <dsp:sp modelId="{03FBB181-99F4-4C38-ADB6-9BE4DC139BC6}">
      <dsp:nvSpPr>
        <dsp:cNvPr id="0" name=""/>
        <dsp:cNvSpPr/>
      </dsp:nvSpPr>
      <dsp:spPr>
        <a:xfrm>
          <a:off x="5" y="741877"/>
          <a:ext cx="3451616" cy="677379"/>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Book Antiqua" pitchFamily="18" charset="0"/>
            </a:rPr>
            <a:t>Объем реализации продукции сельского хозяйства </a:t>
          </a:r>
        </a:p>
      </dsp:txBody>
      <dsp:txXfrm>
        <a:off x="5" y="741877"/>
        <a:ext cx="3451616" cy="677379"/>
      </dsp:txXfrm>
    </dsp:sp>
    <dsp:sp modelId="{908B6AFF-A230-4BA6-9AB8-AF7992F9C594}">
      <dsp:nvSpPr>
        <dsp:cNvPr id="0" name=""/>
        <dsp:cNvSpPr/>
      </dsp:nvSpPr>
      <dsp:spPr>
        <a:xfrm>
          <a:off x="3447101" y="741877"/>
          <a:ext cx="4761810" cy="62780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rgbClr val="CC33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rgbClr val="990000"/>
              </a:solidFill>
              <a:latin typeface="Book Antiqua" pitchFamily="18" charset="0"/>
            </a:rPr>
            <a:t>  327,7       399,3 </a:t>
          </a:r>
          <a:r>
            <a:rPr lang="ru-RU" sz="1600" kern="1200" dirty="0" smtClean="0">
              <a:solidFill>
                <a:srgbClr val="000099"/>
              </a:solidFill>
              <a:latin typeface="Book Antiqua" pitchFamily="18" charset="0"/>
            </a:rPr>
            <a:t>     </a:t>
          </a:r>
          <a:r>
            <a:rPr lang="ru-RU" sz="1600" kern="1200" dirty="0" smtClean="0">
              <a:solidFill>
                <a:srgbClr val="990000"/>
              </a:solidFill>
              <a:latin typeface="Book Antiqua" pitchFamily="18" charset="0"/>
            </a:rPr>
            <a:t>421,9       446,6       478,4</a:t>
          </a:r>
        </a:p>
      </dsp:txBody>
      <dsp:txXfrm>
        <a:off x="3447101" y="741877"/>
        <a:ext cx="4761810" cy="627802"/>
      </dsp:txXfrm>
    </dsp:sp>
    <dsp:sp modelId="{C10417B2-9554-4AFB-931E-555801F9657D}">
      <dsp:nvSpPr>
        <dsp:cNvPr id="0" name=""/>
        <dsp:cNvSpPr/>
      </dsp:nvSpPr>
      <dsp:spPr>
        <a:xfrm>
          <a:off x="0" y="49638"/>
          <a:ext cx="3438852" cy="627802"/>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Book Antiqua" pitchFamily="18" charset="0"/>
            </a:rPr>
            <a:t>Объем промышленного производства, млн. руб.</a:t>
          </a:r>
          <a:endParaRPr lang="ru-RU" sz="1600" b="1" kern="1200" dirty="0">
            <a:effectLst>
              <a:outerShdw blurRad="38100" dist="38100" dir="2700000" algn="tl">
                <a:srgbClr val="000000">
                  <a:alpha val="43137"/>
                </a:srgbClr>
              </a:outerShdw>
            </a:effectLst>
            <a:latin typeface="Book Antiqua" pitchFamily="18" charset="0"/>
          </a:endParaRPr>
        </a:p>
      </dsp:txBody>
      <dsp:txXfrm>
        <a:off x="0" y="49638"/>
        <a:ext cx="3438852" cy="627802"/>
      </dsp:txXfrm>
    </dsp:sp>
    <dsp:sp modelId="{6F6D69CD-3D9C-4132-8B43-5A2E10B3355D}">
      <dsp:nvSpPr>
        <dsp:cNvPr id="0" name=""/>
        <dsp:cNvSpPr/>
      </dsp:nvSpPr>
      <dsp:spPr>
        <a:xfrm>
          <a:off x="3456395" y="1432573"/>
          <a:ext cx="4723703" cy="62780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rgbClr val="CC33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t>  </a:t>
          </a:r>
          <a:r>
            <a:rPr lang="ru-RU" sz="1600" kern="1200" dirty="0" smtClean="0">
              <a:solidFill>
                <a:srgbClr val="990000"/>
              </a:solidFill>
              <a:latin typeface="Book Antiqua" pitchFamily="18" charset="0"/>
            </a:rPr>
            <a:t>210,0      240,0      260,0       280,0       300,0</a:t>
          </a:r>
        </a:p>
      </dsp:txBody>
      <dsp:txXfrm>
        <a:off x="3456395" y="1432573"/>
        <a:ext cx="4723703" cy="627802"/>
      </dsp:txXfrm>
    </dsp:sp>
    <dsp:sp modelId="{426AD58C-4758-4A76-A632-D85D8C2C0481}">
      <dsp:nvSpPr>
        <dsp:cNvPr id="0" name=""/>
        <dsp:cNvSpPr/>
      </dsp:nvSpPr>
      <dsp:spPr>
        <a:xfrm>
          <a:off x="0" y="1482332"/>
          <a:ext cx="3427581" cy="627802"/>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Book Antiqua" pitchFamily="18" charset="0"/>
            </a:rPr>
            <a:t>Объем оптовой и розничной торговли, млн. руб.</a:t>
          </a:r>
        </a:p>
      </dsp:txBody>
      <dsp:txXfrm>
        <a:off x="0" y="1482332"/>
        <a:ext cx="3427581" cy="627802"/>
      </dsp:txXfrm>
    </dsp:sp>
    <dsp:sp modelId="{A1B5F517-B891-43B5-B441-590EE1D0E32F}">
      <dsp:nvSpPr>
        <dsp:cNvPr id="0" name=""/>
        <dsp:cNvSpPr/>
      </dsp:nvSpPr>
      <dsp:spPr>
        <a:xfrm>
          <a:off x="3384363" y="2108113"/>
          <a:ext cx="4805099" cy="62780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rgbClr val="CC33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rgbClr val="990000"/>
              </a:solidFill>
              <a:latin typeface="Book Antiqua" pitchFamily="18" charset="0"/>
            </a:rPr>
            <a:t>  620,3       1280,6     4729,3      663,2      109,8</a:t>
          </a:r>
          <a:endParaRPr lang="ru-RU" sz="1600" kern="1200" dirty="0">
            <a:solidFill>
              <a:srgbClr val="990000"/>
            </a:solidFill>
            <a:latin typeface="Book Antiqua" pitchFamily="18" charset="0"/>
          </a:endParaRPr>
        </a:p>
      </dsp:txBody>
      <dsp:txXfrm>
        <a:off x="3384363" y="2108113"/>
        <a:ext cx="4805099" cy="627802"/>
      </dsp:txXfrm>
    </dsp:sp>
    <dsp:sp modelId="{47F22AA8-C287-4A4C-B255-28775BB11840}">
      <dsp:nvSpPr>
        <dsp:cNvPr id="0" name=""/>
        <dsp:cNvSpPr/>
      </dsp:nvSpPr>
      <dsp:spPr>
        <a:xfrm>
          <a:off x="1862" y="2123155"/>
          <a:ext cx="3400088" cy="627802"/>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Book Antiqua" pitchFamily="18" charset="0"/>
            </a:rPr>
            <a:t>Объем инвестиций в основной капитал, млн. руб.</a:t>
          </a:r>
          <a:endParaRPr lang="ru-RU" sz="1600" b="1" kern="1200" dirty="0">
            <a:effectLst>
              <a:outerShdw blurRad="38100" dist="38100" dir="2700000" algn="tl">
                <a:srgbClr val="000000">
                  <a:alpha val="43137"/>
                </a:srgbClr>
              </a:outerShdw>
            </a:effectLst>
            <a:latin typeface="Book Antiqua" pitchFamily="18" charset="0"/>
          </a:endParaRPr>
        </a:p>
      </dsp:txBody>
      <dsp:txXfrm>
        <a:off x="1862" y="2123155"/>
        <a:ext cx="3400088" cy="627802"/>
      </dsp:txXfrm>
    </dsp:sp>
    <dsp:sp modelId="{B4C3AF95-6777-410C-A905-9D9F34A1267A}">
      <dsp:nvSpPr>
        <dsp:cNvPr id="0" name=""/>
        <dsp:cNvSpPr/>
      </dsp:nvSpPr>
      <dsp:spPr>
        <a:xfrm>
          <a:off x="3401950" y="2813738"/>
          <a:ext cx="4805099" cy="62780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rgbClr val="CC33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rgbClr val="000099"/>
              </a:solidFill>
              <a:latin typeface="Book Antiqua" pitchFamily="18" charset="0"/>
            </a:rPr>
            <a:t>  </a:t>
          </a:r>
          <a:r>
            <a:rPr lang="ru-RU" sz="1600" kern="1200" dirty="0" smtClean="0">
              <a:solidFill>
                <a:srgbClr val="990000"/>
              </a:solidFill>
              <a:latin typeface="Book Antiqua" pitchFamily="18" charset="0"/>
            </a:rPr>
            <a:t>9,82          9,72         9,61       9,50         9,39</a:t>
          </a:r>
          <a:endParaRPr lang="ru-RU" sz="1600" kern="1200" dirty="0">
            <a:solidFill>
              <a:srgbClr val="990000"/>
            </a:solidFill>
            <a:latin typeface="Book Antiqua" pitchFamily="18" charset="0"/>
          </a:endParaRPr>
        </a:p>
      </dsp:txBody>
      <dsp:txXfrm>
        <a:off x="3401950" y="2813738"/>
        <a:ext cx="4805099" cy="627802"/>
      </dsp:txXfrm>
    </dsp:sp>
    <dsp:sp modelId="{0C1FC446-2410-44F5-B73F-A4BA8F78379E}">
      <dsp:nvSpPr>
        <dsp:cNvPr id="0" name=""/>
        <dsp:cNvSpPr/>
      </dsp:nvSpPr>
      <dsp:spPr>
        <a:xfrm>
          <a:off x="1862" y="2813738"/>
          <a:ext cx="3400088" cy="627802"/>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Book Antiqua" pitchFamily="18" charset="0"/>
            </a:rPr>
            <a:t>Численность  населения,  тыс. человек</a:t>
          </a:r>
          <a:endParaRPr lang="ru-RU" sz="1600" b="1" kern="1200" dirty="0">
            <a:effectLst>
              <a:outerShdw blurRad="38100" dist="38100" dir="2700000" algn="tl">
                <a:srgbClr val="000000">
                  <a:alpha val="43137"/>
                </a:srgbClr>
              </a:outerShdw>
            </a:effectLst>
            <a:latin typeface="Book Antiqua" pitchFamily="18" charset="0"/>
          </a:endParaRPr>
        </a:p>
      </dsp:txBody>
      <dsp:txXfrm>
        <a:off x="1862" y="2813738"/>
        <a:ext cx="3400088" cy="627802"/>
      </dsp:txXfrm>
    </dsp:sp>
    <dsp:sp modelId="{CA751718-927B-4344-BBC2-48E3C48F6EFD}">
      <dsp:nvSpPr>
        <dsp:cNvPr id="0" name=""/>
        <dsp:cNvSpPr/>
      </dsp:nvSpPr>
      <dsp:spPr>
        <a:xfrm>
          <a:off x="3401950" y="3504320"/>
          <a:ext cx="4805099" cy="62780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rgbClr val="CC33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t>  </a:t>
          </a:r>
          <a:r>
            <a:rPr lang="ru-RU" sz="1600" kern="1200" dirty="0" smtClean="0">
              <a:solidFill>
                <a:srgbClr val="990000"/>
              </a:solidFill>
              <a:latin typeface="Book Antiqua" pitchFamily="18" charset="0"/>
            </a:rPr>
            <a:t>650,0      650,0       663,0     676,3      696,5</a:t>
          </a:r>
          <a:endParaRPr lang="ru-RU" sz="1600" kern="1200" dirty="0">
            <a:solidFill>
              <a:srgbClr val="990000"/>
            </a:solidFill>
            <a:latin typeface="Book Antiqua" pitchFamily="18" charset="0"/>
          </a:endParaRPr>
        </a:p>
      </dsp:txBody>
      <dsp:txXfrm>
        <a:off x="3401950" y="3504320"/>
        <a:ext cx="4805099" cy="627802"/>
      </dsp:txXfrm>
    </dsp:sp>
    <dsp:sp modelId="{C2B32D2A-B93D-451C-80A9-0C4B4B6629D8}">
      <dsp:nvSpPr>
        <dsp:cNvPr id="0" name=""/>
        <dsp:cNvSpPr/>
      </dsp:nvSpPr>
      <dsp:spPr>
        <a:xfrm>
          <a:off x="1862" y="3504320"/>
          <a:ext cx="3400088" cy="627802"/>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Book Antiqua" pitchFamily="18" charset="0"/>
            </a:rPr>
            <a:t>Фонд заработной платы , млн. руб.</a:t>
          </a:r>
          <a:endParaRPr lang="ru-RU" sz="1600" b="1" kern="1200" dirty="0">
            <a:effectLst>
              <a:outerShdw blurRad="38100" dist="38100" dir="2700000" algn="tl">
                <a:srgbClr val="000000">
                  <a:alpha val="43137"/>
                </a:srgbClr>
              </a:outerShdw>
            </a:effectLst>
            <a:latin typeface="Book Antiqua" pitchFamily="18" charset="0"/>
          </a:endParaRPr>
        </a:p>
      </dsp:txBody>
      <dsp:txXfrm>
        <a:off x="1862" y="3504320"/>
        <a:ext cx="3400088" cy="627802"/>
      </dsp:txXfrm>
    </dsp:sp>
    <dsp:sp modelId="{5A2A80F9-9627-4211-A16B-CFC2C54A2E9C}">
      <dsp:nvSpPr>
        <dsp:cNvPr id="0" name=""/>
        <dsp:cNvSpPr/>
      </dsp:nvSpPr>
      <dsp:spPr>
        <a:xfrm>
          <a:off x="3401950" y="4194902"/>
          <a:ext cx="4805099" cy="62780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rgbClr val="CC33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latin typeface="Book Antiqua" pitchFamily="18" charset="0"/>
            </a:rPr>
            <a:t> </a:t>
          </a:r>
          <a:r>
            <a:rPr lang="ru-RU" sz="1600" kern="1200" dirty="0" smtClean="0">
              <a:solidFill>
                <a:srgbClr val="990000"/>
              </a:solidFill>
              <a:latin typeface="Book Antiqua" pitchFamily="18" charset="0"/>
            </a:rPr>
            <a:t>24463,1    24500,0   24990,0   25490,0    26254,0</a:t>
          </a:r>
          <a:endParaRPr lang="ru-RU" sz="1600" kern="1200" dirty="0">
            <a:solidFill>
              <a:srgbClr val="990000"/>
            </a:solidFill>
            <a:latin typeface="Book Antiqua" pitchFamily="18" charset="0"/>
          </a:endParaRPr>
        </a:p>
      </dsp:txBody>
      <dsp:txXfrm>
        <a:off x="3401950" y="4194902"/>
        <a:ext cx="4805099" cy="627802"/>
      </dsp:txXfrm>
    </dsp:sp>
    <dsp:sp modelId="{842ABAB0-A391-425B-8AFA-9FD815F509ED}">
      <dsp:nvSpPr>
        <dsp:cNvPr id="0" name=""/>
        <dsp:cNvSpPr/>
      </dsp:nvSpPr>
      <dsp:spPr>
        <a:xfrm>
          <a:off x="1862" y="4194902"/>
          <a:ext cx="3400088" cy="627802"/>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Book Antiqua" pitchFamily="18" charset="0"/>
            </a:rPr>
            <a:t>Среднемесячная  номинальная заработная плата, рублей</a:t>
          </a:r>
          <a:endParaRPr lang="ru-RU" sz="1600" b="1" kern="1200" dirty="0">
            <a:effectLst>
              <a:outerShdw blurRad="38100" dist="38100" dir="2700000" algn="tl">
                <a:srgbClr val="000000">
                  <a:alpha val="43137"/>
                </a:srgbClr>
              </a:outerShdw>
            </a:effectLst>
            <a:latin typeface="Book Antiqua" pitchFamily="18" charset="0"/>
          </a:endParaRPr>
        </a:p>
      </dsp:txBody>
      <dsp:txXfrm>
        <a:off x="1862" y="4194902"/>
        <a:ext cx="3400088" cy="62780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A83126-2EAC-41DF-B3C1-B172DBA5CB56}">
      <dsp:nvSpPr>
        <dsp:cNvPr id="0" name=""/>
        <dsp:cNvSpPr/>
      </dsp:nvSpPr>
      <dsp:spPr>
        <a:xfrm>
          <a:off x="1391519" y="518871"/>
          <a:ext cx="2009274" cy="2458933"/>
        </a:xfrm>
        <a:prstGeom prst="foldedCorner">
          <a:avLst/>
        </a:prstGeom>
        <a:gradFill flip="none" rotWithShape="0">
          <a:gsLst>
            <a:gs pos="0">
              <a:srgbClr val="FFCC00">
                <a:shade val="30000"/>
                <a:satMod val="115000"/>
              </a:srgbClr>
            </a:gs>
            <a:gs pos="50000">
              <a:srgbClr val="FFCC00">
                <a:shade val="67500"/>
                <a:satMod val="115000"/>
              </a:srgbClr>
            </a:gs>
            <a:gs pos="100000">
              <a:srgbClr val="FFCC00">
                <a:shade val="100000"/>
                <a:satMod val="115000"/>
              </a:srgbClr>
            </a:gs>
          </a:gsLst>
          <a:lin ang="2700000" scaled="1"/>
          <a:tileRect/>
        </a:gradFill>
        <a:ln w="9525" cap="flat" cmpd="sng" algn="ctr">
          <a:solidFill>
            <a:srgbClr val="FF6600">
              <a:alpha val="89804"/>
            </a:srgb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endParaRPr lang="ru-RU" sz="1600" kern="1200" dirty="0" smtClean="0">
            <a:latin typeface="Book Antiqua" pitchFamily="18" charset="0"/>
          </a:endParaRPr>
        </a:p>
        <a:p>
          <a:pPr lvl="0" algn="ctr" defTabSz="711200">
            <a:lnSpc>
              <a:spcPct val="90000"/>
            </a:lnSpc>
            <a:spcBef>
              <a:spcPct val="0"/>
            </a:spcBef>
            <a:spcAft>
              <a:spcPct val="35000"/>
            </a:spcAft>
          </a:pPr>
          <a:r>
            <a:rPr lang="ru-RU" sz="1600" kern="1200" dirty="0" smtClean="0">
              <a:latin typeface="Book Antiqua" pitchFamily="18" charset="0"/>
            </a:rPr>
            <a:t>Кредиты кредитных организаций (погашение)</a:t>
          </a:r>
        </a:p>
        <a:p>
          <a:pPr lvl="0" algn="ctr" defTabSz="711200">
            <a:lnSpc>
              <a:spcPct val="90000"/>
            </a:lnSpc>
            <a:spcBef>
              <a:spcPct val="0"/>
            </a:spcBef>
            <a:spcAft>
              <a:spcPct val="35000"/>
            </a:spcAft>
          </a:pPr>
          <a:r>
            <a:rPr lang="ru-RU" sz="1800" kern="1200" dirty="0" smtClean="0">
              <a:effectLst>
                <a:outerShdw blurRad="38100" dist="38100" dir="2700000" algn="tl">
                  <a:srgbClr val="000000">
                    <a:alpha val="43137"/>
                  </a:srgbClr>
                </a:outerShdw>
              </a:effectLst>
              <a:latin typeface="Book Antiqua" pitchFamily="18" charset="0"/>
            </a:rPr>
            <a:t>- 384,6</a:t>
          </a:r>
          <a:endParaRPr lang="ru-RU" sz="1800" kern="1200" dirty="0">
            <a:effectLst>
              <a:outerShdw blurRad="38100" dist="38100" dir="2700000" algn="tl">
                <a:srgbClr val="000000">
                  <a:alpha val="43137"/>
                </a:srgbClr>
              </a:outerShdw>
            </a:effectLst>
            <a:latin typeface="Book Antiqua" pitchFamily="18" charset="0"/>
          </a:endParaRPr>
        </a:p>
      </dsp:txBody>
      <dsp:txXfrm>
        <a:off x="1713003" y="518871"/>
        <a:ext cx="1687790" cy="2458933"/>
      </dsp:txXfrm>
    </dsp:sp>
    <dsp:sp modelId="{7EA7DDB2-197A-442C-B440-26D6A23CC777}">
      <dsp:nvSpPr>
        <dsp:cNvPr id="0" name=""/>
        <dsp:cNvSpPr/>
      </dsp:nvSpPr>
      <dsp:spPr>
        <a:xfrm>
          <a:off x="605711" y="3019203"/>
          <a:ext cx="2009274" cy="2587926"/>
        </a:xfrm>
        <a:prstGeom prst="foldedCorner">
          <a:avLst/>
        </a:prstGeom>
        <a:gradFill flip="none" rotWithShape="0">
          <a:gsLst>
            <a:gs pos="0">
              <a:srgbClr val="FF9900">
                <a:shade val="30000"/>
                <a:satMod val="115000"/>
              </a:srgbClr>
            </a:gs>
            <a:gs pos="50000">
              <a:srgbClr val="FF9900">
                <a:shade val="67500"/>
                <a:satMod val="115000"/>
              </a:srgbClr>
            </a:gs>
            <a:gs pos="100000">
              <a:srgbClr val="FF9900">
                <a:shade val="100000"/>
                <a:satMod val="115000"/>
              </a:srgbClr>
            </a:gs>
          </a:gsLst>
          <a:lin ang="13500000" scaled="1"/>
          <a:tileRect/>
        </a:gradFill>
        <a:ln w="9525" cap="flat" cmpd="sng" algn="ctr">
          <a:solidFill>
            <a:srgbClr val="CC3300"/>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endParaRPr lang="ru-RU" sz="1600" kern="1200" dirty="0" smtClean="0">
            <a:latin typeface="Book Antiqua" pitchFamily="18" charset="0"/>
          </a:endParaRPr>
        </a:p>
        <a:p>
          <a:pPr lvl="0" algn="ctr" defTabSz="711200">
            <a:lnSpc>
              <a:spcPct val="90000"/>
            </a:lnSpc>
            <a:spcBef>
              <a:spcPct val="0"/>
            </a:spcBef>
            <a:spcAft>
              <a:spcPct val="35000"/>
            </a:spcAft>
          </a:pPr>
          <a:r>
            <a:rPr lang="ru-RU" sz="1600" kern="1200" dirty="0" smtClean="0">
              <a:latin typeface="Book Antiqua" pitchFamily="18" charset="0"/>
            </a:rPr>
            <a:t>Изменение остатков  средств на счетах по учету средств бюджета</a:t>
          </a:r>
        </a:p>
        <a:p>
          <a:pPr lvl="0" algn="ctr" defTabSz="711200">
            <a:lnSpc>
              <a:spcPct val="90000"/>
            </a:lnSpc>
            <a:spcBef>
              <a:spcPct val="0"/>
            </a:spcBef>
            <a:spcAft>
              <a:spcPct val="35000"/>
            </a:spcAft>
          </a:pPr>
          <a:r>
            <a:rPr lang="ru-RU" sz="1800" kern="1200" dirty="0" smtClean="0">
              <a:effectLst>
                <a:outerShdw blurRad="38100" dist="38100" dir="2700000" algn="tl">
                  <a:srgbClr val="000000">
                    <a:alpha val="43137"/>
                  </a:srgbClr>
                </a:outerShdw>
              </a:effectLst>
              <a:latin typeface="Book Antiqua" pitchFamily="18" charset="0"/>
            </a:rPr>
            <a:t>1 673,2</a:t>
          </a:r>
        </a:p>
      </dsp:txBody>
      <dsp:txXfrm>
        <a:off x="927195" y="3019203"/>
        <a:ext cx="1687790" cy="2587926"/>
      </dsp:txXfrm>
    </dsp:sp>
    <dsp:sp modelId="{CE20FD30-78DD-4929-82F6-7C81492A6FDA}">
      <dsp:nvSpPr>
        <dsp:cNvPr id="0" name=""/>
        <dsp:cNvSpPr/>
      </dsp:nvSpPr>
      <dsp:spPr>
        <a:xfrm>
          <a:off x="0" y="0"/>
          <a:ext cx="2059573" cy="1339516"/>
        </a:xfrm>
        <a:prstGeom prst="ellipse">
          <a:avLst/>
        </a:prstGeom>
        <a:solidFill>
          <a:srgbClr val="008000"/>
        </a:solidFill>
        <a:ln>
          <a:solidFill>
            <a:srgbClr val="006600"/>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ru-RU" sz="2000" kern="1200" dirty="0" smtClean="0">
              <a:solidFill>
                <a:srgbClr val="660033"/>
              </a:solidFill>
              <a:latin typeface="Book Antiqua" pitchFamily="18" charset="0"/>
            </a:rPr>
            <a:t>2015 год</a:t>
          </a:r>
        </a:p>
        <a:p>
          <a:pPr lvl="0" algn="ctr" defTabSz="889000">
            <a:lnSpc>
              <a:spcPct val="90000"/>
            </a:lnSpc>
            <a:spcBef>
              <a:spcPct val="0"/>
            </a:spcBef>
            <a:spcAft>
              <a:spcPct val="35000"/>
            </a:spcAft>
          </a:pPr>
          <a:r>
            <a:rPr lang="ru-RU" sz="2000" kern="1200" dirty="0" smtClean="0">
              <a:solidFill>
                <a:srgbClr val="660033"/>
              </a:solidFill>
              <a:latin typeface="Book Antiqua" pitchFamily="18" charset="0"/>
            </a:rPr>
            <a:t>(факт)</a:t>
          </a:r>
        </a:p>
        <a:p>
          <a:pPr lvl="0" algn="ctr" defTabSz="889000">
            <a:lnSpc>
              <a:spcPct val="90000"/>
            </a:lnSpc>
            <a:spcBef>
              <a:spcPct val="0"/>
            </a:spcBef>
            <a:spcAft>
              <a:spcPct val="35000"/>
            </a:spcAft>
          </a:pPr>
          <a:r>
            <a:rPr lang="ru-RU" sz="2000" kern="1200" dirty="0" smtClean="0">
              <a:solidFill>
                <a:srgbClr val="660033"/>
              </a:solidFill>
              <a:latin typeface="Book Antiqua" pitchFamily="18" charset="0"/>
            </a:rPr>
            <a:t>1 288,6</a:t>
          </a:r>
          <a:endParaRPr lang="ru-RU" sz="2000" kern="1200" dirty="0">
            <a:solidFill>
              <a:srgbClr val="660033"/>
            </a:solidFill>
            <a:latin typeface="Book Antiqua" pitchFamily="18" charset="0"/>
          </a:endParaRPr>
        </a:p>
      </dsp:txBody>
      <dsp:txXfrm>
        <a:off x="0" y="0"/>
        <a:ext cx="2059573" cy="1339516"/>
      </dsp:txXfrm>
    </dsp:sp>
    <dsp:sp modelId="{75A1A28B-303F-4188-8547-FE7F9C952888}">
      <dsp:nvSpPr>
        <dsp:cNvPr id="0" name=""/>
        <dsp:cNvSpPr/>
      </dsp:nvSpPr>
      <dsp:spPr>
        <a:xfrm>
          <a:off x="6264700" y="504062"/>
          <a:ext cx="2009274" cy="2574806"/>
        </a:xfrm>
        <a:prstGeom prst="foldedCorner">
          <a:avLst/>
        </a:prstGeom>
        <a:gradFill flip="none" rotWithShape="0">
          <a:gsLst>
            <a:gs pos="0">
              <a:srgbClr val="FFCC00">
                <a:shade val="30000"/>
                <a:satMod val="115000"/>
              </a:srgbClr>
            </a:gs>
            <a:gs pos="50000">
              <a:srgbClr val="FFCC00">
                <a:shade val="67500"/>
                <a:satMod val="115000"/>
              </a:srgbClr>
            </a:gs>
            <a:gs pos="100000">
              <a:srgbClr val="FFCC00">
                <a:shade val="100000"/>
                <a:satMod val="115000"/>
              </a:srgbClr>
            </a:gs>
          </a:gsLst>
          <a:lin ang="2700000" scaled="1"/>
          <a:tileRect/>
        </a:gradFill>
        <a:ln w="9525" cap="flat" cmpd="sng" algn="ctr">
          <a:solidFill>
            <a:srgbClr val="FF6600">
              <a:alpha val="90000"/>
            </a:srgb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latin typeface="Book Antiqua" pitchFamily="18" charset="0"/>
            </a:rPr>
            <a:t>Кредиты кредитных организаций (получение)</a:t>
          </a:r>
        </a:p>
        <a:p>
          <a:pPr lvl="0" algn="ctr" defTabSz="711200">
            <a:lnSpc>
              <a:spcPct val="90000"/>
            </a:lnSpc>
            <a:spcBef>
              <a:spcPct val="0"/>
            </a:spcBef>
            <a:spcAft>
              <a:spcPct val="35000"/>
            </a:spcAft>
          </a:pPr>
          <a:r>
            <a:rPr lang="ru-RU" sz="1600" kern="1200" dirty="0" smtClean="0">
              <a:effectLst>
                <a:outerShdw blurRad="38100" dist="38100" dir="2700000" algn="tl">
                  <a:srgbClr val="000000">
                    <a:alpha val="43137"/>
                  </a:srgbClr>
                </a:outerShdw>
              </a:effectLst>
              <a:latin typeface="Book Antiqua" pitchFamily="18" charset="0"/>
            </a:rPr>
            <a:t>3 451,6</a:t>
          </a:r>
          <a:endParaRPr lang="ru-RU" sz="1600" kern="1200" dirty="0">
            <a:effectLst>
              <a:outerShdw blurRad="38100" dist="38100" dir="2700000" algn="tl">
                <a:srgbClr val="000000">
                  <a:alpha val="43137"/>
                </a:srgbClr>
              </a:outerShdw>
            </a:effectLst>
            <a:latin typeface="Book Antiqua" pitchFamily="18" charset="0"/>
          </a:endParaRPr>
        </a:p>
      </dsp:txBody>
      <dsp:txXfrm>
        <a:off x="6586184" y="504062"/>
        <a:ext cx="1687790" cy="2574806"/>
      </dsp:txXfrm>
    </dsp:sp>
    <dsp:sp modelId="{9AFEBAB0-3037-4EC7-AA34-B825CD2B46CA}">
      <dsp:nvSpPr>
        <dsp:cNvPr id="0" name=""/>
        <dsp:cNvSpPr/>
      </dsp:nvSpPr>
      <dsp:spPr>
        <a:xfrm>
          <a:off x="6883205" y="3096344"/>
          <a:ext cx="2009274" cy="2574792"/>
        </a:xfrm>
        <a:prstGeom prst="foldedCorner">
          <a:avLst/>
        </a:prstGeom>
        <a:gradFill flip="none" rotWithShape="0">
          <a:gsLst>
            <a:gs pos="0">
              <a:srgbClr val="FF9900">
                <a:shade val="30000"/>
                <a:satMod val="115000"/>
              </a:srgbClr>
            </a:gs>
            <a:gs pos="50000">
              <a:srgbClr val="FF9900">
                <a:shade val="67500"/>
                <a:satMod val="115000"/>
              </a:srgbClr>
            </a:gs>
            <a:gs pos="100000">
              <a:srgbClr val="FF9900">
                <a:shade val="100000"/>
                <a:satMod val="115000"/>
              </a:srgbClr>
            </a:gs>
          </a:gsLst>
          <a:lin ang="13500000" scaled="1"/>
          <a:tileRect/>
        </a:gradFill>
        <a:ln w="9525" cap="flat" cmpd="sng" algn="ctr">
          <a:solidFill>
            <a:srgbClr val="CC3300">
              <a:alpha val="90000"/>
            </a:srgb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latin typeface="Book Antiqua" pitchFamily="18" charset="0"/>
            </a:rPr>
            <a:t>Изменение остатков средств на счетах по учету средств бюджета</a:t>
          </a:r>
        </a:p>
        <a:p>
          <a:pPr lvl="0" algn="ctr" defTabSz="711200">
            <a:lnSpc>
              <a:spcPct val="90000"/>
            </a:lnSpc>
            <a:spcBef>
              <a:spcPct val="0"/>
            </a:spcBef>
            <a:spcAft>
              <a:spcPct val="35000"/>
            </a:spcAft>
          </a:pPr>
          <a:r>
            <a:rPr lang="ru-RU" sz="1600" kern="1200" dirty="0" smtClean="0">
              <a:effectLst>
                <a:outerShdw blurRad="38100" dist="38100" dir="2700000" algn="tl">
                  <a:srgbClr val="000000">
                    <a:alpha val="43137"/>
                  </a:srgbClr>
                </a:outerShdw>
              </a:effectLst>
              <a:latin typeface="Book Antiqua" pitchFamily="18" charset="0"/>
            </a:rPr>
            <a:t>2 258,0</a:t>
          </a:r>
          <a:endParaRPr lang="ru-RU" sz="1600" kern="1200" dirty="0">
            <a:effectLst>
              <a:outerShdw blurRad="38100" dist="38100" dir="2700000" algn="tl">
                <a:srgbClr val="000000">
                  <a:alpha val="43137"/>
                </a:srgbClr>
              </a:outerShdw>
            </a:effectLst>
            <a:latin typeface="Book Antiqua" pitchFamily="18" charset="0"/>
          </a:endParaRPr>
        </a:p>
      </dsp:txBody>
      <dsp:txXfrm>
        <a:off x="7204689" y="3096344"/>
        <a:ext cx="1687790" cy="2574792"/>
      </dsp:txXfrm>
    </dsp:sp>
    <dsp:sp modelId="{A1DB80F7-01F7-4D7F-88F2-0515BFE0D1BF}">
      <dsp:nvSpPr>
        <dsp:cNvPr id="0" name=""/>
        <dsp:cNvSpPr/>
      </dsp:nvSpPr>
      <dsp:spPr>
        <a:xfrm>
          <a:off x="5112565" y="5"/>
          <a:ext cx="2059600" cy="1339516"/>
        </a:xfrm>
        <a:prstGeom prst="ellipse">
          <a:avLst/>
        </a:prstGeom>
        <a:solidFill>
          <a:srgbClr val="008000"/>
        </a:solidFill>
        <a:ln>
          <a:solidFill>
            <a:srgbClr val="006600"/>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ru-RU" sz="2000" kern="1200" dirty="0" smtClean="0">
              <a:solidFill>
                <a:srgbClr val="800000"/>
              </a:solidFill>
              <a:latin typeface="Book Antiqua" pitchFamily="18" charset="0"/>
            </a:rPr>
            <a:t>2016 год</a:t>
          </a:r>
        </a:p>
        <a:p>
          <a:pPr lvl="0" algn="ctr" defTabSz="889000">
            <a:lnSpc>
              <a:spcPct val="90000"/>
            </a:lnSpc>
            <a:spcBef>
              <a:spcPct val="0"/>
            </a:spcBef>
            <a:spcAft>
              <a:spcPct val="35000"/>
            </a:spcAft>
          </a:pPr>
          <a:r>
            <a:rPr lang="ru-RU" sz="2000" kern="1200" dirty="0" smtClean="0">
              <a:solidFill>
                <a:srgbClr val="800000"/>
              </a:solidFill>
              <a:latin typeface="Book Antiqua" pitchFamily="18" charset="0"/>
            </a:rPr>
            <a:t>(план)</a:t>
          </a:r>
        </a:p>
        <a:p>
          <a:pPr lvl="0" algn="ctr" defTabSz="889000">
            <a:lnSpc>
              <a:spcPct val="90000"/>
            </a:lnSpc>
            <a:spcBef>
              <a:spcPct val="0"/>
            </a:spcBef>
            <a:spcAft>
              <a:spcPct val="35000"/>
            </a:spcAft>
          </a:pPr>
          <a:r>
            <a:rPr lang="ru-RU" sz="2000" kern="1200" dirty="0" smtClean="0">
              <a:solidFill>
                <a:srgbClr val="800000"/>
              </a:solidFill>
              <a:latin typeface="Book Antiqua" pitchFamily="18" charset="0"/>
            </a:rPr>
            <a:t>5 709,6</a:t>
          </a:r>
          <a:endParaRPr lang="ru-RU" sz="2000" kern="1200" dirty="0">
            <a:solidFill>
              <a:srgbClr val="800000"/>
            </a:solidFill>
            <a:latin typeface="Book Antiqua" pitchFamily="18" charset="0"/>
          </a:endParaRPr>
        </a:p>
      </dsp:txBody>
      <dsp:txXfrm>
        <a:off x="5112565" y="5"/>
        <a:ext cx="2059600" cy="133951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0.11989</cdr:x>
      <cdr:y>0.8</cdr:y>
    </cdr:from>
    <cdr:to>
      <cdr:x>0.29345</cdr:x>
      <cdr:y>1</cdr:y>
    </cdr:to>
    <cdr:sp macro="" textlink="">
      <cdr:nvSpPr>
        <cdr:cNvPr id="3" name="Загнутый угол 2"/>
        <cdr:cNvSpPr/>
      </cdr:nvSpPr>
      <cdr:spPr>
        <a:xfrm xmlns:a="http://schemas.openxmlformats.org/drawingml/2006/main">
          <a:off x="1044624" y="4320480"/>
          <a:ext cx="1512168" cy="1080120"/>
        </a:xfrm>
        <a:prstGeom xmlns:a="http://schemas.openxmlformats.org/drawingml/2006/main" prst="foldedCorner">
          <a:avLst/>
        </a:prstGeom>
        <a:effectLst xmlns:a="http://schemas.openxmlformats.org/drawingml/2006/main">
          <a:glow rad="63500">
            <a:schemeClr val="accent2">
              <a:satMod val="175000"/>
              <a:alpha val="40000"/>
            </a:schemeClr>
          </a:glow>
          <a:outerShdw blurRad="40000" dist="20000" dir="5400000" rotWithShape="0">
            <a:srgbClr val="000000">
              <a:alpha val="38000"/>
            </a:srgbClr>
          </a:outerShdw>
        </a:effectLst>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endParaRPr lang="ru-RU" sz="1200" dirty="0" smtClean="0">
            <a:solidFill>
              <a:schemeClr val="tx2">
                <a:lumMod val="10000"/>
              </a:schemeClr>
            </a:solidFill>
            <a:latin typeface="Book Antiqua" pitchFamily="18" charset="0"/>
          </a:endParaRPr>
        </a:p>
        <a:p xmlns:a="http://schemas.openxmlformats.org/drawingml/2006/main">
          <a:pPr algn="ctr"/>
          <a:r>
            <a:rPr lang="ru-RU" sz="1200" b="1" dirty="0" smtClean="0">
              <a:solidFill>
                <a:schemeClr val="tx2">
                  <a:lumMod val="10000"/>
                </a:schemeClr>
              </a:solidFill>
              <a:latin typeface="Book Antiqua" pitchFamily="18" charset="0"/>
            </a:rPr>
            <a:t>2015 г</a:t>
          </a:r>
          <a:r>
            <a:rPr lang="ru-RU" sz="1200" dirty="0" smtClean="0">
              <a:solidFill>
                <a:schemeClr val="tx2">
                  <a:lumMod val="10000"/>
                </a:schemeClr>
              </a:solidFill>
              <a:latin typeface="Book Antiqua" pitchFamily="18" charset="0"/>
            </a:rPr>
            <a:t>.-221 330,2 тыс. руб.</a:t>
          </a:r>
        </a:p>
        <a:p xmlns:a="http://schemas.openxmlformats.org/drawingml/2006/main">
          <a:pPr algn="ctr"/>
          <a:r>
            <a:rPr lang="ru-RU" sz="1200" b="1" dirty="0" smtClean="0">
              <a:solidFill>
                <a:schemeClr val="tx2">
                  <a:lumMod val="10000"/>
                </a:schemeClr>
              </a:solidFill>
              <a:latin typeface="Book Antiqua" pitchFamily="18" charset="0"/>
            </a:rPr>
            <a:t>2016 г</a:t>
          </a:r>
          <a:r>
            <a:rPr lang="ru-RU" sz="1200" dirty="0" smtClean="0">
              <a:solidFill>
                <a:schemeClr val="tx2">
                  <a:lumMod val="10000"/>
                </a:schemeClr>
              </a:solidFill>
              <a:latin typeface="Book Antiqua" pitchFamily="18" charset="0"/>
            </a:rPr>
            <a:t>.- 216 748,7</a:t>
          </a:r>
        </a:p>
        <a:p xmlns:a="http://schemas.openxmlformats.org/drawingml/2006/main">
          <a:pPr algn="ctr"/>
          <a:r>
            <a:rPr lang="ru-RU" sz="1200" dirty="0" smtClean="0">
              <a:solidFill>
                <a:schemeClr val="tx2">
                  <a:lumMod val="10000"/>
                </a:schemeClr>
              </a:solidFill>
              <a:latin typeface="Book Antiqua" pitchFamily="18" charset="0"/>
            </a:rPr>
            <a:t>тыс.руб.</a:t>
          </a:r>
        </a:p>
        <a:p xmlns:a="http://schemas.openxmlformats.org/drawingml/2006/main">
          <a:pPr algn="ctr"/>
          <a:endParaRPr lang="ru-RU" sz="1400" dirty="0">
            <a:solidFill>
              <a:schemeClr val="tx2">
                <a:lumMod val="10000"/>
              </a:schemeClr>
            </a:solidFill>
            <a:latin typeface="Book Antiqua" pitchFamily="18" charset="0"/>
          </a:endParaRPr>
        </a:p>
      </cdr:txBody>
    </cdr:sp>
  </cdr:relSizeAnchor>
  <cdr:relSizeAnchor xmlns:cdr="http://schemas.openxmlformats.org/drawingml/2006/chartDrawing">
    <cdr:from>
      <cdr:x>0.35956</cdr:x>
      <cdr:y>0.8</cdr:y>
    </cdr:from>
    <cdr:to>
      <cdr:x>0.53312</cdr:x>
      <cdr:y>1</cdr:y>
    </cdr:to>
    <cdr:sp macro="" textlink="">
      <cdr:nvSpPr>
        <cdr:cNvPr id="4" name="Загнутый угол 3"/>
        <cdr:cNvSpPr/>
      </cdr:nvSpPr>
      <cdr:spPr>
        <a:xfrm xmlns:a="http://schemas.openxmlformats.org/drawingml/2006/main">
          <a:off x="3132856" y="4320480"/>
          <a:ext cx="1512168" cy="1080120"/>
        </a:xfrm>
        <a:prstGeom xmlns:a="http://schemas.openxmlformats.org/drawingml/2006/main" prst="foldedCorner">
          <a:avLst/>
        </a:prstGeom>
        <a:effectLst xmlns:a="http://schemas.openxmlformats.org/drawingml/2006/main">
          <a:glow rad="101600">
            <a:schemeClr val="accent3">
              <a:satMod val="175000"/>
              <a:alpha val="40000"/>
            </a:schemeClr>
          </a:glow>
          <a:outerShdw blurRad="40000" dist="20000" dir="5400000" rotWithShape="0">
            <a:srgbClr val="000000">
              <a:alpha val="38000"/>
            </a:srgbClr>
          </a:outerShdw>
        </a:effectLst>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endParaRPr lang="ru-RU" sz="1200" dirty="0" smtClean="0">
            <a:solidFill>
              <a:schemeClr val="tx2">
                <a:lumMod val="10000"/>
              </a:schemeClr>
            </a:solidFill>
            <a:latin typeface="Book Antiqua" pitchFamily="18" charset="0"/>
          </a:endParaRPr>
        </a:p>
        <a:p xmlns:a="http://schemas.openxmlformats.org/drawingml/2006/main">
          <a:pPr algn="ctr"/>
          <a:r>
            <a:rPr lang="ru-RU" sz="1200" b="1" dirty="0" smtClean="0">
              <a:solidFill>
                <a:schemeClr val="tx2">
                  <a:lumMod val="10000"/>
                </a:schemeClr>
              </a:solidFill>
              <a:latin typeface="Book Antiqua" pitchFamily="18" charset="0"/>
            </a:rPr>
            <a:t>2015 г</a:t>
          </a:r>
          <a:r>
            <a:rPr lang="ru-RU" sz="1200" dirty="0" smtClean="0">
              <a:solidFill>
                <a:schemeClr val="tx2">
                  <a:lumMod val="10000"/>
                </a:schemeClr>
              </a:solidFill>
              <a:latin typeface="Book Antiqua" pitchFamily="18" charset="0"/>
            </a:rPr>
            <a:t>.-222 618,9 тыс. руб.</a:t>
          </a:r>
        </a:p>
        <a:p xmlns:a="http://schemas.openxmlformats.org/drawingml/2006/main">
          <a:pPr algn="ctr"/>
          <a:r>
            <a:rPr lang="ru-RU" sz="1200" b="1" dirty="0" smtClean="0">
              <a:solidFill>
                <a:schemeClr val="tx2">
                  <a:lumMod val="10000"/>
                </a:schemeClr>
              </a:solidFill>
              <a:latin typeface="Book Antiqua" pitchFamily="18" charset="0"/>
            </a:rPr>
            <a:t>2016</a:t>
          </a:r>
          <a:r>
            <a:rPr lang="ru-RU" sz="1200" dirty="0" smtClean="0">
              <a:solidFill>
                <a:schemeClr val="tx2">
                  <a:lumMod val="10000"/>
                </a:schemeClr>
              </a:solidFill>
              <a:latin typeface="Book Antiqua" pitchFamily="18" charset="0"/>
            </a:rPr>
            <a:t> г.-222 458,3 тыс.руб.</a:t>
          </a:r>
          <a:endParaRPr lang="ru-RU" sz="1200" dirty="0">
            <a:solidFill>
              <a:schemeClr val="tx2">
                <a:lumMod val="10000"/>
              </a:schemeClr>
            </a:solidFill>
            <a:latin typeface="Book Antiqua" pitchFamily="18" charset="0"/>
          </a:endParaRPr>
        </a:p>
      </cdr:txBody>
    </cdr:sp>
  </cdr:relSizeAnchor>
  <cdr:relSizeAnchor xmlns:cdr="http://schemas.openxmlformats.org/drawingml/2006/chartDrawing">
    <cdr:from>
      <cdr:x>0.57444</cdr:x>
      <cdr:y>0.8</cdr:y>
    </cdr:from>
    <cdr:to>
      <cdr:x>0.76452</cdr:x>
      <cdr:y>1</cdr:y>
    </cdr:to>
    <cdr:sp macro="" textlink="">
      <cdr:nvSpPr>
        <cdr:cNvPr id="6" name="Загнутый угол 5"/>
        <cdr:cNvSpPr/>
      </cdr:nvSpPr>
      <cdr:spPr>
        <a:xfrm xmlns:a="http://schemas.openxmlformats.org/drawingml/2006/main">
          <a:off x="5005064" y="4320480"/>
          <a:ext cx="1656184" cy="1080120"/>
        </a:xfrm>
        <a:prstGeom xmlns:a="http://schemas.openxmlformats.org/drawingml/2006/main" prst="foldedCorner">
          <a:avLst/>
        </a:prstGeom>
        <a:effectLst xmlns:a="http://schemas.openxmlformats.org/drawingml/2006/main">
          <a:glow rad="101600">
            <a:schemeClr val="accent5">
              <a:satMod val="175000"/>
              <a:alpha val="40000"/>
            </a:schemeClr>
          </a:glow>
          <a:outerShdw blurRad="40000" dist="20000" dir="5400000" rotWithShape="0">
            <a:srgbClr val="000000">
              <a:alpha val="38000"/>
            </a:srgbClr>
          </a:outerShdw>
        </a:effectLst>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endParaRPr lang="ru-RU" sz="1200" dirty="0" smtClean="0">
            <a:solidFill>
              <a:schemeClr val="tx2">
                <a:lumMod val="10000"/>
              </a:schemeClr>
            </a:solidFill>
            <a:latin typeface="Book Antiqua" pitchFamily="18" charset="0"/>
          </a:endParaRPr>
        </a:p>
        <a:p xmlns:a="http://schemas.openxmlformats.org/drawingml/2006/main">
          <a:pPr algn="ctr"/>
          <a:r>
            <a:rPr lang="ru-RU" sz="1200" b="1" dirty="0" smtClean="0">
              <a:solidFill>
                <a:schemeClr val="tx2">
                  <a:lumMod val="10000"/>
                </a:schemeClr>
              </a:solidFill>
              <a:latin typeface="Book Antiqua" pitchFamily="18" charset="0"/>
            </a:rPr>
            <a:t>2015 г</a:t>
          </a:r>
          <a:r>
            <a:rPr lang="ru-RU" sz="1200" dirty="0" smtClean="0">
              <a:solidFill>
                <a:schemeClr val="tx2">
                  <a:lumMod val="10000"/>
                </a:schemeClr>
              </a:solidFill>
              <a:latin typeface="Book Antiqua" pitchFamily="18" charset="0"/>
            </a:rPr>
            <a:t>.- (-1 288,7)  тыс. руб</a:t>
          </a:r>
          <a:r>
            <a:rPr lang="ru-RU" sz="1400" dirty="0" smtClean="0">
              <a:solidFill>
                <a:schemeClr val="tx2">
                  <a:lumMod val="10000"/>
                </a:schemeClr>
              </a:solidFill>
              <a:latin typeface="Book Antiqua" pitchFamily="18" charset="0"/>
            </a:rPr>
            <a:t>.</a:t>
          </a:r>
        </a:p>
        <a:p xmlns:a="http://schemas.openxmlformats.org/drawingml/2006/main">
          <a:pPr algn="ctr"/>
          <a:r>
            <a:rPr lang="ru-RU" sz="1200" b="1" dirty="0" smtClean="0">
              <a:solidFill>
                <a:schemeClr val="tx2">
                  <a:lumMod val="10000"/>
                </a:schemeClr>
              </a:solidFill>
              <a:latin typeface="Book Antiqua" pitchFamily="18" charset="0"/>
            </a:rPr>
            <a:t>2016 г.</a:t>
          </a:r>
          <a:r>
            <a:rPr lang="ru-RU" sz="1200" dirty="0" smtClean="0">
              <a:solidFill>
                <a:schemeClr val="tx2">
                  <a:lumMod val="10000"/>
                </a:schemeClr>
              </a:solidFill>
              <a:latin typeface="Book Antiqua" pitchFamily="18" charset="0"/>
            </a:rPr>
            <a:t>- (-5709,6)</a:t>
          </a:r>
        </a:p>
        <a:p xmlns:a="http://schemas.openxmlformats.org/drawingml/2006/main">
          <a:pPr algn="ctr"/>
          <a:r>
            <a:rPr lang="ru-RU" sz="1200" dirty="0" smtClean="0">
              <a:solidFill>
                <a:schemeClr val="tx2">
                  <a:lumMod val="10000"/>
                </a:schemeClr>
              </a:solidFill>
              <a:latin typeface="Book Antiqua" pitchFamily="18" charset="0"/>
            </a:rPr>
            <a:t>тыс.руб.</a:t>
          </a:r>
        </a:p>
        <a:p xmlns:a="http://schemas.openxmlformats.org/drawingml/2006/main">
          <a:pPr algn="ctr"/>
          <a:endParaRPr lang="ru-RU" sz="1400" dirty="0">
            <a:solidFill>
              <a:schemeClr val="tx2">
                <a:lumMod val="10000"/>
              </a:schemeClr>
            </a:solidFill>
            <a:latin typeface="Book Antiqua" pitchFamily="18" charset="0"/>
          </a:endParaRPr>
        </a:p>
      </cdr:txBody>
    </cdr:sp>
  </cdr:relSizeAnchor>
  <cdr:relSizeAnchor xmlns:cdr="http://schemas.openxmlformats.org/drawingml/2006/chartDrawing">
    <cdr:from>
      <cdr:x>0.79011</cdr:x>
      <cdr:y>0.65114</cdr:y>
    </cdr:from>
    <cdr:to>
      <cdr:x>1</cdr:x>
      <cdr:y>1</cdr:y>
    </cdr:to>
    <cdr:pic>
      <cdr:nvPicPr>
        <cdr:cNvPr id="10" name="Рисунок 9" descr="слайд бюджет.png"/>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884164" y="3744416"/>
          <a:ext cx="1828804" cy="1884043"/>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0.17053</cdr:x>
      <cdr:y>0.46451</cdr:y>
    </cdr:from>
    <cdr:to>
      <cdr:x>0.2899</cdr:x>
      <cdr:y>0.55366</cdr:y>
    </cdr:to>
    <cdr:sp macro="" textlink="">
      <cdr:nvSpPr>
        <cdr:cNvPr id="2" name="TextBox 1"/>
        <cdr:cNvSpPr txBox="1"/>
      </cdr:nvSpPr>
      <cdr:spPr>
        <a:xfrm xmlns:a="http://schemas.openxmlformats.org/drawingml/2006/main">
          <a:off x="1234480" y="2251323"/>
          <a:ext cx="86409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0.16058</cdr:x>
      <cdr:y>0.44965</cdr:y>
    </cdr:from>
    <cdr:to>
      <cdr:x>0.2869</cdr:x>
      <cdr:y>0.52394</cdr:y>
    </cdr:to>
    <cdr:sp macro="" textlink="">
      <cdr:nvSpPr>
        <cdr:cNvPr id="3" name="Прямоугольная выноска 2"/>
        <cdr:cNvSpPr/>
      </cdr:nvSpPr>
      <cdr:spPr>
        <a:xfrm xmlns:a="http://schemas.openxmlformats.org/drawingml/2006/main">
          <a:off x="1162472" y="2179315"/>
          <a:ext cx="914400" cy="360040"/>
        </a:xfrm>
        <a:prstGeom xmlns:a="http://schemas.openxmlformats.org/drawingml/2006/main" prst="wedgeRectCallout">
          <a:avLst>
            <a:gd name="adj1" fmla="val -18981"/>
            <a:gd name="adj2" fmla="val 111883"/>
          </a:avLst>
        </a:prstGeom>
        <a:gradFill xmlns:a="http://schemas.openxmlformats.org/drawingml/2006/main" flip="none" rotWithShape="1">
          <a:gsLst>
            <a:gs pos="0">
              <a:srgbClr val="33CCFF">
                <a:shade val="30000"/>
                <a:satMod val="115000"/>
              </a:srgbClr>
            </a:gs>
            <a:gs pos="50000">
              <a:srgbClr val="33CCFF">
                <a:shade val="67500"/>
                <a:satMod val="115000"/>
              </a:srgbClr>
            </a:gs>
            <a:gs pos="100000">
              <a:srgbClr val="33CCFF">
                <a:shade val="100000"/>
                <a:satMod val="115000"/>
              </a:srgbClr>
            </a:gs>
          </a:gsLst>
          <a:lin ang="18900000" scaled="1"/>
          <a:tileRect/>
        </a:gradFill>
        <a:ln xmlns:a="http://schemas.openxmlformats.org/drawingml/2006/main" w="9525">
          <a:solidFill>
            <a:srgbClr val="0000FF"/>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200" b="0" dirty="0" smtClean="0">
              <a:solidFill>
                <a:srgbClr val="0000FF"/>
              </a:solidFill>
              <a:effectLst/>
              <a:latin typeface="Bookman Old Style" pitchFamily="18" charset="0"/>
            </a:rPr>
            <a:t>7 306,5</a:t>
          </a:r>
          <a:endParaRPr lang="ru-RU" sz="1200" b="0" dirty="0">
            <a:solidFill>
              <a:srgbClr val="0000FF"/>
            </a:solidFill>
            <a:effectLst/>
            <a:latin typeface="Bookman Old Style" pitchFamily="18" charset="0"/>
          </a:endParaRPr>
        </a:p>
      </cdr:txBody>
    </cdr:sp>
  </cdr:relSizeAnchor>
  <cdr:relSizeAnchor xmlns:cdr="http://schemas.openxmlformats.org/drawingml/2006/chartDrawing">
    <cdr:from>
      <cdr:x>0.47292</cdr:x>
      <cdr:y>0.04107</cdr:y>
    </cdr:from>
    <cdr:to>
      <cdr:x>0.59035</cdr:x>
      <cdr:y>0.10953</cdr:y>
    </cdr:to>
    <cdr:sp macro="" textlink="">
      <cdr:nvSpPr>
        <cdr:cNvPr id="5" name="Прямоугольная выноска 4"/>
        <cdr:cNvSpPr/>
      </cdr:nvSpPr>
      <cdr:spPr>
        <a:xfrm xmlns:a="http://schemas.openxmlformats.org/drawingml/2006/main">
          <a:off x="3682752" y="216024"/>
          <a:ext cx="914400" cy="360040"/>
        </a:xfrm>
        <a:prstGeom xmlns:a="http://schemas.openxmlformats.org/drawingml/2006/main" prst="wedgeRectCallout">
          <a:avLst>
            <a:gd name="adj1" fmla="val -18981"/>
            <a:gd name="adj2" fmla="val 111883"/>
          </a:avLst>
        </a:prstGeom>
        <a:gradFill xmlns:a="http://schemas.openxmlformats.org/drawingml/2006/main" flip="none" rotWithShape="1">
          <a:gsLst>
            <a:gs pos="0">
              <a:srgbClr val="33CCFF">
                <a:shade val="30000"/>
                <a:satMod val="115000"/>
              </a:srgbClr>
            </a:gs>
            <a:gs pos="50000">
              <a:srgbClr val="33CCFF">
                <a:shade val="67500"/>
                <a:satMod val="115000"/>
              </a:srgbClr>
            </a:gs>
            <a:gs pos="100000">
              <a:srgbClr val="33CCFF">
                <a:shade val="100000"/>
                <a:satMod val="115000"/>
              </a:srgbClr>
            </a:gs>
          </a:gsLst>
          <a:lin ang="18900000" scaled="1"/>
          <a:tileRect/>
        </a:gradFill>
        <a:ln xmlns:a="http://schemas.openxmlformats.org/drawingml/2006/main" w="9525" cap="flat" cmpd="sng" algn="ctr">
          <a:solidFill>
            <a:srgbClr val="0000FF"/>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ru-RU"/>
          </a:defPPr>
          <a:lvl1pPr marL="0" algn="l" defTabSz="914400" rtl="0" eaLnBrk="1" latinLnBrk="0" hangingPunct="1">
            <a:defRPr sz="1800" kern="1200">
              <a:solidFill>
                <a:sysClr val="window" lastClr="FFFFFF"/>
              </a:solidFill>
              <a:latin typeface="Trebuchet MS"/>
            </a:defRPr>
          </a:lvl1pPr>
          <a:lvl2pPr marL="457200" algn="l" defTabSz="914400" rtl="0" eaLnBrk="1" latinLnBrk="0" hangingPunct="1">
            <a:defRPr sz="1800" kern="1200">
              <a:solidFill>
                <a:sysClr val="window" lastClr="FFFFFF"/>
              </a:solidFill>
              <a:latin typeface="Trebuchet MS"/>
            </a:defRPr>
          </a:lvl2pPr>
          <a:lvl3pPr marL="914400" algn="l" defTabSz="914400" rtl="0" eaLnBrk="1" latinLnBrk="0" hangingPunct="1">
            <a:defRPr sz="1800" kern="1200">
              <a:solidFill>
                <a:sysClr val="window" lastClr="FFFFFF"/>
              </a:solidFill>
              <a:latin typeface="Trebuchet MS"/>
            </a:defRPr>
          </a:lvl3pPr>
          <a:lvl4pPr marL="1371600" algn="l" defTabSz="914400" rtl="0" eaLnBrk="1" latinLnBrk="0" hangingPunct="1">
            <a:defRPr sz="1800" kern="1200">
              <a:solidFill>
                <a:sysClr val="window" lastClr="FFFFFF"/>
              </a:solidFill>
              <a:latin typeface="Trebuchet MS"/>
            </a:defRPr>
          </a:lvl4pPr>
          <a:lvl5pPr marL="1828800" algn="l" defTabSz="914400" rtl="0" eaLnBrk="1" latinLnBrk="0" hangingPunct="1">
            <a:defRPr sz="1800" kern="1200">
              <a:solidFill>
                <a:sysClr val="window" lastClr="FFFFFF"/>
              </a:solidFill>
              <a:latin typeface="Trebuchet MS"/>
            </a:defRPr>
          </a:lvl5pPr>
          <a:lvl6pPr marL="2286000" algn="l" defTabSz="914400" rtl="0" eaLnBrk="1" latinLnBrk="0" hangingPunct="1">
            <a:defRPr sz="1800" kern="1200">
              <a:solidFill>
                <a:sysClr val="window" lastClr="FFFFFF"/>
              </a:solidFill>
              <a:latin typeface="Trebuchet MS"/>
            </a:defRPr>
          </a:lvl6pPr>
          <a:lvl7pPr marL="2743200" algn="l" defTabSz="914400" rtl="0" eaLnBrk="1" latinLnBrk="0" hangingPunct="1">
            <a:defRPr sz="1800" kern="1200">
              <a:solidFill>
                <a:sysClr val="window" lastClr="FFFFFF"/>
              </a:solidFill>
              <a:latin typeface="Trebuchet MS"/>
            </a:defRPr>
          </a:lvl7pPr>
          <a:lvl8pPr marL="3200400" algn="l" defTabSz="914400" rtl="0" eaLnBrk="1" latinLnBrk="0" hangingPunct="1">
            <a:defRPr sz="1800" kern="1200">
              <a:solidFill>
                <a:sysClr val="window" lastClr="FFFFFF"/>
              </a:solidFill>
              <a:latin typeface="Trebuchet MS"/>
            </a:defRPr>
          </a:lvl8pPr>
          <a:lvl9pPr marL="3657600" algn="l" defTabSz="914400" rtl="0" eaLnBrk="1" latinLnBrk="0" hangingPunct="1">
            <a:defRPr sz="1800" kern="1200">
              <a:solidFill>
                <a:sysClr val="window" lastClr="FFFFFF"/>
              </a:solidFill>
              <a:latin typeface="Trebuchet MS"/>
            </a:defRPr>
          </a:lvl9pPr>
        </a:lstStyle>
        <a:p xmlns:a="http://schemas.openxmlformats.org/drawingml/2006/main">
          <a:pPr algn="ctr"/>
          <a:r>
            <a:rPr lang="ru-RU" sz="1200" b="0" dirty="0" smtClean="0">
              <a:solidFill>
                <a:srgbClr val="0000FF"/>
              </a:solidFill>
              <a:effectLst/>
              <a:latin typeface="Bookman Old Style" pitchFamily="18" charset="0"/>
            </a:rPr>
            <a:t>7 312,2</a:t>
          </a:r>
          <a:endParaRPr lang="ru-RU" sz="1200" b="0" dirty="0">
            <a:solidFill>
              <a:srgbClr val="0000FF"/>
            </a:solidFill>
            <a:effectLst/>
            <a:latin typeface="Bookman Old Style" pitchFamily="18" charset="0"/>
          </a:endParaRPr>
        </a:p>
      </cdr:txBody>
    </cdr:sp>
  </cdr:relSizeAnchor>
  <cdr:relSizeAnchor xmlns:cdr="http://schemas.openxmlformats.org/drawingml/2006/chartDrawing">
    <cdr:from>
      <cdr:x>0.63937</cdr:x>
      <cdr:y>0.04107</cdr:y>
    </cdr:from>
    <cdr:to>
      <cdr:x>0.75679</cdr:x>
      <cdr:y>0.10953</cdr:y>
    </cdr:to>
    <cdr:sp macro="" textlink="">
      <cdr:nvSpPr>
        <cdr:cNvPr id="6" name="Прямоугольная выноска 5"/>
        <cdr:cNvSpPr/>
      </cdr:nvSpPr>
      <cdr:spPr>
        <a:xfrm xmlns:a="http://schemas.openxmlformats.org/drawingml/2006/main">
          <a:off x="4978896" y="216024"/>
          <a:ext cx="914400" cy="360040"/>
        </a:xfrm>
        <a:prstGeom xmlns:a="http://schemas.openxmlformats.org/drawingml/2006/main" prst="wedgeRectCallout">
          <a:avLst>
            <a:gd name="adj1" fmla="val -18981"/>
            <a:gd name="adj2" fmla="val 111883"/>
          </a:avLst>
        </a:prstGeom>
        <a:gradFill xmlns:a="http://schemas.openxmlformats.org/drawingml/2006/main" flip="none" rotWithShape="1">
          <a:gsLst>
            <a:gs pos="0">
              <a:srgbClr val="33CCFF">
                <a:shade val="30000"/>
                <a:satMod val="115000"/>
              </a:srgbClr>
            </a:gs>
            <a:gs pos="50000">
              <a:srgbClr val="33CCFF">
                <a:shade val="67500"/>
                <a:satMod val="115000"/>
              </a:srgbClr>
            </a:gs>
            <a:gs pos="100000">
              <a:srgbClr val="33CCFF">
                <a:shade val="100000"/>
                <a:satMod val="115000"/>
              </a:srgbClr>
            </a:gs>
          </a:gsLst>
          <a:lin ang="18900000" scaled="1"/>
          <a:tileRect/>
        </a:gradFill>
        <a:ln xmlns:a="http://schemas.openxmlformats.org/drawingml/2006/main" w="9525" cap="flat" cmpd="sng" algn="ctr">
          <a:solidFill>
            <a:srgbClr val="0000FF"/>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200" b="0" dirty="0" smtClean="0">
              <a:solidFill>
                <a:srgbClr val="0000FF"/>
              </a:solidFill>
              <a:effectLst/>
              <a:latin typeface="Bookman Old Style" pitchFamily="18" charset="0"/>
            </a:rPr>
            <a:t>7 312,2</a:t>
          </a:r>
          <a:endParaRPr lang="ru-RU" sz="1200" b="0" dirty="0">
            <a:solidFill>
              <a:srgbClr val="0000FF"/>
            </a:solidFill>
            <a:effectLst/>
            <a:latin typeface="Bookman Old Style"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0.85533</cdr:x>
      <cdr:y>0.00858</cdr:y>
    </cdr:from>
    <cdr:to>
      <cdr:x>1</cdr:x>
      <cdr:y>0.10447</cdr:y>
    </cdr:to>
    <cdr:sp macro="" textlink="">
      <cdr:nvSpPr>
        <cdr:cNvPr id="2" name="Скругленный прямоугольник 1"/>
        <cdr:cNvSpPr/>
      </cdr:nvSpPr>
      <cdr:spPr>
        <a:xfrm xmlns:a="http://schemas.openxmlformats.org/drawingml/2006/main">
          <a:off x="7698959" y="51488"/>
          <a:ext cx="1302197" cy="575414"/>
        </a:xfrm>
        <a:prstGeom xmlns:a="http://schemas.openxmlformats.org/drawingml/2006/main" prst="roundRect">
          <a:avLst/>
        </a:prstGeom>
        <a:gradFill xmlns:a="http://schemas.openxmlformats.org/drawingml/2006/main" rotWithShape="1">
          <a:gsLst>
            <a:gs pos="0">
              <a:srgbClr val="CF6DA4">
                <a:shade val="51000"/>
                <a:satMod val="130000"/>
              </a:srgbClr>
            </a:gs>
            <a:gs pos="80000">
              <a:srgbClr val="CF6DA4">
                <a:shade val="93000"/>
                <a:satMod val="130000"/>
              </a:srgbClr>
            </a:gs>
            <a:gs pos="100000">
              <a:srgbClr val="CF6DA4">
                <a:shade val="94000"/>
                <a:satMod val="135000"/>
              </a:srgbClr>
            </a:gs>
          </a:gsLst>
          <a:lin ang="16200000" scaled="0"/>
        </a:gradFill>
        <a:ln xmlns:a="http://schemas.openxmlformats.org/drawingml/2006/main" w="9525" cap="flat" cmpd="sng" algn="ctr">
          <a:solidFill>
            <a:srgbClr val="CF6DA4">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Trebuchet MS"/>
            </a:defRPr>
          </a:lvl1pPr>
          <a:lvl2pPr marL="457200" algn="l" defTabSz="914400" rtl="0" eaLnBrk="1" latinLnBrk="0" hangingPunct="1">
            <a:defRPr sz="1800" kern="1200">
              <a:solidFill>
                <a:sysClr val="window" lastClr="FFFFFF"/>
              </a:solidFill>
              <a:latin typeface="Trebuchet MS"/>
            </a:defRPr>
          </a:lvl2pPr>
          <a:lvl3pPr marL="914400" algn="l" defTabSz="914400" rtl="0" eaLnBrk="1" latinLnBrk="0" hangingPunct="1">
            <a:defRPr sz="1800" kern="1200">
              <a:solidFill>
                <a:sysClr val="window" lastClr="FFFFFF"/>
              </a:solidFill>
              <a:latin typeface="Trebuchet MS"/>
            </a:defRPr>
          </a:lvl3pPr>
          <a:lvl4pPr marL="1371600" algn="l" defTabSz="914400" rtl="0" eaLnBrk="1" latinLnBrk="0" hangingPunct="1">
            <a:defRPr sz="1800" kern="1200">
              <a:solidFill>
                <a:sysClr val="window" lastClr="FFFFFF"/>
              </a:solidFill>
              <a:latin typeface="Trebuchet MS"/>
            </a:defRPr>
          </a:lvl4pPr>
          <a:lvl5pPr marL="1828800" algn="l" defTabSz="914400" rtl="0" eaLnBrk="1" latinLnBrk="0" hangingPunct="1">
            <a:defRPr sz="1800" kern="1200">
              <a:solidFill>
                <a:sysClr val="window" lastClr="FFFFFF"/>
              </a:solidFill>
              <a:latin typeface="Trebuchet MS"/>
            </a:defRPr>
          </a:lvl5pPr>
          <a:lvl6pPr marL="2286000" algn="l" defTabSz="914400" rtl="0" eaLnBrk="1" latinLnBrk="0" hangingPunct="1">
            <a:defRPr sz="1800" kern="1200">
              <a:solidFill>
                <a:sysClr val="window" lastClr="FFFFFF"/>
              </a:solidFill>
              <a:latin typeface="Trebuchet MS"/>
            </a:defRPr>
          </a:lvl6pPr>
          <a:lvl7pPr marL="2743200" algn="l" defTabSz="914400" rtl="0" eaLnBrk="1" latinLnBrk="0" hangingPunct="1">
            <a:defRPr sz="1800" kern="1200">
              <a:solidFill>
                <a:sysClr val="window" lastClr="FFFFFF"/>
              </a:solidFill>
              <a:latin typeface="Trebuchet MS"/>
            </a:defRPr>
          </a:lvl7pPr>
          <a:lvl8pPr marL="3200400" algn="l" defTabSz="914400" rtl="0" eaLnBrk="1" latinLnBrk="0" hangingPunct="1">
            <a:defRPr sz="1800" kern="1200">
              <a:solidFill>
                <a:sysClr val="window" lastClr="FFFFFF"/>
              </a:solidFill>
              <a:latin typeface="Trebuchet MS"/>
            </a:defRPr>
          </a:lvl8pPr>
          <a:lvl9pPr marL="3657600" algn="l" defTabSz="914400" rtl="0" eaLnBrk="1" latinLnBrk="0" hangingPunct="1">
            <a:defRPr sz="1800" kern="1200">
              <a:solidFill>
                <a:sysClr val="window" lastClr="FFFFFF"/>
              </a:solidFill>
              <a:latin typeface="Trebuchet MS"/>
            </a:defRPr>
          </a:lvl9pPr>
        </a:lstStyle>
        <a:p xmlns:a="http://schemas.openxmlformats.org/drawingml/2006/main">
          <a:pPr algn="ctr"/>
          <a:r>
            <a:rPr lang="ru-RU" sz="1400" b="1" dirty="0" smtClean="0">
              <a:solidFill>
                <a:srgbClr val="F4E7ED">
                  <a:lumMod val="10000"/>
                </a:srgbClr>
              </a:solidFill>
              <a:latin typeface="Book Antiqua" pitchFamily="18" charset="0"/>
            </a:rPr>
            <a:t>тыс. руб.</a:t>
          </a:r>
          <a:endParaRPr lang="ru-RU" sz="1400" b="1" dirty="0">
            <a:solidFill>
              <a:srgbClr val="F4E7ED">
                <a:lumMod val="10000"/>
              </a:srgbClr>
            </a:solidFill>
            <a:latin typeface="Book Antiqua" pitchFamily="18" charset="0"/>
          </a:endParaRPr>
        </a:p>
      </cdr:txBody>
    </cdr:sp>
  </cdr:relSizeAnchor>
  <cdr:relSizeAnchor xmlns:cdr="http://schemas.openxmlformats.org/drawingml/2006/chartDrawing">
    <cdr:from>
      <cdr:x>0.05556</cdr:x>
      <cdr:y>0.84762</cdr:y>
    </cdr:from>
    <cdr:to>
      <cdr:x>0.15714</cdr:x>
      <cdr:y>1</cdr:y>
    </cdr:to>
    <cdr:sp macro="" textlink="">
      <cdr:nvSpPr>
        <cdr:cNvPr id="3" name="TextBox 2"/>
        <cdr:cNvSpPr txBox="1"/>
      </cdr:nvSpPr>
      <cdr:spPr>
        <a:xfrm xmlns:a="http://schemas.openxmlformats.org/drawingml/2006/main">
          <a:off x="500066" y="5286412"/>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sz="1800" b="1" dirty="0" smtClean="0">
              <a:latin typeface="Book Antiqua" pitchFamily="18" charset="0"/>
            </a:rPr>
            <a:t>Общий объем налоговых и неналоговых</a:t>
          </a:r>
        </a:p>
        <a:p xmlns:a="http://schemas.openxmlformats.org/drawingml/2006/main">
          <a:r>
            <a:rPr lang="ru-RU" sz="1800" b="1" dirty="0" smtClean="0">
              <a:latin typeface="Book Antiqua" pitchFamily="18" charset="0"/>
            </a:rPr>
            <a:t> доходов бюджета- 40 530,7 тыс.рублей</a:t>
          </a:r>
        </a:p>
        <a:p xmlns:a="http://schemas.openxmlformats.org/drawingml/2006/main">
          <a:endParaRPr lang="ru-RU" sz="1800" b="1" dirty="0">
            <a:latin typeface="Book Antiqua"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0.85533</cdr:x>
      <cdr:y>0.00339</cdr:y>
    </cdr:from>
    <cdr:to>
      <cdr:x>1</cdr:x>
      <cdr:y>0.09928</cdr:y>
    </cdr:to>
    <cdr:sp macro="" textlink="">
      <cdr:nvSpPr>
        <cdr:cNvPr id="2" name="Скругленный прямоугольник 1"/>
        <cdr:cNvSpPr/>
      </cdr:nvSpPr>
      <cdr:spPr>
        <a:xfrm xmlns:a="http://schemas.openxmlformats.org/drawingml/2006/main">
          <a:off x="7544414" y="18810"/>
          <a:ext cx="1276058" cy="531673"/>
        </a:xfrm>
        <a:prstGeom xmlns:a="http://schemas.openxmlformats.org/drawingml/2006/main" prst="roundRect">
          <a:avLst/>
        </a:prstGeom>
        <a:gradFill xmlns:a="http://schemas.openxmlformats.org/drawingml/2006/main" rotWithShape="1">
          <a:gsLst>
            <a:gs pos="0">
              <a:srgbClr val="CF6DA4">
                <a:shade val="51000"/>
                <a:satMod val="130000"/>
              </a:srgbClr>
            </a:gs>
            <a:gs pos="80000">
              <a:srgbClr val="CF6DA4">
                <a:shade val="93000"/>
                <a:satMod val="130000"/>
              </a:srgbClr>
            </a:gs>
            <a:gs pos="100000">
              <a:srgbClr val="CF6DA4">
                <a:shade val="94000"/>
                <a:satMod val="135000"/>
              </a:srgbClr>
            </a:gs>
          </a:gsLst>
          <a:lin ang="16200000" scaled="0"/>
        </a:gradFill>
        <a:ln xmlns:a="http://schemas.openxmlformats.org/drawingml/2006/main" w="9525" cap="flat" cmpd="sng" algn="ctr">
          <a:solidFill>
            <a:srgbClr val="CF6DA4">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Trebuchet MS"/>
            </a:defRPr>
          </a:lvl1pPr>
          <a:lvl2pPr marL="457200" algn="l" defTabSz="914400" rtl="0" eaLnBrk="1" latinLnBrk="0" hangingPunct="1">
            <a:defRPr sz="1800" kern="1200">
              <a:solidFill>
                <a:sysClr val="window" lastClr="FFFFFF"/>
              </a:solidFill>
              <a:latin typeface="Trebuchet MS"/>
            </a:defRPr>
          </a:lvl2pPr>
          <a:lvl3pPr marL="914400" algn="l" defTabSz="914400" rtl="0" eaLnBrk="1" latinLnBrk="0" hangingPunct="1">
            <a:defRPr sz="1800" kern="1200">
              <a:solidFill>
                <a:sysClr val="window" lastClr="FFFFFF"/>
              </a:solidFill>
              <a:latin typeface="Trebuchet MS"/>
            </a:defRPr>
          </a:lvl3pPr>
          <a:lvl4pPr marL="1371600" algn="l" defTabSz="914400" rtl="0" eaLnBrk="1" latinLnBrk="0" hangingPunct="1">
            <a:defRPr sz="1800" kern="1200">
              <a:solidFill>
                <a:sysClr val="window" lastClr="FFFFFF"/>
              </a:solidFill>
              <a:latin typeface="Trebuchet MS"/>
            </a:defRPr>
          </a:lvl4pPr>
          <a:lvl5pPr marL="1828800" algn="l" defTabSz="914400" rtl="0" eaLnBrk="1" latinLnBrk="0" hangingPunct="1">
            <a:defRPr sz="1800" kern="1200">
              <a:solidFill>
                <a:sysClr val="window" lastClr="FFFFFF"/>
              </a:solidFill>
              <a:latin typeface="Trebuchet MS"/>
            </a:defRPr>
          </a:lvl5pPr>
          <a:lvl6pPr marL="2286000" algn="l" defTabSz="914400" rtl="0" eaLnBrk="1" latinLnBrk="0" hangingPunct="1">
            <a:defRPr sz="1800" kern="1200">
              <a:solidFill>
                <a:sysClr val="window" lastClr="FFFFFF"/>
              </a:solidFill>
              <a:latin typeface="Trebuchet MS"/>
            </a:defRPr>
          </a:lvl6pPr>
          <a:lvl7pPr marL="2743200" algn="l" defTabSz="914400" rtl="0" eaLnBrk="1" latinLnBrk="0" hangingPunct="1">
            <a:defRPr sz="1800" kern="1200">
              <a:solidFill>
                <a:sysClr val="window" lastClr="FFFFFF"/>
              </a:solidFill>
              <a:latin typeface="Trebuchet MS"/>
            </a:defRPr>
          </a:lvl7pPr>
          <a:lvl8pPr marL="3200400" algn="l" defTabSz="914400" rtl="0" eaLnBrk="1" latinLnBrk="0" hangingPunct="1">
            <a:defRPr sz="1800" kern="1200">
              <a:solidFill>
                <a:sysClr val="window" lastClr="FFFFFF"/>
              </a:solidFill>
              <a:latin typeface="Trebuchet MS"/>
            </a:defRPr>
          </a:lvl8pPr>
          <a:lvl9pPr marL="3657600" algn="l" defTabSz="914400" rtl="0" eaLnBrk="1" latinLnBrk="0" hangingPunct="1">
            <a:defRPr sz="1800" kern="1200">
              <a:solidFill>
                <a:sysClr val="window" lastClr="FFFFFF"/>
              </a:solidFill>
              <a:latin typeface="Trebuchet MS"/>
            </a:defRPr>
          </a:lvl9pPr>
        </a:lstStyle>
        <a:p xmlns:a="http://schemas.openxmlformats.org/drawingml/2006/main">
          <a:pPr algn="ctr"/>
          <a:r>
            <a:rPr lang="ru-RU" sz="1400" b="1" dirty="0" smtClean="0">
              <a:solidFill>
                <a:srgbClr val="F4E7ED">
                  <a:lumMod val="10000"/>
                </a:srgbClr>
              </a:solidFill>
              <a:latin typeface="Book Antiqua" pitchFamily="18" charset="0"/>
            </a:rPr>
            <a:t>тыс. руб.</a:t>
          </a:r>
          <a:endParaRPr lang="ru-RU" sz="1400" b="1" dirty="0">
            <a:solidFill>
              <a:srgbClr val="F4E7ED">
                <a:lumMod val="10000"/>
              </a:srgbClr>
            </a:solidFill>
            <a:latin typeface="Book Antiqua" pitchFamily="18" charset="0"/>
          </a:endParaRPr>
        </a:p>
      </cdr:txBody>
    </cdr:sp>
  </cdr:relSizeAnchor>
  <cdr:relSizeAnchor xmlns:cdr="http://schemas.openxmlformats.org/drawingml/2006/chartDrawing">
    <cdr:from>
      <cdr:x>0.13062</cdr:x>
      <cdr:y>0</cdr:y>
    </cdr:from>
    <cdr:to>
      <cdr:x>0.27757</cdr:x>
      <cdr:y>0.08861</cdr:y>
    </cdr:to>
    <cdr:sp macro="" textlink="">
      <cdr:nvSpPr>
        <cdr:cNvPr id="3" name="TextBox 2"/>
        <cdr:cNvSpPr txBox="1"/>
      </cdr:nvSpPr>
      <cdr:spPr>
        <a:xfrm xmlns:a="http://schemas.openxmlformats.org/drawingml/2006/main">
          <a:off x="1152128" y="0"/>
          <a:ext cx="1296144" cy="504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200" dirty="0" smtClean="0">
              <a:latin typeface="Book Antiqua" pitchFamily="18" charset="0"/>
            </a:rPr>
            <a:t>Налог на доходы</a:t>
          </a:r>
        </a:p>
        <a:p xmlns:a="http://schemas.openxmlformats.org/drawingml/2006/main">
          <a:r>
            <a:rPr lang="ru-RU" sz="1200" dirty="0" smtClean="0">
              <a:latin typeface="Book Antiqua" pitchFamily="18" charset="0"/>
            </a:rPr>
            <a:t> физических лиц</a:t>
          </a:r>
        </a:p>
        <a:p xmlns:a="http://schemas.openxmlformats.org/drawingml/2006/main">
          <a:endParaRPr lang="ru-RU" sz="1200" dirty="0"/>
        </a:p>
      </cdr:txBody>
    </cdr:sp>
  </cdr:relSizeAnchor>
  <cdr:relSizeAnchor xmlns:cdr="http://schemas.openxmlformats.org/drawingml/2006/chartDrawing">
    <cdr:from>
      <cdr:x>0.32655</cdr:x>
      <cdr:y>0.41772</cdr:y>
    </cdr:from>
    <cdr:to>
      <cdr:x>0.43022</cdr:x>
      <cdr:y>0.57846</cdr:y>
    </cdr:to>
    <cdr:sp macro="" textlink="">
      <cdr:nvSpPr>
        <cdr:cNvPr id="4" name="TextBox 3"/>
        <cdr:cNvSpPr txBox="1"/>
      </cdr:nvSpPr>
      <cdr:spPr>
        <a:xfrm xmlns:a="http://schemas.openxmlformats.org/drawingml/2006/main">
          <a:off x="2880320" y="23762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0.2694</cdr:x>
      <cdr:y>0.39241</cdr:y>
    </cdr:from>
    <cdr:to>
      <cdr:x>0.42451</cdr:x>
      <cdr:y>0.48101</cdr:y>
    </cdr:to>
    <cdr:sp macro="" textlink="">
      <cdr:nvSpPr>
        <cdr:cNvPr id="5" name="TextBox 4"/>
        <cdr:cNvSpPr txBox="1"/>
      </cdr:nvSpPr>
      <cdr:spPr>
        <a:xfrm xmlns:a="http://schemas.openxmlformats.org/drawingml/2006/main">
          <a:off x="2376264" y="2232248"/>
          <a:ext cx="1368152" cy="504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200" dirty="0" smtClean="0">
              <a:latin typeface="Book Antiqua" pitchFamily="18" charset="0"/>
            </a:rPr>
            <a:t>Налоги на </a:t>
          </a:r>
        </a:p>
        <a:p xmlns:a="http://schemas.openxmlformats.org/drawingml/2006/main">
          <a:r>
            <a:rPr lang="ru-RU" sz="1200" dirty="0" smtClean="0">
              <a:latin typeface="Book Antiqua" pitchFamily="18" charset="0"/>
            </a:rPr>
            <a:t>совокупный доход</a:t>
          </a:r>
        </a:p>
        <a:p xmlns:a="http://schemas.openxmlformats.org/drawingml/2006/main">
          <a:endParaRPr lang="ru-RU" sz="1100" dirty="0"/>
        </a:p>
      </cdr:txBody>
    </cdr:sp>
  </cdr:relSizeAnchor>
  <cdr:relSizeAnchor xmlns:cdr="http://schemas.openxmlformats.org/drawingml/2006/chartDrawing">
    <cdr:from>
      <cdr:x>0.43268</cdr:x>
      <cdr:y>0.4557</cdr:y>
    </cdr:from>
    <cdr:to>
      <cdr:x>0.57146</cdr:x>
      <cdr:y>0.5443</cdr:y>
    </cdr:to>
    <cdr:sp macro="" textlink="">
      <cdr:nvSpPr>
        <cdr:cNvPr id="6" name="TextBox 5"/>
        <cdr:cNvSpPr txBox="1"/>
      </cdr:nvSpPr>
      <cdr:spPr>
        <a:xfrm xmlns:a="http://schemas.openxmlformats.org/drawingml/2006/main">
          <a:off x="3816424" y="2592288"/>
          <a:ext cx="1224136" cy="504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200" dirty="0" smtClean="0">
              <a:latin typeface="Book Antiqua" pitchFamily="18" charset="0"/>
            </a:rPr>
            <a:t>Государственная</a:t>
          </a:r>
        </a:p>
        <a:p xmlns:a="http://schemas.openxmlformats.org/drawingml/2006/main">
          <a:pPr algn="ctr"/>
          <a:r>
            <a:rPr lang="ru-RU" sz="1200" dirty="0" smtClean="0">
              <a:latin typeface="Book Antiqua" pitchFamily="18" charset="0"/>
            </a:rPr>
            <a:t>пошлина</a:t>
          </a:r>
          <a:endParaRPr lang="ru-RU" sz="1200" dirty="0">
            <a:latin typeface="Book Antiqua" pitchFamily="18" charset="0"/>
          </a:endParaRPr>
        </a:p>
      </cdr:txBody>
    </cdr:sp>
  </cdr:relSizeAnchor>
  <cdr:relSizeAnchor xmlns:cdr="http://schemas.openxmlformats.org/drawingml/2006/chartDrawing">
    <cdr:from>
      <cdr:x>0.58779</cdr:x>
      <cdr:y>0.50633</cdr:y>
    </cdr:from>
    <cdr:to>
      <cdr:x>0.66943</cdr:x>
      <cdr:y>0.59494</cdr:y>
    </cdr:to>
    <cdr:sp macro="" textlink="">
      <cdr:nvSpPr>
        <cdr:cNvPr id="7" name="TextBox 6"/>
        <cdr:cNvSpPr txBox="1"/>
      </cdr:nvSpPr>
      <cdr:spPr>
        <a:xfrm xmlns:a="http://schemas.openxmlformats.org/drawingml/2006/main">
          <a:off x="5184576" y="2880320"/>
          <a:ext cx="720080" cy="504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200" dirty="0" smtClean="0">
              <a:latin typeface="Book Antiqua" pitchFamily="18" charset="0"/>
            </a:rPr>
            <a:t>Прочие</a:t>
          </a:r>
        </a:p>
        <a:p xmlns:a="http://schemas.openxmlformats.org/drawingml/2006/main">
          <a:r>
            <a:rPr lang="ru-RU" sz="1200" dirty="0" smtClean="0">
              <a:latin typeface="Book Antiqua" pitchFamily="18" charset="0"/>
            </a:rPr>
            <a:t>налоги</a:t>
          </a:r>
          <a:endParaRPr lang="ru-RU" sz="1200" dirty="0">
            <a:latin typeface="Book Antiqua" pitchFamily="18" charset="0"/>
          </a:endParaRPr>
        </a:p>
      </cdr:txBody>
    </cdr:sp>
  </cdr:relSizeAnchor>
  <cdr:relSizeAnchor xmlns:cdr="http://schemas.openxmlformats.org/drawingml/2006/chartDrawing">
    <cdr:from>
      <cdr:x>0.71024</cdr:x>
      <cdr:y>0.44304</cdr:y>
    </cdr:from>
    <cdr:to>
      <cdr:x>0.82454</cdr:x>
      <cdr:y>0.5443</cdr:y>
    </cdr:to>
    <cdr:sp macro="" textlink="">
      <cdr:nvSpPr>
        <cdr:cNvPr id="8" name="TextBox 7"/>
        <cdr:cNvSpPr txBox="1"/>
      </cdr:nvSpPr>
      <cdr:spPr>
        <a:xfrm xmlns:a="http://schemas.openxmlformats.org/drawingml/2006/main">
          <a:off x="6264696" y="2520280"/>
          <a:ext cx="1008112" cy="5760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200" dirty="0" smtClean="0">
              <a:latin typeface="Book Antiqua" pitchFamily="18" charset="0"/>
            </a:rPr>
            <a:t>Неналоговые </a:t>
          </a:r>
        </a:p>
        <a:p xmlns:a="http://schemas.openxmlformats.org/drawingml/2006/main">
          <a:pPr algn="ctr"/>
          <a:r>
            <a:rPr lang="ru-RU" sz="1200" dirty="0" smtClean="0">
              <a:latin typeface="Book Antiqua" pitchFamily="18" charset="0"/>
            </a:rPr>
            <a:t>доходы</a:t>
          </a:r>
        </a:p>
        <a:p xmlns:a="http://schemas.openxmlformats.org/drawingml/2006/main">
          <a:endParaRPr lang="ru-RU" sz="1100" dirty="0"/>
        </a:p>
      </cdr:txBody>
    </cdr:sp>
  </cdr:relSizeAnchor>
  <cdr:relSizeAnchor xmlns:cdr="http://schemas.openxmlformats.org/drawingml/2006/chartDrawing">
    <cdr:from>
      <cdr:x>0.02449</cdr:x>
      <cdr:y>0.65823</cdr:y>
    </cdr:from>
    <cdr:to>
      <cdr:x>0.95516</cdr:x>
      <cdr:y>0.98734</cdr:y>
    </cdr:to>
    <cdr:sp macro="" textlink="">
      <cdr:nvSpPr>
        <cdr:cNvPr id="9" name="TextBox 8"/>
        <cdr:cNvSpPr txBox="1"/>
      </cdr:nvSpPr>
      <cdr:spPr>
        <a:xfrm xmlns:a="http://schemas.openxmlformats.org/drawingml/2006/main">
          <a:off x="216024" y="3744416"/>
          <a:ext cx="8208912" cy="1872208"/>
        </a:xfrm>
        <a:prstGeom xmlns:a="http://schemas.openxmlformats.org/drawingml/2006/main" prst="rect">
          <a:avLst/>
        </a:prstGeom>
        <a:gradFill xmlns:a="http://schemas.openxmlformats.org/drawingml/2006/main"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a:scene3d xmlns:a="http://schemas.openxmlformats.org/drawingml/2006/main">
          <a:camera prst="orthographicFront"/>
          <a:lightRig rig="threePt" dir="t"/>
        </a:scene3d>
        <a:sp3d xmlns:a="http://schemas.openxmlformats.org/drawingml/2006/main">
          <a:bevelT w="152400" h="50800" prst="softRound"/>
        </a:sp3d>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wrap="none" rtlCol="0"/>
        <a:lstStyle xmlns:a="http://schemas.openxmlformats.org/drawingml/2006/main"/>
        <a:p xmlns:a="http://schemas.openxmlformats.org/drawingml/2006/main">
          <a:r>
            <a:rPr lang="ru-RU" sz="1600" b="1" dirty="0">
              <a:solidFill>
                <a:srgbClr val="660033"/>
              </a:solidFill>
              <a:latin typeface="Book Antiqua" pitchFamily="18" charset="0"/>
            </a:rPr>
            <a:t> </a:t>
          </a:r>
          <a:r>
            <a:rPr lang="ru-RU" sz="1600" b="1" dirty="0" smtClean="0">
              <a:solidFill>
                <a:srgbClr val="660033"/>
              </a:solidFill>
              <a:latin typeface="Book Antiqua" pitchFamily="18" charset="0"/>
            </a:rPr>
            <a:t>                                                                      </a:t>
          </a:r>
          <a:r>
            <a:rPr lang="ru-RU" sz="1600" b="1" dirty="0" smtClean="0">
              <a:solidFill>
                <a:srgbClr val="660033"/>
              </a:solidFill>
              <a:effectLst>
                <a:outerShdw blurRad="38100" dist="38100" dir="2700000" algn="tl">
                  <a:srgbClr val="000000">
                    <a:alpha val="43137"/>
                  </a:srgbClr>
                </a:outerShdw>
              </a:effectLst>
              <a:latin typeface="Book Antiqua" pitchFamily="18" charset="0"/>
            </a:rPr>
            <a:t>2014 год                 2015 год                 2016 год</a:t>
          </a:r>
        </a:p>
        <a:p xmlns:a="http://schemas.openxmlformats.org/drawingml/2006/main">
          <a:r>
            <a:rPr lang="ru-RU" sz="1600" b="1" dirty="0" smtClean="0">
              <a:solidFill>
                <a:srgbClr val="660033"/>
              </a:solidFill>
              <a:effectLst>
                <a:outerShdw blurRad="38100" dist="38100" dir="2700000" algn="tl">
                  <a:srgbClr val="000000">
                    <a:alpha val="43137"/>
                  </a:srgbClr>
                </a:outerShdw>
              </a:effectLst>
              <a:latin typeface="Book Antiqua" pitchFamily="18" charset="0"/>
            </a:rPr>
            <a:t>                                                                         факт                       план                       план</a:t>
          </a:r>
        </a:p>
        <a:p xmlns:a="http://schemas.openxmlformats.org/drawingml/2006/main">
          <a:r>
            <a:rPr lang="ru-RU" sz="1600" dirty="0" smtClean="0">
              <a:solidFill>
                <a:srgbClr val="660033"/>
              </a:solidFill>
              <a:latin typeface="Book Antiqua" pitchFamily="18" charset="0"/>
            </a:rPr>
            <a:t>Налог на доходы физических лиц       28 335,3                  31 400,2                   34 548,2</a:t>
          </a:r>
        </a:p>
        <a:p xmlns:a="http://schemas.openxmlformats.org/drawingml/2006/main">
          <a:r>
            <a:rPr lang="ru-RU" sz="1600" dirty="0" smtClean="0">
              <a:solidFill>
                <a:srgbClr val="660033"/>
              </a:solidFill>
              <a:latin typeface="Book Antiqua" pitchFamily="18" charset="0"/>
            </a:rPr>
            <a:t>Налоги на совокупный доход                  4 392,1                    4 168,8                     4 031,5</a:t>
          </a:r>
        </a:p>
        <a:p xmlns:a="http://schemas.openxmlformats.org/drawingml/2006/main">
          <a:r>
            <a:rPr lang="ru-RU" sz="1600" dirty="0" smtClean="0">
              <a:solidFill>
                <a:srgbClr val="660033"/>
              </a:solidFill>
              <a:latin typeface="Book Antiqua" pitchFamily="18" charset="0"/>
            </a:rPr>
            <a:t>Государственная пошлина                          331,0                       348,0                        366,0</a:t>
          </a:r>
        </a:p>
        <a:p xmlns:a="http://schemas.openxmlformats.org/drawingml/2006/main">
          <a:r>
            <a:rPr lang="ru-RU" sz="1600" dirty="0" smtClean="0">
              <a:solidFill>
                <a:srgbClr val="660033"/>
              </a:solidFill>
              <a:latin typeface="Book Antiqua" pitchFamily="18" charset="0"/>
            </a:rPr>
            <a:t>Прочие налоги                                                 15,8                          35,3                           7,2</a:t>
          </a:r>
        </a:p>
        <a:p xmlns:a="http://schemas.openxmlformats.org/drawingml/2006/main">
          <a:r>
            <a:rPr lang="ru-RU" sz="1600" dirty="0" smtClean="0">
              <a:solidFill>
                <a:srgbClr val="660033"/>
              </a:solidFill>
              <a:latin typeface="Book Antiqua" pitchFamily="18" charset="0"/>
            </a:rPr>
            <a:t>Неналоговые доходы                                 2 170,8                     2 117,9                    1 577,8</a:t>
          </a:r>
        </a:p>
        <a:p xmlns:a="http://schemas.openxmlformats.org/drawingml/2006/main">
          <a:endParaRPr lang="ru-RU" sz="1600" dirty="0" smtClean="0">
            <a:solidFill>
              <a:srgbClr val="660033"/>
            </a:solidFill>
            <a:latin typeface="Book Antiqua"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0.85533</cdr:x>
      <cdr:y>0.02632</cdr:y>
    </cdr:from>
    <cdr:to>
      <cdr:x>1</cdr:x>
      <cdr:y>0.12221</cdr:y>
    </cdr:to>
    <cdr:sp macro="" textlink="">
      <cdr:nvSpPr>
        <cdr:cNvPr id="2" name="Скругленный прямоугольник 1"/>
        <cdr:cNvSpPr/>
      </cdr:nvSpPr>
      <cdr:spPr>
        <a:xfrm xmlns:a="http://schemas.openxmlformats.org/drawingml/2006/main">
          <a:off x="7544414" y="144016"/>
          <a:ext cx="1276058" cy="524768"/>
        </a:xfrm>
        <a:prstGeom xmlns:a="http://schemas.openxmlformats.org/drawingml/2006/main" prst="roundRect">
          <a:avLst/>
        </a:prstGeom>
        <a:gradFill xmlns:a="http://schemas.openxmlformats.org/drawingml/2006/main" rotWithShape="1">
          <a:gsLst>
            <a:gs pos="0">
              <a:srgbClr val="CF6DA4">
                <a:shade val="51000"/>
                <a:satMod val="130000"/>
              </a:srgbClr>
            </a:gs>
            <a:gs pos="80000">
              <a:srgbClr val="CF6DA4">
                <a:shade val="93000"/>
                <a:satMod val="130000"/>
              </a:srgbClr>
            </a:gs>
            <a:gs pos="100000">
              <a:srgbClr val="CF6DA4">
                <a:shade val="94000"/>
                <a:satMod val="135000"/>
              </a:srgbClr>
            </a:gs>
          </a:gsLst>
          <a:lin ang="16200000" scaled="0"/>
        </a:gradFill>
        <a:ln xmlns:a="http://schemas.openxmlformats.org/drawingml/2006/main" w="9525" cap="flat" cmpd="sng" algn="ctr">
          <a:solidFill>
            <a:srgbClr val="CF6DA4">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Trebuchet MS"/>
            </a:defRPr>
          </a:lvl1pPr>
          <a:lvl2pPr marL="457200" algn="l" defTabSz="914400" rtl="0" eaLnBrk="1" latinLnBrk="0" hangingPunct="1">
            <a:defRPr sz="1800" kern="1200">
              <a:solidFill>
                <a:sysClr val="window" lastClr="FFFFFF"/>
              </a:solidFill>
              <a:latin typeface="Trebuchet MS"/>
            </a:defRPr>
          </a:lvl2pPr>
          <a:lvl3pPr marL="914400" algn="l" defTabSz="914400" rtl="0" eaLnBrk="1" latinLnBrk="0" hangingPunct="1">
            <a:defRPr sz="1800" kern="1200">
              <a:solidFill>
                <a:sysClr val="window" lastClr="FFFFFF"/>
              </a:solidFill>
              <a:latin typeface="Trebuchet MS"/>
            </a:defRPr>
          </a:lvl3pPr>
          <a:lvl4pPr marL="1371600" algn="l" defTabSz="914400" rtl="0" eaLnBrk="1" latinLnBrk="0" hangingPunct="1">
            <a:defRPr sz="1800" kern="1200">
              <a:solidFill>
                <a:sysClr val="window" lastClr="FFFFFF"/>
              </a:solidFill>
              <a:latin typeface="Trebuchet MS"/>
            </a:defRPr>
          </a:lvl4pPr>
          <a:lvl5pPr marL="1828800" algn="l" defTabSz="914400" rtl="0" eaLnBrk="1" latinLnBrk="0" hangingPunct="1">
            <a:defRPr sz="1800" kern="1200">
              <a:solidFill>
                <a:sysClr val="window" lastClr="FFFFFF"/>
              </a:solidFill>
              <a:latin typeface="Trebuchet MS"/>
            </a:defRPr>
          </a:lvl5pPr>
          <a:lvl6pPr marL="2286000" algn="l" defTabSz="914400" rtl="0" eaLnBrk="1" latinLnBrk="0" hangingPunct="1">
            <a:defRPr sz="1800" kern="1200">
              <a:solidFill>
                <a:sysClr val="window" lastClr="FFFFFF"/>
              </a:solidFill>
              <a:latin typeface="Trebuchet MS"/>
            </a:defRPr>
          </a:lvl6pPr>
          <a:lvl7pPr marL="2743200" algn="l" defTabSz="914400" rtl="0" eaLnBrk="1" latinLnBrk="0" hangingPunct="1">
            <a:defRPr sz="1800" kern="1200">
              <a:solidFill>
                <a:sysClr val="window" lastClr="FFFFFF"/>
              </a:solidFill>
              <a:latin typeface="Trebuchet MS"/>
            </a:defRPr>
          </a:lvl7pPr>
          <a:lvl8pPr marL="3200400" algn="l" defTabSz="914400" rtl="0" eaLnBrk="1" latinLnBrk="0" hangingPunct="1">
            <a:defRPr sz="1800" kern="1200">
              <a:solidFill>
                <a:sysClr val="window" lastClr="FFFFFF"/>
              </a:solidFill>
              <a:latin typeface="Trebuchet MS"/>
            </a:defRPr>
          </a:lvl8pPr>
          <a:lvl9pPr marL="3657600" algn="l" defTabSz="914400" rtl="0" eaLnBrk="1" latinLnBrk="0" hangingPunct="1">
            <a:defRPr sz="1800" kern="1200">
              <a:solidFill>
                <a:sysClr val="window" lastClr="FFFFFF"/>
              </a:solidFill>
              <a:latin typeface="Trebuchet MS"/>
            </a:defRPr>
          </a:lvl9pPr>
        </a:lstStyle>
        <a:p xmlns:a="http://schemas.openxmlformats.org/drawingml/2006/main">
          <a:pPr algn="ctr"/>
          <a:r>
            <a:rPr lang="ru-RU" sz="1400" b="1" dirty="0" smtClean="0">
              <a:solidFill>
                <a:srgbClr val="F4E7ED">
                  <a:lumMod val="10000"/>
                </a:srgbClr>
              </a:solidFill>
              <a:latin typeface="Book Antiqua" pitchFamily="18" charset="0"/>
            </a:rPr>
            <a:t>тыс. руб.</a:t>
          </a:r>
          <a:endParaRPr lang="ru-RU" sz="1400" b="1" dirty="0">
            <a:solidFill>
              <a:srgbClr val="F4E7ED">
                <a:lumMod val="10000"/>
              </a:srgbClr>
            </a:solidFill>
            <a:latin typeface="Book Antiqua" pitchFamily="18" charset="0"/>
          </a:endParaRPr>
        </a:p>
      </cdr:txBody>
    </cdr:sp>
  </cdr:relSizeAnchor>
  <cdr:relSizeAnchor xmlns:cdr="http://schemas.openxmlformats.org/drawingml/2006/chartDrawing">
    <cdr:from>
      <cdr:x>0.18777</cdr:x>
      <cdr:y>0.03896</cdr:y>
    </cdr:from>
    <cdr:to>
      <cdr:x>0.31022</cdr:x>
      <cdr:y>0.27273</cdr:y>
    </cdr:to>
    <cdr:sp macro="" textlink="">
      <cdr:nvSpPr>
        <cdr:cNvPr id="3" name="TextBox 2"/>
        <cdr:cNvSpPr txBox="1"/>
      </cdr:nvSpPr>
      <cdr:spPr>
        <a:xfrm xmlns:a="http://schemas.openxmlformats.org/drawingml/2006/main">
          <a:off x="1656184" y="216024"/>
          <a:ext cx="1080120" cy="12961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200" dirty="0" smtClean="0"/>
        </a:p>
        <a:p xmlns:a="http://schemas.openxmlformats.org/drawingml/2006/main">
          <a:endParaRPr lang="ru-RU" sz="1200" dirty="0"/>
        </a:p>
      </cdr:txBody>
    </cdr:sp>
  </cdr:relSizeAnchor>
  <cdr:relSizeAnchor xmlns:cdr="http://schemas.openxmlformats.org/drawingml/2006/chartDrawing">
    <cdr:from>
      <cdr:x>0.32655</cdr:x>
      <cdr:y>0.41772</cdr:y>
    </cdr:from>
    <cdr:to>
      <cdr:x>0.43022</cdr:x>
      <cdr:y>0.57846</cdr:y>
    </cdr:to>
    <cdr:sp macro="" textlink="">
      <cdr:nvSpPr>
        <cdr:cNvPr id="4" name="TextBox 3"/>
        <cdr:cNvSpPr txBox="1"/>
      </cdr:nvSpPr>
      <cdr:spPr>
        <a:xfrm xmlns:a="http://schemas.openxmlformats.org/drawingml/2006/main">
          <a:off x="2880320" y="23762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0.16327</cdr:x>
      <cdr:y>0.14474</cdr:y>
    </cdr:from>
    <cdr:to>
      <cdr:x>0.31838</cdr:x>
      <cdr:y>0.24444</cdr:y>
    </cdr:to>
    <cdr:sp macro="" textlink="">
      <cdr:nvSpPr>
        <cdr:cNvPr id="5" name="TextBox 4"/>
        <cdr:cNvSpPr txBox="1"/>
      </cdr:nvSpPr>
      <cdr:spPr>
        <a:xfrm xmlns:a="http://schemas.openxmlformats.org/drawingml/2006/main">
          <a:off x="1440160" y="792088"/>
          <a:ext cx="1368144" cy="5456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ru-RU" sz="1200" dirty="0" smtClean="0">
            <a:latin typeface="Book Antiqua" pitchFamily="18" charset="0"/>
          </a:endParaRPr>
        </a:p>
        <a:p xmlns:a="http://schemas.openxmlformats.org/drawingml/2006/main">
          <a:pPr algn="ctr"/>
          <a:r>
            <a:rPr lang="ru-RU" sz="1400" dirty="0" smtClean="0">
              <a:effectLst>
                <a:outerShdw blurRad="38100" dist="38100" dir="2700000" algn="tl">
                  <a:srgbClr val="000000">
                    <a:alpha val="43137"/>
                  </a:srgbClr>
                </a:outerShdw>
              </a:effectLst>
              <a:latin typeface="Book Antiqua" pitchFamily="18" charset="0"/>
            </a:rPr>
            <a:t>Дотации</a:t>
          </a:r>
        </a:p>
        <a:p xmlns:a="http://schemas.openxmlformats.org/drawingml/2006/main">
          <a:endParaRPr lang="ru-RU" sz="1100" dirty="0"/>
        </a:p>
      </cdr:txBody>
    </cdr:sp>
  </cdr:relSizeAnchor>
  <cdr:relSizeAnchor xmlns:cdr="http://schemas.openxmlformats.org/drawingml/2006/chartDrawing">
    <cdr:from>
      <cdr:x>0.34288</cdr:x>
      <cdr:y>0.33766</cdr:y>
    </cdr:from>
    <cdr:to>
      <cdr:x>0.48166</cdr:x>
      <cdr:y>0.42626</cdr:y>
    </cdr:to>
    <cdr:sp macro="" textlink="">
      <cdr:nvSpPr>
        <cdr:cNvPr id="6" name="TextBox 5"/>
        <cdr:cNvSpPr txBox="1"/>
      </cdr:nvSpPr>
      <cdr:spPr>
        <a:xfrm xmlns:a="http://schemas.openxmlformats.org/drawingml/2006/main">
          <a:off x="3024336" y="1872208"/>
          <a:ext cx="1224105" cy="4912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400" dirty="0" smtClean="0">
              <a:effectLst>
                <a:outerShdw blurRad="38100" dist="38100" dir="2700000" algn="tl">
                  <a:srgbClr val="000000">
                    <a:alpha val="43137"/>
                  </a:srgbClr>
                </a:outerShdw>
              </a:effectLst>
              <a:latin typeface="Book Antiqua" pitchFamily="18" charset="0"/>
            </a:rPr>
            <a:t>Субсидии</a:t>
          </a:r>
          <a:endParaRPr lang="ru-RU" sz="1400" dirty="0">
            <a:effectLst>
              <a:outerShdw blurRad="38100" dist="38100" dir="2700000" algn="tl">
                <a:srgbClr val="000000">
                  <a:alpha val="43137"/>
                </a:srgbClr>
              </a:outerShdw>
            </a:effectLst>
            <a:latin typeface="Book Antiqua" pitchFamily="18" charset="0"/>
          </a:endParaRPr>
        </a:p>
      </cdr:txBody>
    </cdr:sp>
  </cdr:relSizeAnchor>
  <cdr:relSizeAnchor xmlns:cdr="http://schemas.openxmlformats.org/drawingml/2006/chartDrawing">
    <cdr:from>
      <cdr:x>0.53064</cdr:x>
      <cdr:y>0.02597</cdr:y>
    </cdr:from>
    <cdr:to>
      <cdr:x>0.66126</cdr:x>
      <cdr:y>0.14474</cdr:y>
    </cdr:to>
    <cdr:sp macro="" textlink="">
      <cdr:nvSpPr>
        <cdr:cNvPr id="7" name="TextBox 6"/>
        <cdr:cNvSpPr txBox="1"/>
      </cdr:nvSpPr>
      <cdr:spPr>
        <a:xfrm xmlns:a="http://schemas.openxmlformats.org/drawingml/2006/main">
          <a:off x="4680520" y="142146"/>
          <a:ext cx="1152128" cy="6499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200" dirty="0" smtClean="0">
            <a:latin typeface="Book Antiqua" pitchFamily="18" charset="0"/>
          </a:endParaRPr>
        </a:p>
        <a:p xmlns:a="http://schemas.openxmlformats.org/drawingml/2006/main">
          <a:r>
            <a:rPr lang="ru-RU" sz="1400" dirty="0" smtClean="0">
              <a:effectLst>
                <a:outerShdw blurRad="38100" dist="38100" dir="2700000" algn="tl">
                  <a:srgbClr val="000000">
                    <a:alpha val="43137"/>
                  </a:srgbClr>
                </a:outerShdw>
              </a:effectLst>
              <a:latin typeface="Book Antiqua" pitchFamily="18" charset="0"/>
            </a:rPr>
            <a:t>Субвенции</a:t>
          </a:r>
          <a:endParaRPr lang="ru-RU" sz="1400" dirty="0">
            <a:effectLst>
              <a:outerShdw blurRad="38100" dist="38100" dir="2700000" algn="tl">
                <a:srgbClr val="000000">
                  <a:alpha val="43137"/>
                </a:srgbClr>
              </a:outerShdw>
            </a:effectLst>
            <a:latin typeface="Book Antiqua" pitchFamily="18" charset="0"/>
          </a:endParaRPr>
        </a:p>
      </cdr:txBody>
    </cdr:sp>
  </cdr:relSizeAnchor>
  <cdr:relSizeAnchor xmlns:cdr="http://schemas.openxmlformats.org/drawingml/2006/chartDrawing">
    <cdr:from>
      <cdr:x>0.71024</cdr:x>
      <cdr:y>0.38158</cdr:y>
    </cdr:from>
    <cdr:to>
      <cdr:x>0.82454</cdr:x>
      <cdr:y>0.5443</cdr:y>
    </cdr:to>
    <cdr:sp macro="" textlink="">
      <cdr:nvSpPr>
        <cdr:cNvPr id="8" name="TextBox 7"/>
        <cdr:cNvSpPr txBox="1"/>
      </cdr:nvSpPr>
      <cdr:spPr>
        <a:xfrm xmlns:a="http://schemas.openxmlformats.org/drawingml/2006/main">
          <a:off x="6264652" y="2088232"/>
          <a:ext cx="1008180" cy="8905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400" dirty="0" smtClean="0">
              <a:effectLst>
                <a:outerShdw blurRad="38100" dist="38100" dir="2700000" algn="tl">
                  <a:srgbClr val="000000">
                    <a:alpha val="43137"/>
                  </a:srgbClr>
                </a:outerShdw>
              </a:effectLst>
              <a:latin typeface="Book Antiqua" pitchFamily="18" charset="0"/>
            </a:rPr>
            <a:t>Иные </a:t>
          </a:r>
        </a:p>
        <a:p xmlns:a="http://schemas.openxmlformats.org/drawingml/2006/main">
          <a:pPr algn="ctr"/>
          <a:r>
            <a:rPr lang="ru-RU" sz="1400" dirty="0" smtClean="0">
              <a:effectLst>
                <a:outerShdw blurRad="38100" dist="38100" dir="2700000" algn="tl">
                  <a:srgbClr val="000000">
                    <a:alpha val="43137"/>
                  </a:srgbClr>
                </a:outerShdw>
              </a:effectLst>
              <a:latin typeface="Book Antiqua" pitchFamily="18" charset="0"/>
            </a:rPr>
            <a:t>межбюджетные</a:t>
          </a:r>
        </a:p>
        <a:p xmlns:a="http://schemas.openxmlformats.org/drawingml/2006/main">
          <a:pPr algn="ctr"/>
          <a:r>
            <a:rPr lang="ru-RU" sz="1400" dirty="0" smtClean="0">
              <a:effectLst>
                <a:outerShdw blurRad="38100" dist="38100" dir="2700000" algn="tl">
                  <a:srgbClr val="000000">
                    <a:alpha val="43137"/>
                  </a:srgbClr>
                </a:outerShdw>
              </a:effectLst>
              <a:latin typeface="Book Antiqua" pitchFamily="18" charset="0"/>
            </a:rPr>
            <a:t> трансферты</a:t>
          </a:r>
        </a:p>
        <a:p xmlns:a="http://schemas.openxmlformats.org/drawingml/2006/main">
          <a:endParaRPr lang="ru-RU" sz="1100" dirty="0"/>
        </a:p>
      </cdr:txBody>
    </cdr:sp>
  </cdr:relSizeAnchor>
  <cdr:relSizeAnchor xmlns:cdr="http://schemas.openxmlformats.org/drawingml/2006/chartDrawing">
    <cdr:from>
      <cdr:x>0.02449</cdr:x>
      <cdr:y>0.65823</cdr:y>
    </cdr:from>
    <cdr:to>
      <cdr:x>0.95516</cdr:x>
      <cdr:y>0.98734</cdr:y>
    </cdr:to>
    <cdr:sp macro="" textlink="">
      <cdr:nvSpPr>
        <cdr:cNvPr id="9" name="TextBox 8"/>
        <cdr:cNvSpPr txBox="1"/>
      </cdr:nvSpPr>
      <cdr:spPr>
        <a:xfrm xmlns:a="http://schemas.openxmlformats.org/drawingml/2006/main">
          <a:off x="216024" y="3744416"/>
          <a:ext cx="8208912" cy="1872208"/>
        </a:xfrm>
        <a:prstGeom xmlns:a="http://schemas.openxmlformats.org/drawingml/2006/main" prst="rect">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wrap="none" rtlCol="0"/>
        <a:lstStyle xmlns:a="http://schemas.openxmlformats.org/drawingml/2006/main"/>
        <a:p xmlns:a="http://schemas.openxmlformats.org/drawingml/2006/main">
          <a:r>
            <a:rPr lang="ru-RU" sz="1600" b="1" dirty="0">
              <a:solidFill>
                <a:srgbClr val="660033"/>
              </a:solidFill>
              <a:latin typeface="Book Antiqua" pitchFamily="18" charset="0"/>
            </a:rPr>
            <a:t> </a:t>
          </a:r>
          <a:r>
            <a:rPr lang="ru-RU" sz="1600" b="1" dirty="0" smtClean="0">
              <a:solidFill>
                <a:srgbClr val="660033"/>
              </a:solidFill>
              <a:latin typeface="Book Antiqua" pitchFamily="18" charset="0"/>
            </a:rPr>
            <a:t>                                                                      </a:t>
          </a:r>
          <a:r>
            <a:rPr lang="ru-RU" sz="1600" b="1" dirty="0" smtClean="0">
              <a:solidFill>
                <a:srgbClr val="660033"/>
              </a:solidFill>
              <a:effectLst>
                <a:outerShdw blurRad="38100" dist="38100" dir="2700000" algn="tl">
                  <a:srgbClr val="000000">
                    <a:alpha val="43137"/>
                  </a:srgbClr>
                </a:outerShdw>
              </a:effectLst>
              <a:latin typeface="Book Antiqua" pitchFamily="18" charset="0"/>
            </a:rPr>
            <a:t>2014 год                 2015 год                 2016 год</a:t>
          </a:r>
        </a:p>
        <a:p xmlns:a="http://schemas.openxmlformats.org/drawingml/2006/main">
          <a:r>
            <a:rPr lang="ru-RU" sz="1600" b="1" dirty="0" smtClean="0">
              <a:solidFill>
                <a:srgbClr val="660033"/>
              </a:solidFill>
              <a:effectLst>
                <a:outerShdw blurRad="38100" dist="38100" dir="2700000" algn="tl">
                  <a:srgbClr val="000000">
                    <a:alpha val="43137"/>
                  </a:srgbClr>
                </a:outerShdw>
              </a:effectLst>
              <a:latin typeface="Book Antiqua" pitchFamily="18" charset="0"/>
            </a:rPr>
            <a:t>                                                                         факт                       план                       план</a:t>
          </a:r>
        </a:p>
        <a:p xmlns:a="http://schemas.openxmlformats.org/drawingml/2006/main">
          <a:r>
            <a:rPr lang="ru-RU" sz="1600" dirty="0" smtClean="0">
              <a:solidFill>
                <a:srgbClr val="660033"/>
              </a:solidFill>
              <a:latin typeface="Book Antiqua" pitchFamily="18" charset="0"/>
            </a:rPr>
            <a:t>Дотации                                                      56 924,0                  61 470,0                   61 468,7  </a:t>
          </a:r>
        </a:p>
        <a:p xmlns:a="http://schemas.openxmlformats.org/drawingml/2006/main">
          <a:r>
            <a:rPr lang="ru-RU" sz="1600" dirty="0" smtClean="0">
              <a:solidFill>
                <a:srgbClr val="660033"/>
              </a:solidFill>
              <a:latin typeface="Book Antiqua" pitchFamily="18" charset="0"/>
            </a:rPr>
            <a:t>Субсидии                                                    24 387,0                  27 472,1                   22 995,1</a:t>
          </a:r>
        </a:p>
        <a:p xmlns:a="http://schemas.openxmlformats.org/drawingml/2006/main">
          <a:r>
            <a:rPr lang="ru-RU" sz="1600" dirty="0" smtClean="0">
              <a:solidFill>
                <a:srgbClr val="660033"/>
              </a:solidFill>
              <a:latin typeface="Book Antiqua" pitchFamily="18" charset="0"/>
            </a:rPr>
            <a:t>Субвенции                                                  95 270,6                  88 342,2                   91 370,3</a:t>
          </a:r>
        </a:p>
        <a:p xmlns:a="http://schemas.openxmlformats.org/drawingml/2006/main">
          <a:r>
            <a:rPr lang="ru-RU" sz="1600" dirty="0" smtClean="0">
              <a:solidFill>
                <a:srgbClr val="660033"/>
              </a:solidFill>
              <a:latin typeface="Book Antiqua" pitchFamily="18" charset="0"/>
            </a:rPr>
            <a:t>Иные межбюджетные                                   330,2                       274,1                        406,9</a:t>
          </a:r>
        </a:p>
        <a:p xmlns:a="http://schemas.openxmlformats.org/drawingml/2006/main">
          <a:r>
            <a:rPr lang="ru-RU" sz="1600" dirty="0" smtClean="0">
              <a:solidFill>
                <a:srgbClr val="660033"/>
              </a:solidFill>
              <a:latin typeface="Book Antiqua" pitchFamily="18" charset="0"/>
            </a:rPr>
            <a:t>трансферты</a:t>
          </a:r>
        </a:p>
        <a:p xmlns:a="http://schemas.openxmlformats.org/drawingml/2006/main">
          <a:endParaRPr lang="ru-RU" sz="1600" dirty="0" smtClean="0">
            <a:solidFill>
              <a:srgbClr val="660033"/>
            </a:solidFill>
            <a:latin typeface="Book Antiqua"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0.28125</cdr:x>
      <cdr:y>0.14474</cdr:y>
    </cdr:from>
    <cdr:to>
      <cdr:x>0.39236</cdr:x>
      <cdr:y>0.31182</cdr:y>
    </cdr:to>
    <cdr:sp macro="" textlink="">
      <cdr:nvSpPr>
        <cdr:cNvPr id="2" name="TextBox 1"/>
        <cdr:cNvSpPr txBox="1"/>
      </cdr:nvSpPr>
      <cdr:spPr>
        <a:xfrm xmlns:a="http://schemas.openxmlformats.org/drawingml/2006/main">
          <a:off x="2314600" y="7920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0.26375</cdr:x>
      <cdr:y>0.13158</cdr:y>
    </cdr:from>
    <cdr:to>
      <cdr:x>0.37486</cdr:x>
      <cdr:y>0.29867</cdr:y>
    </cdr:to>
    <cdr:sp macro="" textlink="">
      <cdr:nvSpPr>
        <cdr:cNvPr id="3" name="TextBox 2"/>
        <cdr:cNvSpPr txBox="1"/>
      </cdr:nvSpPr>
      <cdr:spPr>
        <a:xfrm xmlns:a="http://schemas.openxmlformats.org/drawingml/2006/main">
          <a:off x="2170584" y="72008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200" b="1" dirty="0" smtClean="0">
            <a:solidFill>
              <a:schemeClr val="tx1"/>
            </a:solidFill>
            <a:latin typeface="Bookman Old Style" pitchFamily="18" charset="0"/>
          </a:endParaRPr>
        </a:p>
        <a:p xmlns:a="http://schemas.openxmlformats.org/drawingml/2006/main">
          <a:endParaRPr lang="ru-RU" sz="1200" b="1" dirty="0">
            <a:solidFill>
              <a:schemeClr val="accent1">
                <a:lumMod val="50000"/>
              </a:schemeClr>
            </a:solidFill>
            <a:latin typeface="Book Antiqua" pitchFamily="18" charset="0"/>
          </a:endParaRPr>
        </a:p>
      </cdr:txBody>
    </cdr:sp>
  </cdr:relSizeAnchor>
  <cdr:relSizeAnchor xmlns:cdr="http://schemas.openxmlformats.org/drawingml/2006/chartDrawing">
    <cdr:from>
      <cdr:x>0.84495</cdr:x>
      <cdr:y>0</cdr:y>
    </cdr:from>
    <cdr:to>
      <cdr:x>1</cdr:x>
      <cdr:y>0.09589</cdr:y>
    </cdr:to>
    <cdr:sp macro="" textlink="">
      <cdr:nvSpPr>
        <cdr:cNvPr id="5" name="Скругленный прямоугольник 4"/>
        <cdr:cNvSpPr/>
      </cdr:nvSpPr>
      <cdr:spPr>
        <a:xfrm xmlns:a="http://schemas.openxmlformats.org/drawingml/2006/main">
          <a:off x="7627675" y="-409248"/>
          <a:ext cx="1373481" cy="545483"/>
        </a:xfrm>
        <a:prstGeom xmlns:a="http://schemas.openxmlformats.org/drawingml/2006/main" prst="roundRect">
          <a:avLst/>
        </a:prstGeom>
        <a:gradFill xmlns:a="http://schemas.openxmlformats.org/drawingml/2006/main" rotWithShape="1">
          <a:gsLst>
            <a:gs pos="0">
              <a:srgbClr val="CF6DA4">
                <a:shade val="51000"/>
                <a:satMod val="130000"/>
              </a:srgbClr>
            </a:gs>
            <a:gs pos="80000">
              <a:srgbClr val="CF6DA4">
                <a:shade val="93000"/>
                <a:satMod val="130000"/>
              </a:srgbClr>
            </a:gs>
            <a:gs pos="100000">
              <a:srgbClr val="CF6DA4">
                <a:shade val="94000"/>
                <a:satMod val="135000"/>
              </a:srgbClr>
            </a:gs>
          </a:gsLst>
          <a:lin ang="16200000" scaled="0"/>
        </a:gradFill>
        <a:ln xmlns:a="http://schemas.openxmlformats.org/drawingml/2006/main" w="9525" cap="flat" cmpd="sng" algn="ctr">
          <a:solidFill>
            <a:srgbClr val="CF6DA4">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400" b="1" dirty="0" smtClean="0">
              <a:solidFill>
                <a:srgbClr val="F4E7ED">
                  <a:lumMod val="10000"/>
                </a:srgbClr>
              </a:solidFill>
              <a:latin typeface="Book Antiqua" pitchFamily="18" charset="0"/>
            </a:rPr>
            <a:t>тыс. руб.</a:t>
          </a:r>
          <a:endParaRPr lang="ru-RU" sz="1400" b="1" dirty="0">
            <a:solidFill>
              <a:srgbClr val="F4E7ED">
                <a:lumMod val="10000"/>
              </a:srgbClr>
            </a:solidFill>
            <a:latin typeface="Book Antiqua" pitchFamily="18" charset="0"/>
          </a:endParaRPr>
        </a:p>
      </cdr:txBody>
    </cdr:sp>
  </cdr:relSizeAnchor>
  <cdr:relSizeAnchor xmlns:cdr="http://schemas.openxmlformats.org/drawingml/2006/chartDrawing">
    <cdr:from>
      <cdr:x>0.08871</cdr:x>
      <cdr:y>0.83926</cdr:y>
    </cdr:from>
    <cdr:to>
      <cdr:x>0.19193</cdr:x>
      <cdr:y>1</cdr:y>
    </cdr:to>
    <cdr:sp macro="" textlink="">
      <cdr:nvSpPr>
        <cdr:cNvPr id="6" name="TextBox 5"/>
        <cdr:cNvSpPr txBox="1"/>
      </cdr:nvSpPr>
      <cdr:spPr>
        <a:xfrm xmlns:a="http://schemas.openxmlformats.org/drawingml/2006/main">
          <a:off x="785818" y="502004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sz="1800" b="1" dirty="0" smtClean="0">
              <a:latin typeface="Book Antiqua" pitchFamily="18" charset="0"/>
            </a:rPr>
            <a:t>Общий объем расходов </a:t>
          </a:r>
        </a:p>
        <a:p xmlns:a="http://schemas.openxmlformats.org/drawingml/2006/main">
          <a:r>
            <a:rPr lang="ru-RU" sz="1800" b="1" dirty="0" smtClean="0">
              <a:latin typeface="Book Antiqua" pitchFamily="18" charset="0"/>
            </a:rPr>
            <a:t>бюджета – 222 458,3 тыс. рублей</a:t>
          </a:r>
        </a:p>
        <a:p xmlns:a="http://schemas.openxmlformats.org/drawingml/2006/main">
          <a:endParaRPr lang="ru-RU"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0.85144</cdr:x>
      <cdr:y>0</cdr:y>
    </cdr:from>
    <cdr:to>
      <cdr:x>1</cdr:x>
      <cdr:y>0.10237</cdr:y>
    </cdr:to>
    <cdr:sp macro="" textlink="">
      <cdr:nvSpPr>
        <cdr:cNvPr id="2" name="Скругленный прямоугольник 1"/>
        <cdr:cNvSpPr/>
      </cdr:nvSpPr>
      <cdr:spPr>
        <a:xfrm xmlns:a="http://schemas.openxmlformats.org/drawingml/2006/main">
          <a:off x="7416824" y="0"/>
          <a:ext cx="1276058" cy="545483"/>
        </a:xfrm>
        <a:prstGeom xmlns:a="http://schemas.openxmlformats.org/drawingml/2006/main" prst="roundRect">
          <a:avLst/>
        </a:prstGeom>
        <a:gradFill xmlns:a="http://schemas.openxmlformats.org/drawingml/2006/main" rotWithShape="1">
          <a:gsLst>
            <a:gs pos="0">
              <a:srgbClr val="CF6DA4">
                <a:shade val="51000"/>
                <a:satMod val="130000"/>
              </a:srgbClr>
            </a:gs>
            <a:gs pos="80000">
              <a:srgbClr val="CF6DA4">
                <a:shade val="93000"/>
                <a:satMod val="130000"/>
              </a:srgbClr>
            </a:gs>
            <a:gs pos="100000">
              <a:srgbClr val="CF6DA4">
                <a:shade val="94000"/>
                <a:satMod val="135000"/>
              </a:srgbClr>
            </a:gs>
          </a:gsLst>
          <a:lin ang="16200000" scaled="0"/>
        </a:gradFill>
        <a:ln xmlns:a="http://schemas.openxmlformats.org/drawingml/2006/main" w="9525" cap="flat" cmpd="sng" algn="ctr">
          <a:solidFill>
            <a:srgbClr val="CF6DA4">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Trebuchet MS"/>
            </a:defRPr>
          </a:lvl1pPr>
          <a:lvl2pPr marL="457200" algn="l" defTabSz="914400" rtl="0" eaLnBrk="1" latinLnBrk="0" hangingPunct="1">
            <a:defRPr sz="1800" kern="1200">
              <a:solidFill>
                <a:sysClr val="window" lastClr="FFFFFF"/>
              </a:solidFill>
              <a:latin typeface="Trebuchet MS"/>
            </a:defRPr>
          </a:lvl2pPr>
          <a:lvl3pPr marL="914400" algn="l" defTabSz="914400" rtl="0" eaLnBrk="1" latinLnBrk="0" hangingPunct="1">
            <a:defRPr sz="1800" kern="1200">
              <a:solidFill>
                <a:sysClr val="window" lastClr="FFFFFF"/>
              </a:solidFill>
              <a:latin typeface="Trebuchet MS"/>
            </a:defRPr>
          </a:lvl3pPr>
          <a:lvl4pPr marL="1371600" algn="l" defTabSz="914400" rtl="0" eaLnBrk="1" latinLnBrk="0" hangingPunct="1">
            <a:defRPr sz="1800" kern="1200">
              <a:solidFill>
                <a:sysClr val="window" lastClr="FFFFFF"/>
              </a:solidFill>
              <a:latin typeface="Trebuchet MS"/>
            </a:defRPr>
          </a:lvl4pPr>
          <a:lvl5pPr marL="1828800" algn="l" defTabSz="914400" rtl="0" eaLnBrk="1" latinLnBrk="0" hangingPunct="1">
            <a:defRPr sz="1800" kern="1200">
              <a:solidFill>
                <a:sysClr val="window" lastClr="FFFFFF"/>
              </a:solidFill>
              <a:latin typeface="Trebuchet MS"/>
            </a:defRPr>
          </a:lvl5pPr>
          <a:lvl6pPr marL="2286000" algn="l" defTabSz="914400" rtl="0" eaLnBrk="1" latinLnBrk="0" hangingPunct="1">
            <a:defRPr sz="1800" kern="1200">
              <a:solidFill>
                <a:sysClr val="window" lastClr="FFFFFF"/>
              </a:solidFill>
              <a:latin typeface="Trebuchet MS"/>
            </a:defRPr>
          </a:lvl6pPr>
          <a:lvl7pPr marL="2743200" algn="l" defTabSz="914400" rtl="0" eaLnBrk="1" latinLnBrk="0" hangingPunct="1">
            <a:defRPr sz="1800" kern="1200">
              <a:solidFill>
                <a:sysClr val="window" lastClr="FFFFFF"/>
              </a:solidFill>
              <a:latin typeface="Trebuchet MS"/>
            </a:defRPr>
          </a:lvl7pPr>
          <a:lvl8pPr marL="3200400" algn="l" defTabSz="914400" rtl="0" eaLnBrk="1" latinLnBrk="0" hangingPunct="1">
            <a:defRPr sz="1800" kern="1200">
              <a:solidFill>
                <a:sysClr val="window" lastClr="FFFFFF"/>
              </a:solidFill>
              <a:latin typeface="Trebuchet MS"/>
            </a:defRPr>
          </a:lvl8pPr>
          <a:lvl9pPr marL="3657600" algn="l" defTabSz="914400" rtl="0" eaLnBrk="1" latinLnBrk="0" hangingPunct="1">
            <a:defRPr sz="1800" kern="1200">
              <a:solidFill>
                <a:sysClr val="window" lastClr="FFFFFF"/>
              </a:solidFill>
              <a:latin typeface="Trebuchet MS"/>
            </a:defRPr>
          </a:lvl9pPr>
        </a:lstStyle>
        <a:p xmlns:a="http://schemas.openxmlformats.org/drawingml/2006/main">
          <a:pPr algn="ctr"/>
          <a:r>
            <a:rPr lang="ru-RU" sz="1400" b="1" dirty="0" smtClean="0">
              <a:solidFill>
                <a:srgbClr val="F4E7ED">
                  <a:lumMod val="10000"/>
                </a:srgbClr>
              </a:solidFill>
              <a:latin typeface="Book Antiqua" pitchFamily="18" charset="0"/>
            </a:rPr>
            <a:t>тыс. руб.</a:t>
          </a:r>
          <a:endParaRPr lang="ru-RU" sz="1400" b="1" dirty="0">
            <a:solidFill>
              <a:srgbClr val="F4E7ED">
                <a:lumMod val="10000"/>
              </a:srgbClr>
            </a:solidFill>
            <a:latin typeface="Book Antiqua"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0.08929</cdr:x>
      <cdr:y>0.10859</cdr:y>
    </cdr:from>
    <cdr:to>
      <cdr:x>0.5179</cdr:x>
      <cdr:y>0.35679</cdr:y>
    </cdr:to>
    <cdr:sp macro="" textlink="">
      <cdr:nvSpPr>
        <cdr:cNvPr id="2" name="TextBox 1"/>
        <cdr:cNvSpPr txBox="1"/>
      </cdr:nvSpPr>
      <cdr:spPr>
        <a:xfrm xmlns:a="http://schemas.openxmlformats.org/drawingml/2006/main">
          <a:off x="379358" y="504056"/>
          <a:ext cx="1820919" cy="11521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ru-RU" sz="1400" dirty="0" smtClean="0">
            <a:solidFill>
              <a:schemeClr val="tx2">
                <a:lumMod val="10000"/>
              </a:schemeClr>
            </a:solidFill>
            <a:latin typeface="Book Antiqua" pitchFamily="18" charset="0"/>
          </a:endParaRPr>
        </a:p>
        <a:p xmlns:a="http://schemas.openxmlformats.org/drawingml/2006/main">
          <a:pPr algn="ctr"/>
          <a:r>
            <a:rPr lang="ru-RU" sz="1600" dirty="0" smtClean="0">
              <a:solidFill>
                <a:schemeClr val="tx2">
                  <a:lumMod val="10000"/>
                </a:schemeClr>
              </a:solidFill>
              <a:latin typeface="Book Antiqua" pitchFamily="18" charset="0"/>
            </a:rPr>
            <a:t>30 988,9 – </a:t>
          </a:r>
          <a:r>
            <a:rPr lang="ru-RU" sz="1600" dirty="0" err="1" smtClean="0">
              <a:solidFill>
                <a:schemeClr val="tx2">
                  <a:lumMod val="10000"/>
                </a:schemeClr>
              </a:solidFill>
              <a:latin typeface="Book Antiqua" pitchFamily="18" charset="0"/>
            </a:rPr>
            <a:t>непрограммные</a:t>
          </a:r>
          <a:r>
            <a:rPr lang="ru-RU" sz="1600" dirty="0" smtClean="0">
              <a:solidFill>
                <a:schemeClr val="tx2">
                  <a:lumMod val="10000"/>
                </a:schemeClr>
              </a:solidFill>
              <a:latin typeface="Book Antiqua" pitchFamily="18" charset="0"/>
            </a:rPr>
            <a:t> расходы</a:t>
          </a:r>
          <a:endParaRPr lang="ru-RU" sz="1600" dirty="0">
            <a:solidFill>
              <a:schemeClr val="tx2">
                <a:lumMod val="10000"/>
              </a:schemeClr>
            </a:solidFill>
            <a:latin typeface="Book Antiqua" pitchFamily="18" charset="0"/>
          </a:endParaRPr>
        </a:p>
      </cdr:txBody>
    </cdr:sp>
  </cdr:relSizeAnchor>
  <cdr:relSizeAnchor xmlns:cdr="http://schemas.openxmlformats.org/drawingml/2006/chartDrawing">
    <cdr:from>
      <cdr:x>0.60719</cdr:x>
      <cdr:y>0.77564</cdr:y>
    </cdr:from>
    <cdr:to>
      <cdr:x>0.96436</cdr:x>
      <cdr:y>0.99282</cdr:y>
    </cdr:to>
    <cdr:sp macro="" textlink="">
      <cdr:nvSpPr>
        <cdr:cNvPr id="3" name="TextBox 2"/>
        <cdr:cNvSpPr txBox="1"/>
      </cdr:nvSpPr>
      <cdr:spPr>
        <a:xfrm xmlns:a="http://schemas.openxmlformats.org/drawingml/2006/main">
          <a:off x="2579635" y="3600400"/>
          <a:ext cx="1517433" cy="10081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600" dirty="0" smtClean="0">
              <a:latin typeface="Book Antiqua" pitchFamily="18" charset="0"/>
            </a:rPr>
            <a:t>194 978,5 – программные расходы</a:t>
          </a:r>
          <a:endParaRPr lang="ru-RU" sz="1600" dirty="0">
            <a:latin typeface="Book Antiqua" pitchFamily="18"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0.57899</cdr:x>
      <cdr:y>0.77574</cdr:y>
    </cdr:from>
    <cdr:to>
      <cdr:x>0.92983</cdr:x>
      <cdr:y>0.97741</cdr:y>
    </cdr:to>
    <cdr:sp macro="" textlink="">
      <cdr:nvSpPr>
        <cdr:cNvPr id="2" name="TextBox 1"/>
        <cdr:cNvSpPr txBox="1"/>
      </cdr:nvSpPr>
      <cdr:spPr>
        <a:xfrm xmlns:a="http://schemas.openxmlformats.org/drawingml/2006/main">
          <a:off x="2501786" y="3600871"/>
          <a:ext cx="1515950" cy="9361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600" dirty="0" smtClean="0">
              <a:latin typeface="Book Antiqua" pitchFamily="18" charset="0"/>
            </a:rPr>
            <a:t>208 559,4 – программные расходы</a:t>
          </a:r>
          <a:endParaRPr lang="ru-RU" sz="1600" dirty="0">
            <a:latin typeface="Book Antiqua" pitchFamily="18" charset="0"/>
          </a:endParaRPr>
        </a:p>
      </cdr:txBody>
    </cdr:sp>
  </cdr:relSizeAnchor>
  <cdr:relSizeAnchor xmlns:cdr="http://schemas.openxmlformats.org/drawingml/2006/chartDrawing">
    <cdr:from>
      <cdr:x>0.68914</cdr:x>
      <cdr:y>0.10234</cdr:y>
    </cdr:from>
    <cdr:to>
      <cdr:x>1</cdr:x>
      <cdr:y>0.19146</cdr:y>
    </cdr:to>
    <cdr:sp macro="" textlink="">
      <cdr:nvSpPr>
        <cdr:cNvPr id="3" name="Скругленный прямоугольник 2"/>
        <cdr:cNvSpPr/>
      </cdr:nvSpPr>
      <cdr:spPr>
        <a:xfrm xmlns:a="http://schemas.openxmlformats.org/drawingml/2006/main">
          <a:off x="3376628" y="557254"/>
          <a:ext cx="1409686" cy="485272"/>
        </a:xfrm>
        <a:prstGeom xmlns:a="http://schemas.openxmlformats.org/drawingml/2006/main" prst="roundRect">
          <a:avLst/>
        </a:prstGeom>
        <a:gradFill xmlns:a="http://schemas.openxmlformats.org/drawingml/2006/main" rotWithShape="1">
          <a:gsLst>
            <a:gs pos="0">
              <a:srgbClr val="CF6DA4">
                <a:shade val="51000"/>
                <a:satMod val="130000"/>
              </a:srgbClr>
            </a:gs>
            <a:gs pos="80000">
              <a:srgbClr val="CF6DA4">
                <a:shade val="93000"/>
                <a:satMod val="130000"/>
              </a:srgbClr>
            </a:gs>
            <a:gs pos="100000">
              <a:srgbClr val="CF6DA4">
                <a:shade val="94000"/>
                <a:satMod val="135000"/>
              </a:srgbClr>
            </a:gs>
          </a:gsLst>
          <a:lin ang="16200000" scaled="0"/>
        </a:gradFill>
        <a:ln xmlns:a="http://schemas.openxmlformats.org/drawingml/2006/main" w="9525" cap="flat" cmpd="sng" algn="ctr">
          <a:solidFill>
            <a:srgbClr val="CF6DA4">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Trebuchet MS"/>
            </a:defRPr>
          </a:lvl1pPr>
          <a:lvl2pPr marL="457200" algn="l" defTabSz="914400" rtl="0" eaLnBrk="1" latinLnBrk="0" hangingPunct="1">
            <a:defRPr sz="1800" kern="1200">
              <a:solidFill>
                <a:sysClr val="window" lastClr="FFFFFF"/>
              </a:solidFill>
              <a:latin typeface="Trebuchet MS"/>
            </a:defRPr>
          </a:lvl2pPr>
          <a:lvl3pPr marL="914400" algn="l" defTabSz="914400" rtl="0" eaLnBrk="1" latinLnBrk="0" hangingPunct="1">
            <a:defRPr sz="1800" kern="1200">
              <a:solidFill>
                <a:sysClr val="window" lastClr="FFFFFF"/>
              </a:solidFill>
              <a:latin typeface="Trebuchet MS"/>
            </a:defRPr>
          </a:lvl3pPr>
          <a:lvl4pPr marL="1371600" algn="l" defTabSz="914400" rtl="0" eaLnBrk="1" latinLnBrk="0" hangingPunct="1">
            <a:defRPr sz="1800" kern="1200">
              <a:solidFill>
                <a:sysClr val="window" lastClr="FFFFFF"/>
              </a:solidFill>
              <a:latin typeface="Trebuchet MS"/>
            </a:defRPr>
          </a:lvl4pPr>
          <a:lvl5pPr marL="1828800" algn="l" defTabSz="914400" rtl="0" eaLnBrk="1" latinLnBrk="0" hangingPunct="1">
            <a:defRPr sz="1800" kern="1200">
              <a:solidFill>
                <a:sysClr val="window" lastClr="FFFFFF"/>
              </a:solidFill>
              <a:latin typeface="Trebuchet MS"/>
            </a:defRPr>
          </a:lvl5pPr>
          <a:lvl6pPr marL="2286000" algn="l" defTabSz="914400" rtl="0" eaLnBrk="1" latinLnBrk="0" hangingPunct="1">
            <a:defRPr sz="1800" kern="1200">
              <a:solidFill>
                <a:sysClr val="window" lastClr="FFFFFF"/>
              </a:solidFill>
              <a:latin typeface="Trebuchet MS"/>
            </a:defRPr>
          </a:lvl6pPr>
          <a:lvl7pPr marL="2743200" algn="l" defTabSz="914400" rtl="0" eaLnBrk="1" latinLnBrk="0" hangingPunct="1">
            <a:defRPr sz="1800" kern="1200">
              <a:solidFill>
                <a:sysClr val="window" lastClr="FFFFFF"/>
              </a:solidFill>
              <a:latin typeface="Trebuchet MS"/>
            </a:defRPr>
          </a:lvl7pPr>
          <a:lvl8pPr marL="3200400" algn="l" defTabSz="914400" rtl="0" eaLnBrk="1" latinLnBrk="0" hangingPunct="1">
            <a:defRPr sz="1800" kern="1200">
              <a:solidFill>
                <a:sysClr val="window" lastClr="FFFFFF"/>
              </a:solidFill>
              <a:latin typeface="Trebuchet MS"/>
            </a:defRPr>
          </a:lvl8pPr>
          <a:lvl9pPr marL="3657600" algn="l" defTabSz="914400" rtl="0" eaLnBrk="1" latinLnBrk="0" hangingPunct="1">
            <a:defRPr sz="1800" kern="1200">
              <a:solidFill>
                <a:sysClr val="window" lastClr="FFFFFF"/>
              </a:solidFill>
              <a:latin typeface="Trebuchet MS"/>
            </a:defRPr>
          </a:lvl9pPr>
        </a:lstStyle>
        <a:p xmlns:a="http://schemas.openxmlformats.org/drawingml/2006/main">
          <a:pPr algn="ctr"/>
          <a:r>
            <a:rPr lang="ru-RU" sz="1400" b="1" dirty="0" smtClean="0">
              <a:solidFill>
                <a:srgbClr val="F4E7ED">
                  <a:lumMod val="10000"/>
                </a:srgbClr>
              </a:solidFill>
              <a:latin typeface="Book Antiqua" pitchFamily="18" charset="0"/>
            </a:rPr>
            <a:t>тыс. руб.</a:t>
          </a:r>
          <a:endParaRPr lang="ru-RU" sz="1400" b="1" dirty="0">
            <a:solidFill>
              <a:srgbClr val="F4E7ED">
                <a:lumMod val="10000"/>
              </a:srgbClr>
            </a:solidFill>
            <a:latin typeface="Book Antiqua"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CB21B5-C924-40A2-A57E-F66EC19A3B25}" type="datetimeFigureOut">
              <a:rPr lang="ru-RU" smtClean="0"/>
              <a:pPr/>
              <a:t>16.12.2016</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FB39CE-4A9A-4777-9E9E-B0D9D21446B9}" type="slidenum">
              <a:rPr lang="ru-RU" smtClean="0"/>
              <a:pPr/>
              <a:t>‹#›</a:t>
            </a:fld>
            <a:endParaRPr lang="ru-RU" dirty="0"/>
          </a:p>
        </p:txBody>
      </p:sp>
    </p:spTree>
    <p:extLst>
      <p:ext uri="{BB962C8B-B14F-4D97-AF65-F5344CB8AC3E}">
        <p14:creationId xmlns="" xmlns:p14="http://schemas.microsoft.com/office/powerpoint/2010/main" val="3836313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C69DA2-D43E-400D-A506-40BADF97C049}" type="datetimeFigureOut">
              <a:rPr lang="ru-RU" smtClean="0"/>
              <a:pPr/>
              <a:t>16.12.2016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31B901-6E5E-4A93-850B-994ED604A13D}" type="slidenum">
              <a:rPr lang="ru-RU" smtClean="0"/>
              <a:pPr/>
              <a:t>‹#›</a:t>
            </a:fld>
            <a:endParaRPr lang="ru-RU" dirty="0"/>
          </a:p>
        </p:txBody>
      </p:sp>
    </p:spTree>
    <p:extLst>
      <p:ext uri="{BB962C8B-B14F-4D97-AF65-F5344CB8AC3E}">
        <p14:creationId xmlns="" xmlns:p14="http://schemas.microsoft.com/office/powerpoint/2010/main" val="333477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4</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6</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17</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20</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21</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24</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C5693F-A147-466F-916F-9DE85AD9CB92}" type="slidenum">
              <a:rPr lang="ru-RU" smtClean="0"/>
              <a:pPr/>
              <a:t>26</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39</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E70187B-4A09-409A-B6A2-E5327D88EB97}" type="datetime1">
              <a:rPr lang="ru-RU" smtClean="0"/>
              <a:pPr/>
              <a:t>16.12.2016</a:t>
            </a:fld>
            <a:endParaRPr lang="ru-RU" dirty="0"/>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ru-RU" smtClean="0"/>
              <a:t>Бюджет для граждан 2016 год с измененими</a:t>
            </a:r>
            <a:endParaRPr lang="ru-RU" dirty="0"/>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19B0651-EE4F-4900-A07F-96A6BFA9D0F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5277A27-DB4C-4026-A1B3-BCB90DD57B93}" type="datetime1">
              <a:rPr lang="ru-RU" smtClean="0"/>
              <a:pPr/>
              <a:t>16.12.2016</a:t>
            </a:fld>
            <a:endParaRPr lang="ru-RU" dirty="0"/>
          </a:p>
        </p:txBody>
      </p:sp>
      <p:sp>
        <p:nvSpPr>
          <p:cNvPr id="5" name="Нижний колонтитул 4"/>
          <p:cNvSpPr>
            <a:spLocks noGrp="1"/>
          </p:cNvSpPr>
          <p:nvPr>
            <p:ph type="ftr" sz="quarter" idx="11"/>
          </p:nvPr>
        </p:nvSpPr>
        <p:spPr/>
        <p:txBody>
          <a:bodyPr/>
          <a:lstStyle>
            <a:extLst/>
          </a:lstStyle>
          <a:p>
            <a:r>
              <a:rPr lang="ru-RU" smtClean="0"/>
              <a:t>Бюджет для граждан 2016 год с измененими</a:t>
            </a:r>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892A8A9-401B-4D65-BDE4-CBF74BB47B43}" type="datetime1">
              <a:rPr lang="ru-RU" smtClean="0"/>
              <a:pPr/>
              <a:t>16.12.2016</a:t>
            </a:fld>
            <a:endParaRPr lang="ru-RU" dirty="0"/>
          </a:p>
        </p:txBody>
      </p:sp>
      <p:sp>
        <p:nvSpPr>
          <p:cNvPr id="5" name="Нижний колонтитул 4"/>
          <p:cNvSpPr>
            <a:spLocks noGrp="1"/>
          </p:cNvSpPr>
          <p:nvPr>
            <p:ph type="ftr" sz="quarter" idx="11"/>
          </p:nvPr>
        </p:nvSpPr>
        <p:spPr>
          <a:xfrm>
            <a:off x="457200" y="6556248"/>
            <a:ext cx="3657600" cy="228600"/>
          </a:xfrm>
        </p:spPr>
        <p:txBody>
          <a:bodyPr/>
          <a:lstStyle>
            <a:extLst/>
          </a:lstStyle>
          <a:p>
            <a:r>
              <a:rPr lang="ru-RU" smtClean="0"/>
              <a:t>Бюджет для граждан 2016 год с измененими</a:t>
            </a:r>
            <a:endParaRPr lang="ru-RU" dirty="0"/>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19B0651-EE4F-4900-A07F-96A6BFA9D0F0}"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fld id="{27732EEF-78E8-4959-90C8-38FB299F4F6F}" type="datetime1">
              <a:rPr lang="ru-RU" smtClean="0"/>
              <a:pPr>
                <a:defRPr/>
              </a:pPr>
              <a:t>16.12.2016</a:t>
            </a:fld>
            <a:endParaRPr lang="ru-RU"/>
          </a:p>
        </p:txBody>
      </p:sp>
      <p:sp>
        <p:nvSpPr>
          <p:cNvPr id="7" name="Rectangle 5"/>
          <p:cNvSpPr>
            <a:spLocks noGrp="1" noChangeArrowheads="1"/>
          </p:cNvSpPr>
          <p:nvPr>
            <p:ph type="ftr" sz="quarter" idx="11"/>
          </p:nvPr>
        </p:nvSpPr>
        <p:spPr>
          <a:ln/>
        </p:spPr>
        <p:txBody>
          <a:bodyPr/>
          <a:lstStyle>
            <a:lvl1pPr>
              <a:defRPr/>
            </a:lvl1pPr>
          </a:lstStyle>
          <a:p>
            <a:pPr>
              <a:defRPr/>
            </a:pPr>
            <a:r>
              <a:rPr lang="ru-RU" smtClean="0"/>
              <a:t>Бюджет для граждан 2016 год с измененими</a:t>
            </a: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FE54F732-9674-41E2-9D19-FC40430A42D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6C582F9-BEF3-4EBA-89CA-982151839C8B}" type="datetime1">
              <a:rPr lang="ru-RU" smtClean="0"/>
              <a:pPr/>
              <a:t>16.12.2016</a:t>
            </a:fld>
            <a:endParaRPr lang="ru-RU" dirty="0"/>
          </a:p>
        </p:txBody>
      </p:sp>
      <p:sp>
        <p:nvSpPr>
          <p:cNvPr id="5" name="Нижний колонтитул 4"/>
          <p:cNvSpPr>
            <a:spLocks noGrp="1"/>
          </p:cNvSpPr>
          <p:nvPr>
            <p:ph type="ftr" sz="quarter" idx="11"/>
          </p:nvPr>
        </p:nvSpPr>
        <p:spPr/>
        <p:txBody>
          <a:bodyPr/>
          <a:lstStyle>
            <a:extLst/>
          </a:lstStyle>
          <a:p>
            <a:r>
              <a:rPr lang="ru-RU" smtClean="0"/>
              <a:t>Бюджет для граждан 2016 год с измененими</a:t>
            </a:r>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0C791BD-04FB-4FFE-B6CA-D2214F43DBCE}" type="datetime1">
              <a:rPr lang="ru-RU" smtClean="0"/>
              <a:pPr/>
              <a:t>16.12.2016</a:t>
            </a:fld>
            <a:endParaRPr lang="ru-RU" dirty="0"/>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ru-RU" smtClean="0"/>
              <a:t>Бюджет для граждан 2016 год с измененими</a:t>
            </a:r>
            <a:endParaRPr lang="ru-RU" dirty="0"/>
          </a:p>
        </p:txBody>
      </p:sp>
      <p:sp>
        <p:nvSpPr>
          <p:cNvPr id="6" name="Номер слайда 5"/>
          <p:cNvSpPr>
            <a:spLocks noGrp="1"/>
          </p:cNvSpPr>
          <p:nvPr>
            <p:ph type="sldNum" sz="quarter" idx="12"/>
          </p:nvPr>
        </p:nvSpPr>
        <p:spPr>
          <a:xfrm>
            <a:off x="6733952" y="6555112"/>
            <a:ext cx="588336" cy="228600"/>
          </a:xfrm>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FBAE276-F092-436B-B4F0-18DF875D7879}" type="datetime1">
              <a:rPr lang="ru-RU" smtClean="0"/>
              <a:pPr/>
              <a:t>16.12.2016</a:t>
            </a:fld>
            <a:endParaRPr lang="ru-RU" dirty="0"/>
          </a:p>
        </p:txBody>
      </p:sp>
      <p:sp>
        <p:nvSpPr>
          <p:cNvPr id="6" name="Нижний колонтитул 5"/>
          <p:cNvSpPr>
            <a:spLocks noGrp="1"/>
          </p:cNvSpPr>
          <p:nvPr>
            <p:ph type="ftr" sz="quarter" idx="11"/>
          </p:nvPr>
        </p:nvSpPr>
        <p:spPr/>
        <p:txBody>
          <a:bodyPr/>
          <a:lstStyle>
            <a:extLst/>
          </a:lstStyle>
          <a:p>
            <a:r>
              <a:rPr lang="ru-RU" smtClean="0"/>
              <a:t>Бюджет для граждан 2016 год с измененими</a:t>
            </a:r>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7BAD00E-6576-4113-87D9-D18E56B44006}" type="datetime1">
              <a:rPr lang="ru-RU" smtClean="0"/>
              <a:pPr/>
              <a:t>16.12.2016</a:t>
            </a:fld>
            <a:endParaRPr lang="ru-RU" dirty="0"/>
          </a:p>
        </p:txBody>
      </p:sp>
      <p:sp>
        <p:nvSpPr>
          <p:cNvPr id="8" name="Нижний колонтитул 7"/>
          <p:cNvSpPr>
            <a:spLocks noGrp="1"/>
          </p:cNvSpPr>
          <p:nvPr>
            <p:ph type="ftr" sz="quarter" idx="11"/>
          </p:nvPr>
        </p:nvSpPr>
        <p:spPr/>
        <p:txBody>
          <a:bodyPr/>
          <a:lstStyle>
            <a:extLst/>
          </a:lstStyle>
          <a:p>
            <a:r>
              <a:rPr lang="ru-RU" smtClean="0"/>
              <a:t>Бюджет для граждан 2016 год с измененими</a:t>
            </a:r>
            <a:endParaRPr lang="ru-RU" dirty="0"/>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F8986C2C-97FC-4592-9CE8-701AE0D0B228}" type="datetime1">
              <a:rPr lang="ru-RU" smtClean="0"/>
              <a:pPr/>
              <a:t>16.12.2016</a:t>
            </a:fld>
            <a:endParaRPr lang="ru-RU" dirty="0"/>
          </a:p>
        </p:txBody>
      </p:sp>
      <p:sp>
        <p:nvSpPr>
          <p:cNvPr id="4" name="Нижний колонтитул 3"/>
          <p:cNvSpPr>
            <a:spLocks noGrp="1"/>
          </p:cNvSpPr>
          <p:nvPr>
            <p:ph type="ftr" sz="quarter" idx="11"/>
          </p:nvPr>
        </p:nvSpPr>
        <p:spPr/>
        <p:txBody>
          <a:bodyPr/>
          <a:lstStyle>
            <a:extLst/>
          </a:lstStyle>
          <a:p>
            <a:r>
              <a:rPr lang="ru-RU" smtClean="0"/>
              <a:t>Бюджет для граждан 2016 год с измененими</a:t>
            </a:r>
            <a:endParaRPr lang="ru-RU" dirty="0"/>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95F5B385-7B26-415F-BB56-140B76546D73}" type="datetime1">
              <a:rPr lang="ru-RU" smtClean="0"/>
              <a:pPr/>
              <a:t>16.12.2016</a:t>
            </a:fld>
            <a:endParaRPr lang="ru-RU" dirty="0"/>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r>
              <a:rPr lang="ru-RU" smtClean="0"/>
              <a:t>Бюджет для граждан 2016 год с измененими</a:t>
            </a:r>
            <a:endParaRPr lang="ru-RU" dirty="0"/>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830309D-B09A-47BF-9F98-DB0E25F016C0}" type="datetime1">
              <a:rPr lang="ru-RU" smtClean="0"/>
              <a:pPr/>
              <a:t>16.12.2016</a:t>
            </a:fld>
            <a:endParaRPr lang="ru-RU" dirty="0"/>
          </a:p>
        </p:txBody>
      </p:sp>
      <p:sp>
        <p:nvSpPr>
          <p:cNvPr id="6" name="Нижний колонтитул 5"/>
          <p:cNvSpPr>
            <a:spLocks noGrp="1"/>
          </p:cNvSpPr>
          <p:nvPr>
            <p:ph type="ftr" sz="quarter" idx="11"/>
          </p:nvPr>
        </p:nvSpPr>
        <p:spPr/>
        <p:txBody>
          <a:bodyPr/>
          <a:lstStyle>
            <a:extLst/>
          </a:lstStyle>
          <a:p>
            <a:r>
              <a:rPr lang="ru-RU" smtClean="0"/>
              <a:t>Бюджет для граждан 2016 год с измененими</a:t>
            </a:r>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2E0D0A63-E1F7-43DF-B081-228753634765}" type="datetime1">
              <a:rPr lang="ru-RU" smtClean="0"/>
              <a:pPr/>
              <a:t>16.12.2016</a:t>
            </a:fld>
            <a:endParaRPr lang="ru-RU" dirty="0"/>
          </a:p>
        </p:txBody>
      </p:sp>
      <p:sp>
        <p:nvSpPr>
          <p:cNvPr id="6" name="Нижний колонтитул 5"/>
          <p:cNvSpPr>
            <a:spLocks noGrp="1"/>
          </p:cNvSpPr>
          <p:nvPr>
            <p:ph type="ftr" sz="quarter" idx="11"/>
          </p:nvPr>
        </p:nvSpPr>
        <p:spPr/>
        <p:txBody>
          <a:bodyPr/>
          <a:lstStyle>
            <a:extLst/>
          </a:lstStyle>
          <a:p>
            <a:r>
              <a:rPr lang="ru-RU" smtClean="0"/>
              <a:t>Бюджет для граждан 2016 год с измененими</a:t>
            </a:r>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dirty="0"/>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90000"/>
              </a:schemeClr>
            </a:gs>
            <a:gs pos="100000">
              <a:schemeClr val="bg2">
                <a:shade val="35000"/>
                <a:satMod val="15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9750060-69AC-48D2-849E-98A3614ABB77}" type="datetime1">
              <a:rPr lang="ru-RU" smtClean="0"/>
              <a:pPr/>
              <a:t>16.12.2016</a:t>
            </a:fld>
            <a:endParaRPr lang="ru-RU" dirty="0"/>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ru-RU" smtClean="0"/>
              <a:t>Бюджет для граждан 2016 год с измененими</a:t>
            </a:r>
            <a:endParaRPr lang="ru-RU" dirty="0"/>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9B0651-EE4F-4900-A07F-96A6BFA9D0F0}"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3.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3.png"/><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Layout" Target="../diagrams/layout7.xml"/><Relationship Id="rId7" Type="http://schemas.openxmlformats.org/officeDocument/2006/relationships/image" Target="../media/image2.png"/><Relationship Id="rId12" Type="http://schemas.microsoft.com/office/2007/relationships/diagramDrawing" Target="../diagrams/drawing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diagramColors" Target="../diagrams/colors8.xml"/><Relationship Id="rId5" Type="http://schemas.openxmlformats.org/officeDocument/2006/relationships/diagramColors" Target="../diagrams/colors7.xml"/><Relationship Id="rId10" Type="http://schemas.openxmlformats.org/officeDocument/2006/relationships/diagramQuickStyle" Target="../diagrams/quickStyle8.xml"/><Relationship Id="rId4" Type="http://schemas.openxmlformats.org/officeDocument/2006/relationships/diagramQuickStyle" Target="../diagrams/quickStyle7.xml"/><Relationship Id="rId9"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539552" y="3933056"/>
            <a:ext cx="8208912" cy="1815882"/>
          </a:xfrm>
          <a:prstGeom prst="rect">
            <a:avLst/>
          </a:prstGeom>
          <a:noFill/>
          <a:ln>
            <a:solidFill>
              <a:srgbClr val="FFC000"/>
            </a:solidFill>
          </a:ln>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pPr algn="ctr"/>
            <a:r>
              <a:rPr lang="ru-RU" sz="2800" b="1" dirty="0" smtClean="0">
                <a:solidFill>
                  <a:srgbClr val="0000FF"/>
                </a:solidFill>
                <a:latin typeface="Bookman Old Style" pitchFamily="18" charset="0"/>
              </a:rPr>
              <a:t>к проекту  о внесении изменения в решение «О бюджете муниципального образования «Холм-Жирковский район» Смоленской области на 2016 год»</a:t>
            </a:r>
          </a:p>
        </p:txBody>
      </p:sp>
      <p:sp>
        <p:nvSpPr>
          <p:cNvPr id="6" name="TextBox 5"/>
          <p:cNvSpPr txBox="1"/>
          <p:nvPr/>
        </p:nvSpPr>
        <p:spPr>
          <a:xfrm>
            <a:off x="323528" y="1340768"/>
            <a:ext cx="8424936" cy="1754326"/>
          </a:xfrm>
          <a:prstGeom prst="rect">
            <a:avLst/>
          </a:prstGeom>
          <a:noFill/>
        </p:spPr>
        <p:txBody>
          <a:bodyPr wrap="square" rtlCol="0">
            <a:spAutoFit/>
          </a:bodyPr>
          <a:lstStyle/>
          <a:p>
            <a:pPr algn="ctr"/>
            <a:r>
              <a:rPr lang="ru-RU" sz="5400" b="1" dirty="0" smtClean="0">
                <a:solidFill>
                  <a:srgbClr val="0000FF"/>
                </a:solidFill>
                <a:latin typeface="Bookman Old Style" pitchFamily="18" charset="0"/>
                <a:ea typeface="Arial Unicode MS" pitchFamily="34" charset="-128"/>
                <a:cs typeface="Arial Unicode MS" pitchFamily="34" charset="-128"/>
              </a:rPr>
              <a:t>БЮДЖЕТ ДЛЯ        ГРАЖДАН</a:t>
            </a:r>
            <a:endParaRPr lang="ru-RU" sz="5400" b="1" dirty="0">
              <a:solidFill>
                <a:srgbClr val="0000FF"/>
              </a:solidFill>
              <a:latin typeface="Bookman Old Style" pitchFamily="18" charset="0"/>
              <a:ea typeface="Arial Unicode MS" pitchFamily="34" charset="-128"/>
              <a:cs typeface="Arial Unicode MS" pitchFamily="34" charset="-128"/>
            </a:endParaRPr>
          </a:p>
        </p:txBody>
      </p:sp>
      <p:pic>
        <p:nvPicPr>
          <p:cNvPr id="4" name="i-main-pic" descr="Картинка 5 из 10"/>
          <p:cNvPicPr/>
          <p:nvPr/>
        </p:nvPicPr>
        <p:blipFill>
          <a:blip r:embed="rId2" cstate="print">
            <a:lum contrast="6000"/>
          </a:blip>
          <a:srcRect/>
          <a:stretch>
            <a:fillRect/>
          </a:stretch>
        </p:blipFill>
        <p:spPr bwMode="auto">
          <a:xfrm>
            <a:off x="3851920" y="332656"/>
            <a:ext cx="1152128" cy="1029965"/>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B19B0651-EE4F-4900-A07F-96A6BFA9D0F0}" type="slidenum">
              <a:rPr lang="ru-RU" smtClean="0"/>
              <a:pPr/>
              <a:t>1</a:t>
            </a:fld>
            <a:endParaRPr lang="ru-RU" dirty="0"/>
          </a:p>
        </p:txBody>
      </p:sp>
      <p:sp>
        <p:nvSpPr>
          <p:cNvPr id="8" name="Нижний колонтитул 7"/>
          <p:cNvSpPr>
            <a:spLocks noGrp="1"/>
          </p:cNvSpPr>
          <p:nvPr>
            <p:ph type="ftr" sz="quarter" idx="11"/>
          </p:nvPr>
        </p:nvSpPr>
        <p:spPr/>
        <p:txBody>
          <a:bodyPr/>
          <a:lstStyle/>
          <a:p>
            <a:r>
              <a:rPr lang="ru-RU" smtClean="0"/>
              <a:t>Бюджет для граждан 2016 год с измененими</a:t>
            </a:r>
            <a:endParaRPr lang="ru-RU" dirty="0"/>
          </a:p>
        </p:txBody>
      </p:sp>
    </p:spTree>
    <p:extLst>
      <p:ext uri="{BB962C8B-B14F-4D97-AF65-F5344CB8AC3E}">
        <p14:creationId xmlns="" xmlns:p14="http://schemas.microsoft.com/office/powerpoint/2010/main" val="104363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96752"/>
            <a:ext cx="8363272" cy="5472608"/>
          </a:xfrm>
        </p:spPr>
        <p:txBody>
          <a:bodyPr>
            <a:normAutofit fontScale="62500" lnSpcReduction="20000"/>
          </a:bodyPr>
          <a:lstStyle/>
          <a:p>
            <a:pPr>
              <a:buNone/>
            </a:pPr>
            <a:r>
              <a:rPr lang="ru-RU" b="1" dirty="0" smtClean="0">
                <a:solidFill>
                  <a:srgbClr val="660033"/>
                </a:solidFill>
                <a:latin typeface="Book Antiqua" pitchFamily="18" charset="0"/>
              </a:rPr>
              <a:t>9.Оплата труда  отдельных категорий работников муниципальных учреждений сферы образования и культуры определяется с учетом требований Указов Президента Российской Федерации: от 7 мая 2012 года № 597 «О мероприятиях по реализации государственной социальной политики», от 1 июня 2012 года № 761 «О национальной стратегии действий в интересах детей на 2012-2017 годы», от 28 декабря 2012 года № 1688 «О некоторых мерах по реализации государственной политики в сфере защиты детей-сирот и детей, оставшихся без попечения родителей», с соблюдением  соотношений средней заработной платы работников учреждений и средней заработной платы по Смоленской области, предусмотренных «дорожными картами» вышеуказанных отраслей.</a:t>
            </a:r>
          </a:p>
          <a:p>
            <a:pPr>
              <a:buNone/>
            </a:pPr>
            <a:r>
              <a:rPr lang="ru-RU" b="1" dirty="0" smtClean="0">
                <a:solidFill>
                  <a:srgbClr val="660033"/>
                </a:solidFill>
                <a:latin typeface="Book Antiqua" pitchFamily="18" charset="0"/>
              </a:rPr>
              <a:t>10. Сохранение темпов газификации населенных пунктов с учетом экономической и социальной целесообразности ее проведения.</a:t>
            </a:r>
          </a:p>
          <a:p>
            <a:pPr>
              <a:buNone/>
            </a:pPr>
            <a:r>
              <a:rPr lang="ru-RU" b="1" dirty="0" smtClean="0">
                <a:solidFill>
                  <a:srgbClr val="660033"/>
                </a:solidFill>
                <a:latin typeface="Book Antiqua" pitchFamily="18" charset="0"/>
              </a:rPr>
              <a:t>11. Улучшение качества получения государственных и муниципальных услуг по принципу «одного окна», в том числе за счет создания многофункционального центра предоставления государственных и муниципальных услуг.</a:t>
            </a:r>
          </a:p>
          <a:p>
            <a:pPr>
              <a:buNone/>
            </a:pPr>
            <a:r>
              <a:rPr lang="ru-RU" b="1" dirty="0" smtClean="0">
                <a:solidFill>
                  <a:srgbClr val="660033"/>
                </a:solidFill>
                <a:latin typeface="Book Antiqua" pitchFamily="18" charset="0"/>
              </a:rPr>
              <a:t>12. Обеспечение сбалансированности бюджетов поселений. Сохранение высокой роли выравнивающих межбюджетных трансфертов.</a:t>
            </a:r>
          </a:p>
          <a:p>
            <a:pPr>
              <a:buNone/>
            </a:pPr>
            <a:r>
              <a:rPr lang="ru-RU" b="1" dirty="0" smtClean="0">
                <a:solidFill>
                  <a:srgbClr val="660033"/>
                </a:solidFill>
                <a:latin typeface="Book Antiqua" pitchFamily="18" charset="0"/>
              </a:rPr>
              <a:t>13. Повышение самостоятельности и ответственности поселений за проводимую бюджетную политику, создание условий для получения больших результатов в условиях рационального использования имеющихся ресурсов, концентрация их на проблемных направлениях. Повышение качества управления муниципальными финансами.</a:t>
            </a:r>
          </a:p>
          <a:p>
            <a:pPr>
              <a:buNone/>
            </a:pPr>
            <a:r>
              <a:rPr lang="ru-RU" b="1" dirty="0" smtClean="0">
                <a:solidFill>
                  <a:srgbClr val="660033"/>
                </a:solidFill>
                <a:latin typeface="Book Antiqua" pitchFamily="18" charset="0"/>
              </a:rPr>
              <a:t> </a:t>
            </a:r>
          </a:p>
          <a:p>
            <a:pPr>
              <a:buNone/>
            </a:pPr>
            <a:endParaRPr lang="ru-RU" b="1" dirty="0"/>
          </a:p>
        </p:txBody>
      </p:sp>
      <p:sp>
        <p:nvSpPr>
          <p:cNvPr id="5" name="Заголовок 4"/>
          <p:cNvSpPr>
            <a:spLocks noGrp="1"/>
          </p:cNvSpPr>
          <p:nvPr>
            <p:ph type="title"/>
          </p:nvPr>
        </p:nvSpPr>
        <p:spPr>
          <a:xfrm>
            <a:off x="107504" y="116632"/>
            <a:ext cx="8856984" cy="864096"/>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cap="none" dirty="0" smtClean="0">
                <a:ln>
                  <a:noFill/>
                </a:ln>
                <a:solidFill>
                  <a:schemeClr val="tx1"/>
                </a:solidFill>
                <a:latin typeface="Book Antiqua" pitchFamily="18" charset="0"/>
              </a:rPr>
              <a:t>ОСНОВНЫЕ  НАПРАВЛЕНИЯ БЮДЖЕТНОЙ ПОЛИТИКИ</a:t>
            </a:r>
            <a:endParaRPr lang="ru-RU" sz="2400" cap="none" dirty="0">
              <a:ln>
                <a:noFill/>
              </a:ln>
              <a:solidFill>
                <a:schemeClr val="tx1"/>
              </a:solidFill>
              <a:latin typeface="Book Antiqua" pitchFamily="18" charset="0"/>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10</a:t>
            </a:fld>
            <a:endParaRPr lang="ru-RU" dirty="0"/>
          </a:p>
        </p:txBody>
      </p:sp>
      <p:sp>
        <p:nvSpPr>
          <p:cNvPr id="7" name="Нижний колонтитул 6"/>
          <p:cNvSpPr>
            <a:spLocks noGrp="1"/>
          </p:cNvSpPr>
          <p:nvPr>
            <p:ph type="ftr" sz="quarter" idx="11"/>
          </p:nvPr>
        </p:nvSpPr>
        <p:spPr/>
        <p:txBody>
          <a:bodyPr/>
          <a:lstStyle/>
          <a:p>
            <a:r>
              <a:rPr lang="ru-RU" smtClean="0"/>
              <a:t>Бюджет для граждан 2016 год с измененими</a:t>
            </a:r>
            <a:endParaRPr lang="ru-RU" dirty="0"/>
          </a:p>
        </p:txBody>
      </p:sp>
      <p:pic>
        <p:nvPicPr>
          <p:cNvPr id="6" name="i-main-pic" descr="Картинка 5 из 10"/>
          <p:cNvPicPr/>
          <p:nvPr/>
        </p:nvPicPr>
        <p:blipFill>
          <a:blip r:embed="rId2" cstate="print">
            <a:lum contrast="6000"/>
          </a:blip>
          <a:srcRect/>
          <a:stretch>
            <a:fillRect/>
          </a:stretch>
        </p:blipFill>
        <p:spPr bwMode="auto">
          <a:xfrm>
            <a:off x="8279904" y="0"/>
            <a:ext cx="864096" cy="93610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179512" y="0"/>
            <a:ext cx="8712968" cy="714356"/>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ОСНОВНЫЕ  ПАРАМЕТРЫ  БЮДЖЕТА </a:t>
            </a:r>
          </a:p>
          <a:p>
            <a:pPr algn="ctr"/>
            <a:r>
              <a:rPr lang="ru-RU" sz="2400" b="1" dirty="0" smtClean="0">
                <a:latin typeface="Book Antiqua" pitchFamily="18" charset="0"/>
              </a:rPr>
              <a:t> НА  2015- 2016 ГГ.</a:t>
            </a:r>
            <a:endParaRPr lang="ru-RU" sz="2400" b="1" dirty="0">
              <a:latin typeface="Book Antiqua" pitchFamily="18" charset="0"/>
            </a:endParaRPr>
          </a:p>
        </p:txBody>
      </p:sp>
      <p:graphicFrame>
        <p:nvGraphicFramePr>
          <p:cNvPr id="5" name="Диаграмма 4"/>
          <p:cNvGraphicFramePr/>
          <p:nvPr/>
        </p:nvGraphicFramePr>
        <p:xfrm>
          <a:off x="431032" y="714356"/>
          <a:ext cx="8712968" cy="6143644"/>
        </p:xfrm>
        <a:graphic>
          <a:graphicData uri="http://schemas.openxmlformats.org/drawingml/2006/chart">
            <c:chart xmlns:c="http://schemas.openxmlformats.org/drawingml/2006/chart" xmlns:r="http://schemas.openxmlformats.org/officeDocument/2006/relationships" r:id="rId2"/>
          </a:graphicData>
        </a:graphic>
      </p:graphicFrame>
      <p:sp>
        <p:nvSpPr>
          <p:cNvPr id="7" name="Номер слайда 6"/>
          <p:cNvSpPr>
            <a:spLocks noGrp="1"/>
          </p:cNvSpPr>
          <p:nvPr>
            <p:ph type="sldNum" sz="quarter" idx="12"/>
          </p:nvPr>
        </p:nvSpPr>
        <p:spPr/>
        <p:txBody>
          <a:bodyPr/>
          <a:lstStyle/>
          <a:p>
            <a:fld id="{B19B0651-EE4F-4900-A07F-96A6BFA9D0F0}" type="slidenum">
              <a:rPr lang="ru-RU" smtClean="0"/>
              <a:pPr/>
              <a:t>11</a:t>
            </a:fld>
            <a:endParaRPr lang="ru-RU" dirty="0"/>
          </a:p>
        </p:txBody>
      </p:sp>
      <p:sp>
        <p:nvSpPr>
          <p:cNvPr id="8" name="Нижний колонтитул 7"/>
          <p:cNvSpPr>
            <a:spLocks noGrp="1"/>
          </p:cNvSpPr>
          <p:nvPr>
            <p:ph type="ftr" sz="quarter" idx="11"/>
          </p:nvPr>
        </p:nvSpPr>
        <p:spPr/>
        <p:txBody>
          <a:bodyPr/>
          <a:lstStyle/>
          <a:p>
            <a:r>
              <a:rPr lang="ru-RU" smtClean="0"/>
              <a:t>Бюджет для граждан 2016 год с измененими</a:t>
            </a:r>
            <a:endParaRPr lang="ru-RU" dirty="0"/>
          </a:p>
        </p:txBody>
      </p:sp>
      <p:pic>
        <p:nvPicPr>
          <p:cNvPr id="6" name="i-main-pic" descr="Картинка 5 из 10"/>
          <p:cNvPicPr/>
          <p:nvPr/>
        </p:nvPicPr>
        <p:blipFill>
          <a:blip r:embed="rId3" cstate="print">
            <a:lum contrast="6000"/>
          </a:blip>
          <a:srcRect/>
          <a:stretch>
            <a:fillRect/>
          </a:stretch>
        </p:blipFill>
        <p:spPr bwMode="auto">
          <a:xfrm>
            <a:off x="8279904" y="0"/>
            <a:ext cx="864096" cy="936104"/>
          </a:xfrm>
          <a:prstGeom prst="rect">
            <a:avLst/>
          </a:prstGeom>
          <a:noFill/>
          <a:ln w="9525">
            <a:noFill/>
            <a:miter lim="800000"/>
            <a:headEnd/>
            <a:tailEnd/>
          </a:ln>
        </p:spPr>
      </p:pic>
    </p:spTree>
    <p:extLst>
      <p:ext uri="{BB962C8B-B14F-4D97-AF65-F5344CB8AC3E}">
        <p14:creationId xmlns="" xmlns:p14="http://schemas.microsoft.com/office/powerpoint/2010/main" val="2889382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descr="сбер.jpg"/>
          <p:cNvPicPr>
            <a:picLocks noGrp="1" noChangeAspect="1"/>
          </p:cNvPicPr>
          <p:nvPr>
            <p:ph idx="1"/>
          </p:nvPr>
        </p:nvPicPr>
        <p:blipFill>
          <a:blip r:embed="rId2" cstate="print"/>
          <a:stretch>
            <a:fillRect/>
          </a:stretch>
        </p:blipFill>
        <p:spPr>
          <a:xfrm>
            <a:off x="2915816" y="2060848"/>
            <a:ext cx="4541704" cy="2974816"/>
          </a:xfrm>
        </p:spPr>
      </p:pic>
      <p:graphicFrame>
        <p:nvGraphicFramePr>
          <p:cNvPr id="5" name="Содержимое 7"/>
          <p:cNvGraphicFramePr>
            <a:graphicFrameLocks/>
          </p:cNvGraphicFramePr>
          <p:nvPr/>
        </p:nvGraphicFramePr>
        <p:xfrm>
          <a:off x="251520" y="1052736"/>
          <a:ext cx="889248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fld id="{B19B0651-EE4F-4900-A07F-96A6BFA9D0F0}" type="slidenum">
              <a:rPr lang="ru-RU" smtClean="0"/>
              <a:pPr/>
              <a:t>12</a:t>
            </a:fld>
            <a:endParaRPr lang="ru-RU" dirty="0"/>
          </a:p>
        </p:txBody>
      </p:sp>
      <p:sp>
        <p:nvSpPr>
          <p:cNvPr id="6" name="Заголовок 3"/>
          <p:cNvSpPr>
            <a:spLocks noGrp="1"/>
          </p:cNvSpPr>
          <p:nvPr>
            <p:ph type="title"/>
          </p:nvPr>
        </p:nvSpPr>
        <p:spPr>
          <a:xfrm>
            <a:off x="107504" y="0"/>
            <a:ext cx="8856984" cy="980728"/>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ИСТОЧНИКИ  ФИНАНСИРОВАНИЯ  </a:t>
            </a:r>
            <a:b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b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ДЕФИЦИТА  БЮДЖЕТА В 2015- 2016 гг.</a:t>
            </a:r>
            <a:endParaRPr lang="ru-RU" sz="24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9" name="Нижний колонтитул 8"/>
          <p:cNvSpPr>
            <a:spLocks noGrp="1"/>
          </p:cNvSpPr>
          <p:nvPr>
            <p:ph type="ftr" sz="quarter" idx="11"/>
          </p:nvPr>
        </p:nvSpPr>
        <p:spPr/>
        <p:txBody>
          <a:bodyPr/>
          <a:lstStyle/>
          <a:p>
            <a:r>
              <a:rPr lang="ru-RU" smtClean="0"/>
              <a:t>Бюджет для граждан 2016 год с измененими</a:t>
            </a:r>
            <a:endParaRPr lang="ru-RU" dirty="0"/>
          </a:p>
        </p:txBody>
      </p:sp>
      <p:pic>
        <p:nvPicPr>
          <p:cNvPr id="7" name="i-main-pic" descr="Картинка 5 из 10"/>
          <p:cNvPicPr/>
          <p:nvPr/>
        </p:nvPicPr>
        <p:blipFill>
          <a:blip r:embed="rId8" cstate="print">
            <a:lum contrast="6000"/>
          </a:blip>
          <a:srcRect/>
          <a:stretch>
            <a:fillRect/>
          </a:stretch>
        </p:blipFill>
        <p:spPr bwMode="auto">
          <a:xfrm>
            <a:off x="8279904" y="0"/>
            <a:ext cx="864096" cy="93610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5"/>
          <p:cNvGraphicFramePr>
            <a:graphicFrameLocks noGrp="1"/>
          </p:cNvGraphicFramePr>
          <p:nvPr>
            <p:ph idx="1"/>
          </p:nvPr>
        </p:nvGraphicFramePr>
        <p:xfrm>
          <a:off x="539552" y="1196752"/>
          <a:ext cx="828092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3"/>
          <p:cNvSpPr>
            <a:spLocks noGrp="1"/>
          </p:cNvSpPr>
          <p:nvPr>
            <p:ph type="title"/>
          </p:nvPr>
        </p:nvSpPr>
        <p:spPr>
          <a:xfrm>
            <a:off x="457200" y="116632"/>
            <a:ext cx="8435280" cy="864096"/>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rmAutofit/>
          </a:bodyP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ДОХОДЫ  БЮДЖЕТА </a:t>
            </a:r>
            <a:endParaRPr lang="ru-RU" sz="24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pic>
        <p:nvPicPr>
          <p:cNvPr id="10" name="Рисунок 9" descr="деньги.jpeg"/>
          <p:cNvPicPr>
            <a:picLocks noChangeAspect="1"/>
          </p:cNvPicPr>
          <p:nvPr/>
        </p:nvPicPr>
        <p:blipFill>
          <a:blip r:embed="rId7" cstate="print"/>
          <a:stretch>
            <a:fillRect/>
          </a:stretch>
        </p:blipFill>
        <p:spPr>
          <a:xfrm>
            <a:off x="6084168" y="5345832"/>
            <a:ext cx="3059832" cy="1512168"/>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Скругленный прямоугольник 10"/>
          <p:cNvSpPr/>
          <p:nvPr/>
        </p:nvSpPr>
        <p:spPr>
          <a:xfrm>
            <a:off x="0" y="5229200"/>
            <a:ext cx="9144000" cy="16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8" name="Содержимое 7"/>
          <p:cNvGraphicFramePr>
            <a:graphicFrameLocks noGrp="1"/>
          </p:cNvGraphicFramePr>
          <p:nvPr>
            <p:ph sz="quarter" idx="3"/>
          </p:nvPr>
        </p:nvGraphicFramePr>
        <p:xfrm>
          <a:off x="142844" y="1000108"/>
          <a:ext cx="8786874" cy="41570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Таблица 9"/>
          <p:cNvGraphicFramePr>
            <a:graphicFrameLocks noGrp="1"/>
          </p:cNvGraphicFramePr>
          <p:nvPr/>
        </p:nvGraphicFramePr>
        <p:xfrm>
          <a:off x="539552" y="5437980"/>
          <a:ext cx="8167163" cy="1188720"/>
        </p:xfrm>
        <a:graphic>
          <a:graphicData uri="http://schemas.openxmlformats.org/drawingml/2006/table">
            <a:tbl>
              <a:tblPr firstRow="1" bandRow="1">
                <a:tableStyleId>{69CF1AB2-1976-4502-BF36-3FF5EA218861}</a:tableStyleId>
              </a:tblPr>
              <a:tblGrid>
                <a:gridCol w="2370532"/>
                <a:gridCol w="1949948"/>
                <a:gridCol w="1970119"/>
                <a:gridCol w="1876564"/>
              </a:tblGrid>
              <a:tr h="295276">
                <a:tc rowSpan="2">
                  <a:txBody>
                    <a:bodyPr/>
                    <a:lstStyle/>
                    <a:p>
                      <a:pPr algn="ctr"/>
                      <a:r>
                        <a:rPr lang="ru-RU" sz="1400" b="1" dirty="0" smtClean="0">
                          <a:effectLst/>
                          <a:latin typeface="Bookman Old Style" pitchFamily="18" charset="0"/>
                        </a:rPr>
                        <a:t>Общий объем доходов бюджета</a:t>
                      </a:r>
                      <a:endParaRPr lang="ru-RU" sz="1400" b="1" dirty="0">
                        <a:solidFill>
                          <a:srgbClr val="003399"/>
                        </a:solidFill>
                        <a:effectLst/>
                        <a:latin typeface="Bookman Old Style" pitchFamily="18" charset="0"/>
                      </a:endParaRPr>
                    </a:p>
                  </a:txBody>
                  <a:tcPr/>
                </a:tc>
                <a:tc gridSpan="3">
                  <a:txBody>
                    <a:bodyPr/>
                    <a:lstStyle/>
                    <a:p>
                      <a:pPr algn="ctr"/>
                      <a:r>
                        <a:rPr lang="ru-RU" sz="1400" b="1" dirty="0" smtClean="0">
                          <a:solidFill>
                            <a:schemeClr val="tx2">
                              <a:lumMod val="10000"/>
                            </a:schemeClr>
                          </a:solidFill>
                          <a:effectLst/>
                          <a:latin typeface="Bookman Old Style" pitchFamily="18" charset="0"/>
                        </a:rPr>
                        <a:t>в том числе:</a:t>
                      </a:r>
                      <a:endParaRPr lang="ru-RU" sz="1400" b="1" dirty="0">
                        <a:solidFill>
                          <a:schemeClr val="tx2">
                            <a:lumMod val="10000"/>
                          </a:schemeClr>
                        </a:solidFill>
                        <a:effectLst/>
                        <a:latin typeface="Bookman Old Style" pitchFamily="18" charset="0"/>
                      </a:endParaRPr>
                    </a:p>
                  </a:txBody>
                  <a:tcPr/>
                </a:tc>
                <a:tc hMerge="1">
                  <a:txBody>
                    <a:bodyPr/>
                    <a:lstStyle/>
                    <a:p>
                      <a:pPr algn="ctr"/>
                      <a:endParaRPr lang="ru-RU" sz="1400" b="1" dirty="0">
                        <a:solidFill>
                          <a:schemeClr val="bg1"/>
                        </a:solidFill>
                        <a:effectLst/>
                        <a:latin typeface="Bookman Old Style" pitchFamily="18" charset="0"/>
                      </a:endParaRPr>
                    </a:p>
                  </a:txBody>
                  <a:tcPr/>
                </a:tc>
                <a:tc hMerge="1">
                  <a:txBody>
                    <a:bodyPr/>
                    <a:lstStyle/>
                    <a:p>
                      <a:pPr algn="ctr"/>
                      <a:endParaRPr lang="ru-RU" sz="1400" b="1" dirty="0">
                        <a:solidFill>
                          <a:srgbClr val="003399"/>
                        </a:solidFill>
                        <a:effectLst/>
                        <a:latin typeface="Bookman Old Style" pitchFamily="18" charset="0"/>
                      </a:endParaRPr>
                    </a:p>
                  </a:txBody>
                  <a:tcPr/>
                </a:tc>
              </a:tr>
              <a:tr h="457104">
                <a:tc vMerge="1">
                  <a:txBody>
                    <a:bodyPr/>
                    <a:lstStyle/>
                    <a:p>
                      <a:pPr algn="ctr"/>
                      <a:endParaRPr lang="ru-RU" sz="1400" b="1" dirty="0">
                        <a:solidFill>
                          <a:srgbClr val="003399"/>
                        </a:solidFill>
                        <a:effectLst/>
                        <a:latin typeface="Bookman Old Style" pitchFamily="18" charset="0"/>
                      </a:endParaRPr>
                    </a:p>
                  </a:txBody>
                  <a:tcPr/>
                </a:tc>
                <a:tc>
                  <a:txBody>
                    <a:bodyPr/>
                    <a:lstStyle/>
                    <a:p>
                      <a:pPr algn="ctr"/>
                      <a:r>
                        <a:rPr lang="ru-RU" sz="1400" b="1" dirty="0" smtClean="0">
                          <a:effectLst/>
                          <a:latin typeface="Bookman Old Style" pitchFamily="18" charset="0"/>
                        </a:rPr>
                        <a:t>Налоговые доходы</a:t>
                      </a:r>
                      <a:endParaRPr lang="ru-RU" sz="1400" b="1" dirty="0">
                        <a:solidFill>
                          <a:srgbClr val="003399"/>
                        </a:solidFill>
                        <a:effectLst/>
                        <a:latin typeface="Bookman Old Style" pitchFamily="18" charset="0"/>
                      </a:endParaRPr>
                    </a:p>
                  </a:txBody>
                  <a:tcPr/>
                </a:tc>
                <a:tc>
                  <a:txBody>
                    <a:bodyPr/>
                    <a:lstStyle/>
                    <a:p>
                      <a:pPr algn="ctr"/>
                      <a:r>
                        <a:rPr lang="ru-RU" sz="1400" b="1" dirty="0" smtClean="0">
                          <a:solidFill>
                            <a:schemeClr val="bg1"/>
                          </a:solidFill>
                          <a:effectLst/>
                          <a:latin typeface="Bookman Old Style" pitchFamily="18" charset="0"/>
                        </a:rPr>
                        <a:t>Неналоговые доходы</a:t>
                      </a:r>
                      <a:endParaRPr lang="ru-RU" sz="1400" b="1" dirty="0">
                        <a:solidFill>
                          <a:schemeClr val="bg1"/>
                        </a:solidFill>
                        <a:effectLst/>
                        <a:latin typeface="Bookman Old Style" pitchFamily="18" charset="0"/>
                      </a:endParaRPr>
                    </a:p>
                  </a:txBody>
                  <a:tcPr/>
                </a:tc>
                <a:tc>
                  <a:txBody>
                    <a:bodyPr/>
                    <a:lstStyle/>
                    <a:p>
                      <a:pPr algn="ctr"/>
                      <a:r>
                        <a:rPr lang="ru-RU" sz="1400" b="1" dirty="0" smtClean="0">
                          <a:effectLst/>
                          <a:latin typeface="Bookman Old Style" pitchFamily="18" charset="0"/>
                        </a:rPr>
                        <a:t>Безвозмездные поступления</a:t>
                      </a:r>
                      <a:endParaRPr lang="ru-RU" sz="1400" b="1" dirty="0">
                        <a:solidFill>
                          <a:srgbClr val="003399"/>
                        </a:solidFill>
                        <a:effectLst/>
                        <a:latin typeface="Bookman Old Style" pitchFamily="18" charset="0"/>
                      </a:endParaRPr>
                    </a:p>
                  </a:txBody>
                  <a:tcPr/>
                </a:tc>
              </a:tr>
              <a:tr h="317171">
                <a:tc>
                  <a:txBody>
                    <a:bodyPr/>
                    <a:lstStyle/>
                    <a:p>
                      <a:pPr algn="ctr"/>
                      <a:r>
                        <a:rPr lang="ru-RU" sz="1800" b="1" i="0" dirty="0" smtClean="0">
                          <a:solidFill>
                            <a:schemeClr val="bg1"/>
                          </a:solidFill>
                          <a:effectLst/>
                          <a:latin typeface="Bookman Old Style" pitchFamily="18" charset="0"/>
                        </a:rPr>
                        <a:t>216 748,7</a:t>
                      </a:r>
                      <a:endParaRPr lang="ru-RU" sz="1800" b="1" i="0" dirty="0">
                        <a:solidFill>
                          <a:schemeClr val="bg1"/>
                        </a:solidFill>
                        <a:effectLst/>
                        <a:latin typeface="Bookman Old Style" pitchFamily="18" charset="0"/>
                      </a:endParaRPr>
                    </a:p>
                  </a:txBody>
                  <a:tcPr/>
                </a:tc>
                <a:tc>
                  <a:txBody>
                    <a:bodyPr/>
                    <a:lstStyle/>
                    <a:p>
                      <a:pPr algn="ctr"/>
                      <a:r>
                        <a:rPr lang="ru-RU" sz="1800" b="1" i="0" dirty="0" smtClean="0">
                          <a:solidFill>
                            <a:schemeClr val="bg1"/>
                          </a:solidFill>
                          <a:effectLst/>
                          <a:latin typeface="Bookman Old Style" pitchFamily="18" charset="0"/>
                        </a:rPr>
                        <a:t>38 952,9</a:t>
                      </a:r>
                      <a:endParaRPr lang="ru-RU" sz="1800" b="1" i="0" dirty="0">
                        <a:solidFill>
                          <a:schemeClr val="bg1"/>
                        </a:solidFill>
                        <a:effectLst/>
                        <a:latin typeface="Bookman Old Style" pitchFamily="18" charset="0"/>
                      </a:endParaRPr>
                    </a:p>
                  </a:txBody>
                  <a:tcPr/>
                </a:tc>
                <a:tc>
                  <a:txBody>
                    <a:bodyPr/>
                    <a:lstStyle/>
                    <a:p>
                      <a:pPr algn="ctr"/>
                      <a:r>
                        <a:rPr lang="ru-RU" sz="1800" b="1" i="0" dirty="0" smtClean="0">
                          <a:solidFill>
                            <a:schemeClr val="bg1"/>
                          </a:solidFill>
                          <a:effectLst/>
                          <a:latin typeface="Bookman Old Style" pitchFamily="18" charset="0"/>
                        </a:rPr>
                        <a:t>1 577,8</a:t>
                      </a:r>
                      <a:endParaRPr lang="ru-RU" sz="1800" b="1" i="0" dirty="0">
                        <a:solidFill>
                          <a:schemeClr val="bg1"/>
                        </a:solidFill>
                        <a:effectLst/>
                        <a:latin typeface="Bookman Old Style" pitchFamily="18" charset="0"/>
                      </a:endParaRPr>
                    </a:p>
                  </a:txBody>
                  <a:tcPr/>
                </a:tc>
                <a:tc>
                  <a:txBody>
                    <a:bodyPr/>
                    <a:lstStyle/>
                    <a:p>
                      <a:pPr algn="ctr"/>
                      <a:r>
                        <a:rPr lang="ru-RU" sz="1800" b="1" i="0" dirty="0" smtClean="0">
                          <a:solidFill>
                            <a:schemeClr val="bg1"/>
                          </a:solidFill>
                          <a:effectLst/>
                          <a:latin typeface="Bookman Old Style" pitchFamily="18" charset="0"/>
                        </a:rPr>
                        <a:t>176</a:t>
                      </a:r>
                      <a:r>
                        <a:rPr lang="ru-RU" sz="1800" b="1" i="0" baseline="0" dirty="0" smtClean="0">
                          <a:solidFill>
                            <a:schemeClr val="bg1"/>
                          </a:solidFill>
                          <a:effectLst/>
                          <a:latin typeface="Bookman Old Style" pitchFamily="18" charset="0"/>
                        </a:rPr>
                        <a:t> 218,0</a:t>
                      </a:r>
                      <a:endParaRPr lang="ru-RU" sz="1800" b="1" i="0" dirty="0">
                        <a:solidFill>
                          <a:schemeClr val="bg1"/>
                        </a:solidFill>
                        <a:effectLst/>
                        <a:latin typeface="Bookman Old Style" pitchFamily="18" charset="0"/>
                      </a:endParaRPr>
                    </a:p>
                  </a:txBody>
                  <a:tcPr/>
                </a:tc>
              </a:tr>
            </a:tbl>
          </a:graphicData>
        </a:graphic>
      </p:graphicFrame>
      <p:sp>
        <p:nvSpPr>
          <p:cNvPr id="12" name="Прямоугольник с двумя скругленными противолежащими углами 11"/>
          <p:cNvSpPr/>
          <p:nvPr/>
        </p:nvSpPr>
        <p:spPr>
          <a:xfrm>
            <a:off x="179512" y="188640"/>
            <a:ext cx="8784976" cy="864096"/>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 ОБЩИЙ ОБЪЕМ ДОХОДОВ   БЮДЖЕТА  </a:t>
            </a:r>
            <a:endParaRPr lang="ru-RU" sz="2400" b="1" dirty="0" smtClean="0">
              <a:latin typeface="Book Antiqua" pitchFamily="18" charset="0"/>
            </a:endParaRPr>
          </a:p>
          <a:p>
            <a:pPr algn="ctr"/>
            <a:r>
              <a:rPr lang="ru-RU" sz="2400" b="1" dirty="0" smtClean="0">
                <a:latin typeface="Book Antiqua" pitchFamily="18" charset="0"/>
              </a:rPr>
              <a:t>НА  </a:t>
            </a:r>
            <a:r>
              <a:rPr lang="ru-RU" sz="2400" b="1" dirty="0" smtClean="0">
                <a:latin typeface="Book Antiqua" pitchFamily="18" charset="0"/>
              </a:rPr>
              <a:t>2016 ГОД</a:t>
            </a:r>
            <a:endParaRPr lang="ru-RU" sz="2400" b="1" dirty="0">
              <a:latin typeface="Book Antiqua" pitchFamily="18" charset="0"/>
            </a:endParaRPr>
          </a:p>
        </p:txBody>
      </p:sp>
      <p:pic>
        <p:nvPicPr>
          <p:cNvPr id="15" name="Рисунок 14" descr="кошелек.jpg"/>
          <p:cNvPicPr>
            <a:picLocks noChangeAspect="1"/>
          </p:cNvPicPr>
          <p:nvPr/>
        </p:nvPicPr>
        <p:blipFill>
          <a:blip r:embed="rId3" cstate="print"/>
          <a:stretch>
            <a:fillRect/>
          </a:stretch>
        </p:blipFill>
        <p:spPr>
          <a:xfrm>
            <a:off x="179511" y="980728"/>
            <a:ext cx="1824203" cy="1368152"/>
          </a:xfrm>
          <a:prstGeom prst="rect">
            <a:avLst/>
          </a:prstGeom>
          <a:ln>
            <a:noFill/>
          </a:ln>
          <a:effectLst>
            <a:softEdge rad="112500"/>
          </a:effectLst>
        </p:spPr>
      </p:pic>
      <p:sp>
        <p:nvSpPr>
          <p:cNvPr id="17" name="Скругленный прямоугольник 16"/>
          <p:cNvSpPr/>
          <p:nvPr/>
        </p:nvSpPr>
        <p:spPr>
          <a:xfrm>
            <a:off x="7740352" y="980728"/>
            <a:ext cx="1187624" cy="504056"/>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1400" b="1" dirty="0" smtClean="0">
                <a:solidFill>
                  <a:schemeClr val="tx2">
                    <a:lumMod val="10000"/>
                  </a:schemeClr>
                </a:solidFill>
                <a:latin typeface="Book Antiqua" pitchFamily="18" charset="0"/>
              </a:rPr>
              <a:t>тыс. руб.</a:t>
            </a:r>
            <a:endParaRPr lang="ru-RU" sz="1400" b="1" dirty="0">
              <a:solidFill>
                <a:schemeClr val="tx2">
                  <a:lumMod val="10000"/>
                </a:schemeClr>
              </a:solidFill>
              <a:latin typeface="Book Antiqua" pitchFamily="18" charset="0"/>
            </a:endParaRPr>
          </a:p>
        </p:txBody>
      </p:sp>
      <p:sp>
        <p:nvSpPr>
          <p:cNvPr id="9" name="Номер слайда 8"/>
          <p:cNvSpPr>
            <a:spLocks noGrp="1"/>
          </p:cNvSpPr>
          <p:nvPr>
            <p:ph type="sldNum" sz="quarter" idx="12"/>
          </p:nvPr>
        </p:nvSpPr>
        <p:spPr/>
        <p:txBody>
          <a:bodyPr/>
          <a:lstStyle/>
          <a:p>
            <a:pPr>
              <a:defRPr/>
            </a:pPr>
            <a:fld id="{FE54F732-9674-41E2-9D19-FC40430A42D2}" type="slidenum">
              <a:rPr lang="ru-RU" smtClean="0"/>
              <a:pPr>
                <a:defRPr/>
              </a:pPr>
              <a:t>14</a:t>
            </a:fld>
            <a:endParaRPr lang="ru-RU"/>
          </a:p>
        </p:txBody>
      </p:sp>
      <p:sp>
        <p:nvSpPr>
          <p:cNvPr id="14" name="Нижний колонтитул 13"/>
          <p:cNvSpPr>
            <a:spLocks noGrp="1"/>
          </p:cNvSpPr>
          <p:nvPr>
            <p:ph type="ftr" sz="quarter" idx="11"/>
          </p:nvPr>
        </p:nvSpPr>
        <p:spPr/>
        <p:txBody>
          <a:bodyPr/>
          <a:lstStyle/>
          <a:p>
            <a:pPr>
              <a:defRPr/>
            </a:pPr>
            <a:r>
              <a:rPr lang="ru-RU" smtClean="0"/>
              <a:t>Бюджет для граждан 2016 год с измененими</a:t>
            </a:r>
            <a:endParaRPr lang="ru-RU"/>
          </a:p>
        </p:txBody>
      </p:sp>
      <p:pic>
        <p:nvPicPr>
          <p:cNvPr id="13" name="i-main-pic" descr="Картинка 5 из 10"/>
          <p:cNvPicPr/>
          <p:nvPr/>
        </p:nvPicPr>
        <p:blipFill>
          <a:blip r:embed="rId4" cstate="print">
            <a:lum contrast="6000"/>
          </a:blip>
          <a:srcRect/>
          <a:stretch>
            <a:fillRect/>
          </a:stretch>
        </p:blipFill>
        <p:spPr bwMode="auto">
          <a:xfrm>
            <a:off x="8279904" y="0"/>
            <a:ext cx="864096" cy="93610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Содержимое 11"/>
          <p:cNvGraphicFramePr>
            <a:graphicFrameLocks noGrp="1"/>
          </p:cNvGraphicFramePr>
          <p:nvPr>
            <p:ph idx="1"/>
          </p:nvPr>
        </p:nvGraphicFramePr>
        <p:xfrm>
          <a:off x="457200" y="1196752"/>
          <a:ext cx="7787208" cy="5259611"/>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3"/>
          <p:cNvSpPr>
            <a:spLocks noGrp="1"/>
          </p:cNvSpPr>
          <p:nvPr>
            <p:ph type="title"/>
          </p:nvPr>
        </p:nvSpPr>
        <p:spPr>
          <a:xfrm>
            <a:off x="0" y="0"/>
            <a:ext cx="8856984" cy="836712"/>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rmAutofit/>
          </a:bodyP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ДИНАМИКА    ОБЪЕМА </a:t>
            </a:r>
            <a:b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b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МУНИЦИПАЛЬНОГО   ДОЛГА</a:t>
            </a:r>
            <a:endParaRPr lang="ru-RU" sz="24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pic>
        <p:nvPicPr>
          <p:cNvPr id="5" name="i-main-pic" descr="Картинка 5 из 10"/>
          <p:cNvPicPr/>
          <p:nvPr/>
        </p:nvPicPr>
        <p:blipFill>
          <a:blip r:embed="rId3" cstate="print">
            <a:lum contrast="6000"/>
          </a:blip>
          <a:srcRect/>
          <a:stretch>
            <a:fillRect/>
          </a:stretch>
        </p:blipFill>
        <p:spPr bwMode="auto">
          <a:xfrm>
            <a:off x="8279904" y="0"/>
            <a:ext cx="864096" cy="936104"/>
          </a:xfrm>
          <a:prstGeom prst="rect">
            <a:avLst/>
          </a:prstGeom>
          <a:noFill/>
          <a:ln w="9525">
            <a:noFill/>
            <a:miter lim="800000"/>
            <a:headEnd/>
            <a:tailEnd/>
          </a:ln>
        </p:spPr>
      </p:pic>
      <p:sp>
        <p:nvSpPr>
          <p:cNvPr id="14" name="Прямоугольная выноска 13"/>
          <p:cNvSpPr/>
          <p:nvPr/>
        </p:nvSpPr>
        <p:spPr>
          <a:xfrm>
            <a:off x="2843808" y="1412776"/>
            <a:ext cx="914400" cy="360040"/>
          </a:xfrm>
          <a:prstGeom prst="wedgeRectCallout">
            <a:avLst>
              <a:gd name="adj1" fmla="val -18981"/>
              <a:gd name="adj2" fmla="val 111883"/>
            </a:avLst>
          </a:prstGeom>
          <a:gradFill flip="none" rotWithShape="1">
            <a:gsLst>
              <a:gs pos="0">
                <a:srgbClr val="33CCFF">
                  <a:shade val="30000"/>
                  <a:satMod val="115000"/>
                </a:srgbClr>
              </a:gs>
              <a:gs pos="50000">
                <a:srgbClr val="33CCFF">
                  <a:shade val="67500"/>
                  <a:satMod val="115000"/>
                </a:srgbClr>
              </a:gs>
              <a:gs pos="100000">
                <a:srgbClr val="33CCFF">
                  <a:shade val="100000"/>
                  <a:satMod val="115000"/>
                </a:srgbClr>
              </a:gs>
            </a:gsLst>
            <a:lin ang="18900000" scaled="1"/>
            <a:tileRect/>
          </a:gra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200" b="0" dirty="0" smtClean="0">
                <a:solidFill>
                  <a:srgbClr val="0000FF"/>
                </a:solidFill>
                <a:effectLst/>
                <a:latin typeface="Bookman Old Style" pitchFamily="18" charset="0"/>
              </a:rPr>
              <a:t>7 312,2</a:t>
            </a:r>
            <a:endParaRPr lang="ru-RU" sz="1200" b="0" dirty="0">
              <a:solidFill>
                <a:srgbClr val="0000FF"/>
              </a:solidFill>
              <a:effectLst/>
              <a:latin typeface="Bookman Old Style" pitchFamily="18" charset="0"/>
            </a:endParaRPr>
          </a:p>
        </p:txBody>
      </p:sp>
      <p:sp>
        <p:nvSpPr>
          <p:cNvPr id="15" name="Прямоугольная выноска 14"/>
          <p:cNvSpPr/>
          <p:nvPr/>
        </p:nvSpPr>
        <p:spPr>
          <a:xfrm>
            <a:off x="6660232" y="1412776"/>
            <a:ext cx="914400" cy="360040"/>
          </a:xfrm>
          <a:prstGeom prst="wedgeRectCallout">
            <a:avLst>
              <a:gd name="adj1" fmla="val -18981"/>
              <a:gd name="adj2" fmla="val 111883"/>
            </a:avLst>
          </a:prstGeom>
          <a:gradFill flip="none" rotWithShape="1">
            <a:gsLst>
              <a:gs pos="0">
                <a:srgbClr val="33CCFF">
                  <a:shade val="30000"/>
                  <a:satMod val="115000"/>
                </a:srgbClr>
              </a:gs>
              <a:gs pos="50000">
                <a:srgbClr val="33CCFF">
                  <a:shade val="67500"/>
                  <a:satMod val="115000"/>
                </a:srgbClr>
              </a:gs>
              <a:gs pos="100000">
                <a:srgbClr val="33CCFF">
                  <a:shade val="100000"/>
                  <a:satMod val="115000"/>
                </a:srgbClr>
              </a:gs>
            </a:gsLst>
            <a:lin ang="18900000" scaled="1"/>
            <a:tileRect/>
          </a:gradFill>
          <a:ln w="9525" cap="flat" cmpd="sng" algn="ctr">
            <a:solidFill>
              <a:srgbClr val="0000F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200" b="0" dirty="0" smtClean="0">
                <a:solidFill>
                  <a:srgbClr val="0000FF"/>
                </a:solidFill>
                <a:effectLst/>
                <a:latin typeface="Bookman Old Style" pitchFamily="18" charset="0"/>
              </a:rPr>
              <a:t>7 312,2</a:t>
            </a:r>
            <a:endParaRPr lang="ru-RU" sz="1200" b="0" dirty="0">
              <a:solidFill>
                <a:srgbClr val="0000FF"/>
              </a:solidFill>
              <a:effectLst/>
              <a:latin typeface="Bookman Old Style" pitchFamily="18" charset="0"/>
            </a:endParaRPr>
          </a:p>
        </p:txBody>
      </p:sp>
      <p:sp>
        <p:nvSpPr>
          <p:cNvPr id="8" name="Скругленный прямоугольник 7"/>
          <p:cNvSpPr/>
          <p:nvPr/>
        </p:nvSpPr>
        <p:spPr>
          <a:xfrm>
            <a:off x="7956376" y="1000108"/>
            <a:ext cx="1187624" cy="504056"/>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1400" b="1" dirty="0" smtClean="0">
                <a:solidFill>
                  <a:schemeClr val="tx2">
                    <a:lumMod val="10000"/>
                  </a:schemeClr>
                </a:solidFill>
                <a:latin typeface="Book Antiqua" pitchFamily="18" charset="0"/>
              </a:rPr>
              <a:t>тыс. руб.</a:t>
            </a:r>
            <a:endParaRPr lang="ru-RU" sz="1400" b="1" dirty="0">
              <a:solidFill>
                <a:schemeClr val="tx2">
                  <a:lumMod val="10000"/>
                </a:schemeClr>
              </a:solidFill>
              <a:latin typeface="Book Antiqua"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sz="half" idx="1"/>
          </p:nvPr>
        </p:nvGraphicFramePr>
        <p:xfrm>
          <a:off x="179512" y="1484785"/>
          <a:ext cx="4176464" cy="30963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Содержимое 7"/>
          <p:cNvGraphicFramePr>
            <a:graphicFrameLocks noGrp="1"/>
          </p:cNvGraphicFramePr>
          <p:nvPr>
            <p:ph sz="quarter" idx="3"/>
          </p:nvPr>
        </p:nvGraphicFramePr>
        <p:xfrm>
          <a:off x="142844" y="857232"/>
          <a:ext cx="9001156" cy="6000768"/>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с двумя скругленными противолежащими углами 9"/>
          <p:cNvSpPr/>
          <p:nvPr/>
        </p:nvSpPr>
        <p:spPr>
          <a:xfrm>
            <a:off x="0" y="0"/>
            <a:ext cx="9144000" cy="785794"/>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СТРУКТУРА     НАЛОГОВЫХ   И   </a:t>
            </a:r>
            <a:endParaRPr lang="ru-RU" sz="2400" b="1" dirty="0" smtClean="0">
              <a:latin typeface="Book Antiqua" pitchFamily="18" charset="0"/>
            </a:endParaRPr>
          </a:p>
          <a:p>
            <a:pPr algn="ctr"/>
            <a:r>
              <a:rPr lang="ru-RU" sz="2400" b="1" dirty="0" smtClean="0">
                <a:latin typeface="Book Antiqua" pitchFamily="18" charset="0"/>
              </a:rPr>
              <a:t>  </a:t>
            </a:r>
            <a:r>
              <a:rPr lang="ru-RU" sz="2400" b="1" dirty="0" smtClean="0">
                <a:latin typeface="Book Antiqua" pitchFamily="18" charset="0"/>
              </a:rPr>
              <a:t>НЕНАЛОГОВЫХ БЮДЖЕТА  НА  2016 ГОД</a:t>
            </a:r>
            <a:endParaRPr lang="ru-RU" sz="2400" b="1" dirty="0">
              <a:latin typeface="Book Antiqua" pitchFamily="18" charset="0"/>
            </a:endParaRPr>
          </a:p>
        </p:txBody>
      </p:sp>
      <p:sp>
        <p:nvSpPr>
          <p:cNvPr id="5" name="Номер слайда 4"/>
          <p:cNvSpPr>
            <a:spLocks noGrp="1"/>
          </p:cNvSpPr>
          <p:nvPr>
            <p:ph type="sldNum" sz="quarter" idx="12"/>
          </p:nvPr>
        </p:nvSpPr>
        <p:spPr/>
        <p:txBody>
          <a:bodyPr/>
          <a:lstStyle/>
          <a:p>
            <a:pPr>
              <a:defRPr/>
            </a:pPr>
            <a:fld id="{FE54F732-9674-41E2-9D19-FC40430A42D2}" type="slidenum">
              <a:rPr lang="ru-RU" smtClean="0"/>
              <a:pPr>
                <a:defRPr/>
              </a:pPr>
              <a:t>16</a:t>
            </a:fld>
            <a:endParaRPr lang="ru-RU"/>
          </a:p>
        </p:txBody>
      </p:sp>
      <p:sp>
        <p:nvSpPr>
          <p:cNvPr id="9" name="Нижний колонтитул 8"/>
          <p:cNvSpPr>
            <a:spLocks noGrp="1"/>
          </p:cNvSpPr>
          <p:nvPr>
            <p:ph type="ftr" sz="quarter" idx="11"/>
          </p:nvPr>
        </p:nvSpPr>
        <p:spPr/>
        <p:txBody>
          <a:bodyPr/>
          <a:lstStyle/>
          <a:p>
            <a:pPr>
              <a:defRPr/>
            </a:pPr>
            <a:r>
              <a:rPr lang="ru-RU" smtClean="0"/>
              <a:t>Бюджет для граждан 2016 год с измененими</a:t>
            </a:r>
            <a:endParaRPr lang="ru-RU"/>
          </a:p>
        </p:txBody>
      </p:sp>
      <p:pic>
        <p:nvPicPr>
          <p:cNvPr id="7" name="i-main-pic" descr="Картинка 5 из 10"/>
          <p:cNvPicPr/>
          <p:nvPr/>
        </p:nvPicPr>
        <p:blipFill>
          <a:blip r:embed="rId4" cstate="print">
            <a:lum contrast="6000"/>
          </a:blip>
          <a:srcRect/>
          <a:stretch>
            <a:fillRect/>
          </a:stretch>
        </p:blipFill>
        <p:spPr bwMode="auto">
          <a:xfrm>
            <a:off x="8279904" y="0"/>
            <a:ext cx="864096" cy="93610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sz="half" idx="1"/>
          </p:nvPr>
        </p:nvGraphicFramePr>
        <p:xfrm>
          <a:off x="179512" y="1484785"/>
          <a:ext cx="4176464" cy="3096343"/>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с двумя скругленными противолежащими углами 9"/>
          <p:cNvSpPr/>
          <p:nvPr/>
        </p:nvSpPr>
        <p:spPr>
          <a:xfrm>
            <a:off x="0" y="0"/>
            <a:ext cx="9144000" cy="785794"/>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СТРУКТУРА  НАЛОГОВЫХ  И  НЕНАЛОГОВЫХ ДОХОДОВ  БЮДЖЕТА  В  2014-2016  гг.</a:t>
            </a:r>
            <a:endParaRPr lang="ru-RU" sz="2400" b="1" dirty="0">
              <a:latin typeface="Book Antiqua" pitchFamily="18" charset="0"/>
            </a:endParaRPr>
          </a:p>
        </p:txBody>
      </p:sp>
      <p:graphicFrame>
        <p:nvGraphicFramePr>
          <p:cNvPr id="8" name="Содержимое 7"/>
          <p:cNvGraphicFramePr>
            <a:graphicFrameLocks noGrp="1"/>
          </p:cNvGraphicFramePr>
          <p:nvPr>
            <p:ph sz="quarter" idx="3"/>
          </p:nvPr>
        </p:nvGraphicFramePr>
        <p:xfrm>
          <a:off x="323528" y="857232"/>
          <a:ext cx="8820472" cy="5740120"/>
        </p:xfrm>
        <a:graphic>
          <a:graphicData uri="http://schemas.openxmlformats.org/drawingml/2006/chart">
            <c:chart xmlns:c="http://schemas.openxmlformats.org/drawingml/2006/chart" xmlns:r="http://schemas.openxmlformats.org/officeDocument/2006/relationships" r:id="rId4"/>
          </a:graphicData>
        </a:graphic>
      </p:graphicFrame>
      <p:sp>
        <p:nvSpPr>
          <p:cNvPr id="5" name="Номер слайда 4"/>
          <p:cNvSpPr>
            <a:spLocks noGrp="1"/>
          </p:cNvSpPr>
          <p:nvPr>
            <p:ph type="sldNum" sz="quarter" idx="12"/>
          </p:nvPr>
        </p:nvSpPr>
        <p:spPr/>
        <p:txBody>
          <a:bodyPr/>
          <a:lstStyle/>
          <a:p>
            <a:pPr>
              <a:defRPr/>
            </a:pPr>
            <a:fld id="{FE54F732-9674-41E2-9D19-FC40430A42D2}" type="slidenum">
              <a:rPr lang="ru-RU" smtClean="0"/>
              <a:pPr>
                <a:defRPr/>
              </a:pPr>
              <a:t>17</a:t>
            </a:fld>
            <a:endParaRPr lang="ru-RU"/>
          </a:p>
        </p:txBody>
      </p:sp>
      <p:sp>
        <p:nvSpPr>
          <p:cNvPr id="9" name="Нижний колонтитул 8"/>
          <p:cNvSpPr>
            <a:spLocks noGrp="1"/>
          </p:cNvSpPr>
          <p:nvPr>
            <p:ph type="ftr" sz="quarter" idx="11"/>
          </p:nvPr>
        </p:nvSpPr>
        <p:spPr/>
        <p:txBody>
          <a:bodyPr/>
          <a:lstStyle/>
          <a:p>
            <a:pPr>
              <a:defRPr/>
            </a:pPr>
            <a:r>
              <a:rPr lang="ru-RU" smtClean="0"/>
              <a:t>Бюджет для граждан 2016 год с измененими</a:t>
            </a:r>
            <a:endParaRPr lang="ru-RU"/>
          </a:p>
        </p:txBody>
      </p:sp>
      <p:pic>
        <p:nvPicPr>
          <p:cNvPr id="7" name="i-main-pic" descr="Картинка 5 из 10"/>
          <p:cNvPicPr/>
          <p:nvPr/>
        </p:nvPicPr>
        <p:blipFill>
          <a:blip r:embed="rId5" cstate="print">
            <a:lum contrast="6000"/>
          </a:blip>
          <a:srcRect/>
          <a:stretch>
            <a:fillRect/>
          </a:stretch>
        </p:blipFill>
        <p:spPr bwMode="auto">
          <a:xfrm>
            <a:off x="8279904" y="0"/>
            <a:ext cx="864096" cy="93610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96752"/>
            <a:ext cx="7859216" cy="5258984"/>
          </a:xfrm>
        </p:spPr>
        <p:txBody>
          <a:bodyPr>
            <a:normAutofit fontScale="92500" lnSpcReduction="10000"/>
          </a:bodyPr>
          <a:lstStyle/>
          <a:p>
            <a:pPr algn="ctr">
              <a:buNone/>
            </a:pPr>
            <a:r>
              <a:rPr lang="ru-RU" sz="2000" b="1" dirty="0" smtClean="0">
                <a:solidFill>
                  <a:srgbClr val="660033"/>
                </a:solidFill>
                <a:latin typeface="Book Antiqua" pitchFamily="18" charset="0"/>
              </a:rPr>
              <a:t>НАЛОГОВАЯ ЛЬГОТА – это полное или частичное освобождение от уплаты налога.</a:t>
            </a:r>
          </a:p>
          <a:p>
            <a:pPr algn="ctr">
              <a:buNone/>
            </a:pPr>
            <a:r>
              <a:rPr lang="ru-RU" sz="2000" dirty="0" smtClean="0">
                <a:solidFill>
                  <a:srgbClr val="660033"/>
                </a:solidFill>
                <a:latin typeface="Book Antiqua" pitchFamily="18" charset="0"/>
              </a:rPr>
              <a:t>На территории муниципального образования «Холм-Жирковский район» Смоленской области действует система налогообложения  в виде единого налога на вмененный доход для отдельных видов деятельности (ЕНВД). </a:t>
            </a:r>
          </a:p>
          <a:p>
            <a:pPr algn="ctr">
              <a:buNone/>
            </a:pPr>
            <a:r>
              <a:rPr lang="ru-RU" sz="2000" dirty="0" smtClean="0">
                <a:solidFill>
                  <a:srgbClr val="660033"/>
                </a:solidFill>
                <a:latin typeface="Book Antiqua" pitchFamily="18" charset="0"/>
              </a:rPr>
              <a:t>Решением  Холм-Жирковского районного Совета депутатов от 27.10.2011 года « О введении в действие системы налогообложения в виде единого налога на вмененный доход для отдельных видов деятельности на территории муниципального образования «Холм-Жирковский район» Смоленской области  налоговые льготы налогоплательщикам не предусмотрены.</a:t>
            </a:r>
          </a:p>
          <a:p>
            <a:pPr algn="ctr">
              <a:buNone/>
            </a:pPr>
            <a:r>
              <a:rPr lang="ru-RU" sz="2000" dirty="0" smtClean="0">
                <a:solidFill>
                  <a:srgbClr val="660033"/>
                </a:solidFill>
                <a:latin typeface="Book Antiqua" pitchFamily="18" charset="0"/>
              </a:rPr>
              <a:t>Стимулирование развития отдельных видов предпринимательской деятельности происходит через применение различных значений  корректирующего коэффициента базовой доходности</a:t>
            </a:r>
          </a:p>
          <a:p>
            <a:pPr algn="ctr">
              <a:buNone/>
            </a:pPr>
            <a:r>
              <a:rPr lang="ru-RU" sz="2000" dirty="0" smtClean="0">
                <a:solidFill>
                  <a:srgbClr val="660033"/>
                </a:solidFill>
                <a:latin typeface="Book Antiqua" pitchFamily="18" charset="0"/>
              </a:rPr>
              <a:t>(от 0,01 до 1,0)</a:t>
            </a:r>
            <a:endParaRPr lang="ru-RU" sz="2000" dirty="0">
              <a:solidFill>
                <a:srgbClr val="660033"/>
              </a:solidFill>
              <a:latin typeface="Book Antiqua" pitchFamily="18" charset="0"/>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18</a:t>
            </a:fld>
            <a:endParaRPr lang="ru-RU" dirty="0"/>
          </a:p>
        </p:txBody>
      </p:sp>
      <p:sp>
        <p:nvSpPr>
          <p:cNvPr id="5" name="Заголовок 4"/>
          <p:cNvSpPr>
            <a:spLocks noGrp="1"/>
          </p:cNvSpPr>
          <p:nvPr>
            <p:ph type="title"/>
          </p:nvPr>
        </p:nvSpPr>
        <p:spPr>
          <a:xfrm>
            <a:off x="107504" y="0"/>
            <a:ext cx="8784976" cy="836712"/>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rmAutofit/>
          </a:bodyPr>
          <a:lstStyle/>
          <a:p>
            <a:pPr algn="ctr"/>
            <a:r>
              <a:rPr lang="ru-RU" sz="2400" cap="none" dirty="0" smtClean="0">
                <a:ln>
                  <a:noFill/>
                </a:ln>
                <a:solidFill>
                  <a:schemeClr val="tx1"/>
                </a:solidFill>
                <a:latin typeface="Book Antiqua" pitchFamily="18" charset="0"/>
              </a:rPr>
              <a:t>СВЕДЕНИЯ  О НАЛОГОВЫХ  ЛЬГОТАХ </a:t>
            </a:r>
            <a:endParaRPr lang="ru-RU" sz="2400" cap="none" dirty="0">
              <a:ln>
                <a:noFill/>
              </a:ln>
              <a:solidFill>
                <a:schemeClr val="tx1"/>
              </a:solidFill>
              <a:latin typeface="Book Antiqua" pitchFamily="18" charset="0"/>
            </a:endParaRPr>
          </a:p>
        </p:txBody>
      </p:sp>
      <p:sp>
        <p:nvSpPr>
          <p:cNvPr id="7" name="Нижний колонтитул 6"/>
          <p:cNvSpPr>
            <a:spLocks noGrp="1"/>
          </p:cNvSpPr>
          <p:nvPr>
            <p:ph type="ftr" sz="quarter" idx="11"/>
          </p:nvPr>
        </p:nvSpPr>
        <p:spPr/>
        <p:txBody>
          <a:bodyPr/>
          <a:lstStyle/>
          <a:p>
            <a:r>
              <a:rPr lang="ru-RU" smtClean="0"/>
              <a:t>Бюджет для граждан 2016 год с измененими</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80728"/>
            <a:ext cx="8363272" cy="5688632"/>
          </a:xfrm>
        </p:spPr>
        <p:txBody>
          <a:bodyPr>
            <a:normAutofit/>
          </a:bodyPr>
          <a:lstStyle/>
          <a:p>
            <a:pPr algn="ctr">
              <a:buNone/>
            </a:pPr>
            <a:r>
              <a:rPr lang="ru-RU" sz="2000" dirty="0" smtClean="0">
                <a:solidFill>
                  <a:srgbClr val="660033"/>
                </a:solidFill>
                <a:latin typeface="Book Antiqua" pitchFamily="18" charset="0"/>
              </a:rPr>
              <a:t>Общество с ограниченной ответственностью</a:t>
            </a:r>
          </a:p>
          <a:p>
            <a:pPr algn="ctr">
              <a:buNone/>
            </a:pPr>
            <a:r>
              <a:rPr lang="ru-RU" sz="2000" dirty="0" smtClean="0">
                <a:solidFill>
                  <a:srgbClr val="660033"/>
                </a:solidFill>
                <a:latin typeface="Book Antiqua" pitchFamily="18" charset="0"/>
              </a:rPr>
              <a:t> «</a:t>
            </a:r>
            <a:r>
              <a:rPr lang="ru-RU" sz="2000" dirty="0" err="1" smtClean="0">
                <a:solidFill>
                  <a:srgbClr val="660033"/>
                </a:solidFill>
                <a:latin typeface="Book Antiqua" pitchFamily="18" charset="0"/>
              </a:rPr>
              <a:t>Игоревский</a:t>
            </a:r>
            <a:r>
              <a:rPr lang="ru-RU" sz="2000" dirty="0" smtClean="0">
                <a:solidFill>
                  <a:srgbClr val="660033"/>
                </a:solidFill>
                <a:latin typeface="Book Antiqua" pitchFamily="18" charset="0"/>
              </a:rPr>
              <a:t> деревообрабатывающий комбинат»</a:t>
            </a:r>
          </a:p>
          <a:p>
            <a:pPr>
              <a:buNone/>
            </a:pPr>
            <a:endParaRPr lang="ru-RU" sz="2000" dirty="0" smtClean="0">
              <a:solidFill>
                <a:srgbClr val="660033"/>
              </a:solidFill>
              <a:latin typeface="Book Antiqua" pitchFamily="18" charset="0"/>
            </a:endParaRPr>
          </a:p>
          <a:p>
            <a:pPr>
              <a:buNone/>
            </a:pPr>
            <a:endParaRPr lang="ru-RU" sz="2000" dirty="0" smtClean="0">
              <a:solidFill>
                <a:srgbClr val="660033"/>
              </a:solidFill>
              <a:latin typeface="Book Antiqua" pitchFamily="18" charset="0"/>
            </a:endParaRPr>
          </a:p>
          <a:p>
            <a:pPr>
              <a:buNone/>
            </a:pPr>
            <a:endParaRPr lang="ru-RU" sz="2000" dirty="0" smtClean="0">
              <a:solidFill>
                <a:srgbClr val="660033"/>
              </a:solidFill>
              <a:latin typeface="Book Antiqua" pitchFamily="18" charset="0"/>
            </a:endParaRPr>
          </a:p>
          <a:p>
            <a:pPr>
              <a:buNone/>
            </a:pPr>
            <a:endParaRPr lang="ru-RU" sz="2000" dirty="0" smtClean="0">
              <a:solidFill>
                <a:srgbClr val="660033"/>
              </a:solidFill>
              <a:latin typeface="Book Antiqua" pitchFamily="18" charset="0"/>
            </a:endParaRPr>
          </a:p>
          <a:p>
            <a:pPr>
              <a:buNone/>
            </a:pPr>
            <a:endParaRPr lang="ru-RU" sz="2000" dirty="0" smtClean="0">
              <a:solidFill>
                <a:srgbClr val="660033"/>
              </a:solidFill>
              <a:latin typeface="Book Antiqua" pitchFamily="18" charset="0"/>
            </a:endParaRPr>
          </a:p>
          <a:p>
            <a:pPr algn="ctr">
              <a:buNone/>
            </a:pPr>
            <a:r>
              <a:rPr lang="ru-RU" sz="2000" dirty="0" smtClean="0">
                <a:solidFill>
                  <a:srgbClr val="660033"/>
                </a:solidFill>
                <a:latin typeface="Book Antiqua" pitchFamily="18" charset="0"/>
              </a:rPr>
              <a:t>Филиал  ООО «Газпром </a:t>
            </a:r>
            <a:r>
              <a:rPr lang="ru-RU" sz="2000" dirty="0" err="1" smtClean="0">
                <a:solidFill>
                  <a:srgbClr val="660033"/>
                </a:solidFill>
                <a:latin typeface="Book Antiqua" pitchFamily="18" charset="0"/>
              </a:rPr>
              <a:t>трансгаз</a:t>
            </a:r>
            <a:r>
              <a:rPr lang="ru-RU" sz="2000" dirty="0" smtClean="0">
                <a:solidFill>
                  <a:srgbClr val="660033"/>
                </a:solidFill>
                <a:latin typeface="Book Antiqua" pitchFamily="18" charset="0"/>
              </a:rPr>
              <a:t> Санкт-Петербург» </a:t>
            </a:r>
            <a:r>
              <a:rPr lang="ru-RU" sz="2000" dirty="0" err="1" smtClean="0">
                <a:solidFill>
                  <a:srgbClr val="660033"/>
                </a:solidFill>
                <a:latin typeface="Book Antiqua" pitchFamily="18" charset="0"/>
              </a:rPr>
              <a:t>Холм-Жирковское</a:t>
            </a:r>
            <a:r>
              <a:rPr lang="ru-RU" sz="2000" dirty="0" smtClean="0">
                <a:solidFill>
                  <a:srgbClr val="660033"/>
                </a:solidFill>
                <a:latin typeface="Book Antiqua" pitchFamily="18" charset="0"/>
              </a:rPr>
              <a:t> ЛПУ МГ</a:t>
            </a:r>
          </a:p>
        </p:txBody>
      </p:sp>
      <p:sp>
        <p:nvSpPr>
          <p:cNvPr id="4" name="Номер слайда 3"/>
          <p:cNvSpPr>
            <a:spLocks noGrp="1"/>
          </p:cNvSpPr>
          <p:nvPr>
            <p:ph type="sldNum" sz="quarter" idx="12"/>
          </p:nvPr>
        </p:nvSpPr>
        <p:spPr/>
        <p:txBody>
          <a:bodyPr/>
          <a:lstStyle/>
          <a:p>
            <a:fld id="{B19B0651-EE4F-4900-A07F-96A6BFA9D0F0}" type="slidenum">
              <a:rPr lang="ru-RU" smtClean="0"/>
              <a:pPr/>
              <a:t>19</a:t>
            </a:fld>
            <a:endParaRPr lang="ru-RU" dirty="0"/>
          </a:p>
        </p:txBody>
      </p:sp>
      <p:sp>
        <p:nvSpPr>
          <p:cNvPr id="5" name="Заголовок 4"/>
          <p:cNvSpPr>
            <a:spLocks noGrp="1"/>
          </p:cNvSpPr>
          <p:nvPr>
            <p:ph type="title"/>
          </p:nvPr>
        </p:nvSpPr>
        <p:spPr>
          <a:xfrm>
            <a:off x="0" y="0"/>
            <a:ext cx="9144000" cy="692696"/>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rmAutofit fontScale="90000"/>
          </a:bodyPr>
          <a:lstStyle/>
          <a:p>
            <a:pPr algn="ctr"/>
            <a:r>
              <a:rPr lang="ru-RU" sz="2400" cap="none" dirty="0" smtClean="0">
                <a:ln>
                  <a:noFill/>
                </a:ln>
                <a:solidFill>
                  <a:schemeClr val="tx1"/>
                </a:solidFill>
                <a:latin typeface="Book Antiqua" pitchFamily="18" charset="0"/>
              </a:rPr>
              <a:t/>
            </a:r>
            <a:br>
              <a:rPr lang="ru-RU" sz="2400" cap="none" dirty="0" smtClean="0">
                <a:ln>
                  <a:noFill/>
                </a:ln>
                <a:solidFill>
                  <a:schemeClr val="tx1"/>
                </a:solidFill>
                <a:latin typeface="Book Antiqua" pitchFamily="18" charset="0"/>
              </a:rPr>
            </a:br>
            <a:r>
              <a:rPr lang="ru-RU" sz="2400" cap="none" dirty="0" smtClean="0">
                <a:ln>
                  <a:noFill/>
                </a:ln>
                <a:solidFill>
                  <a:schemeClr val="tx1"/>
                </a:solidFill>
                <a:latin typeface="Book Antiqua" pitchFamily="18" charset="0"/>
              </a:rPr>
              <a:t>СВЕДЕНИЯ  О  КРУПНЫХ  НАЛОГОПЛАТЕЛЬЩИКАХ</a:t>
            </a:r>
            <a:br>
              <a:rPr lang="ru-RU" sz="2400" cap="none" dirty="0" smtClean="0">
                <a:ln>
                  <a:noFill/>
                </a:ln>
                <a:solidFill>
                  <a:schemeClr val="tx1"/>
                </a:solidFill>
                <a:latin typeface="Book Antiqua" pitchFamily="18" charset="0"/>
              </a:rPr>
            </a:br>
            <a:endParaRPr lang="ru-RU" sz="2400" cap="none" dirty="0">
              <a:ln>
                <a:noFill/>
              </a:ln>
              <a:solidFill>
                <a:schemeClr val="tx1"/>
              </a:solidFill>
              <a:latin typeface="Book Antiqua" pitchFamily="18" charset="0"/>
            </a:endParaRPr>
          </a:p>
        </p:txBody>
      </p:sp>
      <p:pic>
        <p:nvPicPr>
          <p:cNvPr id="6" name="Рисунок 5" descr="kholm-zhirkovskoe.jpg"/>
          <p:cNvPicPr>
            <a:picLocks noChangeAspect="1"/>
          </p:cNvPicPr>
          <p:nvPr/>
        </p:nvPicPr>
        <p:blipFill>
          <a:blip r:embed="rId2" cstate="print"/>
          <a:stretch>
            <a:fillRect/>
          </a:stretch>
        </p:blipFill>
        <p:spPr>
          <a:xfrm>
            <a:off x="5364088" y="4437112"/>
            <a:ext cx="3384376" cy="2088232"/>
          </a:xfrm>
          <a:prstGeom prst="rect">
            <a:avLst/>
          </a:prstGeom>
          <a:ln>
            <a:noFill/>
          </a:ln>
          <a:effectLst>
            <a:softEdge rad="112500"/>
          </a:effectLst>
        </p:spPr>
      </p:pic>
      <p:pic>
        <p:nvPicPr>
          <p:cNvPr id="7" name="Рисунок 6" descr="gazprom.jpg"/>
          <p:cNvPicPr>
            <a:picLocks noChangeAspect="1"/>
          </p:cNvPicPr>
          <p:nvPr/>
        </p:nvPicPr>
        <p:blipFill>
          <a:blip r:embed="rId3" cstate="print"/>
          <a:stretch>
            <a:fillRect/>
          </a:stretch>
        </p:blipFill>
        <p:spPr>
          <a:xfrm>
            <a:off x="785786" y="4714884"/>
            <a:ext cx="2956888" cy="1705392"/>
          </a:xfrm>
          <a:prstGeom prst="rect">
            <a:avLst/>
          </a:prstGeom>
          <a:ln>
            <a:noFill/>
          </a:ln>
          <a:effectLst>
            <a:softEdge rad="112500"/>
          </a:effectLst>
        </p:spPr>
      </p:pic>
      <p:pic>
        <p:nvPicPr>
          <p:cNvPr id="8" name="Рисунок 7" descr="идк.jpeg"/>
          <p:cNvPicPr>
            <a:picLocks noChangeAspect="1"/>
          </p:cNvPicPr>
          <p:nvPr/>
        </p:nvPicPr>
        <p:blipFill>
          <a:blip r:embed="rId4" cstate="print"/>
          <a:stretch>
            <a:fillRect/>
          </a:stretch>
        </p:blipFill>
        <p:spPr>
          <a:xfrm>
            <a:off x="6588224" y="1700807"/>
            <a:ext cx="1674186" cy="1969631"/>
          </a:xfrm>
          <a:prstGeom prst="rect">
            <a:avLst/>
          </a:prstGeom>
          <a:ln>
            <a:noFill/>
          </a:ln>
          <a:effectLst>
            <a:softEdge rad="112500"/>
          </a:effectLst>
        </p:spPr>
      </p:pic>
      <p:pic>
        <p:nvPicPr>
          <p:cNvPr id="9" name="Рисунок 8" descr="идк 2.jpg"/>
          <p:cNvPicPr>
            <a:picLocks noChangeAspect="1"/>
          </p:cNvPicPr>
          <p:nvPr/>
        </p:nvPicPr>
        <p:blipFill>
          <a:blip r:embed="rId5" cstate="print"/>
          <a:stretch>
            <a:fillRect/>
          </a:stretch>
        </p:blipFill>
        <p:spPr>
          <a:xfrm>
            <a:off x="571472" y="1785926"/>
            <a:ext cx="2795845" cy="1856616"/>
          </a:xfrm>
          <a:prstGeom prst="rect">
            <a:avLst/>
          </a:prstGeom>
          <a:ln>
            <a:noFill/>
          </a:ln>
          <a:effectLst>
            <a:softEdge rad="112500"/>
          </a:effectLst>
        </p:spPr>
      </p:pic>
      <p:sp>
        <p:nvSpPr>
          <p:cNvPr id="11" name="Нижний колонтитул 10"/>
          <p:cNvSpPr>
            <a:spLocks noGrp="1"/>
          </p:cNvSpPr>
          <p:nvPr>
            <p:ph type="ftr" sz="quarter" idx="11"/>
          </p:nvPr>
        </p:nvSpPr>
        <p:spPr/>
        <p:txBody>
          <a:bodyPr/>
          <a:lstStyle/>
          <a:p>
            <a:r>
              <a:rPr lang="ru-RU" smtClean="0"/>
              <a:t>Бюджет для граждан 2016 год с измененими</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20000"/>
          </a:blip>
          <a:srcRect l="6119" t="9589" r="3006" b="25095"/>
          <a:stretch>
            <a:fillRect/>
          </a:stretch>
        </p:blipFill>
        <p:spPr bwMode="auto">
          <a:xfrm>
            <a:off x="467544" y="1329007"/>
            <a:ext cx="8208912" cy="5528993"/>
          </a:xfrm>
          <a:prstGeom prst="rect">
            <a:avLst/>
          </a:prstGeom>
          <a:solidFill>
            <a:srgbClr val="FF0066"/>
          </a:solidFill>
          <a:ln w="9525">
            <a:noFill/>
            <a:miter lim="800000"/>
            <a:headEnd/>
            <a:tailEnd/>
          </a:ln>
        </p:spPr>
      </p:pic>
      <p:graphicFrame>
        <p:nvGraphicFramePr>
          <p:cNvPr id="7" name="Схема 6"/>
          <p:cNvGraphicFramePr/>
          <p:nvPr/>
        </p:nvGraphicFramePr>
        <p:xfrm>
          <a:off x="6588224" y="1772816"/>
          <a:ext cx="2555776" cy="108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Схема 8"/>
          <p:cNvGraphicFramePr/>
          <p:nvPr/>
        </p:nvGraphicFramePr>
        <p:xfrm>
          <a:off x="323528" y="1268760"/>
          <a:ext cx="2520280" cy="15841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Схема 10"/>
          <p:cNvGraphicFramePr/>
          <p:nvPr/>
        </p:nvGraphicFramePr>
        <p:xfrm>
          <a:off x="179512" y="5013176"/>
          <a:ext cx="2376264" cy="170438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4" name="Схема 13"/>
          <p:cNvGraphicFramePr/>
          <p:nvPr/>
        </p:nvGraphicFramePr>
        <p:xfrm>
          <a:off x="7020272" y="5013176"/>
          <a:ext cx="2123728" cy="170438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8" name="Заголовок 7"/>
          <p:cNvSpPr>
            <a:spLocks noGrp="1"/>
          </p:cNvSpPr>
          <p:nvPr>
            <p:ph type="title"/>
          </p:nvPr>
        </p:nvSpPr>
        <p:spPr/>
        <p:txBody>
          <a:bodyPr/>
          <a:lstStyle/>
          <a:p>
            <a:endParaRPr lang="ru-RU" dirty="0"/>
          </a:p>
        </p:txBody>
      </p:sp>
      <p:sp>
        <p:nvSpPr>
          <p:cNvPr id="10" name="Горизонтальный свиток 9"/>
          <p:cNvSpPr/>
          <p:nvPr/>
        </p:nvSpPr>
        <p:spPr>
          <a:xfrm>
            <a:off x="611560" y="0"/>
            <a:ext cx="8136904" cy="1556792"/>
          </a:xfrm>
          <a:prstGeom prst="horizontalScroll">
            <a:avLst/>
          </a:prstGeom>
          <a:solidFill>
            <a:srgbClr val="CC66FF"/>
          </a:solidFill>
          <a:ln>
            <a:solidFill>
              <a:srgbClr val="FF0066"/>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4000" b="1" dirty="0" smtClean="0">
                <a:solidFill>
                  <a:srgbClr val="0000FF"/>
                </a:solidFill>
                <a:latin typeface="Arial Narrow" pitchFamily="34" charset="0"/>
              </a:rPr>
              <a:t>Холм-Жирковский район</a:t>
            </a:r>
            <a:endParaRPr lang="ru-RU" sz="4000" b="1" dirty="0">
              <a:solidFill>
                <a:srgbClr val="0000FF"/>
              </a:solidFill>
              <a:latin typeface="Arial Narrow" pitchFamily="34" charset="0"/>
            </a:endParaRPr>
          </a:p>
        </p:txBody>
      </p:sp>
      <p:sp>
        <p:nvSpPr>
          <p:cNvPr id="12" name="Номер слайда 11"/>
          <p:cNvSpPr>
            <a:spLocks noGrp="1"/>
          </p:cNvSpPr>
          <p:nvPr>
            <p:ph type="sldNum" sz="quarter" idx="12"/>
          </p:nvPr>
        </p:nvSpPr>
        <p:spPr/>
        <p:txBody>
          <a:bodyPr/>
          <a:lstStyle/>
          <a:p>
            <a:fld id="{B19B0651-EE4F-4900-A07F-96A6BFA9D0F0}" type="slidenum">
              <a:rPr lang="ru-RU" smtClean="0"/>
              <a:pPr/>
              <a:t>2</a:t>
            </a:fld>
            <a:endParaRPr lang="ru-RU" dirty="0"/>
          </a:p>
        </p:txBody>
      </p:sp>
      <p:sp>
        <p:nvSpPr>
          <p:cNvPr id="15" name="Нижний колонтитул 14"/>
          <p:cNvSpPr>
            <a:spLocks noGrp="1"/>
          </p:cNvSpPr>
          <p:nvPr>
            <p:ph type="ftr" sz="quarter" idx="11"/>
          </p:nvPr>
        </p:nvSpPr>
        <p:spPr/>
        <p:txBody>
          <a:bodyPr/>
          <a:lstStyle/>
          <a:p>
            <a:r>
              <a:rPr lang="ru-RU" smtClean="0"/>
              <a:t>Бюджет для граждан 2016 год с измененими</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с двумя скругленными противолежащими углами 9"/>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 ВИДЫ    МЕЖБЮДЖЕТНЫХ  ТРАНСФЕРТОВ  </a:t>
            </a:r>
            <a:endParaRPr lang="ru-RU" sz="2400" b="1" dirty="0">
              <a:latin typeface="Book Antiqua" pitchFamily="18" charset="0"/>
            </a:endParaRPr>
          </a:p>
        </p:txBody>
      </p:sp>
      <p:graphicFrame>
        <p:nvGraphicFramePr>
          <p:cNvPr id="9" name="Содержимое 8"/>
          <p:cNvGraphicFramePr>
            <a:graphicFrameLocks noGrp="1"/>
          </p:cNvGraphicFramePr>
          <p:nvPr>
            <p:ph sz="quarter" idx="3"/>
          </p:nvPr>
        </p:nvGraphicFramePr>
        <p:xfrm>
          <a:off x="395288" y="1124744"/>
          <a:ext cx="8291512" cy="5399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Рисунок 11" descr="фин потоки.jpg"/>
          <p:cNvPicPr>
            <a:picLocks noChangeAspect="1"/>
          </p:cNvPicPr>
          <p:nvPr/>
        </p:nvPicPr>
        <p:blipFill>
          <a:blip r:embed="rId8" cstate="print"/>
          <a:stretch>
            <a:fillRect/>
          </a:stretch>
        </p:blipFill>
        <p:spPr>
          <a:xfrm>
            <a:off x="7548330" y="908720"/>
            <a:ext cx="1595670" cy="1440160"/>
          </a:xfrm>
          <a:prstGeom prst="rect">
            <a:avLst/>
          </a:prstGeom>
          <a:ln>
            <a:noFill/>
          </a:ln>
          <a:effectLst>
            <a:softEdge rad="112500"/>
          </a:effectLst>
        </p:spPr>
      </p:pic>
      <p:sp>
        <p:nvSpPr>
          <p:cNvPr id="5" name="Номер слайда 4"/>
          <p:cNvSpPr>
            <a:spLocks noGrp="1"/>
          </p:cNvSpPr>
          <p:nvPr>
            <p:ph type="sldNum" sz="quarter" idx="12"/>
          </p:nvPr>
        </p:nvSpPr>
        <p:spPr/>
        <p:txBody>
          <a:bodyPr/>
          <a:lstStyle/>
          <a:p>
            <a:pPr>
              <a:defRPr/>
            </a:pPr>
            <a:fld id="{FE54F732-9674-41E2-9D19-FC40430A42D2}" type="slidenum">
              <a:rPr lang="ru-RU" smtClean="0"/>
              <a:pPr>
                <a:defRPr/>
              </a:pPr>
              <a:t>20</a:t>
            </a:fld>
            <a:endParaRPr lang="ru-RU"/>
          </a:p>
        </p:txBody>
      </p:sp>
      <p:sp>
        <p:nvSpPr>
          <p:cNvPr id="7" name="Нижний колонтитул 6"/>
          <p:cNvSpPr>
            <a:spLocks noGrp="1"/>
          </p:cNvSpPr>
          <p:nvPr>
            <p:ph type="ftr" sz="quarter" idx="11"/>
          </p:nvPr>
        </p:nvSpPr>
        <p:spPr/>
        <p:txBody>
          <a:bodyPr/>
          <a:lstStyle/>
          <a:p>
            <a:pPr>
              <a:defRPr/>
            </a:pPr>
            <a:r>
              <a:rPr lang="ru-RU" smtClean="0"/>
              <a:t>Бюджет для граждан 2016 год с измененими</a:t>
            </a:r>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sz="half" idx="1"/>
          </p:nvPr>
        </p:nvGraphicFramePr>
        <p:xfrm>
          <a:off x="179512" y="1484785"/>
          <a:ext cx="4176464" cy="3096343"/>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с двумя скругленными противолежащими углами 9"/>
          <p:cNvSpPr/>
          <p:nvPr/>
        </p:nvSpPr>
        <p:spPr>
          <a:xfrm>
            <a:off x="0" y="188640"/>
            <a:ext cx="8892480"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СТРУКТУРА  МЕЖБЮДЖЕТНЫХ </a:t>
            </a:r>
            <a:r>
              <a:rPr lang="ru-RU" sz="2400" b="1" dirty="0" smtClean="0">
                <a:latin typeface="Book Antiqua" pitchFamily="18" charset="0"/>
              </a:rPr>
              <a:t>ТРАНСФЕРТОВ </a:t>
            </a:r>
          </a:p>
          <a:p>
            <a:pPr algn="ctr"/>
            <a:r>
              <a:rPr lang="ru-RU" sz="2400" b="1" dirty="0" smtClean="0">
                <a:latin typeface="Book Antiqua" pitchFamily="18" charset="0"/>
              </a:rPr>
              <a:t> </a:t>
            </a:r>
            <a:r>
              <a:rPr lang="ru-RU" sz="2400" b="1" dirty="0" smtClean="0">
                <a:latin typeface="Book Antiqua" pitchFamily="18" charset="0"/>
              </a:rPr>
              <a:t>В  2014-2016  ГГ.</a:t>
            </a:r>
            <a:endParaRPr lang="ru-RU" sz="2400" b="1" dirty="0">
              <a:latin typeface="Book Antiqua" pitchFamily="18" charset="0"/>
            </a:endParaRPr>
          </a:p>
        </p:txBody>
      </p:sp>
      <p:graphicFrame>
        <p:nvGraphicFramePr>
          <p:cNvPr id="8" name="Содержимое 7"/>
          <p:cNvGraphicFramePr>
            <a:graphicFrameLocks noGrp="1"/>
          </p:cNvGraphicFramePr>
          <p:nvPr>
            <p:ph sz="quarter" idx="3"/>
          </p:nvPr>
        </p:nvGraphicFramePr>
        <p:xfrm>
          <a:off x="323528" y="980728"/>
          <a:ext cx="8820472" cy="5472608"/>
        </p:xfrm>
        <a:graphic>
          <a:graphicData uri="http://schemas.openxmlformats.org/drawingml/2006/chart">
            <c:chart xmlns:c="http://schemas.openxmlformats.org/drawingml/2006/chart" xmlns:r="http://schemas.openxmlformats.org/officeDocument/2006/relationships" r:id="rId4"/>
          </a:graphicData>
        </a:graphic>
      </p:graphicFrame>
      <p:sp>
        <p:nvSpPr>
          <p:cNvPr id="5" name="Номер слайда 4"/>
          <p:cNvSpPr>
            <a:spLocks noGrp="1"/>
          </p:cNvSpPr>
          <p:nvPr>
            <p:ph type="sldNum" sz="quarter" idx="12"/>
          </p:nvPr>
        </p:nvSpPr>
        <p:spPr/>
        <p:txBody>
          <a:bodyPr/>
          <a:lstStyle/>
          <a:p>
            <a:pPr>
              <a:defRPr/>
            </a:pPr>
            <a:fld id="{FE54F732-9674-41E2-9D19-FC40430A42D2}" type="slidenum">
              <a:rPr lang="ru-RU" smtClean="0"/>
              <a:pPr>
                <a:defRPr/>
              </a:pPr>
              <a:t>21</a:t>
            </a:fld>
            <a:endParaRPr lang="ru-RU"/>
          </a:p>
        </p:txBody>
      </p:sp>
      <p:sp>
        <p:nvSpPr>
          <p:cNvPr id="9" name="Нижний колонтитул 8"/>
          <p:cNvSpPr>
            <a:spLocks noGrp="1"/>
          </p:cNvSpPr>
          <p:nvPr>
            <p:ph type="ftr" sz="quarter" idx="11"/>
          </p:nvPr>
        </p:nvSpPr>
        <p:spPr/>
        <p:txBody>
          <a:bodyPr/>
          <a:lstStyle/>
          <a:p>
            <a:pPr>
              <a:defRPr/>
            </a:pPr>
            <a:r>
              <a:rPr lang="ru-RU" smtClean="0"/>
              <a:t>Бюджет для граждан 2016 год с измененими</a:t>
            </a:r>
            <a:endParaRPr lang="ru-RU"/>
          </a:p>
        </p:txBody>
      </p:sp>
      <p:pic>
        <p:nvPicPr>
          <p:cNvPr id="7" name="i-main-pic" descr="Картинка 5 из 10"/>
          <p:cNvPicPr/>
          <p:nvPr/>
        </p:nvPicPr>
        <p:blipFill>
          <a:blip r:embed="rId5" cstate="print">
            <a:lum contrast="6000"/>
          </a:blip>
          <a:srcRect/>
          <a:stretch>
            <a:fillRect/>
          </a:stretch>
        </p:blipFill>
        <p:spPr bwMode="auto">
          <a:xfrm>
            <a:off x="8279904" y="0"/>
            <a:ext cx="864096" cy="93610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142844" y="980728"/>
          <a:ext cx="8858312"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с двумя скругленными противолежащими углами 5"/>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СТРУКТУРА  РАСХОДОВ  </a:t>
            </a:r>
            <a:r>
              <a:rPr lang="ru-RU" sz="2400" b="1" dirty="0" smtClean="0">
                <a:latin typeface="Book Antiqua" pitchFamily="18" charset="0"/>
              </a:rPr>
              <a:t>БЮДЖЕТА </a:t>
            </a:r>
            <a:r>
              <a:rPr lang="ru-RU" sz="2400" b="1" dirty="0" smtClean="0">
                <a:latin typeface="Book Antiqua" pitchFamily="18" charset="0"/>
              </a:rPr>
              <a:t>ПО </a:t>
            </a:r>
            <a:endParaRPr lang="ru-RU" sz="2400" b="1" dirty="0" smtClean="0">
              <a:latin typeface="Book Antiqua" pitchFamily="18" charset="0"/>
            </a:endParaRPr>
          </a:p>
          <a:p>
            <a:pPr algn="ctr"/>
            <a:r>
              <a:rPr lang="ru-RU" sz="2400" b="1" dirty="0" smtClean="0">
                <a:latin typeface="Book Antiqua" pitchFamily="18" charset="0"/>
              </a:rPr>
              <a:t>РАЗДЕЛАМ  </a:t>
            </a:r>
            <a:r>
              <a:rPr lang="ru-RU" sz="2400" b="1" dirty="0" smtClean="0">
                <a:latin typeface="Book Antiqua" pitchFamily="18" charset="0"/>
              </a:rPr>
              <a:t>И   ПОДРАЗДЕЛАМ  В  2016  ГОДУ</a:t>
            </a:r>
            <a:endParaRPr lang="ru-RU" sz="2400" b="1" dirty="0">
              <a:latin typeface="Book Antiqua" pitchFamily="18" charset="0"/>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22</a:t>
            </a:fld>
            <a:endParaRPr lang="ru-RU" dirty="0"/>
          </a:p>
        </p:txBody>
      </p:sp>
      <p:sp>
        <p:nvSpPr>
          <p:cNvPr id="8" name="Нижний колонтитул 7"/>
          <p:cNvSpPr>
            <a:spLocks noGrp="1"/>
          </p:cNvSpPr>
          <p:nvPr>
            <p:ph type="ftr" sz="quarter" idx="11"/>
          </p:nvPr>
        </p:nvSpPr>
        <p:spPr/>
        <p:txBody>
          <a:bodyPr/>
          <a:lstStyle/>
          <a:p>
            <a:r>
              <a:rPr lang="ru-RU" smtClean="0"/>
              <a:t>Бюджет для граждан 2016 год с измененими</a:t>
            </a:r>
            <a:endParaRPr lang="ru-RU" dirty="0"/>
          </a:p>
        </p:txBody>
      </p:sp>
      <p:pic>
        <p:nvPicPr>
          <p:cNvPr id="7" name="i-main-pic" descr="Картинка 5 из 10"/>
          <p:cNvPicPr/>
          <p:nvPr/>
        </p:nvPicPr>
        <p:blipFill>
          <a:blip r:embed="rId3" cstate="print">
            <a:lum contrast="6000"/>
          </a:blip>
          <a:srcRect/>
          <a:stretch>
            <a:fillRect/>
          </a:stretch>
        </p:blipFill>
        <p:spPr bwMode="auto">
          <a:xfrm>
            <a:off x="8279904" y="0"/>
            <a:ext cx="864096" cy="93610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42844" y="1071546"/>
          <a:ext cx="9001156"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с двумя скругленными противолежащими углами 6"/>
          <p:cNvSpPr/>
          <p:nvPr/>
        </p:nvSpPr>
        <p:spPr>
          <a:xfrm>
            <a:off x="0" y="188640"/>
            <a:ext cx="9144000"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ФОРМИРОВАНИЕ  РАСХОДОВ  </a:t>
            </a:r>
            <a:r>
              <a:rPr lang="ru-RU" sz="2400" b="1" dirty="0" smtClean="0">
                <a:latin typeface="Book Antiqua" pitchFamily="18" charset="0"/>
              </a:rPr>
              <a:t>БЮДЖЕТА</a:t>
            </a:r>
          </a:p>
          <a:p>
            <a:pPr algn="ctr"/>
            <a:r>
              <a:rPr lang="ru-RU" sz="2400" b="1" dirty="0" smtClean="0">
                <a:latin typeface="Book Antiqua" pitchFamily="18" charset="0"/>
              </a:rPr>
              <a:t> </a:t>
            </a:r>
            <a:r>
              <a:rPr lang="ru-RU" sz="2400" b="1" dirty="0" smtClean="0">
                <a:latin typeface="Book Antiqua" pitchFamily="18" charset="0"/>
              </a:rPr>
              <a:t>В  2016 ГОДУ</a:t>
            </a:r>
            <a:endParaRPr lang="ru-RU" sz="2400" b="1" dirty="0">
              <a:latin typeface="Book Antiqua" pitchFamily="18" charset="0"/>
            </a:endParaRPr>
          </a:p>
        </p:txBody>
      </p:sp>
      <p:sp>
        <p:nvSpPr>
          <p:cNvPr id="5" name="Номер слайда 4"/>
          <p:cNvSpPr>
            <a:spLocks noGrp="1"/>
          </p:cNvSpPr>
          <p:nvPr>
            <p:ph type="sldNum" sz="quarter" idx="12"/>
          </p:nvPr>
        </p:nvSpPr>
        <p:spPr/>
        <p:txBody>
          <a:bodyPr/>
          <a:lstStyle/>
          <a:p>
            <a:fld id="{B19B0651-EE4F-4900-A07F-96A6BFA9D0F0}" type="slidenum">
              <a:rPr lang="ru-RU" smtClean="0"/>
              <a:pPr/>
              <a:t>23</a:t>
            </a:fld>
            <a:endParaRPr lang="ru-RU" dirty="0"/>
          </a:p>
        </p:txBody>
      </p:sp>
      <p:sp>
        <p:nvSpPr>
          <p:cNvPr id="8" name="Нижний колонтитул 7"/>
          <p:cNvSpPr>
            <a:spLocks noGrp="1"/>
          </p:cNvSpPr>
          <p:nvPr>
            <p:ph type="ftr" sz="quarter" idx="11"/>
          </p:nvPr>
        </p:nvSpPr>
        <p:spPr/>
        <p:txBody>
          <a:bodyPr/>
          <a:lstStyle/>
          <a:p>
            <a:r>
              <a:rPr lang="ru-RU" smtClean="0"/>
              <a:t>Бюджет для граждан 2016 год с измененими</a:t>
            </a:r>
            <a:endParaRPr lang="ru-RU" dirty="0"/>
          </a:p>
        </p:txBody>
      </p:sp>
      <p:pic>
        <p:nvPicPr>
          <p:cNvPr id="6" name="i-main-pic" descr="Картинка 5 из 10"/>
          <p:cNvPicPr/>
          <p:nvPr/>
        </p:nvPicPr>
        <p:blipFill>
          <a:blip r:embed="rId3" cstate="print">
            <a:lum contrast="6000"/>
          </a:blip>
          <a:srcRect/>
          <a:stretch>
            <a:fillRect/>
          </a:stretch>
        </p:blipFill>
        <p:spPr bwMode="auto">
          <a:xfrm>
            <a:off x="8279904" y="0"/>
            <a:ext cx="864096" cy="93610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Выноска со стрелкой вниз 7"/>
          <p:cNvSpPr/>
          <p:nvPr/>
        </p:nvSpPr>
        <p:spPr>
          <a:xfrm>
            <a:off x="0" y="1214422"/>
            <a:ext cx="9144000" cy="2143140"/>
          </a:xfrm>
          <a:prstGeom prst="downArrowCallout">
            <a:avLst>
              <a:gd name="adj1" fmla="val 25000"/>
              <a:gd name="adj2" fmla="val 25000"/>
              <a:gd name="adj3" fmla="val 25000"/>
              <a:gd name="adj4" fmla="val 59188"/>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0" y="500042"/>
            <a:ext cx="9144000" cy="1785104"/>
          </a:xfrm>
          <a:prstGeom prst="rect">
            <a:avLst/>
          </a:prstGeom>
          <a:solidFill>
            <a:srgbClr val="FF7C80"/>
          </a:solidFill>
          <a:ln>
            <a:solidFill>
              <a:srgbClr val="660033"/>
            </a:solidFill>
          </a:ln>
        </p:spPr>
        <p:txBody>
          <a:bodyPr wrap="square">
            <a:spAutoFit/>
          </a:bodyPr>
          <a:lstStyle/>
          <a:p>
            <a:pPr algn="ctr"/>
            <a:endParaRPr lang="ru-RU" sz="3200" b="1" dirty="0" smtClean="0">
              <a:solidFill>
                <a:srgbClr val="660033"/>
              </a:solidFill>
            </a:endParaRPr>
          </a:p>
          <a:p>
            <a:pPr algn="ctr"/>
            <a:endParaRPr lang="ru-RU" dirty="0" smtClean="0">
              <a:solidFill>
                <a:srgbClr val="002060"/>
              </a:solidFill>
            </a:endParaRPr>
          </a:p>
          <a:p>
            <a:pPr algn="ctr"/>
            <a:r>
              <a:rPr lang="ru-RU" sz="2000" dirty="0" smtClean="0">
                <a:solidFill>
                  <a:srgbClr val="660033"/>
                </a:solidFill>
                <a:latin typeface="Book Antiqua" pitchFamily="18" charset="0"/>
                <a:cs typeface="Arial" pitchFamily="34" charset="0"/>
              </a:rPr>
              <a:t>В целях повышения эффективности и результативности бюджетных расходов  бюджет формируется через реализацию  12 муниципальных  программ </a:t>
            </a:r>
            <a:endParaRPr lang="ru-RU" sz="2000" dirty="0">
              <a:solidFill>
                <a:srgbClr val="660033"/>
              </a:solidFill>
              <a:latin typeface="Book Antiqua" pitchFamily="18" charset="0"/>
            </a:endParaRPr>
          </a:p>
        </p:txBody>
      </p:sp>
      <p:sp>
        <p:nvSpPr>
          <p:cNvPr id="3" name="Прямоугольник 2"/>
          <p:cNvSpPr/>
          <p:nvPr/>
        </p:nvSpPr>
        <p:spPr>
          <a:xfrm>
            <a:off x="285720" y="3286124"/>
            <a:ext cx="8568952" cy="3170099"/>
          </a:xfrm>
          <a:prstGeom prst="rect">
            <a:avLst/>
          </a:prstGeom>
        </p:spPr>
        <p:txBody>
          <a:bodyPr wrap="square">
            <a:spAutoFit/>
          </a:bodyPr>
          <a:lstStyle/>
          <a:p>
            <a:pPr algn="just"/>
            <a:r>
              <a:rPr lang="ru-RU" dirty="0" smtClean="0">
                <a:solidFill>
                  <a:srgbClr val="3333FF"/>
                </a:solidFill>
              </a:rPr>
              <a:t>	</a:t>
            </a:r>
            <a:r>
              <a:rPr lang="ru-RU" sz="2000" b="1" dirty="0" smtClean="0">
                <a:solidFill>
                  <a:srgbClr val="660033"/>
                </a:solidFill>
                <a:latin typeface="Book Antiqua" pitchFamily="18" charset="0"/>
              </a:rPr>
              <a:t>Преимуществом программного бюджета является распределение расходов не по ведомственному принципу, а по программам. Муниципальная  программа имеет цель, задачи и показатели эффективности, которые отражают степень их достижения (решения), то есть действия и бюджетные средства направлены на достижение заданного результата.</a:t>
            </a:r>
          </a:p>
          <a:p>
            <a:pPr algn="just"/>
            <a:r>
              <a:rPr lang="ru-RU" sz="2000" b="1" dirty="0" smtClean="0">
                <a:solidFill>
                  <a:srgbClr val="660033"/>
                </a:solidFill>
                <a:latin typeface="Book Antiqua" pitchFamily="18" charset="0"/>
              </a:rPr>
              <a:t>           При этом значение показателей является индикатором по данному направлению деятельности и сигнализирует о плохом или хорошем результате, необходимости принятия новых решений.</a:t>
            </a:r>
            <a:endParaRPr lang="ru-RU" sz="2000" b="1" dirty="0">
              <a:solidFill>
                <a:srgbClr val="660033"/>
              </a:solidFill>
              <a:latin typeface="Book Antiqua" pitchFamily="18" charset="0"/>
            </a:endParaRPr>
          </a:p>
        </p:txBody>
      </p:sp>
      <p:sp>
        <p:nvSpPr>
          <p:cNvPr id="6" name="Номер слайда 5"/>
          <p:cNvSpPr>
            <a:spLocks noGrp="1"/>
          </p:cNvSpPr>
          <p:nvPr>
            <p:ph type="sldNum" sz="quarter" idx="12"/>
          </p:nvPr>
        </p:nvSpPr>
        <p:spPr/>
        <p:txBody>
          <a:bodyPr/>
          <a:lstStyle/>
          <a:p>
            <a:fld id="{B19B0651-EE4F-4900-A07F-96A6BFA9D0F0}" type="slidenum">
              <a:rPr lang="ru-RU" smtClean="0"/>
              <a:pPr/>
              <a:t>24</a:t>
            </a:fld>
            <a:endParaRPr lang="ru-RU" dirty="0"/>
          </a:p>
        </p:txBody>
      </p:sp>
      <p:sp>
        <p:nvSpPr>
          <p:cNvPr id="7" name="Нижний колонтитул 6"/>
          <p:cNvSpPr>
            <a:spLocks noGrp="1"/>
          </p:cNvSpPr>
          <p:nvPr>
            <p:ph type="ftr" sz="quarter" idx="11"/>
          </p:nvPr>
        </p:nvSpPr>
        <p:spPr/>
        <p:txBody>
          <a:bodyPr/>
          <a:lstStyle/>
          <a:p>
            <a:r>
              <a:rPr lang="ru-RU" smtClean="0"/>
              <a:t>Бюджет для граждан 2016 год с измененими</a:t>
            </a:r>
            <a:endParaRPr lang="ru-RU" dirty="0"/>
          </a:p>
        </p:txBody>
      </p:sp>
      <p:sp>
        <p:nvSpPr>
          <p:cNvPr id="9" name="Прямоугольник с двумя скругленными противолежащими углами 8"/>
          <p:cNvSpPr/>
          <p:nvPr/>
        </p:nvSpPr>
        <p:spPr>
          <a:xfrm>
            <a:off x="0" y="188640"/>
            <a:ext cx="9144000"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ФОРМИРОВАНИЕ  РАСХОДОВ  БЮДЖЕТА ПО ПРОГРАММАМ</a:t>
            </a:r>
            <a:endParaRPr lang="ru-RU" sz="2400" b="1" dirty="0">
              <a:latin typeface="Book Antiqua"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одержимое 7"/>
          <p:cNvGraphicFramePr>
            <a:graphicFrameLocks noGrp="1"/>
          </p:cNvGraphicFramePr>
          <p:nvPr>
            <p:ph sz="half" idx="1"/>
          </p:nvPr>
        </p:nvGraphicFramePr>
        <p:xfrm>
          <a:off x="0" y="1071546"/>
          <a:ext cx="4572000" cy="55007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Содержимое 8"/>
          <p:cNvGraphicFramePr>
            <a:graphicFrameLocks noGrp="1"/>
          </p:cNvGraphicFramePr>
          <p:nvPr>
            <p:ph sz="half" idx="2"/>
          </p:nvPr>
        </p:nvGraphicFramePr>
        <p:xfrm>
          <a:off x="4357686" y="1071546"/>
          <a:ext cx="4534794" cy="5445149"/>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с двумя скругленными противолежащими углами 5"/>
          <p:cNvSpPr/>
          <p:nvPr/>
        </p:nvSpPr>
        <p:spPr>
          <a:xfrm>
            <a:off x="0" y="0"/>
            <a:ext cx="9144000" cy="1000108"/>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СТРУКТУРА    БЮДЖЕТА В  РАЗРЕЗЕ  ПРОГРАММНЫХ И НЕПРОГРАММНЫХ РАСХОДОВ В  2015-2016 </a:t>
            </a:r>
            <a:r>
              <a:rPr lang="ru-RU" sz="2400" b="1" dirty="0" smtClean="0">
                <a:latin typeface="Book Antiqua" pitchFamily="18" charset="0"/>
              </a:rPr>
              <a:t>гг.</a:t>
            </a:r>
            <a:endParaRPr lang="ru-RU" sz="2400" b="1" dirty="0">
              <a:latin typeface="Book Antiqua" pitchFamily="18" charset="0"/>
            </a:endParaRPr>
          </a:p>
        </p:txBody>
      </p:sp>
      <p:sp>
        <p:nvSpPr>
          <p:cNvPr id="10" name="TextBox 9"/>
          <p:cNvSpPr txBox="1"/>
          <p:nvPr/>
        </p:nvSpPr>
        <p:spPr>
          <a:xfrm>
            <a:off x="5436096" y="2060848"/>
            <a:ext cx="1872208" cy="1046440"/>
          </a:xfrm>
          <a:prstGeom prst="rect">
            <a:avLst/>
          </a:prstGeom>
          <a:noFill/>
        </p:spPr>
        <p:txBody>
          <a:bodyPr wrap="square" rtlCol="0">
            <a:spAutoFit/>
          </a:bodyPr>
          <a:lstStyle/>
          <a:p>
            <a:pPr algn="ctr"/>
            <a:r>
              <a:rPr lang="ru-RU" sz="1600" dirty="0" smtClean="0">
                <a:solidFill>
                  <a:schemeClr val="tx2">
                    <a:lumMod val="10000"/>
                  </a:schemeClr>
                </a:solidFill>
                <a:latin typeface="Book Antiqua" pitchFamily="18" charset="0"/>
              </a:rPr>
              <a:t>13 898,9 – </a:t>
            </a:r>
            <a:r>
              <a:rPr lang="ru-RU" sz="1600" dirty="0" err="1" smtClean="0">
                <a:solidFill>
                  <a:schemeClr val="tx2">
                    <a:lumMod val="10000"/>
                  </a:schemeClr>
                </a:solidFill>
                <a:latin typeface="Book Antiqua" pitchFamily="18" charset="0"/>
              </a:rPr>
              <a:t>непрограммные</a:t>
            </a:r>
            <a:endParaRPr lang="ru-RU" sz="1600" dirty="0" smtClean="0">
              <a:solidFill>
                <a:schemeClr val="tx2">
                  <a:lumMod val="10000"/>
                </a:schemeClr>
              </a:solidFill>
              <a:latin typeface="Book Antiqua" pitchFamily="18" charset="0"/>
            </a:endParaRPr>
          </a:p>
          <a:p>
            <a:pPr algn="ctr"/>
            <a:r>
              <a:rPr lang="ru-RU" sz="1600" dirty="0" smtClean="0">
                <a:solidFill>
                  <a:schemeClr val="tx2">
                    <a:lumMod val="10000"/>
                  </a:schemeClr>
                </a:solidFill>
                <a:latin typeface="Book Antiqua" pitchFamily="18" charset="0"/>
              </a:rPr>
              <a:t>расходы</a:t>
            </a:r>
          </a:p>
          <a:p>
            <a:pPr algn="ctr"/>
            <a:endParaRPr lang="ru-RU" sz="1400" dirty="0">
              <a:solidFill>
                <a:schemeClr val="tx2">
                  <a:lumMod val="10000"/>
                </a:schemeClr>
              </a:solidFill>
              <a:latin typeface="Book Antiqua" pitchFamily="18" charset="0"/>
            </a:endParaRPr>
          </a:p>
        </p:txBody>
      </p:sp>
      <p:sp>
        <p:nvSpPr>
          <p:cNvPr id="7" name="Номер слайда 6"/>
          <p:cNvSpPr>
            <a:spLocks noGrp="1"/>
          </p:cNvSpPr>
          <p:nvPr>
            <p:ph type="sldNum" sz="quarter" idx="12"/>
          </p:nvPr>
        </p:nvSpPr>
        <p:spPr/>
        <p:txBody>
          <a:bodyPr/>
          <a:lstStyle/>
          <a:p>
            <a:fld id="{B19B0651-EE4F-4900-A07F-96A6BFA9D0F0}" type="slidenum">
              <a:rPr lang="ru-RU" smtClean="0"/>
              <a:pPr/>
              <a:t>25</a:t>
            </a:fld>
            <a:endParaRPr lang="ru-RU" dirty="0"/>
          </a:p>
        </p:txBody>
      </p:sp>
      <p:sp>
        <p:nvSpPr>
          <p:cNvPr id="12" name="Нижний колонтитул 11"/>
          <p:cNvSpPr>
            <a:spLocks noGrp="1"/>
          </p:cNvSpPr>
          <p:nvPr>
            <p:ph type="ftr" sz="quarter" idx="11"/>
          </p:nvPr>
        </p:nvSpPr>
        <p:spPr/>
        <p:txBody>
          <a:bodyPr/>
          <a:lstStyle/>
          <a:p>
            <a:r>
              <a:rPr lang="ru-RU" smtClean="0"/>
              <a:t>Бюджет для граждан 2016 год с измененими</a:t>
            </a:r>
            <a:endParaRPr lang="ru-RU" dirty="0"/>
          </a:p>
        </p:txBody>
      </p:sp>
      <p:pic>
        <p:nvPicPr>
          <p:cNvPr id="11" name="i-main-pic" descr="Картинка 5 из 10"/>
          <p:cNvPicPr/>
          <p:nvPr/>
        </p:nvPicPr>
        <p:blipFill>
          <a:blip r:embed="rId4" cstate="print">
            <a:lum contrast="6000"/>
          </a:blip>
          <a:srcRect/>
          <a:stretch>
            <a:fillRect/>
          </a:stretch>
        </p:blipFill>
        <p:spPr bwMode="auto">
          <a:xfrm>
            <a:off x="8279904" y="620688"/>
            <a:ext cx="864096" cy="93610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24744"/>
          </a:xfrm>
        </p:spPr>
        <p:txBody>
          <a:bodyPr/>
          <a:lstStyle/>
          <a:p>
            <a: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район» Смоленской области на образование  в разрезе муниципальных программ </a:t>
            </a:r>
            <a:b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в 2014 году</a:t>
            </a:r>
            <a:endParaRPr lang="ru-RU" sz="1800" dirty="0"/>
          </a:p>
        </p:txBody>
      </p:sp>
      <p:sp>
        <p:nvSpPr>
          <p:cNvPr id="4" name="Номер слайда 3"/>
          <p:cNvSpPr>
            <a:spLocks noGrp="1"/>
          </p:cNvSpPr>
          <p:nvPr>
            <p:ph type="sldNum" sz="quarter" idx="12"/>
          </p:nvPr>
        </p:nvSpPr>
        <p:spPr/>
        <p:txBody>
          <a:bodyPr/>
          <a:lstStyle/>
          <a:p>
            <a:fld id="{7B9AF32B-B72C-4425-B4BA-32C4F705CDC7}" type="slidenum">
              <a:rPr lang="ru-RU" smtClean="0"/>
              <a:pPr/>
              <a:t>26</a:t>
            </a:fld>
            <a:endParaRPr lang="ru-RU" dirty="0"/>
          </a:p>
        </p:txBody>
      </p:sp>
      <p:sp>
        <p:nvSpPr>
          <p:cNvPr id="5" name="Скругленный прямоугольник 4"/>
          <p:cNvSpPr/>
          <p:nvPr/>
        </p:nvSpPr>
        <p:spPr>
          <a:xfrm>
            <a:off x="179512" y="980728"/>
            <a:ext cx="2016224" cy="1224136"/>
          </a:xfrm>
          <a:prstGeom prst="roundRect">
            <a:avLst/>
          </a:prstGeom>
          <a:solidFill>
            <a:srgbClr val="009999"/>
          </a:solidFill>
          <a:ln>
            <a:solidFill>
              <a:srgbClr val="006600"/>
            </a:solidFill>
          </a:ln>
          <a:effectLst>
            <a:outerShdw blurRad="40000" dist="127000" dir="5400000" rotWithShape="0">
              <a:srgbClr val="009900">
                <a:alpha val="34902"/>
              </a:srgbClr>
            </a:outerShdw>
          </a:effectLst>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smtClean="0">
                <a:solidFill>
                  <a:schemeClr val="bg1"/>
                </a:solidFill>
                <a:latin typeface="Times New Roman" pitchFamily="18" charset="0"/>
                <a:cs typeface="Times New Roman" pitchFamily="18" charset="0"/>
              </a:rPr>
              <a:t>Создание условий     </a:t>
            </a:r>
          </a:p>
          <a:p>
            <a:r>
              <a:rPr lang="ru-RU" sz="1400" b="1" dirty="0" smtClean="0">
                <a:solidFill>
                  <a:schemeClr val="bg1"/>
                </a:solidFill>
                <a:latin typeface="Times New Roman" pitchFamily="18" charset="0"/>
                <a:cs typeface="Times New Roman" pitchFamily="18" charset="0"/>
              </a:rPr>
              <a:t>для эффективного управления муниципальным образованием </a:t>
            </a:r>
            <a:endParaRPr lang="ru-RU" sz="1400" b="1" dirty="0">
              <a:solidFill>
                <a:schemeClr val="bg1"/>
              </a:solidFill>
              <a:latin typeface="Times New Roman" pitchFamily="18" charset="0"/>
              <a:cs typeface="Times New Roman" pitchFamily="18" charset="0"/>
            </a:endParaRPr>
          </a:p>
        </p:txBody>
      </p:sp>
      <p:sp>
        <p:nvSpPr>
          <p:cNvPr id="7" name="Скругленный прямоугольник 6"/>
          <p:cNvSpPr/>
          <p:nvPr/>
        </p:nvSpPr>
        <p:spPr>
          <a:xfrm>
            <a:off x="683568" y="2348880"/>
            <a:ext cx="936104" cy="360040"/>
          </a:xfrm>
          <a:prstGeom prst="roundRect">
            <a:avLst/>
          </a:prstGeom>
          <a:solidFill>
            <a:srgbClr val="009999"/>
          </a:solidFill>
          <a:ln>
            <a:solidFill>
              <a:srgbClr val="0066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solidFill>
                  <a:schemeClr val="bg1"/>
                </a:solidFill>
                <a:latin typeface="Times New Roman" pitchFamily="18" charset="0"/>
                <a:cs typeface="Times New Roman" pitchFamily="18" charset="0"/>
              </a:rPr>
              <a:t>31 038,8</a:t>
            </a:r>
            <a:endParaRPr lang="ru-RU" sz="1600" b="1" dirty="0">
              <a:solidFill>
                <a:schemeClr val="bg1"/>
              </a:solidFill>
              <a:latin typeface="Times New Roman" pitchFamily="18" charset="0"/>
              <a:cs typeface="Times New Roman" pitchFamily="18" charset="0"/>
            </a:endParaRPr>
          </a:p>
        </p:txBody>
      </p:sp>
      <p:cxnSp>
        <p:nvCxnSpPr>
          <p:cNvPr id="13" name="Прямая соединительная линия 12"/>
          <p:cNvCxnSpPr>
            <a:stCxn id="5" idx="2"/>
            <a:endCxn id="7" idx="0"/>
          </p:cNvCxnSpPr>
          <p:nvPr/>
        </p:nvCxnSpPr>
        <p:spPr>
          <a:xfrm flipH="1">
            <a:off x="1151620" y="2204864"/>
            <a:ext cx="36004" cy="144016"/>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sp>
        <p:nvSpPr>
          <p:cNvPr id="16" name="Скругленный прямоугольник 15"/>
          <p:cNvSpPr/>
          <p:nvPr/>
        </p:nvSpPr>
        <p:spPr>
          <a:xfrm>
            <a:off x="4286248" y="928670"/>
            <a:ext cx="2016224" cy="1080120"/>
          </a:xfrm>
          <a:prstGeom prst="roundRect">
            <a:avLst/>
          </a:prstGeom>
          <a:solidFill>
            <a:srgbClr val="9999FF"/>
          </a:solidFill>
          <a:effectLst>
            <a:outerShdw blurRad="40000" dist="127000" dir="5400000" rotWithShape="0">
              <a:srgbClr val="9966FF">
                <a:alpha val="34902"/>
              </a:srgbClr>
            </a:outerShdw>
          </a:effectLst>
          <a:scene3d>
            <a:camera prst="orthographicFron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Поддержка пассажирского транспорта общего пользования </a:t>
            </a:r>
            <a:endParaRPr lang="ru-RU" sz="1400" b="1" dirty="0">
              <a:solidFill>
                <a:schemeClr val="bg1"/>
              </a:solidFill>
              <a:latin typeface="Times New Roman" pitchFamily="18" charset="0"/>
              <a:cs typeface="Times New Roman" pitchFamily="18" charset="0"/>
            </a:endParaRPr>
          </a:p>
        </p:txBody>
      </p:sp>
      <p:sp>
        <p:nvSpPr>
          <p:cNvPr id="17" name="Скругленный прямоугольник 16"/>
          <p:cNvSpPr/>
          <p:nvPr/>
        </p:nvSpPr>
        <p:spPr>
          <a:xfrm>
            <a:off x="3714744" y="2143116"/>
            <a:ext cx="936104" cy="288032"/>
          </a:xfrm>
          <a:prstGeom prst="roundRect">
            <a:avLst/>
          </a:prstGeom>
          <a:solidFill>
            <a:srgbClr val="9999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600,0</a:t>
            </a:r>
            <a:endParaRPr lang="ru-RU" sz="1600" b="1" dirty="0">
              <a:latin typeface="Times New Roman" pitchFamily="18" charset="0"/>
              <a:cs typeface="Times New Roman" pitchFamily="18" charset="0"/>
            </a:endParaRPr>
          </a:p>
        </p:txBody>
      </p:sp>
      <p:cxnSp>
        <p:nvCxnSpPr>
          <p:cNvPr id="19" name="Прямая соединительная линия 18"/>
          <p:cNvCxnSpPr>
            <a:stCxn id="16" idx="2"/>
            <a:endCxn id="17" idx="0"/>
          </p:cNvCxnSpPr>
          <p:nvPr/>
        </p:nvCxnSpPr>
        <p:spPr>
          <a:xfrm rot="5400000">
            <a:off x="4671415" y="1520171"/>
            <a:ext cx="134326" cy="1111564"/>
          </a:xfrm>
          <a:prstGeom prst="line">
            <a:avLst/>
          </a:prstGeom>
          <a:ln>
            <a:solidFill>
              <a:srgbClr val="0066CC"/>
            </a:solidFill>
          </a:ln>
        </p:spPr>
        <p:style>
          <a:lnRef idx="1">
            <a:schemeClr val="accent1"/>
          </a:lnRef>
          <a:fillRef idx="0">
            <a:schemeClr val="accent1"/>
          </a:fillRef>
          <a:effectRef idx="0">
            <a:schemeClr val="accent1"/>
          </a:effectRef>
          <a:fontRef idx="minor">
            <a:schemeClr val="tx1"/>
          </a:fontRef>
        </p:style>
      </p:cxnSp>
      <p:sp>
        <p:nvSpPr>
          <p:cNvPr id="27" name="Скругленный прямоугольник 26"/>
          <p:cNvSpPr/>
          <p:nvPr/>
        </p:nvSpPr>
        <p:spPr>
          <a:xfrm>
            <a:off x="7092280" y="1785926"/>
            <a:ext cx="2051720" cy="936104"/>
          </a:xfrm>
          <a:prstGeom prst="roundRect">
            <a:avLst/>
          </a:prstGeom>
          <a:solidFill>
            <a:srgbClr val="00CC66"/>
          </a:solidFill>
          <a:ln>
            <a:solidFill>
              <a:srgbClr val="006600"/>
            </a:solidFill>
          </a:ln>
          <a:effectLst>
            <a:outerShdw blurRad="40000" dist="127000" dir="5400000" rotWithShape="0">
              <a:srgbClr val="006600">
                <a:alpha val="37647"/>
              </a:srgb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r"/>
            <a:r>
              <a:rPr lang="ru-RU" sz="1400" b="1" dirty="0" smtClean="0">
                <a:solidFill>
                  <a:schemeClr val="bg1"/>
                </a:solidFill>
                <a:latin typeface="Times New Roman" pitchFamily="18" charset="0"/>
                <a:cs typeface="Times New Roman" pitchFamily="18" charset="0"/>
              </a:rPr>
              <a:t>Развитие сельского хозяйства</a:t>
            </a:r>
            <a:endParaRPr lang="ru-RU" sz="1400" b="1" dirty="0">
              <a:solidFill>
                <a:schemeClr val="bg1"/>
              </a:solidFill>
              <a:latin typeface="Times New Roman" pitchFamily="18" charset="0"/>
              <a:cs typeface="Times New Roman" pitchFamily="18" charset="0"/>
            </a:endParaRPr>
          </a:p>
        </p:txBody>
      </p:sp>
      <p:sp>
        <p:nvSpPr>
          <p:cNvPr id="28" name="Скругленный прямоугольник 27"/>
          <p:cNvSpPr/>
          <p:nvPr/>
        </p:nvSpPr>
        <p:spPr>
          <a:xfrm>
            <a:off x="8072462" y="2928934"/>
            <a:ext cx="864096" cy="360040"/>
          </a:xfrm>
          <a:prstGeom prst="roundRect">
            <a:avLst/>
          </a:prstGeom>
          <a:solidFill>
            <a:srgbClr val="00CC66"/>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800,0</a:t>
            </a:r>
            <a:endParaRPr lang="ru-RU" sz="1600" b="1" dirty="0">
              <a:solidFill>
                <a:schemeClr val="bg1"/>
              </a:solidFill>
              <a:latin typeface="Times New Roman" pitchFamily="18" charset="0"/>
              <a:cs typeface="Times New Roman" pitchFamily="18" charset="0"/>
            </a:endParaRPr>
          </a:p>
        </p:txBody>
      </p:sp>
      <p:cxnSp>
        <p:nvCxnSpPr>
          <p:cNvPr id="32" name="Прямая соединительная линия 31"/>
          <p:cNvCxnSpPr/>
          <p:nvPr/>
        </p:nvCxnSpPr>
        <p:spPr>
          <a:xfrm>
            <a:off x="7929586" y="2714620"/>
            <a:ext cx="648072" cy="216024"/>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sp>
        <p:nvSpPr>
          <p:cNvPr id="35" name="Скругленный прямоугольник 34"/>
          <p:cNvSpPr/>
          <p:nvPr/>
        </p:nvSpPr>
        <p:spPr>
          <a:xfrm>
            <a:off x="0" y="2924944"/>
            <a:ext cx="1944216" cy="1080120"/>
          </a:xfrm>
          <a:prstGeom prst="roundRect">
            <a:avLst/>
          </a:prstGeom>
          <a:solidFill>
            <a:srgbClr val="0099FF"/>
          </a:solidFill>
          <a:ln>
            <a:solidFill>
              <a:srgbClr val="3333FF"/>
            </a:solidFill>
          </a:ln>
          <a:effectLst>
            <a:outerShdw blurRad="40000" dist="127000" dir="5400000" rotWithShape="0">
              <a:srgbClr val="0066FF">
                <a:alpha val="37647"/>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r>
              <a:rPr lang="ru-RU" sz="1400" b="1" dirty="0" smtClean="0">
                <a:solidFill>
                  <a:schemeClr val="bg1"/>
                </a:solidFill>
                <a:latin typeface="Times New Roman" pitchFamily="18" charset="0"/>
                <a:cs typeface="Times New Roman" pitchFamily="18" charset="0"/>
              </a:rPr>
              <a:t>Развитие системы образования и молодежной политики</a:t>
            </a:r>
            <a:endParaRPr lang="ru-RU" sz="1400" b="1" dirty="0">
              <a:solidFill>
                <a:schemeClr val="bg1"/>
              </a:solidFill>
              <a:latin typeface="Times New Roman" pitchFamily="18" charset="0"/>
              <a:cs typeface="Times New Roman" pitchFamily="18" charset="0"/>
            </a:endParaRPr>
          </a:p>
        </p:txBody>
      </p:sp>
      <p:sp>
        <p:nvSpPr>
          <p:cNvPr id="36" name="Скругленный прямоугольник 35"/>
          <p:cNvSpPr/>
          <p:nvPr/>
        </p:nvSpPr>
        <p:spPr>
          <a:xfrm>
            <a:off x="323528" y="4365104"/>
            <a:ext cx="1152128" cy="360040"/>
          </a:xfrm>
          <a:prstGeom prst="roundRect">
            <a:avLst/>
          </a:prstGeom>
          <a:solidFill>
            <a:srgbClr val="0099FF"/>
          </a:solidFill>
          <a:ln>
            <a:solidFill>
              <a:srgbClr val="3333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solidFill>
                  <a:schemeClr val="bg1"/>
                </a:solidFill>
                <a:latin typeface="Times New Roman" pitchFamily="18" charset="0"/>
                <a:cs typeface="Times New Roman" pitchFamily="18" charset="0"/>
              </a:rPr>
              <a:t>129 531,8</a:t>
            </a:r>
            <a:endParaRPr lang="ru-RU" sz="1600" b="1" dirty="0">
              <a:solidFill>
                <a:schemeClr val="bg1"/>
              </a:solidFill>
              <a:latin typeface="Times New Roman" pitchFamily="18" charset="0"/>
              <a:cs typeface="Times New Roman" pitchFamily="18" charset="0"/>
            </a:endParaRPr>
          </a:p>
        </p:txBody>
      </p:sp>
      <p:cxnSp>
        <p:nvCxnSpPr>
          <p:cNvPr id="40" name="Прямая соединительная линия 39"/>
          <p:cNvCxnSpPr>
            <a:stCxn id="35" idx="2"/>
            <a:endCxn id="36" idx="0"/>
          </p:cNvCxnSpPr>
          <p:nvPr/>
        </p:nvCxnSpPr>
        <p:spPr>
          <a:xfrm flipH="1">
            <a:off x="899592" y="4005064"/>
            <a:ext cx="72516" cy="360040"/>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sp>
        <p:nvSpPr>
          <p:cNvPr id="41" name="Скругленный прямоугольник 40"/>
          <p:cNvSpPr/>
          <p:nvPr/>
        </p:nvSpPr>
        <p:spPr>
          <a:xfrm>
            <a:off x="2411760" y="2708920"/>
            <a:ext cx="1944216" cy="1008112"/>
          </a:xfrm>
          <a:prstGeom prst="roundRect">
            <a:avLst/>
          </a:prstGeom>
          <a:solidFill>
            <a:srgbClr val="FFCC66"/>
          </a:solidFill>
          <a:ln>
            <a:solidFill>
              <a:srgbClr val="FFCC00"/>
            </a:solidFill>
          </a:ln>
          <a:effectLst>
            <a:outerShdw blurRad="50800" dist="127000" dir="5400000" algn="ctr" rotWithShape="0">
              <a:srgbClr val="FFFF00">
                <a:alpha val="42745"/>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Создание условий для эффективного управления финансами</a:t>
            </a:r>
            <a:endParaRPr lang="ru-RU" sz="1400" b="1" dirty="0">
              <a:solidFill>
                <a:schemeClr val="bg1"/>
              </a:solidFill>
              <a:latin typeface="Times New Roman" pitchFamily="18" charset="0"/>
              <a:cs typeface="Times New Roman" pitchFamily="18" charset="0"/>
            </a:endParaRPr>
          </a:p>
        </p:txBody>
      </p:sp>
      <p:sp>
        <p:nvSpPr>
          <p:cNvPr id="42" name="Скругленный прямоугольник 41"/>
          <p:cNvSpPr/>
          <p:nvPr/>
        </p:nvSpPr>
        <p:spPr>
          <a:xfrm>
            <a:off x="3347864" y="4005064"/>
            <a:ext cx="936104" cy="360040"/>
          </a:xfrm>
          <a:prstGeom prst="roundRect">
            <a:avLst/>
          </a:prstGeom>
          <a:solidFill>
            <a:srgbClr val="FFCC66"/>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21 921,0</a:t>
            </a:r>
            <a:endParaRPr lang="ru-RU" sz="1600" b="1" dirty="0">
              <a:solidFill>
                <a:schemeClr val="bg1"/>
              </a:solidFill>
              <a:latin typeface="Times New Roman" pitchFamily="18" charset="0"/>
              <a:cs typeface="Times New Roman" pitchFamily="18" charset="0"/>
            </a:endParaRPr>
          </a:p>
        </p:txBody>
      </p:sp>
      <p:cxnSp>
        <p:nvCxnSpPr>
          <p:cNvPr id="44" name="Прямая соединительная линия 43"/>
          <p:cNvCxnSpPr>
            <a:stCxn id="41" idx="2"/>
            <a:endCxn id="42" idx="0"/>
          </p:cNvCxnSpPr>
          <p:nvPr/>
        </p:nvCxnSpPr>
        <p:spPr>
          <a:xfrm>
            <a:off x="3383868" y="3717032"/>
            <a:ext cx="432048"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47" name="Скругленный прямоугольник 46"/>
          <p:cNvSpPr/>
          <p:nvPr/>
        </p:nvSpPr>
        <p:spPr>
          <a:xfrm>
            <a:off x="0" y="5013176"/>
            <a:ext cx="2016224" cy="1008112"/>
          </a:xfrm>
          <a:prstGeom prst="roundRect">
            <a:avLst/>
          </a:prstGeom>
          <a:solidFill>
            <a:srgbClr val="FF66FF"/>
          </a:solidFill>
          <a:ln>
            <a:solidFill>
              <a:srgbClr val="FF33CC"/>
            </a:solidFill>
          </a:ln>
          <a:effectLst>
            <a:outerShdw blurRad="50800" dist="127000" dir="5400000" algn="ctr" rotWithShape="0">
              <a:srgbClr val="FF3399">
                <a:alpha val="42745"/>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smtClean="0">
                <a:solidFill>
                  <a:schemeClr val="bg1"/>
                </a:solidFill>
                <a:latin typeface="Times New Roman" pitchFamily="18" charset="0"/>
                <a:cs typeface="Times New Roman" pitchFamily="18" charset="0"/>
              </a:rPr>
              <a:t>Энергосбережение и повышение энергетической эффективности</a:t>
            </a:r>
            <a:endParaRPr lang="ru-RU" sz="1400" b="1" dirty="0">
              <a:solidFill>
                <a:schemeClr val="bg1"/>
              </a:solidFill>
              <a:latin typeface="Times New Roman" pitchFamily="18" charset="0"/>
              <a:cs typeface="Times New Roman" pitchFamily="18" charset="0"/>
            </a:endParaRPr>
          </a:p>
        </p:txBody>
      </p:sp>
      <p:sp>
        <p:nvSpPr>
          <p:cNvPr id="48" name="Скругленный прямоугольник 47"/>
          <p:cNvSpPr/>
          <p:nvPr/>
        </p:nvSpPr>
        <p:spPr>
          <a:xfrm>
            <a:off x="611560" y="6309320"/>
            <a:ext cx="1080120" cy="360040"/>
          </a:xfrm>
          <a:prstGeom prst="roundRect">
            <a:avLst/>
          </a:prstGeom>
          <a:solidFill>
            <a:srgbClr val="FF99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50,0</a:t>
            </a:r>
            <a:endParaRPr lang="ru-RU" sz="1600" b="1" dirty="0">
              <a:solidFill>
                <a:schemeClr val="bg1"/>
              </a:solidFill>
              <a:latin typeface="Times New Roman" pitchFamily="18" charset="0"/>
              <a:cs typeface="Times New Roman" pitchFamily="18" charset="0"/>
            </a:endParaRPr>
          </a:p>
        </p:txBody>
      </p:sp>
      <p:cxnSp>
        <p:nvCxnSpPr>
          <p:cNvPr id="52" name="Прямая соединительная линия 51"/>
          <p:cNvCxnSpPr>
            <a:stCxn id="47" idx="2"/>
            <a:endCxn id="48" idx="0"/>
          </p:cNvCxnSpPr>
          <p:nvPr/>
        </p:nvCxnSpPr>
        <p:spPr>
          <a:xfrm>
            <a:off x="1008112" y="6021288"/>
            <a:ext cx="143508" cy="28803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53" name="Скругленный прямоугольник 52"/>
          <p:cNvSpPr/>
          <p:nvPr/>
        </p:nvSpPr>
        <p:spPr>
          <a:xfrm>
            <a:off x="3500430" y="4643446"/>
            <a:ext cx="1872208" cy="1152128"/>
          </a:xfrm>
          <a:prstGeom prst="roundRect">
            <a:avLst>
              <a:gd name="adj" fmla="val 24474"/>
            </a:avLst>
          </a:prstGeom>
          <a:solidFill>
            <a:srgbClr val="9966FF"/>
          </a:solidFill>
          <a:ln>
            <a:solidFill>
              <a:srgbClr val="996600"/>
            </a:solidFill>
          </a:ln>
          <a:effectLst>
            <a:outerShdw blurRad="50800" dist="127000" dir="5400000" algn="ctr" rotWithShape="0">
              <a:srgbClr val="CC6600">
                <a:alpha val="42745"/>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Times New Roman" pitchFamily="18" charset="0"/>
                <a:cs typeface="Times New Roman" pitchFamily="18" charset="0"/>
              </a:rPr>
              <a:t>Развитие культуры, спорта и туризма</a:t>
            </a:r>
            <a:endParaRPr lang="ru-RU" sz="1400" b="1" dirty="0">
              <a:solidFill>
                <a:schemeClr val="bg1"/>
              </a:solidFill>
              <a:latin typeface="Times New Roman" pitchFamily="18" charset="0"/>
              <a:cs typeface="Times New Roman" pitchFamily="18" charset="0"/>
            </a:endParaRPr>
          </a:p>
        </p:txBody>
      </p:sp>
      <p:sp>
        <p:nvSpPr>
          <p:cNvPr id="54" name="Скругленный прямоугольник 53"/>
          <p:cNvSpPr/>
          <p:nvPr/>
        </p:nvSpPr>
        <p:spPr>
          <a:xfrm>
            <a:off x="3143240" y="6143644"/>
            <a:ext cx="1080120" cy="288032"/>
          </a:xfrm>
          <a:prstGeom prst="roundRect">
            <a:avLst/>
          </a:prstGeom>
          <a:solidFill>
            <a:srgbClr val="9966FF"/>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32 427,8</a:t>
            </a:r>
            <a:endParaRPr lang="ru-RU" sz="1600" b="1" dirty="0">
              <a:solidFill>
                <a:schemeClr val="bg1"/>
              </a:solidFill>
              <a:latin typeface="Times New Roman" pitchFamily="18" charset="0"/>
              <a:cs typeface="Times New Roman" pitchFamily="18" charset="0"/>
            </a:endParaRPr>
          </a:p>
        </p:txBody>
      </p:sp>
      <p:cxnSp>
        <p:nvCxnSpPr>
          <p:cNvPr id="56" name="Прямая соединительная линия 55"/>
          <p:cNvCxnSpPr/>
          <p:nvPr/>
        </p:nvCxnSpPr>
        <p:spPr>
          <a:xfrm rot="5400000">
            <a:off x="3467038" y="5847300"/>
            <a:ext cx="522866" cy="401174"/>
          </a:xfrm>
          <a:prstGeom prst="line">
            <a:avLst/>
          </a:prstGeom>
          <a:ln>
            <a:solidFill>
              <a:srgbClr val="6600CC"/>
            </a:solidFill>
          </a:ln>
        </p:spPr>
        <p:style>
          <a:lnRef idx="1">
            <a:schemeClr val="accent1"/>
          </a:lnRef>
          <a:fillRef idx="0">
            <a:schemeClr val="accent1"/>
          </a:fillRef>
          <a:effectRef idx="0">
            <a:schemeClr val="accent1"/>
          </a:effectRef>
          <a:fontRef idx="minor">
            <a:schemeClr val="tx1"/>
          </a:fontRef>
        </p:style>
      </p:cxnSp>
      <p:sp>
        <p:nvSpPr>
          <p:cNvPr id="57" name="Скругленный прямоугольник 56"/>
          <p:cNvSpPr/>
          <p:nvPr/>
        </p:nvSpPr>
        <p:spPr>
          <a:xfrm>
            <a:off x="7236296" y="4429132"/>
            <a:ext cx="1907704" cy="1224136"/>
          </a:xfrm>
          <a:prstGeom prst="roundRect">
            <a:avLst/>
          </a:prstGeom>
          <a:solidFill>
            <a:srgbClr val="808080"/>
          </a:solidFill>
          <a:ln>
            <a:solidFill>
              <a:srgbClr val="5F5F5F"/>
            </a:solidFill>
          </a:ln>
          <a:effectLst>
            <a:outerShdw blurRad="50800" dist="127000" dir="5400000" algn="ctr" rotWithShape="0">
              <a:srgbClr val="000000">
                <a:alpha val="43137"/>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Создание условий для обеспечения безопасности</a:t>
            </a:r>
          </a:p>
          <a:p>
            <a:pPr algn="r"/>
            <a:r>
              <a:rPr lang="ru-RU" sz="1400" b="1" dirty="0" smtClean="0">
                <a:solidFill>
                  <a:schemeClr val="bg1"/>
                </a:solidFill>
                <a:latin typeface="Times New Roman" pitchFamily="18" charset="0"/>
                <a:cs typeface="Times New Roman" pitchFamily="18" charset="0"/>
              </a:rPr>
              <a:t>жизнедеятельности населения</a:t>
            </a:r>
            <a:endParaRPr lang="ru-RU" sz="1400" b="1" dirty="0">
              <a:solidFill>
                <a:schemeClr val="bg1"/>
              </a:solidFill>
              <a:latin typeface="Times New Roman" pitchFamily="18" charset="0"/>
              <a:cs typeface="Times New Roman" pitchFamily="18" charset="0"/>
            </a:endParaRPr>
          </a:p>
        </p:txBody>
      </p:sp>
      <p:sp>
        <p:nvSpPr>
          <p:cNvPr id="58" name="Скругленный прямоугольник 57"/>
          <p:cNvSpPr/>
          <p:nvPr/>
        </p:nvSpPr>
        <p:spPr>
          <a:xfrm>
            <a:off x="8063880" y="6215082"/>
            <a:ext cx="1080120" cy="288032"/>
          </a:xfrm>
          <a:prstGeom prst="roundRect">
            <a:avLst/>
          </a:prstGeom>
          <a:solidFill>
            <a:srgbClr val="808080"/>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90,0</a:t>
            </a:r>
            <a:endParaRPr lang="ru-RU" sz="1600" b="1" dirty="0">
              <a:solidFill>
                <a:schemeClr val="bg1"/>
              </a:solidFill>
              <a:latin typeface="Times New Roman" pitchFamily="18" charset="0"/>
              <a:cs typeface="Times New Roman" pitchFamily="18" charset="0"/>
            </a:endParaRPr>
          </a:p>
        </p:txBody>
      </p:sp>
      <p:cxnSp>
        <p:nvCxnSpPr>
          <p:cNvPr id="60" name="Прямая соединительная линия 59"/>
          <p:cNvCxnSpPr>
            <a:stCxn id="57" idx="2"/>
            <a:endCxn id="58" idx="0"/>
          </p:cNvCxnSpPr>
          <p:nvPr/>
        </p:nvCxnSpPr>
        <p:spPr>
          <a:xfrm rot="16200000" flipH="1">
            <a:off x="8116137" y="5727279"/>
            <a:ext cx="561814" cy="413792"/>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3" name="Рисунок 32" descr="автобус.jpg"/>
          <p:cNvPicPr>
            <a:picLocks noChangeAspect="1"/>
          </p:cNvPicPr>
          <p:nvPr/>
        </p:nvPicPr>
        <p:blipFill>
          <a:blip r:embed="rId3" cstate="print"/>
          <a:stretch>
            <a:fillRect/>
          </a:stretch>
        </p:blipFill>
        <p:spPr>
          <a:xfrm>
            <a:off x="3643306" y="928670"/>
            <a:ext cx="970789" cy="728092"/>
          </a:xfrm>
          <a:prstGeom prst="rect">
            <a:avLst/>
          </a:prstGeom>
          <a:ln>
            <a:noFill/>
          </a:ln>
          <a:effectLst>
            <a:softEdge rad="112500"/>
          </a:effectLst>
        </p:spPr>
      </p:pic>
      <p:pic>
        <p:nvPicPr>
          <p:cNvPr id="46" name="Рисунок 45" descr="коровы.jpg"/>
          <p:cNvPicPr>
            <a:picLocks noChangeAspect="1"/>
          </p:cNvPicPr>
          <p:nvPr/>
        </p:nvPicPr>
        <p:blipFill>
          <a:blip r:embed="rId4" cstate="print"/>
          <a:stretch>
            <a:fillRect/>
          </a:stretch>
        </p:blipFill>
        <p:spPr>
          <a:xfrm>
            <a:off x="7072330" y="2500306"/>
            <a:ext cx="1008112" cy="756860"/>
          </a:xfrm>
          <a:prstGeom prst="rect">
            <a:avLst/>
          </a:prstGeom>
          <a:ln>
            <a:noFill/>
          </a:ln>
          <a:effectLst>
            <a:softEdge rad="112500"/>
          </a:effectLst>
        </p:spPr>
      </p:pic>
      <p:pic>
        <p:nvPicPr>
          <p:cNvPr id="49" name="Рисунок 48" descr="школа.jpg"/>
          <p:cNvPicPr>
            <a:picLocks noChangeAspect="1"/>
          </p:cNvPicPr>
          <p:nvPr/>
        </p:nvPicPr>
        <p:blipFill>
          <a:blip r:embed="rId5" cstate="print"/>
          <a:stretch>
            <a:fillRect/>
          </a:stretch>
        </p:blipFill>
        <p:spPr>
          <a:xfrm>
            <a:off x="1259632" y="3284984"/>
            <a:ext cx="1019606" cy="864096"/>
          </a:xfrm>
          <a:prstGeom prst="rect">
            <a:avLst/>
          </a:prstGeom>
          <a:ln>
            <a:noFill/>
          </a:ln>
          <a:effectLst>
            <a:softEdge rad="112500"/>
          </a:effectLst>
        </p:spPr>
      </p:pic>
      <p:pic>
        <p:nvPicPr>
          <p:cNvPr id="50" name="Рисунок 49" descr="финансы 1.jpg"/>
          <p:cNvPicPr>
            <a:picLocks noChangeAspect="1"/>
          </p:cNvPicPr>
          <p:nvPr/>
        </p:nvPicPr>
        <p:blipFill>
          <a:blip r:embed="rId6" cstate="print"/>
          <a:stretch>
            <a:fillRect/>
          </a:stretch>
        </p:blipFill>
        <p:spPr>
          <a:xfrm>
            <a:off x="2267744" y="3429000"/>
            <a:ext cx="1195107" cy="896330"/>
          </a:xfrm>
          <a:prstGeom prst="rect">
            <a:avLst/>
          </a:prstGeom>
          <a:ln>
            <a:noFill/>
          </a:ln>
          <a:effectLst>
            <a:softEdge rad="112500"/>
          </a:effectLst>
        </p:spPr>
      </p:pic>
      <p:pic>
        <p:nvPicPr>
          <p:cNvPr id="51" name="Рисунок 50" descr="менеджмент.jpg"/>
          <p:cNvPicPr>
            <a:picLocks noChangeAspect="1"/>
          </p:cNvPicPr>
          <p:nvPr/>
        </p:nvPicPr>
        <p:blipFill>
          <a:blip r:embed="rId7" cstate="print"/>
          <a:stretch>
            <a:fillRect/>
          </a:stretch>
        </p:blipFill>
        <p:spPr>
          <a:xfrm>
            <a:off x="1691680" y="1412776"/>
            <a:ext cx="1152128" cy="864096"/>
          </a:xfrm>
          <a:prstGeom prst="rect">
            <a:avLst/>
          </a:prstGeom>
          <a:ln>
            <a:noFill/>
          </a:ln>
          <a:effectLst>
            <a:softEdge rad="112500"/>
          </a:effectLst>
        </p:spPr>
      </p:pic>
      <p:pic>
        <p:nvPicPr>
          <p:cNvPr id="71" name="Рисунок 70" descr="туризм.jpg"/>
          <p:cNvPicPr>
            <a:picLocks noChangeAspect="1"/>
          </p:cNvPicPr>
          <p:nvPr/>
        </p:nvPicPr>
        <p:blipFill>
          <a:blip r:embed="rId8" cstate="print"/>
          <a:stretch>
            <a:fillRect/>
          </a:stretch>
        </p:blipFill>
        <p:spPr>
          <a:xfrm>
            <a:off x="5214942" y="4429132"/>
            <a:ext cx="1121912" cy="859557"/>
          </a:xfrm>
          <a:prstGeom prst="rect">
            <a:avLst/>
          </a:prstGeom>
          <a:ln>
            <a:noFill/>
          </a:ln>
          <a:effectLst>
            <a:softEdge rad="112500"/>
          </a:effectLst>
        </p:spPr>
      </p:pic>
      <p:pic>
        <p:nvPicPr>
          <p:cNvPr id="75" name="Содержимое 74" descr="матрешки.jpg"/>
          <p:cNvPicPr>
            <a:picLocks noGrp="1" noChangeAspect="1"/>
          </p:cNvPicPr>
          <p:nvPr>
            <p:ph idx="1"/>
          </p:nvPr>
        </p:nvPicPr>
        <p:blipFill>
          <a:blip r:embed="rId9" cstate="print"/>
          <a:stretch>
            <a:fillRect/>
          </a:stretch>
        </p:blipFill>
        <p:spPr>
          <a:xfrm>
            <a:off x="2643174" y="4857760"/>
            <a:ext cx="1073948" cy="864096"/>
          </a:xfrm>
          <a:prstGeom prst="rect">
            <a:avLst/>
          </a:prstGeom>
          <a:ln>
            <a:noFill/>
          </a:ln>
          <a:effectLst>
            <a:softEdge rad="112500"/>
          </a:effectLst>
        </p:spPr>
      </p:pic>
      <p:sp>
        <p:nvSpPr>
          <p:cNvPr id="43" name="Прямоугольник с двумя скругленными противолежащими углами 42"/>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СТРУКТУРА  РАСХОДОВ  БЮДЖЕТА В РАЗРЕЗЕ  МУНИЦИПАЛЬНЫХ  ПРОГРАММ  В  2016  ГОДУ</a:t>
            </a:r>
            <a:endParaRPr lang="ru-RU" sz="2400" b="1" dirty="0">
              <a:latin typeface="Book Antiqua" pitchFamily="18" charset="0"/>
            </a:endParaRPr>
          </a:p>
        </p:txBody>
      </p:sp>
      <p:sp>
        <p:nvSpPr>
          <p:cNvPr id="55" name="Скругленный прямоугольник 54"/>
          <p:cNvSpPr/>
          <p:nvPr/>
        </p:nvSpPr>
        <p:spPr>
          <a:xfrm>
            <a:off x="7867942" y="980729"/>
            <a:ext cx="1276058" cy="448008"/>
          </a:xfrm>
          <a:prstGeom prst="roundRect">
            <a:avLst/>
          </a:prstGeom>
          <a:gradFill rotWithShape="1">
            <a:gsLst>
              <a:gs pos="0">
                <a:srgbClr val="CF6DA4">
                  <a:shade val="51000"/>
                  <a:satMod val="130000"/>
                </a:srgbClr>
              </a:gs>
              <a:gs pos="80000">
                <a:srgbClr val="CF6DA4">
                  <a:shade val="93000"/>
                  <a:satMod val="130000"/>
                </a:srgbClr>
              </a:gs>
              <a:gs pos="100000">
                <a:srgbClr val="CF6DA4">
                  <a:shade val="94000"/>
                  <a:satMod val="135000"/>
                </a:srgbClr>
              </a:gs>
            </a:gsLst>
            <a:lin ang="16200000" scaled="0"/>
          </a:gradFill>
          <a:ln w="9525" cap="flat" cmpd="sng" algn="ctr">
            <a:solidFill>
              <a:srgbClr val="CF6DA4">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F4E7ED">
                    <a:lumMod val="10000"/>
                  </a:srgbClr>
                </a:solidFill>
                <a:latin typeface="Book Antiqua" pitchFamily="18" charset="0"/>
              </a:rPr>
              <a:t>тыс. руб.</a:t>
            </a:r>
            <a:endParaRPr lang="ru-RU" sz="1400" b="1" dirty="0">
              <a:solidFill>
                <a:srgbClr val="F4E7ED">
                  <a:lumMod val="10000"/>
                </a:srgbClr>
              </a:solidFill>
              <a:latin typeface="Book Antiqua" pitchFamily="18" charset="0"/>
            </a:endParaRPr>
          </a:p>
        </p:txBody>
      </p:sp>
      <p:pic>
        <p:nvPicPr>
          <p:cNvPr id="76" name="Рисунок 75" descr="энергосбережените.jpg"/>
          <p:cNvPicPr>
            <a:picLocks noChangeAspect="1"/>
          </p:cNvPicPr>
          <p:nvPr/>
        </p:nvPicPr>
        <p:blipFill>
          <a:blip r:embed="rId10" cstate="print"/>
          <a:stretch>
            <a:fillRect/>
          </a:stretch>
        </p:blipFill>
        <p:spPr>
          <a:xfrm>
            <a:off x="1259632" y="5661248"/>
            <a:ext cx="948696" cy="711522"/>
          </a:xfrm>
          <a:prstGeom prst="rect">
            <a:avLst/>
          </a:prstGeom>
          <a:ln>
            <a:noFill/>
          </a:ln>
          <a:effectLst>
            <a:softEdge rad="112500"/>
          </a:effectLst>
        </p:spPr>
      </p:pic>
      <p:pic>
        <p:nvPicPr>
          <p:cNvPr id="96" name="Рисунок 95" descr="правопорядок.jpg"/>
          <p:cNvPicPr>
            <a:picLocks noChangeAspect="1"/>
          </p:cNvPicPr>
          <p:nvPr/>
        </p:nvPicPr>
        <p:blipFill>
          <a:blip r:embed="rId11" cstate="print"/>
          <a:stretch>
            <a:fillRect/>
          </a:stretch>
        </p:blipFill>
        <p:spPr>
          <a:xfrm>
            <a:off x="7215206" y="5429264"/>
            <a:ext cx="1130957" cy="764704"/>
          </a:xfrm>
          <a:prstGeom prst="rect">
            <a:avLst/>
          </a:prstGeom>
          <a:ln>
            <a:noFill/>
          </a:ln>
          <a:effectLst>
            <a:softEdge rad="112500"/>
          </a:effectLst>
        </p:spPr>
      </p:pic>
      <p:sp>
        <p:nvSpPr>
          <p:cNvPr id="101" name="Скругленный прямоугольник 100"/>
          <p:cNvSpPr/>
          <p:nvPr/>
        </p:nvSpPr>
        <p:spPr>
          <a:xfrm>
            <a:off x="5004048" y="2420888"/>
            <a:ext cx="1778496" cy="936104"/>
          </a:xfrm>
          <a:prstGeom prst="roundRect">
            <a:avLst/>
          </a:prstGeom>
          <a:solidFill>
            <a:srgbClr val="B64416"/>
          </a:solidFill>
          <a:ln>
            <a:solidFill>
              <a:srgbClr val="CC3300"/>
            </a:solidFill>
          </a:ln>
          <a:effectLst>
            <a:outerShdw blurRad="50800" dist="50800" dir="5400000" algn="ctr" rotWithShape="0">
              <a:srgbClr val="000000">
                <a:alpha val="9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itchFamily="18" charset="0"/>
                <a:cs typeface="Times New Roman" pitchFamily="18" charset="0"/>
              </a:rPr>
              <a:t> </a:t>
            </a:r>
            <a:r>
              <a:rPr lang="ru-RU" sz="1400" b="1" dirty="0" smtClean="0">
                <a:solidFill>
                  <a:schemeClr val="bg1"/>
                </a:solidFill>
                <a:latin typeface="Times New Roman" pitchFamily="18" charset="0"/>
                <a:cs typeface="Times New Roman" pitchFamily="18" charset="0"/>
              </a:rPr>
              <a:t>Демографическое развитие</a:t>
            </a:r>
            <a:endParaRPr lang="ru-RU" sz="1400" dirty="0">
              <a:latin typeface="Times New Roman" pitchFamily="18" charset="0"/>
              <a:cs typeface="Times New Roman" pitchFamily="18" charset="0"/>
            </a:endParaRPr>
          </a:p>
        </p:txBody>
      </p:sp>
      <p:sp>
        <p:nvSpPr>
          <p:cNvPr id="102" name="Скругленный прямоугольник 101"/>
          <p:cNvSpPr/>
          <p:nvPr/>
        </p:nvSpPr>
        <p:spPr>
          <a:xfrm>
            <a:off x="6215074" y="3500438"/>
            <a:ext cx="1080120" cy="360040"/>
          </a:xfrm>
          <a:prstGeom prst="roundRect">
            <a:avLst/>
          </a:prstGeom>
          <a:solidFill>
            <a:srgbClr val="B644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20,0</a:t>
            </a:r>
            <a:endParaRPr lang="ru-RU" sz="1600" b="1" dirty="0">
              <a:solidFill>
                <a:schemeClr val="bg1"/>
              </a:solidFill>
              <a:latin typeface="Times New Roman" pitchFamily="18" charset="0"/>
              <a:cs typeface="Times New Roman" pitchFamily="18" charset="0"/>
            </a:endParaRPr>
          </a:p>
        </p:txBody>
      </p:sp>
      <p:cxnSp>
        <p:nvCxnSpPr>
          <p:cNvPr id="104" name="Прямая соединительная линия 103"/>
          <p:cNvCxnSpPr/>
          <p:nvPr/>
        </p:nvCxnSpPr>
        <p:spPr>
          <a:xfrm>
            <a:off x="6012160" y="3429000"/>
            <a:ext cx="252028" cy="216024"/>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105" name="Рисунок 104" descr="дите1.jpg"/>
          <p:cNvPicPr>
            <a:picLocks noChangeAspect="1"/>
          </p:cNvPicPr>
          <p:nvPr/>
        </p:nvPicPr>
        <p:blipFill>
          <a:blip r:embed="rId12" cstate="print"/>
          <a:stretch>
            <a:fillRect/>
          </a:stretch>
        </p:blipFill>
        <p:spPr>
          <a:xfrm>
            <a:off x="5000628" y="3143248"/>
            <a:ext cx="960107" cy="720080"/>
          </a:xfrm>
          <a:prstGeom prst="rect">
            <a:avLst/>
          </a:prstGeom>
          <a:ln>
            <a:noFill/>
          </a:ln>
          <a:effectLst>
            <a:softEdge rad="112500"/>
          </a:effectLst>
        </p:spPr>
      </p:pic>
      <p:sp>
        <p:nvSpPr>
          <p:cNvPr id="66" name="Скругленный прямоугольник 65"/>
          <p:cNvSpPr/>
          <p:nvPr/>
        </p:nvSpPr>
        <p:spPr>
          <a:xfrm>
            <a:off x="5572132" y="5715016"/>
            <a:ext cx="1512168" cy="891480"/>
          </a:xfrm>
          <a:prstGeom prst="roundRect">
            <a:avLst/>
          </a:prstGeom>
          <a:solidFill>
            <a:srgbClr val="B62CA2"/>
          </a:solidFill>
          <a:effectLst>
            <a:outerShdw blurRad="40000" dist="127000" dir="5400000" rotWithShape="0">
              <a:srgbClr val="9966FF">
                <a:alpha val="34902"/>
              </a:srgbClr>
            </a:outerShdw>
          </a:effectLst>
          <a:scene3d>
            <a:camera prst="orthographicFron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Доступная среда</a:t>
            </a:r>
            <a:endParaRPr lang="ru-RU" sz="1400" b="1" dirty="0">
              <a:solidFill>
                <a:schemeClr val="bg1"/>
              </a:solidFill>
              <a:latin typeface="Times New Roman" pitchFamily="18" charset="0"/>
              <a:cs typeface="Times New Roman" pitchFamily="18" charset="0"/>
            </a:endParaRPr>
          </a:p>
        </p:txBody>
      </p:sp>
      <p:sp>
        <p:nvSpPr>
          <p:cNvPr id="67" name="Скругленный прямоугольник 66"/>
          <p:cNvSpPr/>
          <p:nvPr/>
        </p:nvSpPr>
        <p:spPr>
          <a:xfrm>
            <a:off x="4572000" y="6215082"/>
            <a:ext cx="936104" cy="288032"/>
          </a:xfrm>
          <a:prstGeom prst="roundRect">
            <a:avLst/>
          </a:prstGeom>
          <a:solidFill>
            <a:srgbClr val="B62CA2"/>
          </a:solidFill>
          <a:ln>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80,0</a:t>
            </a:r>
            <a:endParaRPr lang="ru-RU" sz="1600" b="1" dirty="0">
              <a:latin typeface="Times New Roman" pitchFamily="18" charset="0"/>
              <a:cs typeface="Times New Roman" pitchFamily="18" charset="0"/>
            </a:endParaRPr>
          </a:p>
        </p:txBody>
      </p:sp>
      <p:cxnSp>
        <p:nvCxnSpPr>
          <p:cNvPr id="69" name="Прямая соединительная линия 68"/>
          <p:cNvCxnSpPr>
            <a:endCxn id="67" idx="0"/>
          </p:cNvCxnSpPr>
          <p:nvPr/>
        </p:nvCxnSpPr>
        <p:spPr>
          <a:xfrm flipH="1">
            <a:off x="5040052" y="6071066"/>
            <a:ext cx="612068" cy="14401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70" name="Рисунок 69" descr="дост среда.jpg"/>
          <p:cNvPicPr>
            <a:picLocks noChangeAspect="1"/>
          </p:cNvPicPr>
          <p:nvPr/>
        </p:nvPicPr>
        <p:blipFill>
          <a:blip r:embed="rId13" cstate="print"/>
          <a:stretch>
            <a:fillRect/>
          </a:stretch>
        </p:blipFill>
        <p:spPr>
          <a:xfrm>
            <a:off x="5436096" y="6013542"/>
            <a:ext cx="864096" cy="844458"/>
          </a:xfrm>
          <a:prstGeom prst="rect">
            <a:avLst/>
          </a:prstGeom>
          <a:ln>
            <a:noFill/>
          </a:ln>
          <a:effectLst>
            <a:softEdge rad="112500"/>
          </a:effectLst>
        </p:spPr>
      </p:pic>
      <p:sp>
        <p:nvSpPr>
          <p:cNvPr id="68" name="Нижний колонтитул 67"/>
          <p:cNvSpPr>
            <a:spLocks noGrp="1"/>
          </p:cNvSpPr>
          <p:nvPr>
            <p:ph type="ftr" sz="quarter" idx="11"/>
          </p:nvPr>
        </p:nvSpPr>
        <p:spPr/>
        <p:txBody>
          <a:bodyPr/>
          <a:lstStyle/>
          <a:p>
            <a:r>
              <a:rPr lang="ru-RU" smtClean="0"/>
              <a:t>Бюджет для граждан 2016 год с измененими</a:t>
            </a:r>
            <a:endParaRPr lang="ru-RU" dirty="0"/>
          </a:p>
        </p:txBody>
      </p:sp>
      <p:pic>
        <p:nvPicPr>
          <p:cNvPr id="59" name="i-main-pic" descr="Картинка 5 из 10"/>
          <p:cNvPicPr/>
          <p:nvPr/>
        </p:nvPicPr>
        <p:blipFill>
          <a:blip r:embed="rId14" cstate="print">
            <a:lum contrast="6000"/>
          </a:blip>
          <a:srcRect/>
          <a:stretch>
            <a:fillRect/>
          </a:stretch>
        </p:blipFill>
        <p:spPr bwMode="auto">
          <a:xfrm>
            <a:off x="8279904" y="0"/>
            <a:ext cx="864096" cy="93610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ПОКАЗАТЕЛИ  ДОХОДОВ   И  РАСХОДОВ  БЮДЖЕТА</a:t>
            </a:r>
          </a:p>
          <a:p>
            <a:pPr algn="ctr"/>
            <a:r>
              <a:rPr lang="ru-RU" sz="2400" b="1" dirty="0" smtClean="0">
                <a:latin typeface="Book Antiqua" pitchFamily="18" charset="0"/>
              </a:rPr>
              <a:t>В  2015-2016 ГГ.</a:t>
            </a:r>
            <a:endParaRPr lang="ru-RU" sz="2400" b="1" dirty="0">
              <a:latin typeface="Book Antiqua" pitchFamily="18" charset="0"/>
            </a:endParaRPr>
          </a:p>
        </p:txBody>
      </p:sp>
      <p:graphicFrame>
        <p:nvGraphicFramePr>
          <p:cNvPr id="5" name="Содержимое 4"/>
          <p:cNvGraphicFramePr>
            <a:graphicFrameLocks noGrp="1"/>
          </p:cNvGraphicFramePr>
          <p:nvPr>
            <p:ph idx="1"/>
          </p:nvPr>
        </p:nvGraphicFramePr>
        <p:xfrm>
          <a:off x="457200" y="980728"/>
          <a:ext cx="843528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fld id="{B19B0651-EE4F-4900-A07F-96A6BFA9D0F0}" type="slidenum">
              <a:rPr lang="ru-RU" smtClean="0"/>
              <a:pPr/>
              <a:t>27</a:t>
            </a:fld>
            <a:endParaRPr lang="ru-RU" dirty="0"/>
          </a:p>
        </p:txBody>
      </p:sp>
      <p:sp>
        <p:nvSpPr>
          <p:cNvPr id="7" name="Нижний колонтитул 6"/>
          <p:cNvSpPr>
            <a:spLocks noGrp="1"/>
          </p:cNvSpPr>
          <p:nvPr>
            <p:ph type="ftr" sz="quarter" idx="11"/>
          </p:nvPr>
        </p:nvSpPr>
        <p:spPr/>
        <p:txBody>
          <a:bodyPr/>
          <a:lstStyle/>
          <a:p>
            <a:r>
              <a:rPr lang="ru-RU" smtClean="0"/>
              <a:t>Бюджет для граждан 2016 год с измененими</a:t>
            </a:r>
            <a:endParaRPr lang="ru-RU" dirty="0"/>
          </a:p>
        </p:txBody>
      </p:sp>
      <p:sp>
        <p:nvSpPr>
          <p:cNvPr id="9" name="Скругленный прямоугольник 8"/>
          <p:cNvSpPr/>
          <p:nvPr/>
        </p:nvSpPr>
        <p:spPr>
          <a:xfrm>
            <a:off x="7867942" y="571480"/>
            <a:ext cx="1276058" cy="448008"/>
          </a:xfrm>
          <a:prstGeom prst="roundRect">
            <a:avLst/>
          </a:prstGeom>
          <a:gradFill rotWithShape="1">
            <a:gsLst>
              <a:gs pos="0">
                <a:srgbClr val="CF6DA4">
                  <a:shade val="51000"/>
                  <a:satMod val="130000"/>
                </a:srgbClr>
              </a:gs>
              <a:gs pos="80000">
                <a:srgbClr val="CF6DA4">
                  <a:shade val="93000"/>
                  <a:satMod val="130000"/>
                </a:srgbClr>
              </a:gs>
              <a:gs pos="100000">
                <a:srgbClr val="CF6DA4">
                  <a:shade val="94000"/>
                  <a:satMod val="135000"/>
                </a:srgbClr>
              </a:gs>
            </a:gsLst>
            <a:lin ang="16200000" scaled="0"/>
          </a:gradFill>
          <a:ln w="9525" cap="flat" cmpd="sng" algn="ctr">
            <a:solidFill>
              <a:srgbClr val="CF6DA4">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F4E7ED">
                    <a:lumMod val="10000"/>
                  </a:srgbClr>
                </a:solidFill>
                <a:latin typeface="Book Antiqua" pitchFamily="18" charset="0"/>
              </a:rPr>
              <a:t>тыс. руб.</a:t>
            </a:r>
            <a:endParaRPr lang="ru-RU" sz="1400" b="1" dirty="0">
              <a:solidFill>
                <a:srgbClr val="F4E7ED">
                  <a:lumMod val="10000"/>
                </a:srgbClr>
              </a:solidFill>
              <a:latin typeface="Book Antiqua"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792088"/>
          </a:xfrm>
        </p:spPr>
        <p:txBody>
          <a:bodyPr>
            <a:normAutofit/>
          </a:bodyPr>
          <a:lstStyle/>
          <a:p>
            <a:pPr algn="ctr"/>
            <a:r>
              <a:rPr lang="ru-RU" sz="1600" b="1" u="sng" dirty="0" smtClean="0">
                <a:solidFill>
                  <a:srgbClr val="660033"/>
                </a:solidFill>
                <a:latin typeface="Book Antiqua" pitchFamily="18" charset="0"/>
              </a:rPr>
              <a:t>Цель   муниципальной  программы:</a:t>
            </a:r>
          </a:p>
          <a:p>
            <a:pPr algn="just"/>
            <a:r>
              <a:rPr lang="ru-RU" sz="1600" b="1" dirty="0" smtClean="0">
                <a:solidFill>
                  <a:srgbClr val="660033"/>
                </a:solidFill>
                <a:latin typeface="Book Antiqua" pitchFamily="18" charset="0"/>
              </a:rPr>
              <a:t>создание условий для функционирования органов местного самоуправления муниципального образования «Холм-Жирковский  район» Смоленской области</a:t>
            </a:r>
          </a:p>
          <a:p>
            <a:endParaRPr lang="ru-RU" dirty="0">
              <a:solidFill>
                <a:srgbClr val="660033"/>
              </a:solidFill>
            </a:endParaRPr>
          </a:p>
        </p:txBody>
      </p:sp>
      <p:graphicFrame>
        <p:nvGraphicFramePr>
          <p:cNvPr id="6" name="Содержимое 5"/>
          <p:cNvGraphicFramePr>
            <a:graphicFrameLocks noGrp="1"/>
          </p:cNvGraphicFramePr>
          <p:nvPr>
            <p:ph sz="half" idx="1"/>
          </p:nvPr>
        </p:nvGraphicFramePr>
        <p:xfrm>
          <a:off x="428596" y="2071677"/>
          <a:ext cx="8358246" cy="4357719"/>
        </p:xfrm>
        <a:graphic>
          <a:graphicData uri="http://schemas.openxmlformats.org/drawingml/2006/table">
            <a:tbl>
              <a:tblPr firstRow="1" bandRow="1">
                <a:tableStyleId>{69CF1AB2-1976-4502-BF36-3FF5EA218861}</a:tableStyleId>
              </a:tblPr>
              <a:tblGrid>
                <a:gridCol w="6743585"/>
                <a:gridCol w="1614661"/>
              </a:tblGrid>
              <a:tr h="406672">
                <a:tc>
                  <a:txBody>
                    <a:bodyPr/>
                    <a:lstStyle/>
                    <a:p>
                      <a:pPr algn="ctr"/>
                      <a:r>
                        <a:rPr lang="ru-RU" sz="1600" dirty="0" smtClean="0">
                          <a:latin typeface="Book Antiqua" pitchFamily="18" charset="0"/>
                        </a:rPr>
                        <a:t>Наименование</a:t>
                      </a:r>
                      <a:endParaRPr lang="ru-RU" sz="1600" dirty="0">
                        <a:latin typeface="Book Antiqua" pitchFamily="18" charset="0"/>
                      </a:endParaRPr>
                    </a:p>
                  </a:txBody>
                  <a:tcPr/>
                </a:tc>
                <a:tc>
                  <a:txBody>
                    <a:bodyPr/>
                    <a:lstStyle/>
                    <a:p>
                      <a:pPr algn="ctr"/>
                      <a:r>
                        <a:rPr lang="ru-RU" sz="1600" dirty="0" smtClean="0">
                          <a:latin typeface="Book Antiqua" pitchFamily="18" charset="0"/>
                        </a:rPr>
                        <a:t>2016 год</a:t>
                      </a:r>
                      <a:endParaRPr lang="ru-RU" sz="1600" dirty="0">
                        <a:latin typeface="Book Antiqua" pitchFamily="18" charset="0"/>
                      </a:endParaRPr>
                    </a:p>
                  </a:txBody>
                  <a:tcPr/>
                </a:tc>
              </a:tr>
              <a:tr h="836560">
                <a:tc>
                  <a:txBody>
                    <a:bodyPr/>
                    <a:lstStyle/>
                    <a:p>
                      <a:pPr algn="just"/>
                      <a:r>
                        <a:rPr lang="ru-RU" sz="1300" dirty="0" smtClean="0">
                          <a:latin typeface="Book Antiqua" pitchFamily="18" charset="0"/>
                        </a:rPr>
                        <a:t>Муниципальная</a:t>
                      </a:r>
                      <a:r>
                        <a:rPr lang="ru-RU" sz="1300" baseline="0" dirty="0" smtClean="0">
                          <a:latin typeface="Book Antiqua" pitchFamily="18" charset="0"/>
                        </a:rPr>
                        <a:t> программа «Создание условий для эффективного управления муниципальным образование «Холм-Жирковский район» Смоленской области на 2016-2020 годы», в т.ч.</a:t>
                      </a:r>
                      <a:endParaRPr lang="ru-RU" sz="1300" dirty="0">
                        <a:latin typeface="Book Antiqua" pitchFamily="18" charset="0"/>
                      </a:endParaRPr>
                    </a:p>
                  </a:txBody>
                  <a:tcPr/>
                </a:tc>
                <a:tc>
                  <a:txBody>
                    <a:bodyPr/>
                    <a:lstStyle/>
                    <a:p>
                      <a:pPr algn="ctr"/>
                      <a:r>
                        <a:rPr lang="ru-RU" sz="1300" dirty="0" smtClean="0">
                          <a:latin typeface="Book Antiqua" pitchFamily="18" charset="0"/>
                        </a:rPr>
                        <a:t>21</a:t>
                      </a:r>
                      <a:r>
                        <a:rPr lang="ru-RU" sz="1300" baseline="0" dirty="0" smtClean="0">
                          <a:latin typeface="Book Antiqua" pitchFamily="18" charset="0"/>
                        </a:rPr>
                        <a:t> 038,8</a:t>
                      </a:r>
                      <a:endParaRPr lang="ru-RU" sz="1300" dirty="0">
                        <a:latin typeface="Book Antiqua" pitchFamily="18" charset="0"/>
                      </a:endParaRPr>
                    </a:p>
                  </a:txBody>
                  <a:tcPr/>
                </a:tc>
              </a:tr>
              <a:tr h="404757">
                <a:tc>
                  <a:txBody>
                    <a:bodyPr/>
                    <a:lstStyle/>
                    <a:p>
                      <a:pPr algn="just"/>
                      <a:r>
                        <a:rPr lang="ru-RU" sz="1300" dirty="0" smtClean="0">
                          <a:latin typeface="Book Antiqua" pitchFamily="18" charset="0"/>
                        </a:rPr>
                        <a:t>Подпрограмма «Информационная политика и работа с общественностью»</a:t>
                      </a:r>
                      <a:endParaRPr lang="ru-RU" sz="1300" dirty="0">
                        <a:latin typeface="Book Antiqua" pitchFamily="18" charset="0"/>
                      </a:endParaRPr>
                    </a:p>
                  </a:txBody>
                  <a:tcPr/>
                </a:tc>
                <a:tc>
                  <a:txBody>
                    <a:bodyPr/>
                    <a:lstStyle/>
                    <a:p>
                      <a:pPr algn="ctr"/>
                      <a:r>
                        <a:rPr lang="ru-RU" sz="1300" dirty="0" smtClean="0">
                          <a:solidFill>
                            <a:srgbClr val="660033"/>
                          </a:solidFill>
                          <a:latin typeface="Book Antiqua" pitchFamily="18" charset="0"/>
                        </a:rPr>
                        <a:t>20,00</a:t>
                      </a:r>
                      <a:endParaRPr lang="ru-RU" sz="1300" dirty="0">
                        <a:solidFill>
                          <a:srgbClr val="660033"/>
                        </a:solidFill>
                        <a:latin typeface="Book Antiqua" pitchFamily="18" charset="0"/>
                      </a:endParaRPr>
                    </a:p>
                  </a:txBody>
                  <a:tcPr/>
                </a:tc>
              </a:tr>
              <a:tr h="526268">
                <a:tc>
                  <a:txBody>
                    <a:bodyPr/>
                    <a:lstStyle/>
                    <a:p>
                      <a:pPr algn="just"/>
                      <a:r>
                        <a:rPr lang="ru-RU" sz="1300" dirty="0" smtClean="0">
                          <a:latin typeface="Book Antiqua" pitchFamily="18" charset="0"/>
                        </a:rPr>
                        <a:t>Подпрограмма «Обеспечение сохранности документов Архивного фонда РФ»</a:t>
                      </a:r>
                      <a:endParaRPr lang="ru-RU" sz="1300" dirty="0">
                        <a:latin typeface="Book Antiqua" pitchFamily="18" charset="0"/>
                      </a:endParaRPr>
                    </a:p>
                  </a:txBody>
                  <a:tcPr/>
                </a:tc>
                <a:tc>
                  <a:txBody>
                    <a:bodyPr/>
                    <a:lstStyle/>
                    <a:p>
                      <a:pPr algn="ctr"/>
                      <a:r>
                        <a:rPr lang="ru-RU" sz="1300" dirty="0" smtClean="0">
                          <a:latin typeface="Book Antiqua" pitchFamily="18" charset="0"/>
                        </a:rPr>
                        <a:t>10,00</a:t>
                      </a:r>
                      <a:endParaRPr lang="ru-RU" sz="1300" dirty="0">
                        <a:latin typeface="Book Antiqua" pitchFamily="18" charset="0"/>
                      </a:endParaRPr>
                    </a:p>
                  </a:txBody>
                  <a:tcPr/>
                </a:tc>
              </a:tr>
              <a:tr h="440074">
                <a:tc>
                  <a:txBody>
                    <a:bodyPr/>
                    <a:lstStyle/>
                    <a:p>
                      <a:pPr algn="just"/>
                      <a:r>
                        <a:rPr lang="ru-RU" sz="1300" dirty="0" smtClean="0">
                          <a:latin typeface="Book Antiqua" pitchFamily="18" charset="0"/>
                        </a:rPr>
                        <a:t>Подпрограмма «Развитие малого и среднего</a:t>
                      </a:r>
                      <a:r>
                        <a:rPr lang="ru-RU" sz="1300" baseline="0" dirty="0" smtClean="0">
                          <a:latin typeface="Book Antiqua" pitchFamily="18" charset="0"/>
                        </a:rPr>
                        <a:t> предпринимательства»</a:t>
                      </a:r>
                      <a:endParaRPr lang="ru-RU" sz="1300" dirty="0">
                        <a:latin typeface="Book Antiqua" pitchFamily="18" charset="0"/>
                      </a:endParaRPr>
                    </a:p>
                  </a:txBody>
                  <a:tcPr/>
                </a:tc>
                <a:tc>
                  <a:txBody>
                    <a:bodyPr/>
                    <a:lstStyle/>
                    <a:p>
                      <a:pPr algn="ctr"/>
                      <a:r>
                        <a:rPr lang="ru-RU" sz="1300" dirty="0" smtClean="0">
                          <a:latin typeface="Book Antiqua" pitchFamily="18" charset="0"/>
                        </a:rPr>
                        <a:t>30,00</a:t>
                      </a:r>
                      <a:endParaRPr lang="ru-RU" sz="1300" dirty="0">
                        <a:latin typeface="Book Antiqua" pitchFamily="18" charset="0"/>
                      </a:endParaRPr>
                    </a:p>
                  </a:txBody>
                  <a:tcPr/>
                </a:tc>
              </a:tr>
              <a:tr h="312473">
                <a:tc>
                  <a:txBody>
                    <a:bodyPr/>
                    <a:lstStyle/>
                    <a:p>
                      <a:pPr algn="just"/>
                      <a:r>
                        <a:rPr lang="ru-RU" sz="1300" dirty="0" smtClean="0">
                          <a:latin typeface="Book Antiqua" pitchFamily="18" charset="0"/>
                        </a:rPr>
                        <a:t>Обеспечивающая    подпрограмма , в т.ч.</a:t>
                      </a:r>
                      <a:endParaRPr lang="ru-RU" sz="1300" dirty="0">
                        <a:latin typeface="Book Antiqua" pitchFamily="18" charset="0"/>
                      </a:endParaRPr>
                    </a:p>
                  </a:txBody>
                  <a:tcPr/>
                </a:tc>
                <a:tc>
                  <a:txBody>
                    <a:bodyPr/>
                    <a:lstStyle/>
                    <a:p>
                      <a:pPr algn="ctr"/>
                      <a:r>
                        <a:rPr lang="ru-RU" sz="1300" dirty="0" smtClean="0">
                          <a:latin typeface="Book Antiqua" pitchFamily="18" charset="0"/>
                        </a:rPr>
                        <a:t>17</a:t>
                      </a:r>
                      <a:r>
                        <a:rPr lang="ru-RU" sz="1300" baseline="0" dirty="0" smtClean="0">
                          <a:latin typeface="Book Antiqua" pitchFamily="18" charset="0"/>
                        </a:rPr>
                        <a:t> 146,99</a:t>
                      </a:r>
                      <a:endParaRPr lang="ru-RU" sz="1300" dirty="0">
                        <a:latin typeface="Book Antiqua" pitchFamily="18" charset="0"/>
                      </a:endParaRPr>
                    </a:p>
                  </a:txBody>
                  <a:tcPr/>
                </a:tc>
              </a:tr>
              <a:tr h="378379">
                <a:tc>
                  <a:txBody>
                    <a:bodyPr/>
                    <a:lstStyle/>
                    <a:p>
                      <a:pPr algn="just"/>
                      <a:r>
                        <a:rPr lang="ru-RU" sz="1300" dirty="0" smtClean="0">
                          <a:latin typeface="Book Antiqua" pitchFamily="18" charset="0"/>
                        </a:rPr>
                        <a:t>Обеспечение реализации переданных государственных полномочий</a:t>
                      </a:r>
                      <a:endParaRPr lang="ru-RU" sz="1300" dirty="0">
                        <a:latin typeface="Book Antiqua" pitchFamily="18" charset="0"/>
                      </a:endParaRPr>
                    </a:p>
                  </a:txBody>
                  <a:tcPr/>
                </a:tc>
                <a:tc>
                  <a:txBody>
                    <a:bodyPr/>
                    <a:lstStyle/>
                    <a:p>
                      <a:pPr algn="ctr"/>
                      <a:r>
                        <a:rPr lang="ru-RU" sz="1300" dirty="0" smtClean="0">
                          <a:latin typeface="Book Antiqua" pitchFamily="18" charset="0"/>
                        </a:rPr>
                        <a:t>604,00</a:t>
                      </a:r>
                      <a:endParaRPr lang="ru-RU" sz="1300" dirty="0">
                        <a:latin typeface="Book Antiqua" pitchFamily="18" charset="0"/>
                      </a:endParaRPr>
                    </a:p>
                  </a:txBody>
                  <a:tcPr/>
                </a:tc>
              </a:tr>
              <a:tr h="526268">
                <a:tc>
                  <a:txBody>
                    <a:bodyPr/>
                    <a:lstStyle/>
                    <a:p>
                      <a:pPr algn="just"/>
                      <a:r>
                        <a:rPr lang="ru-RU" sz="1300" dirty="0" smtClean="0">
                          <a:latin typeface="Book Antiqua" pitchFamily="18" charset="0"/>
                        </a:rPr>
                        <a:t>Обеспечение взаимодействия</a:t>
                      </a:r>
                      <a:r>
                        <a:rPr lang="ru-RU" sz="1300" baseline="0" dirty="0" smtClean="0">
                          <a:latin typeface="Book Antiqua" pitchFamily="18" charset="0"/>
                        </a:rPr>
                        <a:t> с некоммерческими организациями</a:t>
                      </a:r>
                      <a:endParaRPr lang="ru-RU" sz="1300" dirty="0">
                        <a:latin typeface="Book Antiqua" pitchFamily="18" charset="0"/>
                      </a:endParaRPr>
                    </a:p>
                  </a:txBody>
                  <a:tcPr/>
                </a:tc>
                <a:tc>
                  <a:txBody>
                    <a:bodyPr/>
                    <a:lstStyle/>
                    <a:p>
                      <a:pPr algn="ctr"/>
                      <a:r>
                        <a:rPr lang="ru-RU" sz="1300" dirty="0" smtClean="0">
                          <a:latin typeface="Book Antiqua" pitchFamily="18" charset="0"/>
                        </a:rPr>
                        <a:t>403,77</a:t>
                      </a:r>
                      <a:endParaRPr lang="ru-RU" sz="1300" dirty="0">
                        <a:latin typeface="Book Antiqua" pitchFamily="18" charset="0"/>
                      </a:endParaRPr>
                    </a:p>
                  </a:txBody>
                  <a:tcPr/>
                </a:tc>
              </a:tr>
              <a:tr h="526268">
                <a:tc>
                  <a:txBody>
                    <a:bodyPr/>
                    <a:lstStyle/>
                    <a:p>
                      <a:pPr algn="just"/>
                      <a:r>
                        <a:rPr lang="ru-RU" sz="1300" dirty="0" smtClean="0">
                          <a:latin typeface="Book Antiqua" pitchFamily="18" charset="0"/>
                        </a:rPr>
                        <a:t>Оказание мер социальной поддержки отдельным</a:t>
                      </a:r>
                      <a:r>
                        <a:rPr lang="ru-RU" sz="1300" baseline="0" dirty="0" smtClean="0">
                          <a:latin typeface="Book Antiqua" pitchFamily="18" charset="0"/>
                        </a:rPr>
                        <a:t> категориям граждан</a:t>
                      </a:r>
                      <a:endParaRPr lang="ru-RU" sz="1300" dirty="0">
                        <a:latin typeface="Book Antiqua" pitchFamily="18" charset="0"/>
                      </a:endParaRPr>
                    </a:p>
                  </a:txBody>
                  <a:tcPr/>
                </a:tc>
                <a:tc>
                  <a:txBody>
                    <a:bodyPr/>
                    <a:lstStyle/>
                    <a:p>
                      <a:pPr algn="ctr"/>
                      <a:r>
                        <a:rPr lang="ru-RU" sz="1300" dirty="0" smtClean="0">
                          <a:latin typeface="Book Antiqua" pitchFamily="18" charset="0"/>
                        </a:rPr>
                        <a:t>2 824,04</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0"/>
            <a:ext cx="9036496" cy="980728"/>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«Создание условий для эффективного управления муниципальным образованием "Холм - </a:t>
            </a:r>
            <a:r>
              <a:rPr lang="ru-RU" sz="2000" cap="none" dirty="0" err="1" smtClean="0">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на  2016-2020 годы</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8" name="Скругленный прямоугольник 7"/>
          <p:cNvSpPr/>
          <p:nvPr/>
        </p:nvSpPr>
        <p:spPr>
          <a:xfrm>
            <a:off x="7867942" y="642918"/>
            <a:ext cx="1276058" cy="448008"/>
          </a:xfrm>
          <a:prstGeom prst="roundRect">
            <a:avLst/>
          </a:prstGeom>
          <a:gradFill rotWithShape="1">
            <a:gsLst>
              <a:gs pos="0">
                <a:srgbClr val="CF6DA4">
                  <a:shade val="51000"/>
                  <a:satMod val="130000"/>
                </a:srgbClr>
              </a:gs>
              <a:gs pos="80000">
                <a:srgbClr val="CF6DA4">
                  <a:shade val="93000"/>
                  <a:satMod val="130000"/>
                </a:srgbClr>
              </a:gs>
              <a:gs pos="100000">
                <a:srgbClr val="CF6DA4">
                  <a:shade val="94000"/>
                  <a:satMod val="135000"/>
                </a:srgbClr>
              </a:gs>
            </a:gsLst>
            <a:lin ang="16200000" scaled="0"/>
          </a:gradFill>
          <a:ln w="9525" cap="flat" cmpd="sng" algn="ctr">
            <a:solidFill>
              <a:srgbClr val="CF6DA4">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F4E7ED">
                    <a:lumMod val="10000"/>
                  </a:srgbClr>
                </a:solidFill>
                <a:latin typeface="Book Antiqua" pitchFamily="18" charset="0"/>
              </a:rPr>
              <a:t>тыс. руб.</a:t>
            </a:r>
            <a:endParaRPr lang="ru-RU" sz="1400" b="1" dirty="0">
              <a:solidFill>
                <a:srgbClr val="F4E7ED">
                  <a:lumMod val="10000"/>
                </a:srgbClr>
              </a:solidFill>
              <a:latin typeface="Book Antiqua"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1428736"/>
            <a:ext cx="8784976" cy="1428760"/>
          </a:xfrm>
        </p:spPr>
        <p:txBody>
          <a:bodyPr>
            <a:normAutofit/>
          </a:bodyPr>
          <a:lstStyle/>
          <a:p>
            <a:pPr algn="ctr"/>
            <a:r>
              <a:rPr lang="ru-RU" sz="1600" b="1" u="sng" dirty="0" smtClean="0">
                <a:solidFill>
                  <a:srgbClr val="660033"/>
                </a:solidFill>
                <a:latin typeface="Book Antiqua" pitchFamily="18" charset="0"/>
              </a:rPr>
              <a:t>Цель   муниципальной  программы:</a:t>
            </a:r>
          </a:p>
          <a:p>
            <a:pPr algn="ctr"/>
            <a:r>
              <a:rPr lang="ru-RU" sz="1600" b="1" dirty="0" smtClean="0">
                <a:solidFill>
                  <a:srgbClr val="660033"/>
                </a:solidFill>
                <a:latin typeface="Book Antiqua" pitchFamily="18" charset="0"/>
              </a:rPr>
              <a:t>создание условий для эффективного исполнения полномочий органов местного самоуправления Холм-Жирковского района, обеспечение долгосрочной сбалансированности и устойчивости бюджетной системы, повышение качества управления муниципальными финансами</a:t>
            </a:r>
          </a:p>
        </p:txBody>
      </p:sp>
      <p:graphicFrame>
        <p:nvGraphicFramePr>
          <p:cNvPr id="6" name="Содержимое 5"/>
          <p:cNvGraphicFramePr>
            <a:graphicFrameLocks noGrp="1"/>
          </p:cNvGraphicFramePr>
          <p:nvPr>
            <p:ph sz="half" idx="1"/>
          </p:nvPr>
        </p:nvGraphicFramePr>
        <p:xfrm>
          <a:off x="285720" y="3000372"/>
          <a:ext cx="8501122" cy="3071834"/>
        </p:xfrm>
        <a:graphic>
          <a:graphicData uri="http://schemas.openxmlformats.org/drawingml/2006/table">
            <a:tbl>
              <a:tblPr firstRow="1" bandRow="1">
                <a:tableStyleId>{69CF1AB2-1976-4502-BF36-3FF5EA218861}</a:tableStyleId>
              </a:tblPr>
              <a:tblGrid>
                <a:gridCol w="6500115"/>
                <a:gridCol w="2001007"/>
              </a:tblGrid>
              <a:tr h="490230">
                <a:tc>
                  <a:txBody>
                    <a:bodyPr/>
                    <a:lstStyle/>
                    <a:p>
                      <a:pPr algn="ctr"/>
                      <a:r>
                        <a:rPr lang="ru-RU" sz="1600" dirty="0" smtClean="0">
                          <a:latin typeface="Book Antiqua" pitchFamily="18" charset="0"/>
                        </a:rPr>
                        <a:t>Наименование</a:t>
                      </a:r>
                      <a:endParaRPr lang="ru-RU" sz="1600" dirty="0">
                        <a:latin typeface="Book Antiqua" pitchFamily="18" charset="0"/>
                      </a:endParaRPr>
                    </a:p>
                  </a:txBody>
                  <a:tcPr/>
                </a:tc>
                <a:tc>
                  <a:txBody>
                    <a:bodyPr/>
                    <a:lstStyle/>
                    <a:p>
                      <a:pPr algn="ctr"/>
                      <a:r>
                        <a:rPr lang="ru-RU" sz="1600" dirty="0" smtClean="0">
                          <a:latin typeface="Book Antiqua" pitchFamily="18" charset="0"/>
                        </a:rPr>
                        <a:t>2016 год</a:t>
                      </a:r>
                      <a:endParaRPr lang="ru-RU" sz="1600" dirty="0">
                        <a:latin typeface="Book Antiqua" pitchFamily="18" charset="0"/>
                      </a:endParaRPr>
                    </a:p>
                  </a:txBody>
                  <a:tcPr/>
                </a:tc>
              </a:tr>
              <a:tr h="1155480">
                <a:tc>
                  <a:txBody>
                    <a:bodyPr/>
                    <a:lstStyle/>
                    <a:p>
                      <a:pPr algn="just"/>
                      <a:r>
                        <a:rPr lang="ru-RU" sz="1400" dirty="0" smtClean="0">
                          <a:latin typeface="Book Antiqua" pitchFamily="18" charset="0"/>
                        </a:rPr>
                        <a:t>Муниципальная</a:t>
                      </a:r>
                      <a:r>
                        <a:rPr lang="ru-RU" sz="1400" baseline="0" dirty="0" smtClean="0">
                          <a:latin typeface="Book Antiqua" pitchFamily="18" charset="0"/>
                        </a:rPr>
                        <a:t> программа «Создание условий для эффективного управления  муниципальными финансами в муниципальном образовании «Холм-Жирковский район» Смоленской области на 2014-2020 годы», в т.ч.</a:t>
                      </a:r>
                      <a:endParaRPr lang="ru-RU" sz="1400" dirty="0">
                        <a:latin typeface="Book Antiqua" pitchFamily="18" charset="0"/>
                      </a:endParaRPr>
                    </a:p>
                  </a:txBody>
                  <a:tcPr/>
                </a:tc>
                <a:tc>
                  <a:txBody>
                    <a:bodyPr/>
                    <a:lstStyle/>
                    <a:p>
                      <a:pPr algn="ctr"/>
                      <a:r>
                        <a:rPr lang="ru-RU" sz="1400" dirty="0" smtClean="0">
                          <a:latin typeface="Book Antiqua" pitchFamily="18" charset="0"/>
                        </a:rPr>
                        <a:t>23</a:t>
                      </a:r>
                      <a:r>
                        <a:rPr lang="ru-RU" sz="1400" baseline="0" dirty="0" smtClean="0">
                          <a:latin typeface="Book Antiqua" pitchFamily="18" charset="0"/>
                        </a:rPr>
                        <a:t> 920,98</a:t>
                      </a:r>
                      <a:endParaRPr lang="ru-RU" sz="1400" dirty="0">
                        <a:latin typeface="Book Antiqua" pitchFamily="18" charset="0"/>
                      </a:endParaRPr>
                    </a:p>
                  </a:txBody>
                  <a:tcPr/>
                </a:tc>
              </a:tr>
              <a:tr h="713062">
                <a:tc>
                  <a:txBody>
                    <a:bodyPr/>
                    <a:lstStyle/>
                    <a:p>
                      <a:pPr algn="just"/>
                      <a:r>
                        <a:rPr lang="ru-RU" sz="1400" dirty="0" smtClean="0">
                          <a:latin typeface="Book Antiqua" pitchFamily="18" charset="0"/>
                        </a:rPr>
                        <a:t>Подпрограмма «Нормативно-методическое обеспечение и организация бюджетного процесса»</a:t>
                      </a:r>
                      <a:endParaRPr lang="ru-RU" sz="1400" dirty="0">
                        <a:latin typeface="Book Antiqua" pitchFamily="18" charset="0"/>
                      </a:endParaRPr>
                    </a:p>
                  </a:txBody>
                  <a:tcPr/>
                </a:tc>
                <a:tc>
                  <a:txBody>
                    <a:bodyPr/>
                    <a:lstStyle/>
                    <a:p>
                      <a:pPr algn="ctr"/>
                      <a:r>
                        <a:rPr lang="ru-RU" sz="1400" dirty="0" smtClean="0">
                          <a:latin typeface="Book Antiqua" pitchFamily="18" charset="0"/>
                        </a:rPr>
                        <a:t>4</a:t>
                      </a:r>
                      <a:r>
                        <a:rPr lang="ru-RU" sz="1400" baseline="0" dirty="0" smtClean="0">
                          <a:latin typeface="Book Antiqua" pitchFamily="18" charset="0"/>
                        </a:rPr>
                        <a:t> 939,19</a:t>
                      </a:r>
                      <a:endParaRPr lang="ru-RU" sz="1400" dirty="0">
                        <a:latin typeface="Book Antiqua" pitchFamily="18" charset="0"/>
                      </a:endParaRPr>
                    </a:p>
                  </a:txBody>
                  <a:tcPr/>
                </a:tc>
              </a:tr>
              <a:tr h="713062">
                <a:tc>
                  <a:txBody>
                    <a:bodyPr/>
                    <a:lstStyle/>
                    <a:p>
                      <a:pPr algn="just"/>
                      <a:r>
                        <a:rPr lang="ru-RU" sz="1400" dirty="0" smtClean="0">
                          <a:latin typeface="Book Antiqua" pitchFamily="18" charset="0"/>
                        </a:rPr>
                        <a:t>Подпрограмма «Обеспечение устойчивости </a:t>
                      </a:r>
                      <a:r>
                        <a:rPr lang="ru-RU" sz="1400" baseline="0" dirty="0" smtClean="0">
                          <a:latin typeface="Book Antiqua" pitchFamily="18" charset="0"/>
                        </a:rPr>
                        <a:t> и сбалансированности  бюджетов поселений</a:t>
                      </a:r>
                      <a:endParaRPr lang="ru-RU" sz="1400" dirty="0">
                        <a:latin typeface="Book Antiqua" pitchFamily="18" charset="0"/>
                      </a:endParaRPr>
                    </a:p>
                  </a:txBody>
                  <a:tcPr/>
                </a:tc>
                <a:tc>
                  <a:txBody>
                    <a:bodyPr/>
                    <a:lstStyle/>
                    <a:p>
                      <a:pPr algn="ctr"/>
                      <a:r>
                        <a:rPr lang="ru-RU" sz="1400" dirty="0" smtClean="0">
                          <a:latin typeface="Book Antiqua" pitchFamily="18" charset="0"/>
                        </a:rPr>
                        <a:t>18</a:t>
                      </a:r>
                      <a:r>
                        <a:rPr lang="ru-RU" sz="1400" baseline="0" dirty="0" smtClean="0">
                          <a:latin typeface="Book Antiqua" pitchFamily="18" charset="0"/>
                        </a:rPr>
                        <a:t> 981,79</a:t>
                      </a:r>
                      <a:endParaRPr lang="ru-RU" sz="14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1124743"/>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«Создание условий для эффективного управления  муниципальными финансами в муниципальном образовании "Холм - </a:t>
            </a:r>
            <a:r>
              <a:rPr lang="ru-RU" sz="2000" cap="none" dirty="0" err="1" smtClean="0">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a:t>
            </a:r>
            <a:b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b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на  2014-2020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8" name="Скругленный прямоугольник 7"/>
          <p:cNvSpPr/>
          <p:nvPr/>
        </p:nvSpPr>
        <p:spPr>
          <a:xfrm>
            <a:off x="7867942" y="1142984"/>
            <a:ext cx="1276058" cy="448008"/>
          </a:xfrm>
          <a:prstGeom prst="roundRect">
            <a:avLst/>
          </a:prstGeom>
          <a:gradFill rotWithShape="1">
            <a:gsLst>
              <a:gs pos="0">
                <a:srgbClr val="CF6DA4">
                  <a:shade val="51000"/>
                  <a:satMod val="130000"/>
                </a:srgbClr>
              </a:gs>
              <a:gs pos="80000">
                <a:srgbClr val="CF6DA4">
                  <a:shade val="93000"/>
                  <a:satMod val="130000"/>
                </a:srgbClr>
              </a:gs>
              <a:gs pos="100000">
                <a:srgbClr val="CF6DA4">
                  <a:shade val="94000"/>
                  <a:satMod val="135000"/>
                </a:srgbClr>
              </a:gs>
            </a:gsLst>
            <a:lin ang="16200000" scaled="0"/>
          </a:gradFill>
          <a:ln w="9525" cap="flat" cmpd="sng" algn="ctr">
            <a:solidFill>
              <a:srgbClr val="CF6DA4">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F4E7ED">
                    <a:lumMod val="10000"/>
                  </a:srgbClr>
                </a:solidFill>
                <a:latin typeface="Book Antiqua" pitchFamily="18" charset="0"/>
              </a:rPr>
              <a:t>тыс. руб.</a:t>
            </a:r>
            <a:endParaRPr lang="ru-RU" sz="1400" b="1" dirty="0">
              <a:solidFill>
                <a:srgbClr val="F4E7ED">
                  <a:lumMod val="10000"/>
                </a:srgbClr>
              </a:solidFill>
              <a:latin typeface="Book Antiqu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8291264" cy="660688"/>
          </a:xfrm>
          <a:ln>
            <a:noFill/>
          </a:ln>
          <a:effectLst>
            <a:glow rad="1016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oAutofit/>
          </a:bodyPr>
          <a:lstStyle/>
          <a:p>
            <a:pPr algn="ctr" eaLnBrk="1" fontAlgn="auto" hangingPunct="1">
              <a:spcAft>
                <a:spcPts val="0"/>
              </a:spcAft>
              <a:defRPr/>
            </a:pPr>
            <a:r>
              <a:rPr lang="ru-RU" sz="2000" b="1" dirty="0" smtClean="0">
                <a:ln w="10541" cmpd="sng">
                  <a:solidFill>
                    <a:schemeClr val="accent2">
                      <a:lumMod val="50000"/>
                    </a:schemeClr>
                  </a:solidFill>
                  <a:prstDash val="solid"/>
                </a:ln>
                <a:solidFill>
                  <a:srgbClr val="0000FF"/>
                </a:solidFill>
                <a:latin typeface="Book Antiqua" pitchFamily="18" charset="0"/>
                <a:cs typeface="Times New Roman" pitchFamily="18" charset="0"/>
              </a:rPr>
              <a:t>Основы для формирования проекта бюджета на 2016 год</a:t>
            </a:r>
            <a:endParaRPr lang="ru-RU" sz="2000" b="1" dirty="0">
              <a:ln w="10541" cmpd="sng">
                <a:solidFill>
                  <a:schemeClr val="accent2">
                    <a:lumMod val="50000"/>
                  </a:schemeClr>
                </a:solidFill>
                <a:prstDash val="solid"/>
              </a:ln>
              <a:solidFill>
                <a:srgbClr val="0000FF"/>
              </a:solidFill>
              <a:latin typeface="Book Antiqua"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 xmlns:p14="http://schemas.microsoft.com/office/powerpoint/2010/main" val="2081388314"/>
              </p:ext>
            </p:extLst>
          </p:nvPr>
        </p:nvGraphicFramePr>
        <p:xfrm>
          <a:off x="457200" y="1268760"/>
          <a:ext cx="822960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Прямая соединительная линия 4"/>
          <p:cNvCxnSpPr/>
          <p:nvPr/>
        </p:nvCxnSpPr>
        <p:spPr>
          <a:xfrm>
            <a:off x="428625" y="1412776"/>
            <a:ext cx="8286750" cy="1588"/>
          </a:xfrm>
          <a:prstGeom prst="line">
            <a:avLst/>
          </a:prstGeom>
          <a:ln w="12700">
            <a:solidFill>
              <a:schemeClr val="accent4">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Номер слайда 5"/>
          <p:cNvSpPr>
            <a:spLocks noGrp="1"/>
          </p:cNvSpPr>
          <p:nvPr>
            <p:ph type="sldNum" sz="quarter" idx="12"/>
          </p:nvPr>
        </p:nvSpPr>
        <p:spPr/>
        <p:txBody>
          <a:bodyPr/>
          <a:lstStyle/>
          <a:p>
            <a:fld id="{B19B0651-EE4F-4900-A07F-96A6BFA9D0F0}" type="slidenum">
              <a:rPr lang="ru-RU" smtClean="0"/>
              <a:pPr/>
              <a:t>3</a:t>
            </a:fld>
            <a:endParaRPr lang="ru-RU" dirty="0"/>
          </a:p>
        </p:txBody>
      </p:sp>
      <p:sp>
        <p:nvSpPr>
          <p:cNvPr id="8" name="Нижний колонтитул 7"/>
          <p:cNvSpPr>
            <a:spLocks noGrp="1"/>
          </p:cNvSpPr>
          <p:nvPr>
            <p:ph type="ftr" sz="quarter" idx="11"/>
          </p:nvPr>
        </p:nvSpPr>
        <p:spPr/>
        <p:txBody>
          <a:bodyPr/>
          <a:lstStyle/>
          <a:p>
            <a:r>
              <a:rPr lang="ru-RU" smtClean="0"/>
              <a:t>Бюджет для граждан 2016 год с измененими</a:t>
            </a:r>
            <a:endParaRPr lang="ru-RU" dirty="0"/>
          </a:p>
        </p:txBody>
      </p:sp>
    </p:spTree>
    <p:extLst>
      <p:ext uri="{BB962C8B-B14F-4D97-AF65-F5344CB8AC3E}">
        <p14:creationId xmlns="" xmlns:p14="http://schemas.microsoft.com/office/powerpoint/2010/main" val="2423825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28670"/>
            <a:ext cx="8784976" cy="1643074"/>
          </a:xfrm>
        </p:spPr>
        <p:txBody>
          <a:bodyPr>
            <a:normAutofit lnSpcReduction="10000"/>
          </a:bodyPr>
          <a:lstStyle/>
          <a:p>
            <a:pPr algn="ctr"/>
            <a:r>
              <a:rPr lang="ru-RU" sz="1600" b="1" u="sng" dirty="0" smtClean="0">
                <a:solidFill>
                  <a:srgbClr val="660033"/>
                </a:solidFill>
                <a:latin typeface="Book Antiqua" pitchFamily="18" charset="0"/>
              </a:rPr>
              <a:t>Цель   муниципальной  программы:</a:t>
            </a:r>
          </a:p>
          <a:p>
            <a:pPr algn="ctr"/>
            <a:r>
              <a:rPr lang="ru-RU" sz="1600" b="1" dirty="0" smtClean="0">
                <a:solidFill>
                  <a:srgbClr val="660033"/>
                </a:solidFill>
                <a:latin typeface="Book Antiqua" pitchFamily="18" charset="0"/>
              </a:rPr>
              <a:t>обеспечение общедоступного бесплатного дошкольного, начального общего, основного общего, среднего общего образования. Повышение доступности качественного образования, соответствующего требованиям инновационного развития экономики. Создание условий для развития творческого потенциала молодёжи .Сокращение масштабов незаконного оборота наркотиков, распространения наркомании, а так же не связанных с ней правонарушений.</a:t>
            </a:r>
          </a:p>
        </p:txBody>
      </p:sp>
      <p:graphicFrame>
        <p:nvGraphicFramePr>
          <p:cNvPr id="6" name="Содержимое 5"/>
          <p:cNvGraphicFramePr>
            <a:graphicFrameLocks noGrp="1"/>
          </p:cNvGraphicFramePr>
          <p:nvPr>
            <p:ph sz="half" idx="1"/>
          </p:nvPr>
        </p:nvGraphicFramePr>
        <p:xfrm>
          <a:off x="179512" y="2571743"/>
          <a:ext cx="8678768" cy="4004020"/>
        </p:xfrm>
        <a:graphic>
          <a:graphicData uri="http://schemas.openxmlformats.org/drawingml/2006/table">
            <a:tbl>
              <a:tblPr firstRow="1" bandRow="1">
                <a:tableStyleId>{69CF1AB2-1976-4502-BF36-3FF5EA218861}</a:tableStyleId>
              </a:tblPr>
              <a:tblGrid>
                <a:gridCol w="7002188"/>
                <a:gridCol w="1676580"/>
              </a:tblGrid>
              <a:tr h="391436">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2016 год</a:t>
                      </a:r>
                      <a:endParaRPr lang="ru-RU" sz="1600" dirty="0">
                        <a:latin typeface="Book Antiqua" pitchFamily="18" charset="0"/>
                      </a:endParaRPr>
                    </a:p>
                  </a:txBody>
                  <a:tcPr/>
                </a:tc>
              </a:tr>
              <a:tr h="680135">
                <a:tc>
                  <a:txBody>
                    <a:bodyPr/>
                    <a:lstStyle/>
                    <a:p>
                      <a:pPr algn="just"/>
                      <a:r>
                        <a:rPr lang="ru-RU" sz="1400" dirty="0" smtClean="0">
                          <a:latin typeface="Book Antiqua" pitchFamily="18" charset="0"/>
                        </a:rPr>
                        <a:t>Муниципальная</a:t>
                      </a:r>
                      <a:r>
                        <a:rPr lang="ru-RU" sz="1400" baseline="0" dirty="0" smtClean="0">
                          <a:latin typeface="Book Antiqua" pitchFamily="18" charset="0"/>
                        </a:rPr>
                        <a:t> программа «Развитие системы образования  и молодежной политики в муниципальном образовании «Холм-Жирковский район» Смоленской области на 2014-2020 годы», в т.ч.</a:t>
                      </a:r>
                      <a:endParaRPr lang="ru-RU" sz="1400" dirty="0">
                        <a:latin typeface="Book Antiqua" pitchFamily="18" charset="0"/>
                      </a:endParaRPr>
                    </a:p>
                  </a:txBody>
                  <a:tcPr/>
                </a:tc>
                <a:tc>
                  <a:txBody>
                    <a:bodyPr/>
                    <a:lstStyle/>
                    <a:p>
                      <a:pPr algn="ctr"/>
                      <a:r>
                        <a:rPr lang="ru-RU" sz="1400" dirty="0" smtClean="0">
                          <a:latin typeface="Book Antiqua" pitchFamily="18" charset="0"/>
                        </a:rPr>
                        <a:t>129</a:t>
                      </a:r>
                      <a:r>
                        <a:rPr lang="ru-RU" sz="1400" baseline="0" dirty="0" smtClean="0">
                          <a:latin typeface="Book Antiqua" pitchFamily="18" charset="0"/>
                        </a:rPr>
                        <a:t> 531,85</a:t>
                      </a:r>
                      <a:endParaRPr lang="ru-RU" sz="1400" dirty="0">
                        <a:latin typeface="Book Antiqua" pitchFamily="18" charset="0"/>
                      </a:endParaRPr>
                    </a:p>
                  </a:txBody>
                  <a:tcPr/>
                </a:tc>
              </a:tr>
              <a:tr h="338058">
                <a:tc>
                  <a:txBody>
                    <a:bodyPr/>
                    <a:lstStyle/>
                    <a:p>
                      <a:pPr algn="just"/>
                      <a:r>
                        <a:rPr lang="ru-RU" sz="1400" dirty="0" smtClean="0">
                          <a:latin typeface="Book Antiqua" pitchFamily="18" charset="0"/>
                        </a:rPr>
                        <a:t>Подпрограмма «Развитие  дошкольного </a:t>
                      </a:r>
                      <a:r>
                        <a:rPr lang="ru-RU" sz="1400" baseline="0" dirty="0" smtClean="0">
                          <a:latin typeface="Book Antiqua" pitchFamily="18" charset="0"/>
                        </a:rPr>
                        <a:t> образования</a:t>
                      </a:r>
                      <a:r>
                        <a:rPr lang="ru-RU" sz="1400" dirty="0" smtClean="0">
                          <a:latin typeface="Book Antiqua" pitchFamily="18" charset="0"/>
                        </a:rPr>
                        <a:t>»</a:t>
                      </a:r>
                      <a:endParaRPr lang="ru-RU" sz="1400" dirty="0">
                        <a:latin typeface="Book Antiqua" pitchFamily="18" charset="0"/>
                      </a:endParaRPr>
                    </a:p>
                  </a:txBody>
                  <a:tcPr/>
                </a:tc>
                <a:tc>
                  <a:txBody>
                    <a:bodyPr/>
                    <a:lstStyle/>
                    <a:p>
                      <a:pPr algn="ctr"/>
                      <a:r>
                        <a:rPr lang="ru-RU" sz="1400" dirty="0" smtClean="0">
                          <a:latin typeface="Book Antiqua" pitchFamily="18" charset="0"/>
                        </a:rPr>
                        <a:t>21 548,34</a:t>
                      </a:r>
                      <a:endParaRPr lang="ru-RU" sz="1400" dirty="0">
                        <a:latin typeface="Book Antiqua" pitchFamily="18" charset="0"/>
                      </a:endParaRPr>
                    </a:p>
                  </a:txBody>
                  <a:tcPr/>
                </a:tc>
              </a:tr>
              <a:tr h="338058">
                <a:tc>
                  <a:txBody>
                    <a:bodyPr/>
                    <a:lstStyle/>
                    <a:p>
                      <a:pPr algn="just"/>
                      <a:r>
                        <a:rPr lang="ru-RU" sz="1400" dirty="0" smtClean="0">
                          <a:latin typeface="Book Antiqua" pitchFamily="18" charset="0"/>
                        </a:rPr>
                        <a:t>Подпрограмма «Развитие системы общего образования»</a:t>
                      </a:r>
                      <a:endParaRPr lang="ru-RU" sz="1400" dirty="0">
                        <a:latin typeface="Book Antiqua" pitchFamily="18" charset="0"/>
                      </a:endParaRPr>
                    </a:p>
                  </a:txBody>
                  <a:tcPr/>
                </a:tc>
                <a:tc>
                  <a:txBody>
                    <a:bodyPr/>
                    <a:lstStyle/>
                    <a:p>
                      <a:pPr algn="ctr"/>
                      <a:r>
                        <a:rPr lang="ru-RU" sz="1400" dirty="0" smtClean="0">
                          <a:latin typeface="Book Antiqua" pitchFamily="18" charset="0"/>
                        </a:rPr>
                        <a:t>86</a:t>
                      </a:r>
                      <a:r>
                        <a:rPr lang="ru-RU" sz="1400" baseline="0" dirty="0" smtClean="0">
                          <a:latin typeface="Book Antiqua" pitchFamily="18" charset="0"/>
                        </a:rPr>
                        <a:t> 058,51</a:t>
                      </a:r>
                      <a:endParaRPr lang="ru-RU" sz="1400" dirty="0">
                        <a:latin typeface="Book Antiqua" pitchFamily="18" charset="0"/>
                      </a:endParaRPr>
                    </a:p>
                  </a:txBody>
                  <a:tcPr/>
                </a:tc>
              </a:tr>
              <a:tr h="345652">
                <a:tc>
                  <a:txBody>
                    <a:bodyPr/>
                    <a:lstStyle/>
                    <a:p>
                      <a:pPr algn="just"/>
                      <a:r>
                        <a:rPr lang="ru-RU" sz="1400" dirty="0" smtClean="0">
                          <a:latin typeface="Book Antiqua" pitchFamily="18" charset="0"/>
                        </a:rPr>
                        <a:t>Подпрограмма «Совершенствование системы дополнительного образования»</a:t>
                      </a:r>
                      <a:endParaRPr lang="ru-RU" sz="1400" dirty="0">
                        <a:latin typeface="Book Antiqua" pitchFamily="18" charset="0"/>
                      </a:endParaRPr>
                    </a:p>
                  </a:txBody>
                  <a:tcPr/>
                </a:tc>
                <a:tc>
                  <a:txBody>
                    <a:bodyPr/>
                    <a:lstStyle/>
                    <a:p>
                      <a:pPr algn="ctr"/>
                      <a:r>
                        <a:rPr lang="ru-RU" sz="1400" dirty="0" smtClean="0">
                          <a:latin typeface="Book Antiqua" pitchFamily="18" charset="0"/>
                        </a:rPr>
                        <a:t>4 883,83</a:t>
                      </a:r>
                      <a:endParaRPr lang="ru-RU" sz="1400" dirty="0">
                        <a:latin typeface="Book Antiqua" pitchFamily="18" charset="0"/>
                      </a:endParaRPr>
                    </a:p>
                  </a:txBody>
                  <a:tcPr/>
                </a:tc>
              </a:tr>
              <a:tr h="345652">
                <a:tc>
                  <a:txBody>
                    <a:bodyPr/>
                    <a:lstStyle/>
                    <a:p>
                      <a:pPr algn="just"/>
                      <a:r>
                        <a:rPr lang="ru-RU" sz="1400" dirty="0" smtClean="0">
                          <a:latin typeface="Book Antiqua" pitchFamily="18" charset="0"/>
                        </a:rPr>
                        <a:t>Подпрограмма «Совершенствование системы воспитания»</a:t>
                      </a:r>
                      <a:endParaRPr lang="ru-RU" sz="1400" dirty="0">
                        <a:latin typeface="Book Antiqua" pitchFamily="18" charset="0"/>
                      </a:endParaRPr>
                    </a:p>
                  </a:txBody>
                  <a:tcPr/>
                </a:tc>
                <a:tc>
                  <a:txBody>
                    <a:bodyPr/>
                    <a:lstStyle/>
                    <a:p>
                      <a:pPr algn="ctr"/>
                      <a:r>
                        <a:rPr lang="ru-RU" sz="1400" dirty="0" smtClean="0">
                          <a:latin typeface="Book Antiqua" pitchFamily="18" charset="0"/>
                        </a:rPr>
                        <a:t>220,0</a:t>
                      </a:r>
                      <a:endParaRPr lang="ru-RU" sz="1400" dirty="0">
                        <a:latin typeface="Book Antiqua" pitchFamily="18" charset="0"/>
                      </a:endParaRPr>
                    </a:p>
                  </a:txBody>
                  <a:tcPr/>
                </a:tc>
              </a:tr>
              <a:tr h="145002">
                <a:tc>
                  <a:txBody>
                    <a:bodyPr/>
                    <a:lstStyle/>
                    <a:p>
                      <a:pPr algn="just"/>
                      <a:r>
                        <a:rPr lang="ru-RU" sz="1400" dirty="0" smtClean="0">
                          <a:latin typeface="Book Antiqua" pitchFamily="18" charset="0"/>
                        </a:rPr>
                        <a:t>Подпрограмма «Защита прав детей и профилактика социального  сиротства»</a:t>
                      </a:r>
                      <a:endParaRPr lang="ru-RU" sz="1400" dirty="0">
                        <a:latin typeface="Book Antiqua" pitchFamily="18" charset="0"/>
                      </a:endParaRPr>
                    </a:p>
                  </a:txBody>
                  <a:tcPr/>
                </a:tc>
                <a:tc>
                  <a:txBody>
                    <a:bodyPr/>
                    <a:lstStyle/>
                    <a:p>
                      <a:pPr algn="ctr"/>
                      <a:r>
                        <a:rPr lang="ru-RU" sz="1400" dirty="0" smtClean="0">
                          <a:latin typeface="Book Antiqua" pitchFamily="18" charset="0"/>
                        </a:rPr>
                        <a:t>5 565,55</a:t>
                      </a:r>
                      <a:endParaRPr lang="ru-RU" sz="1400" dirty="0">
                        <a:latin typeface="Book Antiqua" pitchFamily="18" charset="0"/>
                      </a:endParaRPr>
                    </a:p>
                  </a:txBody>
                  <a:tcPr/>
                </a:tc>
              </a:tr>
              <a:tr h="338058">
                <a:tc>
                  <a:txBody>
                    <a:bodyPr/>
                    <a:lstStyle/>
                    <a:p>
                      <a:pPr algn="just"/>
                      <a:r>
                        <a:rPr lang="ru-RU" sz="1400" dirty="0" smtClean="0">
                          <a:latin typeface="Book Antiqua" pitchFamily="18" charset="0"/>
                        </a:rPr>
                        <a:t>Обеспечивающая</a:t>
                      </a:r>
                      <a:r>
                        <a:rPr lang="ru-RU" sz="1400" baseline="0" dirty="0" smtClean="0">
                          <a:latin typeface="Book Antiqua" pitchFamily="18" charset="0"/>
                        </a:rPr>
                        <a:t>    подпрограмма в т.ч.</a:t>
                      </a:r>
                      <a:endParaRPr lang="ru-RU" sz="1400" dirty="0">
                        <a:latin typeface="Book Antiqua" pitchFamily="18" charset="0"/>
                      </a:endParaRPr>
                    </a:p>
                  </a:txBody>
                  <a:tcPr/>
                </a:tc>
                <a:tc>
                  <a:txBody>
                    <a:bodyPr/>
                    <a:lstStyle/>
                    <a:p>
                      <a:pPr algn="ctr"/>
                      <a:r>
                        <a:rPr lang="ru-RU" sz="1400" dirty="0" smtClean="0">
                          <a:latin typeface="Book Antiqua" pitchFamily="18" charset="0"/>
                        </a:rPr>
                        <a:t>5 532,42</a:t>
                      </a:r>
                      <a:endParaRPr lang="ru-RU" sz="1400" dirty="0">
                        <a:latin typeface="Book Antiqua" pitchFamily="18" charset="0"/>
                      </a:endParaRPr>
                    </a:p>
                  </a:txBody>
                  <a:tcPr/>
                </a:tc>
              </a:tr>
              <a:tr h="287962">
                <a:tc>
                  <a:txBody>
                    <a:bodyPr/>
                    <a:lstStyle/>
                    <a:p>
                      <a:pPr algn="just"/>
                      <a:r>
                        <a:rPr lang="ru-RU" sz="1400" dirty="0" smtClean="0">
                          <a:latin typeface="Book Antiqua" pitchFamily="18" charset="0"/>
                        </a:rPr>
                        <a:t>«Развитие системы социальной поддержки  педагогических работников</a:t>
                      </a:r>
                      <a:endParaRPr lang="ru-RU" sz="1400" dirty="0">
                        <a:latin typeface="Book Antiqua" pitchFamily="18" charset="0"/>
                      </a:endParaRPr>
                    </a:p>
                  </a:txBody>
                  <a:tcPr/>
                </a:tc>
                <a:tc>
                  <a:txBody>
                    <a:bodyPr/>
                    <a:lstStyle/>
                    <a:p>
                      <a:pPr algn="ctr"/>
                      <a:r>
                        <a:rPr lang="ru-RU" sz="1400" dirty="0" smtClean="0">
                          <a:latin typeface="Book Antiqua" pitchFamily="18" charset="0"/>
                        </a:rPr>
                        <a:t>4</a:t>
                      </a:r>
                      <a:r>
                        <a:rPr lang="ru-RU" sz="1400" baseline="0" dirty="0" smtClean="0">
                          <a:latin typeface="Book Antiqua" pitchFamily="18" charset="0"/>
                        </a:rPr>
                        <a:t> 838,5</a:t>
                      </a:r>
                      <a:endParaRPr lang="ru-RU" sz="1400" dirty="0">
                        <a:latin typeface="Book Antiqua" pitchFamily="18" charset="0"/>
                      </a:endParaRPr>
                    </a:p>
                  </a:txBody>
                  <a:tcPr/>
                </a:tc>
              </a:tr>
              <a:tr h="565986">
                <a:tc>
                  <a:txBody>
                    <a:bodyPr/>
                    <a:lstStyle/>
                    <a:p>
                      <a:pPr algn="just"/>
                      <a:r>
                        <a:rPr lang="ru-RU" sz="1400" dirty="0" smtClean="0">
                          <a:latin typeface="Book Antiqua" pitchFamily="18" charset="0"/>
                        </a:rPr>
                        <a:t>«Обеспечение реализации переданных</a:t>
                      </a:r>
                      <a:r>
                        <a:rPr lang="ru-RU" sz="1400" baseline="0" dirty="0" smtClean="0">
                          <a:latin typeface="Book Antiqua" pitchFamily="18" charset="0"/>
                        </a:rPr>
                        <a:t>  государственных полномочий»</a:t>
                      </a:r>
                      <a:endParaRPr lang="ru-RU" sz="1400" dirty="0">
                        <a:latin typeface="Book Antiqua" pitchFamily="18" charset="0"/>
                      </a:endParaRPr>
                    </a:p>
                  </a:txBody>
                  <a:tcPr/>
                </a:tc>
                <a:tc>
                  <a:txBody>
                    <a:bodyPr/>
                    <a:lstStyle/>
                    <a:p>
                      <a:pPr algn="ctr"/>
                      <a:r>
                        <a:rPr lang="ru-RU" sz="1400" dirty="0" smtClean="0">
                          <a:latin typeface="Book Antiqua" pitchFamily="18" charset="0"/>
                        </a:rPr>
                        <a:t>884,7</a:t>
                      </a:r>
                      <a:endParaRPr lang="ru-RU" sz="14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908719"/>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«Развитие системы образования и молодежной политики в муниципальном образовании "Холм - </a:t>
            </a:r>
            <a:r>
              <a:rPr lang="ru-RU" sz="2000" cap="none" dirty="0" err="1" smtClean="0">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на  2014-2020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8" name="Скругленный прямоугольник 7"/>
          <p:cNvSpPr/>
          <p:nvPr/>
        </p:nvSpPr>
        <p:spPr>
          <a:xfrm>
            <a:off x="7715272" y="857232"/>
            <a:ext cx="1276058" cy="357190"/>
          </a:xfrm>
          <a:prstGeom prst="roundRect">
            <a:avLst/>
          </a:prstGeom>
          <a:gradFill rotWithShape="1">
            <a:gsLst>
              <a:gs pos="0">
                <a:srgbClr val="CF6DA4">
                  <a:shade val="51000"/>
                  <a:satMod val="130000"/>
                </a:srgbClr>
              </a:gs>
              <a:gs pos="80000">
                <a:srgbClr val="CF6DA4">
                  <a:shade val="93000"/>
                  <a:satMod val="130000"/>
                </a:srgbClr>
              </a:gs>
              <a:gs pos="100000">
                <a:srgbClr val="CF6DA4">
                  <a:shade val="94000"/>
                  <a:satMod val="135000"/>
                </a:srgbClr>
              </a:gs>
            </a:gsLst>
            <a:lin ang="16200000" scaled="0"/>
          </a:gradFill>
          <a:ln w="9525" cap="flat" cmpd="sng" algn="ctr">
            <a:solidFill>
              <a:srgbClr val="CF6DA4">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F4E7ED">
                    <a:lumMod val="10000"/>
                  </a:srgbClr>
                </a:solidFill>
                <a:latin typeface="Book Antiqua" pitchFamily="18" charset="0"/>
              </a:rPr>
              <a:t>тыс. руб.</a:t>
            </a:r>
            <a:endParaRPr lang="ru-RU" sz="1400" b="1" dirty="0">
              <a:solidFill>
                <a:srgbClr val="F4E7ED">
                  <a:lumMod val="10000"/>
                </a:srgbClr>
              </a:solidFill>
              <a:latin typeface="Book Antiqua"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1008112"/>
          </a:xfrm>
        </p:spPr>
        <p:txBody>
          <a:bodyPr>
            <a:normAutofit/>
          </a:bodyPr>
          <a:lstStyle/>
          <a:p>
            <a:pPr algn="ctr"/>
            <a:r>
              <a:rPr lang="ru-RU" sz="1600" b="1" u="sng" dirty="0" smtClean="0">
                <a:solidFill>
                  <a:srgbClr val="660033"/>
                </a:solidFill>
                <a:latin typeface="Book Antiqua" pitchFamily="18" charset="0"/>
              </a:rPr>
              <a:t>Цель   муниципальной  программы:</a:t>
            </a:r>
          </a:p>
          <a:p>
            <a:pPr algn="ctr"/>
            <a:r>
              <a:rPr lang="ru-RU" sz="1600" b="1" dirty="0" smtClean="0">
                <a:solidFill>
                  <a:srgbClr val="660033"/>
                </a:solidFill>
                <a:latin typeface="Book Antiqua" pitchFamily="18" charset="0"/>
              </a:rPr>
              <a:t>Реализация стратегической роли культуры как духовно-нравственного основания развития личности, а также развитие туризма для приобщения граждан к культурному и природному наследию.</a:t>
            </a:r>
          </a:p>
        </p:txBody>
      </p:sp>
      <p:graphicFrame>
        <p:nvGraphicFramePr>
          <p:cNvPr id="6" name="Содержимое 5"/>
          <p:cNvGraphicFramePr>
            <a:graphicFrameLocks noGrp="1"/>
          </p:cNvGraphicFramePr>
          <p:nvPr>
            <p:ph sz="half" idx="1"/>
          </p:nvPr>
        </p:nvGraphicFramePr>
        <p:xfrm>
          <a:off x="179512" y="2285992"/>
          <a:ext cx="8750206" cy="3857652"/>
        </p:xfrm>
        <a:graphic>
          <a:graphicData uri="http://schemas.openxmlformats.org/drawingml/2006/table">
            <a:tbl>
              <a:tblPr firstRow="1" bandRow="1">
                <a:tableStyleId>{69CF1AB2-1976-4502-BF36-3FF5EA218861}</a:tableStyleId>
              </a:tblPr>
              <a:tblGrid>
                <a:gridCol w="6960391"/>
                <a:gridCol w="1789815"/>
              </a:tblGrid>
              <a:tr h="384078">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2016 год</a:t>
                      </a:r>
                      <a:endParaRPr lang="ru-RU" sz="1600" dirty="0">
                        <a:latin typeface="Book Antiqua" pitchFamily="18" charset="0"/>
                      </a:endParaRPr>
                    </a:p>
                  </a:txBody>
                  <a:tcPr/>
                </a:tc>
              </a:tr>
              <a:tr h="887106">
                <a:tc>
                  <a:txBody>
                    <a:bodyPr/>
                    <a:lstStyle/>
                    <a:p>
                      <a:pPr algn="just"/>
                      <a:r>
                        <a:rPr lang="ru-RU" sz="1400" dirty="0" smtClean="0">
                          <a:latin typeface="Book Antiqua" pitchFamily="18" charset="0"/>
                        </a:rPr>
                        <a:t>Муниципальная</a:t>
                      </a:r>
                      <a:r>
                        <a:rPr lang="ru-RU" sz="1400" baseline="0" dirty="0" smtClean="0">
                          <a:latin typeface="Book Antiqua" pitchFamily="18" charset="0"/>
                        </a:rPr>
                        <a:t> программа «Развитие культуры, спорта и туризма на территории муниципального образования «Холм-Жирковский район» Смоленской области на 2014-2020 годы», в т.ч.</a:t>
                      </a:r>
                      <a:endParaRPr lang="ru-RU" sz="1400" dirty="0">
                        <a:latin typeface="Book Antiqua" pitchFamily="18" charset="0"/>
                      </a:endParaRPr>
                    </a:p>
                  </a:txBody>
                  <a:tcPr/>
                </a:tc>
                <a:tc>
                  <a:txBody>
                    <a:bodyPr/>
                    <a:lstStyle/>
                    <a:p>
                      <a:pPr algn="ctr"/>
                      <a:r>
                        <a:rPr lang="ru-RU" sz="1400" dirty="0" smtClean="0">
                          <a:latin typeface="Book Antiqua" pitchFamily="18" charset="0"/>
                        </a:rPr>
                        <a:t>32 427,8</a:t>
                      </a:r>
                      <a:endParaRPr lang="ru-RU" sz="1400" dirty="0">
                        <a:latin typeface="Book Antiqua" pitchFamily="18" charset="0"/>
                      </a:endParaRPr>
                    </a:p>
                  </a:txBody>
                  <a:tcPr/>
                </a:tc>
              </a:tr>
              <a:tr h="349162">
                <a:tc>
                  <a:txBody>
                    <a:bodyPr/>
                    <a:lstStyle/>
                    <a:p>
                      <a:pPr algn="just"/>
                      <a:r>
                        <a:rPr lang="ru-RU" sz="1400" dirty="0" smtClean="0">
                          <a:latin typeface="Book Antiqua" pitchFamily="18" charset="0"/>
                        </a:rPr>
                        <a:t>Подпрограмма «Развитие  </a:t>
                      </a:r>
                      <a:r>
                        <a:rPr lang="ru-RU" sz="1400" dirty="0" err="1" smtClean="0">
                          <a:latin typeface="Book Antiqua" pitchFamily="18" charset="0"/>
                        </a:rPr>
                        <a:t>культурно-досуговой</a:t>
                      </a:r>
                      <a:r>
                        <a:rPr lang="ru-RU" sz="1400" dirty="0" smtClean="0">
                          <a:latin typeface="Book Antiqua" pitchFamily="18" charset="0"/>
                        </a:rPr>
                        <a:t> деятельности»</a:t>
                      </a:r>
                      <a:endParaRPr lang="ru-RU" sz="1400" dirty="0">
                        <a:latin typeface="Book Antiqua" pitchFamily="18" charset="0"/>
                      </a:endParaRPr>
                    </a:p>
                  </a:txBody>
                  <a:tcPr/>
                </a:tc>
                <a:tc>
                  <a:txBody>
                    <a:bodyPr/>
                    <a:lstStyle/>
                    <a:p>
                      <a:pPr algn="ctr"/>
                      <a:r>
                        <a:rPr lang="ru-RU" sz="1400" dirty="0" smtClean="0">
                          <a:latin typeface="Book Antiqua" pitchFamily="18" charset="0"/>
                        </a:rPr>
                        <a:t>14</a:t>
                      </a:r>
                      <a:r>
                        <a:rPr lang="ru-RU" sz="1400" baseline="0" dirty="0" smtClean="0">
                          <a:latin typeface="Book Antiqua" pitchFamily="18" charset="0"/>
                        </a:rPr>
                        <a:t> 557,1</a:t>
                      </a:r>
                      <a:endParaRPr lang="ru-RU" sz="1400" dirty="0">
                        <a:latin typeface="Book Antiqua" pitchFamily="18" charset="0"/>
                      </a:endParaRPr>
                    </a:p>
                  </a:txBody>
                  <a:tcPr/>
                </a:tc>
              </a:tr>
              <a:tr h="489438">
                <a:tc>
                  <a:txBody>
                    <a:bodyPr/>
                    <a:lstStyle/>
                    <a:p>
                      <a:pPr algn="just"/>
                      <a:r>
                        <a:rPr lang="ru-RU" sz="1400" dirty="0" smtClean="0">
                          <a:latin typeface="Book Antiqua" pitchFamily="18" charset="0"/>
                        </a:rPr>
                        <a:t>Подпрограмма «Организация  библиотечного обслуживания  населения»</a:t>
                      </a:r>
                      <a:endParaRPr lang="ru-RU" sz="1400" dirty="0">
                        <a:latin typeface="Book Antiqua" pitchFamily="18" charset="0"/>
                      </a:endParaRPr>
                    </a:p>
                  </a:txBody>
                  <a:tcPr/>
                </a:tc>
                <a:tc>
                  <a:txBody>
                    <a:bodyPr/>
                    <a:lstStyle/>
                    <a:p>
                      <a:pPr algn="ctr"/>
                      <a:r>
                        <a:rPr lang="ru-RU" sz="1400" dirty="0" smtClean="0">
                          <a:latin typeface="Book Antiqua" pitchFamily="18" charset="0"/>
                        </a:rPr>
                        <a:t>7</a:t>
                      </a:r>
                      <a:r>
                        <a:rPr lang="ru-RU" sz="1400" baseline="0" dirty="0" smtClean="0">
                          <a:latin typeface="Book Antiqua" pitchFamily="18" charset="0"/>
                        </a:rPr>
                        <a:t> 003,22</a:t>
                      </a:r>
                      <a:endParaRPr lang="ru-RU" sz="1400" dirty="0">
                        <a:latin typeface="Book Antiqua" pitchFamily="18" charset="0"/>
                      </a:endParaRPr>
                    </a:p>
                  </a:txBody>
                  <a:tcPr/>
                </a:tc>
              </a:tr>
              <a:tr h="396093">
                <a:tc>
                  <a:txBody>
                    <a:bodyPr/>
                    <a:lstStyle/>
                    <a:p>
                      <a:pPr algn="just"/>
                      <a:r>
                        <a:rPr lang="ru-RU" sz="1400" dirty="0" smtClean="0">
                          <a:latin typeface="Book Antiqua" pitchFamily="18" charset="0"/>
                        </a:rPr>
                        <a:t>Подпрограмма «Музейная</a:t>
                      </a:r>
                      <a:r>
                        <a:rPr lang="ru-RU" sz="1400" baseline="0" dirty="0" smtClean="0">
                          <a:latin typeface="Book Antiqua" pitchFamily="18" charset="0"/>
                        </a:rPr>
                        <a:t>   деятельность</a:t>
                      </a:r>
                      <a:r>
                        <a:rPr lang="ru-RU" sz="1400" dirty="0" smtClean="0">
                          <a:latin typeface="Book Antiqua" pitchFamily="18" charset="0"/>
                        </a:rPr>
                        <a:t>»</a:t>
                      </a:r>
                      <a:endParaRPr lang="ru-RU" sz="1400" dirty="0">
                        <a:latin typeface="Book Antiqua" pitchFamily="18" charset="0"/>
                      </a:endParaRPr>
                    </a:p>
                  </a:txBody>
                  <a:tcPr/>
                </a:tc>
                <a:tc>
                  <a:txBody>
                    <a:bodyPr/>
                    <a:lstStyle/>
                    <a:p>
                      <a:pPr algn="ctr"/>
                      <a:r>
                        <a:rPr lang="ru-RU" sz="1400" dirty="0" smtClean="0">
                          <a:latin typeface="Book Antiqua" pitchFamily="18" charset="0"/>
                        </a:rPr>
                        <a:t>529,87</a:t>
                      </a:r>
                      <a:endParaRPr lang="ru-RU" sz="1400" dirty="0">
                        <a:latin typeface="Book Antiqua" pitchFamily="18" charset="0"/>
                      </a:endParaRPr>
                    </a:p>
                  </a:txBody>
                  <a:tcPr/>
                </a:tc>
              </a:tr>
              <a:tr h="593575">
                <a:tc>
                  <a:txBody>
                    <a:bodyPr/>
                    <a:lstStyle/>
                    <a:p>
                      <a:pPr algn="just"/>
                      <a:r>
                        <a:rPr lang="ru-RU" sz="1400" dirty="0" smtClean="0">
                          <a:latin typeface="Book Antiqua" pitchFamily="18" charset="0"/>
                        </a:rPr>
                        <a:t>Подпрограмма «Развитие дополнительного образования детей в сфере культуры и </a:t>
                      </a:r>
                      <a:r>
                        <a:rPr lang="ru-RU" sz="1400" baseline="0" dirty="0" smtClean="0">
                          <a:latin typeface="Book Antiqua" pitchFamily="18" charset="0"/>
                        </a:rPr>
                        <a:t> искусства</a:t>
                      </a:r>
                      <a:r>
                        <a:rPr lang="ru-RU" sz="1400" dirty="0" smtClean="0">
                          <a:latin typeface="Book Antiqua" pitchFamily="18" charset="0"/>
                        </a:rPr>
                        <a:t>»</a:t>
                      </a:r>
                      <a:endParaRPr lang="ru-RU" sz="1400" dirty="0">
                        <a:latin typeface="Book Antiqua" pitchFamily="18" charset="0"/>
                      </a:endParaRPr>
                    </a:p>
                  </a:txBody>
                  <a:tcPr/>
                </a:tc>
                <a:tc>
                  <a:txBody>
                    <a:bodyPr/>
                    <a:lstStyle/>
                    <a:p>
                      <a:pPr algn="ctr"/>
                      <a:r>
                        <a:rPr lang="ru-RU" sz="1400" dirty="0" smtClean="0">
                          <a:latin typeface="Book Antiqua" pitchFamily="18" charset="0"/>
                        </a:rPr>
                        <a:t>4</a:t>
                      </a:r>
                      <a:r>
                        <a:rPr lang="ru-RU" sz="1400" baseline="0" dirty="0" smtClean="0">
                          <a:latin typeface="Book Antiqua" pitchFamily="18" charset="0"/>
                        </a:rPr>
                        <a:t> 079,6</a:t>
                      </a:r>
                      <a:endParaRPr lang="ru-RU" sz="1400" dirty="0">
                        <a:latin typeface="Book Antiqua" pitchFamily="18" charset="0"/>
                      </a:endParaRPr>
                    </a:p>
                  </a:txBody>
                  <a:tcPr/>
                </a:tc>
              </a:tr>
              <a:tr h="349162">
                <a:tc>
                  <a:txBody>
                    <a:bodyPr/>
                    <a:lstStyle/>
                    <a:p>
                      <a:pPr algn="just"/>
                      <a:r>
                        <a:rPr lang="ru-RU" sz="1400" dirty="0" smtClean="0">
                          <a:latin typeface="Book Antiqua" pitchFamily="18" charset="0"/>
                        </a:rPr>
                        <a:t>Подпрограмма « Развитие  физической культуры и спорта»</a:t>
                      </a:r>
                      <a:endParaRPr lang="ru-RU" sz="1400" dirty="0">
                        <a:latin typeface="Book Antiqua" pitchFamily="18" charset="0"/>
                      </a:endParaRPr>
                    </a:p>
                  </a:txBody>
                  <a:tcPr/>
                </a:tc>
                <a:tc>
                  <a:txBody>
                    <a:bodyPr/>
                    <a:lstStyle/>
                    <a:p>
                      <a:pPr algn="ctr"/>
                      <a:r>
                        <a:rPr lang="ru-RU" sz="1400" dirty="0" smtClean="0">
                          <a:latin typeface="Book Antiqua" pitchFamily="18" charset="0"/>
                        </a:rPr>
                        <a:t>182,84</a:t>
                      </a:r>
                      <a:endParaRPr lang="ru-RU" sz="1400" dirty="0">
                        <a:latin typeface="Book Antiqua" pitchFamily="18" charset="0"/>
                      </a:endParaRPr>
                    </a:p>
                  </a:txBody>
                  <a:tcPr/>
                </a:tc>
              </a:tr>
              <a:tr h="409038">
                <a:tc>
                  <a:txBody>
                    <a:bodyPr/>
                    <a:lstStyle/>
                    <a:p>
                      <a:pPr algn="just"/>
                      <a:r>
                        <a:rPr lang="ru-RU" sz="1400" dirty="0" smtClean="0">
                          <a:latin typeface="Book Antiqua" pitchFamily="18" charset="0"/>
                        </a:rPr>
                        <a:t>Обеспечивающая</a:t>
                      </a:r>
                      <a:r>
                        <a:rPr lang="ru-RU" sz="1400" baseline="0" dirty="0" smtClean="0">
                          <a:latin typeface="Book Antiqua" pitchFamily="18" charset="0"/>
                        </a:rPr>
                        <a:t>  подпрограмма</a:t>
                      </a:r>
                      <a:endParaRPr lang="ru-RU" sz="1400" dirty="0">
                        <a:latin typeface="Book Antiqua" pitchFamily="18" charset="0"/>
                      </a:endParaRPr>
                    </a:p>
                  </a:txBody>
                  <a:tcPr/>
                </a:tc>
                <a:tc>
                  <a:txBody>
                    <a:bodyPr/>
                    <a:lstStyle/>
                    <a:p>
                      <a:pPr algn="ctr"/>
                      <a:r>
                        <a:rPr lang="ru-RU" sz="1400" dirty="0" smtClean="0">
                          <a:latin typeface="Book Antiqua" pitchFamily="18" charset="0"/>
                        </a:rPr>
                        <a:t>6 075,17</a:t>
                      </a:r>
                      <a:endParaRPr lang="ru-RU" sz="14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908719"/>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«Развитие культуры, спорта и туризма на территории  муниципального образования "Холм - </a:t>
            </a:r>
            <a:r>
              <a:rPr lang="ru-RU" sz="2000" cap="none" dirty="0" err="1" smtClean="0">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на  2014-2020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8" name="Скругленный прямоугольник 7"/>
          <p:cNvSpPr/>
          <p:nvPr/>
        </p:nvSpPr>
        <p:spPr>
          <a:xfrm>
            <a:off x="7715272" y="857232"/>
            <a:ext cx="1276058" cy="357190"/>
          </a:xfrm>
          <a:prstGeom prst="roundRect">
            <a:avLst/>
          </a:prstGeom>
          <a:gradFill rotWithShape="1">
            <a:gsLst>
              <a:gs pos="0">
                <a:srgbClr val="CF6DA4">
                  <a:shade val="51000"/>
                  <a:satMod val="130000"/>
                </a:srgbClr>
              </a:gs>
              <a:gs pos="80000">
                <a:srgbClr val="CF6DA4">
                  <a:shade val="93000"/>
                  <a:satMod val="130000"/>
                </a:srgbClr>
              </a:gs>
              <a:gs pos="100000">
                <a:srgbClr val="CF6DA4">
                  <a:shade val="94000"/>
                  <a:satMod val="135000"/>
                </a:srgbClr>
              </a:gs>
            </a:gsLst>
            <a:lin ang="16200000" scaled="0"/>
          </a:gradFill>
          <a:ln w="9525" cap="flat" cmpd="sng" algn="ctr">
            <a:solidFill>
              <a:srgbClr val="CF6DA4">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F4E7ED">
                    <a:lumMod val="10000"/>
                  </a:srgbClr>
                </a:solidFill>
                <a:latin typeface="Book Antiqua" pitchFamily="18" charset="0"/>
              </a:rPr>
              <a:t>тыс. руб.</a:t>
            </a:r>
            <a:endParaRPr lang="ru-RU" sz="1400" b="1" dirty="0">
              <a:solidFill>
                <a:srgbClr val="F4E7ED">
                  <a:lumMod val="10000"/>
                </a:srgbClr>
              </a:solidFill>
              <a:latin typeface="Book Antiqua"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1142984"/>
            <a:ext cx="8784976" cy="1000132"/>
          </a:xfrm>
        </p:spPr>
        <p:txBody>
          <a:bodyPr>
            <a:normAutofit/>
          </a:bodyPr>
          <a:lstStyle/>
          <a:p>
            <a:pPr algn="ctr"/>
            <a:r>
              <a:rPr lang="ru-RU" sz="1600" b="1" u="sng" dirty="0" smtClean="0">
                <a:solidFill>
                  <a:srgbClr val="660033"/>
                </a:solidFill>
                <a:latin typeface="Book Antiqua" pitchFamily="18" charset="0"/>
              </a:rPr>
              <a:t>Цель   муниципальной  программы:</a:t>
            </a:r>
            <a:r>
              <a:rPr lang="ru-RU" sz="1600" dirty="0" smtClean="0">
                <a:solidFill>
                  <a:srgbClr val="660033"/>
                </a:solidFill>
              </a:rPr>
              <a:t> </a:t>
            </a:r>
          </a:p>
          <a:p>
            <a:pPr algn="ctr"/>
            <a:r>
              <a:rPr lang="ru-RU" sz="1600" b="1" dirty="0" smtClean="0">
                <a:solidFill>
                  <a:srgbClr val="660033"/>
                </a:solidFill>
                <a:latin typeface="Book Antiqua" pitchFamily="18" charset="0"/>
              </a:rPr>
              <a:t>Повышение энергетической эффективности потребления ресурсов и экономии бюджетных средств в муниципальном образовании «Холм-Жирковский район» Смоленской области.</a:t>
            </a:r>
          </a:p>
        </p:txBody>
      </p:sp>
      <p:graphicFrame>
        <p:nvGraphicFramePr>
          <p:cNvPr id="6" name="Содержимое 5"/>
          <p:cNvGraphicFramePr>
            <a:graphicFrameLocks noGrp="1"/>
          </p:cNvGraphicFramePr>
          <p:nvPr>
            <p:ph sz="half" idx="1"/>
          </p:nvPr>
        </p:nvGraphicFramePr>
        <p:xfrm>
          <a:off x="179512" y="2143115"/>
          <a:ext cx="8678768" cy="3143271"/>
        </p:xfrm>
        <a:graphic>
          <a:graphicData uri="http://schemas.openxmlformats.org/drawingml/2006/table">
            <a:tbl>
              <a:tblPr firstRow="1" bandRow="1">
                <a:tableStyleId>{69CF1AB2-1976-4502-BF36-3FF5EA218861}</a:tableStyleId>
              </a:tblPr>
              <a:tblGrid>
                <a:gridCol w="6783405"/>
                <a:gridCol w="1895363"/>
              </a:tblGrid>
              <a:tr h="397492">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2016 год</a:t>
                      </a:r>
                      <a:endParaRPr lang="ru-RU" sz="1600" dirty="0">
                        <a:latin typeface="Book Antiqua" pitchFamily="18" charset="0"/>
                      </a:endParaRPr>
                    </a:p>
                  </a:txBody>
                  <a:tcPr/>
                </a:tc>
              </a:tr>
              <a:tr h="766753">
                <a:tc>
                  <a:txBody>
                    <a:bodyPr/>
                    <a:lstStyle/>
                    <a:p>
                      <a:pPr algn="just"/>
                      <a:r>
                        <a:rPr lang="ru-RU" sz="1400" dirty="0" smtClean="0">
                          <a:latin typeface="Book Antiqua" pitchFamily="18" charset="0"/>
                        </a:rPr>
                        <a:t>Муниципальная</a:t>
                      </a:r>
                      <a:r>
                        <a:rPr lang="ru-RU" sz="1400" baseline="0" dirty="0" smtClean="0">
                          <a:latin typeface="Book Antiqua" pitchFamily="18" charset="0"/>
                        </a:rPr>
                        <a:t> программа «Энергосбережение  и повышение энергетической эффективности на территории муниципального образования «Холм-Жирковский район» Смоленской области на 2014-2020 годы», в т.ч.</a:t>
                      </a:r>
                      <a:endParaRPr lang="ru-RU" sz="1400" dirty="0">
                        <a:latin typeface="Book Antiqua" pitchFamily="18" charset="0"/>
                      </a:endParaRPr>
                    </a:p>
                  </a:txBody>
                  <a:tcPr/>
                </a:tc>
                <a:tc>
                  <a:txBody>
                    <a:bodyPr/>
                    <a:lstStyle/>
                    <a:p>
                      <a:pPr algn="ctr"/>
                      <a:r>
                        <a:rPr lang="ru-RU" sz="1400" dirty="0" smtClean="0">
                          <a:latin typeface="Book Antiqua" pitchFamily="18" charset="0"/>
                        </a:rPr>
                        <a:t>50,0</a:t>
                      </a:r>
                      <a:endParaRPr lang="ru-RU" sz="1400" dirty="0">
                        <a:latin typeface="Book Antiqua" pitchFamily="18" charset="0"/>
                      </a:endParaRPr>
                    </a:p>
                  </a:txBody>
                  <a:tcPr/>
                </a:tc>
              </a:tr>
              <a:tr h="343288">
                <a:tc>
                  <a:txBody>
                    <a:bodyPr/>
                    <a:lstStyle/>
                    <a:p>
                      <a:pPr algn="just"/>
                      <a:r>
                        <a:rPr lang="ru-RU" sz="1400" dirty="0" smtClean="0">
                          <a:latin typeface="Book Antiqua" pitchFamily="18" charset="0"/>
                        </a:rPr>
                        <a:t>Средства местного бюджета</a:t>
                      </a:r>
                      <a:endParaRPr lang="ru-RU" sz="1400" dirty="0">
                        <a:latin typeface="Book Antiqua" pitchFamily="18" charset="0"/>
                      </a:endParaRPr>
                    </a:p>
                  </a:txBody>
                  <a:tcPr/>
                </a:tc>
                <a:tc>
                  <a:txBody>
                    <a:bodyPr/>
                    <a:lstStyle/>
                    <a:p>
                      <a:pPr algn="ctr"/>
                      <a:r>
                        <a:rPr lang="ru-RU" sz="1400" dirty="0" smtClean="0">
                          <a:latin typeface="Book Antiqua" pitchFamily="18" charset="0"/>
                        </a:rPr>
                        <a:t>50,0</a:t>
                      </a:r>
                      <a:endParaRPr lang="ru-RU" sz="1400" dirty="0">
                        <a:latin typeface="Book Antiqua" pitchFamily="18" charset="0"/>
                      </a:endParaRPr>
                    </a:p>
                  </a:txBody>
                  <a:tcPr/>
                </a:tc>
              </a:tr>
              <a:tr h="545246">
                <a:tc>
                  <a:txBody>
                    <a:bodyPr/>
                    <a:lstStyle/>
                    <a:p>
                      <a:pPr algn="just"/>
                      <a:r>
                        <a:rPr lang="ru-RU" sz="1400" dirty="0" smtClean="0">
                          <a:latin typeface="Book Antiqua" pitchFamily="18" charset="0"/>
                        </a:rPr>
                        <a:t>Основное  мероприятие</a:t>
                      </a:r>
                      <a:r>
                        <a:rPr lang="ru-RU" sz="1400" baseline="0" dirty="0" smtClean="0">
                          <a:latin typeface="Book Antiqua" pitchFamily="18" charset="0"/>
                        </a:rPr>
                        <a:t>  «Энергосбережение и повышение энергетической эффективности в бюджетном секторе»</a:t>
                      </a:r>
                      <a:endParaRPr lang="ru-RU" sz="1400" dirty="0">
                        <a:latin typeface="Book Antiqua" pitchFamily="18" charset="0"/>
                      </a:endParaRPr>
                    </a:p>
                  </a:txBody>
                  <a:tcPr/>
                </a:tc>
                <a:tc>
                  <a:txBody>
                    <a:bodyPr/>
                    <a:lstStyle/>
                    <a:p>
                      <a:pPr algn="ctr"/>
                      <a:r>
                        <a:rPr lang="ru-RU" sz="1400" dirty="0" smtClean="0">
                          <a:latin typeface="Book Antiqua" pitchFamily="18" charset="0"/>
                        </a:rPr>
                        <a:t>20,0</a:t>
                      </a:r>
                      <a:endParaRPr lang="ru-RU" sz="1400" dirty="0">
                        <a:latin typeface="Book Antiqua" pitchFamily="18" charset="0"/>
                      </a:endParaRPr>
                    </a:p>
                  </a:txBody>
                  <a:tcPr/>
                </a:tc>
              </a:tr>
              <a:tr h="545246">
                <a:tc>
                  <a:txBody>
                    <a:bodyPr/>
                    <a:lstStyle/>
                    <a:p>
                      <a:pPr algn="just"/>
                      <a:r>
                        <a:rPr lang="ru-RU" sz="1400" dirty="0" smtClean="0">
                          <a:latin typeface="Book Antiqua" pitchFamily="18" charset="0"/>
                        </a:rPr>
                        <a:t>Основное мероприятие «Энергосбережение и повышение  энергетической эффективности  в жилищном секторе»</a:t>
                      </a:r>
                      <a:endParaRPr lang="ru-RU" sz="1400" dirty="0">
                        <a:latin typeface="Book Antiqua" pitchFamily="18" charset="0"/>
                      </a:endParaRPr>
                    </a:p>
                  </a:txBody>
                  <a:tcPr/>
                </a:tc>
                <a:tc>
                  <a:txBody>
                    <a:bodyPr/>
                    <a:lstStyle/>
                    <a:p>
                      <a:pPr algn="ctr"/>
                      <a:r>
                        <a:rPr lang="ru-RU" sz="1400" dirty="0" smtClean="0">
                          <a:latin typeface="Book Antiqua" pitchFamily="18" charset="0"/>
                        </a:rPr>
                        <a:t>20,0</a:t>
                      </a:r>
                      <a:endParaRPr lang="ru-RU" sz="1400" dirty="0">
                        <a:latin typeface="Book Antiqua" pitchFamily="18" charset="0"/>
                      </a:endParaRPr>
                    </a:p>
                  </a:txBody>
                  <a:tcPr/>
                </a:tc>
              </a:tr>
              <a:tr h="545246">
                <a:tc>
                  <a:txBody>
                    <a:bodyPr/>
                    <a:lstStyle/>
                    <a:p>
                      <a:pPr algn="just"/>
                      <a:r>
                        <a:rPr lang="ru-RU" sz="1400" dirty="0" smtClean="0">
                          <a:latin typeface="Book Antiqua" pitchFamily="18" charset="0"/>
                        </a:rPr>
                        <a:t>Основное  мероприятие «Энергосбережение и повышение энергетической  эффективности  в системах коммунальной  инфраструктуры»</a:t>
                      </a:r>
                      <a:endParaRPr lang="ru-RU" sz="1400" dirty="0">
                        <a:latin typeface="Book Antiqua" pitchFamily="18" charset="0"/>
                      </a:endParaRPr>
                    </a:p>
                  </a:txBody>
                  <a:tcPr/>
                </a:tc>
                <a:tc>
                  <a:txBody>
                    <a:bodyPr/>
                    <a:lstStyle/>
                    <a:p>
                      <a:pPr algn="ctr"/>
                      <a:r>
                        <a:rPr lang="ru-RU" sz="1400" dirty="0" smtClean="0">
                          <a:latin typeface="Book Antiqua" pitchFamily="18" charset="0"/>
                        </a:rPr>
                        <a:t>10,0</a:t>
                      </a:r>
                      <a:endParaRPr lang="ru-RU" sz="14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1142983"/>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 Энергосбережение  и повышение энергетической эффективности  на территории муниципального образования «Холм-Жирковский район Смоленской области                на  2014-2020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7" name="Выноска со стрелкой вверх 6"/>
          <p:cNvSpPr/>
          <p:nvPr/>
        </p:nvSpPr>
        <p:spPr>
          <a:xfrm>
            <a:off x="179512" y="5229200"/>
            <a:ext cx="8784976" cy="1628800"/>
          </a:xfrm>
          <a:prstGeom prst="upArrowCallout">
            <a:avLst>
              <a:gd name="adj1" fmla="val 25000"/>
              <a:gd name="adj2" fmla="val 51538"/>
              <a:gd name="adj3" fmla="val 18918"/>
              <a:gd name="adj4" fmla="val 71215"/>
            </a:avLst>
          </a:prstGeom>
          <a:solidFill>
            <a:srgbClr val="FF99FF"/>
          </a:solidFill>
          <a:ln w="12700">
            <a:solidFill>
              <a:srgbClr val="CC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900" dirty="0" smtClean="0">
              <a:solidFill>
                <a:srgbClr val="000099"/>
              </a:solidFill>
            </a:endParaRPr>
          </a:p>
          <a:p>
            <a:pPr algn="ctr"/>
            <a:r>
              <a:rPr lang="ru-RU" sz="1400" dirty="0" smtClean="0">
                <a:solidFill>
                  <a:srgbClr val="660033"/>
                </a:solidFill>
                <a:latin typeface="Book Antiqua" pitchFamily="18" charset="0"/>
              </a:rPr>
              <a:t>По результатам реализации программы будет достигнута:</a:t>
            </a:r>
          </a:p>
          <a:p>
            <a:r>
              <a:rPr lang="ru-RU" sz="1400" dirty="0" smtClean="0">
                <a:solidFill>
                  <a:srgbClr val="660033"/>
                </a:solidFill>
                <a:latin typeface="Book Antiqua" pitchFamily="18" charset="0"/>
              </a:rPr>
              <a:t>1.Экономия электрической энергии не менее 2 % ежегодно; экономия тепловой энергии не менее 2 % ежегодно; экономия воды не менее 2 % ежегодно; экономия природного газа не менее 2 % ежегодно.</a:t>
            </a:r>
          </a:p>
          <a:p>
            <a:r>
              <a:rPr lang="ru-RU" sz="1400" dirty="0" smtClean="0">
                <a:solidFill>
                  <a:srgbClr val="660033"/>
                </a:solidFill>
                <a:latin typeface="Book Antiqua" pitchFamily="18" charset="0"/>
              </a:rPr>
              <a:t>2. Экономия топливно-энергетических ресурсов в муниципальном  составит 765,6 тонны условного топлива</a:t>
            </a:r>
          </a:p>
          <a:p>
            <a:pPr algn="ctr"/>
            <a:endParaRPr lang="ru-RU" sz="1600" dirty="0" smtClean="0">
              <a:solidFill>
                <a:srgbClr val="000099"/>
              </a:solidFill>
              <a:latin typeface="Book Antiqua" pitchFamily="18" charset="0"/>
            </a:endParaRPr>
          </a:p>
        </p:txBody>
      </p:sp>
      <p:sp>
        <p:nvSpPr>
          <p:cNvPr id="9" name="Скругленный прямоугольник 8"/>
          <p:cNvSpPr/>
          <p:nvPr/>
        </p:nvSpPr>
        <p:spPr>
          <a:xfrm>
            <a:off x="7867942" y="857232"/>
            <a:ext cx="1276058" cy="357190"/>
          </a:xfrm>
          <a:prstGeom prst="roundRect">
            <a:avLst/>
          </a:prstGeom>
          <a:gradFill rotWithShape="1">
            <a:gsLst>
              <a:gs pos="0">
                <a:srgbClr val="CF6DA4">
                  <a:shade val="51000"/>
                  <a:satMod val="130000"/>
                </a:srgbClr>
              </a:gs>
              <a:gs pos="80000">
                <a:srgbClr val="CF6DA4">
                  <a:shade val="93000"/>
                  <a:satMod val="130000"/>
                </a:srgbClr>
              </a:gs>
              <a:gs pos="100000">
                <a:srgbClr val="CF6DA4">
                  <a:shade val="94000"/>
                  <a:satMod val="135000"/>
                </a:srgbClr>
              </a:gs>
            </a:gsLst>
            <a:lin ang="16200000" scaled="0"/>
          </a:gradFill>
          <a:ln w="9525" cap="flat" cmpd="sng" algn="ctr">
            <a:solidFill>
              <a:srgbClr val="CF6DA4">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F4E7ED">
                    <a:lumMod val="10000"/>
                  </a:srgbClr>
                </a:solidFill>
                <a:latin typeface="Book Antiqua" pitchFamily="18" charset="0"/>
              </a:rPr>
              <a:t>тыс. руб.</a:t>
            </a:r>
            <a:endParaRPr lang="ru-RU" sz="1400" b="1" dirty="0">
              <a:solidFill>
                <a:srgbClr val="F4E7ED">
                  <a:lumMod val="10000"/>
                </a:srgbClr>
              </a:solidFill>
              <a:latin typeface="Book Antiqua"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792088"/>
          </a:xfrm>
        </p:spPr>
        <p:txBody>
          <a:bodyPr>
            <a:normAutofit/>
          </a:bodyPr>
          <a:lstStyle/>
          <a:p>
            <a:pPr algn="ctr"/>
            <a:r>
              <a:rPr lang="ru-RU" sz="1600" b="1" u="sng" dirty="0" smtClean="0">
                <a:solidFill>
                  <a:srgbClr val="660033"/>
                </a:solidFill>
                <a:latin typeface="Book Antiqua" pitchFamily="18" charset="0"/>
              </a:rPr>
              <a:t>Цель   муниципальной  программы:</a:t>
            </a:r>
            <a:r>
              <a:rPr lang="ru-RU" sz="1600" u="sng" dirty="0" smtClean="0">
                <a:solidFill>
                  <a:srgbClr val="660033"/>
                </a:solidFill>
              </a:rPr>
              <a:t> </a:t>
            </a:r>
          </a:p>
          <a:p>
            <a:pPr algn="ctr"/>
            <a:r>
              <a:rPr lang="ru-RU" sz="1600" b="1" dirty="0" smtClean="0">
                <a:solidFill>
                  <a:srgbClr val="660033"/>
                </a:solidFill>
                <a:latin typeface="Book Antiqua" pitchFamily="18" charset="0"/>
              </a:rPr>
              <a:t>Обеспечение безопасности жизнедеятельности населения муниципального образования «Холм-Жирковский район» Смоленской области</a:t>
            </a:r>
          </a:p>
        </p:txBody>
      </p:sp>
      <p:graphicFrame>
        <p:nvGraphicFramePr>
          <p:cNvPr id="6" name="Содержимое 5"/>
          <p:cNvGraphicFramePr>
            <a:graphicFrameLocks noGrp="1"/>
          </p:cNvGraphicFramePr>
          <p:nvPr>
            <p:ph sz="half" idx="1"/>
          </p:nvPr>
        </p:nvGraphicFramePr>
        <p:xfrm>
          <a:off x="179512" y="1772816"/>
          <a:ext cx="8607330" cy="3207819"/>
        </p:xfrm>
        <a:graphic>
          <a:graphicData uri="http://schemas.openxmlformats.org/drawingml/2006/table">
            <a:tbl>
              <a:tblPr firstRow="1" bandRow="1">
                <a:tableStyleId>{69CF1AB2-1976-4502-BF36-3FF5EA218861}</a:tableStyleId>
              </a:tblPr>
              <a:tblGrid>
                <a:gridCol w="6705711"/>
                <a:gridCol w="1901619"/>
              </a:tblGrid>
              <a:tr h="369694">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2016 год</a:t>
                      </a:r>
                      <a:endParaRPr lang="ru-RU" sz="1600" dirty="0">
                        <a:latin typeface="Book Antiqua" pitchFamily="18" charset="0"/>
                      </a:endParaRPr>
                    </a:p>
                  </a:txBody>
                  <a:tcPr/>
                </a:tc>
              </a:tr>
              <a:tr h="944118">
                <a:tc>
                  <a:txBody>
                    <a:bodyPr/>
                    <a:lstStyle/>
                    <a:p>
                      <a:pPr algn="just"/>
                      <a:r>
                        <a:rPr lang="ru-RU" sz="1400" dirty="0" smtClean="0">
                          <a:latin typeface="Book Antiqua" pitchFamily="18" charset="0"/>
                        </a:rPr>
                        <a:t>Муниципальная</a:t>
                      </a:r>
                      <a:r>
                        <a:rPr lang="ru-RU" sz="1400" baseline="0" dirty="0" smtClean="0">
                          <a:latin typeface="Book Antiqua" pitchFamily="18" charset="0"/>
                        </a:rPr>
                        <a:t> программа «Создание условий для обеспечения безопасности жизнедеятельности населения муниципального образования «Холм-Жирковский район» Смоленской области на 2016-2020 годы», в т.ч.</a:t>
                      </a:r>
                      <a:endParaRPr lang="ru-RU" sz="1400" dirty="0">
                        <a:latin typeface="Book Antiqua" pitchFamily="18" charset="0"/>
                      </a:endParaRPr>
                    </a:p>
                  </a:txBody>
                  <a:tcPr/>
                </a:tc>
                <a:tc>
                  <a:txBody>
                    <a:bodyPr/>
                    <a:lstStyle/>
                    <a:p>
                      <a:pPr algn="ctr"/>
                      <a:r>
                        <a:rPr lang="ru-RU" sz="1400" dirty="0" smtClean="0">
                          <a:latin typeface="Book Antiqua" pitchFamily="18" charset="0"/>
                        </a:rPr>
                        <a:t>90,0</a:t>
                      </a:r>
                      <a:endParaRPr lang="ru-RU" sz="1400" dirty="0">
                        <a:latin typeface="Book Antiqua" pitchFamily="18" charset="0"/>
                      </a:endParaRPr>
                    </a:p>
                  </a:txBody>
                  <a:tcPr/>
                </a:tc>
              </a:tr>
              <a:tr h="319281">
                <a:tc>
                  <a:txBody>
                    <a:bodyPr/>
                    <a:lstStyle/>
                    <a:p>
                      <a:pPr algn="just"/>
                      <a:r>
                        <a:rPr lang="ru-RU" sz="1400" dirty="0" smtClean="0">
                          <a:latin typeface="Book Antiqua" pitchFamily="18" charset="0"/>
                        </a:rPr>
                        <a:t>Средства местного бюджета</a:t>
                      </a:r>
                      <a:endParaRPr lang="ru-RU" sz="1400" dirty="0">
                        <a:latin typeface="Book Antiqua" pitchFamily="18" charset="0"/>
                      </a:endParaRPr>
                    </a:p>
                  </a:txBody>
                  <a:tcPr/>
                </a:tc>
                <a:tc>
                  <a:txBody>
                    <a:bodyPr/>
                    <a:lstStyle/>
                    <a:p>
                      <a:pPr algn="ctr"/>
                      <a:r>
                        <a:rPr lang="ru-RU" sz="1400" dirty="0" smtClean="0">
                          <a:latin typeface="Book Antiqua" pitchFamily="18" charset="0"/>
                        </a:rPr>
                        <a:t>90,0</a:t>
                      </a:r>
                      <a:endParaRPr lang="ru-RU" sz="1400" dirty="0">
                        <a:latin typeface="Book Antiqua" pitchFamily="18" charset="0"/>
                      </a:endParaRPr>
                    </a:p>
                  </a:txBody>
                  <a:tcPr/>
                </a:tc>
              </a:tr>
              <a:tr h="455139">
                <a:tc>
                  <a:txBody>
                    <a:bodyPr/>
                    <a:lstStyle/>
                    <a:p>
                      <a:pPr algn="just"/>
                      <a:r>
                        <a:rPr lang="ru-RU" sz="1400" dirty="0" smtClean="0">
                          <a:latin typeface="Book Antiqua" pitchFamily="18" charset="0"/>
                        </a:rPr>
                        <a:t>Подпрограмма « противодействие</a:t>
                      </a:r>
                      <a:r>
                        <a:rPr lang="ru-RU" sz="1400" baseline="0" dirty="0" smtClean="0">
                          <a:latin typeface="Book Antiqua" pitchFamily="18" charset="0"/>
                        </a:rPr>
                        <a:t> терроризму и экстремизму»</a:t>
                      </a:r>
                      <a:endParaRPr lang="ru-RU" sz="1400" dirty="0">
                        <a:latin typeface="Book Antiqua" pitchFamily="18" charset="0"/>
                      </a:endParaRPr>
                    </a:p>
                  </a:txBody>
                  <a:tcPr/>
                </a:tc>
                <a:tc>
                  <a:txBody>
                    <a:bodyPr/>
                    <a:lstStyle/>
                    <a:p>
                      <a:pPr algn="ctr"/>
                      <a:r>
                        <a:rPr lang="ru-RU" sz="1400" dirty="0" smtClean="0">
                          <a:latin typeface="Book Antiqua" pitchFamily="18" charset="0"/>
                        </a:rPr>
                        <a:t>30,0</a:t>
                      </a:r>
                      <a:endParaRPr lang="ru-RU" sz="1400" dirty="0">
                        <a:latin typeface="Book Antiqua" pitchFamily="18" charset="0"/>
                      </a:endParaRPr>
                    </a:p>
                  </a:txBody>
                  <a:tcPr/>
                </a:tc>
              </a:tr>
              <a:tr h="520893">
                <a:tc>
                  <a:txBody>
                    <a:bodyPr/>
                    <a:lstStyle/>
                    <a:p>
                      <a:pPr algn="just"/>
                      <a:r>
                        <a:rPr lang="ru-RU" sz="1400" dirty="0" smtClean="0">
                          <a:latin typeface="Book Antiqua" pitchFamily="18" charset="0"/>
                        </a:rPr>
                        <a:t>Подпрограмма «Комплексные меры по профилактике правонарушений  и усилению борьбы с преступностью»</a:t>
                      </a:r>
                      <a:endParaRPr lang="ru-RU" sz="1400" dirty="0">
                        <a:latin typeface="Book Antiqua" pitchFamily="18" charset="0"/>
                      </a:endParaRPr>
                    </a:p>
                  </a:txBody>
                  <a:tcPr/>
                </a:tc>
                <a:tc>
                  <a:txBody>
                    <a:bodyPr/>
                    <a:lstStyle/>
                    <a:p>
                      <a:pPr algn="ctr"/>
                      <a:r>
                        <a:rPr lang="ru-RU" sz="1400" dirty="0" smtClean="0">
                          <a:latin typeface="Book Antiqua" pitchFamily="18" charset="0"/>
                        </a:rPr>
                        <a:t>30,0</a:t>
                      </a:r>
                      <a:endParaRPr lang="ru-RU" sz="1400" dirty="0">
                        <a:latin typeface="Book Antiqua" pitchFamily="18" charset="0"/>
                      </a:endParaRPr>
                    </a:p>
                  </a:txBody>
                  <a:tcPr/>
                </a:tc>
              </a:tr>
              <a:tr h="598694">
                <a:tc>
                  <a:txBody>
                    <a:bodyPr/>
                    <a:lstStyle/>
                    <a:p>
                      <a:pPr algn="just"/>
                      <a:r>
                        <a:rPr lang="ru-RU" sz="1400" dirty="0" smtClean="0">
                          <a:latin typeface="Book Antiqua" pitchFamily="18" charset="0"/>
                        </a:rPr>
                        <a:t>Подпрограмма « Обеспечение безопасности дорожного движения»</a:t>
                      </a:r>
                      <a:endParaRPr lang="ru-RU" sz="1400" dirty="0">
                        <a:latin typeface="Book Antiqua" pitchFamily="18" charset="0"/>
                      </a:endParaRPr>
                    </a:p>
                  </a:txBody>
                  <a:tcPr/>
                </a:tc>
                <a:tc>
                  <a:txBody>
                    <a:bodyPr/>
                    <a:lstStyle/>
                    <a:p>
                      <a:pPr algn="ctr"/>
                      <a:r>
                        <a:rPr lang="ru-RU" sz="1400" dirty="0" smtClean="0">
                          <a:latin typeface="Book Antiqua" pitchFamily="18" charset="0"/>
                        </a:rPr>
                        <a:t>30,0</a:t>
                      </a:r>
                      <a:endParaRPr lang="ru-RU" sz="14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908719"/>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«Создание условий для обеспечения безопасности жизнедеятельности населения муниципального образования «Холм-Жирковский район Смоленской области на  2016-2020 гг.»</a:t>
            </a:r>
            <a:endParaRPr lang="ru-RU" sz="18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7" name="Выноска со стрелкой вверх 6"/>
          <p:cNvSpPr/>
          <p:nvPr/>
        </p:nvSpPr>
        <p:spPr>
          <a:xfrm>
            <a:off x="251520" y="4869160"/>
            <a:ext cx="8784976" cy="1988840"/>
          </a:xfrm>
          <a:prstGeom prst="upArrowCallout">
            <a:avLst>
              <a:gd name="adj1" fmla="val 24216"/>
              <a:gd name="adj2" fmla="val 52714"/>
              <a:gd name="adj3" fmla="val 18918"/>
              <a:gd name="adj4" fmla="val 64977"/>
            </a:avLst>
          </a:prstGeom>
          <a:solidFill>
            <a:srgbClr val="FF99FF"/>
          </a:solidFill>
          <a:ln w="12700">
            <a:solidFill>
              <a:srgbClr val="CC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660033"/>
                </a:solidFill>
                <a:latin typeface="Book Antiqua" pitchFamily="18" charset="0"/>
              </a:rPr>
              <a:t>В результате реализации муниципальной программы:</a:t>
            </a:r>
          </a:p>
          <a:p>
            <a:pPr algn="just">
              <a:buFontTx/>
              <a:buChar char="-"/>
            </a:pPr>
            <a:r>
              <a:rPr lang="ru-RU" sz="1600" dirty="0" smtClean="0">
                <a:solidFill>
                  <a:srgbClr val="660033"/>
                </a:solidFill>
                <a:latin typeface="Book Antiqua" pitchFamily="18" charset="0"/>
              </a:rPr>
              <a:t>повысится  степень оснащенности оборудованием и защищенности </a:t>
            </a:r>
          </a:p>
          <a:p>
            <a:pPr algn="just"/>
            <a:r>
              <a:rPr lang="ru-RU" sz="1600" dirty="0" smtClean="0">
                <a:solidFill>
                  <a:srgbClr val="660033"/>
                </a:solidFill>
                <a:latin typeface="Book Antiqua" pitchFamily="18" charset="0"/>
              </a:rPr>
              <a:t>в  целом потенциально опасных объектов и мест   массового пребывания людей; </a:t>
            </a:r>
          </a:p>
          <a:p>
            <a:pPr algn="just">
              <a:buFontTx/>
              <a:buChar char="-"/>
            </a:pPr>
            <a:r>
              <a:rPr lang="ru-RU" sz="1600" dirty="0" smtClean="0">
                <a:solidFill>
                  <a:srgbClr val="660033"/>
                </a:solidFill>
                <a:latin typeface="Book Antiqua" pitchFamily="18" charset="0"/>
              </a:rPr>
              <a:t>снижение роста преступности, в том числе среди несовершеннолетних;</a:t>
            </a:r>
          </a:p>
          <a:p>
            <a:pPr algn="just">
              <a:buFontTx/>
              <a:buChar char="-"/>
            </a:pPr>
            <a:r>
              <a:rPr lang="ru-RU" sz="1600" dirty="0" smtClean="0">
                <a:solidFill>
                  <a:srgbClr val="660033"/>
                </a:solidFill>
                <a:latin typeface="Book Antiqua" pitchFamily="18" charset="0"/>
              </a:rPr>
              <a:t>снижение ДТП.</a:t>
            </a:r>
          </a:p>
        </p:txBody>
      </p:sp>
      <p:sp>
        <p:nvSpPr>
          <p:cNvPr id="9" name="Скругленный прямоугольник 8"/>
          <p:cNvSpPr/>
          <p:nvPr/>
        </p:nvSpPr>
        <p:spPr>
          <a:xfrm>
            <a:off x="7867942" y="857232"/>
            <a:ext cx="1276058" cy="357190"/>
          </a:xfrm>
          <a:prstGeom prst="roundRect">
            <a:avLst/>
          </a:prstGeom>
          <a:gradFill rotWithShape="1">
            <a:gsLst>
              <a:gs pos="0">
                <a:srgbClr val="CF6DA4">
                  <a:shade val="51000"/>
                  <a:satMod val="130000"/>
                </a:srgbClr>
              </a:gs>
              <a:gs pos="80000">
                <a:srgbClr val="CF6DA4">
                  <a:shade val="93000"/>
                  <a:satMod val="130000"/>
                </a:srgbClr>
              </a:gs>
              <a:gs pos="100000">
                <a:srgbClr val="CF6DA4">
                  <a:shade val="94000"/>
                  <a:satMod val="135000"/>
                </a:srgbClr>
              </a:gs>
            </a:gsLst>
            <a:lin ang="16200000" scaled="0"/>
          </a:gradFill>
          <a:ln w="9525" cap="flat" cmpd="sng" algn="ctr">
            <a:solidFill>
              <a:srgbClr val="CF6DA4">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F4E7ED">
                    <a:lumMod val="10000"/>
                  </a:srgbClr>
                </a:solidFill>
                <a:latin typeface="Book Antiqua" pitchFamily="18" charset="0"/>
              </a:rPr>
              <a:t>тыс. руб.</a:t>
            </a:r>
            <a:endParaRPr lang="ru-RU" sz="1400" b="1" dirty="0">
              <a:solidFill>
                <a:srgbClr val="F4E7ED">
                  <a:lumMod val="10000"/>
                </a:srgbClr>
              </a:solidFill>
              <a:latin typeface="Book Antiqua"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864096"/>
          </a:xfrm>
        </p:spPr>
        <p:txBody>
          <a:bodyPr>
            <a:normAutofit/>
          </a:bodyPr>
          <a:lstStyle/>
          <a:p>
            <a:pPr algn="ctr"/>
            <a:r>
              <a:rPr lang="ru-RU" sz="1600" b="1" u="sng" dirty="0" smtClean="0">
                <a:solidFill>
                  <a:srgbClr val="660033"/>
                </a:solidFill>
                <a:latin typeface="Book Antiqua" pitchFamily="18" charset="0"/>
              </a:rPr>
              <a:t>Цель   муниципальной  программы:</a:t>
            </a:r>
            <a:r>
              <a:rPr lang="ru-RU" sz="1600" u="sng" dirty="0" smtClean="0">
                <a:solidFill>
                  <a:srgbClr val="660033"/>
                </a:solidFill>
              </a:rPr>
              <a:t> </a:t>
            </a:r>
          </a:p>
          <a:p>
            <a:pPr algn="ctr"/>
            <a:r>
              <a:rPr lang="ru-RU" sz="1600" b="1" dirty="0" smtClean="0">
                <a:solidFill>
                  <a:srgbClr val="660033"/>
                </a:solidFill>
                <a:latin typeface="Book Antiqua" pitchFamily="18" charset="0"/>
              </a:rPr>
              <a:t>Удовлетворение потребности населения в качественных услугах пассажирского транспорта общего пользования</a:t>
            </a:r>
          </a:p>
        </p:txBody>
      </p:sp>
      <p:graphicFrame>
        <p:nvGraphicFramePr>
          <p:cNvPr id="6" name="Содержимое 5"/>
          <p:cNvGraphicFramePr>
            <a:graphicFrameLocks noGrp="1"/>
          </p:cNvGraphicFramePr>
          <p:nvPr>
            <p:ph sz="half" idx="1"/>
          </p:nvPr>
        </p:nvGraphicFramePr>
        <p:xfrm>
          <a:off x="179512" y="1892145"/>
          <a:ext cx="8821644" cy="2313911"/>
        </p:xfrm>
        <a:graphic>
          <a:graphicData uri="http://schemas.openxmlformats.org/drawingml/2006/table">
            <a:tbl>
              <a:tblPr firstRow="1" bandRow="1">
                <a:tableStyleId>{69CF1AB2-1976-4502-BF36-3FF5EA218861}</a:tableStyleId>
              </a:tblPr>
              <a:tblGrid>
                <a:gridCol w="6745192"/>
                <a:gridCol w="2076452"/>
              </a:tblGrid>
              <a:tr h="337965">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2016 год</a:t>
                      </a:r>
                      <a:endParaRPr lang="ru-RU" sz="1600" dirty="0">
                        <a:latin typeface="Book Antiqua" pitchFamily="18" charset="0"/>
                      </a:endParaRPr>
                    </a:p>
                  </a:txBody>
                  <a:tcPr/>
                </a:tc>
              </a:tr>
              <a:tr h="863089">
                <a:tc>
                  <a:txBody>
                    <a:bodyPr/>
                    <a:lstStyle/>
                    <a:p>
                      <a:pPr algn="just"/>
                      <a:r>
                        <a:rPr lang="ru-RU" sz="1400" dirty="0" smtClean="0">
                          <a:latin typeface="Book Antiqua" pitchFamily="18" charset="0"/>
                        </a:rPr>
                        <a:t>Муниципальная</a:t>
                      </a:r>
                      <a:r>
                        <a:rPr lang="ru-RU" sz="1400" baseline="0" dirty="0" smtClean="0">
                          <a:latin typeface="Book Antiqua" pitchFamily="18" charset="0"/>
                        </a:rPr>
                        <a:t> программа «Поддержка пассажирского транспорта общего пользования в муниципальном образовании «Холм-Жирковский район» Смоленской области на 2014-2020 годы», в т.ч.</a:t>
                      </a:r>
                      <a:endParaRPr lang="ru-RU" sz="1400" dirty="0">
                        <a:latin typeface="Book Antiqua" pitchFamily="18" charset="0"/>
                      </a:endParaRPr>
                    </a:p>
                  </a:txBody>
                  <a:tcPr/>
                </a:tc>
                <a:tc>
                  <a:txBody>
                    <a:bodyPr/>
                    <a:lstStyle/>
                    <a:p>
                      <a:pPr algn="ctr"/>
                      <a:r>
                        <a:rPr lang="ru-RU" sz="1400" dirty="0" smtClean="0">
                          <a:latin typeface="Book Antiqua" pitchFamily="18" charset="0"/>
                        </a:rPr>
                        <a:t>600,0</a:t>
                      </a:r>
                      <a:endParaRPr lang="ru-RU" sz="1400" dirty="0">
                        <a:latin typeface="Book Antiqua" pitchFamily="18" charset="0"/>
                      </a:endParaRPr>
                    </a:p>
                  </a:txBody>
                  <a:tcPr/>
                </a:tc>
              </a:tr>
              <a:tr h="291879">
                <a:tc>
                  <a:txBody>
                    <a:bodyPr/>
                    <a:lstStyle/>
                    <a:p>
                      <a:pPr algn="just"/>
                      <a:r>
                        <a:rPr lang="ru-RU" sz="1400" dirty="0" smtClean="0">
                          <a:latin typeface="Book Antiqua" pitchFamily="18" charset="0"/>
                        </a:rPr>
                        <a:t>Средства местного бюджета</a:t>
                      </a:r>
                      <a:endParaRPr lang="ru-RU" sz="1400" dirty="0">
                        <a:latin typeface="Book Antiqua" pitchFamily="18" charset="0"/>
                      </a:endParaRPr>
                    </a:p>
                  </a:txBody>
                  <a:tcPr/>
                </a:tc>
                <a:tc>
                  <a:txBody>
                    <a:bodyPr/>
                    <a:lstStyle/>
                    <a:p>
                      <a:pPr algn="ctr"/>
                      <a:r>
                        <a:rPr lang="ru-RU" sz="1400" dirty="0" smtClean="0">
                          <a:latin typeface="Book Antiqua" pitchFamily="18" charset="0"/>
                        </a:rPr>
                        <a:t>600,0</a:t>
                      </a:r>
                      <a:endParaRPr lang="ru-RU" sz="1400" dirty="0">
                        <a:latin typeface="Book Antiqua" pitchFamily="18" charset="0"/>
                      </a:endParaRPr>
                    </a:p>
                  </a:txBody>
                  <a:tcPr/>
                </a:tc>
              </a:tr>
              <a:tr h="808057">
                <a:tc>
                  <a:txBody>
                    <a:bodyPr/>
                    <a:lstStyle/>
                    <a:p>
                      <a:pPr algn="just"/>
                      <a:r>
                        <a:rPr lang="ru-RU" sz="1400" dirty="0" smtClean="0">
                          <a:latin typeface="Book Antiqua" pitchFamily="18" charset="0"/>
                        </a:rPr>
                        <a:t>Основное мероприятие « создание</a:t>
                      </a:r>
                      <a:r>
                        <a:rPr lang="ru-RU" sz="1400" baseline="0" dirty="0" smtClean="0">
                          <a:latin typeface="Book Antiqua" pitchFamily="18" charset="0"/>
                        </a:rPr>
                        <a:t> условий для обеспечения транспортного обслуживания населения автомобильным транспортом в межмуниципальном сообщении»</a:t>
                      </a:r>
                      <a:endParaRPr lang="ru-RU" sz="1400" dirty="0">
                        <a:latin typeface="Book Antiqua" pitchFamily="18" charset="0"/>
                      </a:endParaRPr>
                    </a:p>
                  </a:txBody>
                  <a:tcPr/>
                </a:tc>
                <a:tc>
                  <a:txBody>
                    <a:bodyPr/>
                    <a:lstStyle/>
                    <a:p>
                      <a:pPr algn="ctr"/>
                      <a:r>
                        <a:rPr lang="ru-RU" sz="1400" dirty="0" smtClean="0">
                          <a:latin typeface="Book Antiqua" pitchFamily="18" charset="0"/>
                        </a:rPr>
                        <a:t>600,0</a:t>
                      </a:r>
                      <a:endParaRPr lang="ru-RU" sz="14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980727"/>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«Поддержка пассажирского транспорта общего пользования  в муниципальном образовании «Холм-Жирковский район Смоленской области на  2014-2020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7" name="Выноска со стрелкой вверх 6"/>
          <p:cNvSpPr/>
          <p:nvPr/>
        </p:nvSpPr>
        <p:spPr>
          <a:xfrm>
            <a:off x="1403648" y="4149080"/>
            <a:ext cx="6696744" cy="1800200"/>
          </a:xfrm>
          <a:prstGeom prst="upArrowCallout">
            <a:avLst>
              <a:gd name="adj1" fmla="val 25000"/>
              <a:gd name="adj2" fmla="val 51538"/>
              <a:gd name="adj3" fmla="val 18918"/>
              <a:gd name="adj4" fmla="val 64977"/>
            </a:avLst>
          </a:prstGeom>
          <a:solidFill>
            <a:srgbClr val="FF99FF"/>
          </a:solidFill>
          <a:ln w="12700">
            <a:solidFill>
              <a:srgbClr val="CC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660033"/>
                </a:solidFill>
                <a:latin typeface="Book Antiqua" pitchFamily="18" charset="0"/>
              </a:rPr>
              <a:t>Реализация Программы позволит сохранить действующую маршрутную сеть и  совершенствовать ее с учетом транспортных потребностей населения, а также содержать автобусный парк в технически исправном состоянии.</a:t>
            </a:r>
          </a:p>
          <a:p>
            <a:pPr algn="ctr"/>
            <a:endParaRPr lang="ru-RU" sz="1600" dirty="0" smtClean="0">
              <a:solidFill>
                <a:srgbClr val="000099"/>
              </a:solidFill>
              <a:latin typeface="Book Antiqua" pitchFamily="18" charset="0"/>
            </a:endParaRPr>
          </a:p>
        </p:txBody>
      </p:sp>
      <p:sp>
        <p:nvSpPr>
          <p:cNvPr id="9" name="Скругленный прямоугольник 8"/>
          <p:cNvSpPr/>
          <p:nvPr/>
        </p:nvSpPr>
        <p:spPr>
          <a:xfrm>
            <a:off x="7867942" y="857232"/>
            <a:ext cx="1276058" cy="357190"/>
          </a:xfrm>
          <a:prstGeom prst="roundRect">
            <a:avLst/>
          </a:prstGeom>
          <a:gradFill rotWithShape="1">
            <a:gsLst>
              <a:gs pos="0">
                <a:srgbClr val="CF6DA4">
                  <a:shade val="51000"/>
                  <a:satMod val="130000"/>
                </a:srgbClr>
              </a:gs>
              <a:gs pos="80000">
                <a:srgbClr val="CF6DA4">
                  <a:shade val="93000"/>
                  <a:satMod val="130000"/>
                </a:srgbClr>
              </a:gs>
              <a:gs pos="100000">
                <a:srgbClr val="CF6DA4">
                  <a:shade val="94000"/>
                  <a:satMod val="135000"/>
                </a:srgbClr>
              </a:gs>
            </a:gsLst>
            <a:lin ang="16200000" scaled="0"/>
          </a:gradFill>
          <a:ln w="9525" cap="flat" cmpd="sng" algn="ctr">
            <a:solidFill>
              <a:srgbClr val="CF6DA4">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F4E7ED">
                    <a:lumMod val="10000"/>
                  </a:srgbClr>
                </a:solidFill>
                <a:latin typeface="Book Antiqua" pitchFamily="18" charset="0"/>
              </a:rPr>
              <a:t>тыс. руб.</a:t>
            </a:r>
            <a:endParaRPr lang="ru-RU" sz="1400" b="1" dirty="0">
              <a:solidFill>
                <a:srgbClr val="F4E7ED">
                  <a:lumMod val="10000"/>
                </a:srgbClr>
              </a:solidFill>
              <a:latin typeface="Book Antiqua"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864096"/>
          </a:xfrm>
        </p:spPr>
        <p:txBody>
          <a:bodyPr>
            <a:normAutofit/>
          </a:bodyPr>
          <a:lstStyle/>
          <a:p>
            <a:pPr algn="ctr"/>
            <a:endParaRPr lang="ru-RU" sz="1600" b="1" dirty="0" smtClean="0">
              <a:solidFill>
                <a:srgbClr val="0000FF"/>
              </a:solidFill>
              <a:latin typeface="Book Antiqua" pitchFamily="18" charset="0"/>
            </a:endParaRPr>
          </a:p>
          <a:p>
            <a:pPr algn="ctr"/>
            <a:r>
              <a:rPr lang="ru-RU" sz="1600" b="1" u="sng" dirty="0" smtClean="0">
                <a:solidFill>
                  <a:srgbClr val="660033"/>
                </a:solidFill>
                <a:latin typeface="Book Antiqua" pitchFamily="18" charset="0"/>
              </a:rPr>
              <a:t>Цель   муниципальной  программы:</a:t>
            </a:r>
            <a:r>
              <a:rPr lang="ru-RU" sz="1600" u="sng" dirty="0" smtClean="0">
                <a:solidFill>
                  <a:srgbClr val="660033"/>
                </a:solidFill>
              </a:rPr>
              <a:t> </a:t>
            </a:r>
          </a:p>
          <a:p>
            <a:pPr algn="ctr"/>
            <a:r>
              <a:rPr lang="ru-RU" sz="1600" b="1" dirty="0" smtClean="0">
                <a:solidFill>
                  <a:srgbClr val="660033"/>
                </a:solidFill>
                <a:latin typeface="Book Antiqua" pitchFamily="18" charset="0"/>
              </a:rPr>
              <a:t>Поддержка сельскохозяйственных товаропроизводителей</a:t>
            </a:r>
          </a:p>
          <a:p>
            <a:pPr algn="ctr"/>
            <a:endParaRPr lang="ru-RU" sz="1600" dirty="0" smtClean="0"/>
          </a:p>
        </p:txBody>
      </p:sp>
      <p:graphicFrame>
        <p:nvGraphicFramePr>
          <p:cNvPr id="6" name="Содержимое 5"/>
          <p:cNvGraphicFramePr>
            <a:graphicFrameLocks noGrp="1"/>
          </p:cNvGraphicFramePr>
          <p:nvPr>
            <p:ph sz="half" idx="1"/>
          </p:nvPr>
        </p:nvGraphicFramePr>
        <p:xfrm>
          <a:off x="179512" y="1892145"/>
          <a:ext cx="8678768" cy="2313911"/>
        </p:xfrm>
        <a:graphic>
          <a:graphicData uri="http://schemas.openxmlformats.org/drawingml/2006/table">
            <a:tbl>
              <a:tblPr firstRow="1" bandRow="1">
                <a:tableStyleId>{69CF1AB2-1976-4502-BF36-3FF5EA218861}</a:tableStyleId>
              </a:tblPr>
              <a:tblGrid>
                <a:gridCol w="6635946"/>
                <a:gridCol w="2042822"/>
              </a:tblGrid>
              <a:tr h="337965">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2016 год</a:t>
                      </a:r>
                      <a:endParaRPr lang="ru-RU" sz="1600" dirty="0">
                        <a:latin typeface="Book Antiqua" pitchFamily="18" charset="0"/>
                      </a:endParaRPr>
                    </a:p>
                  </a:txBody>
                  <a:tcPr/>
                </a:tc>
              </a:tr>
              <a:tr h="863089">
                <a:tc>
                  <a:txBody>
                    <a:bodyPr/>
                    <a:lstStyle/>
                    <a:p>
                      <a:pPr algn="just"/>
                      <a:r>
                        <a:rPr lang="ru-RU" sz="1400" dirty="0" smtClean="0">
                          <a:latin typeface="Book Antiqua" pitchFamily="18" charset="0"/>
                        </a:rPr>
                        <a:t>Муниципальная</a:t>
                      </a:r>
                      <a:r>
                        <a:rPr lang="ru-RU" sz="1400" baseline="0" dirty="0" smtClean="0">
                          <a:latin typeface="Book Antiqua" pitchFamily="18" charset="0"/>
                        </a:rPr>
                        <a:t> программа «Развитие сельского хозяйства   в муниципальном образовании «Холм-Жирковский район» Смоленской области на 2016-2020 годы», в т.ч.</a:t>
                      </a:r>
                      <a:endParaRPr lang="ru-RU" sz="1400" dirty="0">
                        <a:latin typeface="Book Antiqua" pitchFamily="18" charset="0"/>
                      </a:endParaRPr>
                    </a:p>
                  </a:txBody>
                  <a:tcPr/>
                </a:tc>
                <a:tc>
                  <a:txBody>
                    <a:bodyPr/>
                    <a:lstStyle/>
                    <a:p>
                      <a:pPr algn="ctr"/>
                      <a:r>
                        <a:rPr lang="ru-RU" sz="1400" dirty="0" smtClean="0">
                          <a:latin typeface="Book Antiqua" pitchFamily="18" charset="0"/>
                        </a:rPr>
                        <a:t>800,0</a:t>
                      </a:r>
                      <a:endParaRPr lang="ru-RU" sz="1400" dirty="0">
                        <a:latin typeface="Book Antiqua" pitchFamily="18" charset="0"/>
                      </a:endParaRPr>
                    </a:p>
                  </a:txBody>
                  <a:tcPr/>
                </a:tc>
              </a:tr>
              <a:tr h="291879">
                <a:tc>
                  <a:txBody>
                    <a:bodyPr/>
                    <a:lstStyle/>
                    <a:p>
                      <a:pPr algn="just"/>
                      <a:r>
                        <a:rPr lang="ru-RU" sz="1400" dirty="0" smtClean="0">
                          <a:latin typeface="Book Antiqua" pitchFamily="18" charset="0"/>
                        </a:rPr>
                        <a:t>Средства местного бюджета</a:t>
                      </a:r>
                      <a:endParaRPr lang="ru-RU" sz="1400" dirty="0">
                        <a:latin typeface="Book Antiqua" pitchFamily="18" charset="0"/>
                      </a:endParaRPr>
                    </a:p>
                  </a:txBody>
                  <a:tcPr/>
                </a:tc>
                <a:tc>
                  <a:txBody>
                    <a:bodyPr/>
                    <a:lstStyle/>
                    <a:p>
                      <a:pPr algn="ctr"/>
                      <a:r>
                        <a:rPr lang="ru-RU" sz="1400" dirty="0" smtClean="0">
                          <a:latin typeface="Book Antiqua" pitchFamily="18" charset="0"/>
                        </a:rPr>
                        <a:t>800,0</a:t>
                      </a:r>
                      <a:endParaRPr lang="ru-RU" sz="1400" dirty="0">
                        <a:latin typeface="Book Antiqua" pitchFamily="18" charset="0"/>
                      </a:endParaRPr>
                    </a:p>
                  </a:txBody>
                  <a:tcPr/>
                </a:tc>
              </a:tr>
              <a:tr h="808057">
                <a:tc>
                  <a:txBody>
                    <a:bodyPr/>
                    <a:lstStyle/>
                    <a:p>
                      <a:pPr algn="just"/>
                      <a:r>
                        <a:rPr lang="ru-RU" sz="1400" dirty="0" smtClean="0">
                          <a:latin typeface="Book Antiqua" pitchFamily="18" charset="0"/>
                        </a:rPr>
                        <a:t>Основное мероприятие «  Создание условий для функционирования  и развития сельскохозяйственных предприятий»</a:t>
                      </a:r>
                      <a:endParaRPr lang="ru-RU" sz="1400" dirty="0">
                        <a:latin typeface="Book Antiqua" pitchFamily="18" charset="0"/>
                      </a:endParaRPr>
                    </a:p>
                  </a:txBody>
                  <a:tcPr/>
                </a:tc>
                <a:tc>
                  <a:txBody>
                    <a:bodyPr/>
                    <a:lstStyle/>
                    <a:p>
                      <a:pPr algn="ctr"/>
                      <a:r>
                        <a:rPr lang="ru-RU" sz="1400" dirty="0" smtClean="0">
                          <a:latin typeface="Book Antiqua" pitchFamily="18" charset="0"/>
                        </a:rPr>
                        <a:t>800,0</a:t>
                      </a:r>
                      <a:endParaRPr lang="ru-RU" sz="14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1052735"/>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 Развитие сельского хозяйства в муниципальном образовании «Холм-Жирковский район    Смоленской области на  2016-2020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8" name="Выноска со стрелкой вверх 7"/>
          <p:cNvSpPr/>
          <p:nvPr/>
        </p:nvSpPr>
        <p:spPr>
          <a:xfrm>
            <a:off x="1403648" y="4149080"/>
            <a:ext cx="6696744" cy="1512168"/>
          </a:xfrm>
          <a:prstGeom prst="upArrowCallout">
            <a:avLst>
              <a:gd name="adj1" fmla="val 25000"/>
              <a:gd name="adj2" fmla="val 51538"/>
              <a:gd name="adj3" fmla="val 18918"/>
              <a:gd name="adj4" fmla="val 64977"/>
            </a:avLst>
          </a:prstGeom>
          <a:solidFill>
            <a:srgbClr val="FF99FF"/>
          </a:solidFill>
          <a:ln w="12700">
            <a:solidFill>
              <a:srgbClr val="CC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660033"/>
                </a:solidFill>
                <a:latin typeface="Book Antiqua" pitchFamily="18" charset="0"/>
              </a:rPr>
              <a:t>Реализация Программы позволит улучшить финансовую устойчивость отрасли, повысить занятость и уровень жизни сельского населения</a:t>
            </a:r>
          </a:p>
        </p:txBody>
      </p:sp>
      <p:sp>
        <p:nvSpPr>
          <p:cNvPr id="9" name="Скругленный прямоугольник 8"/>
          <p:cNvSpPr/>
          <p:nvPr/>
        </p:nvSpPr>
        <p:spPr>
          <a:xfrm>
            <a:off x="7867942" y="857232"/>
            <a:ext cx="1276058" cy="357190"/>
          </a:xfrm>
          <a:prstGeom prst="roundRect">
            <a:avLst/>
          </a:prstGeom>
          <a:gradFill rotWithShape="1">
            <a:gsLst>
              <a:gs pos="0">
                <a:srgbClr val="CF6DA4">
                  <a:shade val="51000"/>
                  <a:satMod val="130000"/>
                </a:srgbClr>
              </a:gs>
              <a:gs pos="80000">
                <a:srgbClr val="CF6DA4">
                  <a:shade val="93000"/>
                  <a:satMod val="130000"/>
                </a:srgbClr>
              </a:gs>
              <a:gs pos="100000">
                <a:srgbClr val="CF6DA4">
                  <a:shade val="94000"/>
                  <a:satMod val="135000"/>
                </a:srgbClr>
              </a:gs>
            </a:gsLst>
            <a:lin ang="16200000" scaled="0"/>
          </a:gradFill>
          <a:ln w="9525" cap="flat" cmpd="sng" algn="ctr">
            <a:solidFill>
              <a:srgbClr val="CF6DA4">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F4E7ED">
                    <a:lumMod val="10000"/>
                  </a:srgbClr>
                </a:solidFill>
                <a:latin typeface="Book Antiqua" pitchFamily="18" charset="0"/>
              </a:rPr>
              <a:t>тыс. руб.</a:t>
            </a:r>
            <a:endParaRPr lang="ru-RU" sz="1400" b="1" dirty="0">
              <a:solidFill>
                <a:srgbClr val="F4E7ED">
                  <a:lumMod val="10000"/>
                </a:srgbClr>
              </a:solidFill>
              <a:latin typeface="Book Antiqua"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08720"/>
            <a:ext cx="8784976" cy="864096"/>
          </a:xfrm>
        </p:spPr>
        <p:txBody>
          <a:bodyPr>
            <a:normAutofit fontScale="92500" lnSpcReduction="10000"/>
          </a:bodyPr>
          <a:lstStyle/>
          <a:p>
            <a:pPr algn="ctr"/>
            <a:endParaRPr lang="ru-RU" sz="1600" b="1" dirty="0" smtClean="0">
              <a:solidFill>
                <a:srgbClr val="0000FF"/>
              </a:solidFill>
              <a:latin typeface="Book Antiqua" pitchFamily="18" charset="0"/>
            </a:endParaRPr>
          </a:p>
          <a:p>
            <a:pPr algn="ctr"/>
            <a:r>
              <a:rPr lang="ru-RU" sz="1600" b="1" u="sng" dirty="0" smtClean="0">
                <a:solidFill>
                  <a:srgbClr val="660033"/>
                </a:solidFill>
                <a:latin typeface="Book Antiqua" pitchFamily="18" charset="0"/>
              </a:rPr>
              <a:t>Цель   муниципальной  программы:</a:t>
            </a:r>
            <a:r>
              <a:rPr lang="ru-RU" sz="1600" u="sng" dirty="0" smtClean="0">
                <a:solidFill>
                  <a:srgbClr val="660033"/>
                </a:solidFill>
              </a:rPr>
              <a:t> </a:t>
            </a:r>
          </a:p>
          <a:p>
            <a:pPr algn="ctr"/>
            <a:r>
              <a:rPr lang="ru-RU" sz="1600" b="1" dirty="0" smtClean="0">
                <a:solidFill>
                  <a:srgbClr val="660033"/>
                </a:solidFill>
                <a:latin typeface="Book Antiqua" pitchFamily="18" charset="0"/>
              </a:rPr>
              <a:t>Стабилизация        демографической ситуации, поддержка материнства, детства и формирование предпосылок к последующему демографическому росту.</a:t>
            </a:r>
          </a:p>
        </p:txBody>
      </p:sp>
      <p:graphicFrame>
        <p:nvGraphicFramePr>
          <p:cNvPr id="6" name="Содержимое 5"/>
          <p:cNvGraphicFramePr>
            <a:graphicFrameLocks noGrp="1"/>
          </p:cNvGraphicFramePr>
          <p:nvPr>
            <p:ph sz="half" idx="1"/>
          </p:nvPr>
        </p:nvGraphicFramePr>
        <p:xfrm>
          <a:off x="179512" y="1949869"/>
          <a:ext cx="8678768" cy="2550701"/>
        </p:xfrm>
        <a:graphic>
          <a:graphicData uri="http://schemas.openxmlformats.org/drawingml/2006/table">
            <a:tbl>
              <a:tblPr firstRow="1" bandRow="1">
                <a:tableStyleId>{69CF1AB2-1976-4502-BF36-3FF5EA218861}</a:tableStyleId>
              </a:tblPr>
              <a:tblGrid>
                <a:gridCol w="6635946"/>
                <a:gridCol w="2042822"/>
              </a:tblGrid>
              <a:tr h="308252">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2016 год</a:t>
                      </a:r>
                      <a:endParaRPr lang="ru-RU" sz="1600" dirty="0">
                        <a:latin typeface="Book Antiqua" pitchFamily="18" charset="0"/>
                      </a:endParaRPr>
                    </a:p>
                  </a:txBody>
                  <a:tcPr/>
                </a:tc>
              </a:tr>
              <a:tr h="715223">
                <a:tc>
                  <a:txBody>
                    <a:bodyPr/>
                    <a:lstStyle/>
                    <a:p>
                      <a:pPr algn="just"/>
                      <a:r>
                        <a:rPr lang="ru-RU" sz="1400" dirty="0" smtClean="0">
                          <a:latin typeface="Book Antiqua" pitchFamily="18" charset="0"/>
                        </a:rPr>
                        <a:t>Муниципальная</a:t>
                      </a:r>
                      <a:r>
                        <a:rPr lang="ru-RU" sz="1400" baseline="0" dirty="0" smtClean="0">
                          <a:latin typeface="Book Antiqua" pitchFamily="18" charset="0"/>
                        </a:rPr>
                        <a:t> программа « Демографическое развитие муниципального образования «Холм-Жирковский район» Смоленской области на 2015-2020 годы», в т.ч.</a:t>
                      </a:r>
                      <a:endParaRPr lang="ru-RU" sz="1400" dirty="0">
                        <a:latin typeface="Book Antiqua" pitchFamily="18" charset="0"/>
                      </a:endParaRPr>
                    </a:p>
                  </a:txBody>
                  <a:tcPr/>
                </a:tc>
                <a:tc>
                  <a:txBody>
                    <a:bodyPr/>
                    <a:lstStyle/>
                    <a:p>
                      <a:pPr algn="ctr"/>
                      <a:r>
                        <a:rPr lang="ru-RU" sz="1400" dirty="0" smtClean="0">
                          <a:latin typeface="Book Antiqua" pitchFamily="18" charset="0"/>
                        </a:rPr>
                        <a:t>20,0</a:t>
                      </a:r>
                      <a:endParaRPr lang="ru-RU" sz="1400" dirty="0">
                        <a:latin typeface="Book Antiqua" pitchFamily="18" charset="0"/>
                      </a:endParaRPr>
                    </a:p>
                  </a:txBody>
                  <a:tcPr/>
                </a:tc>
              </a:tr>
              <a:tr h="266218">
                <a:tc>
                  <a:txBody>
                    <a:bodyPr/>
                    <a:lstStyle/>
                    <a:p>
                      <a:pPr algn="just"/>
                      <a:r>
                        <a:rPr lang="ru-RU" sz="1400" dirty="0" smtClean="0">
                          <a:latin typeface="Book Antiqua" pitchFamily="18" charset="0"/>
                        </a:rPr>
                        <a:t>Средства местного бюджета</a:t>
                      </a:r>
                      <a:endParaRPr lang="ru-RU" sz="1400" dirty="0">
                        <a:latin typeface="Book Antiqua" pitchFamily="18" charset="0"/>
                      </a:endParaRPr>
                    </a:p>
                  </a:txBody>
                  <a:tcPr/>
                </a:tc>
                <a:tc>
                  <a:txBody>
                    <a:bodyPr/>
                    <a:lstStyle/>
                    <a:p>
                      <a:pPr algn="ctr"/>
                      <a:r>
                        <a:rPr lang="ru-RU" sz="1400" dirty="0" smtClean="0">
                          <a:latin typeface="Book Antiqua" pitchFamily="18" charset="0"/>
                        </a:rPr>
                        <a:t>20,0</a:t>
                      </a:r>
                      <a:endParaRPr lang="ru-RU" sz="1400" dirty="0">
                        <a:latin typeface="Book Antiqua" pitchFamily="18" charset="0"/>
                      </a:endParaRPr>
                    </a:p>
                  </a:txBody>
                  <a:tcPr/>
                </a:tc>
              </a:tr>
              <a:tr h="625341">
                <a:tc>
                  <a:txBody>
                    <a:bodyPr/>
                    <a:lstStyle/>
                    <a:p>
                      <a:pPr algn="just"/>
                      <a:r>
                        <a:rPr lang="ru-RU" sz="1400" dirty="0" smtClean="0">
                          <a:latin typeface="Book Antiqua" pitchFamily="18" charset="0"/>
                        </a:rPr>
                        <a:t>Основное мероприятие « Формирование общественного мнения, направленного на стабилизацию демографической ситуации»</a:t>
                      </a:r>
                      <a:endParaRPr lang="ru-RU" sz="1400" dirty="0">
                        <a:latin typeface="Book Antiqua" pitchFamily="18" charset="0"/>
                      </a:endParaRPr>
                    </a:p>
                  </a:txBody>
                  <a:tcPr/>
                </a:tc>
                <a:tc>
                  <a:txBody>
                    <a:bodyPr/>
                    <a:lstStyle/>
                    <a:p>
                      <a:pPr algn="ctr"/>
                      <a:r>
                        <a:rPr lang="ru-RU" sz="1400" dirty="0" smtClean="0">
                          <a:latin typeface="Book Antiqua" pitchFamily="18" charset="0"/>
                        </a:rPr>
                        <a:t>18,0</a:t>
                      </a:r>
                      <a:endParaRPr lang="ru-RU" sz="1400" dirty="0">
                        <a:latin typeface="Book Antiqua" pitchFamily="18" charset="0"/>
                      </a:endParaRPr>
                    </a:p>
                  </a:txBody>
                  <a:tcPr/>
                </a:tc>
              </a:tr>
              <a:tr h="553760">
                <a:tc>
                  <a:txBody>
                    <a:bodyPr/>
                    <a:lstStyle/>
                    <a:p>
                      <a:pPr algn="just"/>
                      <a:r>
                        <a:rPr lang="ru-RU" sz="1400" dirty="0" smtClean="0">
                          <a:latin typeface="Book Antiqua" pitchFamily="18" charset="0"/>
                        </a:rPr>
                        <a:t>Основное мероприятие «Информационное обеспечение и сопровождение  проведения демографической политики»</a:t>
                      </a:r>
                      <a:endParaRPr lang="ru-RU" sz="1400" dirty="0">
                        <a:latin typeface="Book Antiqua" pitchFamily="18" charset="0"/>
                      </a:endParaRPr>
                    </a:p>
                  </a:txBody>
                  <a:tcPr/>
                </a:tc>
                <a:tc>
                  <a:txBody>
                    <a:bodyPr/>
                    <a:lstStyle/>
                    <a:p>
                      <a:pPr algn="ctr"/>
                      <a:r>
                        <a:rPr lang="ru-RU" sz="1400" dirty="0" smtClean="0">
                          <a:latin typeface="Book Antiqua" pitchFamily="18" charset="0"/>
                        </a:rPr>
                        <a:t>2,0</a:t>
                      </a:r>
                      <a:endParaRPr lang="ru-RU" sz="14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908719"/>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 Демографическое развитие муниципального образования «Холм-Жирковский район  Смоленской области на  2015-2020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8" name="Выноска со стрелкой вверх 7"/>
          <p:cNvSpPr/>
          <p:nvPr/>
        </p:nvSpPr>
        <p:spPr>
          <a:xfrm>
            <a:off x="287016" y="4286256"/>
            <a:ext cx="8856984" cy="2232248"/>
          </a:xfrm>
          <a:prstGeom prst="upArrowCallout">
            <a:avLst>
              <a:gd name="adj1" fmla="val 25000"/>
              <a:gd name="adj2" fmla="val 51538"/>
              <a:gd name="adj3" fmla="val 18918"/>
              <a:gd name="adj4" fmla="val 73988"/>
            </a:avLst>
          </a:prstGeom>
          <a:solidFill>
            <a:srgbClr val="FF99FF"/>
          </a:solidFill>
          <a:ln w="12700">
            <a:solidFill>
              <a:srgbClr val="CC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smtClean="0">
              <a:solidFill>
                <a:srgbClr val="000099"/>
              </a:solidFill>
              <a:latin typeface="Book Antiqua" pitchFamily="18" charset="0"/>
            </a:endParaRPr>
          </a:p>
          <a:p>
            <a:pPr algn="ctr"/>
            <a:r>
              <a:rPr lang="ru-RU" sz="1400" dirty="0" smtClean="0">
                <a:solidFill>
                  <a:srgbClr val="660033"/>
                </a:solidFill>
                <a:latin typeface="Book Antiqua" pitchFamily="18" charset="0"/>
              </a:rPr>
              <a:t>Ожидаемые результаты реализации муниципальной программы:</a:t>
            </a:r>
          </a:p>
          <a:p>
            <a:pPr algn="just">
              <a:buFontTx/>
              <a:buChar char="-"/>
            </a:pPr>
            <a:r>
              <a:rPr lang="ru-RU" sz="1400" dirty="0" smtClean="0">
                <a:solidFill>
                  <a:srgbClr val="660033"/>
                </a:solidFill>
                <a:latin typeface="Book Antiqua" pitchFamily="18" charset="0"/>
              </a:rPr>
              <a:t>снижение частоты обострений и осложнений хронических  заболеваний среди населения района;</a:t>
            </a:r>
          </a:p>
          <a:p>
            <a:pPr algn="just">
              <a:buFontTx/>
              <a:buChar char="-"/>
            </a:pPr>
            <a:r>
              <a:rPr lang="ru-RU" sz="1400" dirty="0" smtClean="0">
                <a:solidFill>
                  <a:srgbClr val="660033"/>
                </a:solidFill>
                <a:latin typeface="Book Antiqua" pitchFamily="18" charset="0"/>
              </a:rPr>
              <a:t>увеличение рождаемости и снижение уровня смертности;</a:t>
            </a:r>
          </a:p>
          <a:p>
            <a:pPr algn="just">
              <a:buFontTx/>
              <a:buChar char="-"/>
            </a:pPr>
            <a:r>
              <a:rPr lang="ru-RU" sz="1400" dirty="0" smtClean="0">
                <a:solidFill>
                  <a:srgbClr val="660033"/>
                </a:solidFill>
                <a:latin typeface="Book Antiqua" pitchFamily="18" charset="0"/>
              </a:rPr>
              <a:t>стабилизация  численность  населения на уровне увеличения  показателя  продолжительности не ниже 65 лет;</a:t>
            </a:r>
          </a:p>
          <a:p>
            <a:pPr algn="just">
              <a:buFontTx/>
              <a:buChar char="-"/>
            </a:pPr>
            <a:r>
              <a:rPr lang="ru-RU" sz="1400" dirty="0" smtClean="0">
                <a:solidFill>
                  <a:srgbClr val="660033"/>
                </a:solidFill>
                <a:latin typeface="Book Antiqua" pitchFamily="18" charset="0"/>
              </a:rPr>
              <a:t>снижение количества заболеваний социального характера;</a:t>
            </a:r>
          </a:p>
          <a:p>
            <a:pPr algn="just"/>
            <a:r>
              <a:rPr lang="ru-RU" sz="1400" dirty="0" smtClean="0">
                <a:solidFill>
                  <a:srgbClr val="660033"/>
                </a:solidFill>
                <a:latin typeface="Book Antiqua" pitchFamily="18" charset="0"/>
              </a:rPr>
              <a:t>- улучшение жилищных условий молодых семей.</a:t>
            </a:r>
          </a:p>
          <a:p>
            <a:pPr algn="ctr"/>
            <a:endParaRPr lang="ru-RU" sz="1400" dirty="0" smtClean="0">
              <a:solidFill>
                <a:srgbClr val="660033"/>
              </a:solidFill>
              <a:latin typeface="Book Antiqua" pitchFamily="18" charset="0"/>
            </a:endParaRPr>
          </a:p>
        </p:txBody>
      </p:sp>
      <p:sp>
        <p:nvSpPr>
          <p:cNvPr id="9" name="Скругленный прямоугольник 8"/>
          <p:cNvSpPr/>
          <p:nvPr/>
        </p:nvSpPr>
        <p:spPr>
          <a:xfrm>
            <a:off x="7867942" y="857232"/>
            <a:ext cx="1276058" cy="357190"/>
          </a:xfrm>
          <a:prstGeom prst="roundRect">
            <a:avLst/>
          </a:prstGeom>
          <a:gradFill rotWithShape="1">
            <a:gsLst>
              <a:gs pos="0">
                <a:srgbClr val="CF6DA4">
                  <a:shade val="51000"/>
                  <a:satMod val="130000"/>
                </a:srgbClr>
              </a:gs>
              <a:gs pos="80000">
                <a:srgbClr val="CF6DA4">
                  <a:shade val="93000"/>
                  <a:satMod val="130000"/>
                </a:srgbClr>
              </a:gs>
              <a:gs pos="100000">
                <a:srgbClr val="CF6DA4">
                  <a:shade val="94000"/>
                  <a:satMod val="135000"/>
                </a:srgbClr>
              </a:gs>
            </a:gsLst>
            <a:lin ang="16200000" scaled="0"/>
          </a:gradFill>
          <a:ln w="9525" cap="flat" cmpd="sng" algn="ctr">
            <a:solidFill>
              <a:srgbClr val="CF6DA4">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F4E7ED">
                    <a:lumMod val="10000"/>
                  </a:srgbClr>
                </a:solidFill>
                <a:latin typeface="Book Antiqua" pitchFamily="18" charset="0"/>
              </a:rPr>
              <a:t>тыс. руб.</a:t>
            </a:r>
            <a:endParaRPr lang="ru-RU" sz="1400" b="1" dirty="0">
              <a:solidFill>
                <a:srgbClr val="F4E7ED">
                  <a:lumMod val="10000"/>
                </a:srgbClr>
              </a:solidFill>
              <a:latin typeface="Book Antiqua"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1080120"/>
          </a:xfrm>
        </p:spPr>
        <p:txBody>
          <a:bodyPr>
            <a:normAutofit fontScale="77500" lnSpcReduction="20000"/>
          </a:bodyPr>
          <a:lstStyle/>
          <a:p>
            <a:pPr algn="ctr"/>
            <a:endParaRPr lang="ru-RU" sz="1600" b="1" dirty="0" smtClean="0">
              <a:solidFill>
                <a:srgbClr val="0000FF"/>
              </a:solidFill>
              <a:latin typeface="Book Antiqua" pitchFamily="18" charset="0"/>
            </a:endParaRPr>
          </a:p>
          <a:p>
            <a:pPr algn="ctr"/>
            <a:r>
              <a:rPr lang="ru-RU" sz="1800" b="1" u="sng" dirty="0" smtClean="0">
                <a:solidFill>
                  <a:srgbClr val="660033"/>
                </a:solidFill>
                <a:latin typeface="Book Antiqua" pitchFamily="18" charset="0"/>
              </a:rPr>
              <a:t>Цель   муниципальной  программы:</a:t>
            </a:r>
            <a:r>
              <a:rPr lang="ru-RU" sz="1800" u="sng" dirty="0" smtClean="0">
                <a:solidFill>
                  <a:srgbClr val="660033"/>
                </a:solidFill>
              </a:rPr>
              <a:t> </a:t>
            </a:r>
          </a:p>
          <a:p>
            <a:pPr algn="ctr"/>
            <a:r>
              <a:rPr lang="ru-RU" sz="1800" b="1" dirty="0" smtClean="0">
                <a:solidFill>
                  <a:srgbClr val="660033"/>
                </a:solidFill>
                <a:latin typeface="Book Antiqua" pitchFamily="18" charset="0"/>
              </a:rPr>
              <a:t>повышение доступности социально значимых объектов, информационных ресурсов, услуг  для лиц с ограниченными возможностями и других </a:t>
            </a:r>
            <a:r>
              <a:rPr lang="ru-RU" sz="1800" b="1" dirty="0" err="1" smtClean="0">
                <a:solidFill>
                  <a:srgbClr val="660033"/>
                </a:solidFill>
                <a:latin typeface="Book Antiqua" pitchFamily="18" charset="0"/>
              </a:rPr>
              <a:t>маломобильных</a:t>
            </a:r>
            <a:r>
              <a:rPr lang="ru-RU" sz="1800" b="1" dirty="0" smtClean="0">
                <a:solidFill>
                  <a:srgbClr val="660033"/>
                </a:solidFill>
                <a:latin typeface="Book Antiqua" pitchFamily="18" charset="0"/>
              </a:rPr>
              <a:t> групп населения, создание условий для улучшения качества жизни инвалидов на территории муниципального  образования   «Холм-Жирковский    район» Смоленской области.</a:t>
            </a:r>
          </a:p>
        </p:txBody>
      </p:sp>
      <p:graphicFrame>
        <p:nvGraphicFramePr>
          <p:cNvPr id="6" name="Содержимое 5"/>
          <p:cNvGraphicFramePr>
            <a:graphicFrameLocks noGrp="1"/>
          </p:cNvGraphicFramePr>
          <p:nvPr>
            <p:ph sz="half" idx="1"/>
          </p:nvPr>
        </p:nvGraphicFramePr>
        <p:xfrm>
          <a:off x="179512" y="2132855"/>
          <a:ext cx="8750206" cy="3081120"/>
        </p:xfrm>
        <a:graphic>
          <a:graphicData uri="http://schemas.openxmlformats.org/drawingml/2006/table">
            <a:tbl>
              <a:tblPr firstRow="1" bandRow="1">
                <a:tableStyleId>{69CF1AB2-1976-4502-BF36-3FF5EA218861}</a:tableStyleId>
              </a:tblPr>
              <a:tblGrid>
                <a:gridCol w="6690569"/>
                <a:gridCol w="2059637"/>
              </a:tblGrid>
              <a:tr h="296013">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2016 год</a:t>
                      </a:r>
                      <a:endParaRPr lang="ru-RU" sz="1600" dirty="0">
                        <a:latin typeface="Book Antiqua" pitchFamily="18" charset="0"/>
                      </a:endParaRPr>
                    </a:p>
                  </a:txBody>
                  <a:tcPr/>
                </a:tc>
              </a:tr>
              <a:tr h="893085">
                <a:tc>
                  <a:txBody>
                    <a:bodyPr/>
                    <a:lstStyle/>
                    <a:p>
                      <a:pPr algn="just"/>
                      <a:r>
                        <a:rPr lang="ru-RU" sz="1400" dirty="0" smtClean="0">
                          <a:latin typeface="Book Antiqua" pitchFamily="18" charset="0"/>
                        </a:rPr>
                        <a:t>Муниципальная</a:t>
                      </a:r>
                      <a:r>
                        <a:rPr lang="ru-RU" sz="1400" baseline="0" dirty="0" smtClean="0">
                          <a:latin typeface="Book Antiqua" pitchFamily="18" charset="0"/>
                        </a:rPr>
                        <a:t> программа « Доступная среда на территории  муниципального образования «Холм-Жирковский район Смоленской области» на 2016-2020 годы», в т.ч.</a:t>
                      </a:r>
                      <a:endParaRPr lang="ru-RU" sz="1400" dirty="0">
                        <a:latin typeface="Book Antiqua" pitchFamily="18" charset="0"/>
                      </a:endParaRPr>
                    </a:p>
                  </a:txBody>
                  <a:tcPr/>
                </a:tc>
                <a:tc>
                  <a:txBody>
                    <a:bodyPr/>
                    <a:lstStyle/>
                    <a:p>
                      <a:pPr algn="ctr"/>
                      <a:r>
                        <a:rPr lang="ru-RU" sz="1400" dirty="0" smtClean="0">
                          <a:latin typeface="Book Antiqua" pitchFamily="18" charset="0"/>
                        </a:rPr>
                        <a:t>80,0</a:t>
                      </a:r>
                      <a:endParaRPr lang="ru-RU" sz="1400" dirty="0">
                        <a:latin typeface="Book Antiqua" pitchFamily="18" charset="0"/>
                      </a:endParaRPr>
                    </a:p>
                  </a:txBody>
                  <a:tcPr/>
                </a:tc>
              </a:tr>
              <a:tr h="294905">
                <a:tc>
                  <a:txBody>
                    <a:bodyPr/>
                    <a:lstStyle/>
                    <a:p>
                      <a:pPr algn="just"/>
                      <a:r>
                        <a:rPr lang="ru-RU" sz="1400" dirty="0" smtClean="0">
                          <a:latin typeface="Book Antiqua" pitchFamily="18" charset="0"/>
                        </a:rPr>
                        <a:t>Средства местного бюджета</a:t>
                      </a:r>
                      <a:endParaRPr lang="ru-RU" sz="1400" dirty="0">
                        <a:latin typeface="Book Antiqua" pitchFamily="18" charset="0"/>
                      </a:endParaRPr>
                    </a:p>
                  </a:txBody>
                  <a:tcPr/>
                </a:tc>
                <a:tc>
                  <a:txBody>
                    <a:bodyPr/>
                    <a:lstStyle/>
                    <a:p>
                      <a:pPr algn="ctr"/>
                      <a:r>
                        <a:rPr lang="ru-RU" sz="1400" dirty="0" smtClean="0">
                          <a:latin typeface="Book Antiqua" pitchFamily="18" charset="0"/>
                        </a:rPr>
                        <a:t>80,0</a:t>
                      </a:r>
                      <a:endParaRPr lang="ru-RU" sz="1400" dirty="0">
                        <a:latin typeface="Book Antiqua" pitchFamily="18" charset="0"/>
                      </a:endParaRPr>
                    </a:p>
                  </a:txBody>
                  <a:tcPr/>
                </a:tc>
              </a:tr>
              <a:tr h="678443">
                <a:tc>
                  <a:txBody>
                    <a:bodyPr/>
                    <a:lstStyle/>
                    <a:p>
                      <a:pPr algn="just"/>
                      <a:r>
                        <a:rPr lang="ru-RU" sz="1400" dirty="0" smtClean="0">
                          <a:latin typeface="Book Antiqua" pitchFamily="18" charset="0"/>
                        </a:rPr>
                        <a:t>Основное мероприятие « Оборудование зданий и сооружений для беспрепятственного доступа</a:t>
                      </a:r>
                      <a:r>
                        <a:rPr lang="ru-RU" sz="1400" baseline="0" dirty="0" smtClean="0">
                          <a:latin typeface="Book Antiqua" pitchFamily="18" charset="0"/>
                        </a:rPr>
                        <a:t> к ним инвалидов и других </a:t>
                      </a:r>
                      <a:r>
                        <a:rPr lang="ru-RU" sz="1400" baseline="0" dirty="0" err="1" smtClean="0">
                          <a:latin typeface="Book Antiqua" pitchFamily="18" charset="0"/>
                        </a:rPr>
                        <a:t>маломобильных</a:t>
                      </a:r>
                      <a:r>
                        <a:rPr lang="ru-RU" sz="1400" baseline="0" dirty="0" smtClean="0">
                          <a:latin typeface="Book Antiqua" pitchFamily="18" charset="0"/>
                        </a:rPr>
                        <a:t> групп  населения»</a:t>
                      </a:r>
                      <a:endParaRPr lang="ru-RU" sz="1400" dirty="0">
                        <a:latin typeface="Book Antiqua" pitchFamily="18" charset="0"/>
                      </a:endParaRPr>
                    </a:p>
                  </a:txBody>
                  <a:tcPr/>
                </a:tc>
                <a:tc>
                  <a:txBody>
                    <a:bodyPr/>
                    <a:lstStyle/>
                    <a:p>
                      <a:pPr algn="ctr"/>
                      <a:r>
                        <a:rPr lang="ru-RU" sz="1400" dirty="0" smtClean="0">
                          <a:latin typeface="Book Antiqua" pitchFamily="18" charset="0"/>
                        </a:rPr>
                        <a:t>20,43</a:t>
                      </a:r>
                      <a:endParaRPr lang="ru-RU" sz="1400" dirty="0">
                        <a:latin typeface="Book Antiqua" pitchFamily="18" charset="0"/>
                      </a:endParaRPr>
                    </a:p>
                  </a:txBody>
                  <a:tcPr/>
                </a:tc>
              </a:tr>
              <a:tr h="816435">
                <a:tc>
                  <a:txBody>
                    <a:bodyPr/>
                    <a:lstStyle/>
                    <a:p>
                      <a:pPr algn="just"/>
                      <a:r>
                        <a:rPr lang="ru-RU" sz="1400" dirty="0" smtClean="0">
                          <a:latin typeface="Book Antiqua" pitchFamily="18" charset="0"/>
                        </a:rPr>
                        <a:t>Основное мероприятие «Проведение мероприятий,</a:t>
                      </a:r>
                      <a:r>
                        <a:rPr lang="ru-RU" sz="1400" baseline="0" dirty="0" smtClean="0">
                          <a:latin typeface="Book Antiqua" pitchFamily="18" charset="0"/>
                        </a:rPr>
                        <a:t> направленных на повышение уровня социальной адаптации инвалидов»</a:t>
                      </a:r>
                      <a:endParaRPr lang="ru-RU" sz="1400" dirty="0">
                        <a:latin typeface="Book Antiqua" pitchFamily="18" charset="0"/>
                      </a:endParaRPr>
                    </a:p>
                  </a:txBody>
                  <a:tcPr/>
                </a:tc>
                <a:tc>
                  <a:txBody>
                    <a:bodyPr/>
                    <a:lstStyle/>
                    <a:p>
                      <a:pPr algn="ctr"/>
                      <a:r>
                        <a:rPr lang="ru-RU" sz="1400" dirty="0" smtClean="0">
                          <a:latin typeface="Book Antiqua" pitchFamily="18" charset="0"/>
                        </a:rPr>
                        <a:t>59,57</a:t>
                      </a:r>
                      <a:endParaRPr lang="ru-RU" sz="14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1052735"/>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  Доступная среда на территории муниципального образования «Холм-Жирковский район  Смоленской области на  2016-2020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8" name="Выноска со стрелкой вверх 7"/>
          <p:cNvSpPr/>
          <p:nvPr/>
        </p:nvSpPr>
        <p:spPr>
          <a:xfrm>
            <a:off x="539552" y="5157192"/>
            <a:ext cx="8208912" cy="1512168"/>
          </a:xfrm>
          <a:prstGeom prst="upArrowCallout">
            <a:avLst>
              <a:gd name="adj1" fmla="val 25000"/>
              <a:gd name="adj2" fmla="val 51538"/>
              <a:gd name="adj3" fmla="val 18918"/>
              <a:gd name="adj4" fmla="val 64977"/>
            </a:avLst>
          </a:prstGeom>
          <a:solidFill>
            <a:srgbClr val="FF99FF"/>
          </a:solidFill>
          <a:ln w="12700">
            <a:solidFill>
              <a:srgbClr val="CC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660033"/>
                </a:solidFill>
                <a:latin typeface="Book Antiqua" pitchFamily="18" charset="0"/>
              </a:rPr>
              <a:t>Реализация   программы   будет способствовать:</a:t>
            </a:r>
          </a:p>
          <a:p>
            <a:pPr algn="ctr"/>
            <a:r>
              <a:rPr lang="ru-RU" sz="1400" dirty="0" smtClean="0">
                <a:solidFill>
                  <a:srgbClr val="660033"/>
                </a:solidFill>
                <a:latin typeface="Book Antiqua" pitchFamily="18" charset="0"/>
              </a:rPr>
              <a:t>- увеличению количества социально значимых объектов, доступных для  лиц с ограниченными возможностями и других </a:t>
            </a:r>
            <a:r>
              <a:rPr lang="ru-RU" sz="1400" dirty="0" err="1" smtClean="0">
                <a:solidFill>
                  <a:srgbClr val="660033"/>
                </a:solidFill>
                <a:latin typeface="Book Antiqua" pitchFamily="18" charset="0"/>
              </a:rPr>
              <a:t>маломобильных</a:t>
            </a:r>
            <a:r>
              <a:rPr lang="ru-RU" sz="1400" dirty="0" smtClean="0">
                <a:solidFill>
                  <a:srgbClr val="660033"/>
                </a:solidFill>
                <a:latin typeface="Book Antiqua" pitchFamily="18" charset="0"/>
              </a:rPr>
              <a:t> групп населения </a:t>
            </a:r>
            <a:endParaRPr lang="ru-RU" sz="1400" dirty="0">
              <a:solidFill>
                <a:srgbClr val="660033"/>
              </a:solidFill>
              <a:latin typeface="Book Antiqua" pitchFamily="18" charset="0"/>
            </a:endParaRPr>
          </a:p>
        </p:txBody>
      </p:sp>
      <p:sp>
        <p:nvSpPr>
          <p:cNvPr id="9" name="Скругленный прямоугольник 8"/>
          <p:cNvSpPr/>
          <p:nvPr/>
        </p:nvSpPr>
        <p:spPr>
          <a:xfrm>
            <a:off x="7867942" y="857232"/>
            <a:ext cx="1276058" cy="357190"/>
          </a:xfrm>
          <a:prstGeom prst="roundRect">
            <a:avLst/>
          </a:prstGeom>
          <a:gradFill rotWithShape="1">
            <a:gsLst>
              <a:gs pos="0">
                <a:srgbClr val="CF6DA4">
                  <a:shade val="51000"/>
                  <a:satMod val="130000"/>
                </a:srgbClr>
              </a:gs>
              <a:gs pos="80000">
                <a:srgbClr val="CF6DA4">
                  <a:shade val="93000"/>
                  <a:satMod val="130000"/>
                </a:srgbClr>
              </a:gs>
              <a:gs pos="100000">
                <a:srgbClr val="CF6DA4">
                  <a:shade val="94000"/>
                  <a:satMod val="135000"/>
                </a:srgbClr>
              </a:gs>
            </a:gsLst>
            <a:lin ang="16200000" scaled="0"/>
          </a:gradFill>
          <a:ln w="9525" cap="flat" cmpd="sng" algn="ctr">
            <a:solidFill>
              <a:srgbClr val="CF6DA4">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F4E7ED">
                    <a:lumMod val="10000"/>
                  </a:srgbClr>
                </a:solidFill>
                <a:latin typeface="Book Antiqua" pitchFamily="18" charset="0"/>
              </a:rPr>
              <a:t>тыс. руб.</a:t>
            </a:r>
            <a:endParaRPr lang="ru-RU" sz="1400" b="1" dirty="0">
              <a:solidFill>
                <a:srgbClr val="F4E7ED">
                  <a:lumMod val="10000"/>
                </a:srgbClr>
              </a:solidFill>
              <a:latin typeface="Book Antiqua"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с двумя скругленными противолежащими углами 4"/>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ИСТОЧНИКИ  РАЗМЕЩЕНИЯ  ИНФОРМАЦИИ О  БЮДЖЕТЕ</a:t>
            </a:r>
            <a:endParaRPr lang="ru-RU" sz="2400" b="1" dirty="0">
              <a:latin typeface="Book Antiqua" pitchFamily="18" charset="0"/>
            </a:endParaRPr>
          </a:p>
        </p:txBody>
      </p:sp>
      <p:sp>
        <p:nvSpPr>
          <p:cNvPr id="7" name="Содержимое 6"/>
          <p:cNvSpPr>
            <a:spLocks noGrp="1"/>
          </p:cNvSpPr>
          <p:nvPr>
            <p:ph idx="1"/>
          </p:nvPr>
        </p:nvSpPr>
        <p:spPr>
          <a:xfrm>
            <a:off x="457200" y="1609416"/>
            <a:ext cx="8363272" cy="4987936"/>
          </a:xfrm>
        </p:spPr>
        <p:txBody>
          <a:bodyPr>
            <a:normAutofit/>
          </a:bodyPr>
          <a:lstStyle/>
          <a:p>
            <a:pPr algn="ctr"/>
            <a:r>
              <a:rPr lang="ru-RU" sz="2400" dirty="0" smtClean="0">
                <a:solidFill>
                  <a:schemeClr val="tx2">
                    <a:lumMod val="10000"/>
                  </a:schemeClr>
                </a:solidFill>
                <a:latin typeface="Book Antiqua" pitchFamily="18" charset="0"/>
              </a:rPr>
              <a:t>Официальный сайт Администрации муниципального  образования «Холм-Жирковский район» Смоленской области</a:t>
            </a:r>
          </a:p>
          <a:p>
            <a:pPr algn="just"/>
            <a:endParaRPr lang="ru-RU" sz="2400" dirty="0" smtClean="0">
              <a:solidFill>
                <a:schemeClr val="tx2">
                  <a:lumMod val="10000"/>
                </a:schemeClr>
              </a:solidFill>
              <a:latin typeface="Book Antiqua" pitchFamily="18" charset="0"/>
            </a:endParaRPr>
          </a:p>
          <a:p>
            <a:pPr algn="ctr">
              <a:buNone/>
            </a:pP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 Antiqua" pitchFamily="18" charset="0"/>
              </a:rPr>
              <a:t>holm.admin-smolensk.ru</a:t>
            </a:r>
            <a:endParaRPr lang="ru-RU"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 Antiqua" pitchFamily="18" charset="0"/>
            </a:endParaRPr>
          </a:p>
          <a:p>
            <a:pPr algn="just"/>
            <a:endParaRPr lang="ru-RU" sz="2400" dirty="0" smtClean="0">
              <a:solidFill>
                <a:schemeClr val="tx2">
                  <a:lumMod val="10000"/>
                </a:schemeClr>
              </a:solidFill>
              <a:latin typeface="Book Antiqua" pitchFamily="18" charset="0"/>
            </a:endParaRPr>
          </a:p>
          <a:p>
            <a:pPr algn="ctr"/>
            <a:r>
              <a:rPr lang="ru-RU" sz="2400" dirty="0" smtClean="0">
                <a:solidFill>
                  <a:schemeClr val="tx2">
                    <a:lumMod val="10000"/>
                  </a:schemeClr>
                </a:solidFill>
                <a:latin typeface="Book Antiqua" pitchFamily="18" charset="0"/>
              </a:rPr>
              <a:t>Официальное печатное издание</a:t>
            </a:r>
          </a:p>
          <a:p>
            <a:pPr algn="just">
              <a:buNone/>
            </a:pPr>
            <a:endParaRPr lang="en-US" sz="2400" b="1" dirty="0" smtClean="0">
              <a:solidFill>
                <a:schemeClr val="tx2">
                  <a:lumMod val="10000"/>
                </a:schemeClr>
              </a:solidFill>
              <a:latin typeface="Book Antiqua" pitchFamily="18" charset="0"/>
            </a:endParaRPr>
          </a:p>
          <a:p>
            <a:pPr algn="ctr">
              <a:buNone/>
            </a:pPr>
            <a:r>
              <a:rPr lang="en-US" sz="3000" b="1" dirty="0" smtClean="0">
                <a:solidFill>
                  <a:schemeClr val="tx2">
                    <a:lumMod val="25000"/>
                  </a:schemeClr>
                </a:solidFill>
                <a:latin typeface="Book Antiqua" pitchFamily="18" charset="0"/>
              </a:rPr>
              <a:t> </a:t>
            </a: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 Antiqua" pitchFamily="18" charset="0"/>
              </a:rPr>
              <a:t>   </a:t>
            </a:r>
            <a:r>
              <a:rPr lang="ru-RU"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 Antiqua" pitchFamily="18" charset="0"/>
              </a:rPr>
              <a:t>СОГУП «Редакция газеты «Вперед»</a:t>
            </a:r>
            <a:endParaRPr lang="ru-RU" sz="3000" b="1" dirty="0" smtClean="0">
              <a:solidFill>
                <a:schemeClr val="tx2">
                  <a:lumMod val="25000"/>
                </a:schemeClr>
              </a:solidFill>
              <a:latin typeface="Book Antiqua" pitchFamily="18" charset="0"/>
            </a:endParaRPr>
          </a:p>
          <a:p>
            <a:pPr algn="just">
              <a:buNone/>
            </a:pPr>
            <a:endParaRPr lang="ru-RU" sz="2400" dirty="0">
              <a:solidFill>
                <a:schemeClr val="tx2">
                  <a:lumMod val="10000"/>
                </a:schemeClr>
              </a:solidFill>
              <a:latin typeface="Book Antiqua" pitchFamily="18" charset="0"/>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38</a:t>
            </a:fld>
            <a:endParaRPr lang="ru-RU" dirty="0"/>
          </a:p>
        </p:txBody>
      </p:sp>
      <p:sp>
        <p:nvSpPr>
          <p:cNvPr id="8" name="Нижний колонтитул 7"/>
          <p:cNvSpPr>
            <a:spLocks noGrp="1"/>
          </p:cNvSpPr>
          <p:nvPr>
            <p:ph type="ftr" sz="quarter" idx="11"/>
          </p:nvPr>
        </p:nvSpPr>
        <p:spPr/>
        <p:txBody>
          <a:bodyPr/>
          <a:lstStyle/>
          <a:p>
            <a:r>
              <a:rPr lang="ru-RU" smtClean="0"/>
              <a:t>Бюджет для граждан 2016 год с измененими</a:t>
            </a: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628800"/>
            <a:ext cx="8640960" cy="40324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b="1" dirty="0" smtClean="0">
                <a:solidFill>
                  <a:srgbClr val="9E0000"/>
                </a:solidFill>
                <a:latin typeface="Times New Roman" pitchFamily="18" charset="0"/>
                <a:cs typeface="Times New Roman" pitchFamily="18" charset="0"/>
              </a:rPr>
              <a:t>«Бюджет для граждан» </a:t>
            </a:r>
          </a:p>
          <a:p>
            <a:pPr algn="ctr"/>
            <a:r>
              <a:rPr lang="ru-RU" sz="2000" b="1" dirty="0" smtClean="0">
                <a:solidFill>
                  <a:srgbClr val="9E0000"/>
                </a:solidFill>
                <a:latin typeface="Times New Roman" pitchFamily="18" charset="0"/>
                <a:cs typeface="Times New Roman" pitchFamily="18" charset="0"/>
              </a:rPr>
              <a:t>подготовлен Финансовым управлением Администрации </a:t>
            </a:r>
          </a:p>
          <a:p>
            <a:pPr algn="ctr"/>
            <a:r>
              <a:rPr lang="ru-RU" sz="2000" b="1" dirty="0" smtClean="0">
                <a:solidFill>
                  <a:srgbClr val="9E0000"/>
                </a:solidFill>
                <a:latin typeface="Times New Roman" pitchFamily="18" charset="0"/>
                <a:cs typeface="Times New Roman" pitchFamily="18" charset="0"/>
              </a:rPr>
              <a:t>муниципального образования «Холм-Жирковский район» </a:t>
            </a:r>
          </a:p>
          <a:p>
            <a:pPr algn="ctr"/>
            <a:r>
              <a:rPr lang="ru-RU" sz="2000" b="1" dirty="0" smtClean="0">
                <a:solidFill>
                  <a:srgbClr val="9E0000"/>
                </a:solidFill>
                <a:latin typeface="Times New Roman" pitchFamily="18" charset="0"/>
                <a:cs typeface="Times New Roman" pitchFamily="18" charset="0"/>
              </a:rPr>
              <a:t>Смоленской области</a:t>
            </a:r>
            <a:endParaRPr lang="ru-RU" dirty="0" smtClean="0">
              <a:solidFill>
                <a:srgbClr val="9E0000"/>
              </a:solidFill>
              <a:latin typeface="Times New Roman" pitchFamily="18" charset="0"/>
              <a:cs typeface="Times New Roman" pitchFamily="18" charset="0"/>
            </a:endParaRPr>
          </a:p>
          <a:p>
            <a:pPr algn="ctr"/>
            <a:r>
              <a:rPr lang="ru-RU" b="1" dirty="0" smtClean="0">
                <a:solidFill>
                  <a:srgbClr val="9E0000"/>
                </a:solidFill>
                <a:latin typeface="Times New Roman" pitchFamily="18" charset="0"/>
                <a:cs typeface="Times New Roman" pitchFamily="18" charset="0"/>
              </a:rPr>
              <a:t>Информацию о бюджете Вы можете получить по адресу:</a:t>
            </a:r>
          </a:p>
          <a:p>
            <a:pPr algn="ctr"/>
            <a:r>
              <a:rPr lang="ru-RU" b="1" dirty="0" smtClean="0">
                <a:solidFill>
                  <a:srgbClr val="9E0000"/>
                </a:solidFill>
                <a:latin typeface="Times New Roman" pitchFamily="18" charset="0"/>
                <a:cs typeface="Times New Roman" pitchFamily="18" charset="0"/>
              </a:rPr>
              <a:t> 215650 </a:t>
            </a:r>
            <a:r>
              <a:rPr lang="ru-RU" b="1" dirty="0" err="1" smtClean="0">
                <a:solidFill>
                  <a:srgbClr val="9E0000"/>
                </a:solidFill>
                <a:latin typeface="Times New Roman" pitchFamily="18" charset="0"/>
                <a:cs typeface="Times New Roman" pitchFamily="18" charset="0"/>
              </a:rPr>
              <a:t>пгт</a:t>
            </a:r>
            <a:r>
              <a:rPr lang="ru-RU" b="1" dirty="0" smtClean="0">
                <a:solidFill>
                  <a:srgbClr val="9E0000"/>
                </a:solidFill>
                <a:latin typeface="Times New Roman" pitchFamily="18" charset="0"/>
                <a:cs typeface="Times New Roman" pitchFamily="18" charset="0"/>
              </a:rPr>
              <a:t>. Холм-Жирковский, ул. Нахимовская, д. 9,  </a:t>
            </a:r>
          </a:p>
          <a:p>
            <a:pPr algn="ctr"/>
            <a:r>
              <a:rPr lang="ru-RU" b="1" dirty="0" smtClean="0">
                <a:solidFill>
                  <a:srgbClr val="9E0000"/>
                </a:solidFill>
                <a:latin typeface="Times New Roman" pitchFamily="18" charset="0"/>
                <a:cs typeface="Times New Roman" pitchFamily="18" charset="0"/>
              </a:rPr>
              <a:t>с 9-00 до 18-00 ежедневно,</a:t>
            </a:r>
          </a:p>
          <a:p>
            <a:pPr algn="ctr"/>
            <a:r>
              <a:rPr lang="ru-RU" b="1" dirty="0" smtClean="0">
                <a:solidFill>
                  <a:srgbClr val="9E0000"/>
                </a:solidFill>
                <a:latin typeface="Times New Roman" pitchFamily="18" charset="0"/>
                <a:cs typeface="Times New Roman" pitchFamily="18" charset="0"/>
              </a:rPr>
              <a:t>Телефон </a:t>
            </a:r>
            <a:r>
              <a:rPr lang="ru-RU" b="1" smtClean="0">
                <a:solidFill>
                  <a:srgbClr val="9E0000"/>
                </a:solidFill>
                <a:latin typeface="Times New Roman" pitchFamily="18" charset="0"/>
                <a:cs typeface="Times New Roman" pitchFamily="18" charset="0"/>
              </a:rPr>
              <a:t>848139 (2-11-73), </a:t>
            </a:r>
            <a:r>
              <a:rPr lang="ru-RU" b="1" dirty="0" smtClean="0">
                <a:solidFill>
                  <a:srgbClr val="9E0000"/>
                </a:solidFill>
                <a:latin typeface="Times New Roman" pitchFamily="18" charset="0"/>
                <a:cs typeface="Times New Roman" pitchFamily="18" charset="0"/>
              </a:rPr>
              <a:t>а также на официальном сайте муниципального образования «Холм-Жирковский район» Смоленской области в сети «Интернет»: </a:t>
            </a:r>
            <a:r>
              <a:rPr lang="en-US" b="1" u="sng" dirty="0" smtClean="0">
                <a:solidFill>
                  <a:srgbClr val="9E0000"/>
                </a:solidFill>
                <a:latin typeface="Times New Roman" pitchFamily="18" charset="0"/>
                <a:cs typeface="Times New Roman" pitchFamily="18" charset="0"/>
              </a:rPr>
              <a:t>http</a:t>
            </a:r>
            <a:r>
              <a:rPr lang="ru-RU" b="1" u="sng" dirty="0" smtClean="0">
                <a:solidFill>
                  <a:srgbClr val="9E0000"/>
                </a:solidFill>
                <a:latin typeface="Times New Roman" pitchFamily="18" charset="0"/>
                <a:cs typeface="Times New Roman" pitchFamily="18" charset="0"/>
              </a:rPr>
              <a:t>:</a:t>
            </a:r>
            <a:r>
              <a:rPr lang="en-US" b="1" u="sng" dirty="0" smtClean="0">
                <a:solidFill>
                  <a:srgbClr val="9E0000"/>
                </a:solidFill>
                <a:latin typeface="Times New Roman" pitchFamily="18" charset="0"/>
                <a:cs typeface="Times New Roman" pitchFamily="18" charset="0"/>
              </a:rPr>
              <a:t>//holm.admin-smolensk.ru</a:t>
            </a:r>
            <a:endParaRPr lang="ru-RU" b="1" u="sng" dirty="0" smtClean="0">
              <a:solidFill>
                <a:srgbClr val="9E0000"/>
              </a:solidFill>
              <a:latin typeface="Times New Roman" pitchFamily="18" charset="0"/>
              <a:cs typeface="Times New Roman" pitchFamily="18" charset="0"/>
            </a:endParaRPr>
          </a:p>
          <a:p>
            <a:endParaRPr lang="ru-RU" dirty="0">
              <a:solidFill>
                <a:srgbClr val="9E0000"/>
              </a:solidFill>
              <a:latin typeface="Times New Roman" pitchFamily="18" charset="0"/>
              <a:cs typeface="Times New Roman" pitchFamily="18" charset="0"/>
            </a:endParaRPr>
          </a:p>
        </p:txBody>
      </p:sp>
      <p:sp>
        <p:nvSpPr>
          <p:cNvPr id="6" name="Заголовок 5"/>
          <p:cNvSpPr>
            <a:spLocks noGrp="1"/>
          </p:cNvSpPr>
          <p:nvPr>
            <p:ph type="title"/>
          </p:nvPr>
        </p:nvSpPr>
        <p:spPr>
          <a:xfrm>
            <a:off x="107504" y="0"/>
            <a:ext cx="8856984" cy="90872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cap="none" dirty="0" smtClean="0">
                <a:ln>
                  <a:noFill/>
                </a:ln>
                <a:solidFill>
                  <a:schemeClr val="tx1"/>
                </a:solidFill>
                <a:latin typeface="Book Antiqua" pitchFamily="18" charset="0"/>
              </a:rPr>
              <a:t>КОНТАКТНАЯ   ИНФОРМАЦИЯ</a:t>
            </a:r>
            <a:endParaRPr lang="ru-RU" sz="2400" cap="none" dirty="0">
              <a:ln>
                <a:noFill/>
              </a:ln>
              <a:solidFill>
                <a:schemeClr val="tx1"/>
              </a:solidFill>
              <a:latin typeface="Book Antiqua" pitchFamily="18" charset="0"/>
            </a:endParaRPr>
          </a:p>
        </p:txBody>
      </p:sp>
      <p:pic>
        <p:nvPicPr>
          <p:cNvPr id="4" name="i-main-pic" descr="Картинка 5 из 10"/>
          <p:cNvPicPr/>
          <p:nvPr/>
        </p:nvPicPr>
        <p:blipFill>
          <a:blip r:embed="rId3" cstate="print">
            <a:lum contrast="6000"/>
          </a:blip>
          <a:srcRect/>
          <a:stretch>
            <a:fillRect/>
          </a:stretch>
        </p:blipFill>
        <p:spPr bwMode="auto">
          <a:xfrm>
            <a:off x="7812360" y="116632"/>
            <a:ext cx="1152128" cy="1029965"/>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B19B0651-EE4F-4900-A07F-96A6BFA9D0F0}" type="slidenum">
              <a:rPr lang="ru-RU" smtClean="0"/>
              <a:pPr/>
              <a:t>39</a:t>
            </a:fld>
            <a:endParaRPr lang="ru-RU" dirty="0"/>
          </a:p>
        </p:txBody>
      </p:sp>
      <p:sp>
        <p:nvSpPr>
          <p:cNvPr id="9" name="Нижний колонтитул 8"/>
          <p:cNvSpPr>
            <a:spLocks noGrp="1"/>
          </p:cNvSpPr>
          <p:nvPr>
            <p:ph type="ftr" sz="quarter" idx="11"/>
          </p:nvPr>
        </p:nvSpPr>
        <p:spPr/>
        <p:txBody>
          <a:bodyPr/>
          <a:lstStyle/>
          <a:p>
            <a:r>
              <a:rPr lang="ru-RU" smtClean="0"/>
              <a:t>Бюджет для граждан 2016 год с измененими</a:t>
            </a:r>
            <a:endParaRPr lang="ru-RU" dirty="0"/>
          </a:p>
        </p:txBody>
      </p:sp>
      <p:pic>
        <p:nvPicPr>
          <p:cNvPr id="10" name="Рисунок 9" descr="нахимов.jpg"/>
          <p:cNvPicPr>
            <a:picLocks noChangeAspect="1"/>
          </p:cNvPicPr>
          <p:nvPr/>
        </p:nvPicPr>
        <p:blipFill>
          <a:blip r:embed="rId4" cstate="print"/>
          <a:stretch>
            <a:fillRect/>
          </a:stretch>
        </p:blipFill>
        <p:spPr>
          <a:xfrm>
            <a:off x="6660232" y="5057800"/>
            <a:ext cx="2483768" cy="1800200"/>
          </a:xfrm>
          <a:prstGeom prst="rect">
            <a:avLst/>
          </a:prstGeom>
          <a:ln>
            <a:noFill/>
          </a:ln>
          <a:effectLst>
            <a:softEdge rad="112500"/>
          </a:effectLst>
        </p:spPr>
      </p:pic>
      <p:pic>
        <p:nvPicPr>
          <p:cNvPr id="11" name="Рисунок 10" descr="холм-жирковский.jpg"/>
          <p:cNvPicPr>
            <a:picLocks noChangeAspect="1"/>
          </p:cNvPicPr>
          <p:nvPr/>
        </p:nvPicPr>
        <p:blipFill>
          <a:blip r:embed="rId5" cstate="print"/>
          <a:stretch>
            <a:fillRect/>
          </a:stretch>
        </p:blipFill>
        <p:spPr>
          <a:xfrm>
            <a:off x="0" y="0"/>
            <a:ext cx="1907704" cy="2420888"/>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124744"/>
            <a:ext cx="8147248" cy="2232248"/>
          </a:xfrm>
        </p:spPr>
        <p:txBody>
          <a:bodyPr>
            <a:noAutofit/>
          </a:bodyPr>
          <a:lstStyle/>
          <a:p>
            <a:pPr>
              <a:buFont typeface="Wingdings" pitchFamily="2" charset="2"/>
              <a:buChar char="Ø"/>
            </a:pPr>
            <a:r>
              <a:rPr lang="ru-RU" sz="1700" dirty="0" smtClean="0">
                <a:solidFill>
                  <a:schemeClr val="tx2">
                    <a:lumMod val="10000"/>
                  </a:schemeClr>
                </a:solidFill>
              </a:rPr>
              <a:t>«Бюджет  для граждан» – аналитический документ, разрабатываемый в целях предоставления гражданам актуальной информации о проекте бюджета муниципального образования «Холм-Жирковский район» Смоленской области в формате, доступном для широкого круга пользователей.</a:t>
            </a:r>
          </a:p>
          <a:p>
            <a:pPr>
              <a:buFont typeface="Wingdings" pitchFamily="2" charset="2"/>
              <a:buChar char="Ø"/>
            </a:pPr>
            <a:r>
              <a:rPr lang="ru-RU" sz="1700" dirty="0" smtClean="0">
                <a:solidFill>
                  <a:schemeClr val="tx2">
                    <a:lumMod val="10000"/>
                  </a:schemeClr>
                </a:solidFill>
              </a:rPr>
              <a:t>В представленной информации отражены положения проекта бюджета муниципального образования «Холм-Жирковский район» Смоленской области на предстоящий 2016 год. </a:t>
            </a:r>
            <a:endParaRPr lang="ru-RU" sz="1700" dirty="0">
              <a:solidFill>
                <a:schemeClr val="tx2">
                  <a:lumMod val="10000"/>
                </a:schemeClr>
              </a:solidFill>
            </a:endParaRPr>
          </a:p>
        </p:txBody>
      </p:sp>
      <p:sp>
        <p:nvSpPr>
          <p:cNvPr id="7" name="Прямоугольник с двумя скругленными противолежащими углами 6"/>
          <p:cNvSpPr/>
          <p:nvPr/>
        </p:nvSpPr>
        <p:spPr>
          <a:xfrm>
            <a:off x="323528" y="260648"/>
            <a:ext cx="8424936" cy="720080"/>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ЧТО   ТАКОЕ  «БЮДЖЕТ   ДЛЯ   ГРАЖДАН» ?</a:t>
            </a:r>
            <a:endParaRPr lang="ru-RU" sz="2400" b="1" dirty="0">
              <a:latin typeface="Book Antiqua" pitchFamily="18" charset="0"/>
            </a:endParaRPr>
          </a:p>
        </p:txBody>
      </p:sp>
      <p:sp>
        <p:nvSpPr>
          <p:cNvPr id="8" name="Прямоугольник с двумя скругленными противолежащими углами 7"/>
          <p:cNvSpPr/>
          <p:nvPr/>
        </p:nvSpPr>
        <p:spPr>
          <a:xfrm>
            <a:off x="467544" y="3356992"/>
            <a:ext cx="8208912" cy="936104"/>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ЦЕЛИ   СОЗДАНИЯ   «БЮДЖЕТА ДЛЯ ГРАЖДАН»</a:t>
            </a:r>
            <a:endParaRPr lang="ru-RU" sz="2400" b="1" dirty="0">
              <a:latin typeface="Book Antiqua" pitchFamily="18" charset="0"/>
            </a:endParaRPr>
          </a:p>
        </p:txBody>
      </p:sp>
      <p:sp>
        <p:nvSpPr>
          <p:cNvPr id="9" name="TextBox 8" descr="повышение"/>
          <p:cNvSpPr txBox="1"/>
          <p:nvPr/>
        </p:nvSpPr>
        <p:spPr>
          <a:xfrm>
            <a:off x="539552" y="4437112"/>
            <a:ext cx="7992888" cy="1938992"/>
          </a:xfrm>
          <a:prstGeom prst="rect">
            <a:avLst/>
          </a:prstGeom>
          <a:noFill/>
        </p:spPr>
        <p:txBody>
          <a:bodyPr wrap="square" rtlCol="0">
            <a:spAutoFit/>
          </a:bodyPr>
          <a:lstStyle/>
          <a:p>
            <a:pPr algn="just">
              <a:buFont typeface="Wingdings" pitchFamily="2" charset="2"/>
              <a:buChar char="Ø"/>
            </a:pPr>
            <a:r>
              <a:rPr lang="ru-RU" dirty="0" smtClean="0"/>
              <a:t> </a:t>
            </a:r>
            <a:r>
              <a:rPr lang="ru-RU" sz="1700" dirty="0" smtClean="0">
                <a:solidFill>
                  <a:schemeClr val="tx2">
                    <a:lumMod val="10000"/>
                  </a:schemeClr>
                </a:solidFill>
              </a:rPr>
              <a:t>Повышение прозрачности формирования и расходования бюджетных      </a:t>
            </a:r>
          </a:p>
          <a:p>
            <a:pPr algn="just"/>
            <a:r>
              <a:rPr lang="ru-RU" sz="1700" dirty="0" smtClean="0">
                <a:solidFill>
                  <a:schemeClr val="tx2">
                    <a:lumMod val="10000"/>
                  </a:schemeClr>
                </a:solidFill>
              </a:rPr>
              <a:t>    средств  в муниципальном образовании «Холм-Жирковский район»   </a:t>
            </a:r>
          </a:p>
          <a:p>
            <a:pPr algn="just"/>
            <a:r>
              <a:rPr lang="ru-RU" sz="1700" dirty="0" smtClean="0">
                <a:solidFill>
                  <a:schemeClr val="tx2">
                    <a:lumMod val="10000"/>
                  </a:schemeClr>
                </a:solidFill>
              </a:rPr>
              <a:t>    Смоленской области.</a:t>
            </a:r>
          </a:p>
          <a:p>
            <a:pPr algn="just">
              <a:buFont typeface="Wingdings" pitchFamily="2" charset="2"/>
              <a:buChar char="Ø"/>
            </a:pPr>
            <a:r>
              <a:rPr lang="ru-RU" sz="1700" dirty="0" smtClean="0"/>
              <a:t> </a:t>
            </a:r>
            <a:r>
              <a:rPr lang="ru-RU" sz="1700" dirty="0" smtClean="0">
                <a:solidFill>
                  <a:schemeClr val="tx2">
                    <a:lumMod val="10000"/>
                  </a:schemeClr>
                </a:solidFill>
              </a:rPr>
              <a:t>Повышение ответственности органов местного самоуправления при </a:t>
            </a:r>
          </a:p>
          <a:p>
            <a:pPr algn="just"/>
            <a:r>
              <a:rPr lang="ru-RU" sz="1700" dirty="0" smtClean="0">
                <a:solidFill>
                  <a:schemeClr val="tx2">
                    <a:lumMod val="10000"/>
                  </a:schemeClr>
                </a:solidFill>
              </a:rPr>
              <a:t>    принятии решений в сфере бюджетной политики.</a:t>
            </a:r>
          </a:p>
          <a:p>
            <a:pPr algn="just">
              <a:buFont typeface="Wingdings" pitchFamily="2" charset="2"/>
              <a:buChar char="Ø"/>
            </a:pPr>
            <a:r>
              <a:rPr lang="ru-RU" sz="1700" dirty="0" smtClean="0"/>
              <a:t> </a:t>
            </a:r>
            <a:r>
              <a:rPr lang="ru-RU" sz="1700" dirty="0" smtClean="0">
                <a:solidFill>
                  <a:schemeClr val="tx2">
                    <a:lumMod val="10000"/>
                  </a:schemeClr>
                </a:solidFill>
              </a:rPr>
              <a:t>Формирование положительного имиджа муниципального образования </a:t>
            </a:r>
          </a:p>
          <a:p>
            <a:pPr algn="just"/>
            <a:r>
              <a:rPr lang="ru-RU" sz="1700" dirty="0" smtClean="0">
                <a:solidFill>
                  <a:schemeClr val="tx2">
                    <a:lumMod val="10000"/>
                  </a:schemeClr>
                </a:solidFill>
              </a:rPr>
              <a:t>   «Холм-Жирковский район» Смоленской области.</a:t>
            </a:r>
            <a:endParaRPr lang="ru-RU" sz="1700" dirty="0">
              <a:solidFill>
                <a:schemeClr val="tx2">
                  <a:lumMod val="10000"/>
                </a:scheme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pPr/>
              <a:t>4</a:t>
            </a:fld>
            <a:endParaRPr lang="ru-RU" dirty="0"/>
          </a:p>
        </p:txBody>
      </p:sp>
      <p:sp>
        <p:nvSpPr>
          <p:cNvPr id="11" name="Нижний колонтитул 10"/>
          <p:cNvSpPr>
            <a:spLocks noGrp="1"/>
          </p:cNvSpPr>
          <p:nvPr>
            <p:ph type="ftr" sz="quarter" idx="11"/>
          </p:nvPr>
        </p:nvSpPr>
        <p:spPr/>
        <p:txBody>
          <a:bodyPr/>
          <a:lstStyle/>
          <a:p>
            <a:r>
              <a:rPr lang="ru-RU" smtClean="0"/>
              <a:t>Бюджет для граждан 2016 год с измененими</a:t>
            </a:r>
            <a:endParaRPr lang="ru-RU" dirty="0"/>
          </a:p>
        </p:txBody>
      </p:sp>
    </p:spTree>
    <p:extLst>
      <p:ext uri="{BB962C8B-B14F-4D97-AF65-F5344CB8AC3E}">
        <p14:creationId xmlns="" xmlns:p14="http://schemas.microsoft.com/office/powerpoint/2010/main" val="3481107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0" y="764704"/>
            <a:ext cx="8286750" cy="1588"/>
          </a:xfrm>
          <a:prstGeom prst="line">
            <a:avLst/>
          </a:prstGeom>
          <a:ln w="12700">
            <a:solidFill>
              <a:schemeClr val="accent4">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Блок-схема: магнитный диск 7"/>
          <p:cNvSpPr/>
          <p:nvPr/>
        </p:nvSpPr>
        <p:spPr>
          <a:xfrm>
            <a:off x="3419872" y="1052736"/>
            <a:ext cx="2448272" cy="2808312"/>
          </a:xfrm>
          <a:prstGeom prst="flowChartMagneticDisk">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u="sng" dirty="0" smtClean="0">
                <a:solidFill>
                  <a:schemeClr val="tx2">
                    <a:lumMod val="10000"/>
                  </a:schemeClr>
                </a:solidFill>
                <a:effectLst>
                  <a:outerShdw blurRad="38100" dist="38100" dir="2700000" algn="tl">
                    <a:srgbClr val="000000">
                      <a:alpha val="43137"/>
                    </a:srgbClr>
                  </a:outerShdw>
                </a:effectLst>
                <a:latin typeface="Book Antiqua" pitchFamily="18" charset="0"/>
              </a:rPr>
              <a:t>БЮДЖЕТ</a:t>
            </a:r>
            <a:endParaRPr lang="ru-RU" dirty="0" smtClean="0">
              <a:solidFill>
                <a:schemeClr val="tx2">
                  <a:lumMod val="10000"/>
                </a:schemeClr>
              </a:solidFill>
              <a:effectLst>
                <a:outerShdw blurRad="38100" dist="38100" dir="2700000" algn="tl">
                  <a:srgbClr val="000000">
                    <a:alpha val="43137"/>
                  </a:srgbClr>
                </a:outerShdw>
              </a:effectLst>
              <a:latin typeface="Book Antiqua" pitchFamily="18" charset="0"/>
            </a:endParaRPr>
          </a:p>
          <a:p>
            <a:pPr algn="ctr"/>
            <a:r>
              <a:rPr lang="ru-RU" sz="1400" dirty="0" smtClean="0">
                <a:solidFill>
                  <a:schemeClr val="tx2">
                    <a:lumMod val="10000"/>
                  </a:schemeClr>
                </a:solidFill>
                <a:latin typeface="Book Antiqua"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endParaRPr lang="ru-RU" sz="1400" dirty="0">
              <a:solidFill>
                <a:schemeClr val="tx2">
                  <a:lumMod val="10000"/>
                </a:schemeClr>
              </a:solidFill>
              <a:latin typeface="Book Antiqua" pitchFamily="18" charset="0"/>
            </a:endParaRPr>
          </a:p>
        </p:txBody>
      </p:sp>
      <p:sp>
        <p:nvSpPr>
          <p:cNvPr id="9" name="Блок-схема: магнитный диск 8"/>
          <p:cNvSpPr/>
          <p:nvPr/>
        </p:nvSpPr>
        <p:spPr>
          <a:xfrm>
            <a:off x="467544" y="908720"/>
            <a:ext cx="2160240" cy="2448272"/>
          </a:xfrm>
          <a:prstGeom prst="flowChartMagneticDisk">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ru-RU" b="1" dirty="0" smtClean="0">
                <a:solidFill>
                  <a:schemeClr val="tx2">
                    <a:lumMod val="10000"/>
                  </a:schemeClr>
                </a:solidFill>
                <a:effectLst>
                  <a:outerShdw blurRad="38100" dist="38100" dir="2700000" algn="tl">
                    <a:srgbClr val="000000">
                      <a:alpha val="43137"/>
                    </a:srgbClr>
                  </a:outerShdw>
                </a:effectLst>
                <a:latin typeface="Book Antiqua" pitchFamily="18" charset="0"/>
              </a:rPr>
              <a:t>ДОХОДЫ БЮДЖЕТА </a:t>
            </a:r>
          </a:p>
          <a:p>
            <a:pPr algn="ctr"/>
            <a:endParaRPr lang="ru-RU" b="1" u="sng" dirty="0" smtClean="0">
              <a:solidFill>
                <a:schemeClr val="tx2">
                  <a:lumMod val="10000"/>
                </a:schemeClr>
              </a:solidFill>
              <a:latin typeface="Book Antiqua" pitchFamily="18" charset="0"/>
            </a:endParaRPr>
          </a:p>
          <a:p>
            <a:pPr algn="ctr"/>
            <a:r>
              <a:rPr lang="ru-RU" dirty="0" smtClean="0">
                <a:solidFill>
                  <a:schemeClr val="tx2">
                    <a:lumMod val="10000"/>
                  </a:schemeClr>
                </a:solidFill>
                <a:latin typeface="Book Antiqua" pitchFamily="18" charset="0"/>
              </a:rPr>
              <a:t>поступающие в бюджет денежные средства</a:t>
            </a:r>
            <a:endParaRPr lang="ru-RU" dirty="0">
              <a:solidFill>
                <a:schemeClr val="tx2">
                  <a:lumMod val="10000"/>
                </a:schemeClr>
              </a:solidFill>
              <a:latin typeface="Book Antiqua" pitchFamily="18" charset="0"/>
            </a:endParaRPr>
          </a:p>
        </p:txBody>
      </p:sp>
      <p:sp>
        <p:nvSpPr>
          <p:cNvPr id="10" name="Блок-схема: магнитный диск 9"/>
          <p:cNvSpPr/>
          <p:nvPr/>
        </p:nvSpPr>
        <p:spPr>
          <a:xfrm>
            <a:off x="6444208" y="908720"/>
            <a:ext cx="2232248" cy="2592288"/>
          </a:xfrm>
          <a:prstGeom prst="flowChartMagneticDisk">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effectLst>
                  <a:outerShdw blurRad="38100" dist="38100" dir="2700000" algn="tl">
                    <a:srgbClr val="000000">
                      <a:alpha val="43137"/>
                    </a:srgbClr>
                  </a:outerShdw>
                </a:effectLst>
                <a:latin typeface="Book Antiqua" pitchFamily="18" charset="0"/>
              </a:rPr>
              <a:t>РАСХОДЫ БЮДЖЕТА </a:t>
            </a:r>
          </a:p>
          <a:p>
            <a:pPr algn="ctr"/>
            <a:endParaRPr lang="ru-RU" b="1" u="sng" dirty="0" smtClean="0">
              <a:solidFill>
                <a:schemeClr val="tx2">
                  <a:lumMod val="10000"/>
                </a:schemeClr>
              </a:solidFill>
              <a:latin typeface="Book Antiqua" pitchFamily="18" charset="0"/>
            </a:endParaRPr>
          </a:p>
          <a:p>
            <a:pPr algn="ctr"/>
            <a:r>
              <a:rPr lang="ru-RU" dirty="0" smtClean="0">
                <a:solidFill>
                  <a:schemeClr val="tx2">
                    <a:lumMod val="10000"/>
                  </a:schemeClr>
                </a:solidFill>
                <a:latin typeface="Book Antiqua" pitchFamily="18" charset="0"/>
              </a:rPr>
              <a:t>выплачиваемые из бюджета денежные средства</a:t>
            </a:r>
            <a:endParaRPr lang="ru-RU" dirty="0">
              <a:solidFill>
                <a:schemeClr val="tx2">
                  <a:lumMod val="10000"/>
                </a:schemeClr>
              </a:solidFill>
              <a:latin typeface="Book Antiqua" pitchFamily="18" charset="0"/>
            </a:endParaRPr>
          </a:p>
        </p:txBody>
      </p:sp>
      <p:pic>
        <p:nvPicPr>
          <p:cNvPr id="74753" name="Picture 1"/>
          <p:cNvPicPr>
            <a:picLocks noChangeAspect="1" noChangeArrowheads="1"/>
          </p:cNvPicPr>
          <p:nvPr/>
        </p:nvPicPr>
        <p:blipFill>
          <a:blip r:embed="rId2" cstate="print"/>
          <a:srcRect/>
          <a:stretch>
            <a:fillRect/>
          </a:stretch>
        </p:blipFill>
        <p:spPr bwMode="auto">
          <a:xfrm>
            <a:off x="1" y="3555787"/>
            <a:ext cx="2843807" cy="3302212"/>
          </a:xfrm>
          <a:prstGeom prst="rect">
            <a:avLst/>
          </a:prstGeom>
          <a:ln>
            <a:noFill/>
          </a:ln>
          <a:effectLst>
            <a:softEdge rad="112500"/>
          </a:effectLst>
        </p:spPr>
      </p:pic>
      <p:sp>
        <p:nvSpPr>
          <p:cNvPr id="13" name="TextBox 12"/>
          <p:cNvSpPr txBox="1"/>
          <p:nvPr/>
        </p:nvSpPr>
        <p:spPr>
          <a:xfrm>
            <a:off x="2843808" y="3789040"/>
            <a:ext cx="6300192" cy="3416320"/>
          </a:xfrm>
          <a:prstGeom prst="rect">
            <a:avLst/>
          </a:prstGeom>
          <a:noFill/>
        </p:spPr>
        <p:txBody>
          <a:bodyPr wrap="square" rtlCol="0">
            <a:spAutoFit/>
          </a:bodyPr>
          <a:lstStyle/>
          <a:p>
            <a:r>
              <a:rPr lang="ru-RU" b="1" dirty="0" smtClean="0">
                <a:solidFill>
                  <a:schemeClr val="tx2">
                    <a:lumMod val="10000"/>
                  </a:schemeClr>
                </a:solidFill>
                <a:latin typeface="Book Antiqua" pitchFamily="18" charset="0"/>
              </a:rPr>
              <a:t>Дефицит бюджета </a:t>
            </a:r>
            <a:r>
              <a:rPr lang="ru-RU" dirty="0" smtClean="0">
                <a:solidFill>
                  <a:schemeClr val="tx2">
                    <a:lumMod val="10000"/>
                  </a:schemeClr>
                </a:solidFill>
                <a:latin typeface="Book Antiqua" pitchFamily="18" charset="0"/>
              </a:rPr>
              <a:t>– превышение расходов бюджета над  доходами. При дефицитном бюджете растет долг и (или) снижаются остатки.                                                               </a:t>
            </a:r>
            <a:r>
              <a:rPr lang="ru-RU" b="1" dirty="0" err="1" smtClean="0">
                <a:solidFill>
                  <a:schemeClr val="tx2">
                    <a:lumMod val="10000"/>
                  </a:schemeClr>
                </a:solidFill>
                <a:latin typeface="Book Antiqua" pitchFamily="18" charset="0"/>
              </a:rPr>
              <a:t>Профицит</a:t>
            </a:r>
            <a:r>
              <a:rPr lang="ru-RU" b="1" dirty="0" smtClean="0">
                <a:solidFill>
                  <a:schemeClr val="tx2">
                    <a:lumMod val="10000"/>
                  </a:schemeClr>
                </a:solidFill>
                <a:latin typeface="Book Antiqua" pitchFamily="18" charset="0"/>
              </a:rPr>
              <a:t> бюджета </a:t>
            </a:r>
            <a:r>
              <a:rPr lang="ru-RU" dirty="0" smtClean="0">
                <a:solidFill>
                  <a:schemeClr val="tx2">
                    <a:lumMod val="10000"/>
                  </a:schemeClr>
                </a:solidFill>
                <a:latin typeface="Book Antiqua" pitchFamily="18" charset="0"/>
              </a:rPr>
              <a:t>- превышение доходов бюджета над расходами. При </a:t>
            </a:r>
            <a:r>
              <a:rPr lang="ru-RU" dirty="0" err="1" smtClean="0">
                <a:solidFill>
                  <a:schemeClr val="tx2">
                    <a:lumMod val="10000"/>
                  </a:schemeClr>
                </a:solidFill>
                <a:latin typeface="Book Antiqua" pitchFamily="18" charset="0"/>
              </a:rPr>
              <a:t>профицитном</a:t>
            </a:r>
            <a:r>
              <a:rPr lang="ru-RU" dirty="0" smtClean="0">
                <a:solidFill>
                  <a:schemeClr val="tx2">
                    <a:lumMod val="10000"/>
                  </a:schemeClr>
                </a:solidFill>
                <a:latin typeface="Book Antiqua" pitchFamily="18" charset="0"/>
              </a:rPr>
              <a:t> бюджете снижается долг  и (или) растут остатки.</a:t>
            </a:r>
          </a:p>
          <a:p>
            <a:r>
              <a:rPr lang="ru-RU" b="1" dirty="0" smtClean="0">
                <a:solidFill>
                  <a:schemeClr val="tx2">
                    <a:lumMod val="10000"/>
                  </a:schemeClr>
                </a:solidFill>
                <a:latin typeface="Book Antiqua" pitchFamily="18" charset="0"/>
              </a:rPr>
              <a:t>Сбалансированность бюджета </a:t>
            </a:r>
            <a:r>
              <a:rPr lang="ru-RU" dirty="0" smtClean="0">
                <a:solidFill>
                  <a:schemeClr val="tx2">
                    <a:lumMod val="10000"/>
                  </a:schemeClr>
                </a:solidFill>
                <a:latin typeface="Book Antiqua" pitchFamily="18" charset="0"/>
              </a:rPr>
              <a:t>по доходам и расходам – основополагающее требование, предъявляемое к органам, составляющим и утверждающим бюджет.</a:t>
            </a:r>
          </a:p>
          <a:p>
            <a:endParaRPr lang="ru-RU" dirty="0" smtClean="0"/>
          </a:p>
          <a:p>
            <a:endParaRPr lang="ru-RU" dirty="0" smtClean="0"/>
          </a:p>
          <a:p>
            <a:endParaRPr lang="ru-RU" dirty="0"/>
          </a:p>
        </p:txBody>
      </p:sp>
      <p:sp>
        <p:nvSpPr>
          <p:cNvPr id="12" name="Прямоугольник с двумя скругленными противолежащими углами 11"/>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ЧТО   ТАКОЕ БЮДЖЕТ  </a:t>
            </a:r>
            <a:endParaRPr lang="ru-RU" sz="2400" b="1" dirty="0">
              <a:latin typeface="Book Antiqua" pitchFamily="18" charset="0"/>
            </a:endParaRPr>
          </a:p>
        </p:txBody>
      </p:sp>
      <p:sp>
        <p:nvSpPr>
          <p:cNvPr id="11" name="Номер слайда 10"/>
          <p:cNvSpPr>
            <a:spLocks noGrp="1"/>
          </p:cNvSpPr>
          <p:nvPr>
            <p:ph type="sldNum" sz="quarter" idx="12"/>
          </p:nvPr>
        </p:nvSpPr>
        <p:spPr/>
        <p:txBody>
          <a:bodyPr/>
          <a:lstStyle/>
          <a:p>
            <a:fld id="{B19B0651-EE4F-4900-A07F-96A6BFA9D0F0}" type="slidenum">
              <a:rPr lang="ru-RU" smtClean="0"/>
              <a:pPr/>
              <a:t>5</a:t>
            </a:fld>
            <a:endParaRPr lang="ru-RU" dirty="0"/>
          </a:p>
        </p:txBody>
      </p:sp>
      <p:sp>
        <p:nvSpPr>
          <p:cNvPr id="15" name="Нижний колонтитул 14"/>
          <p:cNvSpPr>
            <a:spLocks noGrp="1"/>
          </p:cNvSpPr>
          <p:nvPr>
            <p:ph type="ftr" sz="quarter" idx="11"/>
          </p:nvPr>
        </p:nvSpPr>
        <p:spPr/>
        <p:txBody>
          <a:bodyPr/>
          <a:lstStyle/>
          <a:p>
            <a:r>
              <a:rPr lang="ru-RU" smtClean="0"/>
              <a:t>Бюджет для граждан 2016 год с измененими</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305800" cy="1988840"/>
          </a:xfrm>
        </p:spPr>
        <p:txBody>
          <a:bodyPr>
            <a:normAutofit/>
          </a:bodyPr>
          <a:lstStyle/>
          <a:p>
            <a:pPr algn="ctr"/>
            <a:r>
              <a:rPr lang="ru-RU" sz="5400" b="1" dirty="0" smtClean="0">
                <a:ln w="12700">
                  <a:solidFill>
                    <a:schemeClr val="tx2">
                      <a:satMod val="155000"/>
                    </a:schemeClr>
                  </a:solidFill>
                  <a:prstDash val="solid"/>
                </a:ln>
                <a:solidFill>
                  <a:srgbClr val="663300"/>
                </a:solidFill>
                <a:latin typeface="Arial" pitchFamily="34" charset="0"/>
                <a:cs typeface="Arial" pitchFamily="34" charset="0"/>
              </a:rPr>
              <a:t/>
            </a:r>
            <a:br>
              <a:rPr lang="ru-RU" sz="5400" b="1" dirty="0" smtClean="0">
                <a:ln w="12700">
                  <a:solidFill>
                    <a:schemeClr val="tx2">
                      <a:satMod val="155000"/>
                    </a:schemeClr>
                  </a:solidFill>
                  <a:prstDash val="solid"/>
                </a:ln>
                <a:solidFill>
                  <a:srgbClr val="663300"/>
                </a:solidFill>
                <a:latin typeface="Arial" pitchFamily="34" charset="0"/>
                <a:cs typeface="Arial" pitchFamily="34" charset="0"/>
              </a:rPr>
            </a:br>
            <a:endParaRPr lang="ru-RU" dirty="0">
              <a:solidFill>
                <a:srgbClr val="663300"/>
              </a:solidFill>
            </a:endParaRPr>
          </a:p>
        </p:txBody>
      </p:sp>
      <p:graphicFrame>
        <p:nvGraphicFramePr>
          <p:cNvPr id="3" name="Схема 2"/>
          <p:cNvGraphicFramePr/>
          <p:nvPr/>
        </p:nvGraphicFramePr>
        <p:xfrm>
          <a:off x="539552" y="1281832"/>
          <a:ext cx="8400256" cy="5576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Прямоугольник с двумя скругленными противолежащими углами 3"/>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СТАДИИ   БЮДЖЕТА</a:t>
            </a:r>
            <a:endParaRPr lang="ru-RU" sz="2400" b="1" dirty="0">
              <a:latin typeface="Book Antiqua" pitchFamily="18" charset="0"/>
            </a:endParaRPr>
          </a:p>
        </p:txBody>
      </p:sp>
      <p:sp>
        <p:nvSpPr>
          <p:cNvPr id="7" name="Номер слайда 6"/>
          <p:cNvSpPr>
            <a:spLocks noGrp="1"/>
          </p:cNvSpPr>
          <p:nvPr>
            <p:ph type="sldNum" sz="quarter" idx="12"/>
          </p:nvPr>
        </p:nvSpPr>
        <p:spPr/>
        <p:txBody>
          <a:bodyPr/>
          <a:lstStyle/>
          <a:p>
            <a:fld id="{B19B0651-EE4F-4900-A07F-96A6BFA9D0F0}" type="slidenum">
              <a:rPr lang="ru-RU" smtClean="0"/>
              <a:pPr/>
              <a:t>6</a:t>
            </a:fld>
            <a:endParaRPr lang="ru-RU" dirty="0"/>
          </a:p>
        </p:txBody>
      </p:sp>
      <p:sp>
        <p:nvSpPr>
          <p:cNvPr id="8" name="Нижний колонтитул 7"/>
          <p:cNvSpPr>
            <a:spLocks noGrp="1"/>
          </p:cNvSpPr>
          <p:nvPr>
            <p:ph type="ftr" sz="quarter" idx="11"/>
          </p:nvPr>
        </p:nvSpPr>
        <p:spPr/>
        <p:txBody>
          <a:bodyPr/>
          <a:lstStyle/>
          <a:p>
            <a:r>
              <a:rPr lang="ru-RU" smtClean="0"/>
              <a:t>Бюджет для граждан 2016 год с измененими</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9"/>
            <a:ext cx="8640960" cy="646331"/>
          </a:xfrm>
          <a:prstGeom prst="rect">
            <a:avLst/>
          </a:prstGeom>
        </p:spPr>
        <p:txBody>
          <a:bodyPr wrap="square">
            <a:spAutoFit/>
          </a:bodyPr>
          <a:lstStyle/>
          <a:p>
            <a:pPr algn="ctr"/>
            <a:r>
              <a:rPr lang="ru-RU" b="1" dirty="0" smtClean="0"/>
              <a:t>СТРУКТУРА БЮДЖЕТНОЙ СИСТЕМЫ</a:t>
            </a:r>
          </a:p>
          <a:p>
            <a:pPr algn="ct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683568" y="1124744"/>
            <a:ext cx="2447925" cy="162877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Прямоугольник 3"/>
          <p:cNvSpPr/>
          <p:nvPr/>
        </p:nvSpPr>
        <p:spPr>
          <a:xfrm>
            <a:off x="3419872" y="1268760"/>
            <a:ext cx="5544616" cy="1569660"/>
          </a:xfrm>
          <a:prstGeom prst="rect">
            <a:avLst/>
          </a:prstGeom>
        </p:spPr>
        <p:txBody>
          <a:bodyPr wrap="square">
            <a:spAutoFit/>
          </a:bodyPr>
          <a:lstStyle/>
          <a:p>
            <a:pPr algn="ctr"/>
            <a:r>
              <a:rPr lang="ru-RU" sz="3200" b="1" dirty="0" smtClean="0">
                <a:solidFill>
                  <a:srgbClr val="660033"/>
                </a:solidFill>
              </a:rPr>
              <a:t>БЮДЖЕТ имеет каждое</a:t>
            </a:r>
          </a:p>
          <a:p>
            <a:pPr algn="ctr"/>
            <a:r>
              <a:rPr lang="ru-RU" sz="3200" dirty="0" smtClean="0">
                <a:solidFill>
                  <a:srgbClr val="660033"/>
                </a:solidFill>
              </a:rPr>
              <a:t>публично-правовое</a:t>
            </a:r>
          </a:p>
          <a:p>
            <a:pPr algn="ctr"/>
            <a:r>
              <a:rPr lang="ru-RU" sz="3200" dirty="0" smtClean="0">
                <a:solidFill>
                  <a:srgbClr val="660033"/>
                </a:solidFill>
              </a:rPr>
              <a:t>образование:</a:t>
            </a:r>
            <a:endParaRPr lang="ru-RU" sz="3200" dirty="0">
              <a:solidFill>
                <a:srgbClr val="660033"/>
              </a:solidFill>
            </a:endParaRPr>
          </a:p>
        </p:txBody>
      </p:sp>
      <p:sp>
        <p:nvSpPr>
          <p:cNvPr id="6" name="Прямоугольник 5"/>
          <p:cNvSpPr/>
          <p:nvPr/>
        </p:nvSpPr>
        <p:spPr>
          <a:xfrm>
            <a:off x="539552" y="3212976"/>
            <a:ext cx="7992888" cy="3539430"/>
          </a:xfrm>
          <a:prstGeom prst="rect">
            <a:avLst/>
          </a:prstGeom>
        </p:spPr>
        <p:txBody>
          <a:bodyPr wrap="square">
            <a:spAutoFit/>
          </a:bodyPr>
          <a:lstStyle/>
          <a:p>
            <a:r>
              <a:rPr lang="ru-RU" sz="2800" dirty="0" smtClean="0">
                <a:solidFill>
                  <a:srgbClr val="660033"/>
                </a:solidFill>
              </a:rPr>
              <a:t>1) Российская Федерация - </a:t>
            </a:r>
            <a:r>
              <a:rPr lang="ru-RU" sz="2800" b="1" dirty="0" smtClean="0">
                <a:solidFill>
                  <a:srgbClr val="660033"/>
                </a:solidFill>
              </a:rPr>
              <a:t>федеральный бюджет</a:t>
            </a:r>
          </a:p>
          <a:p>
            <a:r>
              <a:rPr lang="ru-RU" sz="2800" dirty="0" smtClean="0">
                <a:solidFill>
                  <a:srgbClr val="660033"/>
                </a:solidFill>
              </a:rPr>
              <a:t>2) субъекты Российской Федерации – р</a:t>
            </a:r>
            <a:r>
              <a:rPr lang="ru-RU" sz="2800" b="1" dirty="0" smtClean="0">
                <a:solidFill>
                  <a:srgbClr val="660033"/>
                </a:solidFill>
              </a:rPr>
              <a:t>егиональный, краевой, республиканский бюджеты</a:t>
            </a:r>
          </a:p>
          <a:p>
            <a:r>
              <a:rPr lang="ru-RU" sz="2800" dirty="0" smtClean="0">
                <a:solidFill>
                  <a:srgbClr val="660033"/>
                </a:solidFill>
              </a:rPr>
              <a:t>3) муниципальные районы, городские округа, городские и сельские поселения – </a:t>
            </a:r>
            <a:r>
              <a:rPr lang="ru-RU" sz="2800" b="1" dirty="0" smtClean="0">
                <a:solidFill>
                  <a:srgbClr val="660033"/>
                </a:solidFill>
              </a:rPr>
              <a:t>местные бюджеты</a:t>
            </a:r>
            <a:endParaRPr lang="ru-RU" sz="2800" dirty="0">
              <a:solidFill>
                <a:srgbClr val="660033"/>
              </a:solidFill>
            </a:endParaRPr>
          </a:p>
        </p:txBody>
      </p:sp>
      <p:sp>
        <p:nvSpPr>
          <p:cNvPr id="7" name="Прямоугольник с двумя скругленными противолежащими углами 6"/>
          <p:cNvSpPr/>
          <p:nvPr/>
        </p:nvSpPr>
        <p:spPr>
          <a:xfrm>
            <a:off x="0" y="0"/>
            <a:ext cx="9036496"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СТРУКТУРА   БЮДЖЕТНОЙ  СИСТЕМЫ</a:t>
            </a:r>
            <a:endParaRPr lang="ru-RU" sz="2400" b="1" dirty="0">
              <a:latin typeface="Book Antiqua" pitchFamily="18" charset="0"/>
            </a:endParaRPr>
          </a:p>
        </p:txBody>
      </p:sp>
      <p:sp>
        <p:nvSpPr>
          <p:cNvPr id="10" name="Номер слайда 9"/>
          <p:cNvSpPr>
            <a:spLocks noGrp="1"/>
          </p:cNvSpPr>
          <p:nvPr>
            <p:ph type="sldNum" sz="quarter" idx="12"/>
          </p:nvPr>
        </p:nvSpPr>
        <p:spPr/>
        <p:txBody>
          <a:bodyPr/>
          <a:lstStyle/>
          <a:p>
            <a:fld id="{B19B0651-EE4F-4900-A07F-96A6BFA9D0F0}" type="slidenum">
              <a:rPr lang="ru-RU" smtClean="0"/>
              <a:pPr/>
              <a:t>7</a:t>
            </a:fld>
            <a:endParaRPr lang="ru-RU" dirty="0"/>
          </a:p>
        </p:txBody>
      </p:sp>
      <p:sp>
        <p:nvSpPr>
          <p:cNvPr id="11" name="Нижний колонтитул 10"/>
          <p:cNvSpPr>
            <a:spLocks noGrp="1"/>
          </p:cNvSpPr>
          <p:nvPr>
            <p:ph type="ftr" sz="quarter" idx="11"/>
          </p:nvPr>
        </p:nvSpPr>
        <p:spPr/>
        <p:txBody>
          <a:bodyPr/>
          <a:lstStyle/>
          <a:p>
            <a:r>
              <a:rPr lang="ru-RU" smtClean="0"/>
              <a:t>Бюджет для граждан 2016 год с измененими</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467544" y="1412776"/>
          <a:ext cx="856895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3"/>
          <p:cNvSpPr>
            <a:spLocks noGrp="1"/>
          </p:cNvSpPr>
          <p:nvPr>
            <p:ph type="title"/>
          </p:nvPr>
        </p:nvSpPr>
        <p:spPr>
          <a:xfrm>
            <a:off x="457200" y="188640"/>
            <a:ext cx="8219256" cy="1080120"/>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ОСНОВНЫЕ ПОКАЗАТЕЛИ ПРОГНОЗА СОЦИАЛЬНО-ЭКОНОМИЧЕСКОГО РАЗВИТИЯ</a:t>
            </a:r>
          </a:p>
        </p:txBody>
      </p:sp>
      <p:pic>
        <p:nvPicPr>
          <p:cNvPr id="5" name="i-main-pic" descr="Картинка 5 из 10"/>
          <p:cNvPicPr/>
          <p:nvPr/>
        </p:nvPicPr>
        <p:blipFill>
          <a:blip r:embed="rId7" cstate="print">
            <a:lum contrast="6000"/>
          </a:blip>
          <a:srcRect/>
          <a:stretch>
            <a:fillRect/>
          </a:stretch>
        </p:blipFill>
        <p:spPr bwMode="auto">
          <a:xfrm>
            <a:off x="8279904" y="0"/>
            <a:ext cx="864096" cy="936104"/>
          </a:xfrm>
          <a:prstGeom prst="rect">
            <a:avLst/>
          </a:prstGeom>
          <a:noFill/>
          <a:ln w="9525">
            <a:noFill/>
            <a:miter lim="800000"/>
            <a:headEnd/>
            <a:tailEnd/>
          </a:ln>
        </p:spPr>
      </p:pic>
      <p:graphicFrame>
        <p:nvGraphicFramePr>
          <p:cNvPr id="7" name="Схема 6"/>
          <p:cNvGraphicFramePr/>
          <p:nvPr/>
        </p:nvGraphicFramePr>
        <p:xfrm>
          <a:off x="539552" y="1700808"/>
          <a:ext cx="8208912" cy="4824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p:cNvSpPr txBox="1"/>
          <p:nvPr/>
        </p:nvSpPr>
        <p:spPr>
          <a:xfrm>
            <a:off x="4139952" y="1268760"/>
            <a:ext cx="776175" cy="461665"/>
          </a:xfrm>
          <a:prstGeom prst="rect">
            <a:avLst/>
          </a:prstGeom>
          <a:noFill/>
        </p:spPr>
        <p:txBody>
          <a:bodyPr wrap="none" rtlCol="0">
            <a:spAutoFit/>
          </a:bodyPr>
          <a:lstStyle/>
          <a:p>
            <a:r>
              <a:rPr lang="ru-RU" sz="1200" b="1" u="sng" dirty="0" smtClean="0">
                <a:solidFill>
                  <a:srgbClr val="990000"/>
                </a:solidFill>
                <a:latin typeface="Book Antiqua" pitchFamily="18" charset="0"/>
              </a:rPr>
              <a:t>2014 год</a:t>
            </a:r>
          </a:p>
          <a:p>
            <a:r>
              <a:rPr lang="ru-RU" sz="1200" b="1" dirty="0" smtClean="0">
                <a:solidFill>
                  <a:srgbClr val="990000"/>
                </a:solidFill>
                <a:latin typeface="Book Antiqua" pitchFamily="18" charset="0"/>
              </a:rPr>
              <a:t>  (факт)</a:t>
            </a:r>
            <a:endParaRPr lang="ru-RU" sz="1200" b="1" dirty="0">
              <a:solidFill>
                <a:srgbClr val="990000"/>
              </a:solidFill>
              <a:latin typeface="Book Antiqua" pitchFamily="18" charset="0"/>
            </a:endParaRPr>
          </a:p>
        </p:txBody>
      </p:sp>
      <p:sp>
        <p:nvSpPr>
          <p:cNvPr id="9" name="TextBox 8"/>
          <p:cNvSpPr txBox="1"/>
          <p:nvPr/>
        </p:nvSpPr>
        <p:spPr>
          <a:xfrm>
            <a:off x="4932040" y="1268760"/>
            <a:ext cx="822661" cy="461665"/>
          </a:xfrm>
          <a:prstGeom prst="rect">
            <a:avLst/>
          </a:prstGeom>
          <a:noFill/>
        </p:spPr>
        <p:txBody>
          <a:bodyPr wrap="none" rtlCol="0">
            <a:spAutoFit/>
          </a:bodyPr>
          <a:lstStyle/>
          <a:p>
            <a:r>
              <a:rPr lang="ru-RU" sz="1200" b="1" u="sng" dirty="0" smtClean="0">
                <a:solidFill>
                  <a:srgbClr val="000099"/>
                </a:solidFill>
                <a:latin typeface="Book Antiqua" pitchFamily="18" charset="0"/>
              </a:rPr>
              <a:t> </a:t>
            </a:r>
            <a:r>
              <a:rPr lang="ru-RU" sz="1200" b="1" u="sng" dirty="0" smtClean="0">
                <a:solidFill>
                  <a:srgbClr val="990000"/>
                </a:solidFill>
                <a:latin typeface="Book Antiqua" pitchFamily="18" charset="0"/>
              </a:rPr>
              <a:t>2015 год</a:t>
            </a:r>
          </a:p>
          <a:p>
            <a:r>
              <a:rPr lang="ru-RU" sz="1200" b="1" dirty="0" smtClean="0">
                <a:solidFill>
                  <a:srgbClr val="990000"/>
                </a:solidFill>
                <a:latin typeface="Book Antiqua" pitchFamily="18" charset="0"/>
              </a:rPr>
              <a:t>(оценка)</a:t>
            </a:r>
            <a:endParaRPr lang="ru-RU" sz="1200" b="1" dirty="0">
              <a:solidFill>
                <a:srgbClr val="990000"/>
              </a:solidFill>
              <a:latin typeface="Book Antiqua" pitchFamily="18" charset="0"/>
            </a:endParaRPr>
          </a:p>
        </p:txBody>
      </p:sp>
      <p:sp>
        <p:nvSpPr>
          <p:cNvPr id="10" name="TextBox 9"/>
          <p:cNvSpPr txBox="1"/>
          <p:nvPr/>
        </p:nvSpPr>
        <p:spPr>
          <a:xfrm>
            <a:off x="5652120" y="1268760"/>
            <a:ext cx="930063" cy="461665"/>
          </a:xfrm>
          <a:prstGeom prst="rect">
            <a:avLst/>
          </a:prstGeom>
          <a:noFill/>
        </p:spPr>
        <p:txBody>
          <a:bodyPr wrap="none" rtlCol="0">
            <a:spAutoFit/>
          </a:bodyPr>
          <a:lstStyle/>
          <a:p>
            <a:r>
              <a:rPr lang="ru-RU" sz="1200" b="1" u="sng" dirty="0" smtClean="0">
                <a:solidFill>
                  <a:srgbClr val="000099"/>
                </a:solidFill>
                <a:latin typeface="Book Antiqua" pitchFamily="18" charset="0"/>
              </a:rPr>
              <a:t>  </a:t>
            </a:r>
            <a:r>
              <a:rPr lang="ru-RU" sz="1200" b="1" u="sng" dirty="0" smtClean="0">
                <a:solidFill>
                  <a:srgbClr val="990000"/>
                </a:solidFill>
                <a:latin typeface="Book Antiqua" pitchFamily="18" charset="0"/>
              </a:rPr>
              <a:t>2016 год</a:t>
            </a:r>
          </a:p>
          <a:p>
            <a:r>
              <a:rPr lang="ru-RU" sz="1200" b="1" dirty="0" smtClean="0">
                <a:solidFill>
                  <a:srgbClr val="990000"/>
                </a:solidFill>
                <a:latin typeface="Book Antiqua" pitchFamily="18" charset="0"/>
              </a:rPr>
              <a:t>(прогноз)</a:t>
            </a:r>
            <a:endParaRPr lang="ru-RU" sz="1200" b="1" dirty="0">
              <a:solidFill>
                <a:srgbClr val="990000"/>
              </a:solidFill>
              <a:latin typeface="Book Antiqua" pitchFamily="18" charset="0"/>
            </a:endParaRPr>
          </a:p>
        </p:txBody>
      </p:sp>
      <p:sp>
        <p:nvSpPr>
          <p:cNvPr id="11" name="TextBox 10"/>
          <p:cNvSpPr txBox="1"/>
          <p:nvPr/>
        </p:nvSpPr>
        <p:spPr>
          <a:xfrm>
            <a:off x="6444208" y="1268760"/>
            <a:ext cx="930063" cy="461665"/>
          </a:xfrm>
          <a:prstGeom prst="rect">
            <a:avLst/>
          </a:prstGeom>
          <a:noFill/>
        </p:spPr>
        <p:txBody>
          <a:bodyPr wrap="none" rtlCol="0">
            <a:spAutoFit/>
          </a:bodyPr>
          <a:lstStyle/>
          <a:p>
            <a:r>
              <a:rPr lang="ru-RU" sz="1200" b="1" u="sng" dirty="0" smtClean="0">
                <a:solidFill>
                  <a:srgbClr val="990000"/>
                </a:solidFill>
                <a:latin typeface="Book Antiqua" pitchFamily="18" charset="0"/>
              </a:rPr>
              <a:t>  2017 год</a:t>
            </a:r>
          </a:p>
          <a:p>
            <a:r>
              <a:rPr lang="ru-RU" sz="1200" b="1" dirty="0" smtClean="0">
                <a:solidFill>
                  <a:srgbClr val="990000"/>
                </a:solidFill>
                <a:latin typeface="Book Antiqua" pitchFamily="18" charset="0"/>
              </a:rPr>
              <a:t>(прогноз)</a:t>
            </a:r>
            <a:endParaRPr lang="ru-RU" sz="1200" b="1" dirty="0">
              <a:solidFill>
                <a:srgbClr val="990000"/>
              </a:solidFill>
              <a:latin typeface="Book Antiqua" pitchFamily="18" charset="0"/>
            </a:endParaRPr>
          </a:p>
        </p:txBody>
      </p:sp>
      <p:sp>
        <p:nvSpPr>
          <p:cNvPr id="12" name="TextBox 11"/>
          <p:cNvSpPr txBox="1"/>
          <p:nvPr/>
        </p:nvSpPr>
        <p:spPr>
          <a:xfrm>
            <a:off x="7308304" y="1268760"/>
            <a:ext cx="930063" cy="461665"/>
          </a:xfrm>
          <a:prstGeom prst="rect">
            <a:avLst/>
          </a:prstGeom>
          <a:noFill/>
        </p:spPr>
        <p:txBody>
          <a:bodyPr wrap="none" rtlCol="0">
            <a:spAutoFit/>
          </a:bodyPr>
          <a:lstStyle/>
          <a:p>
            <a:r>
              <a:rPr lang="ru-RU" sz="1200" b="1" u="sng" dirty="0" smtClean="0">
                <a:solidFill>
                  <a:srgbClr val="990000"/>
                </a:solidFill>
                <a:latin typeface="Book Antiqua" pitchFamily="18" charset="0"/>
              </a:rPr>
              <a:t>  2018 год</a:t>
            </a:r>
          </a:p>
          <a:p>
            <a:r>
              <a:rPr lang="ru-RU" sz="1200" b="1" dirty="0" smtClean="0">
                <a:solidFill>
                  <a:srgbClr val="990000"/>
                </a:solidFill>
                <a:latin typeface="Book Antiqua" pitchFamily="18" charset="0"/>
              </a:rPr>
              <a:t>(прогноз)</a:t>
            </a:r>
            <a:endParaRPr lang="ru-RU" sz="1200" b="1" dirty="0">
              <a:solidFill>
                <a:srgbClr val="990000"/>
              </a:solidFill>
              <a:latin typeface="Book Antiqua" pitchFamily="18" charset="0"/>
            </a:endParaRPr>
          </a:p>
        </p:txBody>
      </p:sp>
      <p:sp>
        <p:nvSpPr>
          <p:cNvPr id="13" name="Номер слайда 12"/>
          <p:cNvSpPr>
            <a:spLocks noGrp="1"/>
          </p:cNvSpPr>
          <p:nvPr>
            <p:ph type="sldNum" sz="quarter" idx="12"/>
          </p:nvPr>
        </p:nvSpPr>
        <p:spPr/>
        <p:txBody>
          <a:bodyPr/>
          <a:lstStyle/>
          <a:p>
            <a:fld id="{B19B0651-EE4F-4900-A07F-96A6BFA9D0F0}" type="slidenum">
              <a:rPr lang="ru-RU" smtClean="0"/>
              <a:pPr/>
              <a:t>8</a:t>
            </a:fld>
            <a:endParaRPr lang="ru-RU" dirty="0"/>
          </a:p>
        </p:txBody>
      </p:sp>
      <p:sp>
        <p:nvSpPr>
          <p:cNvPr id="15" name="Нижний колонтитул 14"/>
          <p:cNvSpPr>
            <a:spLocks noGrp="1"/>
          </p:cNvSpPr>
          <p:nvPr>
            <p:ph type="ftr" sz="quarter" idx="11"/>
          </p:nvPr>
        </p:nvSpPr>
        <p:spPr/>
        <p:txBody>
          <a:bodyPr/>
          <a:lstStyle/>
          <a:p>
            <a:r>
              <a:rPr lang="ru-RU" smtClean="0"/>
              <a:t>Бюджет для граждан 2016 год с измененими</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96752"/>
            <a:ext cx="8363272" cy="5472608"/>
          </a:xfrm>
        </p:spPr>
        <p:txBody>
          <a:bodyPr>
            <a:normAutofit fontScale="62500" lnSpcReduction="20000"/>
          </a:bodyPr>
          <a:lstStyle/>
          <a:p>
            <a:pPr>
              <a:buNone/>
            </a:pPr>
            <a:r>
              <a:rPr lang="ru-RU" b="1" dirty="0" smtClean="0">
                <a:solidFill>
                  <a:srgbClr val="660033"/>
                </a:solidFill>
                <a:latin typeface="Book Antiqua" pitchFamily="18" charset="0"/>
              </a:rPr>
              <a:t>1. Минимизация рисков несбалансированности при бюджетном планировании.</a:t>
            </a:r>
          </a:p>
          <a:p>
            <a:pPr>
              <a:buNone/>
            </a:pPr>
            <a:r>
              <a:rPr lang="ru-RU" b="1" dirty="0" smtClean="0">
                <a:solidFill>
                  <a:srgbClr val="660033"/>
                </a:solidFill>
                <a:latin typeface="Book Antiqua" pitchFamily="18" charset="0"/>
              </a:rPr>
              <a:t>2. Безусловное исполнение действующих расходных обязательств, недопущение принятия новых расходных обязательств, не обеспеченных доходными источниками.</a:t>
            </a:r>
          </a:p>
          <a:p>
            <a:pPr>
              <a:buNone/>
            </a:pPr>
            <a:r>
              <a:rPr lang="ru-RU" b="1" dirty="0" smtClean="0">
                <a:solidFill>
                  <a:srgbClr val="660033"/>
                </a:solidFill>
                <a:latin typeface="Book Antiqua" pitchFamily="18" charset="0"/>
              </a:rPr>
              <a:t>3. Повышение эффективности бюджетных расходов, в том числе за счет:</a:t>
            </a:r>
          </a:p>
          <a:p>
            <a:pPr>
              <a:buNone/>
            </a:pPr>
            <a:r>
              <a:rPr lang="ru-RU" b="1" dirty="0" smtClean="0">
                <a:solidFill>
                  <a:srgbClr val="660033"/>
                </a:solidFill>
                <a:latin typeface="Book Antiqua" pitchFamily="18" charset="0"/>
              </a:rPr>
              <a:t>- ежегодного снижения неэффективных расходов;</a:t>
            </a:r>
          </a:p>
          <a:p>
            <a:pPr>
              <a:buNone/>
            </a:pPr>
            <a:r>
              <a:rPr lang="ru-RU" b="1" dirty="0" smtClean="0">
                <a:solidFill>
                  <a:srgbClr val="660033"/>
                </a:solidFill>
                <a:latin typeface="Book Antiqua" pitchFamily="18" charset="0"/>
              </a:rPr>
              <a:t>- вовлечение организаций, не являющихся муниципальными учреждениями, в процесс оказания муниципальных услуг.</a:t>
            </a:r>
          </a:p>
          <a:p>
            <a:pPr>
              <a:buNone/>
            </a:pPr>
            <a:r>
              <a:rPr lang="ru-RU" b="1" dirty="0" smtClean="0">
                <a:solidFill>
                  <a:srgbClr val="660033"/>
                </a:solidFill>
                <a:latin typeface="Book Antiqua" pitchFamily="18" charset="0"/>
              </a:rPr>
              <a:t>4. Проведение взвешенной долговой политики, в том числе поэтапное снижение доли долговых обязательств.</a:t>
            </a:r>
          </a:p>
          <a:p>
            <a:pPr>
              <a:buNone/>
            </a:pPr>
            <a:r>
              <a:rPr lang="ru-RU" b="1" dirty="0" smtClean="0">
                <a:solidFill>
                  <a:srgbClr val="660033"/>
                </a:solidFill>
                <a:latin typeface="Book Antiqua" pitchFamily="18" charset="0"/>
              </a:rPr>
              <a:t>5. Повышение эффективности муниципального управления, в том числе за счет повышения качества финансового менеджмента в органах исполнительной власти.</a:t>
            </a:r>
          </a:p>
          <a:p>
            <a:pPr>
              <a:buNone/>
            </a:pPr>
            <a:r>
              <a:rPr lang="ru-RU" b="1" dirty="0" smtClean="0">
                <a:solidFill>
                  <a:srgbClr val="660033"/>
                </a:solidFill>
                <a:latin typeface="Book Antiqua" pitchFamily="18" charset="0"/>
              </a:rPr>
              <a:t>6. Повышение качества финансового контроля в управлении бюджетным процессом, в том числе внутреннего финансового контроля и внутреннего финансового аудита.</a:t>
            </a:r>
          </a:p>
          <a:p>
            <a:pPr>
              <a:buNone/>
            </a:pPr>
            <a:r>
              <a:rPr lang="ru-RU" b="1" dirty="0" smtClean="0">
                <a:solidFill>
                  <a:srgbClr val="660033"/>
                </a:solidFill>
                <a:latin typeface="Book Antiqua" pitchFamily="18" charset="0"/>
              </a:rPr>
              <a:t>7. Реализация принципов открытости и прозрачности управления муниципальными финансами, в том числе путем государственной интегрированной информационной системы управления общественными финансами  «Электронный бюджет» и составления «Бюджета для граждан».</a:t>
            </a:r>
          </a:p>
          <a:p>
            <a:pPr>
              <a:buNone/>
            </a:pPr>
            <a:r>
              <a:rPr lang="ru-RU" b="1" dirty="0" smtClean="0">
                <a:solidFill>
                  <a:srgbClr val="660033"/>
                </a:solidFill>
                <a:latin typeface="Book Antiqua" pitchFamily="18" charset="0"/>
              </a:rPr>
              <a:t>8. Концентрация расходов на приоритетных направлениях, прежде всего связанных с улучшением условий жизни человека, адресном решении социальных проблем, повышении эффективности и качества предоставляемых населению государственных и муниципальных услуг.</a:t>
            </a:r>
          </a:p>
          <a:p>
            <a:pPr>
              <a:buNone/>
            </a:pPr>
            <a:endParaRPr lang="ru-RU" dirty="0">
              <a:solidFill>
                <a:srgbClr val="800000"/>
              </a:solidFill>
              <a:latin typeface="Book Antiqua" pitchFamily="18" charset="0"/>
            </a:endParaRPr>
          </a:p>
        </p:txBody>
      </p:sp>
      <p:sp>
        <p:nvSpPr>
          <p:cNvPr id="5" name="Заголовок 4"/>
          <p:cNvSpPr>
            <a:spLocks noGrp="1"/>
          </p:cNvSpPr>
          <p:nvPr>
            <p:ph type="title"/>
          </p:nvPr>
        </p:nvSpPr>
        <p:spPr>
          <a:xfrm>
            <a:off x="107504" y="116632"/>
            <a:ext cx="8856984" cy="864096"/>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cap="none" dirty="0" smtClean="0">
                <a:ln>
                  <a:noFill/>
                </a:ln>
                <a:solidFill>
                  <a:schemeClr val="tx1"/>
                </a:solidFill>
                <a:latin typeface="Book Antiqua" pitchFamily="18" charset="0"/>
              </a:rPr>
              <a:t>ОСНОВНЫЕ  НАПРАВЛЕНИЯ БЮДЖЕТНОЙ ПОЛИТИКИ</a:t>
            </a:r>
            <a:endParaRPr lang="ru-RU" sz="2400" cap="none" dirty="0">
              <a:ln>
                <a:noFill/>
              </a:ln>
              <a:solidFill>
                <a:schemeClr val="tx1"/>
              </a:solidFill>
              <a:latin typeface="Book Antiqua" pitchFamily="18" charset="0"/>
            </a:endParaRPr>
          </a:p>
        </p:txBody>
      </p:sp>
      <p:pic>
        <p:nvPicPr>
          <p:cNvPr id="6" name="i-main-pic" descr="Картинка 5 из 10"/>
          <p:cNvPicPr/>
          <p:nvPr/>
        </p:nvPicPr>
        <p:blipFill>
          <a:blip r:embed="rId2" cstate="print">
            <a:lum contrast="6000"/>
          </a:blip>
          <a:srcRect/>
          <a:stretch>
            <a:fillRect/>
          </a:stretch>
        </p:blipFill>
        <p:spPr bwMode="auto">
          <a:xfrm>
            <a:off x="8279904" y="0"/>
            <a:ext cx="864096" cy="936104"/>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B19B0651-EE4F-4900-A07F-96A6BFA9D0F0}" type="slidenum">
              <a:rPr lang="ru-RU" smtClean="0"/>
              <a:pPr/>
              <a:t>9</a:t>
            </a:fld>
            <a:endParaRPr lang="ru-RU" dirty="0"/>
          </a:p>
        </p:txBody>
      </p:sp>
      <p:sp>
        <p:nvSpPr>
          <p:cNvPr id="9" name="Нижний колонтитул 8"/>
          <p:cNvSpPr>
            <a:spLocks noGrp="1"/>
          </p:cNvSpPr>
          <p:nvPr>
            <p:ph type="ftr" sz="quarter" idx="11"/>
          </p:nvPr>
        </p:nvSpPr>
        <p:spPr/>
        <p:txBody>
          <a:bodyPr/>
          <a:lstStyle/>
          <a:p>
            <a:r>
              <a:rPr lang="ru-RU" smtClean="0"/>
              <a:t>Бюджет для граждан 2016 год с измененими</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5055</TotalTime>
  <Words>3257</Words>
  <Application>Microsoft Office PowerPoint</Application>
  <PresentationFormat>Экран (4:3)</PresentationFormat>
  <Paragraphs>592</Paragraphs>
  <Slides>39</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Изящная</vt:lpstr>
      <vt:lpstr>Слайд 1</vt:lpstr>
      <vt:lpstr>Слайд 2</vt:lpstr>
      <vt:lpstr>Основы для формирования проекта бюджета на 2016 год</vt:lpstr>
      <vt:lpstr>Слайд 4</vt:lpstr>
      <vt:lpstr>Слайд 5</vt:lpstr>
      <vt:lpstr> </vt:lpstr>
      <vt:lpstr>Слайд 7</vt:lpstr>
      <vt:lpstr>ОСНОВНЫЕ ПОКАЗАТЕЛИ ПРОГНОЗА СОЦИАЛЬНО-ЭКОНОМИЧЕСКОГО РАЗВИТИЯ</vt:lpstr>
      <vt:lpstr>ОСНОВНЫЕ  НАПРАВЛЕНИЯ БЮДЖЕТНОЙ ПОЛИТИКИ</vt:lpstr>
      <vt:lpstr>ОСНОВНЫЕ  НАПРАВЛЕНИЯ БЮДЖЕТНОЙ ПОЛИТИКИ</vt:lpstr>
      <vt:lpstr>Слайд 11</vt:lpstr>
      <vt:lpstr>ИСТОЧНИКИ  ФИНАНСИРОВАНИЯ   ДЕФИЦИТА  БЮДЖЕТА В 2015- 2016 гг.</vt:lpstr>
      <vt:lpstr>ДОХОДЫ  БЮДЖЕТА </vt:lpstr>
      <vt:lpstr>Слайд 14</vt:lpstr>
      <vt:lpstr>ДИНАМИКА    ОБЪЕМА  МУНИЦИПАЛЬНОГО   ДОЛГА</vt:lpstr>
      <vt:lpstr>Слайд 16</vt:lpstr>
      <vt:lpstr>Слайд 17</vt:lpstr>
      <vt:lpstr>СВЕДЕНИЯ  О НАЛОГОВЫХ  ЛЬГОТАХ </vt:lpstr>
      <vt:lpstr> СВЕДЕНИЯ  О  КРУПНЫХ  НАЛОГОПЛАТЕЛЬЩИКАХ </vt:lpstr>
      <vt:lpstr>Слайд 20</vt:lpstr>
      <vt:lpstr>Слайд 21</vt:lpstr>
      <vt:lpstr>Слайд 22</vt:lpstr>
      <vt:lpstr>Слайд 23</vt:lpstr>
      <vt:lpstr>Слайд 24</vt:lpstr>
      <vt:lpstr>Слайд 25</vt:lpstr>
      <vt:lpstr>район» Смоленской области на образование  в разрезе муниципальных программ  в 2014 году</vt:lpstr>
      <vt:lpstr>Слайд 27</vt:lpstr>
      <vt:lpstr>Муниципальная программа  «Создание условий для эффективного управления муниципальным образованием "Холм - Жирковский район" Смоленской области на  2016-2020 годы</vt:lpstr>
      <vt:lpstr>Муниципальная программа  «Создание условий для эффективного управления  муниципальными финансами в муниципальном образовании "Холм - Жирковский район" Смоленской области  на  2014-2020 гг.»</vt:lpstr>
      <vt:lpstr>Муниципальная программа  «Развитие системы образования и молодежной политики в муниципальном образовании "Холм - Жирковский район" Смоленской области на  2014-2020 гг.»</vt:lpstr>
      <vt:lpstr>Муниципальная программа  «Развитие культуры, спорта и туризма на территории  муниципального образования "Холм - Жирковский район" Смоленской области на  2014-2020 гг.»</vt:lpstr>
      <vt:lpstr>Муниципальная программа  « Энергосбережение  и повышение энергетической эффективности  на территории муниципального образования «Холм-Жирковский район Смоленской области                на  2014-2020 гг.»</vt:lpstr>
      <vt:lpstr>Муниципальная программа  «Создание условий для обеспечения безопасности жизнедеятельности населения муниципального образования «Холм-Жирковский район Смоленской области на  2016-2020 гг.»</vt:lpstr>
      <vt:lpstr>Муниципальная программа  «Поддержка пассажирского транспорта общего пользования  в муниципальном образовании «Холм-Жирковский район Смоленской области на  2014-2020 гг.»</vt:lpstr>
      <vt:lpstr>Муниципальная программа  « Развитие сельского хозяйства в муниципальном образовании «Холм-Жирковский район    Смоленской области на  2016-2020 гг.»</vt:lpstr>
      <vt:lpstr>Муниципальная программа  « Демографическое развитие муниципального образования «Холм-Жирковский район  Смоленской области на  2015-2020 гг.»</vt:lpstr>
      <vt:lpstr>Муниципальная программа  «  Доступная среда на территории муниципального образования «Холм-Жирковский район  Смоленской области на  2016-2020 гг.»</vt:lpstr>
      <vt:lpstr>Слайд 38</vt:lpstr>
      <vt:lpstr>КОНТАКТНАЯ   ИНФОРМАЦИЯ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wizard</dc:creator>
  <cp:lastModifiedBy>f_jon</cp:lastModifiedBy>
  <cp:revision>768</cp:revision>
  <dcterms:modified xsi:type="dcterms:W3CDTF">2016-12-16T06:09:37Z</dcterms:modified>
</cp:coreProperties>
</file>