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00"/>
    <a:srgbClr val="66CCFF"/>
    <a:srgbClr val="FFFFFF"/>
    <a:srgbClr val="99CCFF"/>
    <a:srgbClr val="FF0000"/>
    <a:srgbClr val="0033CC"/>
    <a:srgbClr val="FF9900"/>
    <a:srgbClr val="FFCC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6512818020219971E-2"/>
          <c:y val="3.4223778746352171E-2"/>
          <c:w val="0.89839913620708811"/>
          <c:h val="0.792547942485885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CC"/>
            </a:solidFill>
            <a:ln>
              <a:solidFill>
                <a:srgbClr val="0033CC"/>
              </a:solidFill>
            </a:ln>
          </c:spPr>
          <c:cat>
            <c:strRef>
              <c:f>Лист1!$A$2:$A$16</c:f>
              <c:strCache>
                <c:ptCount val="15"/>
                <c:pt idx="0">
                  <c:v>Никитинское</c:v>
                </c:pt>
                <c:pt idx="1">
                  <c:v>Лехминское</c:v>
                </c:pt>
                <c:pt idx="2">
                  <c:v>Нахимовское</c:v>
                </c:pt>
                <c:pt idx="3">
                  <c:v>Тупиковское</c:v>
                </c:pt>
                <c:pt idx="4">
                  <c:v>Стешинское</c:v>
                </c:pt>
                <c:pt idx="5">
                  <c:v>Батуринское</c:v>
                </c:pt>
                <c:pt idx="6">
                  <c:v>Пигулинское</c:v>
                </c:pt>
                <c:pt idx="7">
                  <c:v>Игоревское</c:v>
                </c:pt>
                <c:pt idx="8">
                  <c:v>Холм-Жирковское</c:v>
                </c:pt>
                <c:pt idx="9">
                  <c:v>Томское</c:v>
                </c:pt>
                <c:pt idx="10">
                  <c:v>Богдановское</c:v>
                </c:pt>
                <c:pt idx="11">
                  <c:v>Печатниковское</c:v>
                </c:pt>
                <c:pt idx="12">
                  <c:v>Канютинское</c:v>
                </c:pt>
                <c:pt idx="13">
                  <c:v>Агибаловское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78.099999999999994</c:v>
                </c:pt>
                <c:pt idx="1">
                  <c:v>77.099999999999994</c:v>
                </c:pt>
                <c:pt idx="2">
                  <c:v>74.5</c:v>
                </c:pt>
                <c:pt idx="3">
                  <c:v>73.8</c:v>
                </c:pt>
                <c:pt idx="4">
                  <c:v>73.8</c:v>
                </c:pt>
                <c:pt idx="5">
                  <c:v>69.7</c:v>
                </c:pt>
                <c:pt idx="6">
                  <c:v>67.599999999999994</c:v>
                </c:pt>
                <c:pt idx="7">
                  <c:v>66.599999999999994</c:v>
                </c:pt>
                <c:pt idx="8">
                  <c:v>65.3</c:v>
                </c:pt>
                <c:pt idx="9">
                  <c:v>63.3</c:v>
                </c:pt>
                <c:pt idx="10">
                  <c:v>62.3</c:v>
                </c:pt>
                <c:pt idx="11">
                  <c:v>60.2</c:v>
                </c:pt>
                <c:pt idx="12">
                  <c:v>59.4</c:v>
                </c:pt>
                <c:pt idx="13">
                  <c:v>57.3</c:v>
                </c:pt>
                <c:pt idx="14">
                  <c:v>53.3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Никитинское</c:v>
                </c:pt>
                <c:pt idx="1">
                  <c:v>Лехминское</c:v>
                </c:pt>
                <c:pt idx="2">
                  <c:v>Нахимовское</c:v>
                </c:pt>
                <c:pt idx="3">
                  <c:v>Тупиковское</c:v>
                </c:pt>
                <c:pt idx="4">
                  <c:v>Стешинское</c:v>
                </c:pt>
                <c:pt idx="5">
                  <c:v>Батуринское</c:v>
                </c:pt>
                <c:pt idx="6">
                  <c:v>Пигулинское</c:v>
                </c:pt>
                <c:pt idx="7">
                  <c:v>Игоревское</c:v>
                </c:pt>
                <c:pt idx="8">
                  <c:v>Холм-Жирковское</c:v>
                </c:pt>
                <c:pt idx="9">
                  <c:v>Томское</c:v>
                </c:pt>
                <c:pt idx="10">
                  <c:v>Богдановское</c:v>
                </c:pt>
                <c:pt idx="11">
                  <c:v>Печатниковское</c:v>
                </c:pt>
                <c:pt idx="12">
                  <c:v>Канютинское</c:v>
                </c:pt>
                <c:pt idx="13">
                  <c:v>Агибаловское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Лист1!$C$2:$C$16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Лист1!$A$2:$A$16</c:f>
              <c:strCache>
                <c:ptCount val="15"/>
                <c:pt idx="0">
                  <c:v>Никитинское</c:v>
                </c:pt>
                <c:pt idx="1">
                  <c:v>Лехминское</c:v>
                </c:pt>
                <c:pt idx="2">
                  <c:v>Нахимовское</c:v>
                </c:pt>
                <c:pt idx="3">
                  <c:v>Тупиковское</c:v>
                </c:pt>
                <c:pt idx="4">
                  <c:v>Стешинское</c:v>
                </c:pt>
                <c:pt idx="5">
                  <c:v>Батуринское</c:v>
                </c:pt>
                <c:pt idx="6">
                  <c:v>Пигулинское</c:v>
                </c:pt>
                <c:pt idx="7">
                  <c:v>Игоревское</c:v>
                </c:pt>
                <c:pt idx="8">
                  <c:v>Холм-Жирковское</c:v>
                </c:pt>
                <c:pt idx="9">
                  <c:v>Томское</c:v>
                </c:pt>
                <c:pt idx="10">
                  <c:v>Богдановское</c:v>
                </c:pt>
                <c:pt idx="11">
                  <c:v>Печатниковское</c:v>
                </c:pt>
                <c:pt idx="12">
                  <c:v>Канютинское</c:v>
                </c:pt>
                <c:pt idx="13">
                  <c:v>Агибаловское</c:v>
                </c:pt>
                <c:pt idx="14">
                  <c:v>Болышевское</c:v>
                </c:pt>
              </c:strCache>
            </c:strRef>
          </c:cat>
          <c:val>
            <c:numRef>
              <c:f>Лист1!$D$2:$D$16</c:f>
            </c:numRef>
          </c:val>
        </c:ser>
        <c:shape val="cylinder"/>
        <c:axId val="83310080"/>
        <c:axId val="55390208"/>
        <c:axId val="0"/>
      </c:bar3DChart>
      <c:catAx>
        <c:axId val="8331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300">
                <a:latin typeface="Arial Narrow" pitchFamily="34" charset="0"/>
              </a:defRPr>
            </a:pPr>
            <a:endParaRPr lang="ru-RU"/>
          </a:p>
        </c:txPr>
        <c:crossAx val="55390208"/>
        <c:crosses val="autoZero"/>
        <c:auto val="1"/>
        <c:lblAlgn val="ctr"/>
        <c:lblOffset val="100"/>
      </c:catAx>
      <c:valAx>
        <c:axId val="5539020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ru-RU"/>
          </a:p>
        </c:txPr>
        <c:crossAx val="8331008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0.04477</cdr:x>
      <cdr:y>0.08176</cdr:y>
    </cdr:from>
    <cdr:to>
      <cdr:x>0.10311</cdr:x>
      <cdr:y>0.13114</cdr:y>
    </cdr:to>
    <cdr:sp macro="" textlink="">
      <cdr:nvSpPr>
        <cdr:cNvPr id="2" name="Прямоугольная выноска 1"/>
        <cdr:cNvSpPr/>
      </cdr:nvSpPr>
      <cdr:spPr>
        <a:xfrm xmlns:a="http://schemas.openxmlformats.org/drawingml/2006/main">
          <a:off x="396552" y="504056"/>
          <a:ext cx="516657" cy="304460"/>
        </a:xfrm>
        <a:prstGeom xmlns:a="http://schemas.openxmlformats.org/drawingml/2006/main" prst="wedgeRectCallout">
          <a:avLst/>
        </a:prstGeom>
        <a:solidFill xmlns:a="http://schemas.openxmlformats.org/drawingml/2006/main">
          <a:srgbClr val="FFCC66"/>
        </a:solidFill>
        <a:ln xmlns:a="http://schemas.openxmlformats.org/drawingml/2006/main">
          <a:solidFill>
            <a:srgbClr val="FF99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Arial Narrow" pitchFamily="34" charset="0"/>
            </a:rPr>
            <a:t>78,1</a:t>
          </a:r>
          <a:endParaRPr lang="ru-RU" sz="1400" dirty="0">
            <a:solidFill>
              <a:schemeClr val="tx1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0.47567</cdr:x>
      <cdr:y>0.36207</cdr:y>
    </cdr:from>
    <cdr:to>
      <cdr:x>0.534</cdr:x>
      <cdr:y>0.41145</cdr:y>
    </cdr:to>
    <cdr:sp macro="" textlink="">
      <cdr:nvSpPr>
        <cdr:cNvPr id="3" name="Прямоугольная выноска 2"/>
        <cdr:cNvSpPr/>
      </cdr:nvSpPr>
      <cdr:spPr>
        <a:xfrm xmlns:a="http://schemas.openxmlformats.org/drawingml/2006/main">
          <a:off x="4212976" y="2232248"/>
          <a:ext cx="516658" cy="304459"/>
        </a:xfrm>
        <a:prstGeom xmlns:a="http://schemas.openxmlformats.org/drawingml/2006/main" prst="wedgeRectCallout">
          <a:avLst/>
        </a:prstGeom>
        <a:solidFill xmlns:a="http://schemas.openxmlformats.org/drawingml/2006/main">
          <a:srgbClr val="FFCC66"/>
        </a:solidFill>
        <a:ln xmlns:a="http://schemas.openxmlformats.org/drawingml/2006/main" w="25400" cap="flat" cmpd="sng" algn="ctr">
          <a:solidFill>
            <a:srgbClr val="FF990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ysClr val="windowText" lastClr="000000"/>
              </a:solidFill>
              <a:latin typeface="Arial Narrow" pitchFamily="34" charset="0"/>
            </a:rPr>
            <a:t>66,6</a:t>
          </a:r>
          <a:endParaRPr lang="ru-RU" sz="1400" dirty="0">
            <a:solidFill>
              <a:sysClr val="windowText" lastClr="000000"/>
            </a:solidFill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0.09756</cdr:x>
      <cdr:y>0.81757</cdr:y>
    </cdr:from>
    <cdr:to>
      <cdr:x>0.33333</cdr:x>
      <cdr:y>0.85261</cdr:y>
    </cdr:to>
    <cdr:sp macro="" textlink="">
      <cdr:nvSpPr>
        <cdr:cNvPr id="4" name="Левая фигурная скобка 3"/>
        <cdr:cNvSpPr/>
      </cdr:nvSpPr>
      <cdr:spPr>
        <a:xfrm xmlns:a="http://schemas.openxmlformats.org/drawingml/2006/main" rot="16200000">
          <a:off x="1800200" y="4104456"/>
          <a:ext cx="216024" cy="2088232"/>
        </a:xfrm>
        <a:prstGeom xmlns:a="http://schemas.openxmlformats.org/drawingml/2006/main" prst="leftBrace">
          <a:avLst/>
        </a:prstGeom>
        <a:ln xmlns:a="http://schemas.openxmlformats.org/drawingml/2006/main" w="28575">
          <a:solidFill>
            <a:srgbClr val="FFFF99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0.1626</cdr:x>
      <cdr:y>0.82925</cdr:y>
    </cdr:from>
    <cdr:to>
      <cdr:x>0.27642</cdr:x>
      <cdr:y>0.84093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0160" y="5112568"/>
          <a:ext cx="1008112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49EE6-09F9-41E5-B5E6-0C48C9BEF154}" type="datetimeFigureOut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A3D91-892D-4585-940C-1B8C22AE7D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фон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1"/>
            <a:ext cx="8712968" cy="864097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Итоги оценки качества управления муниципальными финансами в  поселениях </a:t>
            </a:r>
            <a:b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ru-RU" sz="20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Холм-Жирковского района Смоленской области за 2016 год</a:t>
            </a:r>
            <a:endParaRPr lang="ru-RU" sz="2000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7016" y="692696"/>
          <a:ext cx="885698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ая выноска 8"/>
          <p:cNvSpPr/>
          <p:nvPr/>
        </p:nvSpPr>
        <p:spPr>
          <a:xfrm>
            <a:off x="1259632" y="1340768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77,1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1835696" y="1556792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74,5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411760" y="1628800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73,8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2987824" y="184482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73,8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491880" y="220486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69,7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3995936" y="256490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67,6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5004048" y="328498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65,3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5508104" y="364502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63,3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6012160" y="400506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62,3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6516216" y="4365104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60,2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7020272" y="4653136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59,4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0" name="Прямоугольная выноска 19"/>
          <p:cNvSpPr/>
          <p:nvPr/>
        </p:nvSpPr>
        <p:spPr>
          <a:xfrm>
            <a:off x="7524328" y="5013176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57,3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8100392" y="5301208"/>
            <a:ext cx="504056" cy="288032"/>
          </a:xfrm>
          <a:prstGeom prst="wedgeRectCallout">
            <a:avLst/>
          </a:prstGeom>
          <a:solidFill>
            <a:srgbClr val="FFCC66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Arial Narrow" pitchFamily="34" charset="0"/>
              </a:rPr>
              <a:t>53,3</a:t>
            </a:r>
            <a:endParaRPr lang="ru-RU" sz="1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4860032" y="4581128"/>
            <a:ext cx="216024" cy="2520280"/>
          </a:xfrm>
          <a:prstGeom prst="leftBrace">
            <a:avLst>
              <a:gd name="adj1" fmla="val 16319"/>
              <a:gd name="adj2" fmla="val 50000"/>
            </a:avLst>
          </a:prstGeom>
          <a:ln w="28575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Левая фигурная скобка 22"/>
          <p:cNvSpPr/>
          <p:nvPr/>
        </p:nvSpPr>
        <p:spPr>
          <a:xfrm rot="16200000">
            <a:off x="7452320" y="5085184"/>
            <a:ext cx="216024" cy="1512168"/>
          </a:xfrm>
          <a:prstGeom prst="lef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Левая фигурная скобка 24"/>
          <p:cNvSpPr/>
          <p:nvPr/>
        </p:nvSpPr>
        <p:spPr>
          <a:xfrm rot="16200000">
            <a:off x="7261448" y="811560"/>
            <a:ext cx="288032" cy="626368"/>
          </a:xfrm>
          <a:prstGeom prst="leftBrace">
            <a:avLst/>
          </a:prstGeom>
          <a:ln w="28575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Левая фигурная скобка 25"/>
          <p:cNvSpPr/>
          <p:nvPr/>
        </p:nvSpPr>
        <p:spPr>
          <a:xfrm rot="16200000">
            <a:off x="7261448" y="1171600"/>
            <a:ext cx="288032" cy="626368"/>
          </a:xfrm>
          <a:prstGeom prst="leftBrace">
            <a:avLst/>
          </a:prstGeom>
          <a:ln w="28575"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Левая фигурная скобка 26"/>
          <p:cNvSpPr/>
          <p:nvPr/>
        </p:nvSpPr>
        <p:spPr>
          <a:xfrm rot="16200000">
            <a:off x="7261448" y="1531640"/>
            <a:ext cx="288032" cy="626368"/>
          </a:xfrm>
          <a:prstGeom prst="lef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956376" y="90872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1 степень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56376" y="126876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2 степень</a:t>
            </a:r>
            <a:endParaRPr lang="ru-RU" sz="1200" dirty="0">
              <a:latin typeface="Arial Narrow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56376" y="1628800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 Narrow" pitchFamily="34" charset="0"/>
              </a:rPr>
              <a:t>3 степень</a:t>
            </a:r>
            <a:endParaRPr lang="ru-RU" sz="12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Итоги оценки качества управления муниципальными финансами в  поселениях  Холм-Жирковского района Смоленской области за 2016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f_jon</dc:creator>
  <cp:lastModifiedBy>f_jon</cp:lastModifiedBy>
  <cp:revision>36</cp:revision>
  <dcterms:created xsi:type="dcterms:W3CDTF">2017-05-11T06:59:08Z</dcterms:created>
  <dcterms:modified xsi:type="dcterms:W3CDTF">2017-05-11T09:06:18Z</dcterms:modified>
</cp:coreProperties>
</file>