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4100" r:id="rId2"/>
    <p:sldMasterId id="2147484113" r:id="rId3"/>
    <p:sldMasterId id="2147484125" r:id="rId4"/>
  </p:sldMasterIdLst>
  <p:notesMasterIdLst>
    <p:notesMasterId r:id="rId18"/>
  </p:notesMasterIdLst>
  <p:handoutMasterIdLst>
    <p:handoutMasterId r:id="rId19"/>
  </p:handoutMasterIdLst>
  <p:sldIdLst>
    <p:sldId id="526" r:id="rId5"/>
    <p:sldId id="531" r:id="rId6"/>
    <p:sldId id="539" r:id="rId7"/>
    <p:sldId id="551" r:id="rId8"/>
    <p:sldId id="552" r:id="rId9"/>
    <p:sldId id="553" r:id="rId10"/>
    <p:sldId id="556" r:id="rId11"/>
    <p:sldId id="557" r:id="rId12"/>
    <p:sldId id="575" r:id="rId13"/>
    <p:sldId id="574" r:id="rId14"/>
    <p:sldId id="570" r:id="rId15"/>
    <p:sldId id="565" r:id="rId16"/>
    <p:sldId id="567" r:id="rId17"/>
  </p:sldIdLst>
  <p:sldSz cx="9144000" cy="5143500" type="screen16x9"/>
  <p:notesSz cx="6797675" cy="9928225"/>
  <p:defaultTextStyle>
    <a:defPPr>
      <a:defRPr lang="ru-RU"/>
    </a:defPPr>
    <a:lvl1pPr marL="0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533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095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7641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189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2753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5283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7813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0343" algn="l" defTabSz="685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72D18D-6D2D-4440-B45D-6900110224BC}">
          <p14:sldIdLst>
            <p14:sldId id="526"/>
            <p14:sldId id="531"/>
            <p14:sldId id="539"/>
            <p14:sldId id="551"/>
            <p14:sldId id="552"/>
            <p14:sldId id="553"/>
            <p14:sldId id="556"/>
            <p14:sldId id="557"/>
            <p14:sldId id="575"/>
            <p14:sldId id="574"/>
            <p14:sldId id="570"/>
            <p14:sldId id="565"/>
            <p14:sldId id="567"/>
          </p14:sldIdLst>
        </p14:section>
        <p14:section name="Раздел без заголовка" id="{6E1E6492-B61F-4707-9F26-9CE4299EC9F8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4032">
          <p15:clr>
            <a:srgbClr val="A4A3A4"/>
          </p15:clr>
        </p15:guide>
        <p15:guide id="5" orient="horz" pos="1157">
          <p15:clr>
            <a:srgbClr val="A4A3A4"/>
          </p15:clr>
        </p15:guide>
        <p15:guide id="6" orient="horz" pos="1620">
          <p15:clr>
            <a:srgbClr val="A4A3A4"/>
          </p15:clr>
        </p15:guide>
        <p15:guide id="7" pos="2743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5" userDrawn="1">
          <p15:clr>
            <a:srgbClr val="A4A3A4"/>
          </p15:clr>
        </p15:guide>
        <p15:guide id="2" pos="2139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A9D18E"/>
    <a:srgbClr val="FFCCCC"/>
    <a:srgbClr val="8D2205"/>
    <a:srgbClr val="FF9999"/>
    <a:srgbClr val="FF7C80"/>
    <a:srgbClr val="8E2204"/>
    <a:srgbClr val="548235"/>
    <a:srgbClr val="99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6" autoAdjust="0"/>
    <p:restoredTop sz="95438" autoAdjust="0"/>
  </p:normalViewPr>
  <p:slideViewPr>
    <p:cSldViewPr snapToGrid="0">
      <p:cViewPr varScale="1">
        <p:scale>
          <a:sx n="77" d="100"/>
          <a:sy n="77" d="100"/>
        </p:scale>
        <p:origin x="-84" y="-252"/>
      </p:cViewPr>
      <p:guideLst>
        <p:guide orient="horz" pos="2160"/>
        <p:guide orient="horz" pos="3024"/>
        <p:guide orient="horz" pos="1157"/>
        <p:guide orient="horz" pos="1620"/>
        <p:guide pos="3840"/>
        <p:guide pos="4032"/>
        <p:guide pos="274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3930" y="-108"/>
      </p:cViewPr>
      <p:guideLst>
        <p:guide orient="horz" pos="3105"/>
        <p:guide orient="horz" pos="3127"/>
        <p:guide pos="213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248809" y="0"/>
          <a:ext cx="1383123" cy="340555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8809" y="0"/>
        <a:ext cx="1297984" cy="340555"/>
      </dsp:txXfrm>
    </dsp:sp>
    <dsp:sp modelId="{E71B986F-DB10-4270-A170-DD3417FE76A9}">
      <dsp:nvSpPr>
        <dsp:cNvPr id="0" name=""/>
        <dsp:cNvSpPr/>
      </dsp:nvSpPr>
      <dsp:spPr>
        <a:xfrm>
          <a:off x="1643050" y="0"/>
          <a:ext cx="1343705" cy="340555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1813328" y="0"/>
        <a:ext cx="1003150" cy="340555"/>
      </dsp:txXfrm>
    </dsp:sp>
    <dsp:sp modelId="{60252E82-11F2-4EBE-8A1E-D748DF838DCA}">
      <dsp:nvSpPr>
        <dsp:cNvPr id="0" name=""/>
        <dsp:cNvSpPr/>
      </dsp:nvSpPr>
      <dsp:spPr>
        <a:xfrm>
          <a:off x="2824085" y="0"/>
          <a:ext cx="1784654" cy="340555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2994363" y="0"/>
        <a:ext cx="1444099" cy="340555"/>
      </dsp:txXfrm>
    </dsp:sp>
    <dsp:sp modelId="{D0BC7E35-4F2A-42BE-AFB7-E80C0C5DF1BE}">
      <dsp:nvSpPr>
        <dsp:cNvPr id="0" name=""/>
        <dsp:cNvSpPr/>
      </dsp:nvSpPr>
      <dsp:spPr>
        <a:xfrm>
          <a:off x="4592697" y="0"/>
          <a:ext cx="1529218" cy="340555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4762975" y="0"/>
        <a:ext cx="1188663" cy="340555"/>
      </dsp:txXfrm>
    </dsp:sp>
    <dsp:sp modelId="{63005CCF-7527-46D4-8C62-729DA8FFCCAE}">
      <dsp:nvSpPr>
        <dsp:cNvPr id="0" name=""/>
        <dsp:cNvSpPr/>
      </dsp:nvSpPr>
      <dsp:spPr>
        <a:xfrm>
          <a:off x="6160507" y="0"/>
          <a:ext cx="1604654" cy="340555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30785" y="0"/>
        <a:ext cx="1264099" cy="340555"/>
      </dsp:txXfrm>
    </dsp:sp>
    <dsp:sp modelId="{088C93D9-79E9-4BFF-AAEF-D13D5233569A}">
      <dsp:nvSpPr>
        <dsp:cNvPr id="0" name=""/>
        <dsp:cNvSpPr/>
      </dsp:nvSpPr>
      <dsp:spPr>
        <a:xfrm>
          <a:off x="7600139" y="0"/>
          <a:ext cx="1510198" cy="340555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7770417" y="0"/>
        <a:ext cx="1169643" cy="340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35" cy="496095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6" y="1"/>
            <a:ext cx="2946135" cy="496095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r">
              <a:defRPr sz="1200"/>
            </a:lvl1pPr>
          </a:lstStyle>
          <a:p>
            <a:fld id="{3FB04007-0D06-4BB1-AC0A-323DC93D4376}" type="datetimeFigureOut">
              <a:rPr lang="ru-RU" smtClean="0"/>
              <a:t>14.03.2024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547"/>
            <a:ext cx="2946135" cy="496095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6" y="9430547"/>
            <a:ext cx="2946135" cy="496095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r">
              <a:defRPr sz="1200"/>
            </a:lvl1pPr>
          </a:lstStyle>
          <a:p>
            <a:fld id="{B34E824F-48DF-425C-95B9-77446913A8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11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2"/>
            <a:ext cx="2945659" cy="498135"/>
          </a:xfrm>
          <a:prstGeom prst="rect">
            <a:avLst/>
          </a:prstGeom>
        </p:spPr>
        <p:txBody>
          <a:bodyPr vert="horz" lIns="91393" tIns="45694" rIns="91393" bIns="4569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2" y="2"/>
            <a:ext cx="2945659" cy="498135"/>
          </a:xfrm>
          <a:prstGeom prst="rect">
            <a:avLst/>
          </a:prstGeom>
        </p:spPr>
        <p:txBody>
          <a:bodyPr vert="horz" lIns="91393" tIns="45694" rIns="91393" bIns="45694" rtlCol="0"/>
          <a:lstStyle>
            <a:lvl1pPr algn="r">
              <a:defRPr sz="1200"/>
            </a:lvl1pPr>
          </a:lstStyle>
          <a:p>
            <a:fld id="{2EC6840B-1F1F-440A-BA46-049FF87FDA8A}" type="datetimeFigureOut">
              <a:rPr lang="ru-RU" smtClean="0"/>
              <a:t>14.03.2024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3" tIns="45694" rIns="91393" bIns="4569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4"/>
            <a:ext cx="5438140" cy="3909239"/>
          </a:xfrm>
          <a:prstGeom prst="rect">
            <a:avLst/>
          </a:prstGeom>
        </p:spPr>
        <p:txBody>
          <a:bodyPr vert="horz" lIns="91393" tIns="45694" rIns="91393" bIns="456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430093"/>
            <a:ext cx="2945659" cy="498134"/>
          </a:xfrm>
          <a:prstGeom prst="rect">
            <a:avLst/>
          </a:prstGeom>
        </p:spPr>
        <p:txBody>
          <a:bodyPr vert="horz" lIns="91393" tIns="45694" rIns="91393" bIns="4569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2" y="9430093"/>
            <a:ext cx="2945659" cy="498134"/>
          </a:xfrm>
          <a:prstGeom prst="rect">
            <a:avLst/>
          </a:prstGeom>
        </p:spPr>
        <p:txBody>
          <a:bodyPr vert="horz" lIns="91393" tIns="45694" rIns="91393" bIns="45694" rtlCol="0" anchor="b"/>
          <a:lstStyle>
            <a:lvl1pPr algn="r">
              <a:defRPr sz="1200"/>
            </a:lvl1pPr>
          </a:lstStyle>
          <a:p>
            <a:fld id="{2DFB1267-9EF3-450C-8FB9-433EA91065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93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533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095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7641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189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2753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5283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7813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0343" algn="l" defTabSz="68509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B1267-9EF3-450C-8FB9-433EA910650D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9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1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B1267-9EF3-450C-8FB9-433EA910650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81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04" indent="0" algn="ctr">
              <a:buNone/>
              <a:defRPr sz="1500"/>
            </a:lvl2pPr>
            <a:lvl3pPr marL="684862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2" indent="0" algn="ctr">
              <a:buNone/>
              <a:defRPr sz="1200"/>
            </a:lvl5pPr>
            <a:lvl6pPr marL="1712177" indent="0" algn="ctr">
              <a:buNone/>
              <a:defRPr sz="1200"/>
            </a:lvl6pPr>
            <a:lvl7pPr marL="2054584" indent="0" algn="ctr">
              <a:buNone/>
              <a:defRPr sz="1200"/>
            </a:lvl7pPr>
            <a:lvl8pPr marL="2396989" indent="0" algn="ctr">
              <a:buNone/>
              <a:defRPr sz="1200"/>
            </a:lvl8pPr>
            <a:lvl9pPr marL="2739398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5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3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90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90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52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7251" indent="0" algn="ctr">
              <a:buNone/>
              <a:defRPr sz="1700"/>
            </a:lvl2pPr>
            <a:lvl3pPr marL="774434" indent="0" algn="ctr">
              <a:buNone/>
              <a:defRPr sz="1500"/>
            </a:lvl3pPr>
            <a:lvl4pPr marL="1161632" indent="0" algn="ctr">
              <a:buNone/>
              <a:defRPr sz="1400"/>
            </a:lvl4pPr>
            <a:lvl5pPr marL="1548836" indent="0" algn="ctr">
              <a:buNone/>
              <a:defRPr sz="1400"/>
            </a:lvl5pPr>
            <a:lvl6pPr marL="1936081" indent="0" algn="ctr">
              <a:buNone/>
              <a:defRPr sz="1400"/>
            </a:lvl6pPr>
            <a:lvl7pPr marL="2323278" indent="0" algn="ctr">
              <a:buNone/>
              <a:defRPr sz="1400"/>
            </a:lvl7pPr>
            <a:lvl8pPr marL="2710500" indent="0" algn="ctr">
              <a:buNone/>
              <a:defRPr sz="1400"/>
            </a:lvl8pPr>
            <a:lvl9pPr marL="3097667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34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71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282513"/>
            <a:ext cx="7886700" cy="2139553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3442099"/>
            <a:ext cx="7886700" cy="112514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72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4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61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4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36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23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10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0976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9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4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4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18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273847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4"/>
            <a:ext cx="3868340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251" indent="0">
              <a:buNone/>
              <a:defRPr sz="1700" b="1"/>
            </a:lvl2pPr>
            <a:lvl3pPr marL="774434" indent="0">
              <a:buNone/>
              <a:defRPr sz="1500" b="1"/>
            </a:lvl3pPr>
            <a:lvl4pPr marL="1161632" indent="0">
              <a:buNone/>
              <a:defRPr sz="1400" b="1"/>
            </a:lvl4pPr>
            <a:lvl5pPr marL="1548836" indent="0">
              <a:buNone/>
              <a:defRPr sz="1400" b="1"/>
            </a:lvl5pPr>
            <a:lvl6pPr marL="1936081" indent="0">
              <a:buNone/>
              <a:defRPr sz="1400" b="1"/>
            </a:lvl6pPr>
            <a:lvl7pPr marL="2323278" indent="0">
              <a:buNone/>
              <a:defRPr sz="1400" b="1"/>
            </a:lvl7pPr>
            <a:lvl8pPr marL="2710500" indent="0">
              <a:buNone/>
              <a:defRPr sz="1400" b="1"/>
            </a:lvl8pPr>
            <a:lvl9pPr marL="309766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4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90" y="1260874"/>
            <a:ext cx="3887391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251" indent="0">
              <a:buNone/>
              <a:defRPr sz="1700" b="1"/>
            </a:lvl2pPr>
            <a:lvl3pPr marL="774434" indent="0">
              <a:buNone/>
              <a:defRPr sz="1500" b="1"/>
            </a:lvl3pPr>
            <a:lvl4pPr marL="1161632" indent="0">
              <a:buNone/>
              <a:defRPr sz="1400" b="1"/>
            </a:lvl4pPr>
            <a:lvl5pPr marL="1548836" indent="0">
              <a:buNone/>
              <a:defRPr sz="1400" b="1"/>
            </a:lvl5pPr>
            <a:lvl6pPr marL="1936081" indent="0">
              <a:buNone/>
              <a:defRPr sz="1400" b="1"/>
            </a:lvl6pPr>
            <a:lvl7pPr marL="2323278" indent="0">
              <a:buNone/>
              <a:defRPr sz="1400" b="1"/>
            </a:lvl7pPr>
            <a:lvl8pPr marL="2710500" indent="0">
              <a:buNone/>
              <a:defRPr sz="1400" b="1"/>
            </a:lvl8pPr>
            <a:lvl9pPr marL="309766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90" y="1878824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2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02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3"/>
            <a:ext cx="4629150" cy="3655219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7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87251" indent="0">
              <a:buNone/>
              <a:defRPr sz="1200"/>
            </a:lvl2pPr>
            <a:lvl3pPr marL="774434" indent="0">
              <a:buNone/>
              <a:defRPr sz="1000"/>
            </a:lvl3pPr>
            <a:lvl4pPr marL="1161632" indent="0">
              <a:buNone/>
              <a:defRPr sz="900"/>
            </a:lvl4pPr>
            <a:lvl5pPr marL="1548836" indent="0">
              <a:buNone/>
              <a:defRPr sz="900"/>
            </a:lvl5pPr>
            <a:lvl6pPr marL="1936081" indent="0">
              <a:buNone/>
              <a:defRPr sz="900"/>
            </a:lvl6pPr>
            <a:lvl7pPr marL="2323278" indent="0">
              <a:buNone/>
              <a:defRPr sz="900"/>
            </a:lvl7pPr>
            <a:lvl8pPr marL="2710500" indent="0">
              <a:buNone/>
              <a:defRPr sz="900"/>
            </a:lvl8pPr>
            <a:lvl9pPr marL="3097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6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97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3"/>
            <a:ext cx="4629150" cy="3655219"/>
          </a:xfrm>
        </p:spPr>
        <p:txBody>
          <a:bodyPr anchor="t"/>
          <a:lstStyle>
            <a:lvl1pPr marL="0" indent="0">
              <a:buNone/>
              <a:defRPr sz="2700"/>
            </a:lvl1pPr>
            <a:lvl2pPr marL="387251" indent="0">
              <a:buNone/>
              <a:defRPr sz="2400"/>
            </a:lvl2pPr>
            <a:lvl3pPr marL="774434" indent="0">
              <a:buNone/>
              <a:defRPr sz="2000"/>
            </a:lvl3pPr>
            <a:lvl4pPr marL="1161632" indent="0">
              <a:buNone/>
              <a:defRPr sz="1700"/>
            </a:lvl4pPr>
            <a:lvl5pPr marL="1548836" indent="0">
              <a:buNone/>
              <a:defRPr sz="1700"/>
            </a:lvl5pPr>
            <a:lvl6pPr marL="1936081" indent="0">
              <a:buNone/>
              <a:defRPr sz="1700"/>
            </a:lvl6pPr>
            <a:lvl7pPr marL="2323278" indent="0">
              <a:buNone/>
              <a:defRPr sz="1700"/>
            </a:lvl7pPr>
            <a:lvl8pPr marL="2710500" indent="0">
              <a:buNone/>
              <a:defRPr sz="1700"/>
            </a:lvl8pPr>
            <a:lvl9pPr marL="3097667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7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87251" indent="0">
              <a:buNone/>
              <a:defRPr sz="1200"/>
            </a:lvl2pPr>
            <a:lvl3pPr marL="774434" indent="0">
              <a:buNone/>
              <a:defRPr sz="1000"/>
            </a:lvl3pPr>
            <a:lvl4pPr marL="1161632" indent="0">
              <a:buNone/>
              <a:defRPr sz="900"/>
            </a:lvl4pPr>
            <a:lvl5pPr marL="1548836" indent="0">
              <a:buNone/>
              <a:defRPr sz="900"/>
            </a:lvl5pPr>
            <a:lvl6pPr marL="1936081" indent="0">
              <a:buNone/>
              <a:defRPr sz="900"/>
            </a:lvl6pPr>
            <a:lvl7pPr marL="2323278" indent="0">
              <a:buNone/>
              <a:defRPr sz="900"/>
            </a:lvl7pPr>
            <a:lvl8pPr marL="2710500" indent="0">
              <a:buNone/>
              <a:defRPr sz="900"/>
            </a:lvl8pPr>
            <a:lvl9pPr marL="3097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1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37" y="274049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4049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95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_P00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13" y="67587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034" indent="0">
              <a:buNone/>
              <a:defRPr sz="1200"/>
            </a:lvl2pPr>
            <a:lvl3pPr marL="914084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381013" y="13336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75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7251" indent="0" algn="ctr">
              <a:buNone/>
              <a:defRPr sz="1700"/>
            </a:lvl2pPr>
            <a:lvl3pPr marL="774434" indent="0" algn="ctr">
              <a:buNone/>
              <a:defRPr sz="1500"/>
            </a:lvl3pPr>
            <a:lvl4pPr marL="1161632" indent="0" algn="ctr">
              <a:buNone/>
              <a:defRPr sz="1400"/>
            </a:lvl4pPr>
            <a:lvl5pPr marL="1548836" indent="0" algn="ctr">
              <a:buNone/>
              <a:defRPr sz="1400"/>
            </a:lvl5pPr>
            <a:lvl6pPr marL="1936081" indent="0" algn="ctr">
              <a:buNone/>
              <a:defRPr sz="1400"/>
            </a:lvl6pPr>
            <a:lvl7pPr marL="2323278" indent="0" algn="ctr">
              <a:buNone/>
              <a:defRPr sz="1400"/>
            </a:lvl7pPr>
            <a:lvl8pPr marL="2710500" indent="0" algn="ctr">
              <a:buNone/>
              <a:defRPr sz="1400"/>
            </a:lvl8pPr>
            <a:lvl9pPr marL="3097667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80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282513"/>
            <a:ext cx="7886700" cy="2139553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3442099"/>
            <a:ext cx="7886700" cy="112514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72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4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61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4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36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23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10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0976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7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4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4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60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273847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4"/>
            <a:ext cx="3868340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251" indent="0">
              <a:buNone/>
              <a:defRPr sz="1700" b="1"/>
            </a:lvl2pPr>
            <a:lvl3pPr marL="774434" indent="0">
              <a:buNone/>
              <a:defRPr sz="1500" b="1"/>
            </a:lvl3pPr>
            <a:lvl4pPr marL="1161632" indent="0">
              <a:buNone/>
              <a:defRPr sz="1400" b="1"/>
            </a:lvl4pPr>
            <a:lvl5pPr marL="1548836" indent="0">
              <a:buNone/>
              <a:defRPr sz="1400" b="1"/>
            </a:lvl5pPr>
            <a:lvl6pPr marL="1936081" indent="0">
              <a:buNone/>
              <a:defRPr sz="1400" b="1"/>
            </a:lvl6pPr>
            <a:lvl7pPr marL="2323278" indent="0">
              <a:buNone/>
              <a:defRPr sz="1400" b="1"/>
            </a:lvl7pPr>
            <a:lvl8pPr marL="2710500" indent="0">
              <a:buNone/>
              <a:defRPr sz="1400" b="1"/>
            </a:lvl8pPr>
            <a:lvl9pPr marL="309766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4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90" y="1260874"/>
            <a:ext cx="3887391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251" indent="0">
              <a:buNone/>
              <a:defRPr sz="1700" b="1"/>
            </a:lvl2pPr>
            <a:lvl3pPr marL="774434" indent="0">
              <a:buNone/>
              <a:defRPr sz="1500" b="1"/>
            </a:lvl3pPr>
            <a:lvl4pPr marL="1161632" indent="0">
              <a:buNone/>
              <a:defRPr sz="1400" b="1"/>
            </a:lvl4pPr>
            <a:lvl5pPr marL="1548836" indent="0">
              <a:buNone/>
              <a:defRPr sz="1400" b="1"/>
            </a:lvl5pPr>
            <a:lvl6pPr marL="1936081" indent="0">
              <a:buNone/>
              <a:defRPr sz="1400" b="1"/>
            </a:lvl6pPr>
            <a:lvl7pPr marL="2323278" indent="0">
              <a:buNone/>
              <a:defRPr sz="1400" b="1"/>
            </a:lvl7pPr>
            <a:lvl8pPr marL="2710500" indent="0">
              <a:buNone/>
              <a:defRPr sz="1400" b="1"/>
            </a:lvl8pPr>
            <a:lvl9pPr marL="309766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90" y="1878824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66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5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6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7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5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9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3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3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70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3"/>
            <a:ext cx="4629150" cy="3655219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7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87251" indent="0">
              <a:buNone/>
              <a:defRPr sz="1200"/>
            </a:lvl2pPr>
            <a:lvl3pPr marL="774434" indent="0">
              <a:buNone/>
              <a:defRPr sz="1000"/>
            </a:lvl3pPr>
            <a:lvl4pPr marL="1161632" indent="0">
              <a:buNone/>
              <a:defRPr sz="900"/>
            </a:lvl4pPr>
            <a:lvl5pPr marL="1548836" indent="0">
              <a:buNone/>
              <a:defRPr sz="900"/>
            </a:lvl5pPr>
            <a:lvl6pPr marL="1936081" indent="0">
              <a:buNone/>
              <a:defRPr sz="900"/>
            </a:lvl6pPr>
            <a:lvl7pPr marL="2323278" indent="0">
              <a:buNone/>
              <a:defRPr sz="900"/>
            </a:lvl7pPr>
            <a:lvl8pPr marL="2710500" indent="0">
              <a:buNone/>
              <a:defRPr sz="900"/>
            </a:lvl8pPr>
            <a:lvl9pPr marL="3097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58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3"/>
            <a:ext cx="4629150" cy="3655219"/>
          </a:xfrm>
        </p:spPr>
        <p:txBody>
          <a:bodyPr anchor="t"/>
          <a:lstStyle>
            <a:lvl1pPr marL="0" indent="0">
              <a:buNone/>
              <a:defRPr sz="2700"/>
            </a:lvl1pPr>
            <a:lvl2pPr marL="387251" indent="0">
              <a:buNone/>
              <a:defRPr sz="2400"/>
            </a:lvl2pPr>
            <a:lvl3pPr marL="774434" indent="0">
              <a:buNone/>
              <a:defRPr sz="2000"/>
            </a:lvl3pPr>
            <a:lvl4pPr marL="1161632" indent="0">
              <a:buNone/>
              <a:defRPr sz="1700"/>
            </a:lvl4pPr>
            <a:lvl5pPr marL="1548836" indent="0">
              <a:buNone/>
              <a:defRPr sz="1700"/>
            </a:lvl5pPr>
            <a:lvl6pPr marL="1936081" indent="0">
              <a:buNone/>
              <a:defRPr sz="1700"/>
            </a:lvl6pPr>
            <a:lvl7pPr marL="2323278" indent="0">
              <a:buNone/>
              <a:defRPr sz="1700"/>
            </a:lvl7pPr>
            <a:lvl8pPr marL="2710500" indent="0">
              <a:buNone/>
              <a:defRPr sz="1700"/>
            </a:lvl8pPr>
            <a:lvl9pPr marL="3097667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7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87251" indent="0">
              <a:buNone/>
              <a:defRPr sz="1200"/>
            </a:lvl2pPr>
            <a:lvl3pPr marL="774434" indent="0">
              <a:buNone/>
              <a:defRPr sz="1000"/>
            </a:lvl3pPr>
            <a:lvl4pPr marL="1161632" indent="0">
              <a:buNone/>
              <a:defRPr sz="900"/>
            </a:lvl4pPr>
            <a:lvl5pPr marL="1548836" indent="0">
              <a:buNone/>
              <a:defRPr sz="900"/>
            </a:lvl5pPr>
            <a:lvl6pPr marL="1936081" indent="0">
              <a:buNone/>
              <a:defRPr sz="900"/>
            </a:lvl6pPr>
            <a:lvl7pPr marL="2323278" indent="0">
              <a:buNone/>
              <a:defRPr sz="900"/>
            </a:lvl7pPr>
            <a:lvl8pPr marL="2710500" indent="0">
              <a:buNone/>
              <a:defRPr sz="900"/>
            </a:lvl8pPr>
            <a:lvl9pPr marL="3097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3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9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37" y="274049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4049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96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7251" indent="0" algn="ctr">
              <a:buNone/>
              <a:defRPr sz="1700"/>
            </a:lvl2pPr>
            <a:lvl3pPr marL="774434" indent="0" algn="ctr">
              <a:buNone/>
              <a:defRPr sz="1500"/>
            </a:lvl3pPr>
            <a:lvl4pPr marL="1161632" indent="0" algn="ctr">
              <a:buNone/>
              <a:defRPr sz="1400"/>
            </a:lvl4pPr>
            <a:lvl5pPr marL="1548836" indent="0" algn="ctr">
              <a:buNone/>
              <a:defRPr sz="1400"/>
            </a:lvl5pPr>
            <a:lvl6pPr marL="1936081" indent="0" algn="ctr">
              <a:buNone/>
              <a:defRPr sz="1400"/>
            </a:lvl6pPr>
            <a:lvl7pPr marL="2323278" indent="0" algn="ctr">
              <a:buNone/>
              <a:defRPr sz="1400"/>
            </a:lvl7pPr>
            <a:lvl8pPr marL="2710500" indent="0" algn="ctr">
              <a:buNone/>
              <a:defRPr sz="1400"/>
            </a:lvl8pPr>
            <a:lvl9pPr marL="3097667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48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85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282513"/>
            <a:ext cx="7886700" cy="2139553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3442099"/>
            <a:ext cx="7886700" cy="112514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72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4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61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4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36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23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10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0976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73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4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41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6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273847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4"/>
            <a:ext cx="3868340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251" indent="0">
              <a:buNone/>
              <a:defRPr sz="1700" b="1"/>
            </a:lvl2pPr>
            <a:lvl3pPr marL="774434" indent="0">
              <a:buNone/>
              <a:defRPr sz="1500" b="1"/>
            </a:lvl3pPr>
            <a:lvl4pPr marL="1161632" indent="0">
              <a:buNone/>
              <a:defRPr sz="1400" b="1"/>
            </a:lvl4pPr>
            <a:lvl5pPr marL="1548836" indent="0">
              <a:buNone/>
              <a:defRPr sz="1400" b="1"/>
            </a:lvl5pPr>
            <a:lvl6pPr marL="1936081" indent="0">
              <a:buNone/>
              <a:defRPr sz="1400" b="1"/>
            </a:lvl6pPr>
            <a:lvl7pPr marL="2323278" indent="0">
              <a:buNone/>
              <a:defRPr sz="1400" b="1"/>
            </a:lvl7pPr>
            <a:lvl8pPr marL="2710500" indent="0">
              <a:buNone/>
              <a:defRPr sz="1400" b="1"/>
            </a:lvl8pPr>
            <a:lvl9pPr marL="309766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4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90" y="1260874"/>
            <a:ext cx="3887391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251" indent="0">
              <a:buNone/>
              <a:defRPr sz="1700" b="1"/>
            </a:lvl2pPr>
            <a:lvl3pPr marL="774434" indent="0">
              <a:buNone/>
              <a:defRPr sz="1500" b="1"/>
            </a:lvl3pPr>
            <a:lvl4pPr marL="1161632" indent="0">
              <a:buNone/>
              <a:defRPr sz="1400" b="1"/>
            </a:lvl4pPr>
            <a:lvl5pPr marL="1548836" indent="0">
              <a:buNone/>
              <a:defRPr sz="1400" b="1"/>
            </a:lvl5pPr>
            <a:lvl6pPr marL="1936081" indent="0">
              <a:buNone/>
              <a:defRPr sz="1400" b="1"/>
            </a:lvl6pPr>
            <a:lvl7pPr marL="2323278" indent="0">
              <a:buNone/>
              <a:defRPr sz="1400" b="1"/>
            </a:lvl7pPr>
            <a:lvl8pPr marL="2710500" indent="0">
              <a:buNone/>
              <a:defRPr sz="1400" b="1"/>
            </a:lvl8pPr>
            <a:lvl9pPr marL="309766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90" y="1878824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2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45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26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54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3"/>
            <a:ext cx="4629150" cy="3655219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7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87251" indent="0">
              <a:buNone/>
              <a:defRPr sz="1200"/>
            </a:lvl2pPr>
            <a:lvl3pPr marL="774434" indent="0">
              <a:buNone/>
              <a:defRPr sz="1000"/>
            </a:lvl3pPr>
            <a:lvl4pPr marL="1161632" indent="0">
              <a:buNone/>
              <a:defRPr sz="900"/>
            </a:lvl4pPr>
            <a:lvl5pPr marL="1548836" indent="0">
              <a:buNone/>
              <a:defRPr sz="900"/>
            </a:lvl5pPr>
            <a:lvl6pPr marL="1936081" indent="0">
              <a:buNone/>
              <a:defRPr sz="900"/>
            </a:lvl6pPr>
            <a:lvl7pPr marL="2323278" indent="0">
              <a:buNone/>
              <a:defRPr sz="900"/>
            </a:lvl7pPr>
            <a:lvl8pPr marL="2710500" indent="0">
              <a:buNone/>
              <a:defRPr sz="900"/>
            </a:lvl8pPr>
            <a:lvl9pPr marL="3097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362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3"/>
            <a:ext cx="4629150" cy="3655219"/>
          </a:xfrm>
        </p:spPr>
        <p:txBody>
          <a:bodyPr anchor="t"/>
          <a:lstStyle>
            <a:lvl1pPr marL="0" indent="0">
              <a:buNone/>
              <a:defRPr sz="2700"/>
            </a:lvl1pPr>
            <a:lvl2pPr marL="387251" indent="0">
              <a:buNone/>
              <a:defRPr sz="2400"/>
            </a:lvl2pPr>
            <a:lvl3pPr marL="774434" indent="0">
              <a:buNone/>
              <a:defRPr sz="2000"/>
            </a:lvl3pPr>
            <a:lvl4pPr marL="1161632" indent="0">
              <a:buNone/>
              <a:defRPr sz="1700"/>
            </a:lvl4pPr>
            <a:lvl5pPr marL="1548836" indent="0">
              <a:buNone/>
              <a:defRPr sz="1700"/>
            </a:lvl5pPr>
            <a:lvl6pPr marL="1936081" indent="0">
              <a:buNone/>
              <a:defRPr sz="1700"/>
            </a:lvl6pPr>
            <a:lvl7pPr marL="2323278" indent="0">
              <a:buNone/>
              <a:defRPr sz="1700"/>
            </a:lvl7pPr>
            <a:lvl8pPr marL="2710500" indent="0">
              <a:buNone/>
              <a:defRPr sz="1700"/>
            </a:lvl8pPr>
            <a:lvl9pPr marL="3097667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7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87251" indent="0">
              <a:buNone/>
              <a:defRPr sz="1200"/>
            </a:lvl2pPr>
            <a:lvl3pPr marL="774434" indent="0">
              <a:buNone/>
              <a:defRPr sz="1000"/>
            </a:lvl3pPr>
            <a:lvl4pPr marL="1161632" indent="0">
              <a:buNone/>
              <a:defRPr sz="900"/>
            </a:lvl4pPr>
            <a:lvl5pPr marL="1548836" indent="0">
              <a:buNone/>
              <a:defRPr sz="900"/>
            </a:lvl5pPr>
            <a:lvl6pPr marL="1936081" indent="0">
              <a:buNone/>
              <a:defRPr sz="900"/>
            </a:lvl6pPr>
            <a:lvl7pPr marL="2323278" indent="0">
              <a:buNone/>
              <a:defRPr sz="900"/>
            </a:lvl7pPr>
            <a:lvl8pPr marL="2710500" indent="0">
              <a:buNone/>
              <a:defRPr sz="900"/>
            </a:lvl8pPr>
            <a:lvl9pPr marL="3097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08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8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37" y="274049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4049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8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_P00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13" y="67587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034" indent="0">
              <a:buNone/>
              <a:defRPr sz="1200"/>
            </a:lvl2pPr>
            <a:lvl3pPr marL="914084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381013" y="13336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08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04" indent="0">
              <a:buNone/>
              <a:defRPr sz="1500" b="1"/>
            </a:lvl2pPr>
            <a:lvl3pPr marL="684862" indent="0">
              <a:buNone/>
              <a:defRPr sz="1400" b="1"/>
            </a:lvl3pPr>
            <a:lvl4pPr marL="1027290" indent="0">
              <a:buNone/>
              <a:defRPr sz="1200" b="1"/>
            </a:lvl4pPr>
            <a:lvl5pPr marL="1369722" indent="0">
              <a:buNone/>
              <a:defRPr sz="1200" b="1"/>
            </a:lvl5pPr>
            <a:lvl6pPr marL="1712177" indent="0">
              <a:buNone/>
              <a:defRPr sz="1200" b="1"/>
            </a:lvl6pPr>
            <a:lvl7pPr marL="2054584" indent="0">
              <a:buNone/>
              <a:defRPr sz="1200" b="1"/>
            </a:lvl7pPr>
            <a:lvl8pPr marL="2396989" indent="0">
              <a:buNone/>
              <a:defRPr sz="1200" b="1"/>
            </a:lvl8pPr>
            <a:lvl9pPr marL="273939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04" indent="0">
              <a:buNone/>
              <a:defRPr sz="1500" b="1"/>
            </a:lvl2pPr>
            <a:lvl3pPr marL="684862" indent="0">
              <a:buNone/>
              <a:defRPr sz="1400" b="1"/>
            </a:lvl3pPr>
            <a:lvl4pPr marL="1027290" indent="0">
              <a:buNone/>
              <a:defRPr sz="1200" b="1"/>
            </a:lvl4pPr>
            <a:lvl5pPr marL="1369722" indent="0">
              <a:buNone/>
              <a:defRPr sz="1200" b="1"/>
            </a:lvl5pPr>
            <a:lvl6pPr marL="1712177" indent="0">
              <a:buNone/>
              <a:defRPr sz="1200" b="1"/>
            </a:lvl6pPr>
            <a:lvl7pPr marL="2054584" indent="0">
              <a:buNone/>
              <a:defRPr sz="1200" b="1"/>
            </a:lvl7pPr>
            <a:lvl8pPr marL="2396989" indent="0">
              <a:buNone/>
              <a:defRPr sz="1200" b="1"/>
            </a:lvl8pPr>
            <a:lvl9pPr marL="273939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8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9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3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04" indent="0">
              <a:buNone/>
              <a:defRPr sz="1100"/>
            </a:lvl2pPr>
            <a:lvl3pPr marL="684862" indent="0">
              <a:buNone/>
              <a:defRPr sz="900"/>
            </a:lvl3pPr>
            <a:lvl4pPr marL="1027290" indent="0">
              <a:buNone/>
              <a:defRPr sz="800"/>
            </a:lvl4pPr>
            <a:lvl5pPr marL="1369722" indent="0">
              <a:buNone/>
              <a:defRPr sz="800"/>
            </a:lvl5pPr>
            <a:lvl6pPr marL="1712177" indent="0">
              <a:buNone/>
              <a:defRPr sz="800"/>
            </a:lvl6pPr>
            <a:lvl7pPr marL="2054584" indent="0">
              <a:buNone/>
              <a:defRPr sz="800"/>
            </a:lvl7pPr>
            <a:lvl8pPr marL="2396989" indent="0">
              <a:buNone/>
              <a:defRPr sz="800"/>
            </a:lvl8pPr>
            <a:lvl9pPr marL="273939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3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3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404" indent="0">
              <a:buNone/>
              <a:defRPr sz="2100"/>
            </a:lvl2pPr>
            <a:lvl3pPr marL="684862" indent="0">
              <a:buNone/>
              <a:defRPr sz="1800"/>
            </a:lvl3pPr>
            <a:lvl4pPr marL="1027290" indent="0">
              <a:buNone/>
              <a:defRPr sz="1500"/>
            </a:lvl4pPr>
            <a:lvl5pPr marL="1369722" indent="0">
              <a:buNone/>
              <a:defRPr sz="1500"/>
            </a:lvl5pPr>
            <a:lvl6pPr marL="1712177" indent="0">
              <a:buNone/>
              <a:defRPr sz="1500"/>
            </a:lvl6pPr>
            <a:lvl7pPr marL="2054584" indent="0">
              <a:buNone/>
              <a:defRPr sz="1500"/>
            </a:lvl7pPr>
            <a:lvl8pPr marL="2396989" indent="0">
              <a:buNone/>
              <a:defRPr sz="1500"/>
            </a:lvl8pPr>
            <a:lvl9pPr marL="2739398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04" indent="0">
              <a:buNone/>
              <a:defRPr sz="1100"/>
            </a:lvl2pPr>
            <a:lvl3pPr marL="684862" indent="0">
              <a:buNone/>
              <a:defRPr sz="900"/>
            </a:lvl3pPr>
            <a:lvl4pPr marL="1027290" indent="0">
              <a:buNone/>
              <a:defRPr sz="800"/>
            </a:lvl4pPr>
            <a:lvl5pPr marL="1369722" indent="0">
              <a:buNone/>
              <a:defRPr sz="800"/>
            </a:lvl5pPr>
            <a:lvl6pPr marL="1712177" indent="0">
              <a:buNone/>
              <a:defRPr sz="800"/>
            </a:lvl6pPr>
            <a:lvl7pPr marL="2054584" indent="0">
              <a:buNone/>
              <a:defRPr sz="800"/>
            </a:lvl7pPr>
            <a:lvl8pPr marL="2396989" indent="0">
              <a:buNone/>
              <a:defRPr sz="800"/>
            </a:lvl8pPr>
            <a:lvl9pPr marL="273939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7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79470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5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496" tIns="34283" rIns="68496" bIns="342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96" tIns="34283" rIns="68496" bIns="342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73"/>
            <a:ext cx="2057400" cy="273844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706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4706"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706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706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4706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1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48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29" indent="-171229" algn="l" defTabSz="6848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83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88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495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901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357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784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217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671" indent="-171229" algn="l" defTabSz="684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04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62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290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22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177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584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989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398" algn="l" defTabSz="684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6" y="273847"/>
            <a:ext cx="7886700" cy="994172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6" y="1369241"/>
            <a:ext cx="7886700" cy="3263503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12563"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6" y="4767264"/>
            <a:ext cx="30861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1256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774434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622" indent="-193622" algn="l" defTabSz="77443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078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8044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22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459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67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16878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04119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31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7251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4434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1632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8836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6081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3278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0500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7667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6" y="273847"/>
            <a:ext cx="7886700" cy="994172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6" y="1369241"/>
            <a:ext cx="7886700" cy="3263503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12563"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6" y="4767264"/>
            <a:ext cx="30861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1256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6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774434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622" indent="-193622" algn="l" defTabSz="77443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078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8044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22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459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67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16878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04119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31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7251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4434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1632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8836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6081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3278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0500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7667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6" y="273847"/>
            <a:ext cx="7886700" cy="994172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6" y="1369241"/>
            <a:ext cx="7886700" cy="3263503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12563"/>
              <a:t>14.03.2024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6" y="4767264"/>
            <a:ext cx="30861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563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1256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6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xStyles>
    <p:titleStyle>
      <a:lvl1pPr algn="l" defTabSz="774434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622" indent="-193622" algn="l" defTabSz="77443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078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8044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22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459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67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16878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04119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317" indent="-193622" algn="l" defTabSz="77443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7251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4434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1632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8836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6081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3278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0500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7667" algn="l" defTabSz="7744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jpeg"/><Relationship Id="rId3" Type="http://schemas.openxmlformats.org/officeDocument/2006/relationships/image" Target="../media/image62.png"/><Relationship Id="rId7" Type="http://schemas.openxmlformats.org/officeDocument/2006/relationships/image" Target="../media/image63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microsoft.com/office/2007/relationships/hdphoto" Target="../media/hdphoto15.wdp"/><Relationship Id="rId5" Type="http://schemas.openxmlformats.org/officeDocument/2006/relationships/image" Target="../media/image9.jpg"/><Relationship Id="rId10" Type="http://schemas.openxmlformats.org/officeDocument/2006/relationships/image" Target="../media/image66.png"/><Relationship Id="rId4" Type="http://schemas.microsoft.com/office/2007/relationships/hdphoto" Target="../media/hdphoto14.wdp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7.wdp"/><Relationship Id="rId3" Type="http://schemas.openxmlformats.org/officeDocument/2006/relationships/image" Target="../media/image9.jp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jpeg"/><Relationship Id="rId11" Type="http://schemas.microsoft.com/office/2007/relationships/hdphoto" Target="../media/hdphoto16.wdp"/><Relationship Id="rId5" Type="http://schemas.microsoft.com/office/2007/relationships/hdphoto" Target="../media/hdphoto15.wdp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9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9.emf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23.wdp"/><Relationship Id="rId18" Type="http://schemas.openxmlformats.org/officeDocument/2006/relationships/image" Target="../media/image72.png"/><Relationship Id="rId3" Type="http://schemas.openxmlformats.org/officeDocument/2006/relationships/image" Target="../media/image9.jpg"/><Relationship Id="rId21" Type="http://schemas.openxmlformats.org/officeDocument/2006/relationships/image" Target="../media/image12.png"/><Relationship Id="rId7" Type="http://schemas.microsoft.com/office/2007/relationships/hdphoto" Target="../media/hdphoto20.wdp"/><Relationship Id="rId12" Type="http://schemas.openxmlformats.org/officeDocument/2006/relationships/image" Target="../media/image79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openxmlformats.org/officeDocument/2006/relationships/image" Target="../media/image78.png"/><Relationship Id="rId19" Type="http://schemas.microsoft.com/office/2007/relationships/hdphoto" Target="../media/hdphoto16.wdp"/><Relationship Id="rId4" Type="http://schemas.openxmlformats.org/officeDocument/2006/relationships/image" Target="../media/image75.png"/><Relationship Id="rId9" Type="http://schemas.microsoft.com/office/2007/relationships/hdphoto" Target="../media/hdphoto21.wdp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29.em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9.jpg"/><Relationship Id="rId21" Type="http://schemas.openxmlformats.org/officeDocument/2006/relationships/image" Target="../media/image49.png"/><Relationship Id="rId7" Type="http://schemas.openxmlformats.org/officeDocument/2006/relationships/image" Target="../media/image39.png"/><Relationship Id="rId12" Type="http://schemas.openxmlformats.org/officeDocument/2006/relationships/image" Target="../media/image43.jpeg"/><Relationship Id="rId17" Type="http://schemas.microsoft.com/office/2007/relationships/hdphoto" Target="../media/hdphoto9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5.jpeg"/><Relationship Id="rId18" Type="http://schemas.openxmlformats.org/officeDocument/2006/relationships/image" Target="../media/image46.png"/><Relationship Id="rId3" Type="http://schemas.openxmlformats.org/officeDocument/2006/relationships/image" Target="../media/image9.jpg"/><Relationship Id="rId21" Type="http://schemas.openxmlformats.org/officeDocument/2006/relationships/image" Target="../media/image60.png"/><Relationship Id="rId7" Type="http://schemas.microsoft.com/office/2007/relationships/hdphoto" Target="../media/hdphoto12.wdp"/><Relationship Id="rId12" Type="http://schemas.openxmlformats.org/officeDocument/2006/relationships/image" Target="../media/image12.png"/><Relationship Id="rId17" Type="http://schemas.microsoft.com/office/2007/relationships/hdphoto" Target="../media/hdphoto13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11" Type="http://schemas.openxmlformats.org/officeDocument/2006/relationships/image" Target="../media/image11.png"/><Relationship Id="rId5" Type="http://schemas.microsoft.com/office/2007/relationships/hdphoto" Target="../media/hdphoto11.wdp"/><Relationship Id="rId15" Type="http://schemas.openxmlformats.org/officeDocument/2006/relationships/image" Target="../media/image57.png"/><Relationship Id="rId10" Type="http://schemas.openxmlformats.org/officeDocument/2006/relationships/image" Target="../media/image54.jpeg"/><Relationship Id="rId19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3.jpeg"/><Relationship Id="rId14" Type="http://schemas.openxmlformats.org/officeDocument/2006/relationships/image" Target="../media/image56.png"/><Relationship Id="rId2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01" y="-2988"/>
            <a:ext cx="5607199" cy="51593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422040" y="66053"/>
            <a:ext cx="1836869" cy="1287647"/>
            <a:chOff x="3977350" y="1000913"/>
            <a:chExt cx="2742209" cy="182415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291" y="1000913"/>
              <a:ext cx="2016224" cy="1128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62000"/>
                </a:prstClr>
              </a:outerShdw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3977350" y="2162330"/>
              <a:ext cx="2742209" cy="662742"/>
            </a:xfrm>
            <a:prstGeom prst="rect">
              <a:avLst/>
            </a:prstGeom>
            <a:noFill/>
            <a:effectLst/>
          </p:spPr>
          <p:txBody>
            <a:bodyPr wrap="square" lIns="128016" tIns="64008" rIns="128016" bIns="64008">
              <a:spAutoFit/>
            </a:bodyPr>
            <a:lstStyle/>
            <a:p>
              <a:pPr algn="ctr"/>
              <a:r>
                <a:rPr lang="ru-RU" sz="1100" dirty="0">
                  <a:ln w="3175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rPr>
                <a:t>МИНИСТЕРСТВО ОБОРОНЫ </a:t>
              </a:r>
              <a:endParaRPr lang="en-US" sz="1100" dirty="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endParaRPr>
            </a:p>
            <a:p>
              <a:pPr algn="ctr"/>
              <a:r>
                <a:rPr lang="ru-RU" sz="1100" dirty="0">
                  <a:ln w="3175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rPr>
                <a:t>РОССИЙСКОЙ ФЕДЕРАЦИИ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476599" y="4420701"/>
            <a:ext cx="2358428" cy="654680"/>
            <a:chOff x="9943381" y="2216764"/>
            <a:chExt cx="2453344" cy="1551830"/>
          </a:xfrm>
        </p:grpSpPr>
        <p:sp>
          <p:nvSpPr>
            <p:cNvPr id="9" name="TextBox 8"/>
            <p:cNvSpPr txBox="1"/>
            <p:nvPr/>
          </p:nvSpPr>
          <p:spPr>
            <a:xfrm>
              <a:off x="9943381" y="2216764"/>
              <a:ext cx="1973439" cy="15518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63130" tIns="31566" rIns="63130" bIns="31566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15000" b="1">
                  <a:ln w="3175">
                    <a:noFill/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defRPr>
              </a:lvl1pPr>
            </a:lstStyle>
            <a:p>
              <a:pPr algn="l" defTabSz="521702">
                <a:defRPr/>
              </a:pPr>
              <a:r>
                <a:rPr lang="ru-RU" sz="4800" b="0" dirty="0" smtClean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rgbClr val="3F5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2024</a:t>
              </a:r>
              <a:r>
                <a:rPr lang="ru-RU" sz="1100" b="0" dirty="0" smtClean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rgbClr val="3F5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</a:t>
              </a:r>
              <a:endParaRPr lang="ru-RU" sz="1100" b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3F5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rot="16200000">
              <a:off x="11897642" y="2305446"/>
              <a:ext cx="437880" cy="560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21702">
                <a:defRPr/>
              </a:pPr>
              <a:endParaRPr lang="ru-RU" sz="2900" dirty="0">
                <a:solidFill>
                  <a:srgbClr val="3F5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8"/>
            <a:ext cx="3545277" cy="51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-2988"/>
            <a:ext cx="1066800" cy="1068157"/>
            <a:chOff x="-825520" y="4445795"/>
            <a:chExt cx="1469263" cy="1469263"/>
          </a:xfrm>
        </p:grpSpPr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61AFA041-6A1F-447F-8B01-FAA0AD60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25520" y="4445795"/>
              <a:ext cx="1469263" cy="146926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747863AE-C943-4A69-A7CA-BA9A2ED60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930" t="9584" r="7414" b="7539"/>
            <a:stretch/>
          </p:blipFill>
          <p:spPr>
            <a:xfrm>
              <a:off x="-592710" y="4678069"/>
              <a:ext cx="1040309" cy="1023882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9855"/>
          <a:stretch/>
        </p:blipFill>
        <p:spPr>
          <a:xfrm>
            <a:off x="0" y="-76751"/>
            <a:ext cx="4050003" cy="583040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9855"/>
          <a:stretch/>
        </p:blipFill>
        <p:spPr>
          <a:xfrm flipH="1">
            <a:off x="3911937" y="-219075"/>
            <a:ext cx="4050003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729" y="3288897"/>
            <a:ext cx="6589268" cy="982211"/>
          </a:xfrm>
          <a:prstGeom prst="rect">
            <a:avLst/>
          </a:prstGeom>
          <a:noFill/>
        </p:spPr>
        <p:txBody>
          <a:bodyPr wrap="square" lIns="58311" tIns="29156" rIns="58311" bIns="29156" rtlCol="0">
            <a:spAutoFit/>
          </a:bodyPr>
          <a:lstStyle/>
          <a:p>
            <a:pPr algn="ctr" defTabSz="816298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Myriad Hebrew" pitchFamily="50" charset="-79"/>
              </a:rPr>
              <a:t>СОЗДАНИЕ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Myriad Hebrew" pitchFamily="50" charset="-79"/>
            </a:endParaRPr>
          </a:p>
          <a:p>
            <a:pPr algn="ctr" defTabSz="816298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Myriad Hebrew" pitchFamily="50" charset="-79"/>
              </a:rPr>
              <a:t>РЕГИОНАЛЬНЫХ ПОДРАЗДЕЛЕНИЙ «Барс»</a:t>
            </a:r>
          </a:p>
          <a:p>
            <a:pPr algn="ctr" defTabSz="816298"/>
            <a:r>
              <a:rPr lang="ru-RU" sz="2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Myriad Hebrew" pitchFamily="50" charset="-79"/>
              </a:rPr>
              <a:t>на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Myriad Hebrew" pitchFamily="50" charset="-79"/>
              </a:rPr>
              <a:t>территории Смоленской области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65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Прямая соединительная линия 261"/>
          <p:cNvCxnSpPr/>
          <p:nvPr/>
        </p:nvCxnSpPr>
        <p:spPr>
          <a:xfrm>
            <a:off x="8300097" y="799259"/>
            <a:ext cx="0" cy="70793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Прямая соединительная линия 249"/>
          <p:cNvCxnSpPr/>
          <p:nvPr/>
        </p:nvCxnSpPr>
        <p:spPr>
          <a:xfrm>
            <a:off x="7028873" y="784378"/>
            <a:ext cx="0" cy="1308711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Прямая соединительная линия 250"/>
          <p:cNvCxnSpPr/>
          <p:nvPr/>
        </p:nvCxnSpPr>
        <p:spPr>
          <a:xfrm>
            <a:off x="7027355" y="1242777"/>
            <a:ext cx="70008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/>
          <p:cNvCxnSpPr/>
          <p:nvPr/>
        </p:nvCxnSpPr>
        <p:spPr>
          <a:xfrm>
            <a:off x="7028873" y="1527189"/>
            <a:ext cx="70008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/>
          <p:cNvCxnSpPr/>
          <p:nvPr/>
        </p:nvCxnSpPr>
        <p:spPr>
          <a:xfrm>
            <a:off x="7027355" y="1808740"/>
            <a:ext cx="70008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Прямая соединительная линия 253"/>
          <p:cNvCxnSpPr/>
          <p:nvPr/>
        </p:nvCxnSpPr>
        <p:spPr>
          <a:xfrm>
            <a:off x="7027355" y="2090931"/>
            <a:ext cx="70008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65" y="1203441"/>
            <a:ext cx="1927476" cy="9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9116" flipV="1">
            <a:off x="5742466" y="2007169"/>
            <a:ext cx="1550419" cy="9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1486" flipV="1">
            <a:off x="4976423" y="3566657"/>
            <a:ext cx="1729958" cy="9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514" flipH="1" flipV="1">
            <a:off x="2402746" y="3557024"/>
            <a:ext cx="1729958" cy="9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0884" flipH="1" flipV="1">
            <a:off x="1978747" y="2007169"/>
            <a:ext cx="1550419" cy="92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164" y="38525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задач между заинтересованными </a:t>
            </a:r>
          </a:p>
          <a:p>
            <a:pPr algn="ctr" defTabSz="457982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федеральными органами исполнительной власти</a:t>
            </a: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12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6338" y="2276095"/>
            <a:ext cx="2717877" cy="762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Организация оповещения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Проведение  учебных сборов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Обеспечение вооружением, военной и специальной техникой, материальными средствами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Вещевое, медицинское, финансовое </a:t>
            </a:r>
          </a:p>
          <a:p>
            <a:pPr>
              <a:lnSpc>
                <a:spcPct val="75000"/>
              </a:lnSpc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     и другое обеспечение</a:t>
            </a:r>
          </a:p>
          <a:p>
            <a:pPr>
              <a:lnSpc>
                <a:spcPct val="75000"/>
              </a:lnSpc>
            </a:pPr>
            <a:r>
              <a:rPr lang="ru-RU" sz="900" b="1" spc="-20" dirty="0" smtClean="0">
                <a:solidFill>
                  <a:srgbClr val="FF0000"/>
                </a:solidFill>
                <a:latin typeface="Arial Narrow" pitchFamily="34" charset="0"/>
              </a:rPr>
              <a:t>5. Управление при ведении боевых действия </a:t>
            </a:r>
            <a:endParaRPr lang="ru-RU" sz="900" b="1" spc="-2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6" name="Овал 45"/>
          <p:cNvSpPr>
            <a:spLocks/>
          </p:cNvSpPr>
          <p:nvPr/>
        </p:nvSpPr>
        <p:spPr>
          <a:xfrm>
            <a:off x="2658683" y="1747809"/>
            <a:ext cx="3888000" cy="2448000"/>
          </a:xfrm>
          <a:prstGeom prst="ellipse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73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dirty="0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3901285" y="4048654"/>
            <a:ext cx="1313793" cy="584220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508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0" rtlCol="0" anchor="t"/>
          <a:lstStyle/>
          <a:p>
            <a:pPr marL="88900" algn="ctr">
              <a:lnSpc>
                <a:spcPct val="80000"/>
              </a:lnSpc>
            </a:pPr>
            <a:endParaRPr lang="ru-RU" sz="10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marL="88900" algn="ctr">
              <a:lnSpc>
                <a:spcPct val="80000"/>
              </a:lnSpc>
            </a:pPr>
            <a:endParaRPr lang="ru-RU" sz="5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marL="88900"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РОСГВАРДИЯ</a:t>
            </a:r>
            <a:endParaRPr lang="ru-RU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681664" y="3063363"/>
            <a:ext cx="1313793" cy="584220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508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0" rtlCol="0" anchor="t"/>
          <a:lstStyle/>
          <a:p>
            <a:pPr algn="ctr">
              <a:lnSpc>
                <a:spcPct val="80000"/>
              </a:lnSpc>
            </a:pPr>
            <a:endParaRPr lang="ru-RU" sz="10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МЧС </a:t>
            </a:r>
          </a:p>
          <a:p>
            <a:pPr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РОССИИ</a:t>
            </a:r>
            <a:endParaRPr lang="ru-RU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6168098" y="3063363"/>
            <a:ext cx="1313793" cy="584220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508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0" rtlCol="0" anchor="t"/>
          <a:lstStyle/>
          <a:p>
            <a:pPr algn="ctr">
              <a:lnSpc>
                <a:spcPct val="80000"/>
              </a:lnSpc>
            </a:pPr>
            <a:endParaRPr lang="ru-RU" sz="10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МВД </a:t>
            </a:r>
          </a:p>
          <a:p>
            <a:pPr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РОССИИ</a:t>
            </a:r>
            <a:endParaRPr lang="ru-RU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2517230" y="1369519"/>
            <a:ext cx="1313793" cy="584220"/>
          </a:xfrm>
          <a:prstGeom prst="roundRect">
            <a:avLst/>
          </a:prstGeom>
          <a:gradFill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9999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508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0" rtlCol="0" anchor="t"/>
          <a:lstStyle/>
          <a:p>
            <a:pPr marL="179388" algn="ctr">
              <a:lnSpc>
                <a:spcPct val="80000"/>
              </a:lnSpc>
            </a:pPr>
            <a:endParaRPr lang="ru-RU" sz="10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marL="179388"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МИНОБОРОНЫ РОССИИ</a:t>
            </a:r>
            <a:endParaRPr lang="ru-RU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5297224" y="1369519"/>
            <a:ext cx="1313793" cy="584220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508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 Narrow" pitchFamily="34" charset="0"/>
              </a:rPr>
              <a:t>ИСПОЛНИТЕЛЬНЫЕ ОРГАНЫ СУБЪЕКТА РФ</a:t>
            </a:r>
            <a:endParaRPr lang="ru-RU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027" name="Picture 3" descr="C:\Users\ab2108.S\Desktop\Новая папка\Надо\i - 2023-12-24T075515.094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97" y="2127548"/>
            <a:ext cx="2566257" cy="1710838"/>
          </a:xfrm>
          <a:prstGeom prst="ellipse">
            <a:avLst/>
          </a:prstGeom>
          <a:ln w="130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3520035" y="2146092"/>
            <a:ext cx="2128206" cy="9289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95843"/>
              </a:avLst>
            </a:prstTxWarp>
            <a:spAutoFit/>
          </a:bodyPr>
          <a:lstStyle/>
          <a:p>
            <a:pPr algn="ctr"/>
            <a:r>
              <a:rPr lang="ru-RU" sz="105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Narrow" pitchFamily="34" charset="0"/>
              </a:rPr>
              <a:t>Р Е Г И О Н А Л Ь Н Ы Е   П О Д Р А З Д Е Л Е Н И Я </a:t>
            </a:r>
            <a:endParaRPr lang="ru-RU" sz="105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552404" y="3013495"/>
            <a:ext cx="2095837" cy="8516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Narrow" pitchFamily="34" charset="0"/>
              </a:rPr>
              <a:t>« Б а р с »</a:t>
            </a:r>
            <a:endParaRPr lang="ru-RU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63" y="2738952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Орел_классический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2557495" y="1531606"/>
            <a:ext cx="429203" cy="2956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 descr="C:\Users\Public\Pictures\МЧС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30" y="3208731"/>
            <a:ext cx="330407" cy="3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2" b="964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6226375" y="3214668"/>
            <a:ext cx="499252" cy="3272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21" y="4196585"/>
            <a:ext cx="418495" cy="396000"/>
          </a:xfrm>
          <a:prstGeom prst="rect">
            <a:avLst/>
          </a:prstGeom>
        </p:spPr>
      </p:pic>
      <p:sp>
        <p:nvSpPr>
          <p:cNvPr id="130" name="Прямоугольник 129"/>
          <p:cNvSpPr/>
          <p:nvPr/>
        </p:nvSpPr>
        <p:spPr>
          <a:xfrm>
            <a:off x="6801033" y="2170486"/>
            <a:ext cx="2478698" cy="969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Формирование подразделений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Обеспечение специальной и автомобильной техникой, материальными средствами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30" dirty="0" smtClean="0">
                <a:solidFill>
                  <a:schemeClr val="tx1"/>
                </a:solidFill>
                <a:latin typeface="Arial Narrow" pitchFamily="34" charset="0"/>
              </a:rPr>
              <a:t>Финансовое </a:t>
            </a:r>
            <a:r>
              <a:rPr lang="ru-RU" sz="900" b="1" i="1" spc="-30" dirty="0" smtClean="0">
                <a:solidFill>
                  <a:schemeClr val="tx1"/>
                </a:solidFill>
                <a:latin typeface="Arial Narrow" pitchFamily="34" charset="0"/>
              </a:rPr>
              <a:t>обеспечение (в части касающейся)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Обеспечение мер социальной поддержки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Подготовка подразделений</a:t>
            </a:r>
            <a:endParaRPr lang="ru-RU" sz="900" b="1" spc="-20" dirty="0">
              <a:solidFill>
                <a:schemeClr val="tx1"/>
              </a:solidFill>
              <a:latin typeface="Arial Narrow" pitchFamily="34" charset="0"/>
            </a:endParaRP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Руководство</a:t>
            </a:r>
          </a:p>
          <a:p>
            <a:pPr marL="90488" indent="-90488">
              <a:lnSpc>
                <a:spcPct val="75000"/>
              </a:lnSpc>
              <a:buAutoNum type="arabicPeriod"/>
            </a:pPr>
            <a:r>
              <a:rPr lang="ru-RU" sz="900" b="1" spc="-20" dirty="0" smtClean="0">
                <a:solidFill>
                  <a:schemeClr val="tx1"/>
                </a:solidFill>
                <a:latin typeface="Arial Narrow" pitchFamily="34" charset="0"/>
              </a:rPr>
              <a:t>Принятие решения на применение</a:t>
            </a:r>
            <a:endParaRPr lang="ru-RU" sz="900" b="1" spc="-2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31621" y="3709018"/>
            <a:ext cx="2722337" cy="1087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chemeClr val="tx1"/>
                </a:solidFill>
                <a:latin typeface="Arial Narrow" pitchFamily="34" charset="0"/>
              </a:rPr>
              <a:t>Проведение  специализированной подготовки </a:t>
            </a:r>
          </a:p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chemeClr val="tx1"/>
                </a:solidFill>
                <a:latin typeface="Arial Narrow" pitchFamily="34" charset="0"/>
              </a:rPr>
              <a:t>Обеспечение специальной техникой и материальными средствами</a:t>
            </a:r>
          </a:p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Руководство при ликвидации последствий ЧС природного и техногенного характера</a:t>
            </a:r>
          </a:p>
          <a:p>
            <a:pPr>
              <a:lnSpc>
                <a:spcPct val="80000"/>
              </a:lnSpc>
            </a:pPr>
            <a:r>
              <a:rPr lang="ru-RU" sz="900" b="1" i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(тушение природных пожаров, ликвидация последствий наводнений, проведение </a:t>
            </a:r>
            <a:r>
              <a:rPr lang="ru-RU" sz="900" b="1" i="1" dirty="0" err="1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противопаводковых</a:t>
            </a:r>
            <a:r>
              <a:rPr lang="ru-RU" sz="900" b="1" i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 и </a:t>
            </a:r>
            <a:r>
              <a:rPr lang="ru-RU" sz="900" b="1" i="1" dirty="0" err="1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противолавинных</a:t>
            </a:r>
            <a:r>
              <a:rPr lang="ru-RU" sz="900" b="1" i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 мероприятий, последствия аварий на промышленных объектах)</a:t>
            </a:r>
            <a:endParaRPr lang="ru-RU" sz="900" b="1" i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6391003" y="3650168"/>
            <a:ext cx="2750052" cy="73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chemeClr val="tx1"/>
                </a:solidFill>
                <a:latin typeface="Arial Narrow" pitchFamily="34" charset="0"/>
              </a:rPr>
              <a:t>Проведение  специализированной подготовки </a:t>
            </a:r>
          </a:p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>
                <a:solidFill>
                  <a:schemeClr val="tx1"/>
                </a:solidFill>
                <a:latin typeface="Arial Narrow" pitchFamily="34" charset="0"/>
              </a:rPr>
              <a:t>Обеспечение специальными средствами, СИБЗ и другими материальными средствами</a:t>
            </a:r>
          </a:p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rgbClr val="0070C0"/>
                </a:solidFill>
                <a:latin typeface="Arial Narrow" pitchFamily="34" charset="0"/>
              </a:rPr>
              <a:t>Руководство при выполнении специальных задач</a:t>
            </a:r>
            <a:endParaRPr lang="ru-RU" sz="9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3209013" y="4639086"/>
            <a:ext cx="3102887" cy="52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chemeClr val="tx1"/>
                </a:solidFill>
                <a:latin typeface="Arial Narrow" pitchFamily="34" charset="0"/>
              </a:rPr>
              <a:t>Проведение  специализированной подготовки </a:t>
            </a:r>
          </a:p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 smtClean="0">
                <a:solidFill>
                  <a:schemeClr val="tx1"/>
                </a:solidFill>
                <a:latin typeface="Arial Narrow" pitchFamily="34" charset="0"/>
              </a:rPr>
              <a:t>Обеспечение специальными средствами, СИБЗ и другими материальными средствами</a:t>
            </a:r>
          </a:p>
          <a:p>
            <a:pPr marL="90488" indent="-90488">
              <a:lnSpc>
                <a:spcPct val="80000"/>
              </a:lnSpc>
              <a:buAutoNum type="arabicPeriod"/>
            </a:pPr>
            <a:r>
              <a:rPr lang="ru-RU" sz="900" b="1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Руководство при выполнении специальных задач</a:t>
            </a:r>
          </a:p>
        </p:txBody>
      </p:sp>
      <p:grpSp>
        <p:nvGrpSpPr>
          <p:cNvPr id="105" name="Группа 104"/>
          <p:cNvGrpSpPr/>
          <p:nvPr/>
        </p:nvGrpSpPr>
        <p:grpSpPr>
          <a:xfrm>
            <a:off x="398868" y="444166"/>
            <a:ext cx="1712888" cy="1896994"/>
            <a:chOff x="-2459180" y="249100"/>
            <a:chExt cx="1712888" cy="1896994"/>
          </a:xfrm>
        </p:grpSpPr>
        <p:cxnSp>
          <p:nvCxnSpPr>
            <p:cNvPr id="142" name="Прямая соединительная линия 141"/>
            <p:cNvCxnSpPr/>
            <p:nvPr/>
          </p:nvCxnSpPr>
          <p:spPr>
            <a:xfrm>
              <a:off x="-2286622" y="1990725"/>
              <a:ext cx="936000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>
              <a:off x="-2291042" y="327859"/>
              <a:ext cx="0" cy="1662866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>
              <a:off x="-2291043" y="1734424"/>
              <a:ext cx="936000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>
              <a:off x="-2291043" y="1462962"/>
              <a:ext cx="936000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>
              <a:off x="-2291043" y="1204315"/>
              <a:ext cx="936000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>
            <a:xfrm>
              <a:off x="-2291043" y="944759"/>
              <a:ext cx="936000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Прямоугольник 134"/>
            <p:cNvSpPr/>
            <p:nvPr/>
          </p:nvSpPr>
          <p:spPr>
            <a:xfrm>
              <a:off x="-2186426" y="837869"/>
              <a:ext cx="720000" cy="217509"/>
            </a:xfrm>
            <a:prstGeom prst="rect">
              <a:avLst/>
            </a:prstGeom>
            <a:gradFill>
              <a:gsLst>
                <a:gs pos="0">
                  <a:srgbClr val="FFCCCC"/>
                </a:gs>
                <a:gs pos="50000">
                  <a:schemeClr val="bg1"/>
                </a:gs>
                <a:gs pos="100000">
                  <a:srgbClr val="FF9999"/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 contourW="19050">
              <a:bevelT w="25400" h="50800"/>
              <a:bevelB w="1651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800" b="1" dirty="0" err="1">
                  <a:solidFill>
                    <a:schemeClr val="tx1"/>
                  </a:solidFill>
                  <a:latin typeface="Arial Narrow" pitchFamily="34" charset="0"/>
                </a:rPr>
                <a:t>ЛенВО</a:t>
              </a:r>
              <a:endParaRPr lang="ru-RU" sz="8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-2186426" y="1094614"/>
              <a:ext cx="720000" cy="217509"/>
            </a:xfrm>
            <a:prstGeom prst="rect">
              <a:avLst/>
            </a:prstGeom>
            <a:gradFill>
              <a:gsLst>
                <a:gs pos="0">
                  <a:srgbClr val="FFCCCC"/>
                </a:gs>
                <a:gs pos="50000">
                  <a:schemeClr val="bg1"/>
                </a:gs>
                <a:gs pos="100000">
                  <a:srgbClr val="FF9999"/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 contourW="19050">
              <a:bevelT w="25400" h="50800"/>
              <a:bevelB w="1651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800" b="1" dirty="0">
                  <a:solidFill>
                    <a:schemeClr val="tx1"/>
                  </a:solidFill>
                  <a:latin typeface="Arial Narrow" pitchFamily="34" charset="0"/>
                </a:rPr>
                <a:t>МВО</a:t>
              </a: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-2186426" y="1351359"/>
              <a:ext cx="720000" cy="217509"/>
            </a:xfrm>
            <a:prstGeom prst="rect">
              <a:avLst/>
            </a:prstGeom>
            <a:gradFill>
              <a:gsLst>
                <a:gs pos="0">
                  <a:srgbClr val="FFCCCC"/>
                </a:gs>
                <a:gs pos="50000">
                  <a:schemeClr val="bg1"/>
                </a:gs>
                <a:gs pos="100000">
                  <a:srgbClr val="FF9999"/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 contourW="19050">
              <a:bevelT w="25400" h="50800"/>
              <a:bevelB w="1651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800" b="1" dirty="0">
                  <a:solidFill>
                    <a:schemeClr val="tx1"/>
                  </a:solidFill>
                  <a:latin typeface="Arial Narrow" pitchFamily="34" charset="0"/>
                </a:rPr>
                <a:t>ЮВО</a:t>
              </a: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-2186426" y="1608104"/>
              <a:ext cx="720000" cy="217509"/>
            </a:xfrm>
            <a:prstGeom prst="rect">
              <a:avLst/>
            </a:prstGeom>
            <a:gradFill>
              <a:gsLst>
                <a:gs pos="0">
                  <a:srgbClr val="FFCCCC"/>
                </a:gs>
                <a:gs pos="50000">
                  <a:schemeClr val="bg1"/>
                </a:gs>
                <a:gs pos="100000">
                  <a:srgbClr val="FF9999"/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 contourW="19050">
              <a:bevelT w="25400" h="50800"/>
              <a:bevelB w="1651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800" b="1" dirty="0">
                  <a:solidFill>
                    <a:schemeClr val="tx1"/>
                  </a:solidFill>
                  <a:latin typeface="Arial Narrow" pitchFamily="34" charset="0"/>
                </a:rPr>
                <a:t>ЦВО</a:t>
              </a: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-2186426" y="1864849"/>
              <a:ext cx="720000" cy="217509"/>
            </a:xfrm>
            <a:prstGeom prst="rect">
              <a:avLst/>
            </a:prstGeom>
            <a:gradFill>
              <a:gsLst>
                <a:gs pos="0">
                  <a:srgbClr val="FFCCCC"/>
                </a:gs>
                <a:gs pos="50000">
                  <a:schemeClr val="bg1"/>
                </a:gs>
                <a:gs pos="100000">
                  <a:srgbClr val="FF9999"/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 contourW="19050">
              <a:bevelT w="25400" h="50800"/>
              <a:bevelB w="1651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800" b="1" dirty="0">
                  <a:solidFill>
                    <a:schemeClr val="tx1"/>
                  </a:solidFill>
                  <a:latin typeface="Arial Narrow" pitchFamily="34" charset="0"/>
                </a:rPr>
                <a:t>ВВО</a:t>
              </a: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-2383779" y="249100"/>
              <a:ext cx="1188000" cy="360000"/>
              <a:chOff x="-2383779" y="99264"/>
              <a:chExt cx="1188000" cy="360000"/>
            </a:xfrm>
          </p:grpSpPr>
          <p:sp>
            <p:nvSpPr>
              <p:cNvPr id="137" name="Прямоугольник 136"/>
              <p:cNvSpPr/>
              <p:nvPr/>
            </p:nvSpPr>
            <p:spPr>
              <a:xfrm>
                <a:off x="-2383779" y="99264"/>
                <a:ext cx="1188000" cy="360000"/>
              </a:xfrm>
              <a:prstGeom prst="rect">
                <a:avLst/>
              </a:prstGeom>
              <a:gradFill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rgbClr val="FF9999"/>
                  </a:gs>
                </a:gsLst>
                <a:lin ang="5400000" scaled="0"/>
              </a:gradFill>
              <a:ln w="3175"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 contourW="19050">
                <a:bevelT w="50800" h="50800"/>
                <a:bevelB w="1651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0" rtlCol="0" anchor="ctr"/>
              <a:lstStyle/>
              <a:p>
                <a:pPr marL="179388" algn="ctr">
                  <a:lnSpc>
                    <a:spcPct val="80000"/>
                  </a:lnSpc>
                </a:pPr>
                <a:r>
                  <a:rPr lang="ru-RU" sz="8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ГЕНЕРАЛЬНЫЙ</a:t>
                </a:r>
              </a:p>
              <a:p>
                <a:pPr marL="179388" algn="ctr">
                  <a:lnSpc>
                    <a:spcPct val="80000"/>
                  </a:lnSpc>
                </a:pPr>
                <a:r>
                  <a:rPr lang="ru-RU" sz="8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 ШТАБ</a:t>
                </a:r>
                <a:endParaRPr lang="ru-RU" sz="8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pic>
            <p:nvPicPr>
              <p:cNvPr id="164" name="Picture 7" descr="Герб ГОМУ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9FAAE"/>
                  </a:clrFrom>
                  <a:clrTo>
                    <a:srgbClr val="F9FAA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14855" y="150763"/>
                <a:ext cx="228076" cy="22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" name="Группа 40"/>
            <p:cNvGrpSpPr/>
            <p:nvPr/>
          </p:nvGrpSpPr>
          <p:grpSpPr>
            <a:xfrm>
              <a:off x="-1789780" y="521036"/>
              <a:ext cx="720000" cy="252000"/>
              <a:chOff x="-1789780" y="371200"/>
              <a:chExt cx="720000" cy="252000"/>
            </a:xfrm>
          </p:grpSpPr>
          <p:sp>
            <p:nvSpPr>
              <p:cNvPr id="138" name="Прямоугольник 137"/>
              <p:cNvSpPr/>
              <p:nvPr/>
            </p:nvSpPr>
            <p:spPr>
              <a:xfrm>
                <a:off x="-1789780" y="371200"/>
                <a:ext cx="720000" cy="252000"/>
              </a:xfrm>
              <a:prstGeom prst="rect">
                <a:avLst/>
              </a:prstGeom>
              <a:gradFill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rgbClr val="FF9999"/>
                  </a:gs>
                </a:gsLst>
                <a:lin ang="5400000" scaled="0"/>
              </a:gradFill>
              <a:ln w="3175"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 contourW="19050">
                <a:bevelT w="25400" h="50800"/>
                <a:bevelB w="1651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rIns="0" rtlCol="0" anchor="ctr"/>
              <a:lstStyle/>
              <a:p>
                <a:pPr marL="179388" algn="ctr">
                  <a:lnSpc>
                    <a:spcPct val="80000"/>
                  </a:lnSpc>
                </a:pPr>
                <a:r>
                  <a:rPr lang="ru-RU" sz="800" b="1" dirty="0">
                    <a:solidFill>
                      <a:schemeClr val="tx1"/>
                    </a:solidFill>
                    <a:latin typeface="Arial Narrow" pitchFamily="34" charset="0"/>
                  </a:rPr>
                  <a:t>НЦУО</a:t>
                </a:r>
              </a:p>
            </p:txBody>
          </p:sp>
          <p:pic>
            <p:nvPicPr>
              <p:cNvPr id="163" name="Picture 2" descr="G:\заставки новые 12.05\меч-вверх_быстрая.gif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82" r="18404"/>
              <a:stretch/>
            </p:blipFill>
            <p:spPr bwMode="auto">
              <a:xfrm>
                <a:off x="-1747573" y="385274"/>
                <a:ext cx="254794" cy="20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0" name="Прямоугольник 169"/>
            <p:cNvSpPr/>
            <p:nvPr/>
          </p:nvSpPr>
          <p:spPr>
            <a:xfrm rot="16200000">
              <a:off x="-2836267" y="1295573"/>
              <a:ext cx="891000" cy="136825"/>
            </a:xfrm>
            <a:prstGeom prst="rect">
              <a:avLst/>
            </a:prstGeom>
            <a:noFill/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700" b="1" i="1" dirty="0" smtClean="0">
                  <a:solidFill>
                    <a:schemeClr val="tx1"/>
                  </a:solidFill>
                  <a:latin typeface="Arial Narrow" pitchFamily="34" charset="0"/>
                </a:rPr>
                <a:t>ВОЕННЫЕ ОКРУГА</a:t>
              </a:r>
              <a:endParaRPr lang="ru-RU" sz="700" b="1" i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92" name="Группа 91"/>
            <p:cNvGrpSpPr/>
            <p:nvPr/>
          </p:nvGrpSpPr>
          <p:grpSpPr>
            <a:xfrm>
              <a:off x="-1350880" y="866639"/>
              <a:ext cx="443640" cy="208525"/>
              <a:chOff x="-1347895" y="866639"/>
              <a:chExt cx="443640" cy="208525"/>
            </a:xfrm>
          </p:grpSpPr>
          <p:sp>
            <p:nvSpPr>
              <p:cNvPr id="85" name="Прямоугольник 84"/>
              <p:cNvSpPr/>
              <p:nvPr/>
            </p:nvSpPr>
            <p:spPr>
              <a:xfrm>
                <a:off x="-1282874" y="912755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Прямоугольник 170"/>
              <p:cNvSpPr/>
              <p:nvPr/>
            </p:nvSpPr>
            <p:spPr>
              <a:xfrm>
                <a:off x="-1314187" y="89296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Прямоугольник 171"/>
              <p:cNvSpPr/>
              <p:nvPr/>
            </p:nvSpPr>
            <p:spPr>
              <a:xfrm>
                <a:off x="-1347895" y="86663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3" name="Группа 172"/>
            <p:cNvGrpSpPr/>
            <p:nvPr/>
          </p:nvGrpSpPr>
          <p:grpSpPr>
            <a:xfrm>
              <a:off x="-1350880" y="1128337"/>
              <a:ext cx="443640" cy="208525"/>
              <a:chOff x="-1347895" y="866639"/>
              <a:chExt cx="443640" cy="208525"/>
            </a:xfrm>
          </p:grpSpPr>
          <p:sp>
            <p:nvSpPr>
              <p:cNvPr id="174" name="Прямоугольник 173"/>
              <p:cNvSpPr/>
              <p:nvPr/>
            </p:nvSpPr>
            <p:spPr>
              <a:xfrm>
                <a:off x="-1282874" y="912755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Прямоугольник 174"/>
              <p:cNvSpPr/>
              <p:nvPr/>
            </p:nvSpPr>
            <p:spPr>
              <a:xfrm>
                <a:off x="-1314187" y="89296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рямоугольник 175"/>
              <p:cNvSpPr/>
              <p:nvPr/>
            </p:nvSpPr>
            <p:spPr>
              <a:xfrm>
                <a:off x="-1347895" y="86663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7" name="Группа 176"/>
            <p:cNvGrpSpPr/>
            <p:nvPr/>
          </p:nvGrpSpPr>
          <p:grpSpPr>
            <a:xfrm>
              <a:off x="-1350880" y="1390035"/>
              <a:ext cx="443640" cy="208525"/>
              <a:chOff x="-1347895" y="866639"/>
              <a:chExt cx="443640" cy="208525"/>
            </a:xfrm>
          </p:grpSpPr>
          <p:sp>
            <p:nvSpPr>
              <p:cNvPr id="178" name="Прямоугольник 177"/>
              <p:cNvSpPr/>
              <p:nvPr/>
            </p:nvSpPr>
            <p:spPr>
              <a:xfrm>
                <a:off x="-1282874" y="912755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Прямоугольник 178"/>
              <p:cNvSpPr/>
              <p:nvPr/>
            </p:nvSpPr>
            <p:spPr>
              <a:xfrm>
                <a:off x="-1314187" y="89296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рямоугольник 179"/>
              <p:cNvSpPr/>
              <p:nvPr/>
            </p:nvSpPr>
            <p:spPr>
              <a:xfrm>
                <a:off x="-1347895" y="86663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81" name="Группа 180"/>
            <p:cNvGrpSpPr/>
            <p:nvPr/>
          </p:nvGrpSpPr>
          <p:grpSpPr>
            <a:xfrm>
              <a:off x="-1350880" y="1651733"/>
              <a:ext cx="443640" cy="208525"/>
              <a:chOff x="-1347895" y="866639"/>
              <a:chExt cx="443640" cy="208525"/>
            </a:xfrm>
          </p:grpSpPr>
          <p:sp>
            <p:nvSpPr>
              <p:cNvPr id="182" name="Прямоугольник 181"/>
              <p:cNvSpPr/>
              <p:nvPr/>
            </p:nvSpPr>
            <p:spPr>
              <a:xfrm>
                <a:off x="-1282874" y="912755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Прямоугольник 182"/>
              <p:cNvSpPr/>
              <p:nvPr/>
            </p:nvSpPr>
            <p:spPr>
              <a:xfrm>
                <a:off x="-1314187" y="89296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Прямоугольник 183"/>
              <p:cNvSpPr/>
              <p:nvPr/>
            </p:nvSpPr>
            <p:spPr>
              <a:xfrm>
                <a:off x="-1347895" y="86663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85" name="Группа 184"/>
            <p:cNvGrpSpPr/>
            <p:nvPr/>
          </p:nvGrpSpPr>
          <p:grpSpPr>
            <a:xfrm>
              <a:off x="-1350880" y="1913429"/>
              <a:ext cx="443640" cy="208525"/>
              <a:chOff x="-1347895" y="866639"/>
              <a:chExt cx="443640" cy="208525"/>
            </a:xfrm>
          </p:grpSpPr>
          <p:sp>
            <p:nvSpPr>
              <p:cNvPr id="186" name="Прямоугольник 185"/>
              <p:cNvSpPr/>
              <p:nvPr/>
            </p:nvSpPr>
            <p:spPr>
              <a:xfrm>
                <a:off x="-1282874" y="912755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/>
              <p:cNvSpPr/>
              <p:nvPr/>
            </p:nvSpPr>
            <p:spPr>
              <a:xfrm>
                <a:off x="-1314187" y="89296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/>
              <p:cNvSpPr/>
              <p:nvPr/>
            </p:nvSpPr>
            <p:spPr>
              <a:xfrm>
                <a:off x="-1347895" y="866639"/>
                <a:ext cx="378619" cy="162409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9" name="Прямоугольник 188"/>
            <p:cNvSpPr/>
            <p:nvPr/>
          </p:nvSpPr>
          <p:spPr>
            <a:xfrm rot="16200000">
              <a:off x="-1468816" y="1423570"/>
              <a:ext cx="1308223" cy="136825"/>
            </a:xfrm>
            <a:prstGeom prst="rect">
              <a:avLst/>
            </a:prstGeom>
            <a:noFill/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00" b="1" i="1" dirty="0" smtClean="0">
                  <a:solidFill>
                    <a:schemeClr val="tx1"/>
                  </a:solidFill>
                  <a:latin typeface="Arial Narrow" pitchFamily="34" charset="0"/>
                </a:rPr>
                <a:t>ВОИНСКИЕ ЧАСТИ-ФОРМИРОВАТЕЛИ</a:t>
              </a:r>
              <a:endParaRPr lang="ru-RU" sz="600" b="1" i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202" name="Прямоугольник 201"/>
          <p:cNvSpPr/>
          <p:nvPr/>
        </p:nvSpPr>
        <p:spPr>
          <a:xfrm>
            <a:off x="7136029" y="438800"/>
            <a:ext cx="1260000" cy="360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508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b="1" dirty="0" smtClean="0">
                <a:solidFill>
                  <a:schemeClr val="tx1"/>
                </a:solidFill>
                <a:latin typeface="Arial Narrow" pitchFamily="34" charset="0"/>
              </a:rPr>
              <a:t>ИСПОЛНИТЕЛЬНЫЕ ОРГАНЫ СУБЪЕКТА РФ</a:t>
            </a:r>
            <a:endParaRPr lang="ru-RU" sz="8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6987566" y="742043"/>
            <a:ext cx="939608" cy="300774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254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b="1" dirty="0" smtClean="0">
                <a:solidFill>
                  <a:schemeClr val="tx1"/>
                </a:solidFill>
                <a:latin typeface="Arial Narrow" pitchFamily="34" charset="0"/>
              </a:rPr>
              <a:t>СИТУАЦИОННЫЙ ЦЕНТР</a:t>
            </a:r>
            <a:endParaRPr lang="ru-RU" sz="8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7195847" y="1138358"/>
            <a:ext cx="720000" cy="216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254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700" b="1" dirty="0" smtClean="0">
                <a:solidFill>
                  <a:schemeClr val="tx1"/>
                </a:solidFill>
                <a:latin typeface="Arial Narrow" pitchFamily="34" charset="0"/>
              </a:rPr>
              <a:t>ВОЕННЫЙ КОМИССАРИАТ</a:t>
            </a:r>
            <a:endParaRPr lang="ru-RU" sz="7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7195847" y="1419425"/>
            <a:ext cx="720000" cy="216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254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700" b="1" dirty="0" smtClean="0">
                <a:solidFill>
                  <a:schemeClr val="tx1"/>
                </a:solidFill>
                <a:latin typeface="Arial Narrow" pitchFamily="34" charset="0"/>
              </a:rPr>
              <a:t>ОПЕРАТИВНАЯ ГРУППА МВД</a:t>
            </a:r>
            <a:endParaRPr lang="ru-RU" sz="7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7195847" y="1700492"/>
            <a:ext cx="720000" cy="216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254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700" b="1" dirty="0">
                <a:solidFill>
                  <a:schemeClr val="tx1"/>
                </a:solidFill>
                <a:latin typeface="Arial Narrow" pitchFamily="34" charset="0"/>
              </a:rPr>
              <a:t>ОПЕРАТИВНАЯ ГРУППА </a:t>
            </a:r>
            <a:r>
              <a:rPr lang="ru-RU" sz="700" b="1" dirty="0" smtClean="0">
                <a:solidFill>
                  <a:schemeClr val="tx1"/>
                </a:solidFill>
                <a:latin typeface="Arial Narrow" pitchFamily="34" charset="0"/>
              </a:rPr>
              <a:t>ВНГ</a:t>
            </a:r>
            <a:endParaRPr lang="ru-RU" sz="7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7195847" y="1981560"/>
            <a:ext cx="720000" cy="216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 contourW="19050">
            <a:bevelT w="25400" h="50800"/>
            <a:bevelB w="1651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700" b="1" dirty="0">
                <a:solidFill>
                  <a:schemeClr val="tx1"/>
                </a:solidFill>
                <a:latin typeface="Arial Narrow" pitchFamily="34" charset="0"/>
              </a:rPr>
              <a:t>ОПЕРАТИВНАЯ ГРУППА </a:t>
            </a:r>
            <a:r>
              <a:rPr lang="ru-RU" sz="700" b="1" dirty="0" smtClean="0">
                <a:solidFill>
                  <a:schemeClr val="tx1"/>
                </a:solidFill>
                <a:latin typeface="Arial Narrow" pitchFamily="34" charset="0"/>
              </a:rPr>
              <a:t>МЧС</a:t>
            </a:r>
            <a:endParaRPr lang="ru-RU" sz="7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255" name="Прямая соединительная линия 254"/>
          <p:cNvCxnSpPr/>
          <p:nvPr/>
        </p:nvCxnSpPr>
        <p:spPr>
          <a:xfrm>
            <a:off x="1885787" y="773553"/>
            <a:ext cx="49366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Прямоугольник 257"/>
          <p:cNvSpPr/>
          <p:nvPr/>
        </p:nvSpPr>
        <p:spPr>
          <a:xfrm>
            <a:off x="8182284" y="1544566"/>
            <a:ext cx="378619" cy="162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/>
          <p:cNvSpPr/>
          <p:nvPr/>
        </p:nvSpPr>
        <p:spPr>
          <a:xfrm>
            <a:off x="8150971" y="1524780"/>
            <a:ext cx="378619" cy="162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 259"/>
          <p:cNvSpPr/>
          <p:nvPr/>
        </p:nvSpPr>
        <p:spPr>
          <a:xfrm>
            <a:off x="8117263" y="1498450"/>
            <a:ext cx="378619" cy="162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/>
          <p:cNvSpPr/>
          <p:nvPr/>
        </p:nvSpPr>
        <p:spPr>
          <a:xfrm>
            <a:off x="8011097" y="1762531"/>
            <a:ext cx="658365" cy="179344"/>
          </a:xfrm>
          <a:prstGeom prst="rect">
            <a:avLst/>
          </a:prstGeom>
          <a:noFill/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i="1" dirty="0" smtClean="0">
                <a:solidFill>
                  <a:schemeClr val="tx1"/>
                </a:solidFill>
                <a:latin typeface="Arial Narrow" pitchFamily="34" charset="0"/>
              </a:rPr>
              <a:t>РЕГИОНАЛЬНЫЕ ПОДРАЗДЕЛЕНИЯ</a:t>
            </a:r>
            <a:endParaRPr lang="ru-RU" sz="600" b="1" i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4931" y="588429"/>
            <a:ext cx="4770425" cy="369332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537086">
              <a:lnSpc>
                <a:spcPct val="120000"/>
              </a:lnSpc>
            </a:pPr>
            <a:r>
              <a:rPr lang="ru-RU" sz="1000" b="1" i="1" kern="0" cap="none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Взаимный обмен информацией</a:t>
            </a:r>
          </a:p>
          <a:p>
            <a:pPr algn="ctr" defTabSz="537086">
              <a:lnSpc>
                <a:spcPct val="120000"/>
              </a:lnSpc>
            </a:pPr>
            <a:r>
              <a:rPr lang="ru-RU" sz="1000" b="1" i="1" kern="0" dirty="0" smtClean="0">
                <a:latin typeface="Arial Narrow" pitchFamily="34" charset="0"/>
                <a:cs typeface="Arial" pitchFamily="34" charset="0"/>
              </a:rPr>
              <a:t>ТЛФ, ЗС СПД (донесения)</a:t>
            </a:r>
            <a:endParaRPr lang="ru-RU" sz="1000" b="1" i="1" kern="0" cap="none" dirty="0" smtClean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6151" y="3044753"/>
            <a:ext cx="1290738" cy="19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b="1" dirty="0">
                <a:latin typeface="Arial Narrow" pitchFamily="34" charset="0"/>
              </a:rPr>
              <a:t>Территориальные органы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6178132" y="3038827"/>
            <a:ext cx="1290738" cy="19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b="1" dirty="0">
                <a:latin typeface="Arial Narrow" pitchFamily="34" charset="0"/>
              </a:rPr>
              <a:t>Территориальные органы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3913089" y="4034082"/>
            <a:ext cx="1290738" cy="19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b="1" dirty="0">
                <a:latin typeface="Arial Narrow" pitchFamily="34" charset="0"/>
              </a:rPr>
              <a:t>Территориальные органы</a:t>
            </a:r>
          </a:p>
        </p:txBody>
      </p:sp>
    </p:spTree>
    <p:extLst>
      <p:ext uri="{BB962C8B-B14F-4D97-AF65-F5344CB8AC3E}">
        <p14:creationId xmlns:p14="http://schemas.microsoft.com/office/powerpoint/2010/main" val="34720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рямоугольник 182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2839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подготовке региональных </a:t>
            </a: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подразделений </a:t>
            </a:r>
            <a:r>
              <a:rPr lang="ru-RU" sz="15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 38 дней ежегодно)</a:t>
            </a:r>
            <a:endParaRPr lang="ru-RU" sz="15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15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15834106" y="2811912"/>
            <a:ext cx="3780000" cy="504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222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56369" tIns="0" rIns="0" bIns="0" rtlCol="0" anchor="t"/>
          <a:lstStyle/>
          <a:p>
            <a:pPr algn="ctr" defTabSz="684181">
              <a:lnSpc>
                <a:spcPct val="90000"/>
              </a:lnSpc>
              <a:spcAft>
                <a:spcPts val="300"/>
              </a:spcAft>
              <a:defRPr/>
            </a:pPr>
            <a:r>
              <a:rPr lang="ru-RU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51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2" b="964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8895809" y="2866182"/>
            <a:ext cx="657070" cy="38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6" name="Скругленный прямоугольник 355"/>
          <p:cNvSpPr/>
          <p:nvPr/>
        </p:nvSpPr>
        <p:spPr>
          <a:xfrm>
            <a:off x="15834106" y="3434651"/>
            <a:ext cx="37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6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 w="2222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56369" tIns="0" rIns="0" bIns="0" rtlCol="0" anchor="t"/>
          <a:lstStyle/>
          <a:p>
            <a:pPr algn="ctr" defTabSz="684181">
              <a:lnSpc>
                <a:spcPct val="90000"/>
              </a:lnSpc>
              <a:spcAft>
                <a:spcPts val="300"/>
              </a:spcAft>
              <a:defRPr/>
            </a:pPr>
            <a:r>
              <a:rPr lang="ru-RU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15628461" y="3661056"/>
            <a:ext cx="4236174" cy="289689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РОСГВАРДИИ</a:t>
            </a:r>
            <a:endParaRPr lang="ru-RU" b="1" kern="0" spc="-15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15854577" y="4626468"/>
            <a:ext cx="3780000" cy="50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400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22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lIns="35946" tIns="0" rIns="0" bIns="0" rtlCol="0" anchor="t"/>
          <a:lstStyle/>
          <a:p>
            <a:pPr algn="ctr" defTabSz="684181">
              <a:lnSpc>
                <a:spcPct val="90000"/>
              </a:lnSpc>
              <a:spcAft>
                <a:spcPts val="300"/>
              </a:spcAft>
              <a:defRPr/>
            </a:pPr>
            <a:r>
              <a:rPr lang="ru-RU" sz="1200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9" name="Прямоугольник 368"/>
          <p:cNvSpPr/>
          <p:nvPr/>
        </p:nvSpPr>
        <p:spPr>
          <a:xfrm>
            <a:off x="16048900" y="4676056"/>
            <a:ext cx="3336662" cy="402664"/>
          </a:xfrm>
          <a:prstGeom prst="rect">
            <a:avLst/>
          </a:prstGeom>
        </p:spPr>
        <p:txBody>
          <a:bodyPr wrap="square" lIns="68553" tIns="34283" rIns="68553" bIns="34283">
            <a:spAutoFit/>
          </a:bodyPr>
          <a:lstStyle/>
          <a:p>
            <a:pPr algn="ctr" defTabSz="681918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spc="-15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itchFamily="34" charset="0"/>
              </a:rPr>
              <a:t>         «АВАНГАРД» </a:t>
            </a:r>
            <a:r>
              <a:rPr lang="ru-RU" sz="1200" kern="0" spc="-15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1200" b="1" kern="0" spc="-15" dirty="0">
                <a:solidFill>
                  <a:srgbClr val="C00000"/>
                </a:solidFill>
                <a:latin typeface="Arial Narrow" pitchFamily="34" charset="0"/>
                <a:ea typeface="Times New Roman"/>
                <a:cs typeface="Arial" pitchFamily="34" charset="0"/>
              </a:rPr>
              <a:t>122,</a:t>
            </a:r>
          </a:p>
          <a:p>
            <a:pPr algn="ctr" defTabSz="681918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spc="-15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itchFamily="34" charset="0"/>
              </a:rPr>
              <a:t>       «ЮНАРМИЯ»</a:t>
            </a:r>
            <a:r>
              <a:rPr lang="ru-RU" sz="1200" kern="0" spc="-15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1200" b="1" kern="0" spc="-15" dirty="0">
                <a:solidFill>
                  <a:srgbClr val="C00000"/>
                </a:solidFill>
                <a:latin typeface="Arial Narrow" pitchFamily="34" charset="0"/>
                <a:ea typeface="Times New Roman"/>
                <a:cs typeface="Arial" pitchFamily="34" charset="0"/>
              </a:rPr>
              <a:t>2 303, </a:t>
            </a:r>
            <a:r>
              <a:rPr lang="ru-RU" sz="1200" b="1" kern="0" spc="-15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itchFamily="34" charset="0"/>
              </a:rPr>
              <a:t>«ДОСААФ» </a:t>
            </a:r>
            <a:r>
              <a:rPr lang="ru-RU" sz="1200" kern="0" spc="-15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1200" b="1" kern="0" spc="-15" dirty="0">
                <a:solidFill>
                  <a:srgbClr val="C00000"/>
                </a:solidFill>
                <a:latin typeface="Arial Narrow" pitchFamily="34" charset="0"/>
                <a:ea typeface="Times New Roman"/>
                <a:cs typeface="Arial" pitchFamily="34" charset="0"/>
              </a:rPr>
              <a:t>462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15854577" y="1560175"/>
            <a:ext cx="3780000" cy="504000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lIns="56369" tIns="0" rIns="0" bIns="0" rtlCol="0" anchor="t"/>
          <a:lstStyle/>
          <a:p>
            <a:pPr algn="ctr" defTabSz="684181">
              <a:lnSpc>
                <a:spcPct val="90000"/>
              </a:lnSpc>
              <a:spcAft>
                <a:spcPts val="300"/>
              </a:spcAft>
              <a:defRPr/>
            </a:pPr>
            <a:r>
              <a:rPr lang="ru-RU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0" name="Picture 9" descr="Орел_классический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18856566" y="1644108"/>
            <a:ext cx="716461" cy="35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3" name="Скругленный прямоугольник 392"/>
          <p:cNvSpPr/>
          <p:nvPr/>
        </p:nvSpPr>
        <p:spPr>
          <a:xfrm>
            <a:off x="15834106" y="4020909"/>
            <a:ext cx="37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E75B6"/>
              </a:gs>
              <a:gs pos="63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2700000" scaled="1"/>
          </a:gradFill>
          <a:ln w="22225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lIns="56369" tIns="0" rIns="0" bIns="0" rtlCol="0" anchor="t"/>
          <a:lstStyle/>
          <a:p>
            <a:pPr algn="ctr" defTabSz="684181">
              <a:lnSpc>
                <a:spcPct val="90000"/>
              </a:lnSpc>
              <a:spcAft>
                <a:spcPts val="300"/>
              </a:spcAft>
              <a:defRPr/>
            </a:pPr>
            <a:r>
              <a:rPr lang="ru-RU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4" name="Прямоугольник 393"/>
          <p:cNvSpPr/>
          <p:nvPr/>
        </p:nvSpPr>
        <p:spPr>
          <a:xfrm>
            <a:off x="15579802" y="4071092"/>
            <a:ext cx="4237193" cy="258528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Центры подготовки </a:t>
            </a:r>
            <a:endParaRPr lang="ru-RU" sz="1200" b="1" kern="0" spc="-15" dirty="0">
              <a:solidFill>
                <a:prstClr val="black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92" name="Прямоугольник 391"/>
          <p:cNvSpPr/>
          <p:nvPr/>
        </p:nvSpPr>
        <p:spPr>
          <a:xfrm>
            <a:off x="15538499" y="4266622"/>
            <a:ext cx="4237194" cy="258528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МЧС России</a:t>
            </a:r>
            <a:endParaRPr lang="ru-RU" sz="1200" b="1" kern="0" spc="-15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00" name="Picture 2" descr="C:\Users\Public\Pictures\МЧС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168" y="4064826"/>
            <a:ext cx="347232" cy="41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332" y="3445156"/>
            <a:ext cx="486884" cy="460714"/>
          </a:xfrm>
          <a:prstGeom prst="rect">
            <a:avLst/>
          </a:prstGeom>
        </p:spPr>
      </p:pic>
      <p:sp>
        <p:nvSpPr>
          <p:cNvPr id="109" name="Скругленный прямоугольник 108"/>
          <p:cNvSpPr/>
          <p:nvPr/>
        </p:nvSpPr>
        <p:spPr>
          <a:xfrm>
            <a:off x="161269" y="503596"/>
            <a:ext cx="8837878" cy="376076"/>
          </a:xfrm>
          <a:prstGeom prst="roundRect">
            <a:avLst>
              <a:gd name="adj" fmla="val 7100"/>
            </a:avLst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Гибкий график подготовки, минимизирующий отрыв граждан от основной работы</a:t>
            </a:r>
            <a:endParaRPr lang="ru-RU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15834106" y="2166242"/>
            <a:ext cx="37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B8538"/>
              </a:gs>
              <a:gs pos="34000">
                <a:srgbClr val="FB8538">
                  <a:tint val="44500"/>
                  <a:satMod val="160000"/>
                </a:srgbClr>
              </a:gs>
              <a:gs pos="100000">
                <a:srgbClr val="FB8538"/>
              </a:gs>
            </a:gsLst>
            <a:lin ang="10800000" scaled="1"/>
          </a:gradFill>
          <a:ln w="22225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35946" tIns="0" rIns="0" bIns="0" rtlCol="0" anchor="t"/>
          <a:lstStyle/>
          <a:p>
            <a:pPr algn="ctr" defTabSz="684181">
              <a:lnSpc>
                <a:spcPct val="90000"/>
              </a:lnSpc>
              <a:spcAft>
                <a:spcPts val="300"/>
              </a:spcAft>
              <a:defRPr/>
            </a:pPr>
            <a:r>
              <a:rPr lang="ru-RU" sz="1200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1803299" y="3743201"/>
            <a:ext cx="3530186" cy="371925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Специальная подготовка спасателей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1803298" y="2156535"/>
            <a:ext cx="7060375" cy="406995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Практические действия в составе экипажей, </a:t>
            </a: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расчетов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1816259" y="4165220"/>
            <a:ext cx="3523706" cy="428755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Медицинская подготовка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7" name="Пятиугольник 116"/>
          <p:cNvSpPr/>
          <p:nvPr/>
        </p:nvSpPr>
        <p:spPr>
          <a:xfrm>
            <a:off x="271717" y="3816412"/>
            <a:ext cx="1419059" cy="1204162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49306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программам </a:t>
            </a:r>
            <a:r>
              <a:rPr lang="ru-RU" b="1" spc="-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МЧС и МВД России, Росгвардии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471477" y="1274767"/>
            <a:ext cx="8465492" cy="3911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ВОЕННЫЕ СБОРЫ –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kern="0" dirty="0" smtClean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ЕЖЕГОДНО 2 НЕДЕЛИ </a:t>
            </a:r>
          </a:p>
        </p:txBody>
      </p:sp>
      <p:grpSp>
        <p:nvGrpSpPr>
          <p:cNvPr id="119" name="Группа 118"/>
          <p:cNvGrpSpPr/>
          <p:nvPr/>
        </p:nvGrpSpPr>
        <p:grpSpPr>
          <a:xfrm>
            <a:off x="176831" y="1259887"/>
            <a:ext cx="757875" cy="410910"/>
            <a:chOff x="176831" y="1311864"/>
            <a:chExt cx="757875" cy="410910"/>
          </a:xfrm>
        </p:grpSpPr>
        <p:pic>
          <p:nvPicPr>
            <p:cNvPr id="12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Овал 120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2" name="Группа 121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4" name="Скругленный прямоугольник 12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25" name="Прямоугольник 124"/>
          <p:cNvSpPr/>
          <p:nvPr/>
        </p:nvSpPr>
        <p:spPr>
          <a:xfrm>
            <a:off x="493339" y="3284805"/>
            <a:ext cx="8443630" cy="3911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49306"/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СПЕЦИАЛИЗИРОВАННАЯ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ПОДГОТОВКА –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ЕЖЕМЕСЯЧНО ДО 2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ДНЕЙ</a:t>
            </a:r>
            <a:r>
              <a:rPr lang="ru-RU" b="1" kern="0" dirty="0" smtClean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26" name="Группа 125"/>
          <p:cNvGrpSpPr/>
          <p:nvPr/>
        </p:nvGrpSpPr>
        <p:grpSpPr>
          <a:xfrm>
            <a:off x="176831" y="3269925"/>
            <a:ext cx="757875" cy="410910"/>
            <a:chOff x="198693" y="3212271"/>
            <a:chExt cx="757875" cy="410910"/>
          </a:xfrm>
        </p:grpSpPr>
        <p:pic>
          <p:nvPicPr>
            <p:cNvPr id="127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Овал 127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0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31" name="Скругленный прямоугольник 130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32" name="Пятиугольник 131"/>
          <p:cNvSpPr/>
          <p:nvPr/>
        </p:nvSpPr>
        <p:spPr>
          <a:xfrm>
            <a:off x="288969" y="1818321"/>
            <a:ext cx="1419059" cy="1137372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программам Минобороны России </a:t>
            </a: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1803298" y="1717758"/>
            <a:ext cx="7060375" cy="406995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1816258" y="2595312"/>
            <a:ext cx="7047415" cy="428755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112" name="Picture 3" descr="I:\Разное\Отдел военнослужащих по контракту\Мухоид\Доклады, донесения, анализы, Справки доклады\для слайдов\rossiya_armiya_20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9808" l="1944" r="91806">
                        <a14:foregroundMark x1="26667" y1="14808" x2="26667" y2="14808"/>
                        <a14:foregroundMark x1="30278" y1="9808" x2="30278" y2="9808"/>
                        <a14:foregroundMark x1="68056" y1="18846" x2="68056" y2="18846"/>
                        <a14:foregroundMark x1="68056" y1="18846" x2="68056" y2="18846"/>
                        <a14:foregroundMark x1="65139" y1="20192" x2="65139" y2="20192"/>
                        <a14:foregroundMark x1="72778" y1="17308" x2="72778" y2="17308"/>
                        <a14:foregroundMark x1="67500" y1="15192" x2="67500" y2="15192"/>
                        <a14:foregroundMark x1="81667" y1="43269" x2="81667" y2="43269"/>
                        <a14:foregroundMark x1="79167" y1="40192" x2="79167" y2="40192"/>
                        <a14:foregroundMark x1="87500" y1="54038" x2="87500" y2="54038"/>
                        <a14:foregroundMark x1="63472" y1="37308" x2="63472" y2="37308"/>
                        <a14:foregroundMark x1="4861" y1="49808" x2="4861" y2="49808"/>
                        <a14:backgroundMark x1="8472" y1="80192" x2="8472" y2="80192"/>
                        <a14:backgroundMark x1="6806" y1="73846" x2="6806" y2="73846"/>
                        <a14:backgroundMark x1="9722" y1="67115" x2="9722" y2="67115"/>
                        <a14:backgroundMark x1="54583" y1="95192" x2="54583" y2="95192"/>
                        <a14:backgroundMark x1="51250" y1="97500" x2="51250" y2="97500"/>
                        <a14:backgroundMark x1="52222" y1="93269" x2="52222" y2="93269"/>
                        <a14:backgroundMark x1="48472" y1="97500" x2="48472" y2="97500"/>
                        <a14:backgroundMark x1="49028" y1="81154" x2="49028" y2="81154"/>
                        <a14:backgroundMark x1="48333" y1="72115" x2="48333" y2="72115"/>
                        <a14:backgroundMark x1="48056" y1="68846" x2="48056" y2="68846"/>
                        <a14:backgroundMark x1="56111" y1="91538" x2="56111" y2="91538"/>
                        <a14:backgroundMark x1="55000" y1="89231" x2="55000" y2="89231"/>
                        <a14:backgroundMark x1="53194" y1="87692" x2="53194" y2="87692"/>
                        <a14:backgroundMark x1="50833" y1="84423" x2="50833" y2="84423"/>
                        <a14:backgroundMark x1="49861" y1="88846" x2="49861" y2="88846"/>
                        <a14:backgroundMark x1="43750" y1="98077" x2="43750" y2="98077"/>
                        <a14:backgroundMark x1="41667" y1="99038" x2="41667" y2="99038"/>
                        <a14:backgroundMark x1="46389" y1="98077" x2="46389" y2="98077"/>
                        <a14:backgroundMark x1="50000" y1="93269" x2="50000" y2="93269"/>
                        <a14:backgroundMark x1="51250" y1="89808" x2="51250" y2="89808"/>
                        <a14:backgroundMark x1="47500" y1="79231" x2="47500" y2="79231"/>
                        <a14:backgroundMark x1="47500" y1="75769" x2="47500" y2="75769"/>
                        <a14:backgroundMark x1="8611" y1="87500" x2="8611" y2="87500"/>
                        <a14:backgroundMark x1="9306" y1="94808" x2="9306" y2="94808"/>
                        <a14:backgroundMark x1="12222" y1="86154" x2="12222" y2="86154"/>
                        <a14:backgroundMark x1="13056" y1="93269" x2="13056" y2="9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12" r="6650" b="13492"/>
          <a:stretch/>
        </p:blipFill>
        <p:spPr bwMode="auto">
          <a:xfrm flipH="1">
            <a:off x="939372" y="850981"/>
            <a:ext cx="603022" cy="76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Рисунок 112" descr="https://avatars.mds.yandex.net/i?id=4a9abd67c2bee0a6d088d3c1d2a03a1276f1bd9c-8427457-images-thumbs&amp;n=13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954" y="3035519"/>
            <a:ext cx="796074" cy="6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Скругленный прямоугольник 135"/>
          <p:cNvSpPr/>
          <p:nvPr/>
        </p:nvSpPr>
        <p:spPr>
          <a:xfrm>
            <a:off x="1816259" y="4644070"/>
            <a:ext cx="3523706" cy="428755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Подготовка по борьбе с ДРГ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7" name="Скругленный прямоугольник 136"/>
          <p:cNvSpPr/>
          <p:nvPr/>
        </p:nvSpPr>
        <p:spPr>
          <a:xfrm>
            <a:off x="5476233" y="3900139"/>
            <a:ext cx="3530186" cy="371925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Подготовка по обеспечению общественного порядка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5489193" y="4314608"/>
            <a:ext cx="3523706" cy="428755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Инженерная подготовка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40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7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758" y="41583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15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нормативной правовой базы</a:t>
            </a:r>
            <a:endParaRPr lang="ru-RU" sz="13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15169" y="497475"/>
            <a:ext cx="1986763" cy="4484237"/>
          </a:xfrm>
          <a:prstGeom prst="homePlate">
            <a:avLst>
              <a:gd name="adj" fmla="val 1269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68212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9" y="770254"/>
            <a:ext cx="1760883" cy="276999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 федеральные законы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7523" y="497475"/>
            <a:ext cx="216978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Внесение изменений</a:t>
            </a:r>
            <a:endParaRPr lang="ru-RU" sz="12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386" y="2786613"/>
            <a:ext cx="1680785" cy="46166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 акты Правительства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Российской Федерации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79325" y="1050967"/>
            <a:ext cx="1328094" cy="1692503"/>
            <a:chOff x="220871" y="1024190"/>
            <a:chExt cx="1299770" cy="170060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20871" y="1024190"/>
              <a:ext cx="1188176" cy="1529758"/>
              <a:chOff x="3234522" y="886134"/>
              <a:chExt cx="958110" cy="1166507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3246562" y="886134"/>
                <a:ext cx="946070" cy="1166507"/>
                <a:chOff x="7851443" y="3246421"/>
                <a:chExt cx="1261426" cy="1555342"/>
              </a:xfrm>
            </p:grpSpPr>
            <p:grpSp>
              <p:nvGrpSpPr>
                <p:cNvPr id="29" name="Group 19"/>
                <p:cNvGrpSpPr>
                  <a:grpSpLocks/>
                </p:cNvGrpSpPr>
                <p:nvPr/>
              </p:nvGrpSpPr>
              <p:grpSpPr bwMode="auto">
                <a:xfrm>
                  <a:off x="7854916" y="3246421"/>
                  <a:ext cx="1257953" cy="1555342"/>
                  <a:chOff x="213" y="676"/>
                  <a:chExt cx="2201" cy="2935"/>
                </a:xfrm>
              </p:grpSpPr>
              <p:sp>
                <p:nvSpPr>
                  <p:cNvPr id="34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345" y="676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AutoShape 2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-778" y="1674"/>
                    <a:ext cx="2119" cy="137"/>
                  </a:xfrm>
                  <a:prstGeom prst="parallelogram">
                    <a:avLst>
                      <a:gd name="adj" fmla="val 10068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291" y="728"/>
                    <a:ext cx="2068" cy="2838"/>
                  </a:xfrm>
                  <a:prstGeom prst="cube">
                    <a:avLst>
                      <a:gd name="adj" fmla="val 5417"/>
                    </a:avLst>
                  </a:prstGeom>
                  <a:solidFill>
                    <a:srgbClr val="DD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214" y="813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3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/>
                </a:blip>
                <a:srcRect l="11433" t="15867" r="6549" b="14658"/>
                <a:stretch/>
              </p:blipFill>
              <p:spPr bwMode="auto">
                <a:xfrm>
                  <a:off x="7851443" y="3322482"/>
                  <a:ext cx="1186555" cy="1475737"/>
                </a:xfrm>
                <a:prstGeom prst="rect">
                  <a:avLst/>
                </a:prstGeom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1270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dkEdge">
                  <a:bevelT w="50800" h="50800"/>
                  <a:bevelB/>
                </a:sp3d>
              </p:spPr>
            </p:pic>
            <p:grpSp>
              <p:nvGrpSpPr>
                <p:cNvPr id="31" name="Группа 30"/>
                <p:cNvGrpSpPr/>
                <p:nvPr/>
              </p:nvGrpSpPr>
              <p:grpSpPr>
                <a:xfrm>
                  <a:off x="8260095" y="3415292"/>
                  <a:ext cx="347983" cy="419821"/>
                  <a:chOff x="6101904" y="1302907"/>
                  <a:chExt cx="707253" cy="853259"/>
                </a:xfrm>
              </p:grpSpPr>
              <p:sp>
                <p:nvSpPr>
                  <p:cNvPr id="32" name="Freeform 6"/>
                  <p:cNvSpPr>
                    <a:spLocks/>
                  </p:cNvSpPr>
                  <p:nvPr/>
                </p:nvSpPr>
                <p:spPr bwMode="auto">
                  <a:xfrm>
                    <a:off x="6101904" y="1302907"/>
                    <a:ext cx="707253" cy="853259"/>
                  </a:xfrm>
                  <a:custGeom>
                    <a:avLst/>
                    <a:gdLst>
                      <a:gd name="T0" fmla="*/ 11169 w 11189"/>
                      <a:gd name="T1" fmla="*/ 11270 h 13462"/>
                      <a:gd name="T2" fmla="*/ 9749 w 11189"/>
                      <a:gd name="T3" fmla="*/ 12576 h 13462"/>
                      <a:gd name="T4" fmla="*/ 9749 w 11189"/>
                      <a:gd name="T5" fmla="*/ 12576 h 13462"/>
                      <a:gd name="T6" fmla="*/ 6868 w 11189"/>
                      <a:gd name="T7" fmla="*/ 12576 h 13462"/>
                      <a:gd name="T8" fmla="*/ 5611 w 11189"/>
                      <a:gd name="T9" fmla="*/ 13462 h 13462"/>
                      <a:gd name="T10" fmla="*/ 4336 w 11189"/>
                      <a:gd name="T11" fmla="*/ 12576 h 13462"/>
                      <a:gd name="T12" fmla="*/ 4336 w 11189"/>
                      <a:gd name="T13" fmla="*/ 12576 h 13462"/>
                      <a:gd name="T14" fmla="*/ 1336 w 11189"/>
                      <a:gd name="T15" fmla="*/ 12576 h 13462"/>
                      <a:gd name="T16" fmla="*/ 10 w 11189"/>
                      <a:gd name="T17" fmla="*/ 11270 h 13462"/>
                      <a:gd name="T18" fmla="*/ 10 w 11189"/>
                      <a:gd name="T19" fmla="*/ 11270 h 13462"/>
                      <a:gd name="T20" fmla="*/ 10 w 11189"/>
                      <a:gd name="T21" fmla="*/ 11245 h 13462"/>
                      <a:gd name="T22" fmla="*/ 0 w 11189"/>
                      <a:gd name="T23" fmla="*/ 11245 h 13462"/>
                      <a:gd name="T24" fmla="*/ 0 w 11189"/>
                      <a:gd name="T25" fmla="*/ 0 h 13462"/>
                      <a:gd name="T26" fmla="*/ 11189 w 11189"/>
                      <a:gd name="T27" fmla="*/ 0 h 13462"/>
                      <a:gd name="T28" fmla="*/ 11189 w 11189"/>
                      <a:gd name="T29" fmla="*/ 11245 h 13462"/>
                      <a:gd name="T30" fmla="*/ 11169 w 11189"/>
                      <a:gd name="T31" fmla="*/ 11245 h 13462"/>
                      <a:gd name="T32" fmla="*/ 11169 w 11189"/>
                      <a:gd name="T33" fmla="*/ 11270 h 13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89" h="13462">
                        <a:moveTo>
                          <a:pt x="11169" y="11270"/>
                        </a:moveTo>
                        <a:cubicBezTo>
                          <a:pt x="11189" y="12177"/>
                          <a:pt x="10650" y="12576"/>
                          <a:pt x="9749" y="12576"/>
                        </a:cubicBezTo>
                        <a:lnTo>
                          <a:pt x="9749" y="12576"/>
                        </a:lnTo>
                        <a:lnTo>
                          <a:pt x="6868" y="12576"/>
                        </a:lnTo>
                        <a:cubicBezTo>
                          <a:pt x="6200" y="12576"/>
                          <a:pt x="5647" y="13119"/>
                          <a:pt x="5611" y="13462"/>
                        </a:cubicBezTo>
                        <a:cubicBezTo>
                          <a:pt x="5626" y="13129"/>
                          <a:pt x="4968" y="12535"/>
                          <a:pt x="4336" y="12576"/>
                        </a:cubicBezTo>
                        <a:lnTo>
                          <a:pt x="4336" y="12576"/>
                        </a:lnTo>
                        <a:lnTo>
                          <a:pt x="1336" y="12576"/>
                        </a:lnTo>
                        <a:cubicBezTo>
                          <a:pt x="424" y="12576"/>
                          <a:pt x="10" y="12177"/>
                          <a:pt x="10" y="11270"/>
                        </a:cubicBezTo>
                        <a:lnTo>
                          <a:pt x="10" y="11270"/>
                        </a:lnTo>
                        <a:lnTo>
                          <a:pt x="10" y="11245"/>
                        </a:lnTo>
                        <a:lnTo>
                          <a:pt x="0" y="11245"/>
                        </a:lnTo>
                        <a:lnTo>
                          <a:pt x="0" y="0"/>
                        </a:lnTo>
                        <a:lnTo>
                          <a:pt x="11189" y="0"/>
                        </a:lnTo>
                        <a:lnTo>
                          <a:pt x="11189" y="11245"/>
                        </a:lnTo>
                        <a:lnTo>
                          <a:pt x="11169" y="11245"/>
                        </a:lnTo>
                        <a:lnTo>
                          <a:pt x="11169" y="11270"/>
                        </a:lnTo>
                        <a:close/>
                      </a:path>
                    </a:pathLst>
                  </a:custGeom>
                  <a:solidFill>
                    <a:srgbClr val="DD2A1B"/>
                  </a:solidFill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33" name="Рисунок 32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rgbClr val="DAEDEF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52814" y="1446315"/>
                    <a:ext cx="587608" cy="60443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6" name="Группа 25"/>
              <p:cNvGrpSpPr/>
              <p:nvPr/>
            </p:nvGrpSpPr>
            <p:grpSpPr>
              <a:xfrm>
                <a:off x="3234522" y="1906549"/>
                <a:ext cx="891469" cy="116268"/>
                <a:chOff x="8233817" y="4618220"/>
                <a:chExt cx="3540661" cy="100390"/>
              </a:xfrm>
            </p:grpSpPr>
            <p:sp>
              <p:nvSpPr>
                <p:cNvPr id="27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9255970" y="4618220"/>
                  <a:ext cx="1132050" cy="916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8233817" y="4626984"/>
                  <a:ext cx="3540661" cy="916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" name="Группа 9"/>
            <p:cNvGrpSpPr/>
            <p:nvPr/>
          </p:nvGrpSpPr>
          <p:grpSpPr>
            <a:xfrm>
              <a:off x="332465" y="1195038"/>
              <a:ext cx="1188176" cy="1529760"/>
              <a:chOff x="3234522" y="886134"/>
              <a:chExt cx="958110" cy="116650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3246562" y="886134"/>
                <a:ext cx="946070" cy="1166508"/>
                <a:chOff x="7851443" y="3246421"/>
                <a:chExt cx="1261426" cy="1555342"/>
              </a:xfrm>
            </p:grpSpPr>
            <p:grpSp>
              <p:nvGrpSpPr>
                <p:cNvPr id="15" name="Group 19"/>
                <p:cNvGrpSpPr>
                  <a:grpSpLocks/>
                </p:cNvGrpSpPr>
                <p:nvPr/>
              </p:nvGrpSpPr>
              <p:grpSpPr bwMode="auto">
                <a:xfrm>
                  <a:off x="7854916" y="3246421"/>
                  <a:ext cx="1257953" cy="1555342"/>
                  <a:chOff x="213" y="676"/>
                  <a:chExt cx="2201" cy="2935"/>
                </a:xfrm>
              </p:grpSpPr>
              <p:sp>
                <p:nvSpPr>
                  <p:cNvPr id="21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345" y="676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" name="AutoShape 2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-778" y="1674"/>
                    <a:ext cx="2119" cy="137"/>
                  </a:xfrm>
                  <a:prstGeom prst="parallelogram">
                    <a:avLst>
                      <a:gd name="adj" fmla="val 10068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291" y="728"/>
                    <a:ext cx="2068" cy="2838"/>
                  </a:xfrm>
                  <a:prstGeom prst="cube">
                    <a:avLst>
                      <a:gd name="adj" fmla="val 5417"/>
                    </a:avLst>
                  </a:prstGeom>
                  <a:solidFill>
                    <a:srgbClr val="DD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214" y="813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/>
                </a:blip>
                <a:srcRect l="11433" t="15867" r="6549" b="14658"/>
                <a:stretch/>
              </p:blipFill>
              <p:spPr bwMode="auto">
                <a:xfrm>
                  <a:off x="7851443" y="3322482"/>
                  <a:ext cx="1186555" cy="1475737"/>
                </a:xfrm>
                <a:prstGeom prst="rect">
                  <a:avLst/>
                </a:prstGeom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1270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dkEdge">
                  <a:bevelT w="50800" h="50800"/>
                  <a:bevelB/>
                </a:sp3d>
              </p:spPr>
            </p:pic>
            <p:grpSp>
              <p:nvGrpSpPr>
                <p:cNvPr id="17" name="Группа 16"/>
                <p:cNvGrpSpPr/>
                <p:nvPr/>
              </p:nvGrpSpPr>
              <p:grpSpPr>
                <a:xfrm>
                  <a:off x="8260095" y="3415292"/>
                  <a:ext cx="347983" cy="419821"/>
                  <a:chOff x="6101904" y="1302907"/>
                  <a:chExt cx="707253" cy="853259"/>
                </a:xfrm>
              </p:grpSpPr>
              <p:sp>
                <p:nvSpPr>
                  <p:cNvPr id="19" name="Freeform 6"/>
                  <p:cNvSpPr>
                    <a:spLocks/>
                  </p:cNvSpPr>
                  <p:nvPr/>
                </p:nvSpPr>
                <p:spPr bwMode="auto">
                  <a:xfrm>
                    <a:off x="6101904" y="1302907"/>
                    <a:ext cx="707253" cy="853259"/>
                  </a:xfrm>
                  <a:custGeom>
                    <a:avLst/>
                    <a:gdLst>
                      <a:gd name="T0" fmla="*/ 11169 w 11189"/>
                      <a:gd name="T1" fmla="*/ 11270 h 13462"/>
                      <a:gd name="T2" fmla="*/ 9749 w 11189"/>
                      <a:gd name="T3" fmla="*/ 12576 h 13462"/>
                      <a:gd name="T4" fmla="*/ 9749 w 11189"/>
                      <a:gd name="T5" fmla="*/ 12576 h 13462"/>
                      <a:gd name="T6" fmla="*/ 6868 w 11189"/>
                      <a:gd name="T7" fmla="*/ 12576 h 13462"/>
                      <a:gd name="T8" fmla="*/ 5611 w 11189"/>
                      <a:gd name="T9" fmla="*/ 13462 h 13462"/>
                      <a:gd name="T10" fmla="*/ 4336 w 11189"/>
                      <a:gd name="T11" fmla="*/ 12576 h 13462"/>
                      <a:gd name="T12" fmla="*/ 4336 w 11189"/>
                      <a:gd name="T13" fmla="*/ 12576 h 13462"/>
                      <a:gd name="T14" fmla="*/ 1336 w 11189"/>
                      <a:gd name="T15" fmla="*/ 12576 h 13462"/>
                      <a:gd name="T16" fmla="*/ 10 w 11189"/>
                      <a:gd name="T17" fmla="*/ 11270 h 13462"/>
                      <a:gd name="T18" fmla="*/ 10 w 11189"/>
                      <a:gd name="T19" fmla="*/ 11270 h 13462"/>
                      <a:gd name="T20" fmla="*/ 10 w 11189"/>
                      <a:gd name="T21" fmla="*/ 11245 h 13462"/>
                      <a:gd name="T22" fmla="*/ 0 w 11189"/>
                      <a:gd name="T23" fmla="*/ 11245 h 13462"/>
                      <a:gd name="T24" fmla="*/ 0 w 11189"/>
                      <a:gd name="T25" fmla="*/ 0 h 13462"/>
                      <a:gd name="T26" fmla="*/ 11189 w 11189"/>
                      <a:gd name="T27" fmla="*/ 0 h 13462"/>
                      <a:gd name="T28" fmla="*/ 11189 w 11189"/>
                      <a:gd name="T29" fmla="*/ 11245 h 13462"/>
                      <a:gd name="T30" fmla="*/ 11169 w 11189"/>
                      <a:gd name="T31" fmla="*/ 11245 h 13462"/>
                      <a:gd name="T32" fmla="*/ 11169 w 11189"/>
                      <a:gd name="T33" fmla="*/ 11270 h 13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89" h="13462">
                        <a:moveTo>
                          <a:pt x="11169" y="11270"/>
                        </a:moveTo>
                        <a:cubicBezTo>
                          <a:pt x="11189" y="12177"/>
                          <a:pt x="10650" y="12576"/>
                          <a:pt x="9749" y="12576"/>
                        </a:cubicBezTo>
                        <a:lnTo>
                          <a:pt x="9749" y="12576"/>
                        </a:lnTo>
                        <a:lnTo>
                          <a:pt x="6868" y="12576"/>
                        </a:lnTo>
                        <a:cubicBezTo>
                          <a:pt x="6200" y="12576"/>
                          <a:pt x="5647" y="13119"/>
                          <a:pt x="5611" y="13462"/>
                        </a:cubicBezTo>
                        <a:cubicBezTo>
                          <a:pt x="5626" y="13129"/>
                          <a:pt x="4968" y="12535"/>
                          <a:pt x="4336" y="12576"/>
                        </a:cubicBezTo>
                        <a:lnTo>
                          <a:pt x="4336" y="12576"/>
                        </a:lnTo>
                        <a:lnTo>
                          <a:pt x="1336" y="12576"/>
                        </a:lnTo>
                        <a:cubicBezTo>
                          <a:pt x="424" y="12576"/>
                          <a:pt x="10" y="12177"/>
                          <a:pt x="10" y="11270"/>
                        </a:cubicBezTo>
                        <a:lnTo>
                          <a:pt x="10" y="11270"/>
                        </a:lnTo>
                        <a:lnTo>
                          <a:pt x="10" y="11245"/>
                        </a:lnTo>
                        <a:lnTo>
                          <a:pt x="0" y="11245"/>
                        </a:lnTo>
                        <a:lnTo>
                          <a:pt x="0" y="0"/>
                        </a:lnTo>
                        <a:lnTo>
                          <a:pt x="11189" y="0"/>
                        </a:lnTo>
                        <a:lnTo>
                          <a:pt x="11189" y="11245"/>
                        </a:lnTo>
                        <a:lnTo>
                          <a:pt x="11169" y="11245"/>
                        </a:lnTo>
                        <a:lnTo>
                          <a:pt x="11169" y="11270"/>
                        </a:lnTo>
                        <a:close/>
                      </a:path>
                    </a:pathLst>
                  </a:custGeom>
                  <a:solidFill>
                    <a:srgbClr val="DD2A1B"/>
                  </a:solidFill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0" name="Рисунок 19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rgbClr val="DAEDEF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52814" y="1446315"/>
                    <a:ext cx="587608" cy="60443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7913988" y="3893433"/>
                  <a:ext cx="1020911" cy="8552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lnSpc>
                      <a:spcPct val="80000"/>
                    </a:lnSpc>
                    <a:defRPr/>
                  </a:pPr>
                  <a:r>
                    <a:rPr lang="ru-RU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ПРОЕКТ </a:t>
                  </a:r>
                </a:p>
                <a:p>
                  <a:pPr algn="ctr" defTabSz="913221">
                    <a:lnSpc>
                      <a:spcPct val="80000"/>
                    </a:lnSpc>
                    <a:defRPr/>
                  </a:pPr>
                  <a:r>
                    <a:rPr lang="ru-RU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федерального закона</a:t>
                  </a:r>
                </a:p>
                <a:p>
                  <a:pPr algn="ctr" defTabSz="913221">
                    <a:lnSpc>
                      <a:spcPct val="80000"/>
                    </a:lnSpc>
                    <a:defRPr/>
                  </a:pPr>
                  <a:endParaRPr lang="ru-RU" sz="7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  <a:p>
                  <a:pPr algn="ctr" defTabSz="913221">
                    <a:lnSpc>
                      <a:spcPct val="80000"/>
                    </a:lnSpc>
                    <a:defRPr/>
                  </a:pPr>
                  <a:r>
                    <a:rPr lang="ru-RU" sz="700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«О внесении изменений </a:t>
                  </a:r>
                </a:p>
                <a:p>
                  <a:pPr algn="ctr" defTabSz="913221">
                    <a:lnSpc>
                      <a:spcPct val="80000"/>
                    </a:lnSpc>
                    <a:defRPr/>
                  </a:pPr>
                  <a:r>
                    <a:rPr lang="ru-RU" sz="700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в отдельные законодательные акты </a:t>
                  </a:r>
                </a:p>
                <a:p>
                  <a:pPr algn="ctr" defTabSz="913221">
                    <a:lnSpc>
                      <a:spcPct val="80000"/>
                    </a:lnSpc>
                    <a:defRPr/>
                  </a:pPr>
                  <a:r>
                    <a:rPr lang="ru-RU" sz="700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Российской Федерации»</a:t>
                  </a: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3234522" y="1906549"/>
                <a:ext cx="891469" cy="116268"/>
                <a:chOff x="8233817" y="4618220"/>
                <a:chExt cx="3540661" cy="100390"/>
              </a:xfrm>
            </p:grpSpPr>
            <p:sp>
              <p:nvSpPr>
                <p:cNvPr id="13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9255970" y="4618220"/>
                  <a:ext cx="1132050" cy="916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8233817" y="4626984"/>
                  <a:ext cx="3540661" cy="916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38" name="Группа 37"/>
          <p:cNvGrpSpPr/>
          <p:nvPr/>
        </p:nvGrpSpPr>
        <p:grpSpPr>
          <a:xfrm>
            <a:off x="323942" y="3244348"/>
            <a:ext cx="1283489" cy="1658156"/>
            <a:chOff x="-354129" y="3786105"/>
            <a:chExt cx="1510027" cy="1950395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-354129" y="3786105"/>
              <a:ext cx="1382669" cy="1776892"/>
              <a:chOff x="3234522" y="886134"/>
              <a:chExt cx="958110" cy="1166507"/>
            </a:xfrm>
          </p:grpSpPr>
          <p:grpSp>
            <p:nvGrpSpPr>
              <p:cNvPr id="55" name="Группа 54"/>
              <p:cNvGrpSpPr/>
              <p:nvPr/>
            </p:nvGrpSpPr>
            <p:grpSpPr>
              <a:xfrm>
                <a:off x="3246562" y="886134"/>
                <a:ext cx="946070" cy="1166507"/>
                <a:chOff x="7851443" y="3246421"/>
                <a:chExt cx="1261426" cy="1555342"/>
              </a:xfrm>
            </p:grpSpPr>
            <p:grpSp>
              <p:nvGrpSpPr>
                <p:cNvPr id="59" name="Group 19"/>
                <p:cNvGrpSpPr>
                  <a:grpSpLocks/>
                </p:cNvGrpSpPr>
                <p:nvPr/>
              </p:nvGrpSpPr>
              <p:grpSpPr bwMode="auto">
                <a:xfrm>
                  <a:off x="7854916" y="3246421"/>
                  <a:ext cx="1257953" cy="1555342"/>
                  <a:chOff x="213" y="676"/>
                  <a:chExt cx="2201" cy="2935"/>
                </a:xfrm>
              </p:grpSpPr>
              <p:sp>
                <p:nvSpPr>
                  <p:cNvPr id="64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345" y="676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AutoShape 2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-778" y="1674"/>
                    <a:ext cx="2119" cy="137"/>
                  </a:xfrm>
                  <a:prstGeom prst="parallelogram">
                    <a:avLst>
                      <a:gd name="adj" fmla="val 10068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291" y="728"/>
                    <a:ext cx="2068" cy="2838"/>
                  </a:xfrm>
                  <a:prstGeom prst="cube">
                    <a:avLst>
                      <a:gd name="adj" fmla="val 5417"/>
                    </a:avLst>
                  </a:prstGeom>
                  <a:solidFill>
                    <a:srgbClr val="DD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214" y="813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6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/>
                </a:blip>
                <a:srcRect l="11433" t="15867" r="6549" b="14658"/>
                <a:stretch/>
              </p:blipFill>
              <p:spPr bwMode="auto">
                <a:xfrm>
                  <a:off x="7851443" y="3322482"/>
                  <a:ext cx="1186555" cy="1475737"/>
                </a:xfrm>
                <a:prstGeom prst="rect">
                  <a:avLst/>
                </a:prstGeom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1270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dkEdge">
                  <a:bevelT w="50800" h="50800"/>
                  <a:bevelB/>
                </a:sp3d>
              </p:spPr>
            </p:pic>
            <p:grpSp>
              <p:nvGrpSpPr>
                <p:cNvPr id="61" name="Группа 60"/>
                <p:cNvGrpSpPr/>
                <p:nvPr/>
              </p:nvGrpSpPr>
              <p:grpSpPr>
                <a:xfrm>
                  <a:off x="8260095" y="3415292"/>
                  <a:ext cx="347983" cy="419821"/>
                  <a:chOff x="6101904" y="1302907"/>
                  <a:chExt cx="707253" cy="853259"/>
                </a:xfrm>
              </p:grpSpPr>
              <p:sp>
                <p:nvSpPr>
                  <p:cNvPr id="62" name="Freeform 6"/>
                  <p:cNvSpPr>
                    <a:spLocks/>
                  </p:cNvSpPr>
                  <p:nvPr/>
                </p:nvSpPr>
                <p:spPr bwMode="auto">
                  <a:xfrm>
                    <a:off x="6101904" y="1302907"/>
                    <a:ext cx="707253" cy="853259"/>
                  </a:xfrm>
                  <a:custGeom>
                    <a:avLst/>
                    <a:gdLst>
                      <a:gd name="T0" fmla="*/ 11169 w 11189"/>
                      <a:gd name="T1" fmla="*/ 11270 h 13462"/>
                      <a:gd name="T2" fmla="*/ 9749 w 11189"/>
                      <a:gd name="T3" fmla="*/ 12576 h 13462"/>
                      <a:gd name="T4" fmla="*/ 9749 w 11189"/>
                      <a:gd name="T5" fmla="*/ 12576 h 13462"/>
                      <a:gd name="T6" fmla="*/ 6868 w 11189"/>
                      <a:gd name="T7" fmla="*/ 12576 h 13462"/>
                      <a:gd name="T8" fmla="*/ 5611 w 11189"/>
                      <a:gd name="T9" fmla="*/ 13462 h 13462"/>
                      <a:gd name="T10" fmla="*/ 4336 w 11189"/>
                      <a:gd name="T11" fmla="*/ 12576 h 13462"/>
                      <a:gd name="T12" fmla="*/ 4336 w 11189"/>
                      <a:gd name="T13" fmla="*/ 12576 h 13462"/>
                      <a:gd name="T14" fmla="*/ 1336 w 11189"/>
                      <a:gd name="T15" fmla="*/ 12576 h 13462"/>
                      <a:gd name="T16" fmla="*/ 10 w 11189"/>
                      <a:gd name="T17" fmla="*/ 11270 h 13462"/>
                      <a:gd name="T18" fmla="*/ 10 w 11189"/>
                      <a:gd name="T19" fmla="*/ 11270 h 13462"/>
                      <a:gd name="T20" fmla="*/ 10 w 11189"/>
                      <a:gd name="T21" fmla="*/ 11245 h 13462"/>
                      <a:gd name="T22" fmla="*/ 0 w 11189"/>
                      <a:gd name="T23" fmla="*/ 11245 h 13462"/>
                      <a:gd name="T24" fmla="*/ 0 w 11189"/>
                      <a:gd name="T25" fmla="*/ 0 h 13462"/>
                      <a:gd name="T26" fmla="*/ 11189 w 11189"/>
                      <a:gd name="T27" fmla="*/ 0 h 13462"/>
                      <a:gd name="T28" fmla="*/ 11189 w 11189"/>
                      <a:gd name="T29" fmla="*/ 11245 h 13462"/>
                      <a:gd name="T30" fmla="*/ 11169 w 11189"/>
                      <a:gd name="T31" fmla="*/ 11245 h 13462"/>
                      <a:gd name="T32" fmla="*/ 11169 w 11189"/>
                      <a:gd name="T33" fmla="*/ 11270 h 13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89" h="13462">
                        <a:moveTo>
                          <a:pt x="11169" y="11270"/>
                        </a:moveTo>
                        <a:cubicBezTo>
                          <a:pt x="11189" y="12177"/>
                          <a:pt x="10650" y="12576"/>
                          <a:pt x="9749" y="12576"/>
                        </a:cubicBezTo>
                        <a:lnTo>
                          <a:pt x="9749" y="12576"/>
                        </a:lnTo>
                        <a:lnTo>
                          <a:pt x="6868" y="12576"/>
                        </a:lnTo>
                        <a:cubicBezTo>
                          <a:pt x="6200" y="12576"/>
                          <a:pt x="5647" y="13119"/>
                          <a:pt x="5611" y="13462"/>
                        </a:cubicBezTo>
                        <a:cubicBezTo>
                          <a:pt x="5626" y="13129"/>
                          <a:pt x="4968" y="12535"/>
                          <a:pt x="4336" y="12576"/>
                        </a:cubicBezTo>
                        <a:lnTo>
                          <a:pt x="4336" y="12576"/>
                        </a:lnTo>
                        <a:lnTo>
                          <a:pt x="1336" y="12576"/>
                        </a:lnTo>
                        <a:cubicBezTo>
                          <a:pt x="424" y="12576"/>
                          <a:pt x="10" y="12177"/>
                          <a:pt x="10" y="11270"/>
                        </a:cubicBezTo>
                        <a:lnTo>
                          <a:pt x="10" y="11270"/>
                        </a:lnTo>
                        <a:lnTo>
                          <a:pt x="10" y="11245"/>
                        </a:lnTo>
                        <a:lnTo>
                          <a:pt x="0" y="11245"/>
                        </a:lnTo>
                        <a:lnTo>
                          <a:pt x="0" y="0"/>
                        </a:lnTo>
                        <a:lnTo>
                          <a:pt x="11189" y="0"/>
                        </a:lnTo>
                        <a:lnTo>
                          <a:pt x="11189" y="11245"/>
                        </a:lnTo>
                        <a:lnTo>
                          <a:pt x="11169" y="11245"/>
                        </a:lnTo>
                        <a:lnTo>
                          <a:pt x="11169" y="11270"/>
                        </a:lnTo>
                        <a:close/>
                      </a:path>
                    </a:pathLst>
                  </a:custGeom>
                  <a:solidFill>
                    <a:srgbClr val="DD2A1B"/>
                  </a:solidFill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63" name="Рисунок 62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rgbClr val="DAEDEF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52814" y="1446315"/>
                    <a:ext cx="587608" cy="60443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56" name="Группа 55"/>
              <p:cNvGrpSpPr/>
              <p:nvPr/>
            </p:nvGrpSpPr>
            <p:grpSpPr>
              <a:xfrm>
                <a:off x="3234522" y="1906531"/>
                <a:ext cx="891469" cy="117098"/>
                <a:chOff x="8233817" y="4618220"/>
                <a:chExt cx="3540661" cy="101107"/>
              </a:xfrm>
            </p:grpSpPr>
            <p:sp>
              <p:nvSpPr>
                <p:cNvPr id="57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9255970" y="4618220"/>
                  <a:ext cx="1132048" cy="92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8233817" y="4626984"/>
                  <a:ext cx="3540661" cy="92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0" name="Группа 39"/>
            <p:cNvGrpSpPr/>
            <p:nvPr/>
          </p:nvGrpSpPr>
          <p:grpSpPr>
            <a:xfrm>
              <a:off x="-226771" y="3959608"/>
              <a:ext cx="1382669" cy="1776892"/>
              <a:chOff x="3234522" y="886134"/>
              <a:chExt cx="958110" cy="1166507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3246562" y="886134"/>
                <a:ext cx="946070" cy="1166507"/>
                <a:chOff x="7851443" y="3246421"/>
                <a:chExt cx="1261426" cy="1555342"/>
              </a:xfrm>
            </p:grpSpPr>
            <p:grpSp>
              <p:nvGrpSpPr>
                <p:cNvPr id="45" name="Group 19"/>
                <p:cNvGrpSpPr>
                  <a:grpSpLocks/>
                </p:cNvGrpSpPr>
                <p:nvPr/>
              </p:nvGrpSpPr>
              <p:grpSpPr bwMode="auto">
                <a:xfrm>
                  <a:off x="7854916" y="3246421"/>
                  <a:ext cx="1257953" cy="1555342"/>
                  <a:chOff x="213" y="676"/>
                  <a:chExt cx="2201" cy="2935"/>
                </a:xfrm>
              </p:grpSpPr>
              <p:sp>
                <p:nvSpPr>
                  <p:cNvPr id="51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345" y="676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" name="AutoShape 2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-778" y="1674"/>
                    <a:ext cx="2119" cy="137"/>
                  </a:xfrm>
                  <a:prstGeom prst="parallelogram">
                    <a:avLst>
                      <a:gd name="adj" fmla="val 10068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291" y="728"/>
                    <a:ext cx="2068" cy="2838"/>
                  </a:xfrm>
                  <a:prstGeom prst="cube">
                    <a:avLst>
                      <a:gd name="adj" fmla="val 5417"/>
                    </a:avLst>
                  </a:prstGeom>
                  <a:solidFill>
                    <a:srgbClr val="DD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214" y="813"/>
                    <a:ext cx="2069" cy="2798"/>
                  </a:xfrm>
                  <a:prstGeom prst="cube">
                    <a:avLst>
                      <a:gd name="adj" fmla="val 690"/>
                    </a:avLst>
                  </a:prstGeom>
                  <a:solidFill>
                    <a:srgbClr val="A03E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89976" tIns="46787" rIns="89976" bIns="46787" anchor="ctr"/>
                  <a:lstStyle/>
                  <a:p>
                    <a:pPr defTabSz="913221">
                      <a:defRPr/>
                    </a:pPr>
                    <a:endParaRPr lang="ru-RU" altLang="ru-RU" sz="900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4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/>
                </a:blip>
                <a:srcRect l="11433" t="15867" r="6549" b="14658"/>
                <a:stretch/>
              </p:blipFill>
              <p:spPr bwMode="auto">
                <a:xfrm>
                  <a:off x="7851443" y="3322482"/>
                  <a:ext cx="1186555" cy="1475737"/>
                </a:xfrm>
                <a:prstGeom prst="rect">
                  <a:avLst/>
                </a:prstGeom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 w="1270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prstMaterial="dkEdge">
                  <a:bevelT w="50800" h="50800"/>
                  <a:bevelB/>
                </a:sp3d>
              </p:spPr>
            </p:pic>
            <p:grpSp>
              <p:nvGrpSpPr>
                <p:cNvPr id="47" name="Группа 46"/>
                <p:cNvGrpSpPr/>
                <p:nvPr/>
              </p:nvGrpSpPr>
              <p:grpSpPr>
                <a:xfrm>
                  <a:off x="8260095" y="3415292"/>
                  <a:ext cx="347983" cy="419821"/>
                  <a:chOff x="6101904" y="1302907"/>
                  <a:chExt cx="707253" cy="853259"/>
                </a:xfrm>
              </p:grpSpPr>
              <p:sp>
                <p:nvSpPr>
                  <p:cNvPr id="49" name="Freeform 6"/>
                  <p:cNvSpPr>
                    <a:spLocks/>
                  </p:cNvSpPr>
                  <p:nvPr/>
                </p:nvSpPr>
                <p:spPr bwMode="auto">
                  <a:xfrm>
                    <a:off x="6101904" y="1302907"/>
                    <a:ext cx="707253" cy="853259"/>
                  </a:xfrm>
                  <a:custGeom>
                    <a:avLst/>
                    <a:gdLst>
                      <a:gd name="T0" fmla="*/ 11169 w 11189"/>
                      <a:gd name="T1" fmla="*/ 11270 h 13462"/>
                      <a:gd name="T2" fmla="*/ 9749 w 11189"/>
                      <a:gd name="T3" fmla="*/ 12576 h 13462"/>
                      <a:gd name="T4" fmla="*/ 9749 w 11189"/>
                      <a:gd name="T5" fmla="*/ 12576 h 13462"/>
                      <a:gd name="T6" fmla="*/ 6868 w 11189"/>
                      <a:gd name="T7" fmla="*/ 12576 h 13462"/>
                      <a:gd name="T8" fmla="*/ 5611 w 11189"/>
                      <a:gd name="T9" fmla="*/ 13462 h 13462"/>
                      <a:gd name="T10" fmla="*/ 4336 w 11189"/>
                      <a:gd name="T11" fmla="*/ 12576 h 13462"/>
                      <a:gd name="T12" fmla="*/ 4336 w 11189"/>
                      <a:gd name="T13" fmla="*/ 12576 h 13462"/>
                      <a:gd name="T14" fmla="*/ 1336 w 11189"/>
                      <a:gd name="T15" fmla="*/ 12576 h 13462"/>
                      <a:gd name="T16" fmla="*/ 10 w 11189"/>
                      <a:gd name="T17" fmla="*/ 11270 h 13462"/>
                      <a:gd name="T18" fmla="*/ 10 w 11189"/>
                      <a:gd name="T19" fmla="*/ 11270 h 13462"/>
                      <a:gd name="T20" fmla="*/ 10 w 11189"/>
                      <a:gd name="T21" fmla="*/ 11245 h 13462"/>
                      <a:gd name="T22" fmla="*/ 0 w 11189"/>
                      <a:gd name="T23" fmla="*/ 11245 h 13462"/>
                      <a:gd name="T24" fmla="*/ 0 w 11189"/>
                      <a:gd name="T25" fmla="*/ 0 h 13462"/>
                      <a:gd name="T26" fmla="*/ 11189 w 11189"/>
                      <a:gd name="T27" fmla="*/ 0 h 13462"/>
                      <a:gd name="T28" fmla="*/ 11189 w 11189"/>
                      <a:gd name="T29" fmla="*/ 11245 h 13462"/>
                      <a:gd name="T30" fmla="*/ 11169 w 11189"/>
                      <a:gd name="T31" fmla="*/ 11245 h 13462"/>
                      <a:gd name="T32" fmla="*/ 11169 w 11189"/>
                      <a:gd name="T33" fmla="*/ 11270 h 13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89" h="13462">
                        <a:moveTo>
                          <a:pt x="11169" y="11270"/>
                        </a:moveTo>
                        <a:cubicBezTo>
                          <a:pt x="11189" y="12177"/>
                          <a:pt x="10650" y="12576"/>
                          <a:pt x="9749" y="12576"/>
                        </a:cubicBezTo>
                        <a:lnTo>
                          <a:pt x="9749" y="12576"/>
                        </a:lnTo>
                        <a:lnTo>
                          <a:pt x="6868" y="12576"/>
                        </a:lnTo>
                        <a:cubicBezTo>
                          <a:pt x="6200" y="12576"/>
                          <a:pt x="5647" y="13119"/>
                          <a:pt x="5611" y="13462"/>
                        </a:cubicBezTo>
                        <a:cubicBezTo>
                          <a:pt x="5626" y="13129"/>
                          <a:pt x="4968" y="12535"/>
                          <a:pt x="4336" y="12576"/>
                        </a:cubicBezTo>
                        <a:lnTo>
                          <a:pt x="4336" y="12576"/>
                        </a:lnTo>
                        <a:lnTo>
                          <a:pt x="1336" y="12576"/>
                        </a:lnTo>
                        <a:cubicBezTo>
                          <a:pt x="424" y="12576"/>
                          <a:pt x="10" y="12177"/>
                          <a:pt x="10" y="11270"/>
                        </a:cubicBezTo>
                        <a:lnTo>
                          <a:pt x="10" y="11270"/>
                        </a:lnTo>
                        <a:lnTo>
                          <a:pt x="10" y="11245"/>
                        </a:lnTo>
                        <a:lnTo>
                          <a:pt x="0" y="11245"/>
                        </a:lnTo>
                        <a:lnTo>
                          <a:pt x="0" y="0"/>
                        </a:lnTo>
                        <a:lnTo>
                          <a:pt x="11189" y="0"/>
                        </a:lnTo>
                        <a:lnTo>
                          <a:pt x="11189" y="11245"/>
                        </a:lnTo>
                        <a:lnTo>
                          <a:pt x="11169" y="11245"/>
                        </a:lnTo>
                        <a:lnTo>
                          <a:pt x="11169" y="11270"/>
                        </a:lnTo>
                        <a:close/>
                      </a:path>
                    </a:pathLst>
                  </a:custGeom>
                  <a:solidFill>
                    <a:srgbClr val="DD2A1B"/>
                  </a:solidFill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  <a:p>
                    <a:pPr defTabSz="913221">
                      <a:defRPr/>
                    </a:pPr>
                    <a:endParaRPr lang="ru-RU" sz="1900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50" name="Рисунок 49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rgbClr val="DAEDEF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52814" y="1446315"/>
                    <a:ext cx="587608" cy="60443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8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7949271" y="3964348"/>
                  <a:ext cx="1020911" cy="784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lnSpc>
                      <a:spcPct val="90000"/>
                    </a:lnSpc>
                    <a:defRPr/>
                  </a:pPr>
                  <a:r>
                    <a:rPr lang="ru-RU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ПРОЕКТ </a:t>
                  </a:r>
                </a:p>
                <a:p>
                  <a:pPr algn="ctr" defTabSz="913221">
                    <a:lnSpc>
                      <a:spcPct val="90000"/>
                    </a:lnSpc>
                    <a:defRPr/>
                  </a:pPr>
                  <a:r>
                    <a:rPr lang="ru-RU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постановления Правительства Российской Федерации</a:t>
                  </a:r>
                </a:p>
              </p:txBody>
            </p:sp>
          </p:grpSp>
          <p:grpSp>
            <p:nvGrpSpPr>
              <p:cNvPr id="42" name="Группа 41"/>
              <p:cNvGrpSpPr/>
              <p:nvPr/>
            </p:nvGrpSpPr>
            <p:grpSpPr>
              <a:xfrm>
                <a:off x="3234522" y="1906531"/>
                <a:ext cx="891469" cy="117098"/>
                <a:chOff x="8233817" y="4618220"/>
                <a:chExt cx="3540661" cy="101107"/>
              </a:xfrm>
            </p:grpSpPr>
            <p:sp>
              <p:nvSpPr>
                <p:cNvPr id="43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9255970" y="4618220"/>
                  <a:ext cx="1132048" cy="92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8233817" y="4626984"/>
                  <a:ext cx="3540661" cy="92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221">
                    <a:defRPr/>
                  </a:pPr>
                  <a:endParaRPr lang="ru-RU" sz="9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8" name="TextBox 67"/>
          <p:cNvSpPr txBox="1"/>
          <p:nvPr/>
        </p:nvSpPr>
        <p:spPr>
          <a:xfrm>
            <a:off x="2315159" y="531826"/>
            <a:ext cx="6643304" cy="297277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ГЛАВА СУБЪЕКТА РОССИЙСКОЙ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ФЕДЕРАЦИИ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17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263920" y="842164"/>
            <a:ext cx="6736558" cy="410910"/>
            <a:chOff x="120991" y="1155012"/>
            <a:chExt cx="7222352" cy="410910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415637" y="1169892"/>
              <a:ext cx="6927706" cy="391159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1000">
                  <a:schemeClr val="bg1">
                    <a:lumMod val="75000"/>
                  </a:schemeClr>
                </a:gs>
                <a:gs pos="73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191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kern="0" dirty="0" smtClean="0">
                  <a:ln w="9525">
                    <a:noFill/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ОПРЕДЕЛЯЕТ </a:t>
              </a:r>
              <a:r>
                <a:rPr lang="ru-RU" b="1" kern="0" dirty="0" smtClean="0">
                  <a:ln w="9525">
                    <a:noFill/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КОЛИЧЕСТВО И СОСТАВ </a:t>
              </a:r>
            </a:p>
            <a:p>
              <a:pPr algn="ctr" defTabSz="68191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kern="0" dirty="0" smtClean="0">
                  <a:ln w="9525">
                    <a:noFill/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РЕГИОНАЛЬНЫХ ПОДРАЗДЕЛЕНИЙ, ИХ ОБЕСПЕЧЕНИЕ</a:t>
              </a:r>
              <a:endParaRPr lang="ru-RU" b="1" kern="0" dirty="0">
                <a:ln w="9525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3" name="Группа 72"/>
            <p:cNvGrpSpPr/>
            <p:nvPr/>
          </p:nvGrpSpPr>
          <p:grpSpPr>
            <a:xfrm>
              <a:off x="120991" y="1155012"/>
              <a:ext cx="757875" cy="410910"/>
              <a:chOff x="176831" y="1311864"/>
              <a:chExt cx="757875" cy="410910"/>
            </a:xfrm>
          </p:grpSpPr>
          <p:pic>
            <p:nvPicPr>
              <p:cNvPr id="74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31" y="1311864"/>
                <a:ext cx="757875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Овал 74"/>
              <p:cNvSpPr/>
              <p:nvPr/>
            </p:nvSpPr>
            <p:spPr>
              <a:xfrm>
                <a:off x="196895" y="1357502"/>
                <a:ext cx="289255" cy="288003"/>
              </a:xfrm>
              <a:prstGeom prst="ellipse">
                <a:avLst/>
              </a:prstGeom>
              <a:solidFill>
                <a:schemeClr val="accent6">
                  <a:lumMod val="75000"/>
                  <a:alpha val="8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b="1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/>
                </a:endParaRPr>
              </a:p>
            </p:txBody>
          </p:sp>
          <p:grpSp>
            <p:nvGrpSpPr>
              <p:cNvPr id="76" name="Группа 75"/>
              <p:cNvGrpSpPr/>
              <p:nvPr/>
            </p:nvGrpSpPr>
            <p:grpSpPr>
              <a:xfrm>
                <a:off x="247722" y="138342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7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ru-RU" sz="1800" b="1" ker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</a:endParaRPr>
                </a:p>
              </p:txBody>
            </p:sp>
            <p:sp>
              <p:nvSpPr>
                <p:cNvPr id="78" name="Скругленный прямоугольник 77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ru-RU" sz="18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</a:endParaRPr>
                </a:p>
              </p:txBody>
            </p:sp>
          </p:grpSp>
        </p:grpSp>
      </p:grpSp>
      <p:sp>
        <p:nvSpPr>
          <p:cNvPr id="79" name="Прямоугольник 78"/>
          <p:cNvSpPr/>
          <p:nvPr/>
        </p:nvSpPr>
        <p:spPr>
          <a:xfrm>
            <a:off x="2529990" y="1354699"/>
            <a:ext cx="6470489" cy="3911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73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n w="95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ОРГАНИЗУЕТ </a:t>
            </a:r>
            <a:r>
              <a:rPr lang="ru-RU" b="1" kern="0" dirty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ОТБОР КАНДИДАТОВ, </a:t>
            </a:r>
            <a:endParaRPr lang="ru-RU" b="1" kern="0" dirty="0" smtClean="0">
              <a:ln w="9525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ПОДГОТОВКУ </a:t>
            </a:r>
            <a:r>
              <a:rPr lang="ru-RU" b="1" kern="0" dirty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ФОНДОВ </a:t>
            </a:r>
            <a:r>
              <a:rPr lang="ru-RU" b="1" kern="0" dirty="0" smtClean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ИХ </a:t>
            </a:r>
            <a:r>
              <a:rPr lang="ru-RU" b="1" kern="0" dirty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РАЗМЕЩЕНИЯ</a:t>
            </a:r>
          </a:p>
        </p:txBody>
      </p:sp>
      <p:pic>
        <p:nvPicPr>
          <p:cNvPr id="8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19" y="1339819"/>
            <a:ext cx="757875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Овал 80"/>
          <p:cNvSpPr/>
          <p:nvPr/>
        </p:nvSpPr>
        <p:spPr>
          <a:xfrm>
            <a:off x="2285726" y="1401272"/>
            <a:ext cx="289255" cy="288003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b="1" ker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2336553" y="1427196"/>
            <a:ext cx="147195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2263919" y="1837474"/>
            <a:ext cx="6736561" cy="410910"/>
            <a:chOff x="118356" y="2116192"/>
            <a:chExt cx="7222356" cy="410910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413001" y="2131072"/>
              <a:ext cx="6927711" cy="391159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1000">
                  <a:schemeClr val="bg1">
                    <a:lumMod val="75000"/>
                  </a:schemeClr>
                </a:gs>
                <a:gs pos="73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191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kern="0" dirty="0" smtClean="0">
                  <a:ln w="9525">
                    <a:noFill/>
                    <a:prstDash val="solid"/>
                  </a:ln>
                  <a:solidFill>
                    <a:srgbClr val="54823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ОРГАНИЗУЕТ</a:t>
              </a:r>
              <a:r>
                <a:rPr lang="ru-RU" b="1" kern="0" dirty="0" smtClean="0">
                  <a:ln w="9525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ПОДГОТОВКУ ГРАЖДАН</a:t>
              </a:r>
              <a:endParaRPr lang="ru-RU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118356" y="2116192"/>
              <a:ext cx="757875" cy="410910"/>
              <a:chOff x="176831" y="1311864"/>
              <a:chExt cx="757875" cy="410910"/>
            </a:xfrm>
          </p:grpSpPr>
          <p:pic>
            <p:nvPicPr>
              <p:cNvPr id="88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31" y="1311864"/>
                <a:ext cx="757875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Овал 88"/>
              <p:cNvSpPr/>
              <p:nvPr/>
            </p:nvSpPr>
            <p:spPr>
              <a:xfrm>
                <a:off x="196895" y="1357502"/>
                <a:ext cx="289255" cy="288003"/>
              </a:xfrm>
              <a:prstGeom prst="ellipse">
                <a:avLst/>
              </a:prstGeom>
              <a:solidFill>
                <a:schemeClr val="accent6">
                  <a:lumMod val="75000"/>
                  <a:alpha val="8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b="1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/>
                </a:endParaRPr>
              </a:p>
            </p:txBody>
          </p:sp>
          <p:grpSp>
            <p:nvGrpSpPr>
              <p:cNvPr id="90" name="Группа 89"/>
              <p:cNvGrpSpPr/>
              <p:nvPr/>
            </p:nvGrpSpPr>
            <p:grpSpPr>
              <a:xfrm>
                <a:off x="247722" y="138342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1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ru-RU" sz="1800" b="1" ker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</a:endParaRPr>
                </a:p>
              </p:txBody>
            </p:sp>
            <p:sp>
              <p:nvSpPr>
                <p:cNvPr id="92" name="Скругленный прямоугольник 91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ru-RU" sz="18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latino Linotype"/>
                  </a:endParaRPr>
                </a:p>
              </p:txBody>
            </p:sp>
          </p:grpSp>
        </p:grpSp>
      </p:grpSp>
      <p:sp>
        <p:nvSpPr>
          <p:cNvPr id="94" name="Прямоугольник 93"/>
          <p:cNvSpPr/>
          <p:nvPr/>
        </p:nvSpPr>
        <p:spPr>
          <a:xfrm>
            <a:off x="2538745" y="2356635"/>
            <a:ext cx="6461734" cy="3911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73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ln w="9525">
                  <a:noFill/>
                  <a:prstDash val="solid"/>
                </a:ln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ОПРЕДЕЛЯЕТ </a:t>
            </a:r>
            <a:r>
              <a:rPr lang="ru-RU" b="1" kern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МЕРЫ ФИНАНСОВОГО </a:t>
            </a:r>
          </a:p>
          <a:p>
            <a:pPr algn="ctr" defTabSz="68191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СТИМУЛИРОВАНИЯ ГРАЖДАН</a:t>
            </a:r>
            <a:endParaRPr lang="ru-RU" b="1" kern="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19" y="2341755"/>
            <a:ext cx="706898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Овал 96"/>
          <p:cNvSpPr/>
          <p:nvPr/>
        </p:nvSpPr>
        <p:spPr>
          <a:xfrm>
            <a:off x="2282633" y="2387393"/>
            <a:ext cx="269799" cy="288003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b="1" ker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2330042" y="2413317"/>
            <a:ext cx="137294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2275793" y="3220277"/>
            <a:ext cx="6736561" cy="1821069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11000">
                <a:schemeClr val="bg1">
                  <a:lumMod val="75000"/>
                </a:schemeClr>
              </a:gs>
              <a:gs pos="73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ctr" defTabSz="753140"/>
            <a:r>
              <a:rPr lang="ru-RU" b="1" kern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</a:t>
            </a:r>
            <a:r>
              <a:rPr lang="ru-RU" b="1" kern="0" dirty="0" smtClean="0">
                <a:ln w="9525">
                  <a:noFill/>
                  <a:prstDash val="solid"/>
                </a:ln>
                <a:solidFill>
                  <a:srgbClr val="8D22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СОЗДАЕТ БОЛЕЕ </a:t>
            </a:r>
            <a:r>
              <a:rPr lang="ru-RU" b="1" kern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ГИБКИЕ УСЛОВИЯ </a:t>
            </a:r>
            <a:r>
              <a:rPr lang="ru-RU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КОМПЛЕКТОВАНИЯ </a:t>
            </a:r>
          </a:p>
          <a:p>
            <a:pPr algn="ctr" defTabSz="753140"/>
            <a:r>
              <a:rPr lang="ru-RU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РЕГИОНАЛЬНЫХ ПОДРАЗДЕЛЕНИЙ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2347333" y="3631749"/>
            <a:ext cx="2761379" cy="360000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31000">
                <a:schemeClr val="tx1">
                  <a:lumMod val="50000"/>
                  <a:lumOff val="50000"/>
                </a:schemeClr>
              </a:gs>
              <a:gs pos="86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36000" rIns="36000" rtlCol="0" anchor="ctr"/>
          <a:lstStyle/>
          <a:p>
            <a:pPr algn="ctr" defTabSz="914400"/>
            <a:r>
              <a:rPr lang="ru-RU" sz="1200" b="1" kern="0" dirty="0">
                <a:solidFill>
                  <a:srgbClr val="8D2205"/>
                </a:solidFill>
                <a:latin typeface="Arial Narrow" pitchFamily="34" charset="0"/>
              </a:rPr>
              <a:t>ПОВЫШЕНИЕ ПРЕДЕЛЬНОГО ВОЗРАСТА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5273114" y="3631749"/>
            <a:ext cx="3665471" cy="360000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31000">
                <a:schemeClr val="tx1">
                  <a:lumMod val="50000"/>
                  <a:lumOff val="50000"/>
                </a:schemeClr>
              </a:gs>
              <a:gs pos="86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36000" rIns="36000" rtlCol="0" anchor="ctr"/>
          <a:lstStyle/>
          <a:p>
            <a:pPr algn="ctr" defTabSz="914400"/>
            <a:r>
              <a:rPr lang="ru-RU" sz="1200" b="1" kern="0" dirty="0" smtClean="0">
                <a:solidFill>
                  <a:srgbClr val="8D2205"/>
                </a:solidFill>
                <a:latin typeface="Arial Narrow" pitchFamily="34" charset="0"/>
              </a:rPr>
              <a:t>СНИЖЕНИЕ ТРЕБОВАНИЙ ПО СОСТОЯНИЮ ЗДОРОВЬЯ</a:t>
            </a:r>
            <a:endParaRPr lang="ru-RU" sz="1200" b="1" kern="0" dirty="0">
              <a:solidFill>
                <a:srgbClr val="8D2205"/>
              </a:solidFill>
              <a:latin typeface="Arial Narrow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5130141" y="4659041"/>
            <a:ext cx="1342874" cy="424939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Годен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19" name="Рисунок 118" descr="https://avatars.mds.yandex.net/i?id=4a9abd67c2bee0a6d088d3c1d2a03a1276f1bd9c-8427457-images-thumbs&amp;n=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30" y="4083844"/>
            <a:ext cx="904072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 descr="https://avatars.mds.yandex.net/i?id=4a9abd67c2bee0a6d088d3c1d2a03a1276f1bd9c-8427457-images-thumbs&amp;n=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12" y="4092298"/>
            <a:ext cx="904072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 descr="https://avatars.mds.yandex.net/i?id=4a9abd67c2bee0a6d088d3c1d2a03a1276f1bd9c-8427457-images-thumbs&amp;n=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94" y="4101567"/>
            <a:ext cx="904072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" name="Прямоугольник 121"/>
          <p:cNvSpPr/>
          <p:nvPr/>
        </p:nvSpPr>
        <p:spPr>
          <a:xfrm>
            <a:off x="5925829" y="4659041"/>
            <a:ext cx="2358104" cy="424939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Годен 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с незначительными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ограничениями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295982" y="4599407"/>
            <a:ext cx="2358104" cy="424939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+ ограничено </a:t>
            </a:r>
          </a:p>
          <a:p>
            <a:pPr algn="ctr" defTabSz="753140"/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годен</a:t>
            </a:r>
          </a:p>
        </p:txBody>
      </p:sp>
      <p:grpSp>
        <p:nvGrpSpPr>
          <p:cNvPr id="124" name="Группа 123"/>
          <p:cNvGrpSpPr/>
          <p:nvPr/>
        </p:nvGrpSpPr>
        <p:grpSpPr>
          <a:xfrm>
            <a:off x="7984476" y="4048001"/>
            <a:ext cx="147195" cy="232518"/>
            <a:chOff x="599224" y="796608"/>
            <a:chExt cx="75928" cy="188449"/>
          </a:xfrm>
          <a:solidFill>
            <a:srgbClr val="FF0000"/>
          </a:solidFill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125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grpFill/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126" name="Скругленный прямоугольник 125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grp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6642976" y="4048001"/>
            <a:ext cx="147195" cy="232518"/>
            <a:chOff x="599224" y="796608"/>
            <a:chExt cx="75928" cy="188449"/>
          </a:xfrm>
          <a:solidFill>
            <a:schemeClr val="accent6">
              <a:lumMod val="75000"/>
            </a:schemeClr>
          </a:solidFill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128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grpFill/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grpFill/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grpSp>
        <p:nvGrpSpPr>
          <p:cNvPr id="130" name="Группа 129"/>
          <p:cNvGrpSpPr/>
          <p:nvPr/>
        </p:nvGrpSpPr>
        <p:grpSpPr>
          <a:xfrm>
            <a:off x="5260794" y="4048001"/>
            <a:ext cx="147195" cy="232518"/>
            <a:chOff x="599224" y="796608"/>
            <a:chExt cx="75928" cy="188449"/>
          </a:xfrm>
          <a:solidFill>
            <a:schemeClr val="accent6">
              <a:lumMod val="50000"/>
            </a:schemeClr>
          </a:solidFill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131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grp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grp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sp>
        <p:nvSpPr>
          <p:cNvPr id="133" name="Овал 132"/>
          <p:cNvSpPr/>
          <p:nvPr/>
        </p:nvSpPr>
        <p:spPr>
          <a:xfrm>
            <a:off x="2690002" y="462274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739367"/>
            <a:r>
              <a:rPr lang="ru-RU" b="1" kern="0" dirty="0">
                <a:solidFill>
                  <a:schemeClr val="bg1"/>
                </a:solidFill>
                <a:latin typeface="Arial Narrow" pitchFamily="34" charset="0"/>
              </a:rPr>
              <a:t>55</a:t>
            </a:r>
          </a:p>
        </p:txBody>
      </p:sp>
      <p:sp>
        <p:nvSpPr>
          <p:cNvPr id="134" name="Полилиния 133"/>
          <p:cNvSpPr/>
          <p:nvPr/>
        </p:nvSpPr>
        <p:spPr>
          <a:xfrm>
            <a:off x="3085955" y="4100305"/>
            <a:ext cx="1365866" cy="869789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23000">
                <a:schemeClr val="bg1">
                  <a:lumMod val="75000"/>
                </a:schemeClr>
              </a:gs>
              <a:gs pos="95000">
                <a:schemeClr val="accent6">
                  <a:lumMod val="54000"/>
                  <a:lumOff val="46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35" name="Овал 134"/>
          <p:cNvSpPr/>
          <p:nvPr/>
        </p:nvSpPr>
        <p:spPr>
          <a:xfrm>
            <a:off x="4515653" y="4065482"/>
            <a:ext cx="360000" cy="360000"/>
          </a:xfrm>
          <a:prstGeom prst="ellipse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1"/>
          </a:gradFill>
          <a:ln w="31750" cap="flat" cmpd="sng" algn="ctr">
            <a:solidFill>
              <a:srgbClr val="008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73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65</a:t>
            </a:r>
          </a:p>
        </p:txBody>
      </p:sp>
      <p:pic>
        <p:nvPicPr>
          <p:cNvPr id="13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" name="TextBox 136"/>
          <p:cNvSpPr txBox="1"/>
          <p:nvPr/>
        </p:nvSpPr>
        <p:spPr>
          <a:xfrm>
            <a:off x="2322421" y="2910266"/>
            <a:ext cx="6643304" cy="297277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МИНОБОРОНЫ РОССИИ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74" y="3219701"/>
            <a:ext cx="739061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Овал 140"/>
          <p:cNvSpPr/>
          <p:nvPr/>
        </p:nvSpPr>
        <p:spPr>
          <a:xfrm>
            <a:off x="2305662" y="3273404"/>
            <a:ext cx="282074" cy="288003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2" name="Скругленный прямоугольник 1"/>
          <p:cNvSpPr/>
          <p:nvPr/>
        </p:nvSpPr>
        <p:spPr>
          <a:xfrm rot="18868575">
            <a:off x="2356889" y="3389969"/>
            <a:ext cx="232518" cy="5124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3" name="Скругленный прямоугольник 142"/>
          <p:cNvSpPr/>
          <p:nvPr/>
        </p:nvSpPr>
        <p:spPr>
          <a:xfrm rot="2770301">
            <a:off x="2339931" y="3422295"/>
            <a:ext cx="93393" cy="62798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6774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2116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Преимущества региональных подразделений </a:t>
            </a:r>
          </a:p>
        </p:txBody>
      </p:sp>
      <p:sp>
        <p:nvSpPr>
          <p:cNvPr id="109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18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72996" y="474064"/>
            <a:ext cx="7077898" cy="600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ru-RU"/>
            </a:defPPr>
            <a:lvl1pPr algn="ctr" defTabSz="914400">
              <a:defRPr sz="1600" kern="0">
                <a:solidFill>
                  <a:prstClr val="white"/>
                </a:solidFill>
              </a:defRPr>
            </a:lvl1pPr>
          </a:lstStyle>
          <a:p>
            <a:r>
              <a:rPr lang="ru-RU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ПОВЫШЕНИЕ ГОТОВНОСТИ СУБЪЕКТОВ РОССИЙСКОЙ ФЕДЕРАЦИИ </a:t>
            </a:r>
          </a:p>
          <a:p>
            <a:r>
              <a:rPr lang="ru-RU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 РЕШЕНИЮ ЗАДАЧ БЕЗ ПРИВЛЕЧЕНИЯ ВООРУЖЕННЫХ СИЛ  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119326" y="3181464"/>
            <a:ext cx="4370777" cy="8891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62237" y="3157987"/>
            <a:ext cx="3593881" cy="840230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НАЛИЧИЕ РЕГИОНАЛЬНОГО РЕЗЕРВА </a:t>
            </a:r>
            <a:endParaRPr lang="ru-RU" sz="1200" b="1" dirty="0" smtClean="0">
              <a:solidFill>
                <a:srgbClr val="54823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ДЛЯ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РЕШЕНИЯ ЗАДАЧ ЛИКВИДАЦИИ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ПОСЛЕДСТВИЙ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ЧС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ПОДДЕРЖАНИЯ ПРАВОПОРЯДКА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2287706" y="4181882"/>
            <a:ext cx="4840227" cy="84327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655334" y="4295742"/>
            <a:ext cx="3613561" cy="5078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kumimoji="0" lang="ru-RU" sz="1800" b="1" i="0" u="none" strike="noStrike" kern="0" cap="none" spc="0" normalizeH="0" baseline="0" noProof="0" dirty="0" smtClean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СОЦИАЛЬНО-ТРУДОВАЯ АДАПТАЦИЯ  </a:t>
            </a:r>
            <a:endParaRPr lang="ru-RU" sz="1200" b="1" dirty="0" smtClean="0">
              <a:solidFill>
                <a:srgbClr val="54823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ВЕТЕРАНОВ СВО</a:t>
            </a:r>
            <a:endParaRPr lang="ru-RU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3437264" y="3243394"/>
            <a:ext cx="993644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126188" y="2206804"/>
            <a:ext cx="4370777" cy="8891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369099" y="2183327"/>
            <a:ext cx="3593881" cy="840230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ОТСУТСТВИЕ НЕОБХОДИМОСТИ </a:t>
            </a:r>
            <a:endParaRPr lang="ru-RU" sz="1200" b="1" dirty="0" smtClean="0">
              <a:solidFill>
                <a:srgbClr val="54823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ПРИНУДИТЕЛЬНО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ПРИМЕНЯТЬ </a:t>
            </a: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ГРАЖДАН, НЕ ИМЕЮЩИХ НАВЫКИ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ДАННЫХ МЕРОПРИЯТИЯХ</a:t>
            </a: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3437264" y="2268734"/>
            <a:ext cx="1000506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02317" y="1203062"/>
            <a:ext cx="4370777" cy="8891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345228" y="1345784"/>
            <a:ext cx="3593881" cy="5078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ОТСУТСТВИЕ НЕОБХОДИМОСТИ </a:t>
            </a:r>
            <a:endParaRPr lang="ru-RU" sz="1200" b="1" dirty="0" smtClean="0">
              <a:solidFill>
                <a:srgbClr val="54823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ПРОВОДИТЬ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МОБИЛИЗАЦИЮ</a:t>
            </a: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3437264" y="1264992"/>
            <a:ext cx="976635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361637" y="1462110"/>
            <a:ext cx="112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Телеграмма мобилизационная</a:t>
            </a:r>
            <a:endParaRPr lang="ru-RU" sz="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" name="Picture 2" descr="C:\Users\ab2108.S\Desktop\Новая папка\Надо\i - 2023-12-24T080555.595.jpe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840" y1="30199" x2="15840" y2="30199"/>
                        <a14:foregroundMark x1="21920" y1="36752" x2="21920" y2="36752"/>
                        <a14:foregroundMark x1="89920" y1="81766" x2="89920" y2="81766"/>
                        <a14:foregroundMark x1="87200" y1="83191" x2="87200" y2="83191"/>
                        <a14:backgroundMark x1="54400" y1="68946" x2="54400" y2="68946"/>
                        <a14:backgroundMark x1="52000" y1="67806" x2="52000" y2="67806"/>
                        <a14:backgroundMark x1="56480" y1="67521" x2="56480" y2="67521"/>
                        <a14:backgroundMark x1="55040" y1="72080" x2="55040" y2="72080"/>
                        <a14:backgroundMark x1="53440" y1="72365" x2="53440" y2="72365"/>
                        <a14:backgroundMark x1="55520" y1="84330" x2="55520" y2="84330"/>
                        <a14:backgroundMark x1="58720" y1="79202" x2="58720" y2="79202"/>
                        <a14:backgroundMark x1="59360" y1="70085" x2="59360" y2="70085"/>
                        <a14:backgroundMark x1="59200" y1="65527" x2="59200" y2="65527"/>
                        <a14:backgroundMark x1="56000" y1="84330" x2="56000" y2="84330"/>
                        <a14:backgroundMark x1="54560" y1="80342" x2="54560" y2="80342"/>
                        <a14:backgroundMark x1="86400" y1="80342" x2="86400" y2="80342"/>
                        <a14:backgroundMark x1="89120" y1="78632" x2="89120" y2="78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40" y="2357114"/>
            <a:ext cx="1039161" cy="5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3" descr="C:\Users\ab2108.S\Desktop\Новая папка\Надо\9b950e14658f95c7912b376fbbb43cb1__2000x2000__watermark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2850" y1="40603" x2="92850" y2="40603"/>
                        <a14:foregroundMark x1="8300" y1="25251" x2="8300" y2="25251"/>
                        <a14:foregroundMark x1="47900" y1="40029" x2="47900" y2="40029"/>
                        <a14:foregroundMark x1="56550" y1="35509" x2="56550" y2="35509"/>
                        <a14:foregroundMark x1="53300" y1="36442" x2="53300" y2="36442"/>
                        <a14:foregroundMark x1="49850" y1="25753" x2="49850" y2="25753"/>
                        <a14:foregroundMark x1="53300" y1="27403" x2="53300" y2="27403"/>
                        <a14:foregroundMark x1="57100" y1="24964" x2="57100" y2="24964"/>
                        <a14:foregroundMark x1="67400" y1="37374" x2="67400" y2="37374"/>
                        <a14:foregroundMark x1="71300" y1="45768" x2="71300" y2="45768"/>
                        <a14:foregroundMark x1="75550" y1="44189" x2="75550" y2="44189"/>
                        <a14:backgroundMark x1="76350" y1="58752" x2="76350" y2="58752"/>
                        <a14:backgroundMark x1="77600" y1="58393" x2="77600" y2="58393"/>
                        <a14:backgroundMark x1="75950" y1="59971" x2="75950" y2="59971"/>
                        <a14:backgroundMark x1="3100" y1="18723" x2="3100" y2="18723"/>
                        <a14:backgroundMark x1="3250" y1="26327" x2="3250" y2="26327"/>
                        <a14:backgroundMark x1="2050" y1="40961" x2="2050" y2="40961"/>
                        <a14:backgroundMark x1="2700" y1="52941" x2="2700" y2="52941"/>
                        <a14:backgroundMark x1="1700" y1="49354" x2="1700" y2="49354"/>
                        <a14:backgroundMark x1="1400" y1="51076" x2="1400" y2="51076"/>
                        <a14:backgroundMark x1="39450" y1="39383" x2="39450" y2="39383"/>
                        <a14:backgroundMark x1="3350" y1="22166" x2="3350" y2="22166"/>
                        <a14:backgroundMark x1="39950" y1="31779" x2="39950" y2="31779"/>
                        <a14:backgroundMark x1="41700" y1="26829" x2="41700" y2="26829"/>
                        <a14:backgroundMark x1="54050" y1="23529" x2="54050" y2="23529"/>
                        <a14:backgroundMark x1="8000" y1="18580" x2="8000" y2="18580"/>
                        <a14:backgroundMark x1="77250" y1="41607" x2="77250" y2="41607"/>
                        <a14:backgroundMark x1="52300" y1="23888" x2="52300" y2="2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14"/>
          <a:stretch/>
        </p:blipFill>
        <p:spPr bwMode="auto">
          <a:xfrm>
            <a:off x="3476777" y="3193200"/>
            <a:ext cx="950618" cy="8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5" name="Прямая соединительная линия 124"/>
          <p:cNvCxnSpPr/>
          <p:nvPr/>
        </p:nvCxnSpPr>
        <p:spPr>
          <a:xfrm flipH="1">
            <a:off x="3590925" y="2412259"/>
            <a:ext cx="698716" cy="517703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Прямоугольник 125"/>
          <p:cNvSpPr/>
          <p:nvPr/>
        </p:nvSpPr>
        <p:spPr>
          <a:xfrm>
            <a:off x="4656492" y="3190643"/>
            <a:ext cx="4370777" cy="8891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4899403" y="3333366"/>
            <a:ext cx="3593881" cy="5078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kumimoji="0" lang="ru-RU" sz="1800" b="1" i="0" u="none" strike="noStrike" kern="0" cap="none" spc="0" normalizeH="0" baseline="0" noProof="0" dirty="0" smtClean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ВОЗМОЖНОСТЬ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МАНЕВРА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СИЛАМИ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СРЕДСТВАМИ</a:t>
            </a: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7974430" y="3252573"/>
            <a:ext cx="993644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4663354" y="2215983"/>
            <a:ext cx="4370777" cy="8891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4906265" y="2275605"/>
            <a:ext cx="3593881" cy="67403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800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СОКРАЩЕНИЕ СРОКОВ </a:t>
            </a:r>
            <a:endParaRPr lang="ru-RU" sz="1200" b="1" dirty="0" smtClean="0">
              <a:solidFill>
                <a:srgbClr val="54823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ЛИКВИДАЦИИ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ПОСЛЕДСТВИЙ </a:t>
            </a: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ЧРЕЗВЫЧАЙНЫХ СИТУАЦИЙ</a:t>
            </a: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7974430" y="2277913"/>
            <a:ext cx="1000506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4639483" y="1212241"/>
            <a:ext cx="4370777" cy="8891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4882394" y="1188764"/>
            <a:ext cx="3593881" cy="840230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kumimoji="0" lang="ru-RU" sz="1800" b="1" i="0" u="none" strike="noStrike" kern="0" cap="none" spc="0" normalizeH="0" baseline="0" noProof="0" dirty="0" smtClean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ПРИМЕНЕНИЕ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БОЛЬШЕГО КОЛИЧЕСТВА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РЕСУРСОВ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ДЛЯ УСТРАНЕНИЯ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ПОСЛЕДСТВИЙ </a:t>
            </a: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УДАРОВ ВСУ </a:t>
            </a:r>
            <a:endParaRPr lang="ru-RU" sz="1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8809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НА </a:t>
            </a:r>
            <a:r>
              <a:rPr lang="ru-RU" sz="1200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НОВЫХ ТЕРРИТОРИЯХ</a:t>
            </a: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7974430" y="1274171"/>
            <a:ext cx="976635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pic>
        <p:nvPicPr>
          <p:cNvPr id="135" name="Picture 5" descr="C:\Users\ab2108.S\Desktop\Новая папка\Надо\i - 2023-12-24T080755.656.jpe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65" y="1337179"/>
            <a:ext cx="867632" cy="65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26" y="2295715"/>
            <a:ext cx="677245" cy="63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10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78" y="2565961"/>
            <a:ext cx="510587" cy="47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Рисунок 137" descr="https://avatars.mds.yandex.net/i?id=4a9abd67c2bee0a6d088d3c1d2a03a1276f1bd9c-8427457-images-thumbs&amp;n=13"/>
          <p:cNvPicPr/>
          <p:nvPr/>
        </p:nvPicPr>
        <p:blipFill>
          <a:blip r:embed="rId14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10" y="3421426"/>
            <a:ext cx="568085" cy="43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Picture 12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2826">
            <a:off x="7858138" y="3234927"/>
            <a:ext cx="1242685" cy="8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0" name="Прямая соединительная линия 139"/>
          <p:cNvCxnSpPr/>
          <p:nvPr/>
        </p:nvCxnSpPr>
        <p:spPr>
          <a:xfrm flipH="1">
            <a:off x="3590925" y="1428700"/>
            <a:ext cx="644166" cy="39101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/>
          <p:cNvGrpSpPr/>
          <p:nvPr/>
        </p:nvGrpSpPr>
        <p:grpSpPr>
          <a:xfrm>
            <a:off x="52138" y="1204195"/>
            <a:ext cx="813111" cy="410910"/>
            <a:chOff x="-1085850" y="319899"/>
            <a:chExt cx="813111" cy="410910"/>
          </a:xfrm>
        </p:grpSpPr>
        <p:pic>
          <p:nvPicPr>
            <p:cNvPr id="142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Овал 142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44" name="Группа 143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46" name="Скругленный прямоугольник 145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grpSp>
        <p:nvGrpSpPr>
          <p:cNvPr id="147" name="Группа 146"/>
          <p:cNvGrpSpPr/>
          <p:nvPr/>
        </p:nvGrpSpPr>
        <p:grpSpPr>
          <a:xfrm>
            <a:off x="52138" y="2206804"/>
            <a:ext cx="813111" cy="410910"/>
            <a:chOff x="-1085850" y="319899"/>
            <a:chExt cx="813111" cy="410910"/>
          </a:xfrm>
        </p:grpSpPr>
        <p:pic>
          <p:nvPicPr>
            <p:cNvPr id="148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Овал 148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52" name="Скругленный прямоугольник 15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grpSp>
        <p:nvGrpSpPr>
          <p:cNvPr id="153" name="Группа 152"/>
          <p:cNvGrpSpPr/>
          <p:nvPr/>
        </p:nvGrpSpPr>
        <p:grpSpPr>
          <a:xfrm>
            <a:off x="67981" y="3190643"/>
            <a:ext cx="813111" cy="410910"/>
            <a:chOff x="-1085850" y="319899"/>
            <a:chExt cx="813111" cy="410910"/>
          </a:xfrm>
        </p:grpSpPr>
        <p:pic>
          <p:nvPicPr>
            <p:cNvPr id="154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Овал 154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56" name="Группа 155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58" name="Скругленный прямоугольник 157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grpSp>
        <p:nvGrpSpPr>
          <p:cNvPr id="159" name="Группа 158"/>
          <p:cNvGrpSpPr/>
          <p:nvPr/>
        </p:nvGrpSpPr>
        <p:grpSpPr>
          <a:xfrm>
            <a:off x="4565084" y="1213297"/>
            <a:ext cx="813111" cy="410910"/>
            <a:chOff x="-1085850" y="319899"/>
            <a:chExt cx="813111" cy="410910"/>
          </a:xfrm>
        </p:grpSpPr>
        <p:pic>
          <p:nvPicPr>
            <p:cNvPr id="160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" name="Овал 160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62" name="Группа 161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64" name="Скругленный прямоугольник 16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4565084" y="2215906"/>
            <a:ext cx="813111" cy="410910"/>
            <a:chOff x="-1085850" y="319899"/>
            <a:chExt cx="813111" cy="410910"/>
          </a:xfrm>
        </p:grpSpPr>
        <p:pic>
          <p:nvPicPr>
            <p:cNvPr id="166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7" name="Овал 166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68" name="Группа 167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70" name="Скругленный прямоугольник 16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grpSp>
        <p:nvGrpSpPr>
          <p:cNvPr id="171" name="Группа 170"/>
          <p:cNvGrpSpPr/>
          <p:nvPr/>
        </p:nvGrpSpPr>
        <p:grpSpPr>
          <a:xfrm>
            <a:off x="4580927" y="3199745"/>
            <a:ext cx="813111" cy="410910"/>
            <a:chOff x="-1085850" y="319899"/>
            <a:chExt cx="813111" cy="410910"/>
          </a:xfrm>
        </p:grpSpPr>
        <p:pic>
          <p:nvPicPr>
            <p:cNvPr id="172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3" name="Овал 172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74" name="Группа 173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76" name="Скругленный прямоугольник 175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2235591" y="4187845"/>
            <a:ext cx="813111" cy="410910"/>
            <a:chOff x="-1085850" y="319899"/>
            <a:chExt cx="813111" cy="410910"/>
          </a:xfrm>
        </p:grpSpPr>
        <p:pic>
          <p:nvPicPr>
            <p:cNvPr id="178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Овал 178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grpSp>
          <p:nvGrpSpPr>
            <p:cNvPr id="180" name="Группа 179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  <p:sp>
            <p:nvSpPr>
              <p:cNvPr id="182" name="Скругленный прямоугольник 18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endParaRPr>
              </a:p>
            </p:txBody>
          </p:sp>
        </p:grpSp>
      </p:grpSp>
      <p:sp>
        <p:nvSpPr>
          <p:cNvPr id="78" name="Скругленный прямоугольник 77"/>
          <p:cNvSpPr/>
          <p:nvPr/>
        </p:nvSpPr>
        <p:spPr>
          <a:xfrm>
            <a:off x="6098931" y="4222342"/>
            <a:ext cx="993644" cy="76583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pic>
        <p:nvPicPr>
          <p:cNvPr id="80" name="Picture 3" descr="I:\Разное\Отдел военнослужащих по контракту\Мухоид\Доклады, донесения, анализы, Справки доклады\для слайдов\rossiya_armiya_2016.jpg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731" b="99808" l="1944" r="91806">
                        <a14:foregroundMark x1="26667" y1="14808" x2="26667" y2="14808"/>
                        <a14:foregroundMark x1="30278" y1="9808" x2="30278" y2="9808"/>
                        <a14:foregroundMark x1="68056" y1="18846" x2="68056" y2="18846"/>
                        <a14:foregroundMark x1="68056" y1="18846" x2="68056" y2="18846"/>
                        <a14:foregroundMark x1="65139" y1="20192" x2="65139" y2="20192"/>
                        <a14:foregroundMark x1="72778" y1="17308" x2="72778" y2="17308"/>
                        <a14:foregroundMark x1="67500" y1="15192" x2="67500" y2="15192"/>
                        <a14:foregroundMark x1="81667" y1="43269" x2="81667" y2="43269"/>
                        <a14:foregroundMark x1="79167" y1="40192" x2="79167" y2="40192"/>
                        <a14:foregroundMark x1="87500" y1="54038" x2="87500" y2="54038"/>
                        <a14:foregroundMark x1="63472" y1="37308" x2="63472" y2="37308"/>
                        <a14:foregroundMark x1="4861" y1="49808" x2="4861" y2="49808"/>
                        <a14:backgroundMark x1="8472" y1="80192" x2="8472" y2="80192"/>
                        <a14:backgroundMark x1="6806" y1="73846" x2="6806" y2="73846"/>
                        <a14:backgroundMark x1="9722" y1="67115" x2="9722" y2="67115"/>
                        <a14:backgroundMark x1="54583" y1="95192" x2="54583" y2="95192"/>
                        <a14:backgroundMark x1="51250" y1="97500" x2="51250" y2="97500"/>
                        <a14:backgroundMark x1="52222" y1="93269" x2="52222" y2="93269"/>
                        <a14:backgroundMark x1="48472" y1="97500" x2="48472" y2="97500"/>
                        <a14:backgroundMark x1="49028" y1="81154" x2="49028" y2="81154"/>
                        <a14:backgroundMark x1="48333" y1="72115" x2="48333" y2="72115"/>
                        <a14:backgroundMark x1="48056" y1="68846" x2="48056" y2="68846"/>
                        <a14:backgroundMark x1="56111" y1="91538" x2="56111" y2="91538"/>
                        <a14:backgroundMark x1="55000" y1="89231" x2="55000" y2="89231"/>
                        <a14:backgroundMark x1="53194" y1="87692" x2="53194" y2="87692"/>
                        <a14:backgroundMark x1="50833" y1="84423" x2="50833" y2="84423"/>
                        <a14:backgroundMark x1="49861" y1="88846" x2="49861" y2="88846"/>
                        <a14:backgroundMark x1="43750" y1="98077" x2="43750" y2="98077"/>
                        <a14:backgroundMark x1="41667" y1="99038" x2="41667" y2="99038"/>
                        <a14:backgroundMark x1="46389" y1="98077" x2="46389" y2="98077"/>
                        <a14:backgroundMark x1="50000" y1="93269" x2="50000" y2="93269"/>
                        <a14:backgroundMark x1="51250" y1="89808" x2="51250" y2="89808"/>
                        <a14:backgroundMark x1="47500" y1="79231" x2="47500" y2="79231"/>
                        <a14:backgroundMark x1="47500" y1="75769" x2="47500" y2="75769"/>
                        <a14:backgroundMark x1="8611" y1="87500" x2="8611" y2="87500"/>
                        <a14:backgroundMark x1="9306" y1="94808" x2="9306" y2="94808"/>
                        <a14:backgroundMark x1="12222" y1="86154" x2="12222" y2="86154"/>
                        <a14:backgroundMark x1="13056" y1="93269" x2="13056" y2="9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12" r="6650" b="13492"/>
          <a:stretch/>
        </p:blipFill>
        <p:spPr bwMode="auto">
          <a:xfrm flipH="1">
            <a:off x="6294242" y="4155083"/>
            <a:ext cx="603022" cy="76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71" y="2661477"/>
            <a:ext cx="133018" cy="28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8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4178" y="3806704"/>
            <a:ext cx="2088000" cy="126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933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Мобилизационный людской резерв Вооруженных Сил Российской Федерации</a:t>
            </a:r>
          </a:p>
        </p:txBody>
      </p:sp>
      <p:sp>
        <p:nvSpPr>
          <p:cNvPr id="58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79" name="Picture 4" descr="C:\Users\ab3104.S\Desktop\Фото СВО\1_ucheniya_vdv_desant_mi-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4150"/>
          <a:stretch/>
        </p:blipFill>
        <p:spPr bwMode="auto">
          <a:xfrm>
            <a:off x="180665" y="3855723"/>
            <a:ext cx="1980000" cy="118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37268" y="651206"/>
            <a:ext cx="7333971" cy="411929"/>
            <a:chOff x="137268" y="848631"/>
            <a:chExt cx="7333971" cy="411929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74573" y="869401"/>
              <a:ext cx="6479372" cy="391159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1551" y="935388"/>
              <a:ext cx="6629688" cy="264688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lvl="0" defTabSz="685528">
                <a:lnSpc>
                  <a:spcPct val="80000"/>
                </a:lnSpc>
                <a:defRPr/>
              </a:pPr>
              <a:r>
                <a:rPr lang="ru-RU" b="1" kern="0" dirty="0" smtClean="0">
                  <a:ln w="3175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СОЗДАНА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НОРМАТИВНАЯ ПРАВОВАЯ БАЗА</a:t>
              </a:r>
              <a:endParaRPr lang="ru-RU" sz="800" b="1" kern="0" dirty="0">
                <a:ln w="3175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68" y="849649"/>
              <a:ext cx="73906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рямоугольник 1"/>
            <p:cNvSpPr/>
            <p:nvPr/>
          </p:nvSpPr>
          <p:spPr>
            <a:xfrm>
              <a:off x="331023" y="848631"/>
              <a:ext cx="400931" cy="181598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77058" y="910708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8" name="Скругленный прямоугольник 1"/>
            <p:cNvSpPr/>
            <p:nvPr/>
          </p:nvSpPr>
          <p:spPr>
            <a:xfrm rot="18868575">
              <a:off x="228285" y="1027273"/>
              <a:ext cx="232518" cy="51240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 rot="2770301">
              <a:off x="211327" y="1059599"/>
              <a:ext cx="93393" cy="6279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574572" y="1194294"/>
            <a:ext cx="6896667" cy="391159"/>
            <a:chOff x="644533" y="2267504"/>
            <a:chExt cx="7436235" cy="19788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644533" y="2267504"/>
              <a:ext cx="6986292" cy="197882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932399" y="2294879"/>
              <a:ext cx="7148369" cy="13390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lvl="0" defTabSz="685528">
                <a:lnSpc>
                  <a:spcPct val="80000"/>
                </a:lnSpc>
                <a:defRPr/>
              </a:pPr>
              <a:r>
                <a:rPr lang="ru-RU" b="1" kern="0" dirty="0" smtClean="0">
                  <a:ln w="3175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РАЗРАБОТАНА 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СИСТЕМА ПОДГОТОВКИ</a:t>
              </a:r>
              <a:endParaRPr lang="ru-RU" sz="800" b="1" kern="0" dirty="0">
                <a:ln w="3175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37268" y="1173524"/>
            <a:ext cx="739061" cy="411928"/>
            <a:chOff x="227715" y="2129046"/>
            <a:chExt cx="916263" cy="1332447"/>
          </a:xfrm>
        </p:grpSpPr>
        <p:pic>
          <p:nvPicPr>
            <p:cNvPr id="10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5" y="2132339"/>
              <a:ext cx="916263" cy="1329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Прямоугольник 1"/>
            <p:cNvSpPr/>
            <p:nvPr/>
          </p:nvSpPr>
          <p:spPr>
            <a:xfrm>
              <a:off x="467926" y="2129046"/>
              <a:ext cx="497061" cy="587409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7" name="Овал 96"/>
          <p:cNvSpPr/>
          <p:nvPr/>
        </p:nvSpPr>
        <p:spPr>
          <a:xfrm>
            <a:off x="177058" y="1235601"/>
            <a:ext cx="282074" cy="288003"/>
          </a:xfrm>
          <a:prstGeom prst="ellipse">
            <a:avLst/>
          </a:prstGeom>
          <a:solidFill>
            <a:srgbClr val="5B9BD5">
              <a:lumMod val="75000"/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226624" y="1261526"/>
            <a:ext cx="143541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574572" y="1716612"/>
            <a:ext cx="6896667" cy="391159"/>
            <a:chOff x="644533" y="2267504"/>
            <a:chExt cx="7436235" cy="197882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644533" y="2267504"/>
              <a:ext cx="6986291" cy="197882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932399" y="2300886"/>
              <a:ext cx="7148369" cy="13390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lvl="0" defTabSz="685528">
                <a:lnSpc>
                  <a:spcPct val="80000"/>
                </a:lnSpc>
                <a:defRPr/>
              </a:pPr>
              <a:r>
                <a:rPr lang="ru-RU" b="1" kern="0" dirty="0" smtClean="0">
                  <a:ln w="3175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УСТАНОВЛЕНО  </a:t>
              </a:r>
              <a:r>
                <a:rPr lang="ru-RU" b="1" kern="0" dirty="0" smtClean="0">
                  <a:ln w="3175">
                    <a:noFill/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ФИНАНСОВОЕ  ОБЕСПЕЧЕНИЯ</a:t>
              </a:r>
              <a:endParaRPr lang="ru-RU" sz="800" b="1" kern="0" dirty="0">
                <a:ln w="3175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37268" y="2740478"/>
            <a:ext cx="8292237" cy="411929"/>
            <a:chOff x="137268" y="3061403"/>
            <a:chExt cx="8292237" cy="411929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574572" y="3082173"/>
              <a:ext cx="7854933" cy="391159"/>
              <a:chOff x="644533" y="2267504"/>
              <a:chExt cx="8469472" cy="197882"/>
            </a:xfrm>
          </p:grpSpPr>
          <p:sp>
            <p:nvSpPr>
              <p:cNvPr id="125" name="Прямоугольник 124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906790" y="2300886"/>
                <a:ext cx="8207215" cy="133902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685528">
                  <a:lnSpc>
                    <a:spcPct val="80000"/>
                  </a:lnSpc>
                  <a:defRPr/>
                </a:pPr>
                <a:r>
                  <a:rPr lang="ru-RU" b="1" kern="0" spc="-30" dirty="0" smtClean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АПРОБИРОВАНО  ПРИМЕНЕНИЕ  </a:t>
                </a:r>
                <a:r>
                  <a:rPr lang="ru-RU" b="1" kern="0" spc="-30" dirty="0" smtClean="0">
                    <a:ln w="3175">
                      <a:noFill/>
                      <a:prstDash val="solid"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ХОДЕ  СТРАТЕГИЧЕСКИХ  УЧЕНИЙ</a:t>
                </a:r>
                <a:endParaRPr lang="ru-RU" b="1" kern="0" spc="-30" dirty="0">
                  <a:ln w="3175">
                    <a:noFill/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137268" y="3061403"/>
              <a:ext cx="739061" cy="411928"/>
              <a:chOff x="227715" y="2129046"/>
              <a:chExt cx="916263" cy="1332447"/>
            </a:xfrm>
          </p:grpSpPr>
          <p:pic>
            <p:nvPicPr>
              <p:cNvPr id="123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19" name="Овал 118"/>
            <p:cNvSpPr/>
            <p:nvPr/>
          </p:nvSpPr>
          <p:spPr>
            <a:xfrm>
              <a:off x="177058" y="3123480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226624" y="3149405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2" name="Скругленный прямоугольник 12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137268" y="3262794"/>
            <a:ext cx="8292237" cy="411929"/>
            <a:chOff x="137268" y="3614594"/>
            <a:chExt cx="8292237" cy="411929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574572" y="3635364"/>
              <a:ext cx="7854933" cy="391159"/>
              <a:chOff x="644533" y="2267504"/>
              <a:chExt cx="8469472" cy="197882"/>
            </a:xfrm>
          </p:grpSpPr>
          <p:sp>
            <p:nvSpPr>
              <p:cNvPr id="136" name="Прямоугольник 135"/>
              <p:cNvSpPr/>
              <p:nvPr/>
            </p:nvSpPr>
            <p:spPr>
              <a:xfrm>
                <a:off x="644533" y="2267504"/>
                <a:ext cx="6986294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Прямоугольник 136"/>
              <p:cNvSpPr/>
              <p:nvPr/>
            </p:nvSpPr>
            <p:spPr>
              <a:xfrm>
                <a:off x="906790" y="2300886"/>
                <a:ext cx="8207215" cy="133902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685528">
                  <a:lnSpc>
                    <a:spcPct val="80000"/>
                  </a:lnSpc>
                  <a:defRPr/>
                </a:pPr>
                <a:r>
                  <a:rPr lang="ru-RU" b="1" kern="0" spc="-30" dirty="0" smtClean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 РЕЗЕРВИСТЫ  АКТИВНО  ПРИНИМАЮТ  УЧАСТИЕ  </a:t>
                </a:r>
                <a:r>
                  <a:rPr lang="ru-RU" b="1" kern="0" spc="-30" dirty="0" smtClean="0">
                    <a:ln w="3175">
                      <a:noFill/>
                      <a:prstDash val="solid"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СВО </a:t>
                </a:r>
                <a:endParaRPr lang="ru-RU" b="1" kern="0" spc="-30" dirty="0">
                  <a:ln w="3175">
                    <a:noFill/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9" name="Группа 128"/>
            <p:cNvGrpSpPr/>
            <p:nvPr/>
          </p:nvGrpSpPr>
          <p:grpSpPr>
            <a:xfrm>
              <a:off x="137268" y="3614594"/>
              <a:ext cx="739061" cy="411928"/>
              <a:chOff x="227715" y="2129046"/>
              <a:chExt cx="916263" cy="1332447"/>
            </a:xfrm>
          </p:grpSpPr>
          <p:pic>
            <p:nvPicPr>
              <p:cNvPr id="134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30" name="Овал 129"/>
            <p:cNvSpPr/>
            <p:nvPr/>
          </p:nvSpPr>
          <p:spPr>
            <a:xfrm>
              <a:off x="177058" y="3676671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31" name="Группа 130"/>
            <p:cNvGrpSpPr/>
            <p:nvPr/>
          </p:nvGrpSpPr>
          <p:grpSpPr>
            <a:xfrm>
              <a:off x="226624" y="3702596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33" name="Скругленный прямоугольник 13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37268" y="2218160"/>
            <a:ext cx="8292237" cy="411929"/>
            <a:chOff x="137268" y="2508210"/>
            <a:chExt cx="8292237" cy="411929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574572" y="2528980"/>
              <a:ext cx="7854933" cy="391159"/>
              <a:chOff x="644533" y="2267504"/>
              <a:chExt cx="8469472" cy="197882"/>
            </a:xfrm>
          </p:grpSpPr>
          <p:sp>
            <p:nvSpPr>
              <p:cNvPr id="147" name="Прямоугольник 146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06790" y="2300886"/>
                <a:ext cx="8207215" cy="133902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685528">
                  <a:lnSpc>
                    <a:spcPct val="80000"/>
                  </a:lnSpc>
                  <a:defRPr/>
                </a:pPr>
                <a:r>
                  <a:rPr lang="ru-RU" b="1" kern="0" spc="-30" dirty="0" smtClean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ОСУЩЕСТВЛЯЕТСЯ  </a:t>
                </a:r>
                <a:r>
                  <a:rPr lang="ru-RU" b="1" kern="0" spc="-30" dirty="0" smtClean="0">
                    <a:ln w="3175">
                      <a:noFill/>
                      <a:prstDash val="solid"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МЕДИЦИНСКОЕ  И  ВЕЩЕВОЕ  ОБЕСПЕЧЕНИЕ</a:t>
                </a:r>
                <a:endParaRPr lang="ru-RU" b="1" kern="0" spc="-30" dirty="0">
                  <a:ln w="3175">
                    <a:noFill/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37268" y="2508210"/>
              <a:ext cx="739061" cy="411928"/>
              <a:chOff x="227715" y="2129046"/>
              <a:chExt cx="916263" cy="1332447"/>
            </a:xfrm>
          </p:grpSpPr>
          <p:pic>
            <p:nvPicPr>
              <p:cNvPr id="145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41" name="Овал 140"/>
            <p:cNvSpPr/>
            <p:nvPr/>
          </p:nvSpPr>
          <p:spPr>
            <a:xfrm>
              <a:off x="177058" y="2570287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226624" y="2596212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4" name="Скругленный прямоугольник 14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6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Прямоугольник 182"/>
          <p:cNvSpPr/>
          <p:nvPr/>
        </p:nvSpPr>
        <p:spPr>
          <a:xfrm>
            <a:off x="2414020" y="3806704"/>
            <a:ext cx="2088000" cy="126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4681048" y="3806704"/>
            <a:ext cx="2088000" cy="126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6976740" y="3806704"/>
            <a:ext cx="2088000" cy="126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7420919" y="1914943"/>
            <a:ext cx="1366438" cy="175978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7109652" y="544542"/>
            <a:ext cx="2002674" cy="126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54" y="583390"/>
            <a:ext cx="965517" cy="12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Рисунок 149"/>
          <p:cNvPicPr>
            <a:picLocks/>
          </p:cNvPicPr>
          <p:nvPr/>
        </p:nvPicPr>
        <p:blipFill rotWithShape="1">
          <a:blip r:embed="rId8"/>
          <a:srcRect l="14594" t="6910" r="16697" b="9815"/>
          <a:stretch/>
        </p:blipFill>
        <p:spPr>
          <a:xfrm>
            <a:off x="4726204" y="3855723"/>
            <a:ext cx="1980000" cy="1188000"/>
          </a:xfrm>
          <a:prstGeom prst="rect">
            <a:avLst/>
          </a:prstGeom>
        </p:spPr>
      </p:pic>
      <p:pic>
        <p:nvPicPr>
          <p:cNvPr id="178" name="Picture 3" descr="D:\документы\медиа\13.07\unnamed (6)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 bwMode="auto">
          <a:xfrm>
            <a:off x="2470465" y="3855723"/>
            <a:ext cx="1980000" cy="1188000"/>
          </a:xfrm>
          <a:prstGeom prst="rect">
            <a:avLst/>
          </a:prstGeom>
          <a:extLst/>
        </p:spPr>
      </p:pic>
      <p:pic>
        <p:nvPicPr>
          <p:cNvPr id="180" name="Picture 5" descr="D:\документы\медиа\13.07\wr-960 (1)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479476" y="1961611"/>
            <a:ext cx="1260000" cy="1692000"/>
          </a:xfrm>
          <a:prstGeom prst="rect">
            <a:avLst/>
          </a:prstGeom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89" y="611450"/>
            <a:ext cx="934612" cy="120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40" y="975626"/>
            <a:ext cx="602862" cy="76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Рисунок 18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37" y="3855723"/>
            <a:ext cx="1980000" cy="1188000"/>
          </a:xfrm>
          <a:prstGeom prst="rect">
            <a:avLst/>
          </a:prstGeom>
        </p:spPr>
      </p:pic>
      <p:pic>
        <p:nvPicPr>
          <p:cNvPr id="181" name="Picture 3" descr="C:\Users\ab2601.S\Desktop\картинки\карта мир 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64" y="3143115"/>
            <a:ext cx="666740" cy="50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6" name="Группа 195"/>
          <p:cNvGrpSpPr/>
          <p:nvPr/>
        </p:nvGrpSpPr>
        <p:grpSpPr>
          <a:xfrm>
            <a:off x="136053" y="1713619"/>
            <a:ext cx="739061" cy="411928"/>
            <a:chOff x="227715" y="2129046"/>
            <a:chExt cx="916263" cy="1332447"/>
          </a:xfrm>
        </p:grpSpPr>
        <p:pic>
          <p:nvPicPr>
            <p:cNvPr id="197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5" y="2132339"/>
              <a:ext cx="916263" cy="1329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" name="Прямоугольник 1"/>
            <p:cNvSpPr/>
            <p:nvPr/>
          </p:nvSpPr>
          <p:spPr>
            <a:xfrm>
              <a:off x="467926" y="2129046"/>
              <a:ext cx="497061" cy="587409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199" name="Овал 198"/>
          <p:cNvSpPr/>
          <p:nvPr/>
        </p:nvSpPr>
        <p:spPr>
          <a:xfrm>
            <a:off x="175843" y="1775696"/>
            <a:ext cx="282074" cy="288003"/>
          </a:xfrm>
          <a:prstGeom prst="ellipse">
            <a:avLst/>
          </a:prstGeom>
          <a:solidFill>
            <a:srgbClr val="5B9BD5">
              <a:lumMod val="75000"/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200" name="Группа 199"/>
          <p:cNvGrpSpPr/>
          <p:nvPr/>
        </p:nvGrpSpPr>
        <p:grpSpPr>
          <a:xfrm>
            <a:off x="225409" y="1801621"/>
            <a:ext cx="143541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201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202" name="Скругленный прямоугольник 201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6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1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4651513" y="2846659"/>
            <a:ext cx="4333479" cy="2016000"/>
          </a:xfrm>
          <a:prstGeom prst="roundRect">
            <a:avLst>
              <a:gd name="adj" fmla="val 4532"/>
            </a:avLst>
          </a:prstGeom>
          <a:gradFill flip="none" rotWithShape="1">
            <a:gsLst>
              <a:gs pos="0">
                <a:srgbClr val="FF9999"/>
              </a:gs>
              <a:gs pos="18000">
                <a:schemeClr val="accent3">
                  <a:lumMod val="20000"/>
                  <a:lumOff val="80000"/>
                </a:schemeClr>
              </a:gs>
              <a:gs pos="82000">
                <a:srgbClr val="FFCCCC"/>
              </a:gs>
            </a:gsLst>
            <a:lin ang="10800000" scaled="1"/>
            <a:tileRect/>
          </a:gradFill>
          <a:ln w="25400" cap="flat" cmpd="sng" algn="ctr">
            <a:solidFill>
              <a:srgbClr val="C00000"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endParaRPr lang="ru-RU" sz="600" b="1" spc="-2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endParaRPr lang="ru-RU" sz="800" b="1" spc="-20" dirty="0">
              <a:latin typeface="Arial Narrow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9334" y="44256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Апробация комплектования формирований резервистами </a:t>
            </a:r>
            <a:endParaRPr lang="ru-RU" sz="15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2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Скругленный прямоугольник 64"/>
          <p:cNvSpPr/>
          <p:nvPr/>
        </p:nvSpPr>
        <p:spPr>
          <a:xfrm>
            <a:off x="126169" y="664343"/>
            <a:ext cx="2121175" cy="1870642"/>
          </a:xfrm>
          <a:prstGeom prst="roundRect">
            <a:avLst>
              <a:gd name="adj" fmla="val 486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Стратегическое командно-штабное </a:t>
            </a:r>
          </a:p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учение «КАВКАЗ-2016»</a:t>
            </a:r>
          </a:p>
          <a:p>
            <a:pPr algn="ctr" defTabSz="914400">
              <a:lnSpc>
                <a:spcPct val="80000"/>
              </a:lnSpc>
            </a:pPr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1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endParaRPr lang="ru-RU" sz="200" b="1" spc="-20" dirty="0" smtClean="0"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 smtClean="0">
                <a:latin typeface="Arial Narrow" pitchFamily="34" charset="0"/>
              </a:rPr>
              <a:t>Эксперимент </a:t>
            </a:r>
            <a:r>
              <a:rPr lang="ru-RU" sz="800" b="1" spc="-20" dirty="0">
                <a:latin typeface="Arial Narrow" pitchFamily="34" charset="0"/>
              </a:rPr>
              <a:t>по формированию подразделений. Усиление группировки войск в Севастополе</a:t>
            </a:r>
          </a:p>
        </p:txBody>
      </p:sp>
      <p:sp>
        <p:nvSpPr>
          <p:cNvPr id="300" name="Скругленный прямоугольник 299"/>
          <p:cNvSpPr/>
          <p:nvPr/>
        </p:nvSpPr>
        <p:spPr>
          <a:xfrm>
            <a:off x="2371113" y="664343"/>
            <a:ext cx="2121175" cy="1870642"/>
          </a:xfrm>
          <a:prstGeom prst="roundRect">
            <a:avLst>
              <a:gd name="adj" fmla="val 420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Комплексная мобилизационная </a:t>
            </a:r>
          </a:p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тренировка  «ЗАПАД-2017»</a:t>
            </a:r>
          </a:p>
          <a:p>
            <a:pPr algn="ctr" defTabSz="914400">
              <a:lnSpc>
                <a:spcPct val="80000"/>
              </a:lnSpc>
            </a:pPr>
            <a:endParaRPr lang="ru-RU" sz="7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 smtClean="0">
                <a:latin typeface="Arial Narrow" pitchFamily="34" charset="0"/>
              </a:rPr>
              <a:t>Усиление </a:t>
            </a:r>
            <a:r>
              <a:rPr lang="ru-RU" sz="800" b="1" spc="-20" dirty="0">
                <a:latin typeface="Arial Narrow" pitchFamily="34" charset="0"/>
              </a:rPr>
              <a:t>группировки </a:t>
            </a:r>
            <a:r>
              <a:rPr lang="ru-RU" sz="800" b="1" spc="-20" dirty="0" smtClean="0">
                <a:latin typeface="Arial Narrow" pitchFamily="34" charset="0"/>
              </a:rPr>
              <a:t>войск </a:t>
            </a: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 smtClean="0">
                <a:latin typeface="Arial Narrow" pitchFamily="34" charset="0"/>
              </a:rPr>
              <a:t>в </a:t>
            </a:r>
            <a:r>
              <a:rPr lang="ru-RU" sz="800" b="1" spc="-20" dirty="0">
                <a:latin typeface="Arial Narrow" pitchFamily="34" charset="0"/>
              </a:rPr>
              <a:t>Калининградской </a:t>
            </a:r>
            <a:r>
              <a:rPr lang="ru-RU" sz="800" b="1" spc="-20" dirty="0" smtClean="0">
                <a:latin typeface="Arial Narrow" pitchFamily="34" charset="0"/>
              </a:rPr>
              <a:t>области</a:t>
            </a:r>
            <a:endParaRPr lang="ru-RU" sz="800" b="1" spc="-20" dirty="0">
              <a:latin typeface="Arial Narrow" pitchFamily="34" charset="0"/>
            </a:endParaRPr>
          </a:p>
        </p:txBody>
      </p:sp>
      <p:sp>
        <p:nvSpPr>
          <p:cNvPr id="301" name="Скругленный прямоугольник 300"/>
          <p:cNvSpPr/>
          <p:nvPr/>
        </p:nvSpPr>
        <p:spPr>
          <a:xfrm>
            <a:off x="4655337" y="664343"/>
            <a:ext cx="2121175" cy="1870642"/>
          </a:xfrm>
          <a:prstGeom prst="roundRect">
            <a:avLst>
              <a:gd name="adj" fmla="val 453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Маневры войск (сил) </a:t>
            </a:r>
          </a:p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«ВОСТОК-2018»</a:t>
            </a:r>
          </a:p>
          <a:p>
            <a:pPr algn="ctr" defTabSz="914400"/>
            <a:endParaRPr lang="ru-RU" sz="6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endParaRPr lang="ru-RU" sz="200" b="1" spc="-20" dirty="0" smtClean="0"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 smtClean="0">
                <a:latin typeface="Arial Narrow" pitchFamily="34" charset="0"/>
              </a:rPr>
              <a:t>Применение </a:t>
            </a:r>
            <a:r>
              <a:rPr lang="ru-RU" sz="800" b="1" spc="-20" dirty="0">
                <a:latin typeface="Arial Narrow" pitchFamily="34" charset="0"/>
              </a:rPr>
              <a:t>резервистов на основные командных должностях формируемых соединений</a:t>
            </a:r>
          </a:p>
        </p:txBody>
      </p:sp>
      <p:sp>
        <p:nvSpPr>
          <p:cNvPr id="302" name="Скругленный прямоугольник 301"/>
          <p:cNvSpPr/>
          <p:nvPr/>
        </p:nvSpPr>
        <p:spPr>
          <a:xfrm>
            <a:off x="6893781" y="664343"/>
            <a:ext cx="2121175" cy="1870642"/>
          </a:xfrm>
          <a:prstGeom prst="roundRect">
            <a:avLst>
              <a:gd name="adj" fmla="val 453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Стратегическое командно-штабное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учение «ЦЕНТР-2019»</a:t>
            </a:r>
          </a:p>
          <a:p>
            <a:pPr algn="ctr" defTabSz="914400">
              <a:lnSpc>
                <a:spcPct val="80000"/>
              </a:lnSpc>
            </a:pPr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1050" kern="0" dirty="0">
              <a:solidFill>
                <a:prstClr val="white"/>
              </a:solidFill>
            </a:endParaRPr>
          </a:p>
          <a:p>
            <a:pPr algn="ctr" defTabSz="914400"/>
            <a:endParaRPr lang="ru-RU" sz="1050" kern="0" dirty="0">
              <a:solidFill>
                <a:prstClr val="white"/>
              </a:solidFill>
            </a:endParaRPr>
          </a:p>
          <a:p>
            <a:pPr algn="ctr" defTabSz="914400"/>
            <a:endParaRPr lang="ru-RU" sz="1050" kern="0" dirty="0">
              <a:solidFill>
                <a:prstClr val="white"/>
              </a:solidFill>
            </a:endParaRPr>
          </a:p>
          <a:p>
            <a:pPr algn="ctr" defTabSz="914400"/>
            <a:endParaRPr lang="ru-RU" sz="1050" kern="0" dirty="0">
              <a:solidFill>
                <a:prstClr val="white"/>
              </a:solidFill>
            </a:endParaRPr>
          </a:p>
          <a:p>
            <a:pPr algn="ctr" defTabSz="914400"/>
            <a:endParaRPr lang="ru-RU" sz="1050" kern="0" dirty="0">
              <a:solidFill>
                <a:prstClr val="white"/>
              </a:solidFill>
            </a:endParaRPr>
          </a:p>
          <a:p>
            <a:pPr algn="ctr" defTabSz="914400"/>
            <a:endParaRPr lang="ru-RU" sz="600" kern="0" dirty="0">
              <a:solidFill>
                <a:prstClr val="white"/>
              </a:solidFill>
            </a:endParaRP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>
                <a:latin typeface="Arial Narrow" pitchFamily="34" charset="0"/>
              </a:rPr>
              <a:t>Упреждающее развертывание </a:t>
            </a: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>
                <a:latin typeface="Arial Narrow" pitchFamily="34" charset="0"/>
              </a:rPr>
              <a:t>территориальных войск</a:t>
            </a:r>
          </a:p>
        </p:txBody>
      </p:sp>
      <p:sp>
        <p:nvSpPr>
          <p:cNvPr id="303" name="Скругленный прямоугольник 302"/>
          <p:cNvSpPr/>
          <p:nvPr/>
        </p:nvSpPr>
        <p:spPr>
          <a:xfrm>
            <a:off x="126168" y="2922635"/>
            <a:ext cx="2121175" cy="1895845"/>
          </a:xfrm>
          <a:prstGeom prst="roundRect">
            <a:avLst>
              <a:gd name="adj" fmla="val 420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Стратегическое командно-штабное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учение «КАВКАЗ-2020»</a:t>
            </a:r>
          </a:p>
          <a:p>
            <a:pPr algn="ctr" defTabSz="914400">
              <a:lnSpc>
                <a:spcPct val="80000"/>
              </a:lnSpc>
            </a:pPr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5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7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>
                <a:latin typeface="Arial Narrow" pitchFamily="34" charset="0"/>
              </a:rPr>
              <a:t>Усиление группировки войск </a:t>
            </a: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>
                <a:latin typeface="Arial Narrow" pitchFamily="34" charset="0"/>
              </a:rPr>
              <a:t>на Крымском полуострове</a:t>
            </a:r>
          </a:p>
        </p:txBody>
      </p:sp>
      <p:sp>
        <p:nvSpPr>
          <p:cNvPr id="304" name="Скругленный прямоугольник 303"/>
          <p:cNvSpPr/>
          <p:nvPr/>
        </p:nvSpPr>
        <p:spPr>
          <a:xfrm>
            <a:off x="2371113" y="2922635"/>
            <a:ext cx="2121175" cy="1895845"/>
          </a:xfrm>
          <a:prstGeom prst="roundRect">
            <a:avLst>
              <a:gd name="adj" fmla="val 453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Комплексная мобилизационная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тренировка «ЗАПАД-2021»</a:t>
            </a:r>
          </a:p>
          <a:p>
            <a:pPr algn="ctr" defTabSz="914400">
              <a:lnSpc>
                <a:spcPct val="80000"/>
              </a:lnSpc>
            </a:pPr>
            <a:endParaRPr lang="ru-RU" sz="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800" b="1" spc="-20" dirty="0">
                <a:latin typeface="Arial Narrow" pitchFamily="34" charset="0"/>
              </a:rPr>
              <a:t>Охрана важных объектов на изолированном Калининградском направлении</a:t>
            </a:r>
          </a:p>
        </p:txBody>
      </p:sp>
      <p:pic>
        <p:nvPicPr>
          <p:cNvPr id="310" name="Рисунок 309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t="27848" r="5663" b="15520"/>
          <a:stretch/>
        </p:blipFill>
        <p:spPr>
          <a:xfrm>
            <a:off x="2451299" y="973798"/>
            <a:ext cx="1976826" cy="1260000"/>
          </a:xfrm>
          <a:prstGeom prst="rect">
            <a:avLst/>
          </a:prstGeom>
        </p:spPr>
      </p:pic>
      <p:pic>
        <p:nvPicPr>
          <p:cNvPr id="313" name="Рисунок 312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0" t="7237"/>
          <a:stretch/>
        </p:blipFill>
        <p:spPr>
          <a:xfrm>
            <a:off x="207492" y="973798"/>
            <a:ext cx="1976826" cy="1260000"/>
          </a:xfrm>
          <a:prstGeom prst="rect">
            <a:avLst/>
          </a:prstGeom>
        </p:spPr>
      </p:pic>
      <p:pic>
        <p:nvPicPr>
          <p:cNvPr id="314" name="Рисунок 313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1" b="5836"/>
          <a:stretch/>
        </p:blipFill>
        <p:spPr>
          <a:xfrm>
            <a:off x="4736077" y="973798"/>
            <a:ext cx="1976826" cy="1260000"/>
          </a:xfrm>
          <a:prstGeom prst="rect">
            <a:avLst/>
          </a:prstGeom>
        </p:spPr>
      </p:pic>
      <p:pic>
        <p:nvPicPr>
          <p:cNvPr id="316" name="Рисунок 315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r="33874" b="18000"/>
          <a:stretch/>
        </p:blipFill>
        <p:spPr>
          <a:xfrm>
            <a:off x="6968411" y="973798"/>
            <a:ext cx="1976826" cy="1260000"/>
          </a:xfrm>
          <a:prstGeom prst="rect">
            <a:avLst/>
          </a:prstGeom>
        </p:spPr>
      </p:pic>
      <p:pic>
        <p:nvPicPr>
          <p:cNvPr id="317" name="Picture 10" descr="C:\Users\ab2108.S\Desktop\810\DSC03425.JPG"/>
          <p:cNvPicPr preferRelativeResize="0"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" b="4871"/>
          <a:stretch/>
        </p:blipFill>
        <p:spPr bwMode="auto">
          <a:xfrm>
            <a:off x="239379" y="3232090"/>
            <a:ext cx="1913135" cy="1260000"/>
          </a:xfrm>
          <a:prstGeom prst="rect">
            <a:avLst/>
          </a:prstGeom>
          <a:extLst/>
        </p:spPr>
      </p:pic>
      <p:pic>
        <p:nvPicPr>
          <p:cNvPr id="318" name="Picture 6" descr="C:\Users\Zheltuhin\Desktop\карпенко\БГ 21.08.2021\Фото терО БВМБ\3\DSCF6667.JPG"/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" t="14625" r="823" b="7527"/>
          <a:stretch/>
        </p:blipFill>
        <p:spPr bwMode="auto">
          <a:xfrm>
            <a:off x="2450824" y="3232090"/>
            <a:ext cx="1937546" cy="126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727805" y="2902316"/>
            <a:ext cx="4194644" cy="1895845"/>
          </a:xfrm>
          <a:prstGeom prst="roundRect">
            <a:avLst>
              <a:gd name="adj" fmla="val 453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accent3">
                  <a:lumMod val="20000"/>
                  <a:lumOff val="8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/>
          <a:lstStyle/>
          <a:p>
            <a:pPr algn="ctr" defTabSz="914400">
              <a:lnSpc>
                <a:spcPct val="80000"/>
              </a:lnSpc>
            </a:pPr>
            <a:endParaRPr lang="ru-RU" sz="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ПРИНИМАЮТ  УЧАСТИЕ  В  СПЕЦИАЛЬНОЙ  ВОЕННОЙ  ОПЕРАЦИИ</a:t>
            </a:r>
          </a:p>
          <a:p>
            <a:pPr algn="ctr" defTabSz="914400">
              <a:lnSpc>
                <a:spcPct val="80000"/>
              </a:lnSpc>
            </a:pPr>
            <a:endParaRPr lang="ru-RU" sz="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0000"/>
              </a:lnSpc>
            </a:pPr>
            <a:endParaRPr lang="ru-RU" sz="9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9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/>
            <a:endParaRPr lang="ru-RU" sz="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endParaRPr lang="ru-RU" sz="600" b="1" spc="-2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 defTabSz="914400">
              <a:lnSpc>
                <a:spcPct val="85000"/>
              </a:lnSpc>
            </a:pPr>
            <a:endParaRPr lang="ru-RU" sz="800" b="1" spc="-20" dirty="0">
              <a:latin typeface="Arial Narrow" pitchFamily="34" charset="0"/>
            </a:endParaRPr>
          </a:p>
        </p:txBody>
      </p:sp>
      <p:pic>
        <p:nvPicPr>
          <p:cNvPr id="1026" name="Picture 2" descr="E:\Б\БАРС\Доклады по БАРС май\БАРС после НУ (МАН)\Фото барс для доклада\IMG_20230623_064952_792.jpg"/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8585"/>
          <a:stretch/>
        </p:blipFill>
        <p:spPr bwMode="auto">
          <a:xfrm>
            <a:off x="4839292" y="3320139"/>
            <a:ext cx="198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4140" y="4583828"/>
            <a:ext cx="2163722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900" b="1" spc="-20" dirty="0" smtClean="0">
                <a:solidFill>
                  <a:srgbClr val="C00000"/>
                </a:solidFill>
                <a:latin typeface="Arial Narrow" pitchFamily="34" charset="0"/>
              </a:rPr>
              <a:t>Отряд «Барс-32» им. П.А.Судоплатова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01529" y="4583828"/>
            <a:ext cx="2163722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900" b="1" spc="-20" dirty="0" smtClean="0">
                <a:solidFill>
                  <a:srgbClr val="C00000"/>
                </a:solidFill>
                <a:latin typeface="Arial Narrow" pitchFamily="34" charset="0"/>
              </a:rPr>
              <a:t>Отряд «Барс-33» им. В.Ф.Маргелова</a:t>
            </a:r>
          </a:p>
        </p:txBody>
      </p:sp>
      <p:pic>
        <p:nvPicPr>
          <p:cNvPr id="1027" name="Picture 3" descr="C:\Users\ab2108.S\Desktop\Новая папка\Надо\i - 2023-12-24T065119.984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6052" r="15694"/>
          <a:stretch/>
        </p:blipFill>
        <p:spPr bwMode="auto">
          <a:xfrm>
            <a:off x="6926571" y="3320140"/>
            <a:ext cx="190110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839292" y="3140607"/>
            <a:ext cx="1962238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900" b="1" spc="-20" dirty="0" smtClean="0">
                <a:solidFill>
                  <a:srgbClr val="C00000"/>
                </a:solidFill>
                <a:latin typeface="Arial Narrow" pitchFamily="34" charset="0"/>
              </a:rPr>
              <a:t>Запорожская область</a:t>
            </a:r>
            <a:endParaRPr lang="ru-RU" sz="900" b="1" spc="-2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26571" y="3140607"/>
            <a:ext cx="1901101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900" b="1" spc="-20" dirty="0" smtClean="0">
                <a:solidFill>
                  <a:srgbClr val="C00000"/>
                </a:solidFill>
                <a:latin typeface="Arial Narrow" pitchFamily="34" charset="0"/>
              </a:rPr>
              <a:t>Херсонская область</a:t>
            </a:r>
            <a:endParaRPr lang="ru-RU" sz="900" b="1" spc="-20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0885" y="-3416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718" tIns="24361" rIns="48718" bIns="24361" rtlCol="0" anchor="ctr">
            <a:noAutofit/>
          </a:bodyPr>
          <a:lstStyle/>
          <a:p>
            <a:pPr algn="ctr" defTabSz="457469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75482" y="31900"/>
            <a:ext cx="8160116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8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  <a:endParaRPr lang="ru-RU" sz="15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8669464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37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3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3009140" y="1600031"/>
            <a:ext cx="1241142" cy="1552506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88" rIns="0" bIns="23997" rtlCol="0">
              <a:noAutofit/>
            </a:bodyPr>
            <a:lstStyle/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endParaRPr lang="ru-RU" sz="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endParaRPr lang="ru-RU" sz="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endParaRPr lang="ru-RU" sz="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ru-RU" sz="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3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defTabSz="685188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4578008" y="1614745"/>
            <a:ext cx="1155334" cy="1547146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71969" rIns="0" bIns="17992" rtlCol="0">
              <a:noAutofit/>
            </a:bodyPr>
            <a:lstStyle/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endParaRPr lang="ru-RU" sz="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endParaRPr lang="ru-RU" sz="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endParaRPr lang="ru-RU" sz="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defRPr/>
              </a:pPr>
              <a:r>
                <a:rPr lang="ru-RU" sz="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676543" fontAlgn="base">
                <a:lnSpc>
                  <a:spcPts val="525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3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5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6765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defTabSz="685188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6044569" y="1620773"/>
            <a:ext cx="1210886" cy="1533134"/>
            <a:chOff x="3234522" y="886134"/>
            <a:chExt cx="958110" cy="1166507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39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endParaRPr lang="ru-RU" sz="3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</a:t>
                </a: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30 декабря 2012 г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</a:t>
                </a: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288</a:t>
                </a: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01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 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</a:t>
                </a:r>
                <a:r>
                  <a:rPr lang="ru-RU" sz="45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»</a:t>
                </a:r>
                <a:endParaRPr lang="ru-RU" sz="45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7563890" y="1619893"/>
            <a:ext cx="1242431" cy="1541998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558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endParaRPr lang="ru-RU" sz="3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</a:t>
                </a: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24 июля 2023 г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</a:t>
                </a: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326</a:t>
                </a: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01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68510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lang="ru-RU" sz="600" b="1" kern="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Федерации»</a:t>
                </a: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2999626" y="3640519"/>
            <a:ext cx="1095102" cy="1370136"/>
            <a:chOff x="3234522" y="886134"/>
            <a:chExt cx="958110" cy="1166507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4183773" y="3640519"/>
            <a:ext cx="1095102" cy="1376460"/>
            <a:chOff x="3234522" y="886134"/>
            <a:chExt cx="958110" cy="1166507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19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endParaRPr lang="ru-RU" sz="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5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68"/>
              <a:ext cx="891469" cy="101379"/>
              <a:chOff x="8233817" y="4618220"/>
              <a:chExt cx="3540661" cy="87534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6552067" y="3640519"/>
            <a:ext cx="1095102" cy="1380663"/>
            <a:chOff x="3234522" y="886137"/>
            <a:chExt cx="958110" cy="1166508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5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5367920" y="3640519"/>
            <a:ext cx="1095102" cy="1384677"/>
            <a:chOff x="3234522" y="886134"/>
            <a:chExt cx="958110" cy="1166507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63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endParaRPr lang="ru-RU" sz="5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5188">
                  <a:lnSpc>
                    <a:spcPct val="90000"/>
                  </a:lnSpc>
                  <a:defRPr/>
                </a:pPr>
                <a:r>
                  <a:rPr lang="ru-RU" sz="5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685188">
                  <a:lnSpc>
                    <a:spcPct val="90000"/>
                  </a:lnSpc>
                  <a:defRPr/>
                </a:pPr>
                <a:endParaRPr lang="ru-RU" sz="5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23"/>
              <a:ext cx="891469" cy="100838"/>
              <a:chOff x="8233817" y="4618220"/>
              <a:chExt cx="3540661" cy="87066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245663" y="3777248"/>
            <a:ext cx="2275816" cy="12558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57"/>
            <a:endParaRPr lang="ru-RU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285407" y="3809053"/>
            <a:ext cx="2199149" cy="212833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sz="10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000" b="1" kern="0" dirty="0"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301309" y="4555018"/>
            <a:ext cx="2160000" cy="432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algn="just" defTabSz="905851">
              <a:lnSpc>
                <a:spcPct val="85000"/>
              </a:lnSpc>
            </a:pPr>
            <a:r>
              <a:rPr lang="ru-RU" sz="75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301309" y="4074768"/>
            <a:ext cx="2160000" cy="432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algn="just" defTabSz="905851">
              <a:lnSpc>
                <a:spcPct val="85000"/>
              </a:lnSpc>
              <a:defRPr/>
            </a:pPr>
            <a:r>
              <a:rPr lang="ru-RU" sz="75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245662" y="647058"/>
            <a:ext cx="2275817" cy="3017313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419949" y="1651527"/>
            <a:ext cx="1946496" cy="193916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2">
              <a:defRPr/>
            </a:pPr>
            <a:endParaRPr lang="ru-RU" sz="1900" kern="0" smtClean="0">
              <a:solidFill>
                <a:prstClr val="white"/>
              </a:solidFill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2781848" y="676488"/>
            <a:ext cx="1397213" cy="339723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 defTabSz="914082">
              <a:lnSpc>
                <a:spcPct val="80000"/>
              </a:lnSpc>
            </a:pPr>
            <a:endParaRPr lang="ru-RU" sz="16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7736214" y="3640519"/>
            <a:ext cx="1095102" cy="1380663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defTabSz="685188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685188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9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lvl="0"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lvl="0"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lvl="0" algn="ctr" defTabSz="685188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lvl="0" algn="ctr" defTabSz="685188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lvl="0" algn="ctr" defTabSz="685188">
                  <a:lnSpc>
                    <a:spcPct val="90000"/>
                  </a:lnSpc>
                  <a:defRPr/>
                </a:pPr>
                <a:r>
                  <a:rPr lang="ru-RU" sz="5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lvl="0" algn="ctr" defTabSz="685188">
                  <a:lnSpc>
                    <a:spcPct val="90000"/>
                  </a:lnSpc>
                  <a:defRPr/>
                </a:pPr>
                <a:r>
                  <a:rPr lang="ru-RU" sz="5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188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2997484" y="1323919"/>
            <a:ext cx="5808837" cy="226583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2991675" y="1321138"/>
            <a:ext cx="5831690" cy="23775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lvl="0" algn="ctr" defTabSz="805379">
              <a:lnSpc>
                <a:spcPct val="90000"/>
              </a:lnSpc>
              <a:defRPr/>
            </a:pPr>
            <a:r>
              <a:rPr lang="ru-RU" sz="1050" b="1" kern="0" dirty="0" smtClean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050" b="1" kern="0" dirty="0" smtClean="0"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050" b="1" kern="0" dirty="0" smtClean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050" b="1" kern="0" dirty="0" smtClean="0">
                <a:latin typeface="Arial Narrow" pitchFamily="34" charset="0"/>
                <a:cs typeface="Levenim MT" pitchFamily="2" charset="-79"/>
              </a:rPr>
              <a:t>Российской Федерации</a:t>
            </a:r>
            <a:endParaRPr lang="ru-RU" sz="1050" b="1" kern="0" dirty="0"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78" name="Прямоугольник 277"/>
          <p:cNvSpPr/>
          <p:nvPr/>
        </p:nvSpPr>
        <p:spPr>
          <a:xfrm>
            <a:off x="3025328" y="3352827"/>
            <a:ext cx="5808837" cy="226583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3019519" y="3350046"/>
            <a:ext cx="5831690" cy="23775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805379">
              <a:lnSpc>
                <a:spcPct val="90000"/>
              </a:lnSpc>
            </a:pPr>
            <a:r>
              <a:rPr lang="ru-RU" sz="105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050" b="1" kern="0" dirty="0"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2997484" y="647609"/>
            <a:ext cx="6011049" cy="391159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3173118" y="646660"/>
            <a:ext cx="5861923" cy="43242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905851">
              <a:lnSpc>
                <a:spcPct val="85000"/>
              </a:lnSpc>
            </a:pPr>
            <a:r>
              <a:rPr lang="ru-RU" sz="1300" b="1" kern="0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300" b="1" kern="0" dirty="0" smtClean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300" b="1" kern="0" dirty="0" smtClean="0"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300" b="1" kern="0" spc="-20" dirty="0" smtClean="0"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300" b="1" kern="0" spc="-20" dirty="0" smtClean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  <a:endParaRPr lang="ru-RU" sz="1300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45" y="647609"/>
            <a:ext cx="739061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2646733" y="701312"/>
            <a:ext cx="282074" cy="288003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2697960" y="817877"/>
            <a:ext cx="232518" cy="5124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2681002" y="850203"/>
            <a:ext cx="93393" cy="62798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712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2116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  <a:endParaRPr lang="ru-RU" sz="15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4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10184" r="32854" b="6172"/>
          <a:stretch/>
        </p:blipFill>
        <p:spPr bwMode="auto">
          <a:xfrm>
            <a:off x="139896" y="950045"/>
            <a:ext cx="3120502" cy="4130257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10044" r="32847" b="5969"/>
          <a:stretch/>
        </p:blipFill>
        <p:spPr bwMode="auto">
          <a:xfrm>
            <a:off x="5876747" y="950045"/>
            <a:ext cx="3120502" cy="4130257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04825" y="2162579"/>
            <a:ext cx="2999231" cy="186537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2">
              <a:defRPr/>
            </a:pPr>
            <a:endParaRPr lang="ru-RU" sz="1900" kern="0" smtClean="0">
              <a:solidFill>
                <a:prstClr val="white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6027725" y="2110481"/>
            <a:ext cx="2911004" cy="2057528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2">
              <a:defRPr/>
            </a:pPr>
            <a:endParaRPr lang="ru-RU" sz="1900" kern="0" smtClean="0">
              <a:solidFill>
                <a:prstClr val="white"/>
              </a:solidFill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3669101" y="1530790"/>
            <a:ext cx="1397213" cy="339723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 defTabSz="914082">
              <a:lnSpc>
                <a:spcPct val="80000"/>
              </a:lnSpc>
            </a:pPr>
            <a:endParaRPr lang="ru-RU" sz="16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3471527" y="1119907"/>
            <a:ext cx="2215786" cy="821766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b="1" kern="0" dirty="0"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914400"/>
            <a:r>
              <a:rPr lang="ru-RU" b="1" kern="0" dirty="0"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3866477" y="4403404"/>
            <a:ext cx="1397213" cy="339723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 defTabSz="914082">
              <a:lnSpc>
                <a:spcPct val="80000"/>
              </a:lnSpc>
            </a:pPr>
            <a:endParaRPr lang="ru-RU" sz="16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3457191" y="4184327"/>
            <a:ext cx="2215786" cy="821766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b="1" kern="0" dirty="0"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3471527" y="2456174"/>
            <a:ext cx="2215786" cy="10629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914400"/>
            <a:r>
              <a:rPr lang="ru-RU" b="1" kern="0" dirty="0" smtClean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lvl="0" algn="ctr" defTabSz="914400"/>
            <a:r>
              <a:rPr lang="ru-RU" b="1" kern="0" dirty="0" smtClean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lvl="0" algn="ctr" defTabSz="914400"/>
            <a:r>
              <a:rPr lang="ru-RU" b="1" kern="0" dirty="0" smtClean="0"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b="1" kern="0" dirty="0" smtClean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b="1" kern="0" dirty="0" smtClean="0">
                <a:latin typeface="Arial Narrow" pitchFamily="34" charset="0"/>
                <a:cs typeface="Levenim MT" pitchFamily="2" charset="-79"/>
              </a:rPr>
              <a:t>5 ЛЕТ</a:t>
            </a:r>
            <a:endParaRPr lang="ru-RU" b="1" kern="0" dirty="0"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920513" y="456405"/>
            <a:ext cx="7721423" cy="391159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endParaRPr lang="ru-RU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099291" y="500847"/>
            <a:ext cx="7455097" cy="30777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914400">
              <a:defRPr/>
            </a:pPr>
            <a:r>
              <a:rPr lang="ru-RU" b="1" kern="0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b="1" kern="0" dirty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5" y="456405"/>
            <a:ext cx="739061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470923" y="510108"/>
            <a:ext cx="282074" cy="288003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522150" y="626673"/>
            <a:ext cx="232518" cy="5124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ru-RU" sz="16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505192" y="658999"/>
            <a:ext cx="93393" cy="62798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6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676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509806" y="2391989"/>
            <a:ext cx="3529420" cy="27001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914400"/>
            <a:endParaRPr lang="ru-RU" b="1" kern="0" spc="-2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872" y="2391988"/>
            <a:ext cx="5313462" cy="270014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914400"/>
            <a:endParaRPr lang="ru-RU" b="1" kern="0" spc="-2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16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sp>
        <p:nvSpPr>
          <p:cNvPr id="25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5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58368" y="484938"/>
            <a:ext cx="8480858" cy="3911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ПРЕБЫВАЕТ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РЕЗЕРВЕ </a:t>
            </a:r>
            <a:r>
              <a:rPr lang="ru-RU" b="1" kern="0" dirty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 ОТРЫВА ОТ ТРУДОВОЙ ДЕЯТЕЛЬНОСТИ</a:t>
            </a:r>
          </a:p>
        </p:txBody>
      </p:sp>
      <p:pic>
        <p:nvPicPr>
          <p:cNvPr id="29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3" y="481352"/>
            <a:ext cx="757875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вал 29"/>
          <p:cNvSpPr/>
          <p:nvPr/>
        </p:nvSpPr>
        <p:spPr>
          <a:xfrm>
            <a:off x="133327" y="526990"/>
            <a:ext cx="289255" cy="288003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84154" y="552914"/>
            <a:ext cx="147195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547320" y="1433949"/>
            <a:ext cx="8491906" cy="3911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ЕЖЕМЕСЯЧНАЯ </a:t>
            </a:r>
            <a:r>
              <a:rPr lang="ru-RU" b="1" kern="0" dirty="0" smtClean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  <a:endParaRPr lang="ru-RU" b="1" kern="0" dirty="0">
              <a:ln w="3175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3" y="1430363"/>
            <a:ext cx="739061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32829" y="1476001"/>
            <a:ext cx="282074" cy="288003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82394" y="1501925"/>
            <a:ext cx="143541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547318" y="942508"/>
            <a:ext cx="8491908" cy="3911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 </a:t>
            </a:r>
            <a:r>
              <a:rPr lang="ru-RU" b="1" kern="0" dirty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ЗАЩИЩЕН И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ИМЕЕТ </a:t>
            </a:r>
            <a:r>
              <a:rPr lang="ru-RU" b="1" kern="0" dirty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ЛЬГОТЫ</a:t>
            </a:r>
          </a:p>
        </p:txBody>
      </p:sp>
      <p:pic>
        <p:nvPicPr>
          <p:cNvPr id="4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3" y="938922"/>
            <a:ext cx="739061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Овал 43"/>
          <p:cNvSpPr/>
          <p:nvPr/>
        </p:nvSpPr>
        <p:spPr>
          <a:xfrm>
            <a:off x="132829" y="984560"/>
            <a:ext cx="282074" cy="288003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82394" y="1010484"/>
            <a:ext cx="143541" cy="232518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525060" y="1925391"/>
            <a:ext cx="8514166" cy="3911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kern="0" spc="-1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</a:t>
            </a:r>
            <a:r>
              <a:rPr lang="ru-RU" b="1" kern="0" spc="-1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ЕДИНОВРЕМЕННАЯ ВЫПЛАТА </a:t>
            </a:r>
            <a:r>
              <a:rPr lang="ru-RU" b="1" kern="0" spc="-10" dirty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ЗАКЛЮЧЕНИИ НОВОГО 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4" y="1921805"/>
            <a:ext cx="733593" cy="410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13635" y="1967443"/>
            <a:ext cx="279987" cy="288003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163623" y="2084196"/>
            <a:ext cx="232518" cy="50861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ru-RU" sz="18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47304" y="2116565"/>
            <a:ext cx="93393" cy="623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800" kern="0" dirty="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70265" y="2686559"/>
            <a:ext cx="0" cy="234000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180972" y="5026856"/>
            <a:ext cx="5099945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183461" y="4215302"/>
            <a:ext cx="18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41003" y="3842780"/>
            <a:ext cx="1614545" cy="367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050" b="1" kern="0" dirty="0" smtClean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  <a:endParaRPr lang="ru-RU" sz="1050" b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41003" y="3457891"/>
            <a:ext cx="2239533" cy="367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  <a:endParaRPr lang="ru-RU" sz="1050" b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183461" y="3824777"/>
            <a:ext cx="21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183461" y="3459983"/>
            <a:ext cx="2268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41003" y="3092195"/>
            <a:ext cx="2661838" cy="367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Оплата проезда </a:t>
            </a: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от военного комиссариата </a:t>
            </a:r>
          </a:p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к </a:t>
            </a:r>
            <a:r>
              <a:rPr lang="ru-RU" sz="105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месту </a:t>
            </a: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военных </a:t>
            </a:r>
            <a:r>
              <a:rPr lang="ru-RU" sz="105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489977" y="2733005"/>
            <a:ext cx="2751594" cy="2218816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763653" y="3276309"/>
            <a:ext cx="283473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5659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600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000" b="1" kern="0" dirty="0" smtClean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b="1" kern="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805659">
              <a:lnSpc>
                <a:spcPct val="80000"/>
              </a:lnSpc>
              <a:defRPr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4874 –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6312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Calibri"/>
              <a:cs typeface="Times New Roman" pitchFamily="18" charset="0"/>
            </a:endParaRPr>
          </a:p>
          <a:p>
            <a:pPr algn="ctr" defTabSz="805659">
              <a:lnSpc>
                <a:spcPct val="80000"/>
              </a:lnSpc>
              <a:defRPr/>
            </a:pP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1600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635736" y="3925275"/>
            <a:ext cx="2751597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5659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1600" b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0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160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b="1" kern="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805659">
              <a:lnSpc>
                <a:spcPct val="80000"/>
              </a:lnSpc>
              <a:defRPr/>
            </a:pP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116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3835 руб.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в месяц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043836" y="4518692"/>
            <a:ext cx="249745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5659">
              <a:lnSpc>
                <a:spcPct val="80000"/>
              </a:lnSpc>
            </a:pPr>
            <a:r>
              <a:rPr lang="ru-RU" sz="16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</a:t>
            </a:r>
            <a:r>
              <a:rPr lang="ru-RU" sz="16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олдату </a:t>
            </a:r>
            <a:r>
              <a:rPr lang="ru-RU" sz="1600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000" b="1" kern="0" dirty="0" smtClean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b="1" kern="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805659">
              <a:lnSpc>
                <a:spcPct val="80000"/>
              </a:lnSpc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2397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3276 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</a:p>
          <a:p>
            <a:pPr algn="ctr" defTabSz="805659">
              <a:lnSpc>
                <a:spcPct val="80000"/>
              </a:lnSpc>
            </a:pPr>
            <a:r>
              <a:rPr lang="ru-RU" sz="16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1600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141950" y="2904074"/>
            <a:ext cx="1039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dirty="0"/>
          </a:p>
        </p:txBody>
      </p:sp>
      <p:sp>
        <p:nvSpPr>
          <p:cNvPr id="69" name="Овал 68"/>
          <p:cNvSpPr/>
          <p:nvPr/>
        </p:nvSpPr>
        <p:spPr>
          <a:xfrm>
            <a:off x="1813148" y="4631719"/>
            <a:ext cx="72000" cy="7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466264" y="4052877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817180" y="3357490"/>
            <a:ext cx="144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400124" y="2749174"/>
            <a:ext cx="3600000" cy="406069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algn="ctr" defTabSz="684857">
              <a:lnSpc>
                <a:spcPct val="85000"/>
              </a:lnSpc>
            </a:pPr>
            <a:r>
              <a:rPr lang="ru-RU" sz="105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684857">
              <a:lnSpc>
                <a:spcPct val="85000"/>
              </a:lnSpc>
            </a:pPr>
            <a:r>
              <a:rPr lang="ru-RU" sz="105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5469614" y="2861377"/>
            <a:ext cx="2071945" cy="880682"/>
          </a:xfrm>
          <a:prstGeom prst="roundRect">
            <a:avLst>
              <a:gd name="adj" fmla="val 11737"/>
            </a:avLst>
          </a:prstGeom>
        </p:spPr>
        <p:txBody>
          <a:bodyPr wrap="square">
            <a:spAutoFit/>
          </a:bodyPr>
          <a:lstStyle/>
          <a:p>
            <a:pPr algn="ctr" defTabSz="684857">
              <a:lnSpc>
                <a:spcPct val="85000"/>
              </a:lnSpc>
            </a:pP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В установленные сроки, в </a:t>
            </a:r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соответствии с воинской должностью </a:t>
            </a:r>
            <a:endParaRPr lang="ru-RU" b="1" kern="0" dirty="0" smtClean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  <a:p>
            <a:pPr algn="ctr" defTabSz="684857">
              <a:lnSpc>
                <a:spcPct val="85000"/>
              </a:lnSpc>
            </a:pP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по </a:t>
            </a:r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6214837" y="2730041"/>
            <a:ext cx="2751594" cy="2218816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algn="ctr" defTabSz="685437" fontAlgn="base">
              <a:spcBef>
                <a:spcPct val="0"/>
              </a:spcBef>
              <a:spcAft>
                <a:spcPct val="0"/>
              </a:spcAft>
            </a:pPr>
            <a:endParaRPr lang="ru-RU" sz="11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53" y="4628936"/>
            <a:ext cx="808167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98" y="4147150"/>
            <a:ext cx="808167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32" y="3665363"/>
            <a:ext cx="810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14" y="3183576"/>
            <a:ext cx="828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7967566" y="4308142"/>
            <a:ext cx="72000" cy="7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8344286" y="3829212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8562229" y="3301568"/>
            <a:ext cx="144000" cy="14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186227" y="3113603"/>
            <a:ext cx="2268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73872" y="2395972"/>
            <a:ext cx="5313461" cy="26857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5509807" y="2395972"/>
            <a:ext cx="3529420" cy="26857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5641921" y="4906895"/>
            <a:ext cx="655949" cy="229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  <a:endParaRPr lang="ru-RU" sz="1050" b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560716" y="4436184"/>
            <a:ext cx="732893" cy="229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  <a:endParaRPr lang="ru-RU" sz="1050" b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7139468" y="3951971"/>
            <a:ext cx="864339" cy="229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  <a:endParaRPr lang="ru-RU" sz="1050" b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7503387" y="3469245"/>
            <a:ext cx="708848" cy="229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  <a:endParaRPr lang="ru-RU" sz="1050" b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41003" y="4220471"/>
            <a:ext cx="2071401" cy="759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684857">
              <a:lnSpc>
                <a:spcPct val="85000"/>
              </a:lnSpc>
            </a:pP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05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684857">
              <a:lnSpc>
                <a:spcPct val="85000"/>
              </a:lnSpc>
            </a:pPr>
            <a:r>
              <a:rPr lang="ru-RU" sz="1000" b="1" i="1" kern="0" spc="-2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на 5 лет </a:t>
            </a:r>
            <a:r>
              <a:rPr lang="ru-RU" sz="1000" b="1" i="1" kern="0" spc="-2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1,5 месячный оклад</a:t>
            </a:r>
          </a:p>
          <a:p>
            <a:pPr defTabSz="684857">
              <a:lnSpc>
                <a:spcPct val="85000"/>
              </a:lnSpc>
            </a:pPr>
            <a:r>
              <a:rPr lang="ru-RU" sz="10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на 3 года</a:t>
            </a:r>
            <a:r>
              <a:rPr lang="ru-RU" sz="10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месячный </a:t>
            </a:r>
          </a:p>
          <a:p>
            <a:pPr defTabSz="684857">
              <a:lnSpc>
                <a:spcPct val="85000"/>
              </a:lnSpc>
            </a:pPr>
            <a:r>
              <a:rPr lang="ru-RU" sz="10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0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                   оклад </a:t>
            </a:r>
            <a:endParaRPr lang="ru-RU" sz="1000" b="1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7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33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6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313" y="584465"/>
            <a:ext cx="3941535" cy="4525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914400"/>
            <a:endParaRPr lang="ru-RU" b="1" kern="0" spc="-2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2146" y="536713"/>
            <a:ext cx="4806142" cy="14724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914400"/>
            <a:endParaRPr lang="ru-RU" b="1" kern="0" spc="-2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2146" y="2569872"/>
            <a:ext cx="4806141" cy="25290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914400"/>
            <a:endParaRPr lang="ru-RU" b="1" kern="0" spc="-2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30970" y="1694037"/>
            <a:ext cx="1566867" cy="43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265" y="1760138"/>
            <a:ext cx="1128547" cy="15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415" y="958634"/>
            <a:ext cx="649697" cy="6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40"/>
          <a:stretch/>
        </p:blipFill>
        <p:spPr bwMode="auto">
          <a:xfrm flipH="1">
            <a:off x="-4509749" y="1866461"/>
            <a:ext cx="838202" cy="182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212" y="2908820"/>
            <a:ext cx="517445" cy="688003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439" r="38731" b="7321"/>
          <a:stretch/>
        </p:blipFill>
        <p:spPr bwMode="auto">
          <a:xfrm>
            <a:off x="-1994121" y="1147984"/>
            <a:ext cx="218780" cy="76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14"/>
          <a:stretch/>
        </p:blipFill>
        <p:spPr bwMode="auto">
          <a:xfrm>
            <a:off x="-4688704" y="802126"/>
            <a:ext cx="1017158" cy="156686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40325" y="503760"/>
            <a:ext cx="3941535" cy="26857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</a:t>
            </a: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ИМУЩЕСТВО и ЭКИПИРОВКА</a:t>
            </a:r>
            <a:endParaRPr lang="ru-RU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82147" y="508139"/>
            <a:ext cx="4806142" cy="37034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182146" y="2301298"/>
            <a:ext cx="4790248" cy="47064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</a:t>
            </a: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ОБЕСПЕЧЕНИЕ</a:t>
            </a:r>
            <a:endParaRPr lang="en-US" b="1" kern="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/>
            <a:r>
              <a:rPr lang="ru-RU" sz="11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  <a:endParaRPr lang="ru-RU" sz="1100" b="1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53958" y="2889196"/>
            <a:ext cx="3833005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353958" y="3829591"/>
            <a:ext cx="3833005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53958" y="3345106"/>
            <a:ext cx="3833005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</a:t>
            </a:r>
            <a: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помощи</a:t>
            </a:r>
            <a:endParaRPr lang="ru-RU" sz="1000" b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353958" y="4285500"/>
            <a:ext cx="3833005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362019" y="1084059"/>
            <a:ext cx="3905681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  <a:defRPr/>
            </a:pPr>
            <a: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сохраняется выплата заработной платы </a:t>
            </a:r>
            <a: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гражданам)</a:t>
            </a:r>
            <a:endParaRPr lang="ru-RU" sz="1000" b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72558" y="1552547"/>
            <a:ext cx="3895142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</a:t>
            </a:r>
            <a: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ПРЕДПРИЯТИЮ</a:t>
            </a:r>
            <a:r>
              <a:rPr lang="ru-RU" sz="10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000" b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38866" y="3895290"/>
            <a:ext cx="3801057" cy="5118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38866" y="4472530"/>
            <a:ext cx="3801057" cy="54977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0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8267185" y="811568"/>
            <a:ext cx="709189" cy="57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8510894" y="4286094"/>
            <a:ext cx="213059" cy="198456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>
            <a:off x="8385524" y="1439159"/>
            <a:ext cx="472725" cy="521706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47699" y="2961624"/>
            <a:ext cx="690025" cy="679324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8385524" y="3658269"/>
            <a:ext cx="472725" cy="521706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53097" y="4565108"/>
            <a:ext cx="791042" cy="50482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1251047" y="861949"/>
            <a:ext cx="1203464" cy="2852354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2804531" y="1691858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b="1" dirty="0"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3394550" y="-193328"/>
            <a:ext cx="158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b="1"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2592862" y="-55215"/>
            <a:ext cx="801688" cy="227012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2576987" y="681385"/>
            <a:ext cx="1079500" cy="6985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3448525" y="2408585"/>
            <a:ext cx="201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b="1"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/>
            <a:r>
              <a:rPr lang="ru-RU" altLang="ru-RU" sz="1200" b="1"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b="1"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2864325" y="2773710"/>
            <a:ext cx="792162" cy="18415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9721075" y="3413472"/>
            <a:ext cx="1412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2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100" b="1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1108550" y="3626197"/>
            <a:ext cx="862012" cy="17621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9468662" y="2313335"/>
            <a:ext cx="156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b="1" dirty="0"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2522424" y="2387436"/>
            <a:ext cx="152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b="1" dirty="0"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/>
            <a:r>
              <a:rPr lang="ru-RU" altLang="ru-RU" sz="1200" b="1" dirty="0"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b="1" dirty="0"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1043462" y="2141885"/>
            <a:ext cx="1108075" cy="24765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2526187" y="1825972"/>
            <a:ext cx="1195388" cy="92075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2806255" y="1253152"/>
            <a:ext cx="9268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 err="1" smtClean="0"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b="1" dirty="0"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1108550" y="116235"/>
            <a:ext cx="1166812" cy="17938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1849" y="1040078"/>
            <a:ext cx="159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</a:t>
            </a:r>
            <a:r>
              <a:rPr lang="ru-RU" altLang="ru-RU" sz="1400" b="1" dirty="0" smtClean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«Цифра» </a:t>
            </a:r>
            <a:endParaRPr lang="ru-RU" altLang="ru-RU" sz="1400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86" y="-3417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64" y="31899"/>
            <a:ext cx="8707625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</a:t>
            </a:r>
            <a:r>
              <a:rPr lang="ru-RU" sz="15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резервистов </a:t>
            </a:r>
            <a:r>
              <a:rPr lang="ru-RU" sz="1500" b="1" dirty="0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3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8414" y="4188725"/>
            <a:ext cx="7060375" cy="371925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68414" y="3716427"/>
            <a:ext cx="7060375" cy="406995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Практические действия в составе экипажей, </a:t>
            </a: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расчетов</a:t>
            </a:r>
            <a:endParaRPr lang="ru-RU" b="1" kern="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81533" y="4645737"/>
            <a:ext cx="7047415" cy="428755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271717" y="3816412"/>
            <a:ext cx="1419059" cy="1204162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40626666"/>
              </p:ext>
            </p:extLst>
          </p:nvPr>
        </p:nvGraphicFramePr>
        <p:xfrm>
          <a:off x="-112138" y="504135"/>
          <a:ext cx="9197340" cy="340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460010" y="611475"/>
            <a:ext cx="0" cy="5334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538491" y="611475"/>
            <a:ext cx="14086" cy="5334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971050" y="611475"/>
            <a:ext cx="0" cy="5334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5631" y="860721"/>
            <a:ext cx="943865" cy="342394"/>
          </a:xfrm>
          <a:prstGeom prst="rect">
            <a:avLst/>
          </a:prstGeom>
        </p:spPr>
        <p:txBody>
          <a:bodyPr wrap="square" lIns="121881" tIns="60940" rIns="121881" bIns="60940">
            <a:spAutoFit/>
          </a:bodyPr>
          <a:lstStyle/>
          <a:p>
            <a:pPr algn="ctr" defTabSz="913812">
              <a:defRPr/>
            </a:pPr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96417" y="868341"/>
            <a:ext cx="1088645" cy="342394"/>
          </a:xfrm>
          <a:prstGeom prst="rect">
            <a:avLst/>
          </a:prstGeom>
        </p:spPr>
        <p:txBody>
          <a:bodyPr wrap="square" lIns="121881" tIns="60940" rIns="121881" bIns="60940">
            <a:spAutoFit/>
          </a:bodyPr>
          <a:lstStyle/>
          <a:p>
            <a:pPr algn="ctr" defTabSz="913812">
              <a:defRPr/>
            </a:pPr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15705" y="860721"/>
            <a:ext cx="1088645" cy="342394"/>
          </a:xfrm>
          <a:prstGeom prst="rect">
            <a:avLst/>
          </a:prstGeom>
        </p:spPr>
        <p:txBody>
          <a:bodyPr wrap="square" lIns="121881" tIns="60940" rIns="121881" bIns="60940">
            <a:spAutoFit/>
          </a:bodyPr>
          <a:lstStyle/>
          <a:p>
            <a:pPr algn="ctr" defTabSz="913812">
              <a:defRPr/>
            </a:pPr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II</a:t>
            </a: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</a:t>
            </a:r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32196" y="866706"/>
            <a:ext cx="1088645" cy="342394"/>
          </a:xfrm>
          <a:prstGeom prst="rect">
            <a:avLst/>
          </a:prstGeom>
        </p:spPr>
        <p:txBody>
          <a:bodyPr wrap="square" lIns="121881" tIns="60940" rIns="121881" bIns="60940">
            <a:spAutoFit/>
          </a:bodyPr>
          <a:lstStyle/>
          <a:p>
            <a:pPr algn="ctr" defTabSz="913812">
              <a:defRPr/>
            </a:pPr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I</a:t>
            </a: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V</a:t>
            </a:r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7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477" y="1309492"/>
            <a:ext cx="8465492" cy="3911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b="1" kern="0" dirty="0" smtClean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  <a:endParaRPr lang="ru-RU" b="1" kern="0" dirty="0">
              <a:ln w="3175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76831" y="1294612"/>
            <a:ext cx="757875" cy="41091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493339" y="3261655"/>
            <a:ext cx="8443630" cy="3911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b="1" kern="0" dirty="0" smtClean="0">
                <a:ln w="3175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  <a:endParaRPr lang="ru-RU" b="1" kern="0" dirty="0">
              <a:ln w="3175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76831" y="3246775"/>
            <a:ext cx="757875" cy="41091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8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288969" y="1864621"/>
            <a:ext cx="1419059" cy="1137372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768414" y="2208795"/>
            <a:ext cx="7060375" cy="371925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Первичная подготовка </a:t>
            </a: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механиков-водителей </a:t>
            </a: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68414" y="1752483"/>
            <a:ext cx="7060375" cy="406995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781533" y="2630037"/>
            <a:ext cx="7047415" cy="428755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399930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4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517" y="6739"/>
            <a:ext cx="9151941" cy="378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48828" tIns="24416" rIns="48828" bIns="24416" rtlCol="0" anchor="ctr">
            <a:noAutofit/>
          </a:bodyPr>
          <a:lstStyle/>
          <a:p>
            <a:pPr algn="ctr" defTabSz="457637">
              <a:defRPr/>
            </a:pPr>
            <a:endParaRPr lang="ru-RU" sz="8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021" y="106466"/>
            <a:ext cx="8707625" cy="16785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914130">
              <a:lnSpc>
                <a:spcPct val="90000"/>
              </a:lnSpc>
            </a:pPr>
            <a:r>
              <a:rPr lang="ru-RU" sz="15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Самостоятельное формирование </a:t>
            </a:r>
            <a:r>
              <a:rPr lang="ru-RU" sz="15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 регионах подразделений охраны и обороны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8669462" y="10679"/>
            <a:ext cx="474171" cy="350562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614588">
              <a:lnSpc>
                <a:spcPct val="80000"/>
              </a:lnSpc>
              <a:defRPr/>
            </a:pPr>
            <a:r>
              <a:rPr lang="ru-RU" sz="20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11</a:t>
            </a:r>
            <a:endParaRPr lang="ru-RU" sz="20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2404" y="863664"/>
            <a:ext cx="2258658" cy="1858851"/>
          </a:xfrm>
          <a:prstGeom prst="roundRect">
            <a:avLst>
              <a:gd name="adj" fmla="val 4471"/>
            </a:avLst>
          </a:prstGeom>
          <a:gradFill>
            <a:gsLst>
              <a:gs pos="0">
                <a:sysClr val="window" lastClr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6350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defTabSz="914130">
              <a:defRPr/>
            </a:pPr>
            <a:endParaRPr lang="ru-RU" sz="800" b="1" i="1" dirty="0">
              <a:solidFill>
                <a:srgbClr val="00B05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7" b="93476" l="2750" r="97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8155" flipH="1">
            <a:off x="3008113" y="1090907"/>
            <a:ext cx="1710990" cy="1241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712405" y="2144462"/>
            <a:ext cx="2258657" cy="583111"/>
          </a:xfrm>
          <a:prstGeom prst="roundRect">
            <a:avLst>
              <a:gd name="adj" fmla="val 13593"/>
            </a:avLst>
          </a:prstGeom>
          <a:gradFill flip="none" rotWithShape="1">
            <a:gsLst>
              <a:gs pos="7000">
                <a:srgbClr val="9966FF">
                  <a:lumMod val="24000"/>
                  <a:lumOff val="76000"/>
                </a:srgbClr>
              </a:gs>
              <a:gs pos="39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0" rtlCol="0" anchor="ctr"/>
          <a:lstStyle/>
          <a:p>
            <a:pPr defTabSz="914400">
              <a:lnSpc>
                <a:spcPct val="85000"/>
              </a:lnSpc>
            </a:pP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Дальность стрельбы – </a:t>
            </a: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300 м</a:t>
            </a:r>
          </a:p>
          <a:p>
            <a:pPr defTabSz="914400">
              <a:lnSpc>
                <a:spcPct val="85000"/>
              </a:lnSpc>
            </a:pP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Эффективная дальность стрельбы – </a:t>
            </a: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до 100 м</a:t>
            </a:r>
          </a:p>
          <a:p>
            <a:pPr defTabSz="914400">
              <a:lnSpc>
                <a:spcPct val="85000"/>
              </a:lnSpc>
            </a:pP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Вместимость магазина – </a:t>
            </a: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до 10 патронов</a:t>
            </a:r>
          </a:p>
          <a:p>
            <a:pPr defTabSz="914400">
              <a:lnSpc>
                <a:spcPct val="85000"/>
              </a:lnSpc>
            </a:pP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Патроны  </a:t>
            </a: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20 калибра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80876" y="1216710"/>
            <a:ext cx="1504734" cy="311621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Карабин «Сайга»</a:t>
            </a:r>
            <a:r>
              <a:rPr lang="ru-RU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63066" y="863665"/>
            <a:ext cx="2053227" cy="1858850"/>
          </a:xfrm>
          <a:prstGeom prst="roundRect">
            <a:avLst>
              <a:gd name="adj" fmla="val 4471"/>
            </a:avLst>
          </a:prstGeom>
          <a:gradFill>
            <a:gsLst>
              <a:gs pos="0">
                <a:sysClr val="window" lastClr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6350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defTabSz="914130"/>
            <a:endParaRPr lang="ru-RU" sz="800" b="1" i="1" dirty="0">
              <a:solidFill>
                <a:srgbClr val="00B05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" name="Picture 2" descr="C:\Users\ab2108.S\Desktop\ВЫБОРЫ\Слайды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207" flipH="1">
            <a:off x="5267710" y="1223694"/>
            <a:ext cx="1819867" cy="12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090258" y="2422807"/>
            <a:ext cx="2026035" cy="310090"/>
          </a:xfrm>
          <a:prstGeom prst="roundRect">
            <a:avLst>
              <a:gd name="adj" fmla="val 21516"/>
            </a:avLst>
          </a:prstGeom>
          <a:gradFill flip="none" rotWithShape="1">
            <a:gsLst>
              <a:gs pos="7000">
                <a:srgbClr val="9966FF">
                  <a:lumMod val="24000"/>
                  <a:lumOff val="76000"/>
                </a:srgbClr>
              </a:gs>
              <a:gs pos="39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Используется </a:t>
            </a: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личный </a:t>
            </a:r>
            <a:b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</a:b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автотранспорт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66648" y="2772699"/>
            <a:ext cx="6417047" cy="1778615"/>
          </a:xfrm>
          <a:prstGeom prst="roundRect">
            <a:avLst>
              <a:gd name="adj" fmla="val 4471"/>
            </a:avLst>
          </a:prstGeom>
          <a:gradFill>
            <a:gsLst>
              <a:gs pos="0">
                <a:sysClr val="window" lastClr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6350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defTabSz="914130"/>
            <a:endParaRPr lang="ru-RU" sz="800" b="1" i="1" dirty="0">
              <a:solidFill>
                <a:srgbClr val="00B05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3" name="Picture 6" descr="C:\Users\ab2117\Desktop\Региональные подразделения\78a64d6b3a16e558cecc97ff11e36c73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96" y="3068511"/>
            <a:ext cx="2016000" cy="14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b2117\Desktop\Региональные подразделения\pT3NRCQbxZHwGZYEWLJh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53" y="3068511"/>
            <a:ext cx="2016000" cy="14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avatars.mds.yandex.net/i?id=7613a5fc62594163eac27d4e6b08caf9af192506-7014775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2489" y="3068616"/>
            <a:ext cx="2052560" cy="14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Прямоугольник 97"/>
          <p:cNvSpPr/>
          <p:nvPr/>
        </p:nvSpPr>
        <p:spPr>
          <a:xfrm>
            <a:off x="3180876" y="427360"/>
            <a:ext cx="5872553" cy="391159"/>
          </a:xfrm>
          <a:prstGeom prst="rect">
            <a:avLst/>
          </a:prstGeom>
          <a:gradFill flip="none" rotWithShape="1">
            <a:gsLst>
              <a:gs pos="0">
                <a:srgbClr val="9966FF">
                  <a:lumMod val="37000"/>
                  <a:lumOff val="63000"/>
                </a:srgbClr>
              </a:gs>
              <a:gs pos="11000">
                <a:srgbClr val="A5A5A5">
                  <a:lumMod val="75000"/>
                </a:srgbClr>
              </a:gs>
              <a:gs pos="73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82920">
              <a:defRPr/>
            </a:pPr>
            <a:r>
              <a:rPr lang="ru-RU" sz="1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2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РЕШЕНИЕМ ГЛАВ РЕГИОНОВ </a:t>
            </a:r>
            <a:r>
              <a:rPr lang="ru-RU" sz="1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ФОРМИРУЮТСЯ        </a:t>
            </a:r>
          </a:p>
          <a:p>
            <a:pPr algn="ctr" defTabSz="582920">
              <a:defRPr/>
            </a:pPr>
            <a:r>
              <a:rPr lang="ru-RU" sz="1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2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ПОДРАЗДЕЛЕНИЯ ДЛЯ БОРЬБЫ С ДРГ</a:t>
            </a:r>
            <a:endParaRPr lang="ru-RU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Группа 98"/>
          <p:cNvGrpSpPr/>
          <p:nvPr/>
        </p:nvGrpSpPr>
        <p:grpSpPr>
          <a:xfrm>
            <a:off x="2716323" y="412480"/>
            <a:ext cx="757875" cy="410910"/>
            <a:chOff x="176831" y="1311864"/>
            <a:chExt cx="757875" cy="410910"/>
          </a:xfrm>
        </p:grpSpPr>
        <p:pic>
          <p:nvPicPr>
            <p:cNvPr id="10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Овал 100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2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02" name="Группа 101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2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04" name="Скругленный прямоугольник 10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ru-RU" sz="12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05" name="Прямоугольник 104"/>
          <p:cNvSpPr/>
          <p:nvPr/>
        </p:nvSpPr>
        <p:spPr>
          <a:xfrm>
            <a:off x="2712405" y="861899"/>
            <a:ext cx="2258658" cy="268573"/>
          </a:xfrm>
          <a:prstGeom prst="rect">
            <a:avLst/>
          </a:prstGeom>
          <a:gradFill flip="none" rotWithShape="1">
            <a:gsLst>
              <a:gs pos="0">
                <a:srgbClr val="9966FF">
                  <a:lumMod val="14000"/>
                  <a:lumOff val="86000"/>
                </a:srgbClr>
              </a:gs>
              <a:gs pos="31000">
                <a:schemeClr val="tx1">
                  <a:lumMod val="50000"/>
                  <a:lumOff val="50000"/>
                </a:schemeClr>
              </a:gs>
              <a:gs pos="86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/>
            <a:r>
              <a:rPr lang="ru-RU" sz="1300" b="1" kern="0" dirty="0" smtClean="0">
                <a:solidFill>
                  <a:srgbClr val="7030A0"/>
                </a:solidFill>
                <a:latin typeface="Arial Narrow" pitchFamily="34" charset="0"/>
              </a:rPr>
              <a:t>ОСНОВНОЕ ВООРУЖЕНИЕ</a:t>
            </a:r>
            <a:endParaRPr lang="ru-RU" sz="1300" b="1" kern="0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043652" y="861899"/>
            <a:ext cx="2072641" cy="268573"/>
          </a:xfrm>
          <a:prstGeom prst="rect">
            <a:avLst/>
          </a:prstGeom>
          <a:gradFill flip="none" rotWithShape="1">
            <a:gsLst>
              <a:gs pos="0">
                <a:srgbClr val="9966FF">
                  <a:lumMod val="14000"/>
                  <a:lumOff val="86000"/>
                </a:srgbClr>
              </a:gs>
              <a:gs pos="31000">
                <a:schemeClr val="tx1">
                  <a:lumMod val="50000"/>
                  <a:lumOff val="50000"/>
                </a:schemeClr>
              </a:gs>
              <a:gs pos="86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/>
            <a:r>
              <a:rPr lang="ru-RU" sz="1300" b="1" kern="0" spc="-30" dirty="0" smtClean="0">
                <a:solidFill>
                  <a:srgbClr val="7030A0"/>
                </a:solidFill>
                <a:latin typeface="Arial Narrow" pitchFamily="34" charset="0"/>
              </a:rPr>
              <a:t>СРЕДСТВА ПЕРЕДВИЖЕНИЯ</a:t>
            </a:r>
            <a:endParaRPr lang="ru-RU" sz="1300" b="1" kern="0" spc="-30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712404" y="2757103"/>
            <a:ext cx="6371290" cy="268573"/>
          </a:xfrm>
          <a:prstGeom prst="rect">
            <a:avLst/>
          </a:prstGeom>
          <a:gradFill flip="none" rotWithShape="1">
            <a:gsLst>
              <a:gs pos="0">
                <a:srgbClr val="9966FF">
                  <a:lumMod val="14000"/>
                  <a:lumOff val="86000"/>
                </a:srgbClr>
              </a:gs>
              <a:gs pos="31000">
                <a:schemeClr val="tx1">
                  <a:lumMod val="50000"/>
                  <a:lumOff val="50000"/>
                </a:schemeClr>
              </a:gs>
              <a:gs pos="86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/>
            <a:r>
              <a:rPr lang="ru-RU" sz="1300" b="1" kern="0" dirty="0" smtClean="0">
                <a:solidFill>
                  <a:srgbClr val="7030A0"/>
                </a:solidFill>
                <a:latin typeface="Arial Narrow" pitchFamily="34" charset="0"/>
              </a:rPr>
              <a:t>ПОДГОТОВКА</a:t>
            </a:r>
            <a:endParaRPr lang="ru-RU" sz="1300" b="1" kern="0" dirty="0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10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" y="-31340"/>
            <a:ext cx="461857" cy="4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Скругленный прямоугольник 110"/>
          <p:cNvSpPr/>
          <p:nvPr/>
        </p:nvSpPr>
        <p:spPr>
          <a:xfrm>
            <a:off x="7208196" y="879873"/>
            <a:ext cx="1835606" cy="1842642"/>
          </a:xfrm>
          <a:prstGeom prst="roundRect">
            <a:avLst>
              <a:gd name="adj" fmla="val 4471"/>
            </a:avLst>
          </a:prstGeom>
          <a:gradFill>
            <a:gsLst>
              <a:gs pos="0">
                <a:sysClr val="window" lastClr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6350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defTabSz="914130"/>
            <a:endParaRPr lang="ru-RU" sz="800" b="1" i="1" dirty="0">
              <a:solidFill>
                <a:srgbClr val="00B05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9" name="Рисунок 108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37" y="1258886"/>
            <a:ext cx="1737952" cy="108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Скругленный прямоугольник 111"/>
          <p:cNvSpPr/>
          <p:nvPr/>
        </p:nvSpPr>
        <p:spPr>
          <a:xfrm>
            <a:off x="7208197" y="2412424"/>
            <a:ext cx="1835606" cy="310090"/>
          </a:xfrm>
          <a:prstGeom prst="roundRect">
            <a:avLst>
              <a:gd name="adj" fmla="val 21516"/>
            </a:avLst>
          </a:prstGeom>
          <a:gradFill flip="none" rotWithShape="1">
            <a:gsLst>
              <a:gs pos="7000">
                <a:srgbClr val="9966FF">
                  <a:lumMod val="24000"/>
                  <a:lumOff val="76000"/>
                </a:srgbClr>
              </a:gs>
              <a:gs pos="39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 smtClean="0">
                <a:solidFill>
                  <a:prstClr val="black"/>
                </a:solidFill>
                <a:latin typeface="Arial Narrow" pitchFamily="34" charset="0"/>
              </a:rPr>
              <a:t>В виде дружин и подразделений охраны</a:t>
            </a:r>
            <a:endParaRPr lang="ru-RU" sz="900" b="1" kern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7208196" y="861899"/>
            <a:ext cx="1835606" cy="268573"/>
          </a:xfrm>
          <a:prstGeom prst="rect">
            <a:avLst/>
          </a:prstGeom>
          <a:gradFill flip="none" rotWithShape="1">
            <a:gsLst>
              <a:gs pos="0">
                <a:srgbClr val="9966FF">
                  <a:lumMod val="14000"/>
                  <a:lumOff val="86000"/>
                </a:srgbClr>
              </a:gs>
              <a:gs pos="31000">
                <a:schemeClr val="tx1">
                  <a:lumMod val="50000"/>
                  <a:lumOff val="50000"/>
                </a:schemeClr>
              </a:gs>
              <a:gs pos="86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/>
            <a:r>
              <a:rPr lang="ru-RU" sz="1300" b="1" kern="0" spc="-30" dirty="0" smtClean="0">
                <a:solidFill>
                  <a:srgbClr val="7030A0"/>
                </a:solidFill>
                <a:latin typeface="Arial Narrow" pitchFamily="34" charset="0"/>
              </a:rPr>
              <a:t>ПРИМЕНЕНИЕ</a:t>
            </a:r>
            <a:endParaRPr lang="ru-RU" sz="1300" b="1" kern="0" spc="-30" dirty="0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t="3786" r="15711" b="7586"/>
          <a:stretch/>
        </p:blipFill>
        <p:spPr bwMode="auto">
          <a:xfrm>
            <a:off x="12961" y="439146"/>
            <a:ext cx="1128231" cy="78331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/>
          <a:stretch/>
        </p:blipFill>
        <p:spPr bwMode="auto">
          <a:xfrm>
            <a:off x="1084549" y="427677"/>
            <a:ext cx="1415995" cy="89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21054" y="1274649"/>
            <a:ext cx="2375380" cy="379955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914400"/>
            <a:endParaRPr lang="ru-RU" b="1" kern="0" spc="-2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3400" y1="67402" x2="33400" y2="67402"/>
                        <a14:foregroundMark x1="32803" y1="77953" x2="32803" y2="77953"/>
                        <a14:foregroundMark x1="27435" y1="83937" x2="27435" y2="83937"/>
                        <a14:foregroundMark x1="43738" y1="64882" x2="43738" y2="64882"/>
                      </a14:backgroundRemoval>
                    </a14:imgEffect>
                    <a14:imgEffect>
                      <a14:artisticMarker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0" t="6378" r="14489" b="12978"/>
          <a:stretch/>
        </p:blipFill>
        <p:spPr bwMode="auto">
          <a:xfrm>
            <a:off x="-68361" y="1276414"/>
            <a:ext cx="2448611" cy="377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488694" y="4588247"/>
            <a:ext cx="300786" cy="376017"/>
            <a:chOff x="-1017411" y="599433"/>
            <a:chExt cx="379629" cy="450391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7915" y="599433"/>
              <a:ext cx="220133" cy="447673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1585423" y="2002863"/>
            <a:ext cx="300786" cy="376017"/>
            <a:chOff x="-1017411" y="599433"/>
            <a:chExt cx="379629" cy="45039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7915" y="599433"/>
              <a:ext cx="220133" cy="447673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1264870" y="3197927"/>
            <a:ext cx="241700" cy="152505"/>
            <a:chOff x="292951" y="1613575"/>
            <a:chExt cx="241700" cy="152505"/>
          </a:xfrm>
        </p:grpSpPr>
        <p:grpSp>
          <p:nvGrpSpPr>
            <p:cNvPr id="49" name="Группа 48"/>
            <p:cNvGrpSpPr/>
            <p:nvPr/>
          </p:nvGrpSpPr>
          <p:grpSpPr>
            <a:xfrm rot="18787030">
              <a:off x="331576" y="1574950"/>
              <a:ext cx="117444" cy="194693"/>
              <a:chOff x="-548262" y="1620225"/>
              <a:chExt cx="200587" cy="304985"/>
            </a:xfrm>
          </p:grpSpPr>
          <p:sp>
            <p:nvSpPr>
              <p:cNvPr id="51" name="Овал 50"/>
              <p:cNvSpPr/>
              <p:nvPr/>
            </p:nvSpPr>
            <p:spPr>
              <a:xfrm rot="1705284">
                <a:off x="-548262" y="1620225"/>
                <a:ext cx="135857" cy="12665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2" name="Прямая со стрелкой 51"/>
              <p:cNvCxnSpPr/>
              <p:nvPr/>
            </p:nvCxnSpPr>
            <p:spPr>
              <a:xfrm rot="2812970" flipV="1">
                <a:off x="-464017" y="1808868"/>
                <a:ext cx="232682" cy="2"/>
              </a:xfrm>
              <a:prstGeom prst="straightConnector1">
                <a:avLst/>
              </a:prstGeom>
              <a:ln w="9525">
                <a:solidFill>
                  <a:srgbClr val="0070C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Прямоугольник 49"/>
            <p:cNvSpPr/>
            <p:nvPr/>
          </p:nvSpPr>
          <p:spPr>
            <a:xfrm>
              <a:off x="313310" y="1692214"/>
              <a:ext cx="221341" cy="73866"/>
            </a:xfrm>
            <a:prstGeom prst="rect">
              <a:avLst/>
            </a:prstGeom>
            <a:ln>
              <a:noFill/>
              <a:prstDash val="solid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600" b="1" spc="-24" dirty="0">
                  <a:solidFill>
                    <a:srgbClr val="0000FF"/>
                  </a:solidFill>
                  <a:latin typeface="Arial Narrow" pitchFamily="34" charset="0"/>
                  <a:cs typeface="Times New Roman" pitchFamily="18" charset="0"/>
                </a:rPr>
                <a:t>дрг</a:t>
              </a: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477384" y="4705058"/>
            <a:ext cx="1023843" cy="347870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Республика </a:t>
            </a:r>
          </a:p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Крым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-79183" y="4067792"/>
            <a:ext cx="1042856" cy="341715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Херсонская</a:t>
            </a:r>
          </a:p>
          <a:p>
            <a:pPr algn="ctr">
              <a:lnSpc>
                <a:spcPct val="80000"/>
              </a:lnSpc>
            </a:pPr>
            <a:r>
              <a:rPr lang="ru-RU" sz="6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область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541247" y="3475035"/>
            <a:ext cx="568320" cy="267848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ДНР</a:t>
            </a:r>
            <a:endParaRPr lang="ru-RU" sz="600" b="1" i="1" spc="-24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96675" y="2265159"/>
            <a:ext cx="1244410" cy="341715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Белгородская </a:t>
            </a:r>
          </a:p>
          <a:p>
            <a:pPr algn="ctr">
              <a:lnSpc>
                <a:spcPct val="80000"/>
              </a:lnSpc>
            </a:pPr>
            <a:r>
              <a:rPr lang="ru-RU" sz="6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область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59413" y="1930334"/>
            <a:ext cx="1038770" cy="341715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Курская </a:t>
            </a:r>
          </a:p>
          <a:p>
            <a:pPr algn="ctr">
              <a:lnSpc>
                <a:spcPct val="80000"/>
              </a:lnSpc>
            </a:pPr>
            <a:r>
              <a:rPr lang="ru-RU" sz="6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область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95255" y="1568229"/>
            <a:ext cx="1138788" cy="35402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Брянская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6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область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-110883" y="2808687"/>
            <a:ext cx="1138788" cy="283270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100" b="1" spc="-20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УКРАИНА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1307468" y="2565423"/>
            <a:ext cx="223459" cy="213923"/>
            <a:chOff x="282771" y="1561882"/>
            <a:chExt cx="223459" cy="213923"/>
          </a:xfrm>
        </p:grpSpPr>
        <p:grpSp>
          <p:nvGrpSpPr>
            <p:cNvPr id="62" name="Группа 61"/>
            <p:cNvGrpSpPr/>
            <p:nvPr/>
          </p:nvGrpSpPr>
          <p:grpSpPr>
            <a:xfrm rot="18787030">
              <a:off x="248965" y="1595688"/>
              <a:ext cx="180836" cy="113223"/>
              <a:chOff x="-636900" y="1604375"/>
              <a:chExt cx="308860" cy="177361"/>
            </a:xfrm>
          </p:grpSpPr>
          <p:sp>
            <p:nvSpPr>
              <p:cNvPr id="64" name="Овал 63"/>
              <p:cNvSpPr/>
              <p:nvPr/>
            </p:nvSpPr>
            <p:spPr>
              <a:xfrm rot="1705284">
                <a:off x="-636900" y="1604375"/>
                <a:ext cx="135857" cy="126654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65" name="Прямая со стрелкой 64"/>
              <p:cNvCxnSpPr/>
              <p:nvPr/>
            </p:nvCxnSpPr>
            <p:spPr>
              <a:xfrm rot="4518254" flipV="1">
                <a:off x="-469164" y="1640612"/>
                <a:ext cx="108547" cy="173701"/>
              </a:xfrm>
              <a:prstGeom prst="straightConnector1">
                <a:avLst/>
              </a:prstGeom>
              <a:ln w="9525">
                <a:solidFill>
                  <a:srgbClr val="0070C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Прямоугольник 62"/>
            <p:cNvSpPr/>
            <p:nvPr/>
          </p:nvSpPr>
          <p:spPr>
            <a:xfrm>
              <a:off x="284889" y="1701939"/>
              <a:ext cx="221341" cy="73866"/>
            </a:xfrm>
            <a:prstGeom prst="rect">
              <a:avLst/>
            </a:prstGeom>
            <a:ln>
              <a:noFill/>
              <a:prstDash val="solid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600" b="1" spc="-24" dirty="0">
                  <a:solidFill>
                    <a:srgbClr val="0000FF"/>
                  </a:solidFill>
                  <a:latin typeface="Arial Narrow" pitchFamily="34" charset="0"/>
                  <a:cs typeface="Times New Roman" pitchFamily="18" charset="0"/>
                </a:rPr>
                <a:t>дрг</a:t>
              </a:r>
            </a:p>
          </p:txBody>
        </p:sp>
      </p:grpSp>
      <p:grpSp>
        <p:nvGrpSpPr>
          <p:cNvPr id="66" name="Группа 65"/>
          <p:cNvGrpSpPr/>
          <p:nvPr/>
        </p:nvGrpSpPr>
        <p:grpSpPr>
          <a:xfrm rot="17438266">
            <a:off x="838734" y="1899315"/>
            <a:ext cx="117444" cy="194693"/>
            <a:chOff x="-548262" y="1620225"/>
            <a:chExt cx="200587" cy="304985"/>
          </a:xfrm>
        </p:grpSpPr>
        <p:sp>
          <p:nvSpPr>
            <p:cNvPr id="67" name="Овал 66"/>
            <p:cNvSpPr/>
            <p:nvPr/>
          </p:nvSpPr>
          <p:spPr>
            <a:xfrm rot="1705284">
              <a:off x="-548262" y="1620225"/>
              <a:ext cx="135857" cy="12665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cxnSp>
          <p:nvCxnSpPr>
            <p:cNvPr id="68" name="Прямая со стрелкой 67"/>
            <p:cNvCxnSpPr/>
            <p:nvPr/>
          </p:nvCxnSpPr>
          <p:spPr>
            <a:xfrm rot="2812970" flipV="1">
              <a:off x="-464017" y="1808868"/>
              <a:ext cx="232682" cy="2"/>
            </a:xfrm>
            <a:prstGeom prst="straightConnector1">
              <a:avLst/>
            </a:prstGeom>
            <a:ln w="9525">
              <a:solidFill>
                <a:srgbClr val="0070C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Группа 68"/>
          <p:cNvGrpSpPr/>
          <p:nvPr/>
        </p:nvGrpSpPr>
        <p:grpSpPr>
          <a:xfrm>
            <a:off x="123734" y="3877100"/>
            <a:ext cx="315406" cy="153772"/>
            <a:chOff x="369371" y="1651144"/>
            <a:chExt cx="315406" cy="153772"/>
          </a:xfrm>
        </p:grpSpPr>
        <p:grpSp>
          <p:nvGrpSpPr>
            <p:cNvPr id="70" name="Группа 69"/>
            <p:cNvGrpSpPr/>
            <p:nvPr/>
          </p:nvGrpSpPr>
          <p:grpSpPr>
            <a:xfrm rot="18787030">
              <a:off x="537740" y="1657880"/>
              <a:ext cx="139525" cy="154548"/>
              <a:chOff x="-391916" y="1967303"/>
              <a:chExt cx="238302" cy="242096"/>
            </a:xfrm>
          </p:grpSpPr>
          <p:sp>
            <p:nvSpPr>
              <p:cNvPr id="72" name="Овал 71"/>
              <p:cNvSpPr/>
              <p:nvPr/>
            </p:nvSpPr>
            <p:spPr>
              <a:xfrm rot="1705284">
                <a:off x="-289472" y="1967303"/>
                <a:ext cx="135858" cy="12665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3" name="Прямая со стрелкой 72"/>
              <p:cNvCxnSpPr/>
              <p:nvPr/>
            </p:nvCxnSpPr>
            <p:spPr>
              <a:xfrm rot="2812970">
                <a:off x="-328968" y="2079205"/>
                <a:ext cx="67246" cy="193141"/>
              </a:xfrm>
              <a:prstGeom prst="straightConnector1">
                <a:avLst/>
              </a:prstGeom>
              <a:ln w="9525">
                <a:solidFill>
                  <a:srgbClr val="0070C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Прямоугольник 70"/>
            <p:cNvSpPr/>
            <p:nvPr/>
          </p:nvSpPr>
          <p:spPr>
            <a:xfrm>
              <a:off x="369371" y="1651144"/>
              <a:ext cx="221341" cy="73866"/>
            </a:xfrm>
            <a:prstGeom prst="rect">
              <a:avLst/>
            </a:prstGeom>
            <a:ln>
              <a:noFill/>
              <a:prstDash val="solid"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600" b="1" spc="-24" dirty="0">
                  <a:solidFill>
                    <a:srgbClr val="0000FF"/>
                  </a:solidFill>
                  <a:latin typeface="Arial Narrow" pitchFamily="34" charset="0"/>
                  <a:cs typeface="Times New Roman" pitchFamily="18" charset="0"/>
                </a:rPr>
                <a:t>дрг</a:t>
              </a: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902497" y="3813460"/>
            <a:ext cx="1042856" cy="341715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Запорожская</a:t>
            </a:r>
          </a:p>
          <a:p>
            <a:pPr algn="ctr">
              <a:lnSpc>
                <a:spcPct val="80000"/>
              </a:lnSpc>
            </a:pPr>
            <a:r>
              <a:rPr lang="ru-RU" sz="6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область</a:t>
            </a:r>
          </a:p>
        </p:txBody>
      </p:sp>
      <p:pic>
        <p:nvPicPr>
          <p:cNvPr id="75" name="Рисунок 30" descr="БПП-Р.gif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9457">
            <a:off x="241203" y="1912659"/>
            <a:ext cx="456939" cy="2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182006" y="2131784"/>
            <a:ext cx="221341" cy="7386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spc="-24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БпЛА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1308354" y="1630126"/>
            <a:ext cx="300786" cy="376017"/>
            <a:chOff x="-1017411" y="599433"/>
            <a:chExt cx="379629" cy="450391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7915" y="599433"/>
              <a:ext cx="220133" cy="447673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846231" y="1295327"/>
            <a:ext cx="300786" cy="376017"/>
            <a:chOff x="-1017411" y="599433"/>
            <a:chExt cx="379629" cy="450391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7915" y="599433"/>
              <a:ext cx="220133" cy="447673"/>
            </a:xfrm>
            <a:prstGeom prst="rect">
              <a:avLst/>
            </a:prstGeom>
          </p:spPr>
        </p:pic>
      </p:grpSp>
      <p:sp>
        <p:nvSpPr>
          <p:cNvPr id="85" name="Прямоугольник 84"/>
          <p:cNvSpPr/>
          <p:nvPr/>
        </p:nvSpPr>
        <p:spPr>
          <a:xfrm>
            <a:off x="692190" y="2055791"/>
            <a:ext cx="221341" cy="7386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spc="-24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дрг</a:t>
            </a:r>
          </a:p>
        </p:txBody>
      </p:sp>
      <p:pic>
        <p:nvPicPr>
          <p:cNvPr id="86" name="Рисунок 30" descr="БПП-Р.gif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9457">
            <a:off x="834531" y="2335252"/>
            <a:ext cx="456939" cy="2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775334" y="2554377"/>
            <a:ext cx="221341" cy="7386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spc="-24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БпЛА</a:t>
            </a:r>
          </a:p>
        </p:txBody>
      </p:sp>
      <p:pic>
        <p:nvPicPr>
          <p:cNvPr id="88" name="Рисунок 30" descr="БПП-Р.gif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9457">
            <a:off x="900862" y="2805280"/>
            <a:ext cx="456939" cy="2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Прямоугольник 88"/>
          <p:cNvSpPr/>
          <p:nvPr/>
        </p:nvSpPr>
        <p:spPr>
          <a:xfrm>
            <a:off x="834087" y="3021767"/>
            <a:ext cx="221341" cy="7386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spc="-24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БпЛА</a:t>
            </a:r>
          </a:p>
        </p:txBody>
      </p:sp>
      <p:pic>
        <p:nvPicPr>
          <p:cNvPr id="90" name="Рисунок 30" descr="БПП-Р.gif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9457">
            <a:off x="451124" y="3264057"/>
            <a:ext cx="456939" cy="2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Прямоугольник 90"/>
          <p:cNvSpPr/>
          <p:nvPr/>
        </p:nvSpPr>
        <p:spPr>
          <a:xfrm>
            <a:off x="413726" y="3515296"/>
            <a:ext cx="221341" cy="7386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spc="-24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БпЛА</a:t>
            </a:r>
          </a:p>
        </p:txBody>
      </p:sp>
      <p:pic>
        <p:nvPicPr>
          <p:cNvPr id="92" name="Рисунок 30" descr="БПП-Р.gif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9457">
            <a:off x="5934" y="4588240"/>
            <a:ext cx="456939" cy="2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28723" y="4551314"/>
            <a:ext cx="221341" cy="73866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b="1" spc="-24" dirty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БпЛА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1203134" y="4481144"/>
            <a:ext cx="1471737" cy="415581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100" b="1" spc="-20" dirty="0" smtClean="0">
                <a:latin typeface="Arial Narrow" pitchFamily="34" charset="0"/>
                <a:cs typeface="Times New Roman" pitchFamily="18" charset="0"/>
              </a:rPr>
              <a:t>РОССИЙСКАЯ ФЕДЕРАЦИЯ</a:t>
            </a:r>
            <a:endParaRPr lang="ru-RU" sz="1100" b="1" spc="-2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6" y="3877100"/>
            <a:ext cx="522051" cy="42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Прямоугольник 96"/>
          <p:cNvSpPr/>
          <p:nvPr/>
        </p:nvSpPr>
        <p:spPr>
          <a:xfrm>
            <a:off x="902662" y="4004534"/>
            <a:ext cx="1042856" cy="267848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«Барс-32»</a:t>
            </a:r>
            <a:endParaRPr lang="ru-RU" sz="600" b="1" i="1" spc="-24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28516" y="4181210"/>
            <a:ext cx="781070" cy="267848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«Барс-33»</a:t>
            </a:r>
            <a:endParaRPr lang="ru-RU" sz="600" b="1" i="1" spc="-24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31" y="3149108"/>
            <a:ext cx="354598" cy="40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Прямоугольник 114"/>
          <p:cNvSpPr/>
          <p:nvPr/>
        </p:nvSpPr>
        <p:spPr>
          <a:xfrm>
            <a:off x="1599473" y="3426731"/>
            <a:ext cx="1042856" cy="390959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trike="sngStrike" spc="-24" dirty="0" smtClean="0">
                <a:latin typeface="Arial Narrow" pitchFamily="34" charset="0"/>
                <a:cs typeface="Times New Roman" pitchFamily="18" charset="0"/>
              </a:rPr>
              <a:t>ОБТФ </a:t>
            </a:r>
          </a:p>
          <a:p>
            <a:pPr algn="ctr">
              <a:lnSpc>
                <a:spcPct val="80000"/>
              </a:lnSpc>
            </a:pPr>
            <a:r>
              <a:rPr lang="ru-RU" sz="1000" b="1" i="1" strike="sngStrike" spc="-24" dirty="0" smtClean="0">
                <a:latin typeface="Arial Narrow" pitchFamily="34" charset="0"/>
                <a:cs typeface="Times New Roman" pitchFamily="18" charset="0"/>
              </a:rPr>
              <a:t>«Каскад»</a:t>
            </a:r>
            <a:endParaRPr lang="ru-RU" sz="600" b="1" i="1" strike="sngStrike" spc="-24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46" y="2721018"/>
            <a:ext cx="354598" cy="40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" name="Прямоугольник 116"/>
          <p:cNvSpPr/>
          <p:nvPr/>
        </p:nvSpPr>
        <p:spPr>
          <a:xfrm>
            <a:off x="1939002" y="3100261"/>
            <a:ext cx="555026" cy="286092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trike="sngStrike" spc="-24" dirty="0" smtClean="0">
                <a:latin typeface="Arial Narrow" pitchFamily="34" charset="0"/>
                <a:cs typeface="Times New Roman" pitchFamily="18" charset="0"/>
              </a:rPr>
              <a:t>ОБТФ </a:t>
            </a:r>
          </a:p>
          <a:p>
            <a:pPr algn="ctr">
              <a:lnSpc>
                <a:spcPct val="80000"/>
              </a:lnSpc>
            </a:pPr>
            <a:r>
              <a:rPr lang="ru-RU" sz="1000" b="1" i="1" strike="sngStrike" spc="-24" dirty="0" smtClean="0">
                <a:latin typeface="Arial Narrow" pitchFamily="34" charset="0"/>
                <a:cs typeface="Times New Roman" pitchFamily="18" charset="0"/>
              </a:rPr>
              <a:t>«Север»</a:t>
            </a:r>
            <a:endParaRPr lang="ru-RU" sz="600" b="1" i="1" strike="sngStrike" spc="-24" dirty="0"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79593" y="3591016"/>
            <a:ext cx="253845" cy="557342"/>
            <a:chOff x="-184150" y="1646507"/>
            <a:chExt cx="332531" cy="730104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-184150" y="1669075"/>
              <a:ext cx="0" cy="70753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Равнобедренный треугольник 18"/>
            <p:cNvSpPr/>
            <p:nvPr/>
          </p:nvSpPr>
          <p:spPr>
            <a:xfrm rot="5400000">
              <a:off x="-210752" y="1673110"/>
              <a:ext cx="385735" cy="332530"/>
            </a:xfrm>
            <a:prstGeom prst="triangl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99" y="3512738"/>
            <a:ext cx="522051" cy="42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9" name="Группа 118"/>
          <p:cNvGrpSpPr/>
          <p:nvPr/>
        </p:nvGrpSpPr>
        <p:grpSpPr>
          <a:xfrm>
            <a:off x="1098638" y="3282518"/>
            <a:ext cx="253845" cy="557342"/>
            <a:chOff x="-184150" y="1646507"/>
            <a:chExt cx="332531" cy="730104"/>
          </a:xfrm>
        </p:grpSpPr>
        <p:cxnSp>
          <p:nvCxnSpPr>
            <p:cNvPr id="120" name="Прямая соединительная линия 119"/>
            <p:cNvCxnSpPr/>
            <p:nvPr/>
          </p:nvCxnSpPr>
          <p:spPr>
            <a:xfrm>
              <a:off x="-184150" y="1669075"/>
              <a:ext cx="0" cy="70753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Равнобедренный треугольник 120"/>
            <p:cNvSpPr/>
            <p:nvPr/>
          </p:nvSpPr>
          <p:spPr>
            <a:xfrm rot="5400000">
              <a:off x="-210752" y="1673110"/>
              <a:ext cx="385735" cy="332530"/>
            </a:xfrm>
            <a:prstGeom prst="triangl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1609610" y="2935752"/>
            <a:ext cx="253845" cy="557342"/>
            <a:chOff x="-184150" y="1646507"/>
            <a:chExt cx="332531" cy="730104"/>
          </a:xfrm>
        </p:grpSpPr>
        <p:cxnSp>
          <p:nvCxnSpPr>
            <p:cNvPr id="124" name="Прямая соединительная линия 123"/>
            <p:cNvCxnSpPr/>
            <p:nvPr/>
          </p:nvCxnSpPr>
          <p:spPr>
            <a:xfrm>
              <a:off x="-184150" y="1669075"/>
              <a:ext cx="0" cy="70753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Равнобедренный треугольник 124"/>
            <p:cNvSpPr/>
            <p:nvPr/>
          </p:nvSpPr>
          <p:spPr>
            <a:xfrm rot="5400000">
              <a:off x="-210752" y="1673110"/>
              <a:ext cx="385735" cy="332530"/>
            </a:xfrm>
            <a:prstGeom prst="triangl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824629" y="2492231"/>
            <a:ext cx="253845" cy="557342"/>
            <a:chOff x="-184150" y="1646507"/>
            <a:chExt cx="332531" cy="730104"/>
          </a:xfrm>
        </p:grpSpPr>
        <p:cxnSp>
          <p:nvCxnSpPr>
            <p:cNvPr id="127" name="Прямая соединительная линия 126"/>
            <p:cNvCxnSpPr/>
            <p:nvPr/>
          </p:nvCxnSpPr>
          <p:spPr>
            <a:xfrm>
              <a:off x="-184150" y="1669075"/>
              <a:ext cx="0" cy="70753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Равнобедренный треугольник 127"/>
            <p:cNvSpPr/>
            <p:nvPr/>
          </p:nvSpPr>
          <p:spPr>
            <a:xfrm rot="5400000">
              <a:off x="-210752" y="1673110"/>
              <a:ext cx="385735" cy="332530"/>
            </a:xfrm>
            <a:prstGeom prst="triangl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9" name="Скругленный прямоугольник 128"/>
          <p:cNvSpPr/>
          <p:nvPr/>
        </p:nvSpPr>
        <p:spPr>
          <a:xfrm>
            <a:off x="2666648" y="4625180"/>
            <a:ext cx="6417046" cy="449023"/>
          </a:xfrm>
          <a:prstGeom prst="roundRect">
            <a:avLst>
              <a:gd name="adj" fmla="val 26379"/>
            </a:avLst>
          </a:prstGeom>
          <a:gradFill flip="none" rotWithShape="1">
            <a:gsLst>
              <a:gs pos="7000">
                <a:srgbClr val="9966FF">
                  <a:lumMod val="24000"/>
                  <a:lumOff val="76000"/>
                </a:srgbClr>
              </a:gs>
              <a:gs pos="39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FF0000"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 defTabSz="914400"/>
            <a:r>
              <a:rPr lang="ru-RU" sz="900" b="1" i="1" kern="0" dirty="0">
                <a:solidFill>
                  <a:srgbClr val="C00000"/>
                </a:solidFill>
                <a:latin typeface="Arial Narrow" pitchFamily="34" charset="0"/>
              </a:rPr>
              <a:t>Принимают участив в СВО на территории Запорожской и Херсонской </a:t>
            </a:r>
            <a:r>
              <a:rPr lang="ru-RU" sz="900" b="1" i="1" kern="0" dirty="0" smtClean="0">
                <a:solidFill>
                  <a:srgbClr val="C00000"/>
                </a:solidFill>
                <a:latin typeface="Arial Narrow" pitchFamily="34" charset="0"/>
              </a:rPr>
              <a:t>областей </a:t>
            </a:r>
            <a:r>
              <a:rPr lang="ru-RU" sz="900" b="1" i="1" kern="0" dirty="0">
                <a:solidFill>
                  <a:srgbClr val="C00000"/>
                </a:solidFill>
                <a:latin typeface="Arial Narrow" pitchFamily="34" charset="0"/>
              </a:rPr>
              <a:t>отряды «Барс-32 им. </a:t>
            </a:r>
            <a:r>
              <a:rPr lang="ru-RU" sz="900" b="1" i="1" kern="0" dirty="0" smtClean="0">
                <a:solidFill>
                  <a:srgbClr val="C00000"/>
                </a:solidFill>
                <a:latin typeface="Arial Narrow" pitchFamily="34" charset="0"/>
              </a:rPr>
              <a:t>П.А. Судоплатова</a:t>
            </a:r>
            <a:r>
              <a:rPr lang="ru-RU" sz="900" b="1" i="1" kern="0" dirty="0">
                <a:solidFill>
                  <a:srgbClr val="C00000"/>
                </a:solidFill>
                <a:latin typeface="Arial Narrow" pitchFamily="34" charset="0"/>
              </a:rPr>
              <a:t>» </a:t>
            </a:r>
            <a:r>
              <a:rPr lang="ru-RU" sz="900" b="1" i="1" kern="0" dirty="0" smtClean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900" b="1" i="1" kern="0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900" b="1" i="1" kern="0" dirty="0" smtClean="0">
                <a:solidFill>
                  <a:srgbClr val="C00000"/>
                </a:solidFill>
                <a:latin typeface="Arial Narrow" pitchFamily="34" charset="0"/>
              </a:rPr>
              <a:t>и </a:t>
            </a:r>
            <a:r>
              <a:rPr lang="ru-RU" sz="900" b="1" i="1" kern="0" dirty="0">
                <a:solidFill>
                  <a:srgbClr val="C00000"/>
                </a:solidFill>
                <a:latin typeface="Arial Narrow" pitchFamily="34" charset="0"/>
              </a:rPr>
              <a:t>«Барс-33 им. </a:t>
            </a:r>
            <a:r>
              <a:rPr lang="ru-RU" sz="900" b="1" i="1" kern="0" dirty="0" smtClean="0">
                <a:solidFill>
                  <a:srgbClr val="C00000"/>
                </a:solidFill>
                <a:latin typeface="Arial Narrow" pitchFamily="34" charset="0"/>
              </a:rPr>
              <a:t>В.Ф. Маргелова» численностью 537 и 630 чел. соответственно.</a:t>
            </a:r>
          </a:p>
          <a:p>
            <a:pPr algn="just" defTabSz="914400"/>
            <a:r>
              <a:rPr lang="ru-RU" sz="900" b="1" i="1" kern="0" dirty="0" smtClean="0">
                <a:solidFill>
                  <a:prstClr val="black"/>
                </a:solidFill>
                <a:latin typeface="Arial Narrow" pitchFamily="34" charset="0"/>
              </a:rPr>
              <a:t>Оперативно-боевые тактические формирования ДНР и ЛНР «Каскад</a:t>
            </a:r>
            <a:r>
              <a:rPr lang="ru-RU" sz="900" b="1" i="1" kern="0" dirty="0">
                <a:solidFill>
                  <a:prstClr val="black"/>
                </a:solidFill>
                <a:latin typeface="Arial Narrow" pitchFamily="34" charset="0"/>
              </a:rPr>
              <a:t>» и «Север</a:t>
            </a:r>
            <a:r>
              <a:rPr lang="ru-RU" sz="900" b="1" i="1" kern="0" dirty="0" smtClean="0">
                <a:solidFill>
                  <a:prstClr val="black"/>
                </a:solidFill>
                <a:latin typeface="Arial Narrow" pitchFamily="34" charset="0"/>
              </a:rPr>
              <a:t>» расформированы, </a:t>
            </a:r>
            <a:r>
              <a:rPr lang="ru-RU" sz="900" b="1" i="1" u="sng" kern="0" dirty="0" smtClean="0">
                <a:solidFill>
                  <a:prstClr val="black"/>
                </a:solidFill>
                <a:latin typeface="Arial Narrow" pitchFamily="34" charset="0"/>
              </a:rPr>
              <a:t>как недееспособные</a:t>
            </a:r>
            <a:endParaRPr lang="ru-RU" sz="900" b="1" i="1" u="sng" kern="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42500" y="4238082"/>
            <a:ext cx="4121179" cy="264571"/>
          </a:xfrm>
          <a:prstGeom prst="roundRect">
            <a:avLst>
              <a:gd name="adj" fmla="val 26379"/>
            </a:avLst>
          </a:prstGeom>
          <a:gradFill flip="none" rotWithShape="1">
            <a:gsLst>
              <a:gs pos="7000">
                <a:srgbClr val="9966FF">
                  <a:lumMod val="24000"/>
                  <a:lumOff val="76000"/>
                </a:srgbClr>
              </a:gs>
              <a:gs pos="39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Проводится</a:t>
            </a:r>
            <a:r>
              <a:rPr lang="ru-RU" sz="900" b="1" kern="0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на необорудованных участках </a:t>
            </a: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местности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93165" y="4216712"/>
            <a:ext cx="2015999" cy="285941"/>
          </a:xfrm>
          <a:prstGeom prst="roundRect">
            <a:avLst>
              <a:gd name="adj" fmla="val 21566"/>
            </a:avLst>
          </a:prstGeom>
          <a:gradFill flip="none" rotWithShape="1">
            <a:gsLst>
              <a:gs pos="7000">
                <a:srgbClr val="9966FF">
                  <a:lumMod val="24000"/>
                  <a:lumOff val="76000"/>
                </a:srgbClr>
              </a:gs>
              <a:gs pos="39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solidFill>
                  <a:prstClr val="black"/>
                </a:solidFill>
                <a:latin typeface="Arial Narrow" pitchFamily="34" charset="0"/>
              </a:rPr>
              <a:t>Инструкторы – </a:t>
            </a:r>
          </a:p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solidFill>
                  <a:srgbClr val="FF0000"/>
                </a:solidFill>
                <a:latin typeface="Arial Narrow" pitchFamily="34" charset="0"/>
              </a:rPr>
              <a:t>спортсмены, военные пенсионеры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1753970" y="2494729"/>
            <a:ext cx="329391" cy="294481"/>
            <a:chOff x="-282383" y="1337180"/>
            <a:chExt cx="587322" cy="516792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1739" y="1650772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-282383" y="1337180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H="1">
              <a:off x="-282383" y="1650772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flipH="1">
              <a:off x="101739" y="1337180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1546672" y="2952910"/>
            <a:ext cx="312927" cy="313592"/>
            <a:chOff x="-282383" y="1337180"/>
            <a:chExt cx="587322" cy="516792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101739" y="1650772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-282383" y="1337180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flipH="1">
              <a:off x="-282383" y="1650772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flipH="1">
              <a:off x="101739" y="1337180"/>
              <a:ext cx="203200" cy="203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Прямоугольник 55"/>
          <p:cNvSpPr/>
          <p:nvPr/>
        </p:nvSpPr>
        <p:spPr>
          <a:xfrm>
            <a:off x="1815102" y="2941831"/>
            <a:ext cx="535921" cy="267848"/>
          </a:xfrm>
          <a:prstGeom prst="rect">
            <a:avLst/>
          </a:prstGeom>
          <a:ln>
            <a:noFill/>
            <a:prstDash val="solid"/>
          </a:ln>
        </p:spPr>
        <p:txBody>
          <a:bodyPr wrap="square" lIns="143338" tIns="71669" rIns="143338" bIns="71669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00" b="1" i="1" spc="-24" dirty="0">
                <a:solidFill>
                  <a:prstClr val="black"/>
                </a:solidFill>
                <a:latin typeface="Arial Narrow" pitchFamily="34" charset="0"/>
                <a:cs typeface="Times New Roman" pitchFamily="18" charset="0"/>
              </a:rPr>
              <a:t>ЛНР</a:t>
            </a:r>
            <a:endParaRPr lang="ru-RU" sz="600" b="1" i="1" spc="-24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21900</TotalTime>
  <Words>1540</Words>
  <Application>Microsoft Office PowerPoint</Application>
  <PresentationFormat>Экран (16:9)</PresentationFormat>
  <Paragraphs>601</Paragraphs>
  <Slides>13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10_Тема Office</vt:lpstr>
      <vt:lpstr>27_Тема Office</vt:lpstr>
      <vt:lpstr>28_Тема Office</vt:lpstr>
      <vt:lpstr>29_Тема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Греков СИ</cp:lastModifiedBy>
  <cp:revision>946</cp:revision>
  <cp:lastPrinted>2024-01-08T11:52:24Z</cp:lastPrinted>
  <dcterms:created xsi:type="dcterms:W3CDTF">2021-11-10T14:23:28Z</dcterms:created>
  <dcterms:modified xsi:type="dcterms:W3CDTF">2024-03-14T07:53:32Z</dcterms:modified>
</cp:coreProperties>
</file>