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5"/>
  </p:notesMasterIdLst>
  <p:sldIdLst>
    <p:sldId id="256" r:id="rId2"/>
    <p:sldId id="258" r:id="rId3"/>
    <p:sldId id="264" r:id="rId4"/>
  </p:sldIdLst>
  <p:sldSz cx="9144000" cy="6858000" type="screen4x3"/>
  <p:notesSz cx="68087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FFCC"/>
    <a:srgbClr val="FFFF00"/>
    <a:srgbClr val="66FF33"/>
    <a:srgbClr val="FF9900"/>
    <a:srgbClr val="99FF33"/>
    <a:srgbClr val="003300"/>
    <a:srgbClr val="33CCFF"/>
    <a:srgbClr val="00FF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8" autoAdjust="0"/>
  </p:normalViewPr>
  <p:slideViewPr>
    <p:cSldViewPr>
      <p:cViewPr varScale="1">
        <p:scale>
          <a:sx n="106" d="100"/>
          <a:sy n="106" d="100"/>
        </p:scale>
        <p:origin x="7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суммы налоговых льгот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30691940533485812"/>
                  <c:y val="-2.8552626169713102E-2"/>
                </c:manualLayout>
              </c:layout>
              <c:spPr>
                <a:solidFill>
                  <a:prstClr val="white"/>
                </a:solidFill>
                <a:ln>
                  <a:solidFill>
                    <a:srgbClr val="90C226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0">
                  <a:spAutoFit/>
                </a:bodyPr>
                <a:lstStyle/>
                <a:p>
                  <a:pPr algn="ctr" rtl="0">
                    <a:defRPr lang="ru-RU" sz="1100" b="1" i="0" u="none" strike="noStrike" kern="1200" baseline="0">
                      <a:solidFill>
                        <a:schemeClr val="tx1"/>
                      </a:solidFill>
                      <a:latin typeface="Franklin Gothic Book" panose="020B0503020102020204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5619133027864033"/>
                      <c:h val="0.3747693975816935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0.33652862428557878"/>
                  <c:y val="4.0789007137755073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330" b="1" i="0" u="none" strike="noStrike" kern="120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1FC1A6F-2317-4B45-98AC-64C1DE488A46}" type="CATEGORYNAME">
                      <a:rPr lang="ru-RU" sz="110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rPr>
                      <a:pPr>
                        <a:defRPr/>
                      </a:pPr>
                      <a:t>[ИМЯ КАТЕГОРИИ]</a:t>
                    </a:fld>
                    <a:r>
                      <a:rPr lang="ru-RU" sz="1100" baseline="0" dirty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rPr>
                      <a:t>; </a:t>
                    </a:r>
                    <a:fld id="{1397D494-9D43-41FC-92EC-2E1E3C5463D5}" type="VALUE">
                      <a:rPr lang="ru-RU" baseline="0" dirty="0">
                        <a:solidFill>
                          <a:schemeClr val="tx1"/>
                        </a:solidFill>
                      </a:rPr>
                      <a:pPr>
                        <a:defRPr/>
                      </a:pPr>
                      <a:t>[ЗНАЧЕНИЕ]</a:t>
                    </a:fld>
                    <a:endParaRPr lang="ru-RU" sz="1100" baseline="0" dirty="0">
                      <a:solidFill>
                        <a:schemeClr val="tx1"/>
                      </a:solidFill>
                      <a:latin typeface="Franklin Gothic Book" panose="020B0503020102020204" pitchFamily="34" charset="0"/>
                    </a:endParaRPr>
                  </a:p>
                </c:rich>
              </c:tx>
              <c:spPr>
                <a:solidFill>
                  <a:prstClr val="white"/>
                </a:solidFill>
                <a:ln>
                  <a:solidFill>
                    <a:srgbClr val="90C226"/>
                  </a:solidFill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oundRectCallou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28131241971174431"/>
                      <c:h val="0.5133299760019322"/>
                    </c:manualLayout>
                  </c15:layout>
                  <c15:dlblFieldTable/>
                  <c15:showDataLabelsRange val="0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90C226"/>
                </a:solidFill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rgbClr val="0099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Льготы для организаций</c:v>
                </c:pt>
                <c:pt idx="1">
                  <c:v>льготы для физических лиц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1756.2</c:v>
                </c:pt>
                <c:pt idx="1">
                  <c:v>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EDED-F12D-40F4-830C-72478FBBF170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15153"/>
            <a:ext cx="544703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28583"/>
            <a:ext cx="2950475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2D78F-A17A-476A-8523-CB810DF2BD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6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799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82D78F-A17A-476A-8523-CB810DF2BD2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868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24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59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343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45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538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295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972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41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07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7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5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9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6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0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530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61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82E3B-26ED-45FC-87EA-F1F585F82C8C}" type="datetimeFigureOut">
              <a:rPr lang="ru-RU" smtClean="0"/>
              <a:pPr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8FEC237-8BC6-4C44-81FE-3A97C22A7F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436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1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Налоговые льготы по местным налогам, действующие на территории поселений Холм-Жирковского района Смоленской области</a:t>
            </a:r>
            <a:r>
              <a:rPr lang="en-US" sz="32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tka Small" panose="02000505000000020004" pitchFamily="2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sz="3200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tka Small" panose="02000505000000020004" pitchFamily="2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6" name="Рисунок 5" descr="дом кальккулятор.jpg"/>
          <p:cNvPicPr>
            <a:picLocks noChangeAspect="1"/>
          </p:cNvPicPr>
          <p:nvPr/>
        </p:nvPicPr>
        <p:blipFill>
          <a:blip r:embed="rId3" cstate="print"/>
          <a:srcRect l="6208" t="4653" r="6883"/>
          <a:stretch>
            <a:fillRect/>
          </a:stretch>
        </p:blipFill>
        <p:spPr>
          <a:xfrm>
            <a:off x="6839744" y="4985792"/>
            <a:ext cx="2304256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Н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5085184"/>
            <a:ext cx="2225824" cy="1772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ак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14501" y="4950492"/>
            <a:ext cx="2514998" cy="1821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66FF33"/>
          </a:solidFill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5436096" cy="576064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-12182" y="216024"/>
            <a:ext cx="54360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НАЛОГ  НА  ИМУЩЕСТВО  ФИЗИЧЕСКИХ  ЛИЦ</a:t>
            </a:r>
          </a:p>
          <a:p>
            <a:pPr algn="ctr"/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836712"/>
            <a:ext cx="5328592" cy="4924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Налог на имущество физических лиц за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2022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412776"/>
            <a:ext cx="2664296" cy="446449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налогообложения: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квартиры,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комнаты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жилые дома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гаражи,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машино-место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объекты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незавершенного                   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строительства 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единые недвижимые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комплексы</a:t>
            </a:r>
          </a:p>
          <a:p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другие здания,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строения и</a:t>
            </a:r>
          </a:p>
          <a:p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               сооружения </a:t>
            </a:r>
            <a:endParaRPr lang="ru-RU" sz="1300" dirty="0" smtClean="0">
              <a:latin typeface="Bahnschrift SemiBold" pitchFamily="34" charset="0"/>
            </a:endParaRPr>
          </a:p>
        </p:txBody>
      </p:sp>
      <p:sp>
        <p:nvSpPr>
          <p:cNvPr id="15" name="Блок-схема: узел 14"/>
          <p:cNvSpPr/>
          <p:nvPr/>
        </p:nvSpPr>
        <p:spPr>
          <a:xfrm>
            <a:off x="179512" y="184482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179512" y="2492896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179512" y="3140968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79512" y="3789040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179512" y="4437112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179512" y="5085184"/>
            <a:ext cx="648072" cy="648072"/>
          </a:xfrm>
          <a:prstGeom prst="flowChartConnector">
            <a:avLst/>
          </a:prstGeom>
          <a:solidFill>
            <a:srgbClr val="99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 descr="ключ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844824"/>
            <a:ext cx="659079" cy="659079"/>
          </a:xfrm>
          <a:prstGeom prst="rect">
            <a:avLst/>
          </a:prstGeom>
        </p:spPr>
      </p:pic>
      <p:pic>
        <p:nvPicPr>
          <p:cNvPr id="22" name="Рисунок 21" descr="дом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2636912"/>
            <a:ext cx="722938" cy="406747"/>
          </a:xfrm>
          <a:prstGeom prst="rect">
            <a:avLst/>
          </a:prstGeom>
        </p:spPr>
      </p:pic>
      <p:pic>
        <p:nvPicPr>
          <p:cNvPr id="23" name="Рисунок 22" descr="гараж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3212976"/>
            <a:ext cx="503843" cy="482712"/>
          </a:xfrm>
          <a:prstGeom prst="rect">
            <a:avLst/>
          </a:prstGeom>
        </p:spPr>
      </p:pic>
      <p:pic>
        <p:nvPicPr>
          <p:cNvPr id="25" name="Рисунок 24" descr="незав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3717032"/>
            <a:ext cx="720080" cy="720080"/>
          </a:xfrm>
          <a:prstGeom prst="rect">
            <a:avLst/>
          </a:prstGeom>
        </p:spPr>
      </p:pic>
      <p:pic>
        <p:nvPicPr>
          <p:cNvPr id="26" name="Рисунок 25" descr="комплексы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5085184"/>
            <a:ext cx="671567" cy="483528"/>
          </a:xfrm>
          <a:prstGeom prst="rect">
            <a:avLst/>
          </a:prstGeom>
        </p:spPr>
      </p:pic>
      <p:pic>
        <p:nvPicPr>
          <p:cNvPr id="27" name="Рисунок 26" descr="единые комп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9512" y="4365104"/>
            <a:ext cx="692696" cy="692696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131840" y="1412776"/>
            <a:ext cx="2232248" cy="109260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Необлагаемый минимум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(в квадратных метрах)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квартиры – 20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комнаты – 10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Для жилого дома - 50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31840" y="2636913"/>
            <a:ext cx="2232248" cy="269304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Льготные категории налогоплательщиков соответствии 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со ст.407 НК РФ: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 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-Военнослужащие;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 и т.д.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pic>
        <p:nvPicPr>
          <p:cNvPr id="31" name="Рисунок 30" descr="дом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52120" y="476672"/>
            <a:ext cx="1127764" cy="720080"/>
          </a:xfrm>
          <a:prstGeom prst="rect">
            <a:avLst/>
          </a:prstGeom>
        </p:spPr>
      </p:pic>
      <p:pic>
        <p:nvPicPr>
          <p:cNvPr id="33" name="Рисунок 32" descr="дом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028384" y="1052736"/>
            <a:ext cx="848974" cy="720080"/>
          </a:xfrm>
          <a:prstGeom prst="rect">
            <a:avLst/>
          </a:prstGeom>
        </p:spPr>
      </p:pic>
      <p:pic>
        <p:nvPicPr>
          <p:cNvPr id="34" name="Рисунок 33" descr="единый комплекс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724128" y="1844824"/>
            <a:ext cx="864096" cy="864096"/>
          </a:xfrm>
          <a:prstGeom prst="rect">
            <a:avLst/>
          </a:prstGeom>
        </p:spPr>
      </p:pic>
      <p:pic>
        <p:nvPicPr>
          <p:cNvPr id="35" name="Рисунок 34" descr="незаверш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96336" y="2564904"/>
            <a:ext cx="1334816" cy="864096"/>
          </a:xfrm>
          <a:prstGeom prst="rect">
            <a:avLst/>
          </a:prstGeom>
        </p:spPr>
      </p:pic>
      <p:pic>
        <p:nvPicPr>
          <p:cNvPr id="36" name="Рисунок 35" descr="гараж1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652120" y="3573016"/>
            <a:ext cx="792687" cy="648072"/>
          </a:xfrm>
          <a:prstGeom prst="rect">
            <a:avLst/>
          </a:prstGeom>
        </p:spPr>
      </p:pic>
      <p:pic>
        <p:nvPicPr>
          <p:cNvPr id="37" name="Рисунок 36" descr="хоз строение 2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7956376" y="4221088"/>
            <a:ext cx="826907" cy="836712"/>
          </a:xfrm>
          <a:prstGeom prst="rect">
            <a:avLst/>
          </a:prstGeom>
        </p:spPr>
      </p:pic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18002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Жилой дом, часть жилого дома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0,2 %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6948264" y="1916832"/>
            <a:ext cx="1929094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Единый недвижимый комплекс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0,12-0,2 %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724128" y="1196752"/>
            <a:ext cx="1952600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Квартира, часть квартиры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0,12-0,2 %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668344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>
            <a:endCxn id="34" idx="3"/>
          </p:cNvCxnSpPr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376270" y="2780928"/>
            <a:ext cx="2292074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Объекты незавершенного строительства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0,12-0,2%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596336" y="306896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6588224" y="558924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596336" y="4653136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Блок-схема: альтернативный процесс 63"/>
          <p:cNvSpPr/>
          <p:nvPr/>
        </p:nvSpPr>
        <p:spPr>
          <a:xfrm>
            <a:off x="5508104" y="4365104"/>
            <a:ext cx="2096616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Хозяйственные строения и сооружения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0,12-0,2%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67" name="Блок-схема: альтернативный процесс 66"/>
          <p:cNvSpPr/>
          <p:nvPr/>
        </p:nvSpPr>
        <p:spPr>
          <a:xfrm>
            <a:off x="6876256" y="3573016"/>
            <a:ext cx="1960984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Гараж и </a:t>
            </a:r>
            <a:r>
              <a:rPr lang="ru-RU" sz="1300" dirty="0" err="1" smtClean="0">
                <a:solidFill>
                  <a:srgbClr val="003300"/>
                </a:solidFill>
                <a:latin typeface="Bahnschrift SemiBold" pitchFamily="34" charset="0"/>
              </a:rPr>
              <a:t>машино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-место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0,12-0,2 %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/>
          <p:nvPr/>
        </p:nvCxnSpPr>
        <p:spPr>
          <a:xfrm flipH="1" flipV="1">
            <a:off x="6444208" y="3933056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Блок-схема: альтернативный процесс 43"/>
          <p:cNvSpPr/>
          <p:nvPr/>
        </p:nvSpPr>
        <p:spPr>
          <a:xfrm>
            <a:off x="7020272" y="5157192"/>
            <a:ext cx="1952600" cy="79208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Административно-офисные и коммерческие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1,2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5" name="Блок-схема: альтернативный процесс 44"/>
          <p:cNvSpPr/>
          <p:nvPr/>
        </p:nvSpPr>
        <p:spPr>
          <a:xfrm>
            <a:off x="6084168" y="6021288"/>
            <a:ext cx="167295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Прочие объекты –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0,5%</a:t>
            </a:r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7740352" y="6309320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976625"/>
              </p:ext>
            </p:extLst>
          </p:nvPr>
        </p:nvGraphicFramePr>
        <p:xfrm>
          <a:off x="-2" y="6016131"/>
          <a:ext cx="6012162" cy="73761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02027"/>
                <a:gridCol w="1002027"/>
                <a:gridCol w="1002027"/>
                <a:gridCol w="1002027"/>
                <a:gridCol w="1002027"/>
                <a:gridCol w="1002027"/>
              </a:tblGrid>
              <a:tr h="391083"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Агибаловское</a:t>
                      </a:r>
                      <a:r>
                        <a:rPr lang="ru-RU" sz="1000" kern="1200" dirty="0" smtClean="0"/>
                        <a:t> 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Богдановское</a:t>
                      </a:r>
                      <a:r>
                        <a:rPr lang="ru-RU" sz="1000" kern="1200" dirty="0" smtClean="0"/>
                        <a:t> 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Игоревское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Лехминское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Тупиковское</a:t>
                      </a:r>
                      <a:endParaRPr lang="ru-RU" sz="1000" kern="1200" dirty="0" smtClean="0"/>
                    </a:p>
                    <a:p>
                      <a:pPr algn="ctr"/>
                      <a:r>
                        <a:rPr lang="ru-RU" sz="1000" kern="1200" dirty="0" smtClean="0"/>
                        <a:t>с/</a:t>
                      </a:r>
                      <a:r>
                        <a:rPr lang="ru-RU" sz="1000" kern="1200" dirty="0" err="1" smtClean="0"/>
                        <a:t>п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dirty="0" err="1" smtClean="0"/>
                        <a:t>Холм-Жирковское</a:t>
                      </a:r>
                      <a:endParaRPr lang="ru-RU" sz="1000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41373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23,3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26,7 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112,0 </a:t>
                      </a:r>
                      <a:endParaRPr lang="ru-RU" sz="14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5,3 </a:t>
                      </a:r>
                      <a:endParaRPr lang="ru-RU" sz="1400" b="1" kern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/>
                        <a:t>510,0 </a:t>
                      </a:r>
                      <a:endParaRPr lang="ru-RU" sz="1400" b="1" kern="1200" dirty="0" smtClean="0">
                        <a:solidFill>
                          <a:srgbClr val="003300"/>
                        </a:solidFill>
                        <a:latin typeface="Bahnschrift SemiBold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2771800" y="5301208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за </a:t>
            </a:r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2022  </a:t>
            </a:r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год, тыс.руб.</a:t>
            </a:r>
          </a:p>
        </p:txBody>
      </p:sp>
      <p:pic>
        <p:nvPicPr>
          <p:cNvPr id="53" name="Рисунок 52" descr="тц1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724128" y="5157192"/>
            <a:ext cx="1794548" cy="744405"/>
          </a:xfrm>
          <a:prstGeom prst="rect">
            <a:avLst/>
          </a:prstGeom>
        </p:spPr>
      </p:pic>
      <p:pic>
        <p:nvPicPr>
          <p:cNvPr id="55" name="Рисунок 54" descr="хоз строение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00392" y="6021288"/>
            <a:ext cx="848470" cy="692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 для льтг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16632"/>
            <a:ext cx="3419872" cy="576064"/>
          </a:xfrm>
          <a:prstGeom prst="rect">
            <a:avLst/>
          </a:prstGeom>
          <a:solidFill>
            <a:srgbClr val="92D05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88640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 </a:t>
            </a:r>
            <a:r>
              <a:rPr lang="ru-RU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ЗЕМЕЛЬНЫЙ  НАЛОГ   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04" y="764704"/>
            <a:ext cx="5184576" cy="492443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Земельный налог за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2022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год рассчитывается исходя из кадастровой стоимости имущества. </a:t>
            </a:r>
            <a:endParaRPr lang="ru-RU" sz="1300" dirty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7504" y="1340769"/>
            <a:ext cx="2664296" cy="55172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налогоплательщиков, имеющих льготы, установленные в соответствии с п.2 ст. 387 НК РФ местными нормативно-правовыми актами 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-Органы местного самоуправления;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-Автономные, бюджетные и казенные учреждения, финансируемые за счет бюджетных средств;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-Дети-сироты;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Ветераны и инвалиды боевых действий и лица, приравненные к ним;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Граждане в возрасте 70 лет и старше;</a:t>
            </a:r>
          </a:p>
          <a:p>
            <a:pPr algn="ctr">
              <a:buFontTx/>
              <a:buChar char="-"/>
            </a:pP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Государственные бюджетные учреждения, созданные Смоленской областью;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</a:t>
            </a:r>
            <a:r>
              <a:rPr lang="ru-RU" sz="1400" dirty="0" smtClean="0"/>
              <a:t>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Инвесторы (физические и юридические лица) в отношении земельных участков, используемых ими для реализации инвестиционного проекта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987824" y="1340769"/>
            <a:ext cx="2304256" cy="436549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Категории налогоплательщиков для которых налоговая база уменьшена на 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600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квадратных метров</a:t>
            </a:r>
          </a:p>
          <a:p>
            <a:pPr algn="ctr"/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(п.5 ст. 391 НК РФ):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-Герои СССР и Герои РФ;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Полные кавалеры ордена Славы;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и </a:t>
            </a:r>
            <a:r>
              <a:rPr lang="en-US" sz="1300" dirty="0" smtClean="0">
                <a:solidFill>
                  <a:srgbClr val="FF0000"/>
                </a:solidFill>
                <a:latin typeface="Bahnschrift SemiBold" pitchFamily="34" charset="0"/>
              </a:rPr>
              <a:t>II</a:t>
            </a:r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 группы;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-Инвалиды с детства;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-Дети-инвалиды;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ВОВ; 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-Участники боевых действий;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имеющие трех и более детей;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-Пенсионеры;</a:t>
            </a:r>
          </a:p>
          <a:p>
            <a:pPr algn="ctr"/>
            <a:r>
              <a:rPr lang="ru-RU" sz="1300" dirty="0" smtClean="0">
                <a:solidFill>
                  <a:srgbClr val="FF0000"/>
                </a:solidFill>
                <a:latin typeface="Bahnschrift SemiBold" pitchFamily="34" charset="0"/>
              </a:rPr>
              <a:t>-Лица, достигшие 60 и 55 лет (мужчины и женщины соответственно).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08104" y="188640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Налоговые ставки:</a:t>
            </a:r>
          </a:p>
          <a:p>
            <a:pPr algn="just"/>
            <a:endParaRPr lang="ru-RU" sz="13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38" name="Блок-схема: альтернативный процесс 37"/>
          <p:cNvSpPr/>
          <p:nvPr/>
        </p:nvSpPr>
        <p:spPr>
          <a:xfrm>
            <a:off x="6948264" y="476672"/>
            <a:ext cx="2088232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сельскохозяйственного назначения и </a:t>
            </a:r>
            <a:r>
              <a:rPr lang="ru-RU" sz="1000" dirty="0" err="1" smtClean="0">
                <a:solidFill>
                  <a:srgbClr val="003300"/>
                </a:solidFill>
                <a:latin typeface="Bahnschrift SemiBold" pitchFamily="34" charset="0"/>
              </a:rPr>
              <a:t>сельскохозяйст-венного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 использования 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020272" y="1916832"/>
            <a:ext cx="1800200" cy="612648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 для ведения личного подсобного хозяйства, садоводства и огородничества -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 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5580112" y="1196752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занятые жилищным фондом  и объектами инженерной инфраструктуры–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43" name="Прямая со стрелкой 42"/>
          <p:cNvCxnSpPr>
            <a:stCxn id="38" idx="1"/>
          </p:cNvCxnSpPr>
          <p:nvPr/>
        </p:nvCxnSpPr>
        <p:spPr>
          <a:xfrm flipH="1">
            <a:off x="6588224" y="764704"/>
            <a:ext cx="360040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7524328" y="1484784"/>
            <a:ext cx="432048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 flipV="1">
            <a:off x="6588224" y="2276872"/>
            <a:ext cx="432048" cy="18292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Блок-схема: альтернативный процесс 59"/>
          <p:cNvSpPr/>
          <p:nvPr/>
        </p:nvSpPr>
        <p:spPr>
          <a:xfrm>
            <a:off x="5652120" y="2780928"/>
            <a:ext cx="1952600" cy="648072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Земли, предназначенные для объектов обороны, безопасности и таможенных нужд 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0,3 %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1" name="Прямая со стрелкой 60"/>
          <p:cNvCxnSpPr>
            <a:endCxn id="57" idx="1"/>
          </p:cNvCxnSpPr>
          <p:nvPr/>
        </p:nvCxnSpPr>
        <p:spPr>
          <a:xfrm>
            <a:off x="7596336" y="3068960"/>
            <a:ext cx="317459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Блок-схема: альтернативный процесс 66"/>
          <p:cNvSpPr/>
          <p:nvPr/>
        </p:nvSpPr>
        <p:spPr>
          <a:xfrm>
            <a:off x="6948264" y="3573016"/>
            <a:ext cx="1888976" cy="576064"/>
          </a:xfrm>
          <a:prstGeom prst="flowChartAlternateProcess">
            <a:avLst/>
          </a:prstGeom>
          <a:noFill/>
          <a:ln w="190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Прочие земельные участки</a:t>
            </a:r>
            <a:r>
              <a:rPr lang="ru-RU" sz="1300" dirty="0" smtClean="0">
                <a:solidFill>
                  <a:srgbClr val="003300"/>
                </a:solidFill>
                <a:latin typeface="Bahnschrift SemiBold" pitchFamily="34" charset="0"/>
              </a:rPr>
              <a:t> </a:t>
            </a:r>
            <a:r>
              <a:rPr lang="ru-RU" sz="1000" dirty="0" smtClean="0">
                <a:solidFill>
                  <a:srgbClr val="003300"/>
                </a:solidFill>
                <a:latin typeface="Bahnschrift SemiBold" pitchFamily="34" charset="0"/>
              </a:rPr>
              <a:t>– </a:t>
            </a:r>
            <a:r>
              <a:rPr lang="ru-RU" sz="1000" dirty="0" smtClean="0">
                <a:solidFill>
                  <a:srgbClr val="FF0000"/>
                </a:solidFill>
                <a:latin typeface="Bahnschrift SemiBold" pitchFamily="34" charset="0"/>
              </a:rPr>
              <a:t>1,5 %</a:t>
            </a:r>
            <a:endParaRPr lang="ru-RU" sz="1000" dirty="0" smtClean="0">
              <a:solidFill>
                <a:srgbClr val="003300"/>
              </a:solidFill>
              <a:latin typeface="Bahnschrift SemiBold" pitchFamily="34" charset="0"/>
            </a:endParaRPr>
          </a:p>
        </p:txBody>
      </p:sp>
      <p:cxnSp>
        <p:nvCxnSpPr>
          <p:cNvPr id="68" name="Прямая со стрелкой 67"/>
          <p:cNvCxnSpPr>
            <a:endCxn id="59" idx="3"/>
          </p:cNvCxnSpPr>
          <p:nvPr/>
        </p:nvCxnSpPr>
        <p:spPr>
          <a:xfrm flipH="1" flipV="1">
            <a:off x="6555135" y="3874021"/>
            <a:ext cx="393129" cy="5319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796136" y="4221088"/>
            <a:ext cx="3240360" cy="6924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Суммы предоставленных налоговых льгот (выпадающие доходы бюджетов) </a:t>
            </a:r>
            <a:r>
              <a:rPr lang="ru-RU" sz="1300" b="1" smtClean="0">
                <a:solidFill>
                  <a:srgbClr val="003300"/>
                </a:solidFill>
                <a:latin typeface="Bahnschrift SemiBold" pitchFamily="34" charset="0"/>
              </a:rPr>
              <a:t>за </a:t>
            </a:r>
            <a:r>
              <a:rPr lang="ru-RU" sz="1300" b="1" smtClean="0">
                <a:solidFill>
                  <a:srgbClr val="003300"/>
                </a:solidFill>
                <a:latin typeface="Bahnschrift SemiBold" pitchFamily="34" charset="0"/>
              </a:rPr>
              <a:t>2022 </a:t>
            </a:r>
            <a:r>
              <a:rPr lang="ru-RU" sz="1300" b="1" dirty="0" smtClean="0">
                <a:solidFill>
                  <a:srgbClr val="003300"/>
                </a:solidFill>
                <a:latin typeface="Bahnschrift SemiBold" pitchFamily="34" charset="0"/>
              </a:rPr>
              <a:t>год, тыс.руб.</a:t>
            </a:r>
          </a:p>
        </p:txBody>
      </p:sp>
      <p:pic>
        <p:nvPicPr>
          <p:cNvPr id="52" name="Рисунок 51" descr="пол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76672"/>
            <a:ext cx="1152128" cy="674694"/>
          </a:xfrm>
          <a:prstGeom prst="rect">
            <a:avLst/>
          </a:prstGeom>
        </p:spPr>
      </p:pic>
      <p:pic>
        <p:nvPicPr>
          <p:cNvPr id="54" name="Рисунок 53" descr="дом на земле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8360" y="1052736"/>
            <a:ext cx="1305640" cy="822956"/>
          </a:xfrm>
          <a:prstGeom prst="rect">
            <a:avLst/>
          </a:prstGeom>
        </p:spPr>
      </p:pic>
      <p:pic>
        <p:nvPicPr>
          <p:cNvPr id="56" name="Рисунок 55" descr="сад огород.jpg"/>
          <p:cNvPicPr>
            <a:picLocks noChangeAspect="1"/>
          </p:cNvPicPr>
          <p:nvPr/>
        </p:nvPicPr>
        <p:blipFill>
          <a:blip r:embed="rId6" cstate="print"/>
          <a:srcRect b="9883"/>
          <a:stretch>
            <a:fillRect/>
          </a:stretch>
        </p:blipFill>
        <p:spPr>
          <a:xfrm>
            <a:off x="5436096" y="1916832"/>
            <a:ext cx="1152128" cy="720080"/>
          </a:xfrm>
          <a:prstGeom prst="rect">
            <a:avLst/>
          </a:prstGeom>
        </p:spPr>
      </p:pic>
      <p:pic>
        <p:nvPicPr>
          <p:cNvPr id="57" name="Рисунок 56" descr="объект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13795" y="2708920"/>
            <a:ext cx="1230205" cy="720080"/>
          </a:xfrm>
          <a:prstGeom prst="rect">
            <a:avLst/>
          </a:prstGeom>
        </p:spPr>
      </p:pic>
      <p:pic>
        <p:nvPicPr>
          <p:cNvPr id="59" name="Рисунок 58" descr="дороги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36096" y="3501008"/>
            <a:ext cx="1119039" cy="746026"/>
          </a:xfrm>
          <a:prstGeom prst="rect">
            <a:avLst/>
          </a:prstGeom>
        </p:spPr>
      </p:pic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518860"/>
              </p:ext>
            </p:extLst>
          </p:nvPr>
        </p:nvGraphicFramePr>
        <p:xfrm>
          <a:off x="5652120" y="4941165"/>
          <a:ext cx="3491880" cy="199470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520280"/>
                <a:gridCol w="971600"/>
              </a:tblGrid>
              <a:tr h="324999">
                <a:tc>
                  <a:txBody>
                    <a:bodyPr/>
                    <a:lstStyle/>
                    <a:p>
                      <a:r>
                        <a:rPr lang="ru-RU" sz="1000" dirty="0" err="1" smtClean="0"/>
                        <a:t>Агибаловское</a:t>
                      </a:r>
                      <a:r>
                        <a:rPr lang="ru-RU" sz="1000" dirty="0" smtClean="0"/>
                        <a:t> сельское  поселение</a:t>
                      </a:r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/>
                        <a:t>128,6,0</a:t>
                      </a:r>
                      <a:endParaRPr lang="ru-RU" sz="1400" b="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Богдановское</a:t>
                      </a:r>
                      <a:r>
                        <a:rPr lang="ru-RU" sz="1000" b="1" dirty="0" smtClean="0"/>
                        <a:t> 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213,4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Игоревское</a:t>
                      </a:r>
                      <a:r>
                        <a:rPr lang="ru-RU" sz="1000" b="1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93,7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Лехминское</a:t>
                      </a:r>
                      <a:r>
                        <a:rPr lang="ru-RU" sz="1000" b="1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313,3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Тупиковское</a:t>
                      </a:r>
                      <a:r>
                        <a:rPr lang="ru-RU" sz="1000" b="1" baseline="0" dirty="0" smtClean="0"/>
                        <a:t> сельское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210,2</a:t>
                      </a:r>
                      <a:endParaRPr lang="ru-RU" sz="1400" dirty="0"/>
                    </a:p>
                  </a:txBody>
                  <a:tcPr/>
                </a:tc>
              </a:tr>
              <a:tr h="318367">
                <a:tc>
                  <a:txBody>
                    <a:bodyPr/>
                    <a:lstStyle/>
                    <a:p>
                      <a:r>
                        <a:rPr lang="ru-RU" sz="1000" b="1" dirty="0" err="1" smtClean="0"/>
                        <a:t>Холм-Жирковское</a:t>
                      </a:r>
                      <a:r>
                        <a:rPr lang="ru-RU" sz="1000" b="1" dirty="0" smtClean="0"/>
                        <a:t> городское поселение</a:t>
                      </a:r>
                      <a:endParaRPr lang="ru-RU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727,0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0" name="Диаграмма 69"/>
          <p:cNvGraphicFramePr/>
          <p:nvPr>
            <p:extLst>
              <p:ext uri="{D42A27DB-BD31-4B8C-83A1-F6EECF244321}">
                <p14:modId xmlns:p14="http://schemas.microsoft.com/office/powerpoint/2010/main" val="385991362"/>
              </p:ext>
            </p:extLst>
          </p:nvPr>
        </p:nvGraphicFramePr>
        <p:xfrm>
          <a:off x="2555776" y="5306798"/>
          <a:ext cx="3096344" cy="1556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1143</TotalTime>
  <Words>516</Words>
  <Application>Microsoft Office PowerPoint</Application>
  <PresentationFormat>Экран (4:3)</PresentationFormat>
  <Paragraphs>110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13" baseType="lpstr">
      <vt:lpstr>Arial Unicode MS</vt:lpstr>
      <vt:lpstr>Arial</vt:lpstr>
      <vt:lpstr>Bahnschrift SemiBold</vt:lpstr>
      <vt:lpstr>Bookman Old Style</vt:lpstr>
      <vt:lpstr>Calibri</vt:lpstr>
      <vt:lpstr>Franklin Gothic Book</vt:lpstr>
      <vt:lpstr>Sitka Small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f_jon</dc:creator>
  <cp:lastModifiedBy>Журавлева О.Н.</cp:lastModifiedBy>
  <cp:revision>89</cp:revision>
  <cp:lastPrinted>2022-12-12T12:52:41Z</cp:lastPrinted>
  <dcterms:created xsi:type="dcterms:W3CDTF">2018-12-03T06:38:55Z</dcterms:created>
  <dcterms:modified xsi:type="dcterms:W3CDTF">2023-12-06T10:52:00Z</dcterms:modified>
</cp:coreProperties>
</file>