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5.xml" ContentType="application/vnd.openxmlformats-officedocument.presentationml.notesSlide+xml"/>
  <Override PartName="/ppt/charts/chart14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charts/chart15.xml" ContentType="application/vnd.openxmlformats-officedocument.drawingml.chart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7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8.xml" ContentType="application/vnd.openxmlformats-officedocument.presentationml.notesSlide+xml"/>
  <Override PartName="/ppt/charts/chart23.xml" ContentType="application/vnd.openxmlformats-officedocument.drawingml.chart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drawings/drawing4.xml" ContentType="application/vnd.openxmlformats-officedocument.drawingml.chartshapes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notesSlides/notesSlide10.xml" ContentType="application/vnd.openxmlformats-officedocument.presentationml.notesSlid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notesSlides/notesSlide11.xml" ContentType="application/vnd.openxmlformats-officedocument.presentationml.notesSlide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notesSlides/notesSlide12.xml" ContentType="application/vnd.openxmlformats-officedocument.presentationml.notesSlide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notesSlides/notesSlide13.xml" ContentType="application/vnd.openxmlformats-officedocument.presentationml.notesSlide+xml"/>
  <Override PartName="/ppt/charts/chart56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57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charts/chart58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59.xml" ContentType="application/vnd.openxmlformats-officedocument.drawingml.char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60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8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notesSlides/notesSlide19.xml" ContentType="application/vnd.openxmlformats-officedocument.presentationml.notesSlide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notesSlides/notesSlide20.xml" ContentType="application/vnd.openxmlformats-officedocument.presentationml.notesSlide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sldIdLst>
    <p:sldId id="256" r:id="rId2"/>
    <p:sldId id="283" r:id="rId3"/>
    <p:sldId id="297" r:id="rId4"/>
    <p:sldId id="292" r:id="rId5"/>
    <p:sldId id="338" r:id="rId6"/>
    <p:sldId id="321" r:id="rId7"/>
    <p:sldId id="340" r:id="rId8"/>
    <p:sldId id="293" r:id="rId9"/>
    <p:sldId id="353" r:id="rId10"/>
    <p:sldId id="296" r:id="rId11"/>
    <p:sldId id="295" r:id="rId12"/>
    <p:sldId id="299" r:id="rId13"/>
    <p:sldId id="311" r:id="rId14"/>
    <p:sldId id="294" r:id="rId15"/>
    <p:sldId id="300" r:id="rId16"/>
    <p:sldId id="302" r:id="rId17"/>
    <p:sldId id="303" r:id="rId18"/>
    <p:sldId id="298" r:id="rId19"/>
    <p:sldId id="304" r:id="rId20"/>
    <p:sldId id="307" r:id="rId21"/>
    <p:sldId id="306" r:id="rId22"/>
    <p:sldId id="339" r:id="rId23"/>
    <p:sldId id="305" r:id="rId24"/>
    <p:sldId id="309" r:id="rId25"/>
    <p:sldId id="308" r:id="rId26"/>
    <p:sldId id="351" r:id="rId27"/>
    <p:sldId id="329" r:id="rId28"/>
    <p:sldId id="310" r:id="rId29"/>
    <p:sldId id="356" r:id="rId30"/>
    <p:sldId id="334" r:id="rId31"/>
    <p:sldId id="301" r:id="rId32"/>
    <p:sldId id="312" r:id="rId33"/>
    <p:sldId id="313" r:id="rId34"/>
    <p:sldId id="314" r:id="rId35"/>
    <p:sldId id="315" r:id="rId36"/>
    <p:sldId id="360" r:id="rId37"/>
    <p:sldId id="364" r:id="rId38"/>
    <p:sldId id="365" r:id="rId39"/>
    <p:sldId id="316" r:id="rId40"/>
    <p:sldId id="366" r:id="rId41"/>
    <p:sldId id="318" r:id="rId42"/>
    <p:sldId id="357" r:id="rId43"/>
    <p:sldId id="317" r:id="rId44"/>
    <p:sldId id="322" r:id="rId45"/>
    <p:sldId id="325" r:id="rId46"/>
    <p:sldId id="326" r:id="rId47"/>
    <p:sldId id="358" r:id="rId48"/>
    <p:sldId id="327" r:id="rId49"/>
    <p:sldId id="328" r:id="rId50"/>
    <p:sldId id="345" r:id="rId51"/>
    <p:sldId id="335" r:id="rId52"/>
    <p:sldId id="359" r:id="rId53"/>
    <p:sldId id="346" r:id="rId54"/>
    <p:sldId id="350" r:id="rId55"/>
    <p:sldId id="330" r:id="rId56"/>
    <p:sldId id="344" r:id="rId57"/>
    <p:sldId id="343" r:id="rId58"/>
    <p:sldId id="323" r:id="rId59"/>
    <p:sldId id="341" r:id="rId60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3300"/>
    <a:srgbClr val="0033CC"/>
    <a:srgbClr val="0066FF"/>
    <a:srgbClr val="FFFF00"/>
    <a:srgbClr val="FFFF99"/>
    <a:srgbClr val="CCECFF"/>
    <a:srgbClr val="FFFFCC"/>
    <a:srgbClr val="FFCC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7" autoAdjust="0"/>
  </p:normalViewPr>
  <p:slideViewPr>
    <p:cSldViewPr>
      <p:cViewPr varScale="1">
        <p:scale>
          <a:sx n="106" d="100"/>
          <a:sy n="106" d="100"/>
        </p:scale>
        <p:origin x="1308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9.xlsx"/><Relationship Id="rId1" Type="http://schemas.openxmlformats.org/officeDocument/2006/relationships/image" Target="../media/image41.jpe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4.xlsx"/><Relationship Id="rId1" Type="http://schemas.openxmlformats.org/officeDocument/2006/relationships/image" Target="../media/image41.jpeg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9.xlsx"/><Relationship Id="rId1" Type="http://schemas.openxmlformats.org/officeDocument/2006/relationships/image" Target="../media/image41.jpeg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0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11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промышленного производства,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29E-3"/>
                  <c:y val="-0.11338025933626421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ln>
                <a:solidFill>
                  <a:schemeClr val="accent1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1018.9</c:v>
                </c:pt>
                <c:pt idx="1">
                  <c:v>2729.6</c:v>
                </c:pt>
                <c:pt idx="2">
                  <c:v>3324.3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79364752"/>
        <c:axId val="479368280"/>
        <c:axId val="0"/>
      </c:bar3DChart>
      <c:catAx>
        <c:axId val="4793647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79368280"/>
        <c:crosses val="autoZero"/>
        <c:auto val="1"/>
        <c:lblAlgn val="ctr"/>
        <c:lblOffset val="100"/>
        <c:noMultiLvlLbl val="0"/>
      </c:catAx>
      <c:valAx>
        <c:axId val="479368280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479364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87"/>
          <c:y val="0.34804709198978001"/>
          <c:w val="0.20617859399957367"/>
          <c:h val="0.22528920397733643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1">
            <a:lumMod val="20000"/>
            <a:lumOff val="80000"/>
          </a:schemeClr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9966FF"/>
            </a:solidFill>
          </c:spPr>
          <c:invertIfNegative val="0"/>
          <c:dLbls>
            <c:dLbl>
              <c:idx val="0"/>
              <c:layout>
                <c:manualLayout>
                  <c:x val="7.1694834268640657E-3"/>
                  <c:y val="0.20863196772174369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033801122368005E-3"/>
                  <c:y val="0.21078281274980284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5.4730707428171946E-2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4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298242.09999999998</c:v>
                </c:pt>
                <c:pt idx="1">
                  <c:v>282630.5</c:v>
                </c:pt>
                <c:pt idx="2">
                  <c:v>15611.6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4784FF"/>
            </a:solidFill>
          </c:spPr>
          <c:invertIfNegative val="0"/>
          <c:dLbls>
            <c:dLbl>
              <c:idx val="0"/>
              <c:layout>
                <c:manualLayout>
                  <c:x val="1.2905070168355352E-2"/>
                  <c:y val="0.219386192862040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338966853728033E-2"/>
                  <c:y val="0.230140418002336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8677933707456334E-3"/>
                  <c:y val="-6.882704089789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339704.4</c:v>
                </c:pt>
                <c:pt idx="1">
                  <c:v>333393.7</c:v>
                </c:pt>
                <c:pt idx="2">
                  <c:v>6310.8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4338966853728033E-2"/>
                  <c:y val="0.15701168704832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772863539100901E-2"/>
                  <c:y val="0.15701168704832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3016900561183213E-3"/>
                  <c:y val="-5.5921970729539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345986.2</c:v>
                </c:pt>
                <c:pt idx="1">
                  <c:v>342225.7</c:v>
                </c:pt>
                <c:pt idx="2">
                  <c:v>3760.5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gapDepth val="27"/>
        <c:shape val="cylinder"/>
        <c:axId val="479371024"/>
        <c:axId val="479377296"/>
        <c:axId val="0"/>
      </c:bar3DChart>
      <c:catAx>
        <c:axId val="479371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>
                <a:solidFill>
                  <a:srgbClr val="0099FF"/>
                </a:solidFill>
                <a:latin typeface="Sitka Small" panose="02000505000000020004" pitchFamily="2" charset="0"/>
                <a:cs typeface="Mongolian Baiti" pitchFamily="66" charset="0"/>
              </a:defRPr>
            </a:pPr>
            <a:endParaRPr lang="ru-RU"/>
          </a:p>
        </c:txPr>
        <c:crossAx val="479377296"/>
        <c:crosses val="autoZero"/>
        <c:auto val="1"/>
        <c:lblAlgn val="ctr"/>
        <c:lblOffset val="100"/>
        <c:noMultiLvlLbl val="0"/>
      </c:catAx>
      <c:valAx>
        <c:axId val="479377296"/>
        <c:scaling>
          <c:orientation val="minMax"/>
        </c:scaling>
        <c:delete val="0"/>
        <c:axPos val="l"/>
        <c:majorGridlines>
          <c:spPr>
            <a:ln w="6350">
              <a:solidFill>
                <a:schemeClr val="bg2">
                  <a:lumMod val="60000"/>
                  <a:lumOff val="4000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 kern="1000" baseline="0">
                <a:solidFill>
                  <a:srgbClr val="000099"/>
                </a:solidFill>
                <a:latin typeface="Bookman Old Style" pitchFamily="18" charset="0"/>
                <a:cs typeface="Mongolian Baiti" pitchFamily="66" charset="0"/>
              </a:defRPr>
            </a:pPr>
            <a:endParaRPr lang="ru-RU"/>
          </a:p>
        </c:txPr>
        <c:crossAx val="479371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744485030119124"/>
          <c:y val="0.40164185686685216"/>
          <c:w val="0.1139517695865772"/>
          <c:h val="0.2698450172203089"/>
        </c:manualLayout>
      </c:layout>
      <c:overlay val="0"/>
      <c:txPr>
        <a:bodyPr/>
        <a:lstStyle/>
        <a:p>
          <a:pPr>
            <a:defRPr sz="1600">
              <a:solidFill>
                <a:srgbClr val="000099"/>
              </a:solidFill>
              <a:latin typeface="Bookman Old Style" pitchFamily="18" charset="0"/>
              <a:cs typeface="Mongolian Baiti" pitchFamily="66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b="0" i="0" dirty="0" smtClean="0">
                <a:solidFill>
                  <a:srgbClr val="000099"/>
                </a:solidFill>
                <a:latin typeface="Bookman Old Style" pitchFamily="18" charset="0"/>
              </a:rPr>
              <a:t>Профицит</a:t>
            </a:r>
          </a:p>
          <a:p>
            <a:pPr>
              <a:defRPr/>
            </a:pPr>
            <a:r>
              <a:rPr lang="ru-RU" sz="1200" b="0" i="0" dirty="0" smtClean="0">
                <a:solidFill>
                  <a:srgbClr val="0000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00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58662571770985261"/>
          <c:y val="0.2551347469328804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071261585592144"/>
          <c:y val="0.23024544891837415"/>
          <c:w val="0.74992993202776015"/>
          <c:h val="0.67425707179489591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66"/>
              </a:solidFill>
            </a:ln>
          </c:spPr>
          <c:marker>
            <c:spPr>
              <a:solidFill>
                <a:srgbClr val="FF0000"/>
              </a:solidFill>
              <a:ln w="12700">
                <a:solidFill>
                  <a:srgbClr val="000066"/>
                </a:solidFill>
              </a:ln>
            </c:spPr>
          </c:marker>
          <c:dPt>
            <c:idx val="0"/>
            <c:marker>
              <c:spPr>
                <a:solidFill>
                  <a:srgbClr val="FF0000"/>
                </a:solidFill>
                <a:ln w="12700">
                  <a:solidFill>
                    <a:srgbClr val="FF0000"/>
                  </a:solidFill>
                </a:ln>
              </c:spPr>
            </c:marker>
            <c:bubble3D val="0"/>
            <c:spPr>
              <a:ln>
                <a:solidFill>
                  <a:srgbClr val="FF0000"/>
                </a:solidFill>
              </a:ln>
            </c:spPr>
          </c:dPt>
          <c:dLbls>
            <c:dLbl>
              <c:idx val="0"/>
              <c:layout>
                <c:manualLayout>
                  <c:x val="-9.9442112814888184E-2"/>
                  <c:y val="-0.10834133508975194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200" b="1" i="0" u="none" strike="noStrike" kern="1200" baseline="0" dirty="0">
                        <a:solidFill>
                          <a:srgbClr val="FF0000"/>
                        </a:solidFill>
                        <a:latin typeface="Bookman Old Style" pitchFamily="18" charset="0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 dirty="0" smtClean="0">
                        <a:solidFill>
                          <a:srgbClr val="FF0000"/>
                        </a:solidFill>
                        <a:latin typeface="Bookman Old Style" pitchFamily="18" charset="0"/>
                        <a:ea typeface="+mn-ea"/>
                        <a:cs typeface="+mn-cs"/>
                      </a:rPr>
                      <a:t>15 611,6</a:t>
                    </a:r>
                    <a:endParaRPr lang="en-US" sz="1200" b="1" i="0" u="none" strike="noStrike" kern="1200" baseline="0" dirty="0">
                      <a:solidFill>
                        <a:srgbClr val="FF0000"/>
                      </a:solidFill>
                      <a:latin typeface="Bookman Old Style" pitchFamily="18" charset="0"/>
                      <a:ea typeface="+mn-ea"/>
                      <a:cs typeface="+mn-cs"/>
                    </a:endParaRPr>
                  </a:p>
                </c:rich>
              </c:tx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51944582989594"/>
                      <c:h val="0.1117173488659989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6.7545686413093595E-2"/>
                  <c:y val="-0.15369343882425762"/>
                </c:manualLayout>
              </c:layout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txPr>
                <a:bodyPr/>
                <a:lstStyle/>
                <a:p>
                  <a:pPr>
                    <a:defRPr sz="1200" b="1">
                      <a:solidFill>
                        <a:srgbClr val="FF0000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16650159438547"/>
                      <c:h val="0.1318738394146682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3.5649112273577338E-2"/>
                  <c:y val="-9.0704405859666465E-2"/>
                </c:manualLayout>
              </c:layout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txPr>
                <a:bodyPr/>
                <a:lstStyle/>
                <a:p>
                  <a:pPr>
                    <a:defRPr sz="1200" b="1" i="0">
                      <a:solidFill>
                        <a:srgbClr val="FF0000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41396346032471"/>
                      <c:h val="0.11675647150316629"/>
                    </c:manualLayout>
                  </c15:layout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00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15611.6</c:v>
                </c:pt>
                <c:pt idx="1">
                  <c:v>6310.8</c:v>
                </c:pt>
                <c:pt idx="2">
                  <c:v>3760.5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9375728"/>
        <c:axId val="479377688"/>
      </c:lineChart>
      <c:catAx>
        <c:axId val="479375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79377688"/>
        <c:crosses val="autoZero"/>
        <c:auto val="1"/>
        <c:lblAlgn val="ctr"/>
        <c:lblOffset val="100"/>
        <c:noMultiLvlLbl val="0"/>
      </c:catAx>
      <c:valAx>
        <c:axId val="479377688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kern="1000" baseline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79375728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609E-2"/>
          <c:w val="0.84797419628271764"/>
          <c:h val="0.8247678362534931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5858120"/>
        <c:axId val="445856160"/>
      </c:lineChart>
      <c:catAx>
        <c:axId val="4458581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45856160"/>
        <c:crosses val="autoZero"/>
        <c:auto val="1"/>
        <c:lblAlgn val="ctr"/>
        <c:lblOffset val="100"/>
        <c:noMultiLvlLbl val="0"/>
      </c:catAx>
      <c:valAx>
        <c:axId val="445856160"/>
        <c:scaling>
          <c:orientation val="minMax"/>
        </c:scaling>
        <c:delete val="0"/>
        <c:axPos val="l"/>
        <c:majorGridlines/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45858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42508526692828"/>
          <c:y val="3.5423304877610362E-2"/>
          <c:w val="0.7523351827466449"/>
          <c:h val="0.914988790660293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10495925597386212"/>
                  <c:y val="0.141184649517057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2367239856234286"/>
                  <c:y val="5.8789764100285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2479627986931177E-2"/>
                  <c:y val="-5.9680658378025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</c:v>
                </c:pt>
                <c:pt idx="1">
                  <c:v>2021 г</c:v>
                </c:pt>
                <c:pt idx="2">
                  <c:v>2022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-15611.6</c:v>
                </c:pt>
                <c:pt idx="1">
                  <c:v>-6310.8</c:v>
                </c:pt>
                <c:pt idx="2">
                  <c:v>-3760.5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1229456"/>
        <c:axId val="421238080"/>
      </c:lineChart>
      <c:catAx>
        <c:axId val="421229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</c:spPr>
        <c:crossAx val="421238080"/>
        <c:crosses val="autoZero"/>
        <c:auto val="1"/>
        <c:lblAlgn val="ctr"/>
        <c:lblOffset val="100"/>
        <c:noMultiLvlLbl val="0"/>
      </c:catAx>
      <c:valAx>
        <c:axId val="421238080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crossAx val="421229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29523620182591"/>
          <c:y val="3.2126001471003952E-2"/>
          <c:w val="0.77263505809296062"/>
          <c:h val="0.878792651730681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Остаток  долга</c:v>
                </c:pt>
              </c:strCache>
            </c:strRef>
          </c:tx>
          <c:spPr>
            <a:solidFill>
              <a:srgbClr val="0066FF"/>
            </a:solidFill>
            <a:effectLst>
              <a:outerShdw blurRad="317500" dist="406400" dir="5160000" sx="108000" sy="108000" rotWithShape="0">
                <a:prstClr val="black">
                  <a:alpha val="15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969844934721224E-2"/>
                  <c:y val="0.14957902005262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462306168401529E-2"/>
                  <c:y val="0.14957902005262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262764454743125E-2"/>
                  <c:y val="0.15181154273997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solidFill>
                  <a:srgbClr val="FFFF00"/>
                </a:solidFill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</c:v>
                </c:pt>
                <c:pt idx="1">
                  <c:v>2021 г</c:v>
                </c:pt>
                <c:pt idx="2">
                  <c:v>2022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Обслуживание  долга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2.7939689869442449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7009980189221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462306168401529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66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</c:v>
                </c:pt>
                <c:pt idx="1">
                  <c:v>2021 г</c:v>
                </c:pt>
                <c:pt idx="2">
                  <c:v>2022 г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gapDepth val="0"/>
        <c:shape val="cylinder"/>
        <c:axId val="421218088"/>
        <c:axId val="421213776"/>
        <c:axId val="0"/>
      </c:bar3DChart>
      <c:catAx>
        <c:axId val="421218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rgbClr val="FFFFCC"/>
          </a:solidFill>
        </c:spPr>
        <c:txPr>
          <a:bodyPr/>
          <a:lstStyle/>
          <a:p>
            <a:pPr>
              <a:defRPr sz="1600" b="1">
                <a:solidFill>
                  <a:srgbClr val="0000FF"/>
                </a:solidFill>
                <a:effectLst/>
                <a:latin typeface="Bookman Old Style" pitchFamily="18" charset="0"/>
              </a:defRPr>
            </a:pPr>
            <a:endParaRPr lang="ru-RU"/>
          </a:p>
        </c:txPr>
        <c:crossAx val="421213776"/>
        <c:crosses val="autoZero"/>
        <c:auto val="1"/>
        <c:lblAlgn val="ctr"/>
        <c:lblOffset val="100"/>
        <c:noMultiLvlLbl val="0"/>
      </c:catAx>
      <c:valAx>
        <c:axId val="421213776"/>
        <c:scaling>
          <c:orientation val="minMax"/>
        </c:scaling>
        <c:delete val="0"/>
        <c:axPos val="l"/>
        <c:majorGridlines>
          <c:spPr>
            <a:ln>
              <a:solidFill>
                <a:srgbClr val="000099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66FF"/>
                </a:solidFill>
                <a:latin typeface="Bookman Old Style" pitchFamily="18" charset="0"/>
              </a:defRPr>
            </a:pPr>
            <a:endParaRPr lang="ru-RU"/>
          </a:p>
        </c:txPr>
        <c:crossAx val="421218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7672359836805832E-2"/>
          <c:y val="0"/>
          <c:w val="0.74880846572603044"/>
          <c:h val="0.1145305233314441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Sitka Small" panose="02000505000000020004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0"/>
      <c:rAngAx val="0"/>
      <c:perspective val="10"/>
    </c:view3D>
    <c:floor>
      <c:thickness val="0"/>
      <c:spPr>
        <a:noFill/>
        <a:ln w="9525">
          <a:noFill/>
        </a:ln>
        <a:effectLst>
          <a:outerShdw blurRad="50800" dist="50800" dir="5400000" algn="ctr" rotWithShape="0">
            <a:srgbClr val="33CC33">
              <a:alpha val="92000"/>
            </a:srgbClr>
          </a:outerShdw>
        </a:effectLst>
        <a:scene3d>
          <a:camera prst="orthographicFront"/>
          <a:lightRig rig="threePt" dir="t"/>
        </a:scene3d>
        <a:sp3d/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579337123139462E-2"/>
          <c:y val="0.12098435539682581"/>
          <c:w val="0.67340428561159205"/>
          <c:h val="0.7821163502158295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rgbClr val="33CC33">
                    <a:shade val="30000"/>
                    <a:satMod val="115000"/>
                  </a:srgbClr>
                </a:gs>
                <a:gs pos="50000">
                  <a:srgbClr val="33CC33">
                    <a:shade val="67500"/>
                    <a:satMod val="115000"/>
                  </a:srgbClr>
                </a:gs>
                <a:gs pos="100000">
                  <a:srgbClr val="33CC33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446284679853499E-3"/>
                  <c:y val="-2.3206485829059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928379573137999E-3"/>
                  <c:y val="2.3206485829059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928379573137999E-3"/>
                  <c:y val="-9.28259433162404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</c:v>
                </c:pt>
                <c:pt idx="1">
                  <c:v>2021 г</c:v>
                </c:pt>
                <c:pt idx="2">
                  <c:v>2022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37955.4</c:v>
                </c:pt>
                <c:pt idx="1">
                  <c:v>49560.2</c:v>
                </c:pt>
                <c:pt idx="2">
                  <c:v>47491.3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4820948932844944E-2"/>
                  <c:y val="-3.713056005473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8925693597070934E-3"/>
                  <c:y val="-3.9451025909401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9641897865690173E-3"/>
                  <c:y val="-3.7130377326495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</c:v>
                </c:pt>
                <c:pt idx="1">
                  <c:v>2021 г</c:v>
                </c:pt>
                <c:pt idx="2">
                  <c:v>2022 г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1931.6</c:v>
                </c:pt>
                <c:pt idx="1">
                  <c:v>2336.6</c:v>
                </c:pt>
                <c:pt idx="2">
                  <c:v>4897.1000000000004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1.1856759146276059E-2"/>
                  <c:y val="-0.245988749788035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9641897865690173E-3"/>
                  <c:y val="-0.243668101205129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8925693597070934E-3"/>
                  <c:y val="-0.255271344119659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</c:v>
                </c:pt>
                <c:pt idx="1">
                  <c:v>2021 г</c:v>
                </c:pt>
                <c:pt idx="2">
                  <c:v>2022 г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258355.1</c:v>
                </c:pt>
                <c:pt idx="1">
                  <c:v>287807.7</c:v>
                </c:pt>
                <c:pt idx="2">
                  <c:v>293597.8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1"/>
        <c:shape val="cylinder"/>
        <c:axId val="421233768"/>
        <c:axId val="421219656"/>
        <c:axId val="0"/>
      </c:bar3DChart>
      <c:catAx>
        <c:axId val="421233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rgbClr val="FFFF00"/>
          </a:solidFill>
        </c:spPr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1219656"/>
        <c:crosses val="autoZero"/>
        <c:auto val="1"/>
        <c:lblAlgn val="ctr"/>
        <c:lblOffset val="100"/>
        <c:noMultiLvlLbl val="0"/>
      </c:catAx>
      <c:valAx>
        <c:axId val="4212196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1233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903826278872868"/>
          <c:y val="0.12101602531968023"/>
          <c:w val="0.21096173721127232"/>
          <c:h val="0.2941873328437761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Sitka Small" panose="02000505000000020004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5336398792569147"/>
          <c:w val="0.9992061605558038"/>
          <c:h val="0.4607608610863568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3333FF"/>
              </a:solidFill>
            </a:ln>
          </c:spPr>
          <c:marker>
            <c:spPr>
              <a:solidFill>
                <a:srgbClr val="FF0066"/>
              </a:solidFill>
              <a:ln>
                <a:solidFill>
                  <a:srgbClr val="3333FF"/>
                </a:solidFill>
              </a:ln>
            </c:spPr>
          </c:marker>
          <c:dPt>
            <c:idx val="0"/>
            <c:marker>
              <c:spPr>
                <a:solidFill>
                  <a:srgbClr val="FF0066"/>
                </a:solidFill>
                <a:ln>
                  <a:solidFill>
                    <a:srgbClr val="FFFF00"/>
                  </a:solidFill>
                </a:ln>
              </c:spPr>
            </c:marker>
            <c:bubble3D val="0"/>
            <c:spPr>
              <a:ln>
                <a:solidFill>
                  <a:srgbClr val="FFFF00"/>
                </a:solidFill>
              </a:ln>
            </c:spPr>
          </c:dPt>
          <c:dPt>
            <c:idx val="1"/>
            <c:marker>
              <c:spPr>
                <a:solidFill>
                  <a:srgbClr val="FF0066"/>
                </a:solidFill>
                <a:ln>
                  <a:solidFill>
                    <a:srgbClr val="FFFF00"/>
                  </a:solidFill>
                </a:ln>
              </c:spPr>
            </c:marker>
            <c:bubble3D val="0"/>
            <c:spPr>
              <a:ln>
                <a:solidFill>
                  <a:srgbClr val="FFFF00"/>
                </a:solidFill>
              </a:ln>
            </c:spPr>
          </c:dPt>
          <c:dPt>
            <c:idx val="2"/>
            <c:marker>
              <c:spPr>
                <a:solidFill>
                  <a:srgbClr val="FF0066"/>
                </a:solidFill>
                <a:ln>
                  <a:solidFill>
                    <a:srgbClr val="FFFF00"/>
                  </a:solidFill>
                </a:ln>
              </c:spPr>
            </c:marker>
            <c:bubble3D val="0"/>
            <c:spPr>
              <a:ln>
                <a:solidFill>
                  <a:srgbClr val="FFFF00"/>
                </a:solidFill>
              </a:ln>
            </c:spPr>
          </c:dPt>
          <c:cat>
            <c:strRef>
              <c:f>Лист1!$A$2:$A$4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298242.09999999998</c:v>
                </c:pt>
                <c:pt idx="1">
                  <c:v>339704.4</c:v>
                </c:pt>
                <c:pt idx="2">
                  <c:v>345986.2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1220832"/>
        <c:axId val="421218480"/>
      </c:lineChart>
      <c:catAx>
        <c:axId val="4212208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21218480"/>
        <c:crosses val="autoZero"/>
        <c:auto val="1"/>
        <c:lblAlgn val="ctr"/>
        <c:lblOffset val="100"/>
        <c:noMultiLvlLbl val="0"/>
      </c:catAx>
      <c:valAx>
        <c:axId val="421218480"/>
        <c:scaling>
          <c:orientation val="minMax"/>
        </c:scaling>
        <c:delete val="1"/>
        <c:axPos val="l"/>
        <c:majorGridlines>
          <c:spPr>
            <a:ln>
              <a:solidFill>
                <a:srgbClr val="4F81BD">
                  <a:alpha val="0"/>
                </a:srgbClr>
              </a:solidFill>
            </a:ln>
          </c:spPr>
        </c:majorGridlines>
        <c:numFmt formatCode="#,##0.0" sourceLinked="1"/>
        <c:majorTickMark val="out"/>
        <c:minorTickMark val="none"/>
        <c:tickLblPos val="none"/>
        <c:crossAx val="4212208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39618206001804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1.2059438789802085E-2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5222895461758065E-3"/>
                  <c:y val="-1.7147014529249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297193949010756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46284679853499E-3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УСН</c:v>
                </c:pt>
                <c:pt idx="6">
                  <c:v>НДПИ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34471.599999999999</c:v>
                </c:pt>
                <c:pt idx="1">
                  <c:v>2464</c:v>
                </c:pt>
                <c:pt idx="2">
                  <c:v>54.1</c:v>
                </c:pt>
                <c:pt idx="3">
                  <c:v>459.9</c:v>
                </c:pt>
                <c:pt idx="4">
                  <c:v>478.3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4.446284679853499E-3"/>
                  <c:y val="-1.7084521472922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008819748319341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552008941076767E-2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856759146276059E-2"/>
                  <c:y val="-2.6945308545964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928379573137999E-3"/>
                  <c:y val="-2.6945308545964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УСН</c:v>
                </c:pt>
                <c:pt idx="6">
                  <c:v>НДПИ</c:v>
                </c:pt>
              </c:strCache>
            </c:strRef>
          </c:cat>
          <c:val>
            <c:numRef>
              <c:f>Лист1!$C$2:$C$8</c:f>
              <c:numCache>
                <c:formatCode>#,##0.0</c:formatCode>
                <c:ptCount val="7"/>
                <c:pt idx="0">
                  <c:v>45444.5</c:v>
                </c:pt>
                <c:pt idx="1">
                  <c:v>724.7</c:v>
                </c:pt>
                <c:pt idx="2">
                  <c:v>335.8</c:v>
                </c:pt>
                <c:pt idx="3">
                  <c:v>512.70000000000005</c:v>
                </c:pt>
                <c:pt idx="4">
                  <c:v>620.1</c:v>
                </c:pt>
                <c:pt idx="5">
                  <c:v>1922.4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839314772681656E-2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784432915483725E-2"/>
                  <c:y val="-3.6743795442481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8925693597071455E-3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785138719414076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1856759146276059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УСН</c:v>
                </c:pt>
                <c:pt idx="6">
                  <c:v>НДПИ</c:v>
                </c:pt>
              </c:strCache>
            </c:strRef>
          </c:cat>
          <c:val>
            <c:numRef>
              <c:f>Лист1!$D$2:$D$8</c:f>
              <c:numCache>
                <c:formatCode>#,##0.0</c:formatCode>
                <c:ptCount val="7"/>
                <c:pt idx="0">
                  <c:v>43045.7</c:v>
                </c:pt>
                <c:pt idx="1">
                  <c:v>-13.2</c:v>
                </c:pt>
                <c:pt idx="2">
                  <c:v>363.2</c:v>
                </c:pt>
                <c:pt idx="3">
                  <c:v>581</c:v>
                </c:pt>
                <c:pt idx="4">
                  <c:v>789</c:v>
                </c:pt>
                <c:pt idx="5">
                  <c:v>2679.7</c:v>
                </c:pt>
                <c:pt idx="6">
                  <c:v>45.9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764665928"/>
        <c:axId val="764666712"/>
        <c:axId val="0"/>
      </c:bar3DChart>
      <c:catAx>
        <c:axId val="7646659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764666712"/>
        <c:crosses val="autoZero"/>
        <c:auto val="1"/>
        <c:lblAlgn val="ctr"/>
        <c:lblOffset val="100"/>
        <c:noMultiLvlLbl val="0"/>
      </c:catAx>
      <c:valAx>
        <c:axId val="764666712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64665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622736129225817"/>
          <c:y val="0"/>
          <c:w val="0.35285878599857018"/>
          <c:h val="8.4412302953992768E-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4182129215689651"/>
          <c:y val="4.2175265550204566E-2"/>
        </c:manualLayout>
      </c:layout>
      <c:overlay val="0"/>
      <c:spPr>
        <a:solidFill>
          <a:srgbClr val="CCFF66"/>
        </a:solidFill>
      </c:spPr>
      <c:txPr>
        <a:bodyPr/>
        <a:lstStyle/>
        <a:p>
          <a:pPr>
            <a:defRPr sz="1200">
              <a:solidFill>
                <a:srgbClr val="000099"/>
              </a:solidFill>
              <a:latin typeface="Franklin Gothic Demi" panose="020B0703020102020204" pitchFamily="34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35647376938626E-2"/>
          <c:y val="0.10779297469363358"/>
          <c:w val="0.73082258414729717"/>
          <c:h val="0.828928126343452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доходов за 2022 год</c:v>
                </c:pt>
              </c:strCache>
            </c:strRef>
          </c:tx>
          <c:spPr>
            <a:solidFill>
              <a:srgbClr val="CCECFF"/>
            </a:solidFill>
          </c:spPr>
          <c:explosion val="25"/>
          <c:dPt>
            <c:idx val="0"/>
            <c:bubble3D val="0"/>
            <c:spPr>
              <a:solidFill>
                <a:srgbClr val="FF66CC"/>
              </a:solidFill>
            </c:spPr>
          </c:dPt>
          <c:dPt>
            <c:idx val="1"/>
            <c:bubble3D val="0"/>
            <c:spPr>
              <a:solidFill>
                <a:srgbClr val="0099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66FF33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Pt>
            <c:idx val="5"/>
            <c:bubble3D val="0"/>
            <c:spPr>
              <a:solidFill>
                <a:srgbClr val="FF0000"/>
              </a:solidFill>
            </c:spPr>
          </c:dPt>
          <c:dLbls>
            <c:dLbl>
              <c:idx val="1"/>
              <c:layout>
                <c:manualLayout>
                  <c:x val="-6.0358966839576117E-2"/>
                  <c:y val="1.1249466729568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824486176467622"/>
                  <c:y val="-3.8731505678113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6371623845211724E-2"/>
                  <c:y val="-4.2767892939431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500967341925897E-2"/>
                  <c:y val="-4.202491993643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4401431208036573E-2"/>
                  <c:y val="1.932092086386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ЕНВД</c:v>
                </c:pt>
                <c:pt idx="2">
                  <c:v>ЕСХН</c:v>
                </c:pt>
                <c:pt idx="3">
                  <c:v>Патент</c:v>
                </c:pt>
                <c:pt idx="4">
                  <c:v>УСН</c:v>
                </c:pt>
                <c:pt idx="5">
                  <c:v>НДПИ</c:v>
                </c:pt>
                <c:pt idx="6">
                  <c:v>Госпошлина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0.90600000000000003</c:v>
                </c:pt>
                <c:pt idx="1">
                  <c:v>0</c:v>
                </c:pt>
                <c:pt idx="2">
                  <c:v>7.0000000000000001E-3</c:v>
                </c:pt>
                <c:pt idx="3">
                  <c:v>1.2E-2</c:v>
                </c:pt>
                <c:pt idx="4">
                  <c:v>5.7000000000000002E-2</c:v>
                </c:pt>
                <c:pt idx="5">
                  <c:v>1E-3</c:v>
                </c:pt>
                <c:pt idx="6">
                  <c:v>1.7000000000000001E-2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6070796055340262"/>
          <c:y val="0.21912058080503133"/>
          <c:w val="0.22982322367014868"/>
          <c:h val="0.49941612767663612"/>
        </c:manualLayout>
      </c:layout>
      <c:overlay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100">
              <a:solidFill>
                <a:srgbClr val="000099"/>
              </a:solidFill>
              <a:latin typeface="Franklin Gothic Demi" panose="020B07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 w="19050">
      <a:solidFill>
        <a:srgbClr val="99CCFF"/>
      </a:solidFill>
    </a:ln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434018809663944E-2"/>
          <c:y val="3.0190896999098778E-2"/>
          <c:w val="0.88486736092683915"/>
          <c:h val="0.939618206001804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</c:v>
                </c:pt>
              </c:strCache>
            </c:strRef>
          </c:tx>
          <c:spPr>
            <a:gradFill flip="none" rotWithShape="1">
              <a:gsLst>
                <a:gs pos="0">
                  <a:srgbClr val="FF66CC">
                    <a:shade val="30000"/>
                    <a:satMod val="115000"/>
                  </a:srgbClr>
                </a:gs>
                <a:gs pos="50000">
                  <a:srgbClr val="FF66CC">
                    <a:shade val="67500"/>
                    <a:satMod val="115000"/>
                  </a:srgbClr>
                </a:gs>
                <a:gs pos="100000">
                  <a:srgbClr val="FF66CC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EAEAEA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2.027085692626133E-4"/>
                  <c:y val="1.1305723865439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5222895461758065E-3"/>
                  <c:y val="-1.7147014529249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297193949010782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46284679853499E-3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Штрафы, санкции, возмещение ущерба</c:v>
                </c:pt>
                <c:pt idx="4">
                  <c:v>Доходы от компенсации затрат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726.8</c:v>
                </c:pt>
                <c:pt idx="1">
                  <c:v>597.29999999999995</c:v>
                </c:pt>
                <c:pt idx="2">
                  <c:v>109.8</c:v>
                </c:pt>
                <c:pt idx="3">
                  <c:v>119.6</c:v>
                </c:pt>
                <c:pt idx="4">
                  <c:v>378.1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</c:v>
                </c:pt>
              </c:strCache>
            </c:strRef>
          </c:tx>
          <c:spPr>
            <a:gradFill flip="none" rotWithShape="1">
              <a:gsLst>
                <a:gs pos="0">
                  <a:srgbClr val="FF6801">
                    <a:shade val="30000"/>
                    <a:satMod val="115000"/>
                  </a:srgbClr>
                </a:gs>
                <a:gs pos="50000">
                  <a:srgbClr val="FF6801">
                    <a:shade val="67500"/>
                    <a:satMod val="115000"/>
                  </a:srgbClr>
                </a:gs>
                <a:gs pos="100000">
                  <a:srgbClr val="FF6801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EAEAEA"/>
              </a:solidFill>
            </a:ln>
          </c:spPr>
          <c:invertIfNegative val="0"/>
          <c:dLbls>
            <c:dLbl>
              <c:idx val="0"/>
              <c:layout>
                <c:manualLayout>
                  <c:x val="4.446284679853499E-3"/>
                  <c:y val="-1.7084521472922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008819748319343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552008941076767E-2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856759146276062E-2"/>
                  <c:y val="-2.6945308545964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928379573137999E-3"/>
                  <c:y val="-2.6945308545964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Штрафы, санкции, возмещение ущерба</c:v>
                </c:pt>
                <c:pt idx="4">
                  <c:v>Доходы от компенсации затрат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860</c:v>
                </c:pt>
                <c:pt idx="1">
                  <c:v>443.4</c:v>
                </c:pt>
                <c:pt idx="2">
                  <c:v>147.69999999999999</c:v>
                </c:pt>
                <c:pt idx="3">
                  <c:v>515</c:v>
                </c:pt>
                <c:pt idx="4">
                  <c:v>370.5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</c:v>
                </c:pt>
              </c:strCache>
            </c:strRef>
          </c:tx>
          <c:spPr>
            <a:gradFill flip="none" rotWithShape="1">
              <a:gsLst>
                <a:gs pos="0">
                  <a:srgbClr val="0097FE">
                    <a:shade val="30000"/>
                    <a:satMod val="115000"/>
                  </a:srgbClr>
                </a:gs>
                <a:gs pos="50000">
                  <a:srgbClr val="0097FE">
                    <a:shade val="67500"/>
                    <a:satMod val="115000"/>
                  </a:srgbClr>
                </a:gs>
                <a:gs pos="100000">
                  <a:srgbClr val="0097F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EAEAEA"/>
              </a:solidFill>
            </a:ln>
          </c:spPr>
          <c:invertIfNegative val="0"/>
          <c:dLbls>
            <c:dLbl>
              <c:idx val="0"/>
              <c:layout>
                <c:manualLayout>
                  <c:x val="1.839314772681656E-2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784432915483725E-2"/>
                  <c:y val="-3.6743795442481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8925693597071507E-3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928379573137999E-3"/>
                  <c:y val="8.4170703333757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1856759146276062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Штрафы, санкции, возмещение ущерба</c:v>
                </c:pt>
                <c:pt idx="4">
                  <c:v>Доходы от компенсации затрат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1321.7</c:v>
                </c:pt>
                <c:pt idx="1">
                  <c:v>621.70000000000005</c:v>
                </c:pt>
                <c:pt idx="2">
                  <c:v>782.6</c:v>
                </c:pt>
                <c:pt idx="3">
                  <c:v>182.3</c:v>
                </c:pt>
                <c:pt idx="4">
                  <c:v>1988.8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764661224"/>
        <c:axId val="764667496"/>
        <c:axId val="0"/>
      </c:bar3DChart>
      <c:catAx>
        <c:axId val="7646612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764667496"/>
        <c:crosses val="autoZero"/>
        <c:auto val="1"/>
        <c:lblAlgn val="ctr"/>
        <c:lblOffset val="100"/>
        <c:noMultiLvlLbl val="0"/>
      </c:catAx>
      <c:valAx>
        <c:axId val="764667496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64661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1848968000845435"/>
          <c:y val="0.37235530285165142"/>
          <c:w val="0.36175135436928851"/>
          <c:h val="7.9412549761898779E-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003399"/>
                </a:solidFill>
                <a:latin typeface="Bookman Old Style" pitchFamily="18" charset="0"/>
              </a:defRPr>
            </a:pPr>
            <a:r>
              <a:rPr lang="ru-RU" sz="1200" dirty="0">
                <a:solidFill>
                  <a:srgbClr val="003399"/>
                </a:solidFill>
                <a:latin typeface="Bookman Old Style" pitchFamily="18" charset="0"/>
              </a:rPr>
              <a:t>Объем валовой продукции сельского хозяйства, млн.руб.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валовой продукции сельского хозяйства, млн.руб.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2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567610767262431E-2"/>
                  <c:y val="-6.8028552383068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6600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313</c:v>
                </c:pt>
                <c:pt idx="1">
                  <c:v>332.1</c:v>
                </c:pt>
                <c:pt idx="2">
                  <c:v>329.9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5279000"/>
        <c:axId val="425279392"/>
        <c:axId val="0"/>
      </c:bar3DChart>
      <c:catAx>
        <c:axId val="4252790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25279392"/>
        <c:crosses val="autoZero"/>
        <c:auto val="1"/>
        <c:lblAlgn val="ctr"/>
        <c:lblOffset val="100"/>
        <c:noMultiLvlLbl val="0"/>
      </c:catAx>
      <c:valAx>
        <c:axId val="42527939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425279000"/>
        <c:crosses val="autoZero"/>
        <c:crossBetween val="between"/>
      </c:valAx>
    </c:plotArea>
    <c:legend>
      <c:legendPos val="r"/>
      <c:layout/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0099"/>
                </a:solidFill>
                <a:latin typeface="Franklin Gothic Demi" panose="020B0703020102020204" pitchFamily="34" charset="0"/>
              </a:defRPr>
            </a:pPr>
            <a:r>
              <a:rPr lang="ru-RU" sz="1200" dirty="0">
                <a:latin typeface="Franklin Gothic Demi" panose="020B0703020102020204" pitchFamily="34" charset="0"/>
              </a:rPr>
              <a:t>Структура </a:t>
            </a:r>
            <a:r>
              <a:rPr lang="ru-RU" sz="1200" dirty="0" smtClean="0">
                <a:latin typeface="Franklin Gothic Demi" panose="020B0703020102020204" pitchFamily="34" charset="0"/>
              </a:rPr>
              <a:t>неналоговых </a:t>
            </a:r>
            <a:r>
              <a:rPr lang="ru-RU" sz="1200" dirty="0">
                <a:latin typeface="Franklin Gothic Demi" panose="020B0703020102020204" pitchFamily="34" charset="0"/>
              </a:rPr>
              <a:t>доходов </a:t>
            </a:r>
            <a:r>
              <a:rPr lang="ru-RU" sz="1200" dirty="0" smtClean="0">
                <a:latin typeface="Franklin Gothic Demi" panose="020B0703020102020204" pitchFamily="34" charset="0"/>
              </a:rPr>
              <a:t>за</a:t>
            </a:r>
          </a:p>
          <a:p>
            <a:pPr>
              <a:defRPr sz="1200">
                <a:solidFill>
                  <a:srgbClr val="000099"/>
                </a:solidFill>
                <a:latin typeface="Franklin Gothic Demi" panose="020B0703020102020204" pitchFamily="34" charset="0"/>
              </a:defRPr>
            </a:pPr>
            <a:r>
              <a:rPr lang="ru-RU" sz="1200" dirty="0" smtClean="0">
                <a:latin typeface="Franklin Gothic Demi" panose="020B0703020102020204" pitchFamily="34" charset="0"/>
              </a:rPr>
              <a:t> 2022 </a:t>
            </a:r>
            <a:r>
              <a:rPr lang="ru-RU" sz="1200" dirty="0">
                <a:latin typeface="Franklin Gothic Demi" panose="020B0703020102020204" pitchFamily="34" charset="0"/>
              </a:rPr>
              <a:t>год</a:t>
            </a:r>
          </a:p>
        </c:rich>
      </c:tx>
      <c:layout>
        <c:manualLayout>
          <c:xMode val="edge"/>
          <c:yMode val="edge"/>
          <c:x val="0.15672841906454837"/>
          <c:y val="5.3584832037632758E-4"/>
        </c:manualLayout>
      </c:layout>
      <c:overlay val="0"/>
      <c:spPr>
        <a:solidFill>
          <a:srgbClr val="CCFF66"/>
        </a:solidFill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35551252682675E-2"/>
          <c:y val="9.8118143389200704E-2"/>
          <c:w val="0.73082258414729717"/>
          <c:h val="0.828928126343452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неналоговых доходов за 2021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00FF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FF99FF"/>
              </a:solidFill>
            </c:spPr>
          </c:dPt>
          <c:dPt>
            <c:idx val="4"/>
            <c:bubble3D val="0"/>
            <c:spPr>
              <a:solidFill>
                <a:srgbClr val="FF0066"/>
              </a:solidFill>
            </c:spPr>
          </c:dPt>
          <c:dLbls>
            <c:dLbl>
              <c:idx val="0"/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000099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398423984636628"/>
                  <c:y val="2.6308512348279457E-3"/>
                </c:manualLayout>
              </c:layout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000099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2224236989540849"/>
                  <c:y val="-0.21771465224542225"/>
                </c:manualLayout>
              </c:layout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000099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2047093973685463"/>
                  <c:y val="-7.7863977173268008E-3"/>
                </c:manualLayout>
              </c:layout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000099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250868951068929E-2"/>
                  <c:y val="9.2838261873341973E-2"/>
                </c:manualLayout>
              </c:layout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000099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Плата за негативное воздействие</c:v>
                </c:pt>
                <c:pt idx="2">
                  <c:v>Доходы от продажи земли</c:v>
                </c:pt>
                <c:pt idx="3">
                  <c:v>Доходы от компенсации затрат</c:v>
                </c:pt>
                <c:pt idx="4">
                  <c:v>Штрафы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0.127</c:v>
                </c:pt>
                <c:pt idx="1">
                  <c:v>0.16</c:v>
                </c:pt>
                <c:pt idx="2">
                  <c:v>0.27</c:v>
                </c:pt>
                <c:pt idx="3">
                  <c:v>0.40600000000000003</c:v>
                </c:pt>
                <c:pt idx="4">
                  <c:v>3.6999999999999998E-2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7357111836058623"/>
          <c:y val="5.3475303216966821E-2"/>
          <c:w val="0.22085523483501834"/>
          <c:h val="0.8973458576592267"/>
        </c:manualLayout>
      </c:layout>
      <c:overlay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000">
              <a:solidFill>
                <a:srgbClr val="000099"/>
              </a:solidFill>
              <a:latin typeface="Franklin Gothic Demi" panose="020B07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 w="19050">
      <a:solidFill>
        <a:srgbClr val="99CCFF"/>
      </a:solidFill>
    </a:ln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43817419757593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1.6848082453497881E-3"/>
                  <c:y val="0.18572905335311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0401904342141021E-3"/>
                  <c:y val="0.167739382074787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8265302033834887E-3"/>
                  <c:y val="7.656288514165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46284679853499E-3"/>
                  <c:y val="0.159572382169177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136007.20000000001</c:v>
                </c:pt>
                <c:pt idx="1">
                  <c:v>109059.4</c:v>
                </c:pt>
                <c:pt idx="2">
                  <c:v>12819.1</c:v>
                </c:pt>
                <c:pt idx="3">
                  <c:v>469.4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66FF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2.8184482234214414E-3"/>
                  <c:y val="0.15938938657000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20606020432844E-4"/>
                  <c:y val="0.151873336825009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6409861563651397E-3"/>
                  <c:y val="0.13542405848364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856759146276066E-2"/>
                  <c:y val="-2.6945308545964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928379573137999E-3"/>
                  <c:y val="-2.6945308545964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129155.6</c:v>
                </c:pt>
                <c:pt idx="1">
                  <c:v>111390.3</c:v>
                </c:pt>
                <c:pt idx="2">
                  <c:v>32068.5</c:v>
                </c:pt>
                <c:pt idx="3">
                  <c:v>15388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C66FF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8.7410597365320062E-4"/>
                  <c:y val="0.162805421998312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9276173321360847E-3"/>
                  <c:y val="0.16225007157518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4820948932844978E-3"/>
                  <c:y val="0.133326786441718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278928935036365E-3"/>
                  <c:y val="8.0485931457351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785138719414086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856759146276066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140495</c:v>
                </c:pt>
                <c:pt idx="1">
                  <c:v>121103.5</c:v>
                </c:pt>
                <c:pt idx="2">
                  <c:v>33649.9</c:v>
                </c:pt>
                <c:pt idx="3">
                  <c:v>160.4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479378472"/>
        <c:axId val="479378080"/>
        <c:axId val="0"/>
      </c:bar3DChart>
      <c:catAx>
        <c:axId val="4793784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79378080"/>
        <c:crosses val="autoZero"/>
        <c:auto val="1"/>
        <c:lblAlgn val="ctr"/>
        <c:lblOffset val="100"/>
        <c:noMultiLvlLbl val="0"/>
      </c:catAx>
      <c:valAx>
        <c:axId val="479378080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79378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622736129225839"/>
          <c:y val="0"/>
          <c:w val="0.25572830250190776"/>
          <c:h val="0.1360091934229530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r>
              <a:rPr lang="ru-RU" sz="1200" dirty="0">
                <a:latin typeface="Franklin Gothic Demi" panose="020B0703020102020204" pitchFamily="34" charset="0"/>
              </a:rPr>
              <a:t>Структура </a:t>
            </a:r>
            <a:r>
              <a:rPr lang="ru-RU" sz="1200" dirty="0" smtClean="0">
                <a:latin typeface="Franklin Gothic Demi" panose="020B0703020102020204" pitchFamily="34" charset="0"/>
              </a:rPr>
              <a:t> безвозмездных поступлений  </a:t>
            </a:r>
            <a:r>
              <a:rPr lang="ru-RU" sz="1200" dirty="0">
                <a:latin typeface="Franklin Gothic Demi" panose="020B0703020102020204" pitchFamily="34" charset="0"/>
              </a:rPr>
              <a:t>за </a:t>
            </a:r>
            <a:r>
              <a:rPr lang="ru-RU" sz="1200" dirty="0" smtClean="0">
                <a:latin typeface="Franklin Gothic Demi" panose="020B0703020102020204" pitchFamily="34" charset="0"/>
              </a:rPr>
              <a:t>2022  </a:t>
            </a:r>
            <a:r>
              <a:rPr lang="ru-RU" sz="1200" dirty="0">
                <a:latin typeface="Franklin Gothic Demi" panose="020B0703020102020204" pitchFamily="34" charset="0"/>
              </a:rPr>
              <a:t>год</a:t>
            </a:r>
          </a:p>
        </c:rich>
      </c:tx>
      <c:layout>
        <c:manualLayout>
          <c:xMode val="edge"/>
          <c:yMode val="edge"/>
          <c:x val="2.2454769982822441E-2"/>
          <c:y val="0"/>
        </c:manualLayout>
      </c:layout>
      <c:overlay val="0"/>
      <c:spPr>
        <a:solidFill>
          <a:srgbClr val="CCFF66"/>
        </a:solidFill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02233085212754E-2"/>
          <c:y val="0.13944889314292713"/>
          <c:w val="0.73082258414729717"/>
          <c:h val="0.8289281263434528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безвозмездных порступлений за 2022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29A8FF"/>
              </a:solidFill>
            </c:spPr>
          </c:dPt>
          <c:dPt>
            <c:idx val="1"/>
            <c:bubble3D val="0"/>
            <c:spPr>
              <a:solidFill>
                <a:srgbClr val="00EE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FF0066"/>
              </a:solidFill>
            </c:spPr>
          </c:dPt>
          <c:dLbls>
            <c:dLbl>
              <c:idx val="0"/>
              <c:layout>
                <c:manualLayout>
                  <c:x val="-0.20438840128874569"/>
                  <c:y val="3.2169502533906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6770055852380063E-2"/>
                  <c:y val="-0.192671065466790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2994717758632897E-2"/>
                  <c:y val="-2.5531351217386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995020755269619E-2"/>
                  <c:y val="-2.9201171379818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0.48899999999999999</c:v>
                </c:pt>
                <c:pt idx="1">
                  <c:v>0.115</c:v>
                </c:pt>
                <c:pt idx="2">
                  <c:v>0.41199999999999998</c:v>
                </c:pt>
                <c:pt idx="3">
                  <c:v>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7036453020371465"/>
          <c:y val="9.8134039237805504E-2"/>
          <c:w val="0.22085523483501834"/>
          <c:h val="0.86950490950740922"/>
        </c:manualLayout>
      </c:layout>
      <c:overlay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000">
              <a:solidFill>
                <a:srgbClr val="000099"/>
              </a:solidFill>
              <a:latin typeface="Century Schoolbook" panose="020406040505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 w="19050">
      <a:solidFill>
        <a:srgbClr val="99CCFF"/>
      </a:solidFill>
    </a:ln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6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5113901910058547"/>
          <c:y val="4.9469435645361895E-2"/>
        </c:manualLayout>
      </c:layout>
      <c:overlay val="0"/>
      <c:spPr>
        <a:noFill/>
        <a:ln>
          <a:solidFill>
            <a:srgbClr val="3399FF"/>
          </a:solidFill>
        </a:ln>
      </c:spPr>
      <c:txPr>
        <a:bodyPr/>
        <a:lstStyle/>
        <a:p>
          <a:pPr>
            <a:defRPr sz="1600">
              <a:solidFill>
                <a:schemeClr val="bg1"/>
              </a:solidFill>
              <a:latin typeface="Franklin Gothic Demi" panose="020B0703020102020204" pitchFamily="34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051959618330202E-3"/>
          <c:y val="0.11641762026441506"/>
          <c:w val="0.64237067921415192"/>
          <c:h val="0.883582379735582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 за 2022 год</c:v>
                </c:pt>
              </c:strCache>
            </c:strRef>
          </c:tx>
          <c:explosion val="22"/>
          <c:dPt>
            <c:idx val="0"/>
            <c:bubble3D val="0"/>
            <c:spPr>
              <a:solidFill>
                <a:srgbClr val="00FF00"/>
              </a:solidFill>
            </c:spPr>
          </c:dPt>
          <c:dPt>
            <c:idx val="1"/>
            <c:bubble3D val="0"/>
            <c:spPr>
              <a:solidFill>
                <a:srgbClr val="66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FF66CC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Pt>
            <c:idx val="5"/>
            <c:bubble3D val="0"/>
            <c:spPr>
              <a:solidFill>
                <a:srgbClr val="FF3300"/>
              </a:solidFill>
            </c:spPr>
          </c:dPt>
          <c:dPt>
            <c:idx val="7"/>
            <c:bubble3D val="0"/>
            <c:spPr>
              <a:solidFill>
                <a:srgbClr val="FF6600"/>
              </a:solidFill>
            </c:spPr>
          </c:dPt>
          <c:dPt>
            <c:idx val="8"/>
            <c:bubble3D val="0"/>
            <c:spPr>
              <a:solidFill>
                <a:srgbClr val="000000"/>
              </a:solidFill>
            </c:spPr>
          </c:dPt>
          <c:dPt>
            <c:idx val="9"/>
            <c:bubble3D val="0"/>
            <c:spPr>
              <a:solidFill>
                <a:srgbClr val="CC66FF"/>
              </a:solidFill>
            </c:spPr>
          </c:dPt>
          <c:dLbls>
            <c:dLbl>
              <c:idx val="0"/>
              <c:layout>
                <c:manualLayout>
                  <c:x val="-5.0904591366598854E-2"/>
                  <c:y val="-4.645520416430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544973145060392E-2"/>
                  <c:y val="-1.2941581989465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9211730909450819E-2"/>
                  <c:y val="2.235794938773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4243549441683172E-2"/>
                  <c:y val="3.8048109830615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560340167619103"/>
                  <c:y val="-0.18414518982985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4.1498657011965992E-2"/>
                  <c:y val="1.8446629236317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6461221977157393E-2"/>
                  <c:y val="-7.8271751856631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99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- 10,2%</c:v>
                </c:pt>
                <c:pt idx="1">
                  <c:v>Национальная оборона - 0,1%</c:v>
                </c:pt>
                <c:pt idx="2">
                  <c:v>Национальная экономика - 7,1%</c:v>
                </c:pt>
                <c:pt idx="3">
                  <c:v>Жилищно-коммунальное хозяйство - 0,1%</c:v>
                </c:pt>
                <c:pt idx="4">
                  <c:v>Образование - 52,9 %</c:v>
                </c:pt>
                <c:pt idx="5">
                  <c:v>Культура, кинематография - 17,1 %</c:v>
                </c:pt>
                <c:pt idx="6">
                  <c:v>Социальная политика - 4,8%</c:v>
                </c:pt>
                <c:pt idx="7">
                  <c:v>Физическая культура и спорт - 0,3%</c:v>
                </c:pt>
                <c:pt idx="8">
                  <c:v>Обслуживание муниципального долга, 0,02%</c:v>
                </c:pt>
                <c:pt idx="9">
                  <c:v>Межбюджетные трансферты - 7,4%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35008.9</c:v>
                </c:pt>
                <c:pt idx="1">
                  <c:v>51.8</c:v>
                </c:pt>
                <c:pt idx="2">
                  <c:v>24405.5</c:v>
                </c:pt>
                <c:pt idx="3">
                  <c:v>82.2</c:v>
                </c:pt>
                <c:pt idx="4">
                  <c:v>181127</c:v>
                </c:pt>
                <c:pt idx="5">
                  <c:v>58505.7</c:v>
                </c:pt>
                <c:pt idx="6">
                  <c:v>16495.2</c:v>
                </c:pt>
                <c:pt idx="7">
                  <c:v>1058.5999999999999</c:v>
                </c:pt>
                <c:pt idx="8">
                  <c:v>7.3</c:v>
                </c:pt>
                <c:pt idx="9">
                  <c:v>25483.5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763508069598478"/>
          <c:y val="6.5023401958186997E-2"/>
          <c:w val="0.30347234994431238"/>
          <c:h val="0.9093761661809654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Franklin Gothic Demi" panose="020B07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8090886076410456"/>
          <c:y val="1.3566868638527343E-2"/>
        </c:manualLayout>
      </c:layout>
      <c:overlay val="0"/>
      <c:spPr>
        <a:noFill/>
        <a:ln>
          <a:solidFill>
            <a:srgbClr val="0066FF"/>
          </a:solidFill>
        </a:ln>
      </c:spPr>
      <c:txPr>
        <a:bodyPr/>
        <a:lstStyle/>
        <a:p>
          <a:pPr>
            <a:defRPr sz="1600">
              <a:solidFill>
                <a:srgbClr val="000099"/>
              </a:solidFill>
              <a:latin typeface="Franklin Gothic Demi" panose="020B0703020102020204" pitchFamily="34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051959618330202E-3"/>
          <c:y val="0.11641762026441506"/>
          <c:w val="0.64237067921415203"/>
          <c:h val="0.883582379735582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за 2022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DA00"/>
              </a:solidFill>
            </c:spPr>
          </c:dPt>
          <c:dPt>
            <c:idx val="1"/>
            <c:bubble3D val="0"/>
            <c:spPr>
              <a:solidFill>
                <a:srgbClr val="66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FF3399"/>
              </a:solidFill>
            </c:spPr>
          </c:dPt>
          <c:dPt>
            <c:idx val="4"/>
            <c:bubble3D val="0"/>
            <c:spPr>
              <a:solidFill>
                <a:srgbClr val="00FFFF"/>
              </a:solidFill>
            </c:spPr>
          </c:dPt>
          <c:dPt>
            <c:idx val="5"/>
            <c:bubble3D val="0"/>
            <c:spPr>
              <a:solidFill>
                <a:srgbClr val="FF3300"/>
              </a:solidFill>
            </c:spPr>
          </c:dPt>
          <c:dPt>
            <c:idx val="7"/>
            <c:bubble3D val="0"/>
            <c:spPr>
              <a:solidFill>
                <a:srgbClr val="339966"/>
              </a:solidFill>
            </c:spPr>
          </c:dPt>
          <c:dLbls>
            <c:dLbl>
              <c:idx val="0"/>
              <c:layout>
                <c:manualLayout>
                  <c:x val="-4.7940370013532185E-2"/>
                  <c:y val="-9.1623010548685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544973145060392E-2"/>
                  <c:y val="-1.2941581989465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8009374186110911E-3"/>
                  <c:y val="-1.8287497970310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3414001358683848E-3"/>
                  <c:y val="0.124081832787810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3967245897996765E-2"/>
                  <c:y val="-0.21050688100182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1567045829151952E-2"/>
                  <c:y val="-4.3927811439754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6461221977157393E-2"/>
                  <c:y val="-7.8271751856631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99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Совет депутатов - 0,9 %</c:v>
                </c:pt>
                <c:pt idx="1">
                  <c:v>Администрация муниципального образования -  16,1%</c:v>
                </c:pt>
                <c:pt idx="2">
                  <c:v>Финансовое управление - 9,1%</c:v>
                </c:pt>
                <c:pt idx="3">
                  <c:v>Контрольно-ревизионная комиссия - 0,3%</c:v>
                </c:pt>
                <c:pt idx="4">
                  <c:v>Отдел по образованию -  55,1%</c:v>
                </c:pt>
                <c:pt idx="5">
                  <c:v>Отдел по культуре и спорту - 18,5 %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2932.1</c:v>
                </c:pt>
                <c:pt idx="1">
                  <c:v>54921.1</c:v>
                </c:pt>
                <c:pt idx="2">
                  <c:v>31202</c:v>
                </c:pt>
                <c:pt idx="3">
                  <c:v>1219.2</c:v>
                </c:pt>
                <c:pt idx="4">
                  <c:v>188634.6</c:v>
                </c:pt>
                <c:pt idx="5">
                  <c:v>63316.7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2088506559380483"/>
          <c:y val="0.10346286310068112"/>
          <c:w val="0.27022236600304889"/>
          <c:h val="0.85736983639994424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Franklin Gothic Demi" panose="020B07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808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28781.4</c:v>
                </c:pt>
                <c:pt idx="1">
                  <c:v>204027.1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808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30079.599999999995</c:v>
                </c:pt>
                <c:pt idx="1">
                  <c:v>203799.6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808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36960.800000000003</c:v>
                </c:pt>
                <c:pt idx="1">
                  <c:v>296432.90000000002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808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66"/>
              </a:solidFill>
              <a:ln>
                <a:solidFill>
                  <a:srgbClr val="00808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339966"/>
              </a:solidFill>
              <a:ln>
                <a:solidFill>
                  <a:srgbClr val="00808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6FFCC"/>
              </a:solidFill>
              <a:ln>
                <a:solidFill>
                  <a:srgbClr val="00808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33653.300000000003</c:v>
                </c:pt>
                <c:pt idx="1">
                  <c:v>36960</c:v>
                </c:pt>
                <c:pt idx="2">
                  <c:v>35008.9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5852240"/>
        <c:axId val="445845968"/>
      </c:barChart>
      <c:catAx>
        <c:axId val="445852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45845968"/>
        <c:crosses val="autoZero"/>
        <c:auto val="1"/>
        <c:lblAlgn val="ctr"/>
        <c:lblOffset val="100"/>
        <c:noMultiLvlLbl val="0"/>
      </c:catAx>
      <c:valAx>
        <c:axId val="44584596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445852240"/>
        <c:crosses val="autoZero"/>
        <c:crossBetween val="between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11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розничной торговли,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2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314.60000000000002</c:v>
                </c:pt>
                <c:pt idx="1">
                  <c:v>357.4</c:v>
                </c:pt>
                <c:pt idx="2">
                  <c:v>422.4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5298208"/>
        <c:axId val="425299776"/>
        <c:axId val="0"/>
      </c:bar3DChart>
      <c:catAx>
        <c:axId val="4252982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25299776"/>
        <c:crosses val="autoZero"/>
        <c:auto val="1"/>
        <c:lblAlgn val="ctr"/>
        <c:lblOffset val="100"/>
        <c:noMultiLvlLbl val="0"/>
      </c:catAx>
      <c:valAx>
        <c:axId val="425299776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425298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29935805743806282"/>
          <c:w val="0.20617859399957367"/>
          <c:h val="0.22528920397733626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665722676516025E-2"/>
          <c:y val="0.21093708886147286"/>
          <c:w val="0.9302234238124484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33653.300000000003</c:v>
                </c:pt>
                <c:pt idx="1">
                  <c:v>36960.800000000003</c:v>
                </c:pt>
                <c:pt idx="2">
                  <c:v>35008.9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1314296"/>
        <c:axId val="471315080"/>
      </c:lineChart>
      <c:catAx>
        <c:axId val="471314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71315080"/>
        <c:crosses val="autoZero"/>
        <c:auto val="1"/>
        <c:lblAlgn val="ctr"/>
        <c:lblOffset val="100"/>
        <c:noMultiLvlLbl val="0"/>
      </c:catAx>
      <c:valAx>
        <c:axId val="4713150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71314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6600FF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1595.2</c:v>
                </c:pt>
                <c:pt idx="1">
                  <c:v>265363.59999999998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6600FF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2537.5</c:v>
                </c:pt>
                <c:pt idx="1">
                  <c:v>280093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CCFF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6600FF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14028.4</c:v>
                </c:pt>
                <c:pt idx="1">
                  <c:v>319365.3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072363028845867E-2"/>
          <c:y val="1.2597806592918247E-2"/>
          <c:w val="0.93192764156809749"/>
          <c:h val="0.8739629288501994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3333CC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333CC"/>
              </a:solidFill>
              <a:ln>
                <a:solidFill>
                  <a:srgbClr val="3333CC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6600FF"/>
              </a:solidFill>
              <a:ln>
                <a:solidFill>
                  <a:srgbClr val="3333CC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9999FF"/>
              </a:solidFill>
              <a:ln>
                <a:solidFill>
                  <a:srgbClr val="3333CC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2537.5</c:v>
                </c:pt>
                <c:pt idx="1">
                  <c:v>14028.4</c:v>
                </c:pt>
                <c:pt idx="2">
                  <c:v>24405.5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4687096"/>
        <c:axId val="764684352"/>
      </c:barChart>
      <c:catAx>
        <c:axId val="764687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764684352"/>
        <c:crosses val="autoZero"/>
        <c:auto val="1"/>
        <c:lblAlgn val="ctr"/>
        <c:lblOffset val="100"/>
        <c:noMultiLvlLbl val="0"/>
      </c:catAx>
      <c:valAx>
        <c:axId val="764684352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764687096"/>
        <c:crosses val="autoZero"/>
        <c:crossBetween val="between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840489741730072E-3"/>
          <c:y val="0"/>
          <c:w val="0.98047993829057523"/>
          <c:h val="0.8818888544547682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008000"/>
                </a:solidFill>
              </a:ln>
            </c:spPr>
          </c:marker>
          <c:dPt>
            <c:idx val="1"/>
            <c:marker>
              <c:spPr>
                <a:solidFill>
                  <a:srgbClr val="FF0000"/>
                </a:solidFill>
                <a:ln>
                  <a:solidFill>
                    <a:srgbClr val="FFFF00"/>
                  </a:solidFill>
                </a:ln>
              </c:spPr>
            </c:marker>
            <c:bubble3D val="0"/>
            <c:spPr>
              <a:ln>
                <a:solidFill>
                  <a:srgbClr val="FFFF00"/>
                </a:solidFill>
              </a:ln>
            </c:spPr>
          </c:dPt>
          <c:dPt>
            <c:idx val="2"/>
            <c:marker>
              <c:spPr>
                <a:solidFill>
                  <a:srgbClr val="FF0000"/>
                </a:solidFill>
                <a:ln>
                  <a:solidFill>
                    <a:srgbClr val="FFFF00"/>
                  </a:solidFill>
                </a:ln>
              </c:spPr>
            </c:marker>
            <c:bubble3D val="0"/>
            <c:spPr>
              <a:ln>
                <a:solidFill>
                  <a:srgbClr val="FFFF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2537.5</c:v>
                </c:pt>
                <c:pt idx="1">
                  <c:v>14028.4</c:v>
                </c:pt>
                <c:pt idx="2">
                  <c:v>24405.5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4673376"/>
        <c:axId val="764671416"/>
      </c:lineChart>
      <c:catAx>
        <c:axId val="764673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764671416"/>
        <c:crosses val="autoZero"/>
        <c:auto val="1"/>
        <c:lblAlgn val="ctr"/>
        <c:lblOffset val="100"/>
        <c:noMultiLvlLbl val="0"/>
      </c:catAx>
      <c:valAx>
        <c:axId val="76467141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764673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139189.1</c:v>
                </c:pt>
                <c:pt idx="1">
                  <c:v>122400.8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138754.6</c:v>
                </c:pt>
                <c:pt idx="1">
                  <c:v>128204.2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159444.29999999999</c:v>
                </c:pt>
                <c:pt idx="1">
                  <c:v>173949.4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148063.70000000001</c:v>
                </c:pt>
                <c:pt idx="1">
                  <c:v>173949.4</c:v>
                </c:pt>
                <c:pt idx="2">
                  <c:v>181127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4677296"/>
        <c:axId val="764678080"/>
      </c:barChart>
      <c:catAx>
        <c:axId val="764677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764678080"/>
        <c:crosses val="autoZero"/>
        <c:auto val="1"/>
        <c:lblAlgn val="ctr"/>
        <c:lblOffset val="100"/>
        <c:noMultiLvlLbl val="0"/>
      </c:catAx>
      <c:valAx>
        <c:axId val="76467808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764677296"/>
        <c:crosses val="autoZero"/>
        <c:crossBetween val="between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22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платных услуг населению,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Pt>
            <c:idx val="1"/>
            <c:invertIfNegative val="0"/>
            <c:bubble3D val="0"/>
            <c:spPr>
              <a:solidFill>
                <a:srgbClr val="33CC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99FFCC"/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38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FFCC"/>
              </a:solidFill>
              <a:ln>
                <a:solidFill>
                  <a:srgbClr val="00CC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38.1</c:v>
                </c:pt>
                <c:pt idx="1">
                  <c:v>36.299999999999997</c:v>
                </c:pt>
                <c:pt idx="2">
                  <c:v>37.299999999999997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5293112"/>
        <c:axId val="425300560"/>
        <c:axId val="0"/>
      </c:bar3DChart>
      <c:catAx>
        <c:axId val="4252931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25300560"/>
        <c:crosses val="autoZero"/>
        <c:auto val="1"/>
        <c:lblAlgn val="ctr"/>
        <c:lblOffset val="100"/>
        <c:noMultiLvlLbl val="0"/>
      </c:catAx>
      <c:valAx>
        <c:axId val="425300560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425293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3258134512831915"/>
          <c:w val="0.20617859399957367"/>
          <c:h val="0.24733536551494323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39883994370996"/>
          <c:y val="0.23924911120986558"/>
          <c:w val="0.85544198792726656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148063.70000000001</c:v>
                </c:pt>
                <c:pt idx="1">
                  <c:v>173949.4</c:v>
                </c:pt>
                <c:pt idx="2">
                  <c:v>173949.4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635816"/>
        <c:axId val="419636208"/>
      </c:lineChart>
      <c:catAx>
        <c:axId val="419635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19636208"/>
        <c:crosses val="autoZero"/>
        <c:auto val="1"/>
        <c:lblAlgn val="ctr"/>
        <c:lblOffset val="100"/>
        <c:noMultiLvlLbl val="0"/>
      </c:catAx>
      <c:valAx>
        <c:axId val="4196362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19635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43071.199999999997</c:v>
                </c:pt>
                <c:pt idx="1">
                  <c:v>218568.7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54939.9</c:v>
                </c:pt>
                <c:pt idx="1">
                  <c:v>227690.6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58505.7</c:v>
                </c:pt>
                <c:pt idx="1">
                  <c:v>283720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072297522497494E-2"/>
          <c:y val="2.4757261870229842E-2"/>
          <c:w val="0.93192764156809793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chemeClr val="accent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54939.9</c:v>
                </c:pt>
                <c:pt idx="1">
                  <c:v>68971.3</c:v>
                </c:pt>
                <c:pt idx="2">
                  <c:v>58505.7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9617392"/>
        <c:axId val="419624840"/>
      </c:barChart>
      <c:catAx>
        <c:axId val="419617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0033CC"/>
                </a:solidFill>
                <a:latin typeface="Bookman Old Style" pitchFamily="18" charset="0"/>
              </a:defRPr>
            </a:pPr>
            <a:endParaRPr lang="ru-RU"/>
          </a:p>
        </c:txPr>
        <c:crossAx val="419624840"/>
        <c:crosses val="autoZero"/>
        <c:auto val="1"/>
        <c:lblAlgn val="ctr"/>
        <c:lblOffset val="100"/>
        <c:noMultiLvlLbl val="0"/>
      </c:catAx>
      <c:valAx>
        <c:axId val="41962484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419617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45831738860292"/>
          <c:y val="0.30097836351516666"/>
          <c:w val="0.87177247795512658"/>
          <c:h val="0.6549293134096251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54939.9</c:v>
                </c:pt>
                <c:pt idx="1">
                  <c:v>68971.3</c:v>
                </c:pt>
                <c:pt idx="2">
                  <c:v>58505.7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616608"/>
        <c:axId val="419622880"/>
      </c:lineChart>
      <c:catAx>
        <c:axId val="419616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19622880"/>
        <c:crosses val="autoZero"/>
        <c:auto val="1"/>
        <c:lblAlgn val="ctr"/>
        <c:lblOffset val="100"/>
        <c:noMultiLvlLbl val="0"/>
      </c:catAx>
      <c:valAx>
        <c:axId val="4196228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19616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99CC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004EEA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22017.7</c:v>
                </c:pt>
                <c:pt idx="1">
                  <c:v>236572.2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99CC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004EEA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15162.2</c:v>
                </c:pt>
                <c:pt idx="1">
                  <c:v>318231.5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99CC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004EEA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16495.2</c:v>
                </c:pt>
                <c:pt idx="1">
                  <c:v>325730.5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82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33CC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66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534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883962210827004E-3"/>
                  <c:y val="-0.395753077360882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358417881383442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20105</c:v>
                </c:pt>
                <c:pt idx="1">
                  <c:v>15162.2</c:v>
                </c:pt>
                <c:pt idx="2">
                  <c:v>16495.2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8017880"/>
        <c:axId val="98008472"/>
      </c:barChart>
      <c:catAx>
        <c:axId val="98017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98008472"/>
        <c:crosses val="autoZero"/>
        <c:auto val="1"/>
        <c:lblAlgn val="ctr"/>
        <c:lblOffset val="100"/>
        <c:noMultiLvlLbl val="0"/>
      </c:catAx>
      <c:valAx>
        <c:axId val="980084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98017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 в основной капитал,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99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87.2</c:v>
                </c:pt>
                <c:pt idx="1">
                  <c:v>127.6</c:v>
                </c:pt>
                <c:pt idx="2">
                  <c:v>327.39999999999998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5295072"/>
        <c:axId val="425304088"/>
        <c:axId val="0"/>
      </c:bar3DChart>
      <c:catAx>
        <c:axId val="4252950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25304088"/>
        <c:crosses val="autoZero"/>
        <c:auto val="1"/>
        <c:lblAlgn val="ctr"/>
        <c:lblOffset val="100"/>
        <c:noMultiLvlLbl val="0"/>
      </c:catAx>
      <c:valAx>
        <c:axId val="42530408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425295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26"/>
          <c:w val="0.20617859399957367"/>
          <c:h val="0.32229231474280701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04121047482191E-2"/>
          <c:y val="0.2480673443691442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20105</c:v>
                </c:pt>
                <c:pt idx="1">
                  <c:v>15162.2</c:v>
                </c:pt>
                <c:pt idx="2">
                  <c:v>16495.2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9768472"/>
        <c:axId val="449775136"/>
      </c:lineChart>
      <c:catAx>
        <c:axId val="449768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49775136"/>
        <c:crosses val="autoZero"/>
        <c:auto val="1"/>
        <c:lblAlgn val="ctr"/>
        <c:lblOffset val="100"/>
        <c:noMultiLvlLbl val="0"/>
      </c:catAx>
      <c:valAx>
        <c:axId val="4497751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49768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CCFF99"/>
              </a:solidFill>
              <a:ln>
                <a:solidFill>
                  <a:srgbClr val="00B000"/>
                </a:solidFill>
              </a:ln>
            </c:spPr>
          </c:dPt>
          <c:dPt>
            <c:idx val="1"/>
            <c:bubble3D val="0"/>
            <c:spPr>
              <a:solidFill>
                <a:srgbClr val="00B000"/>
              </a:solidFill>
              <a:ln>
                <a:solidFill>
                  <a:srgbClr val="00B0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5220</c:v>
                </c:pt>
                <c:pt idx="1">
                  <c:v>282108.40000000002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CCFF99"/>
              </a:solidFill>
              <a:ln>
                <a:solidFill>
                  <a:srgbClr val="00B000"/>
                </a:solidFill>
              </a:ln>
            </c:spPr>
          </c:dPt>
          <c:dPt>
            <c:idx val="1"/>
            <c:bubble3D val="0"/>
            <c:spPr>
              <a:solidFill>
                <a:srgbClr val="00B000"/>
              </a:solidFill>
              <a:ln>
                <a:solidFill>
                  <a:srgbClr val="00B0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5350</c:v>
                </c:pt>
                <c:pt idx="1">
                  <c:v>318231.5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CCFF99"/>
              </a:solidFill>
              <a:ln>
                <a:solidFill>
                  <a:srgbClr val="00B000"/>
                </a:solidFill>
              </a:ln>
            </c:spPr>
          </c:dPt>
          <c:dPt>
            <c:idx val="1"/>
            <c:bubble3D val="0"/>
            <c:spPr>
              <a:solidFill>
                <a:srgbClr val="00B000"/>
              </a:solidFill>
              <a:ln>
                <a:solidFill>
                  <a:srgbClr val="00B0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5000</c:v>
                </c:pt>
                <c:pt idx="1">
                  <c:v>325730.5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766471441254125E-2"/>
          <c:y val="0"/>
          <c:w val="0.93192764156809782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B000"/>
              </a:solidFill>
            </a:ln>
            <a:effectLst>
              <a:glow rad="355600">
                <a:schemeClr val="accent1"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 prstMaterial="matte"/>
          </c:spPr>
          <c:invertIfNegative val="0"/>
          <c:dPt>
            <c:idx val="0"/>
            <c:invertIfNegative val="0"/>
            <c:bubble3D val="0"/>
            <c:spPr>
              <a:solidFill>
                <a:srgbClr val="FF6600"/>
              </a:solidFill>
              <a:ln>
                <a:solidFill>
                  <a:srgbClr val="FF6600"/>
                </a:solidFill>
              </a:ln>
              <a:effectLst>
                <a:glow rad="355600">
                  <a:schemeClr val="accent1"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invertIfNegative val="0"/>
            <c:bubble3D val="0"/>
            <c:spPr>
              <a:solidFill>
                <a:srgbClr val="FF9966"/>
              </a:solidFill>
              <a:ln>
                <a:solidFill>
                  <a:srgbClr val="FF6600"/>
                </a:solidFill>
              </a:ln>
              <a:effectLst>
                <a:glow rad="355600">
                  <a:schemeClr val="accent1"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2"/>
            <c:invertIfNegative val="0"/>
            <c:bubble3D val="0"/>
            <c:spPr>
              <a:solidFill>
                <a:srgbClr val="FFCC99"/>
              </a:solidFill>
              <a:ln>
                <a:solidFill>
                  <a:srgbClr val="FF6600"/>
                </a:solidFill>
              </a:ln>
              <a:effectLst>
                <a:glow rad="355600">
                  <a:schemeClr val="accent1"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0"/>
              <c:layout>
                <c:manualLayout>
                  <c:x val="1.170636590490555E-3"/>
                  <c:y val="-0.257572293054403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8016891407354577E-3"/>
                  <c:y val="-0.26503957570790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5820028422813448E-17"/>
                  <c:y val="-0.400811486997347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522.1</c:v>
                </c:pt>
                <c:pt idx="1">
                  <c:v>535.4</c:v>
                </c:pt>
                <c:pt idx="2">
                  <c:v>1058.5999999999999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overlap val="100"/>
        <c:axId val="449742600"/>
        <c:axId val="449746912"/>
      </c:barChart>
      <c:catAx>
        <c:axId val="449742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B0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49746912"/>
        <c:crosses val="autoZero"/>
        <c:auto val="1"/>
        <c:lblAlgn val="ctr"/>
        <c:lblOffset val="100"/>
        <c:noMultiLvlLbl val="0"/>
      </c:catAx>
      <c:valAx>
        <c:axId val="4497469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49742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9.7982940167141916E-3"/>
          <c:w val="0.9393511832018665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00B000"/>
                  </a:solidFill>
                </a:ln>
              </c:spPr>
            </c:marker>
            <c:bubble3D val="0"/>
            <c:spPr>
              <a:ln>
                <a:solidFill>
                  <a:srgbClr val="00B0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00B000"/>
                  </a:solidFill>
                </a:ln>
              </c:spPr>
            </c:marker>
            <c:bubble3D val="0"/>
            <c:spPr>
              <a:ln>
                <a:solidFill>
                  <a:srgbClr val="00B0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522.1</c:v>
                </c:pt>
                <c:pt idx="1">
                  <c:v>535.4</c:v>
                </c:pt>
                <c:pt idx="2">
                  <c:v>1058.5999999999999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9743776"/>
        <c:axId val="449744168"/>
      </c:lineChart>
      <c:catAx>
        <c:axId val="449743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49744168"/>
        <c:crosses val="autoZero"/>
        <c:auto val="1"/>
        <c:lblAlgn val="ctr"/>
        <c:lblOffset val="100"/>
        <c:noMultiLvlLbl val="0"/>
      </c:catAx>
      <c:valAx>
        <c:axId val="4497441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49743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159507529466523E-2"/>
          <c:y val="1.8261474033749364E-2"/>
          <c:w val="0.8051531923450197"/>
          <c:h val="0.822532835857743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9999"/>
            </a:solidFill>
          </c:spPr>
          <c:invertIfNegative val="0"/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879872851593312E-3"/>
                  <c:y val="0.1895358463257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рабтники дополнительного образования 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22896.9</c:v>
                </c:pt>
                <c:pt idx="1">
                  <c:v>29654.6</c:v>
                </c:pt>
                <c:pt idx="2">
                  <c:v>27802</c:v>
                </c:pt>
                <c:pt idx="3">
                  <c:v>25777.599999999999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2DC8FF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9321020658198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рабтники дополнительного образования 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23441</c:v>
                </c:pt>
                <c:pt idx="1">
                  <c:v>29869</c:v>
                </c:pt>
                <c:pt idx="2">
                  <c:v>28983</c:v>
                </c:pt>
                <c:pt idx="3">
                  <c:v>26731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8739237306965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35951329481909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303898281274495E-3"/>
                  <c:y val="0.1341141493537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745584742191179E-3"/>
                  <c:y val="0.18586148606944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рабтники дополнительного образования 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26816</c:v>
                </c:pt>
                <c:pt idx="1">
                  <c:v>32176</c:v>
                </c:pt>
                <c:pt idx="2">
                  <c:v>33411</c:v>
                </c:pt>
                <c:pt idx="3">
                  <c:v>28900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cylinder"/>
        <c:axId val="449746128"/>
        <c:axId val="449750440"/>
        <c:axId val="0"/>
      </c:bar3DChart>
      <c:catAx>
        <c:axId val="449746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rgbClr val="DDDDFF"/>
          </a:solidFill>
          <a:ln>
            <a:solidFill>
              <a:srgbClr val="6600FF"/>
            </a:solidFill>
          </a:ln>
        </c:spPr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  <c:crossAx val="449750440"/>
        <c:crosses val="autoZero"/>
        <c:auto val="1"/>
        <c:lblAlgn val="ctr"/>
        <c:lblOffset val="100"/>
        <c:noMultiLvlLbl val="0"/>
      </c:catAx>
      <c:valAx>
        <c:axId val="4497504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497461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6">
            <a:lumMod val="20000"/>
            <a:lumOff val="80000"/>
          </a:schemeClr>
        </a:solidFill>
        <a:ln>
          <a:solidFill>
            <a:srgbClr val="FF6801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08811034975118"/>
          <c:y val="6.1297838887466614E-2"/>
          <c:w val="0.46750401317763141"/>
          <c:h val="0.81877738222323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CCFF33"/>
            </a:solidFill>
          </c:spPr>
          <c:invertIfNegative val="0"/>
          <c:dLbls>
            <c:dLbl>
              <c:idx val="0"/>
              <c:layout>
                <c:manualLayout>
                  <c:x val="1.4697441025071278E-3"/>
                  <c:y val="0.226212787951097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4092323075214119E-3"/>
                  <c:y val="0.184037522400892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789764100285174E-3"/>
                  <c:y val="0.141862256850688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3665</c:v>
                </c:pt>
                <c:pt idx="1">
                  <c:v>3879.9</c:v>
                </c:pt>
                <c:pt idx="2">
                  <c:v>4473.7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2FBB2F"/>
            </a:solidFill>
          </c:spPr>
          <c:invertIfNegative val="0"/>
          <c:dLbls>
            <c:dLbl>
              <c:idx val="0"/>
              <c:layout>
                <c:manualLayout>
                  <c:x val="4.4092323075214362E-3"/>
                  <c:y val="0.249217478251209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8184646150428238E-3"/>
                  <c:y val="0.28372451370137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3487205125356524E-3"/>
                  <c:y val="0.245383363201190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2575.8000000000002</c:v>
                </c:pt>
                <c:pt idx="1">
                  <c:v>2672.8</c:v>
                </c:pt>
                <c:pt idx="2">
                  <c:v>2600.3000000000002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9757104"/>
        <c:axId val="449758672"/>
        <c:axId val="0"/>
      </c:bar3DChart>
      <c:catAx>
        <c:axId val="449757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49758672"/>
        <c:crosses val="autoZero"/>
        <c:auto val="1"/>
        <c:lblAlgn val="ctr"/>
        <c:lblOffset val="100"/>
        <c:noMultiLvlLbl val="0"/>
      </c:catAx>
      <c:valAx>
        <c:axId val="449758672"/>
        <c:scaling>
          <c:orientation val="minMax"/>
        </c:scaling>
        <c:delete val="0"/>
        <c:axPos val="l"/>
        <c:majorGridlines>
          <c:spPr>
            <a:ln>
              <a:solidFill>
                <a:srgbClr val="006600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4497571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124208421286526"/>
          <c:y val="0.60664575916685581"/>
          <c:w val="0.29799523902195668"/>
          <c:h val="0.33882104886896741"/>
        </c:manualLayout>
      </c:layout>
      <c:overlay val="0"/>
      <c:spPr>
        <a:ln>
          <a:solidFill>
            <a:srgbClr val="00B000"/>
          </a:solidFill>
        </a:ln>
      </c:spPr>
      <c:txPr>
        <a:bodyPr/>
        <a:lstStyle/>
        <a:p>
          <a:pPr>
            <a:defRPr sz="14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55024772986489"/>
          <c:y val="4.4381893002879563E-2"/>
          <c:w val="0.87730005890330864"/>
          <c:h val="0.8482623099349114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5AB4"/>
            </a:soli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Lbls>
            <c:dLbl>
              <c:idx val="0"/>
              <c:layout>
                <c:manualLayout>
                  <c:x val="7.4732750974938478E-3"/>
                  <c:y val="2.8912998737845156E-3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rgbClr val="0066FF"/>
                  </a:solidFill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9751530047090808E-3"/>
                  <c:y val="-8.67389962135354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4732750974938755E-3"/>
                  <c:y val="-1.1565199495138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  <c:txPr>
              <a:bodyPr/>
              <a:lstStyle/>
              <a:p>
                <a:pPr>
                  <a:defRPr sz="13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270815.59999999998</c:v>
                </c:pt>
                <c:pt idx="1">
                  <c:v>322105.40000000002</c:v>
                </c:pt>
                <c:pt idx="2">
                  <c:v>333310.2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565392922443643E-2"/>
                  <c:y val="-0.1108919364150795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814,8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96318864758906"/>
                      <c:h val="5.909908006578503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4.0581592936559267E-2"/>
                  <c:y val="-0.10072571626831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288,3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17527807644727"/>
                      <c:h val="5.909903688862158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7175777231606567E-2"/>
                  <c:y val="-9.62329322242883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915,5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11814.9</c:v>
                </c:pt>
                <c:pt idx="1">
                  <c:v>11288.3</c:v>
                </c:pt>
                <c:pt idx="2">
                  <c:v>8915.5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gapDepth val="81"/>
        <c:shape val="cylinder"/>
        <c:axId val="485833856"/>
        <c:axId val="485834248"/>
        <c:axId val="0"/>
      </c:bar3DChart>
      <c:catAx>
        <c:axId val="485833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  <c:crossAx val="485834248"/>
        <c:crosses val="autoZero"/>
        <c:auto val="1"/>
        <c:lblAlgn val="ctr"/>
        <c:lblOffset val="100"/>
        <c:noMultiLvlLbl val="0"/>
      </c:catAx>
      <c:valAx>
        <c:axId val="485834248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485833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"/>
          <c:w val="0.51532493191312889"/>
          <c:h val="8.8924894421013922E-2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097285486797772E-2"/>
          <c:y val="5.518928696031826E-2"/>
          <c:w val="0.71701894233973995"/>
          <c:h val="0.944810713039681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9FF66"/>
              </a:solidFill>
              <a:ln>
                <a:solidFill>
                  <a:srgbClr val="00FF00"/>
                </a:solidFill>
              </a:ln>
            </c:spPr>
          </c:dPt>
          <c:dPt>
            <c:idx val="1"/>
            <c:bubble3D val="0"/>
            <c:spPr>
              <a:solidFill>
                <a:srgbClr val="33CCCC"/>
              </a:solidFill>
              <a:ln>
                <a:solidFill>
                  <a:srgbClr val="009999"/>
                </a:solidFill>
              </a:ln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-0.14167115506549491"/>
                  <c:y val="-0.116809145962339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020366779290577E-2"/>
                  <c:y val="-0.16237693862475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17665948198195"/>
                      <c:h val="7.076431078808007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5054211416733465"/>
                  <c:y val="-1.8801517180352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FF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Организация бюджетного процесса</c:v>
                </c:pt>
                <c:pt idx="1">
                  <c:v>Обеспечение устойчивости и сбалансированности бюджетов поселений</c:v>
                </c:pt>
                <c:pt idx="2">
                  <c:v>Управление муниципальным долгом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5438.3</c:v>
                </c:pt>
                <c:pt idx="1">
                  <c:v>23916.2</c:v>
                </c:pt>
                <c:pt idx="2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584985927489533"/>
          <c:y val="0.13065972467705608"/>
          <c:w val="0.38233992519349708"/>
          <c:h val="0.55273683041065613"/>
        </c:manualLayout>
      </c:layout>
      <c:overlay val="0"/>
      <c:txPr>
        <a:bodyPr rot="0"/>
        <a:lstStyle/>
        <a:p>
          <a:pPr>
            <a:defRPr sz="1100">
              <a:solidFill>
                <a:srgbClr val="000099"/>
              </a:solidFill>
              <a:latin typeface="Franklin Gothic Book" panose="020B05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Среднегодовая численность населения, человек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33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8875</c:v>
                </c:pt>
                <c:pt idx="1">
                  <c:v>8699</c:v>
                </c:pt>
                <c:pt idx="2">
                  <c:v>8471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5306440"/>
        <c:axId val="425308008"/>
        <c:axId val="0"/>
      </c:bar3DChart>
      <c:catAx>
        <c:axId val="4253064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25308008"/>
        <c:crosses val="autoZero"/>
        <c:auto val="1"/>
        <c:lblAlgn val="ctr"/>
        <c:lblOffset val="100"/>
        <c:noMultiLvlLbl val="0"/>
      </c:catAx>
      <c:valAx>
        <c:axId val="42530800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425306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32"/>
          <c:w val="0.20617859399957367"/>
          <c:h val="0.32229231474280712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607943994678792E-2"/>
          <c:y val="3.1597597874098111E-2"/>
          <c:w val="0.79658501147780136"/>
          <c:h val="0.609688835743396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"Развитие культурно-досуговой деятельности"</c:v>
                </c:pt>
                <c:pt idx="1">
                  <c:v>"Организация библиотечного обслуживания населения"</c:v>
                </c:pt>
                <c:pt idx="2">
                  <c:v>"Музейная деятельность"</c:v>
                </c:pt>
                <c:pt idx="3">
                  <c:v>"Развитие дополнительного образования в области культуры и искусства"</c:v>
                </c:pt>
                <c:pt idx="4">
                  <c:v>Развитие физкультуры и спорта"</c:v>
                </c:pt>
                <c:pt idx="5">
                  <c:v>Обеспечивающие комплексы процессных мероприятий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28725.200000000001</c:v>
                </c:pt>
                <c:pt idx="1">
                  <c:v>11940.8</c:v>
                </c:pt>
                <c:pt idx="2" formatCode="General">
                  <c:v>935.3</c:v>
                </c:pt>
                <c:pt idx="3" formatCode="General">
                  <c:v>4318.8999999999996</c:v>
                </c:pt>
                <c:pt idx="4" formatCode="General">
                  <c:v>256.5</c:v>
                </c:pt>
                <c:pt idx="5">
                  <c:v>16765.7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"Развитие культурно-досуговой деятельности"</c:v>
                </c:pt>
                <c:pt idx="1">
                  <c:v>"Организация библиотечного обслуживания населения"</c:v>
                </c:pt>
                <c:pt idx="2">
                  <c:v>"Музейная деятельность"</c:v>
                </c:pt>
                <c:pt idx="3">
                  <c:v>"Развитие дополнительного образования в области культуры и искусства"</c:v>
                </c:pt>
                <c:pt idx="4">
                  <c:v>Развитие физкультуры и спорта"</c:v>
                </c:pt>
                <c:pt idx="5">
                  <c:v>Обеспечивающие комплексы процессных мероприятий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"Развитие культурно-досуговой деятельности"</c:v>
                </c:pt>
                <c:pt idx="1">
                  <c:v>"Организация библиотечного обслуживания населения"</c:v>
                </c:pt>
                <c:pt idx="2">
                  <c:v>"Музейная деятельность"</c:v>
                </c:pt>
                <c:pt idx="3">
                  <c:v>"Развитие дополнительного образования в области культуры и искусства"</c:v>
                </c:pt>
                <c:pt idx="4">
                  <c:v>Развитие физкультуры и спорта"</c:v>
                </c:pt>
                <c:pt idx="5">
                  <c:v>Обеспечивающие комплексы процессных мероприятий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415841241305084E-2"/>
          <c:y val="0.5856539819162393"/>
          <c:w val="0.88560253766897468"/>
          <c:h val="0.41097203357333056"/>
        </c:manualLayout>
      </c:layout>
      <c:overlay val="0"/>
      <c:spPr>
        <a:solidFill>
          <a:srgbClr val="CCEC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ln>
                <a:noFill/>
              </a:ln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заработной платы, млн. рублей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757575"/>
              </a:solidFill>
            </c:spPr>
          </c:dPt>
          <c:dPt>
            <c:idx val="1"/>
            <c:invertIfNegative val="0"/>
            <c:bubble3D val="0"/>
            <c:spPr>
              <a:solidFill>
                <a:srgbClr val="A5A5A5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1">
                  <a:lumMod val="85000"/>
                </a:schemeClr>
              </a:solidFill>
            </c:spPr>
          </c:dPt>
          <c:dLbls>
            <c:dLbl>
              <c:idx val="0"/>
              <c:layout>
                <c:manualLayout>
                  <c:x val="1.0155292399205162E-2"/>
                  <c:y val="-5.3467573370400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0296178384551362E-3"/>
                  <c:y val="-3.9551483943644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750.5</c:v>
                </c:pt>
                <c:pt idx="1">
                  <c:v>721.8</c:v>
                </c:pt>
                <c:pt idx="2">
                  <c:v>856.8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5304872"/>
        <c:axId val="425305264"/>
        <c:axId val="0"/>
      </c:bar3DChart>
      <c:catAx>
        <c:axId val="4253048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25305264"/>
        <c:crosses val="autoZero"/>
        <c:auto val="1"/>
        <c:lblAlgn val="ctr"/>
        <c:lblOffset val="100"/>
        <c:noMultiLvlLbl val="0"/>
      </c:catAx>
      <c:valAx>
        <c:axId val="425305264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425304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43"/>
          <c:w val="0.20617859399957367"/>
          <c:h val="0.32229231474280723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плата, рублей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90033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33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9933"/>
              </a:solidFill>
            </c:spPr>
          </c:dPt>
          <c:dLbls>
            <c:dLbl>
              <c:idx val="0"/>
              <c:layout>
                <c:manualLayout>
                  <c:x val="1.0155292399205162E-2"/>
                  <c:y val="-5.3467573370400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5377417081162274E-2"/>
                  <c:y val="-6.8262764085644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39173.9</c:v>
                </c:pt>
                <c:pt idx="1">
                  <c:v>42050</c:v>
                </c:pt>
                <c:pt idx="2">
                  <c:v>49114.7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5189624"/>
        <c:axId val="425188448"/>
        <c:axId val="0"/>
      </c:bar3DChart>
      <c:catAx>
        <c:axId val="4251896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25188448"/>
        <c:crosses val="autoZero"/>
        <c:auto val="1"/>
        <c:lblAlgn val="ctr"/>
        <c:lblOffset val="100"/>
        <c:noMultiLvlLbl val="0"/>
      </c:catAx>
      <c:valAx>
        <c:axId val="42518844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425189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49"/>
          <c:w val="0.20617859399957367"/>
          <c:h val="0.3222923147428074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9.8297328380398206E-3"/>
          <c:y val="0.2179398310426115"/>
        </c:manualLayout>
      </c:layout>
      <c:overlay val="0"/>
      <c:spPr>
        <a:noFill/>
        <a:ln w="12700" cap="flat" cmpd="sng" algn="ctr">
          <a:solidFill>
            <a:srgbClr val="0066FF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681"/>
          <c:w val="0.56278326100284914"/>
          <c:h val="0.404532654743294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 в бюджет МО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4075311862600137"/>
                  <c:y val="-3.5307396570272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1798764972009552E-2"/>
                  <c:y val="2.5231736576378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041633392353959E-3"/>
                  <c:y val="-2.0818619119938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"Кроношпан"</c:v>
                </c:pt>
                <c:pt idx="3">
                  <c:v>ООО "ИЗ ДСП"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14.5</c:v>
                </c:pt>
                <c:pt idx="1">
                  <c:v>2.1</c:v>
                </c:pt>
                <c:pt idx="2">
                  <c:v>5.2</c:v>
                </c:pt>
                <c:pt idx="3">
                  <c:v>4.5999999999999996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581548542141463"/>
          <c:y val="2.7210702731176404E-2"/>
          <c:w val="0.36982235953660414"/>
          <c:h val="0.97278929726882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ata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image" Target="../media/image16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solidFill>
          <a:srgbClr val="99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solidFill>
          <a:srgbClr val="FFFF66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CC66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solidFill>
          <a:srgbClr val="00FF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solidFill>
          <a:srgbClr val="FF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solidFill>
          <a:srgbClr val="99FF33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215" custLinFactNeighborY="-3467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4BB662C6-1121-4DB6-A183-CBF2D6E149DA}" type="presOf" srcId="{4603DC6C-7EC1-47C8-A84A-3B346902C257}" destId="{C3B215E5-EFF6-49A1-8AE4-4F5263ECB00F}" srcOrd="0" destOrd="0" presId="urn:microsoft.com/office/officeart/2008/layout/AlternatingHexagons"/>
    <dgm:cxn modelId="{37AEC3B2-8E16-4228-A9F8-8D83E79BC22C}" type="presOf" srcId="{C8DE20EF-8EF1-45FC-971F-A8C1C99DF9AE}" destId="{7FBAD070-8E4C-422C-8CB2-0A12B2F0C227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9BF88FCB-3E44-4B09-9898-2A57B726A174}" type="presOf" srcId="{7766BD68-16AE-4410-B516-7446B34E343E}" destId="{699AECFF-FDA4-4EF8-BDF9-C673FE5563E8}" srcOrd="0" destOrd="0" presId="urn:microsoft.com/office/officeart/2008/layout/AlternatingHexagons"/>
    <dgm:cxn modelId="{7697471B-3FBB-41C6-A30A-BF3084E4E804}" type="presOf" srcId="{70A5B45C-FC9D-49B7-9961-DDBF2C7D8526}" destId="{3CF31EB5-310B-4C29-A308-C76A0039882D}" srcOrd="0" destOrd="0" presId="urn:microsoft.com/office/officeart/2008/layout/AlternatingHexagons"/>
    <dgm:cxn modelId="{674211E2-4FA2-457D-8154-86CD09C152F2}" type="presOf" srcId="{6881E2F7-5943-41BE-8A54-E82407C42B28}" destId="{0EAD43CD-C870-4968-8E6F-80318E0E08E1}" srcOrd="0" destOrd="0" presId="urn:microsoft.com/office/officeart/2008/layout/AlternatingHexagons"/>
    <dgm:cxn modelId="{8D43CE03-3A88-4F73-9D75-2139A181CBD9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DDDA2F7A-EE00-4FE7-B424-DD335AAC8E00}" type="presOf" srcId="{E27D79CE-597B-423A-94E0-EDAF35FFD511}" destId="{23C757E7-C092-4716-97AC-1F669182D0AF}" srcOrd="0" destOrd="0" presId="urn:microsoft.com/office/officeart/2008/layout/AlternatingHexagons"/>
    <dgm:cxn modelId="{C4A15FBF-3FDA-4C09-B244-36270C7DD2E7}" type="presParOf" srcId="{23C757E7-C092-4716-97AC-1F669182D0AF}" destId="{7A1F00A2-048E-4F4A-B91D-2981356BBFBF}" srcOrd="0" destOrd="0" presId="urn:microsoft.com/office/officeart/2008/layout/AlternatingHexagons"/>
    <dgm:cxn modelId="{860186D2-7D64-4A56-89ED-6AA74420DA2E}" type="presParOf" srcId="{7A1F00A2-048E-4F4A-B91D-2981356BBFBF}" destId="{699AECFF-FDA4-4EF8-BDF9-C673FE5563E8}" srcOrd="0" destOrd="0" presId="urn:microsoft.com/office/officeart/2008/layout/AlternatingHexagons"/>
    <dgm:cxn modelId="{251D82FD-AEB5-434A-8407-250898D54D59}" type="presParOf" srcId="{7A1F00A2-048E-4F4A-B91D-2981356BBFBF}" destId="{002E6CA7-7525-4B3A-BDEA-2E7EE438876D}" srcOrd="1" destOrd="0" presId="urn:microsoft.com/office/officeart/2008/layout/AlternatingHexagons"/>
    <dgm:cxn modelId="{DF32E9AD-7D1B-4A43-8D79-4A0891C3B6D3}" type="presParOf" srcId="{7A1F00A2-048E-4F4A-B91D-2981356BBFBF}" destId="{9A90458D-2F16-4BDA-93F3-05862C01B8A7}" srcOrd="2" destOrd="0" presId="urn:microsoft.com/office/officeart/2008/layout/AlternatingHexagons"/>
    <dgm:cxn modelId="{EA817D72-EA2F-4055-A631-2F3D3F0CC696}" type="presParOf" srcId="{7A1F00A2-048E-4F4A-B91D-2981356BBFBF}" destId="{AF9F7455-5F80-4D98-8710-8EC0AE8706A2}" srcOrd="3" destOrd="0" presId="urn:microsoft.com/office/officeart/2008/layout/AlternatingHexagons"/>
    <dgm:cxn modelId="{7189303B-C498-432B-9219-5E5B2C41770C}" type="presParOf" srcId="{7A1F00A2-048E-4F4A-B91D-2981356BBFBF}" destId="{3CF31EB5-310B-4C29-A308-C76A0039882D}" srcOrd="4" destOrd="0" presId="urn:microsoft.com/office/officeart/2008/layout/AlternatingHexagons"/>
    <dgm:cxn modelId="{5A926A55-ADD9-4F29-B00C-1DF9888595A5}" type="presParOf" srcId="{23C757E7-C092-4716-97AC-1F669182D0AF}" destId="{FE7E3BEE-8997-42EF-8C52-F3C199F879DA}" srcOrd="1" destOrd="0" presId="urn:microsoft.com/office/officeart/2008/layout/AlternatingHexagons"/>
    <dgm:cxn modelId="{9A67E6CC-3FDE-4E58-86CA-E8D7D0E7A434}" type="presParOf" srcId="{23C757E7-C092-4716-97AC-1F669182D0AF}" destId="{840EDB5D-4B12-4556-B1C5-B88F1D0C5483}" srcOrd="2" destOrd="0" presId="urn:microsoft.com/office/officeart/2008/layout/AlternatingHexagons"/>
    <dgm:cxn modelId="{767611C6-262B-4E6E-8C84-AA6F99EDD991}" type="presParOf" srcId="{840EDB5D-4B12-4556-B1C5-B88F1D0C5483}" destId="{645E9327-EFF8-4681-AA27-642B2006EE5F}" srcOrd="0" destOrd="0" presId="urn:microsoft.com/office/officeart/2008/layout/AlternatingHexagons"/>
    <dgm:cxn modelId="{9BA5A873-47E1-4F64-B81F-9C444719158B}" type="presParOf" srcId="{840EDB5D-4B12-4556-B1C5-B88F1D0C5483}" destId="{F350C8BC-685B-4971-88B8-B9A5CA3EEBC9}" srcOrd="1" destOrd="0" presId="urn:microsoft.com/office/officeart/2008/layout/AlternatingHexagons"/>
    <dgm:cxn modelId="{D8D2A0BA-18FF-4AA8-9CFB-CC97049BBF2A}" type="presParOf" srcId="{840EDB5D-4B12-4556-B1C5-B88F1D0C5483}" destId="{21A06A91-5765-47E3-9551-71CA0F37F9F4}" srcOrd="2" destOrd="0" presId="urn:microsoft.com/office/officeart/2008/layout/AlternatingHexagons"/>
    <dgm:cxn modelId="{BB5027BF-867D-49B1-9B1B-D2D99D785E8D}" type="presParOf" srcId="{840EDB5D-4B12-4556-B1C5-B88F1D0C5483}" destId="{D66CA426-84FD-40F3-87C4-3A3B085FB9D6}" srcOrd="3" destOrd="0" presId="urn:microsoft.com/office/officeart/2008/layout/AlternatingHexagons"/>
    <dgm:cxn modelId="{04071BC4-0339-4D68-A916-C194AA5E8EE4}" type="presParOf" srcId="{840EDB5D-4B12-4556-B1C5-B88F1D0C5483}" destId="{0EAD43CD-C870-4968-8E6F-80318E0E08E1}" srcOrd="4" destOrd="0" presId="urn:microsoft.com/office/officeart/2008/layout/AlternatingHexagons"/>
    <dgm:cxn modelId="{94A0EE49-1ABE-4895-9E07-2B66A5127B87}" type="presParOf" srcId="{23C757E7-C092-4716-97AC-1F669182D0AF}" destId="{73250D12-867B-4876-A221-DC5700F33182}" srcOrd="3" destOrd="0" presId="urn:microsoft.com/office/officeart/2008/layout/AlternatingHexagons"/>
    <dgm:cxn modelId="{9E8E053D-C8A6-4D38-BD0F-BB2676ACAEEB}" type="presParOf" srcId="{23C757E7-C092-4716-97AC-1F669182D0AF}" destId="{EEE2586E-A5EA-4124-98C3-5E4BB5A659FD}" srcOrd="4" destOrd="0" presId="urn:microsoft.com/office/officeart/2008/layout/AlternatingHexagons"/>
    <dgm:cxn modelId="{693B3710-BC00-49C3-8760-B2B75C3F48A5}" type="presParOf" srcId="{EEE2586E-A5EA-4124-98C3-5E4BB5A659FD}" destId="{7FBAD070-8E4C-422C-8CB2-0A12B2F0C227}" srcOrd="0" destOrd="0" presId="urn:microsoft.com/office/officeart/2008/layout/AlternatingHexagons"/>
    <dgm:cxn modelId="{0AD893A2-9F6B-4BA5-B5D5-D9F59A4192FC}" type="presParOf" srcId="{EEE2586E-A5EA-4124-98C3-5E4BB5A659FD}" destId="{A747FBB7-DD11-46DD-975D-DE55298BFCD0}" srcOrd="1" destOrd="0" presId="urn:microsoft.com/office/officeart/2008/layout/AlternatingHexagons"/>
    <dgm:cxn modelId="{2495E7C9-9179-4FCB-ACC6-22200D5C9B90}" type="presParOf" srcId="{EEE2586E-A5EA-4124-98C3-5E4BB5A659FD}" destId="{A0143469-E59C-4FAD-9B60-75F32A6E5CBD}" srcOrd="2" destOrd="0" presId="urn:microsoft.com/office/officeart/2008/layout/AlternatingHexagons"/>
    <dgm:cxn modelId="{C52AFB5F-2A4C-465E-AC15-9C0182FBB1AF}" type="presParOf" srcId="{EEE2586E-A5EA-4124-98C3-5E4BB5A659FD}" destId="{A1DA8110-3833-4CC1-9337-BD3AF6D1643F}" srcOrd="3" destOrd="0" presId="urn:microsoft.com/office/officeart/2008/layout/AlternatingHexagons"/>
    <dgm:cxn modelId="{CEDAC121-57B9-4EA2-A026-1D5F93FDE4CA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2FAFE79-1309-437C-9017-5A93B1A7692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23F3BF-C622-4ACC-9CC6-5132CEA7FDEB}">
      <dgm:prSet/>
      <dgm:spPr/>
      <dgm:t>
        <a:bodyPr/>
        <a:lstStyle/>
        <a:p>
          <a:pPr rtl="0"/>
          <a:r>
            <a:rPr lang="ru-RU" dirty="0" smtClean="0">
              <a:latin typeface="Sitka Small" panose="02000505000000020004" pitchFamily="2" charset="0"/>
            </a:rPr>
            <a:t>В </a:t>
          </a:r>
          <a:r>
            <a:rPr lang="ru-RU" b="1" dirty="0" smtClean="0">
              <a:latin typeface="Sitka Small" panose="02000505000000020004" pitchFamily="2" charset="0"/>
            </a:rPr>
            <a:t>2022</a:t>
          </a:r>
          <a:r>
            <a:rPr lang="ru-RU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b="1" dirty="0" smtClean="0">
              <a:latin typeface="Sitka Small" panose="02000505000000020004" pitchFamily="2" charset="0"/>
            </a:rPr>
            <a:t>26 270,9 </a:t>
          </a:r>
          <a:r>
            <a:rPr lang="ru-RU" dirty="0" smtClean="0">
              <a:latin typeface="Sitka Small" panose="02000505000000020004" pitchFamily="2" charset="0"/>
            </a:rPr>
            <a:t>тыс. рублей или </a:t>
          </a:r>
          <a:r>
            <a:rPr lang="ru-RU" b="1" dirty="0" smtClean="0">
              <a:latin typeface="Sitka Small" panose="02000505000000020004" pitchFamily="2" charset="0"/>
            </a:rPr>
            <a:t>96,5</a:t>
          </a:r>
          <a:r>
            <a:rPr lang="ru-RU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dirty="0" smtClean="0">
              <a:latin typeface="Sitka Small" panose="02000505000000020004" pitchFamily="2" charset="0"/>
            </a:rPr>
            <a:t>27 238,3 </a:t>
          </a:r>
          <a:r>
            <a:rPr lang="ru-RU" dirty="0" smtClean="0">
              <a:latin typeface="Sitka Small" panose="02000505000000020004" pitchFamily="2" charset="0"/>
            </a:rPr>
            <a:t>тыс. рублей). По сравнению с </a:t>
          </a:r>
          <a:r>
            <a:rPr lang="ru-RU" b="1" dirty="0" smtClean="0">
              <a:latin typeface="Sitka Small" panose="02000505000000020004" pitchFamily="2" charset="0"/>
            </a:rPr>
            <a:t>2021</a:t>
          </a:r>
          <a:r>
            <a:rPr lang="ru-RU" dirty="0" smtClean="0">
              <a:latin typeface="Sitka Small" panose="02000505000000020004" pitchFamily="2" charset="0"/>
            </a:rPr>
            <a:t> годом расходы увеличились на </a:t>
          </a:r>
          <a:r>
            <a:rPr lang="ru-RU" b="1" dirty="0" smtClean="0">
              <a:latin typeface="Sitka Small" panose="02000505000000020004" pitchFamily="2" charset="0"/>
            </a:rPr>
            <a:t>795,0 </a:t>
          </a:r>
          <a:r>
            <a:rPr lang="ru-RU" dirty="0" smtClean="0">
              <a:latin typeface="Sitka Small" panose="02000505000000020004" pitchFamily="2" charset="0"/>
            </a:rPr>
            <a:t>тыс. рублей.</a:t>
          </a:r>
          <a:endParaRPr lang="ru-RU" dirty="0">
            <a:latin typeface="Sitka Small" panose="02000505000000020004" pitchFamily="2" charset="0"/>
          </a:endParaRPr>
        </a:p>
      </dgm:t>
    </dgm:pt>
    <dgm:pt modelId="{10D96505-4694-435B-AA13-EA72AE01D0FD}" type="parTrans" cxnId="{8691FA0A-FDA3-41E5-A284-85AABE49BA6C}">
      <dgm:prSet/>
      <dgm:spPr/>
      <dgm:t>
        <a:bodyPr/>
        <a:lstStyle/>
        <a:p>
          <a:endParaRPr lang="ru-RU"/>
        </a:p>
      </dgm:t>
    </dgm:pt>
    <dgm:pt modelId="{BE9BA3CA-2EE7-45C1-A6EF-B33BE2852BA3}" type="sibTrans" cxnId="{8691FA0A-FDA3-41E5-A284-85AABE49BA6C}">
      <dgm:prSet/>
      <dgm:spPr/>
      <dgm:t>
        <a:bodyPr/>
        <a:lstStyle/>
        <a:p>
          <a:endParaRPr lang="ru-RU"/>
        </a:p>
      </dgm:t>
    </dgm:pt>
    <dgm:pt modelId="{4776C69A-9CBC-404F-8DCA-D9E2447A10AC}" type="pres">
      <dgm:prSet presAssocID="{32FAFE79-1309-437C-9017-5A93B1A769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111D52-C353-45DC-803B-BD0210FB5D6C}" type="pres">
      <dgm:prSet presAssocID="{0923F3BF-C622-4ACC-9CC6-5132CEA7FDE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16225D-650F-4945-9130-6EF7E1B63E44}" type="presOf" srcId="{0923F3BF-C622-4ACC-9CC6-5132CEA7FDEB}" destId="{93111D52-C353-45DC-803B-BD0210FB5D6C}" srcOrd="0" destOrd="0" presId="urn:microsoft.com/office/officeart/2005/8/layout/vList2"/>
    <dgm:cxn modelId="{BC6D4670-513A-4734-B077-71BF5BB1EE6B}" type="presOf" srcId="{32FAFE79-1309-437C-9017-5A93B1A76926}" destId="{4776C69A-9CBC-404F-8DCA-D9E2447A10AC}" srcOrd="0" destOrd="0" presId="urn:microsoft.com/office/officeart/2005/8/layout/vList2"/>
    <dgm:cxn modelId="{8691FA0A-FDA3-41E5-A284-85AABE49BA6C}" srcId="{32FAFE79-1309-437C-9017-5A93B1A76926}" destId="{0923F3BF-C622-4ACC-9CC6-5132CEA7FDEB}" srcOrd="0" destOrd="0" parTransId="{10D96505-4694-435B-AA13-EA72AE01D0FD}" sibTransId="{BE9BA3CA-2EE7-45C1-A6EF-B33BE2852BA3}"/>
    <dgm:cxn modelId="{1A8DEFF9-F0FF-4035-9AFC-641AC8C5C316}" type="presParOf" srcId="{4776C69A-9CBC-404F-8DCA-D9E2447A10AC}" destId="{93111D52-C353-45DC-803B-BD0210FB5D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19 911,0  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419,6     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28,5 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679,7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688,5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4 473,7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7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7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7"/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7"/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7"/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7"/>
      <dgm:spPr/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  <dgm:t>
        <a:bodyPr/>
        <a:lstStyle/>
        <a:p>
          <a:endParaRPr lang="ru-RU"/>
        </a:p>
      </dgm:t>
    </dgm:pt>
    <dgm:pt modelId="{9A04AD90-3895-4ACF-8499-71288C37341A}" type="pres">
      <dgm:prSet presAssocID="{81E65851-1FDD-4F11-ADF0-66C6D817BE38}" presName="accentRepeatNode" presStyleLbl="solidFgAcc1" presStyleIdx="5" presStyleCnt="7"/>
      <dgm:spPr/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  <dgm:t>
        <a:bodyPr/>
        <a:lstStyle/>
        <a:p>
          <a:endParaRPr lang="ru-RU"/>
        </a:p>
      </dgm:t>
    </dgm:pt>
    <dgm:pt modelId="{E547E3DF-A5BE-4C1B-B1E3-310C0790F7AC}" type="pres">
      <dgm:prSet presAssocID="{4EFB4BC5-0CB0-4860-AE3E-40B93C03ADAA}" presName="accentRepeatNode" presStyleLbl="solidFgAcc1" presStyleIdx="6" presStyleCnt="7"/>
      <dgm:spPr/>
      <dgm:t>
        <a:bodyPr/>
        <a:lstStyle/>
        <a:p>
          <a:endParaRPr lang="ru-RU"/>
        </a:p>
      </dgm:t>
    </dgm:pt>
  </dgm:ptLst>
  <dgm:cxnLst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FAC005AE-5DD2-451E-8F1B-C268B84DFC7F}" type="presOf" srcId="{A3445568-2506-42AC-BBB5-DB5ED086F057}" destId="{52584468-E839-4401-BB3F-A0FE05FF005B}" srcOrd="0" destOrd="0" presId="urn:microsoft.com/office/officeart/2008/layout/VerticalCurvedList"/>
    <dgm:cxn modelId="{6E0C6AD5-9889-4EDE-9B38-53B7C9FC55B1}" type="presOf" srcId="{4EFB4BC5-0CB0-4860-AE3E-40B93C03ADAA}" destId="{C331A558-E48E-47D4-910F-5DCF2C04B607}" srcOrd="0" destOrd="0" presId="urn:microsoft.com/office/officeart/2008/layout/VerticalCurvedList"/>
    <dgm:cxn modelId="{DD4A41D9-CFB0-4280-88E2-32D491CE9395}" type="presOf" srcId="{8A3A9D39-9891-4042-B27F-C8A433642566}" destId="{262F9EDB-960B-4F3F-BACE-D0C94E1B1159}" srcOrd="0" destOrd="0" presId="urn:microsoft.com/office/officeart/2008/layout/VerticalCurvedList"/>
    <dgm:cxn modelId="{CAD8702D-1601-4B31-8B6F-BC398F231A26}" type="presOf" srcId="{BA071A15-EFEB-45C1-9F30-37EE5497FC18}" destId="{0436DA89-A853-4627-A083-1739EEEF6E0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D5CD2549-3B37-4A5B-8716-AD1A1724B9ED}" type="presOf" srcId="{71EE7BEE-5E7D-4C7A-AEF8-1408C21F15CE}" destId="{C3A74AA2-FF48-47DF-A3C8-3CD6770F42AE}" srcOrd="0" destOrd="0" presId="urn:microsoft.com/office/officeart/2008/layout/VerticalCurvedList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4E27B108-87DB-4BAC-A5B0-45DE08B92689}" type="presOf" srcId="{4376AF43-8EA0-4189-B4F5-756A66676509}" destId="{F7B79699-6C9E-4222-92C4-820989853EF6}" srcOrd="0" destOrd="0" presId="urn:microsoft.com/office/officeart/2008/layout/VerticalCurvedList"/>
    <dgm:cxn modelId="{287DB244-0A84-445E-9974-E26DE9E7AD0B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21BAD7DA-7F75-49E4-A41B-F1EEAB2B3C25}" type="presOf" srcId="{AC1DF1C8-1819-43F5-8C94-35F4725FA01C}" destId="{5979CBC2-0EE9-4535-A7E0-BF6040AD38B5}" srcOrd="0" destOrd="0" presId="urn:microsoft.com/office/officeart/2008/layout/VerticalCurvedList"/>
    <dgm:cxn modelId="{CB5B10CA-25D9-421A-ACB9-03A46BDC3CDE}" type="presOf" srcId="{81E65851-1FDD-4F11-ADF0-66C6D817BE38}" destId="{8CBB39F1-8E67-4419-A29C-14F00A783B16}" srcOrd="0" destOrd="0" presId="urn:microsoft.com/office/officeart/2008/layout/VerticalCurvedList"/>
    <dgm:cxn modelId="{DB169460-7136-4E30-B2E0-CDF2CA0CCF9E}" type="presParOf" srcId="{0436DA89-A853-4627-A083-1739EEEF6E06}" destId="{B5C51162-0C10-4B47-9AA5-5F9C13B00093}" srcOrd="0" destOrd="0" presId="urn:microsoft.com/office/officeart/2008/layout/VerticalCurvedList"/>
    <dgm:cxn modelId="{167B493C-3767-4F1A-BC3E-A1345BF48791}" type="presParOf" srcId="{B5C51162-0C10-4B47-9AA5-5F9C13B00093}" destId="{E1E61BAD-BED1-4D8A-90D4-BAE07F332A16}" srcOrd="0" destOrd="0" presId="urn:microsoft.com/office/officeart/2008/layout/VerticalCurvedList"/>
    <dgm:cxn modelId="{967B3D88-B92F-4162-BB4F-A926492E27DB}" type="presParOf" srcId="{E1E61BAD-BED1-4D8A-90D4-BAE07F332A16}" destId="{4B2E72F6-C480-4DB1-9B6F-57BDD76DA4A2}" srcOrd="0" destOrd="0" presId="urn:microsoft.com/office/officeart/2008/layout/VerticalCurvedList"/>
    <dgm:cxn modelId="{BC5D5A87-251C-436B-A26F-37B4B7FF3707}" type="presParOf" srcId="{E1E61BAD-BED1-4D8A-90D4-BAE07F332A16}" destId="{C3A74AA2-FF48-47DF-A3C8-3CD6770F42AE}" srcOrd="1" destOrd="0" presId="urn:microsoft.com/office/officeart/2008/layout/VerticalCurvedList"/>
    <dgm:cxn modelId="{2A0E40E8-1F25-49A7-B357-68E5078F92BC}" type="presParOf" srcId="{E1E61BAD-BED1-4D8A-90D4-BAE07F332A16}" destId="{CD51E50C-CCC6-4294-BB05-8281AC6B0206}" srcOrd="2" destOrd="0" presId="urn:microsoft.com/office/officeart/2008/layout/VerticalCurvedList"/>
    <dgm:cxn modelId="{10A64E9C-4E08-44D1-A2F2-467970ADE229}" type="presParOf" srcId="{E1E61BAD-BED1-4D8A-90D4-BAE07F332A16}" destId="{CAF5E078-4AEA-4373-9B88-DAA4E643181C}" srcOrd="3" destOrd="0" presId="urn:microsoft.com/office/officeart/2008/layout/VerticalCurvedList"/>
    <dgm:cxn modelId="{0BE2B06F-ABBE-4CC9-BE5F-1750CCEA97A4}" type="presParOf" srcId="{B5C51162-0C10-4B47-9AA5-5F9C13B00093}" destId="{F7B79699-6C9E-4222-92C4-820989853EF6}" srcOrd="1" destOrd="0" presId="urn:microsoft.com/office/officeart/2008/layout/VerticalCurvedList"/>
    <dgm:cxn modelId="{9AC8CF5D-6FF1-48C6-B0D2-C2E3865F95C6}" type="presParOf" srcId="{B5C51162-0C10-4B47-9AA5-5F9C13B00093}" destId="{135B7EAE-CDED-4E79-8A1E-6DC1E94DBBDC}" srcOrd="2" destOrd="0" presId="urn:microsoft.com/office/officeart/2008/layout/VerticalCurvedList"/>
    <dgm:cxn modelId="{0FACFC74-D230-4CD5-BEF5-4A2DB20EF995}" type="presParOf" srcId="{135B7EAE-CDED-4E79-8A1E-6DC1E94DBBDC}" destId="{4B24DBC4-281B-4427-8AC6-38D1BD950105}" srcOrd="0" destOrd="0" presId="urn:microsoft.com/office/officeart/2008/layout/VerticalCurvedList"/>
    <dgm:cxn modelId="{57B1C61A-EF9D-4E2B-99CA-E65592496454}" type="presParOf" srcId="{B5C51162-0C10-4B47-9AA5-5F9C13B00093}" destId="{52584468-E839-4401-BB3F-A0FE05FF005B}" srcOrd="3" destOrd="0" presId="urn:microsoft.com/office/officeart/2008/layout/VerticalCurvedList"/>
    <dgm:cxn modelId="{B1F0AF64-DF7A-40CB-9D0C-089AD38F1F8F}" type="presParOf" srcId="{B5C51162-0C10-4B47-9AA5-5F9C13B00093}" destId="{6C48ABAB-0992-4FBE-B23F-3A8F1359BF9D}" srcOrd="4" destOrd="0" presId="urn:microsoft.com/office/officeart/2008/layout/VerticalCurvedList"/>
    <dgm:cxn modelId="{A1BFDE62-2D5B-46A2-8E36-7E69E1FCEF81}" type="presParOf" srcId="{6C48ABAB-0992-4FBE-B23F-3A8F1359BF9D}" destId="{80251128-A1F5-40E1-9DDB-013A01EE5DA4}" srcOrd="0" destOrd="0" presId="urn:microsoft.com/office/officeart/2008/layout/VerticalCurvedList"/>
    <dgm:cxn modelId="{94BF7825-8F4E-4235-A00B-F66C9C76434F}" type="presParOf" srcId="{B5C51162-0C10-4B47-9AA5-5F9C13B00093}" destId="{5979CBC2-0EE9-4535-A7E0-BF6040AD38B5}" srcOrd="5" destOrd="0" presId="urn:microsoft.com/office/officeart/2008/layout/VerticalCurvedList"/>
    <dgm:cxn modelId="{783FC82C-A2A3-403B-BDF4-96BA818298F8}" type="presParOf" srcId="{B5C51162-0C10-4B47-9AA5-5F9C13B00093}" destId="{CD55839D-27D4-473B-8077-2E062ED3ECE8}" srcOrd="6" destOrd="0" presId="urn:microsoft.com/office/officeart/2008/layout/VerticalCurvedList"/>
    <dgm:cxn modelId="{345949EF-C4B6-4624-815B-70EB2691C8CB}" type="presParOf" srcId="{CD55839D-27D4-473B-8077-2E062ED3ECE8}" destId="{400EB121-59E7-4F3C-AAEC-8B8E786BC37E}" srcOrd="0" destOrd="0" presId="urn:microsoft.com/office/officeart/2008/layout/VerticalCurvedList"/>
    <dgm:cxn modelId="{62226D4D-759B-444A-B2C8-C58541FE7E83}" type="presParOf" srcId="{B5C51162-0C10-4B47-9AA5-5F9C13B00093}" destId="{6837DB48-D70D-438C-8D10-A5853F390E0A}" srcOrd="7" destOrd="0" presId="urn:microsoft.com/office/officeart/2008/layout/VerticalCurvedList"/>
    <dgm:cxn modelId="{9438017E-A505-41A9-B683-E1DFF5DF0BED}" type="presParOf" srcId="{B5C51162-0C10-4B47-9AA5-5F9C13B00093}" destId="{7E739400-C06E-476D-A588-BD2796D1BC92}" srcOrd="8" destOrd="0" presId="urn:microsoft.com/office/officeart/2008/layout/VerticalCurvedList"/>
    <dgm:cxn modelId="{F579D2F5-B8A6-4FA8-B6E6-54BF5DCE45CA}" type="presParOf" srcId="{7E739400-C06E-476D-A588-BD2796D1BC92}" destId="{93EF5291-800E-4F28-8287-2191C2C9315D}" srcOrd="0" destOrd="0" presId="urn:microsoft.com/office/officeart/2008/layout/VerticalCurvedList"/>
    <dgm:cxn modelId="{DC44E899-7BCA-42E6-B8D1-B6C26DCD7AF1}" type="presParOf" srcId="{B5C51162-0C10-4B47-9AA5-5F9C13B00093}" destId="{262F9EDB-960B-4F3F-BACE-D0C94E1B1159}" srcOrd="9" destOrd="0" presId="urn:microsoft.com/office/officeart/2008/layout/VerticalCurvedList"/>
    <dgm:cxn modelId="{04EA5236-9239-47D5-929C-0283C3A8EF71}" type="presParOf" srcId="{B5C51162-0C10-4B47-9AA5-5F9C13B00093}" destId="{6E524A4B-D17D-4B0D-8C97-4F3C4D129EE0}" srcOrd="10" destOrd="0" presId="urn:microsoft.com/office/officeart/2008/layout/VerticalCurvedList"/>
    <dgm:cxn modelId="{99EC89FC-F6D8-4262-BA13-8A8D368312A0}" type="presParOf" srcId="{6E524A4B-D17D-4B0D-8C97-4F3C4D129EE0}" destId="{2F8040AC-C318-4B86-9B65-C05202548638}" srcOrd="0" destOrd="0" presId="urn:microsoft.com/office/officeart/2008/layout/VerticalCurvedList"/>
    <dgm:cxn modelId="{92954C97-43F0-445F-B7A8-90B3DAA80667}" type="presParOf" srcId="{B5C51162-0C10-4B47-9AA5-5F9C13B00093}" destId="{8CBB39F1-8E67-4419-A29C-14F00A783B16}" srcOrd="11" destOrd="0" presId="urn:microsoft.com/office/officeart/2008/layout/VerticalCurvedList"/>
    <dgm:cxn modelId="{CC0ED8F8-DE9D-45D1-BFC6-376EC7EA0673}" type="presParOf" srcId="{B5C51162-0C10-4B47-9AA5-5F9C13B00093}" destId="{8D26E580-F4D3-4263-9C73-F248337C3113}" srcOrd="12" destOrd="0" presId="urn:microsoft.com/office/officeart/2008/layout/VerticalCurvedList"/>
    <dgm:cxn modelId="{60A24598-5EE0-4200-A5F5-9A37A02DF481}" type="presParOf" srcId="{8D26E580-F4D3-4263-9C73-F248337C3113}" destId="{9A04AD90-3895-4ACF-8499-71288C37341A}" srcOrd="0" destOrd="0" presId="urn:microsoft.com/office/officeart/2008/layout/VerticalCurvedList"/>
    <dgm:cxn modelId="{A5108637-3990-4894-B993-F5BF4214075B}" type="presParOf" srcId="{B5C51162-0C10-4B47-9AA5-5F9C13B00093}" destId="{C331A558-E48E-47D4-910F-5DCF2C04B607}" srcOrd="13" destOrd="0" presId="urn:microsoft.com/office/officeart/2008/layout/VerticalCurvedList"/>
    <dgm:cxn modelId="{B61842DB-9C39-49D6-ACFD-C810E3352C5F}" type="presParOf" srcId="{B5C51162-0C10-4B47-9AA5-5F9C13B00093}" destId="{2FF52826-56AF-4831-823A-E13D29DD9B7E}" srcOrd="14" destOrd="0" presId="urn:microsoft.com/office/officeart/2008/layout/VerticalCurvedList"/>
    <dgm:cxn modelId="{C28E5141-518E-40D0-AA30-95991755A1CE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30C5AD8-2354-40C1-ACE4-6F8090E89C32}" type="doc">
      <dgm:prSet loTypeId="urn:microsoft.com/office/officeart/2005/8/layout/vList2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39FC6FA8-48AE-439F-B5EB-499F8043B96B}">
      <dgm:prSet/>
      <dgm:spPr/>
      <dgm:t>
        <a:bodyPr/>
        <a:lstStyle/>
        <a:p>
          <a:pPr rtl="0"/>
          <a:r>
            <a:rPr lang="ru-RU" b="1" dirty="0" smtClean="0">
              <a:latin typeface="Sitka Small" panose="02000505000000020004" pitchFamily="2" charset="0"/>
            </a:rPr>
            <a:t>В 2021 </a:t>
          </a:r>
          <a:r>
            <a:rPr lang="ru-RU" dirty="0" smtClean="0">
              <a:latin typeface="Sitka Small" panose="02000505000000020004" pitchFamily="2" charset="0"/>
            </a:rPr>
            <a:t>году на реализацию программы было направлено  </a:t>
          </a:r>
          <a:r>
            <a:rPr lang="ru-RU" b="1" dirty="0" smtClean="0">
              <a:latin typeface="Sitka Small" panose="02000505000000020004" pitchFamily="2" charset="0"/>
            </a:rPr>
            <a:t>29 361,8 </a:t>
          </a:r>
          <a:r>
            <a:rPr lang="ru-RU" dirty="0" smtClean="0">
              <a:latin typeface="Sitka Small" panose="02000505000000020004" pitchFamily="2" charset="0"/>
            </a:rPr>
            <a:t>тыс. рублей или </a:t>
          </a:r>
          <a:r>
            <a:rPr lang="ru-RU" b="1" dirty="0" smtClean="0">
              <a:latin typeface="Sitka Small" panose="02000505000000020004" pitchFamily="2" charset="0"/>
            </a:rPr>
            <a:t>99,3 %</a:t>
          </a:r>
          <a:r>
            <a:rPr lang="ru-RU" dirty="0" smtClean="0">
              <a:latin typeface="Sitka Small" panose="02000505000000020004" pitchFamily="2" charset="0"/>
            </a:rPr>
            <a:t> к годовому плану (</a:t>
          </a:r>
          <a:r>
            <a:rPr lang="ru-RU" b="1" dirty="0" smtClean="0">
              <a:latin typeface="Sitka Small" panose="02000505000000020004" pitchFamily="2" charset="0"/>
            </a:rPr>
            <a:t>29 583,1 </a:t>
          </a:r>
          <a:r>
            <a:rPr lang="ru-RU" dirty="0" smtClean="0">
              <a:latin typeface="Sitka Small" panose="02000505000000020004" pitchFamily="2" charset="0"/>
            </a:rPr>
            <a:t>тыс. рублей), в том числе:</a:t>
          </a:r>
          <a:endParaRPr lang="ru-RU" dirty="0">
            <a:latin typeface="Sitka Small" panose="02000505000000020004" pitchFamily="2" charset="0"/>
          </a:endParaRPr>
        </a:p>
      </dgm:t>
    </dgm:pt>
    <dgm:pt modelId="{FD8B4FC4-E10B-4C5D-BE1A-30728B879E53}" type="parTrans" cxnId="{8E88257A-460B-4ED2-86AB-DEA7FBBD4C47}">
      <dgm:prSet/>
      <dgm:spPr/>
      <dgm:t>
        <a:bodyPr/>
        <a:lstStyle/>
        <a:p>
          <a:endParaRPr lang="ru-RU"/>
        </a:p>
      </dgm:t>
    </dgm:pt>
    <dgm:pt modelId="{499C0488-B825-4356-BD3B-7324EF4DC4E3}" type="sibTrans" cxnId="{8E88257A-460B-4ED2-86AB-DEA7FBBD4C47}">
      <dgm:prSet/>
      <dgm:spPr/>
      <dgm:t>
        <a:bodyPr/>
        <a:lstStyle/>
        <a:p>
          <a:endParaRPr lang="ru-RU"/>
        </a:p>
      </dgm:t>
    </dgm:pt>
    <dgm:pt modelId="{EDCB8743-95D2-4A90-8321-89CB1FE5EAD6}" type="pres">
      <dgm:prSet presAssocID="{430C5AD8-2354-40C1-ACE4-6F8090E89C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BD0F93-CD85-4C8E-BD79-AA3C95324ED8}" type="pres">
      <dgm:prSet presAssocID="{39FC6FA8-48AE-439F-B5EB-499F8043B96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042CC4-12FC-46A7-B0E9-CB7259BD103A}" type="presOf" srcId="{430C5AD8-2354-40C1-ACE4-6F8090E89C32}" destId="{EDCB8743-95D2-4A90-8321-89CB1FE5EAD6}" srcOrd="0" destOrd="0" presId="urn:microsoft.com/office/officeart/2005/8/layout/vList2"/>
    <dgm:cxn modelId="{B5390199-A34E-4858-85DB-05D4556A68A9}" type="presOf" srcId="{39FC6FA8-48AE-439F-B5EB-499F8043B96B}" destId="{76BD0F93-CD85-4C8E-BD79-AA3C95324ED8}" srcOrd="0" destOrd="0" presId="urn:microsoft.com/office/officeart/2005/8/layout/vList2"/>
    <dgm:cxn modelId="{8E88257A-460B-4ED2-86AB-DEA7FBBD4C47}" srcId="{430C5AD8-2354-40C1-ACE4-6F8090E89C32}" destId="{39FC6FA8-48AE-439F-B5EB-499F8043B96B}" srcOrd="0" destOrd="0" parTransId="{FD8B4FC4-E10B-4C5D-BE1A-30728B879E53}" sibTransId="{499C0488-B825-4356-BD3B-7324EF4DC4E3}"/>
    <dgm:cxn modelId="{87E9F868-CED6-4061-BB75-F0B9BA631A31}" type="presParOf" srcId="{EDCB8743-95D2-4A90-8321-89CB1FE5EAD6}" destId="{76BD0F93-CD85-4C8E-BD79-AA3C95324ED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A05AAE0-6098-4065-865B-0EE8AA0C8E51}" type="doc">
      <dgm:prSet loTypeId="urn:microsoft.com/office/officeart/2005/8/layout/vList2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E735342-10DA-4225-BCAB-5188046FC6D7}">
      <dgm:prSet custT="1"/>
      <dgm:spPr/>
      <dgm:t>
        <a:bodyPr/>
        <a:lstStyle/>
        <a:p>
          <a:pPr rtl="0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</a:t>
          </a:r>
          <a:r>
            <a:rPr lang="ru-RU" sz="1400" dirty="0" smtClean="0">
              <a:solidFill>
                <a:schemeClr val="bg1"/>
              </a:solidFill>
            </a:rPr>
            <a:t> программа была профинансирована:</a:t>
          </a:r>
          <a:endParaRPr lang="ru-RU" sz="1400" dirty="0">
            <a:solidFill>
              <a:schemeClr val="bg1"/>
            </a:solidFill>
          </a:endParaRPr>
        </a:p>
      </dgm:t>
    </dgm:pt>
    <dgm:pt modelId="{B4A39B66-9D7E-4B29-A585-B533AC7C4F18}" type="parTrans" cxnId="{2121FE01-EE53-4CEA-9DE5-FF2C67EA502B}">
      <dgm:prSet/>
      <dgm:spPr/>
      <dgm:t>
        <a:bodyPr/>
        <a:lstStyle/>
        <a:p>
          <a:endParaRPr lang="ru-RU"/>
        </a:p>
      </dgm:t>
    </dgm:pt>
    <dgm:pt modelId="{A024931A-515B-4AAC-83A2-BE482D994BDF}" type="sibTrans" cxnId="{2121FE01-EE53-4CEA-9DE5-FF2C67EA502B}">
      <dgm:prSet/>
      <dgm:spPr/>
      <dgm:t>
        <a:bodyPr/>
        <a:lstStyle/>
        <a:p>
          <a:endParaRPr lang="ru-RU"/>
        </a:p>
      </dgm:t>
    </dgm:pt>
    <dgm:pt modelId="{ED0929EB-55B6-45E7-8E8E-B7643E7D61BB}">
      <dgm:prSet custT="1"/>
      <dgm:spPr/>
      <dgm:t>
        <a:bodyPr/>
        <a:lstStyle/>
        <a:p>
          <a:pPr rtl="0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-за счет  средств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 бюджета района 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в сумме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28 383,7 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руб.;</a:t>
          </a:r>
          <a:endParaRPr lang="ru-RU" sz="12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AEA1F0C6-6957-4EC1-9F81-A8912B5F2EB3}" type="parTrans" cxnId="{30161CEA-A4BD-4F2D-A5B1-F1FC523FB4A7}">
      <dgm:prSet/>
      <dgm:spPr/>
      <dgm:t>
        <a:bodyPr/>
        <a:lstStyle/>
        <a:p>
          <a:endParaRPr lang="ru-RU"/>
        </a:p>
      </dgm:t>
    </dgm:pt>
    <dgm:pt modelId="{8F302CF2-3531-41F8-B802-CA1FBBAA419E}" type="sibTrans" cxnId="{30161CEA-A4BD-4F2D-A5B1-F1FC523FB4A7}">
      <dgm:prSet/>
      <dgm:spPr/>
      <dgm:t>
        <a:bodyPr/>
        <a:lstStyle/>
        <a:p>
          <a:endParaRPr lang="ru-RU"/>
        </a:p>
      </dgm:t>
    </dgm:pt>
    <dgm:pt modelId="{CB1F1690-2B95-44DC-B65D-333BBF7117B9}">
      <dgm:prSet custT="1"/>
      <dgm:spPr/>
      <dgm:t>
        <a:bodyPr/>
        <a:lstStyle/>
        <a:p>
          <a:pPr rtl="0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за счет средств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областного бюджета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 в сумме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939,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1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 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</a:t>
          </a:r>
          <a:r>
            <a:rPr lang="ru-RU" sz="1200" dirty="0" smtClean="0">
              <a:latin typeface="Sitka Small" panose="02000505000000020004" pitchFamily="2" charset="0"/>
            </a:rPr>
            <a:t>.</a:t>
          </a:r>
          <a:endParaRPr lang="ru-RU" sz="1200" dirty="0">
            <a:latin typeface="Sitka Small" panose="02000505000000020004" pitchFamily="2" charset="0"/>
          </a:endParaRPr>
        </a:p>
      </dgm:t>
    </dgm:pt>
    <dgm:pt modelId="{3255AD10-A63C-4B9B-9B3A-F104ACC0670B}" type="parTrans" cxnId="{F74A9656-A2E0-4A45-A8F6-7D224178D346}">
      <dgm:prSet/>
      <dgm:spPr/>
      <dgm:t>
        <a:bodyPr/>
        <a:lstStyle/>
        <a:p>
          <a:endParaRPr lang="ru-RU"/>
        </a:p>
      </dgm:t>
    </dgm:pt>
    <dgm:pt modelId="{E8D3A8F1-B86B-4EAD-849E-16A955E3E587}" type="sibTrans" cxnId="{F74A9656-A2E0-4A45-A8F6-7D224178D346}">
      <dgm:prSet/>
      <dgm:spPr/>
      <dgm:t>
        <a:bodyPr/>
        <a:lstStyle/>
        <a:p>
          <a:endParaRPr lang="ru-RU"/>
        </a:p>
      </dgm:t>
    </dgm:pt>
    <dgm:pt modelId="{46A1364D-E833-47B1-A3F6-BC3E68D5599B}">
      <dgm:prSet custT="1"/>
      <dgm:spPr/>
      <dgm:t>
        <a:bodyPr/>
        <a:lstStyle/>
        <a:p>
          <a:pPr rtl="0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- за счет средств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 бюджетов поселений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 в сумме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39,0 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руб.</a:t>
          </a:r>
          <a:endParaRPr lang="ru-RU" sz="12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1FF8EA41-EAAA-482D-8DE2-410A9E333B9B}" type="parTrans" cxnId="{471A1A1C-4209-4049-AF37-508A2343B733}">
      <dgm:prSet/>
      <dgm:spPr/>
      <dgm:t>
        <a:bodyPr/>
        <a:lstStyle/>
        <a:p>
          <a:endParaRPr lang="ru-RU"/>
        </a:p>
      </dgm:t>
    </dgm:pt>
    <dgm:pt modelId="{518B3D87-2BC7-478B-B8A7-FD17B799010C}" type="sibTrans" cxnId="{471A1A1C-4209-4049-AF37-508A2343B733}">
      <dgm:prSet/>
      <dgm:spPr/>
      <dgm:t>
        <a:bodyPr/>
        <a:lstStyle/>
        <a:p>
          <a:endParaRPr lang="ru-RU"/>
        </a:p>
      </dgm:t>
    </dgm:pt>
    <dgm:pt modelId="{38017869-FF2C-4E14-ABC9-A4CADB5E2026}" type="pres">
      <dgm:prSet presAssocID="{1A05AAE0-6098-4065-865B-0EE8AA0C8E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759E9A-AAF0-4C3D-91EC-357D74F3FFE1}" type="pres">
      <dgm:prSet presAssocID="{EE735342-10DA-4225-BCAB-5188046FC6D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B2E54-25D3-4EF3-89E6-36C7B43A0C16}" type="pres">
      <dgm:prSet presAssocID="{A024931A-515B-4AAC-83A2-BE482D994BDF}" presName="spacer" presStyleCnt="0"/>
      <dgm:spPr/>
    </dgm:pt>
    <dgm:pt modelId="{52F7BFDD-FA0F-4231-814D-5AE68CF250C0}" type="pres">
      <dgm:prSet presAssocID="{ED0929EB-55B6-45E7-8E8E-B7643E7D61B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09E5D0-4330-49B2-9566-3739C6D6E16D}" type="pres">
      <dgm:prSet presAssocID="{8F302CF2-3531-41F8-B802-CA1FBBAA419E}" presName="spacer" presStyleCnt="0"/>
      <dgm:spPr/>
    </dgm:pt>
    <dgm:pt modelId="{2FBD2C29-96C9-43B5-8E37-B36AB1E30577}" type="pres">
      <dgm:prSet presAssocID="{CB1F1690-2B95-44DC-B65D-333BBF7117B9}" presName="parentText" presStyleLbl="node1" presStyleIdx="2" presStyleCnt="4" custLinFactY="3212" custLinFactNeighborX="-491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82228D-1736-4704-8914-C4E6204BC637}" type="pres">
      <dgm:prSet presAssocID="{E8D3A8F1-B86B-4EAD-849E-16A955E3E587}" presName="spacer" presStyleCnt="0"/>
      <dgm:spPr/>
    </dgm:pt>
    <dgm:pt modelId="{3EC60290-8495-4FF1-971F-C19BE940ECDE}" type="pres">
      <dgm:prSet presAssocID="{46A1364D-E833-47B1-A3F6-BC3E68D5599B}" presName="parentText" presStyleLbl="node1" presStyleIdx="3" presStyleCnt="4" custScaleX="99152" custScaleY="108626" custLinFactY="11219" custLinFactNeighborX="32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9CD372-976F-4A7E-8517-84AB96F885C9}" type="presOf" srcId="{CB1F1690-2B95-44DC-B65D-333BBF7117B9}" destId="{2FBD2C29-96C9-43B5-8E37-B36AB1E30577}" srcOrd="0" destOrd="0" presId="urn:microsoft.com/office/officeart/2005/8/layout/vList2"/>
    <dgm:cxn modelId="{6A415051-DAE2-47FC-A93E-19D8570109DC}" type="presOf" srcId="{1A05AAE0-6098-4065-865B-0EE8AA0C8E51}" destId="{38017869-FF2C-4E14-ABC9-A4CADB5E2026}" srcOrd="0" destOrd="0" presId="urn:microsoft.com/office/officeart/2005/8/layout/vList2"/>
    <dgm:cxn modelId="{F74A9656-A2E0-4A45-A8F6-7D224178D346}" srcId="{1A05AAE0-6098-4065-865B-0EE8AA0C8E51}" destId="{CB1F1690-2B95-44DC-B65D-333BBF7117B9}" srcOrd="2" destOrd="0" parTransId="{3255AD10-A63C-4B9B-9B3A-F104ACC0670B}" sibTransId="{E8D3A8F1-B86B-4EAD-849E-16A955E3E587}"/>
    <dgm:cxn modelId="{43F10E6D-ED12-4996-8FC9-E548ABC25442}" type="presOf" srcId="{46A1364D-E833-47B1-A3F6-BC3E68D5599B}" destId="{3EC60290-8495-4FF1-971F-C19BE940ECDE}" srcOrd="0" destOrd="0" presId="urn:microsoft.com/office/officeart/2005/8/layout/vList2"/>
    <dgm:cxn modelId="{30161CEA-A4BD-4F2D-A5B1-F1FC523FB4A7}" srcId="{1A05AAE0-6098-4065-865B-0EE8AA0C8E51}" destId="{ED0929EB-55B6-45E7-8E8E-B7643E7D61BB}" srcOrd="1" destOrd="0" parTransId="{AEA1F0C6-6957-4EC1-9F81-A8912B5F2EB3}" sibTransId="{8F302CF2-3531-41F8-B802-CA1FBBAA419E}"/>
    <dgm:cxn modelId="{72761B89-31CB-4E7C-9488-33D3F1361D94}" type="presOf" srcId="{ED0929EB-55B6-45E7-8E8E-B7643E7D61BB}" destId="{52F7BFDD-FA0F-4231-814D-5AE68CF250C0}" srcOrd="0" destOrd="0" presId="urn:microsoft.com/office/officeart/2005/8/layout/vList2"/>
    <dgm:cxn modelId="{2121FE01-EE53-4CEA-9DE5-FF2C67EA502B}" srcId="{1A05AAE0-6098-4065-865B-0EE8AA0C8E51}" destId="{EE735342-10DA-4225-BCAB-5188046FC6D7}" srcOrd="0" destOrd="0" parTransId="{B4A39B66-9D7E-4B29-A585-B533AC7C4F18}" sibTransId="{A024931A-515B-4AAC-83A2-BE482D994BDF}"/>
    <dgm:cxn modelId="{304D137C-5964-4957-8C07-4D4EE4761D5C}" type="presOf" srcId="{EE735342-10DA-4225-BCAB-5188046FC6D7}" destId="{FE759E9A-AAF0-4C3D-91EC-357D74F3FFE1}" srcOrd="0" destOrd="0" presId="urn:microsoft.com/office/officeart/2005/8/layout/vList2"/>
    <dgm:cxn modelId="{471A1A1C-4209-4049-AF37-508A2343B733}" srcId="{1A05AAE0-6098-4065-865B-0EE8AA0C8E51}" destId="{46A1364D-E833-47B1-A3F6-BC3E68D5599B}" srcOrd="3" destOrd="0" parTransId="{1FF8EA41-EAAA-482D-8DE2-410A9E333B9B}" sibTransId="{518B3D87-2BC7-478B-B8A7-FD17B799010C}"/>
    <dgm:cxn modelId="{CC9170F6-237E-448A-AC48-81B1B1E418B4}" type="presParOf" srcId="{38017869-FF2C-4E14-ABC9-A4CADB5E2026}" destId="{FE759E9A-AAF0-4C3D-91EC-357D74F3FFE1}" srcOrd="0" destOrd="0" presId="urn:microsoft.com/office/officeart/2005/8/layout/vList2"/>
    <dgm:cxn modelId="{595AFAFA-9795-466F-8D33-E8CF01DCE694}" type="presParOf" srcId="{38017869-FF2C-4E14-ABC9-A4CADB5E2026}" destId="{DA9B2E54-25D3-4EF3-89E6-36C7B43A0C16}" srcOrd="1" destOrd="0" presId="urn:microsoft.com/office/officeart/2005/8/layout/vList2"/>
    <dgm:cxn modelId="{CAB3CE91-A159-4D32-98B3-3AC7DE710D57}" type="presParOf" srcId="{38017869-FF2C-4E14-ABC9-A4CADB5E2026}" destId="{52F7BFDD-FA0F-4231-814D-5AE68CF250C0}" srcOrd="2" destOrd="0" presId="urn:microsoft.com/office/officeart/2005/8/layout/vList2"/>
    <dgm:cxn modelId="{0DB4F943-659C-4212-A23B-35EBFFF6E28F}" type="presParOf" srcId="{38017869-FF2C-4E14-ABC9-A4CADB5E2026}" destId="{4909E5D0-4330-49B2-9566-3739C6D6E16D}" srcOrd="3" destOrd="0" presId="urn:microsoft.com/office/officeart/2005/8/layout/vList2"/>
    <dgm:cxn modelId="{E45FCF2B-64F1-4DCD-AAEF-21007274B35A}" type="presParOf" srcId="{38017869-FF2C-4E14-ABC9-A4CADB5E2026}" destId="{2FBD2C29-96C9-43B5-8E37-B36AB1E30577}" srcOrd="4" destOrd="0" presId="urn:microsoft.com/office/officeart/2005/8/layout/vList2"/>
    <dgm:cxn modelId="{629876A5-57C8-4EEF-8868-259EE1CA428E}" type="presParOf" srcId="{38017869-FF2C-4E14-ABC9-A4CADB5E2026}" destId="{D882228D-1736-4704-8914-C4E6204BC637}" srcOrd="5" destOrd="0" presId="urn:microsoft.com/office/officeart/2005/8/layout/vList2"/>
    <dgm:cxn modelId="{08381627-B36B-4804-9336-FCFA68D3A80E}" type="presParOf" srcId="{38017869-FF2C-4E14-ABC9-A4CADB5E2026}" destId="{3EC60290-8495-4FF1-971F-C19BE940ECD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A84E2E5-84CA-4F87-8D0A-22DCD38E338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029BE89-A602-40EE-9F9F-E5BC8F55CA28}">
      <dgm:prSet/>
      <dgm:spPr/>
      <dgm:t>
        <a:bodyPr/>
        <a:lstStyle/>
        <a:p>
          <a:pPr algn="just"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Обеспечение общедоступного бесплатного дошкольного, начального общего, основного общего и  среднего общего образования. Повышение качества образования, соответствующего требованиям инновационного развития экономики. Создание условий для творческого развития молодежи.</a:t>
          </a:r>
          <a:endParaRPr lang="ru-RU" dirty="0">
            <a:latin typeface="Sitka Small" panose="02000505000000020004" pitchFamily="2" charset="0"/>
          </a:endParaRPr>
        </a:p>
      </dgm:t>
    </dgm:pt>
    <dgm:pt modelId="{54534AD1-B48E-480D-AB7F-AB6690D05FCB}" type="parTrans" cxnId="{6B2544EB-ED8E-42EB-930C-0DE95A2F6F53}">
      <dgm:prSet/>
      <dgm:spPr/>
      <dgm:t>
        <a:bodyPr/>
        <a:lstStyle/>
        <a:p>
          <a:endParaRPr lang="ru-RU"/>
        </a:p>
      </dgm:t>
    </dgm:pt>
    <dgm:pt modelId="{237AFF64-FBA9-4F7F-A5F9-FAB8B75B4140}" type="sibTrans" cxnId="{6B2544EB-ED8E-42EB-930C-0DE95A2F6F53}">
      <dgm:prSet/>
      <dgm:spPr/>
      <dgm:t>
        <a:bodyPr/>
        <a:lstStyle/>
        <a:p>
          <a:endParaRPr lang="ru-RU"/>
        </a:p>
      </dgm:t>
    </dgm:pt>
    <dgm:pt modelId="{A554D83B-8394-4CE4-A1D0-56769370176A}" type="pres">
      <dgm:prSet presAssocID="{9A84E2E5-84CA-4F87-8D0A-22DCD38E33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A531AA-752A-4922-AD51-A79B26F1890C}" type="pres">
      <dgm:prSet presAssocID="{C029BE89-A602-40EE-9F9F-E5BC8F55CA2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2544EB-ED8E-42EB-930C-0DE95A2F6F53}" srcId="{9A84E2E5-84CA-4F87-8D0A-22DCD38E3381}" destId="{C029BE89-A602-40EE-9F9F-E5BC8F55CA28}" srcOrd="0" destOrd="0" parTransId="{54534AD1-B48E-480D-AB7F-AB6690D05FCB}" sibTransId="{237AFF64-FBA9-4F7F-A5F9-FAB8B75B4140}"/>
    <dgm:cxn modelId="{6E9834EA-D906-4689-A0A9-ED8674FA6ECC}" type="presOf" srcId="{C029BE89-A602-40EE-9F9F-E5BC8F55CA28}" destId="{96A531AA-752A-4922-AD51-A79B26F1890C}" srcOrd="0" destOrd="0" presId="urn:microsoft.com/office/officeart/2005/8/layout/vList2"/>
    <dgm:cxn modelId="{73925B9C-5A47-44BC-BC83-127238687DE0}" type="presOf" srcId="{9A84E2E5-84CA-4F87-8D0A-22DCD38E3381}" destId="{A554D83B-8394-4CE4-A1D0-56769370176A}" srcOrd="0" destOrd="0" presId="urn:microsoft.com/office/officeart/2005/8/layout/vList2"/>
    <dgm:cxn modelId="{2FEA2C69-9F6F-4E87-AF06-C193B592A720}" type="presParOf" srcId="{A554D83B-8394-4CE4-A1D0-56769370176A}" destId="{96A531AA-752A-4922-AD51-A79B26F189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условий для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реализации программы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7 315,7      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3 758,4        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29 787,0      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121 082,7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«Региональный проект «Современная 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Школа</a:t>
          </a:r>
          <a:r>
            <a:rPr lang="ru-RU" sz="1100" b="1" smtClean="0">
              <a:latin typeface="Arial" panose="020B0604020202020204" pitchFamily="34" charset="0"/>
              <a:cs typeface="Arial" panose="020B0604020202020204" pitchFamily="34" charset="0"/>
            </a:rPr>
            <a:t>»                                                 6 464,6        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9 105,8 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6 285,7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7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981" custLinFactNeighborY="939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7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7"/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7"/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7"/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7"/>
      <dgm:spPr/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  <dgm:t>
        <a:bodyPr/>
        <a:lstStyle/>
        <a:p>
          <a:endParaRPr lang="ru-RU"/>
        </a:p>
      </dgm:t>
    </dgm:pt>
    <dgm:pt modelId="{9A04AD90-3895-4ACF-8499-71288C37341A}" type="pres">
      <dgm:prSet presAssocID="{81E65851-1FDD-4F11-ADF0-66C6D817BE38}" presName="accentRepeatNode" presStyleLbl="solidFgAcc1" presStyleIdx="5" presStyleCnt="7"/>
      <dgm:spPr/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  <dgm:t>
        <a:bodyPr/>
        <a:lstStyle/>
        <a:p>
          <a:endParaRPr lang="ru-RU"/>
        </a:p>
      </dgm:t>
    </dgm:pt>
    <dgm:pt modelId="{E547E3DF-A5BE-4C1B-B1E3-310C0790F7AC}" type="pres">
      <dgm:prSet presAssocID="{4EFB4BC5-0CB0-4860-AE3E-40B93C03ADAA}" presName="accentRepeatNode" presStyleLbl="solidFgAcc1" presStyleIdx="6" presStyleCnt="7"/>
      <dgm:spPr/>
      <dgm:t>
        <a:bodyPr/>
        <a:lstStyle/>
        <a:p>
          <a:endParaRPr lang="ru-RU"/>
        </a:p>
      </dgm:t>
    </dgm:pt>
  </dgm:ptLst>
  <dgm:cxnLst>
    <dgm:cxn modelId="{17DEDCFE-5B16-4131-8C1E-525665F8758E}" type="presOf" srcId="{AC1DF1C8-1819-43F5-8C94-35F4725FA01C}" destId="{5979CBC2-0EE9-4535-A7E0-BF6040AD38B5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4B1287FC-7B5C-4647-B849-83D8CE684618}" type="presOf" srcId="{BA071A15-EFEB-45C1-9F30-37EE5497FC18}" destId="{0436DA89-A853-4627-A083-1739EEEF6E06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87753CE8-5F18-4E16-AA4B-DF3D92A685F9}" type="presOf" srcId="{71EE7BEE-5E7D-4C7A-AEF8-1408C21F15CE}" destId="{C3A74AA2-FF48-47DF-A3C8-3CD6770F42AE}" srcOrd="0" destOrd="0" presId="urn:microsoft.com/office/officeart/2008/layout/VerticalCurvedList"/>
    <dgm:cxn modelId="{98F6BB6C-8009-4BB0-AD23-815CD47DA06E}" type="presOf" srcId="{A3445568-2506-42AC-BBB5-DB5ED086F057}" destId="{52584468-E839-4401-BB3F-A0FE05FF005B}" srcOrd="0" destOrd="0" presId="urn:microsoft.com/office/officeart/2008/layout/VerticalCurvedList"/>
    <dgm:cxn modelId="{9E162BF9-3E3A-4905-B77F-681605C4E203}" type="presOf" srcId="{81E65851-1FDD-4F11-ADF0-66C6D817BE38}" destId="{8CBB39F1-8E67-4419-A29C-14F00A783B16}" srcOrd="0" destOrd="0" presId="urn:microsoft.com/office/officeart/2008/layout/VerticalCurvedList"/>
    <dgm:cxn modelId="{340713BC-FA94-469B-8372-42D826E7A6F3}" type="presOf" srcId="{4EFB4BC5-0CB0-4860-AE3E-40B93C03ADAA}" destId="{C331A558-E48E-47D4-910F-5DCF2C04B607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944DF81-10EE-43A4-A17E-48B7C80528D9}" type="presOf" srcId="{8A3A9D39-9891-4042-B27F-C8A433642566}" destId="{262F9EDB-960B-4F3F-BACE-D0C94E1B1159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0AAB3C44-65CE-4F2B-B5F6-1CBD39A1A7B2}" type="presOf" srcId="{4376AF43-8EA0-4189-B4F5-756A66676509}" destId="{F7B79699-6C9E-4222-92C4-820989853EF6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926DC506-9BD4-45E9-8D2C-9540D9C50EE6}" type="presOf" srcId="{9DF0DDA7-E0FF-4DF2-96FC-33B731CB9910}" destId="{6837DB48-D70D-438C-8D10-A5853F390E0A}" srcOrd="0" destOrd="0" presId="urn:microsoft.com/office/officeart/2008/layout/VerticalCurvedList"/>
    <dgm:cxn modelId="{D7732F7F-3E39-498E-8B6C-05183E87BAC3}" type="presParOf" srcId="{0436DA89-A853-4627-A083-1739EEEF6E06}" destId="{B5C51162-0C10-4B47-9AA5-5F9C13B00093}" srcOrd="0" destOrd="0" presId="urn:microsoft.com/office/officeart/2008/layout/VerticalCurvedList"/>
    <dgm:cxn modelId="{A212F551-2C03-4C0E-B531-1E8114038098}" type="presParOf" srcId="{B5C51162-0C10-4B47-9AA5-5F9C13B00093}" destId="{E1E61BAD-BED1-4D8A-90D4-BAE07F332A16}" srcOrd="0" destOrd="0" presId="urn:microsoft.com/office/officeart/2008/layout/VerticalCurvedList"/>
    <dgm:cxn modelId="{E238AF76-9183-4FEB-969E-886AB49CF593}" type="presParOf" srcId="{E1E61BAD-BED1-4D8A-90D4-BAE07F332A16}" destId="{4B2E72F6-C480-4DB1-9B6F-57BDD76DA4A2}" srcOrd="0" destOrd="0" presId="urn:microsoft.com/office/officeart/2008/layout/VerticalCurvedList"/>
    <dgm:cxn modelId="{E2119986-6E85-4E47-806E-42CB3CD8B90D}" type="presParOf" srcId="{E1E61BAD-BED1-4D8A-90D4-BAE07F332A16}" destId="{C3A74AA2-FF48-47DF-A3C8-3CD6770F42AE}" srcOrd="1" destOrd="0" presId="urn:microsoft.com/office/officeart/2008/layout/VerticalCurvedList"/>
    <dgm:cxn modelId="{0992F313-3D4D-4815-B487-EFD4FD5484AE}" type="presParOf" srcId="{E1E61BAD-BED1-4D8A-90D4-BAE07F332A16}" destId="{CD51E50C-CCC6-4294-BB05-8281AC6B0206}" srcOrd="2" destOrd="0" presId="urn:microsoft.com/office/officeart/2008/layout/VerticalCurvedList"/>
    <dgm:cxn modelId="{B1223A6A-0B97-459D-9D2F-75FA71018721}" type="presParOf" srcId="{E1E61BAD-BED1-4D8A-90D4-BAE07F332A16}" destId="{CAF5E078-4AEA-4373-9B88-DAA4E643181C}" srcOrd="3" destOrd="0" presId="urn:microsoft.com/office/officeart/2008/layout/VerticalCurvedList"/>
    <dgm:cxn modelId="{5469993A-C40F-47F8-A2A2-2DF684CB4F42}" type="presParOf" srcId="{B5C51162-0C10-4B47-9AA5-5F9C13B00093}" destId="{F7B79699-6C9E-4222-92C4-820989853EF6}" srcOrd="1" destOrd="0" presId="urn:microsoft.com/office/officeart/2008/layout/VerticalCurvedList"/>
    <dgm:cxn modelId="{21CF12C8-B43A-4502-8C37-64E038A6CAA5}" type="presParOf" srcId="{B5C51162-0C10-4B47-9AA5-5F9C13B00093}" destId="{135B7EAE-CDED-4E79-8A1E-6DC1E94DBBDC}" srcOrd="2" destOrd="0" presId="urn:microsoft.com/office/officeart/2008/layout/VerticalCurvedList"/>
    <dgm:cxn modelId="{21AC60F6-886E-472A-A930-9CD718C73B42}" type="presParOf" srcId="{135B7EAE-CDED-4E79-8A1E-6DC1E94DBBDC}" destId="{4B24DBC4-281B-4427-8AC6-38D1BD950105}" srcOrd="0" destOrd="0" presId="urn:microsoft.com/office/officeart/2008/layout/VerticalCurvedList"/>
    <dgm:cxn modelId="{382A4243-AC60-4FE5-ACB9-F39A231D495E}" type="presParOf" srcId="{B5C51162-0C10-4B47-9AA5-5F9C13B00093}" destId="{52584468-E839-4401-BB3F-A0FE05FF005B}" srcOrd="3" destOrd="0" presId="urn:microsoft.com/office/officeart/2008/layout/VerticalCurvedList"/>
    <dgm:cxn modelId="{23BC8D3A-852C-4A17-AD8B-1AEBBEA6C380}" type="presParOf" srcId="{B5C51162-0C10-4B47-9AA5-5F9C13B00093}" destId="{6C48ABAB-0992-4FBE-B23F-3A8F1359BF9D}" srcOrd="4" destOrd="0" presId="urn:microsoft.com/office/officeart/2008/layout/VerticalCurvedList"/>
    <dgm:cxn modelId="{FC150BD1-241C-4C65-8527-5E9250855D0E}" type="presParOf" srcId="{6C48ABAB-0992-4FBE-B23F-3A8F1359BF9D}" destId="{80251128-A1F5-40E1-9DDB-013A01EE5DA4}" srcOrd="0" destOrd="0" presId="urn:microsoft.com/office/officeart/2008/layout/VerticalCurvedList"/>
    <dgm:cxn modelId="{82902A0C-52DD-4AAF-A946-6902EE7A36BE}" type="presParOf" srcId="{B5C51162-0C10-4B47-9AA5-5F9C13B00093}" destId="{5979CBC2-0EE9-4535-A7E0-BF6040AD38B5}" srcOrd="5" destOrd="0" presId="urn:microsoft.com/office/officeart/2008/layout/VerticalCurvedList"/>
    <dgm:cxn modelId="{ABA26EA6-5FB6-4417-8F7C-0370819ACD1F}" type="presParOf" srcId="{B5C51162-0C10-4B47-9AA5-5F9C13B00093}" destId="{CD55839D-27D4-473B-8077-2E062ED3ECE8}" srcOrd="6" destOrd="0" presId="urn:microsoft.com/office/officeart/2008/layout/VerticalCurvedList"/>
    <dgm:cxn modelId="{F701C218-611C-45C9-836E-566F3CA2D9C6}" type="presParOf" srcId="{CD55839D-27D4-473B-8077-2E062ED3ECE8}" destId="{400EB121-59E7-4F3C-AAEC-8B8E786BC37E}" srcOrd="0" destOrd="0" presId="urn:microsoft.com/office/officeart/2008/layout/VerticalCurvedList"/>
    <dgm:cxn modelId="{6CFE49B4-5E0E-45FD-926A-55AB9185784E}" type="presParOf" srcId="{B5C51162-0C10-4B47-9AA5-5F9C13B00093}" destId="{6837DB48-D70D-438C-8D10-A5853F390E0A}" srcOrd="7" destOrd="0" presId="urn:microsoft.com/office/officeart/2008/layout/VerticalCurvedList"/>
    <dgm:cxn modelId="{192A58A7-7D84-4FA9-84AF-C326037BDDBE}" type="presParOf" srcId="{B5C51162-0C10-4B47-9AA5-5F9C13B00093}" destId="{7E739400-C06E-476D-A588-BD2796D1BC92}" srcOrd="8" destOrd="0" presId="urn:microsoft.com/office/officeart/2008/layout/VerticalCurvedList"/>
    <dgm:cxn modelId="{F234A744-9EF2-4ABC-9478-7A5D6D51FE30}" type="presParOf" srcId="{7E739400-C06E-476D-A588-BD2796D1BC92}" destId="{93EF5291-800E-4F28-8287-2191C2C9315D}" srcOrd="0" destOrd="0" presId="urn:microsoft.com/office/officeart/2008/layout/VerticalCurvedList"/>
    <dgm:cxn modelId="{FBB780F7-CE54-4A60-AE75-247549572A46}" type="presParOf" srcId="{B5C51162-0C10-4B47-9AA5-5F9C13B00093}" destId="{262F9EDB-960B-4F3F-BACE-D0C94E1B1159}" srcOrd="9" destOrd="0" presId="urn:microsoft.com/office/officeart/2008/layout/VerticalCurvedList"/>
    <dgm:cxn modelId="{046C1D6B-E6E6-4E2D-9CF6-B76409DD0C21}" type="presParOf" srcId="{B5C51162-0C10-4B47-9AA5-5F9C13B00093}" destId="{6E524A4B-D17D-4B0D-8C97-4F3C4D129EE0}" srcOrd="10" destOrd="0" presId="urn:microsoft.com/office/officeart/2008/layout/VerticalCurvedList"/>
    <dgm:cxn modelId="{7AA712E2-779C-4495-96EA-4224166FE7DE}" type="presParOf" srcId="{6E524A4B-D17D-4B0D-8C97-4F3C4D129EE0}" destId="{2F8040AC-C318-4B86-9B65-C05202548638}" srcOrd="0" destOrd="0" presId="urn:microsoft.com/office/officeart/2008/layout/VerticalCurvedList"/>
    <dgm:cxn modelId="{2A4CBC4E-BD51-4606-8731-1DD06717CB8A}" type="presParOf" srcId="{B5C51162-0C10-4B47-9AA5-5F9C13B00093}" destId="{8CBB39F1-8E67-4419-A29C-14F00A783B16}" srcOrd="11" destOrd="0" presId="urn:microsoft.com/office/officeart/2008/layout/VerticalCurvedList"/>
    <dgm:cxn modelId="{B8851343-35C3-4EBE-B032-CF33D08F90D2}" type="presParOf" srcId="{B5C51162-0C10-4B47-9AA5-5F9C13B00093}" destId="{8D26E580-F4D3-4263-9C73-F248337C3113}" srcOrd="12" destOrd="0" presId="urn:microsoft.com/office/officeart/2008/layout/VerticalCurvedList"/>
    <dgm:cxn modelId="{2D325F83-6C00-48D4-9132-6DD81DFB43B6}" type="presParOf" srcId="{8D26E580-F4D3-4263-9C73-F248337C3113}" destId="{9A04AD90-3895-4ACF-8499-71288C37341A}" srcOrd="0" destOrd="0" presId="urn:microsoft.com/office/officeart/2008/layout/VerticalCurvedList"/>
    <dgm:cxn modelId="{6788F3B9-0FD3-41C1-BB42-ED8AFF85ED77}" type="presParOf" srcId="{B5C51162-0C10-4B47-9AA5-5F9C13B00093}" destId="{C331A558-E48E-47D4-910F-5DCF2C04B607}" srcOrd="13" destOrd="0" presId="urn:microsoft.com/office/officeart/2008/layout/VerticalCurvedList"/>
    <dgm:cxn modelId="{8B99411C-C5E6-4824-9511-1F6A907A0D61}" type="presParOf" srcId="{B5C51162-0C10-4B47-9AA5-5F9C13B00093}" destId="{2FF52826-56AF-4831-823A-E13D29DD9B7E}" srcOrd="14" destOrd="0" presId="urn:microsoft.com/office/officeart/2008/layout/VerticalCurvedList"/>
    <dgm:cxn modelId="{674F97D6-DE5A-4823-9F76-842E46EC3B8E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BE2F2B4-E081-40D0-9312-16245465F198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1ED5D4B-65E4-4449-9CB4-B37D6A1A937A}">
      <dgm:prSet custT="1"/>
      <dgm:spPr/>
      <dgm:t>
        <a:bodyPr/>
        <a:lstStyle/>
        <a:p>
          <a:pPr rtl="0"/>
          <a:r>
            <a:rPr lang="ru-RU" sz="1100" dirty="0" smtClean="0"/>
            <a:t>-</a:t>
          </a:r>
          <a:r>
            <a:rPr lang="ru-RU" sz="1200" dirty="0" smtClean="0">
              <a:latin typeface="Sitka Small" panose="02000505000000020004" pitchFamily="2" charset="0"/>
            </a:rPr>
            <a:t>за счет  средств </a:t>
          </a:r>
          <a:r>
            <a:rPr lang="ru-RU" sz="1200" b="1" dirty="0" smtClean="0">
              <a:latin typeface="Sitka Small" panose="02000505000000020004" pitchFamily="2" charset="0"/>
            </a:rPr>
            <a:t>местного бюджета </a:t>
          </a:r>
          <a:r>
            <a:rPr lang="ru-RU" sz="1200" dirty="0" smtClean="0">
              <a:latin typeface="Sitka Small" panose="02000505000000020004" pitchFamily="2" charset="0"/>
            </a:rPr>
            <a:t>в сумме </a:t>
          </a:r>
          <a:r>
            <a:rPr lang="ru-RU" sz="1200" b="1" dirty="0" smtClean="0">
              <a:latin typeface="Sitka Small" panose="02000505000000020004" pitchFamily="2" charset="0"/>
            </a:rPr>
            <a:t>61 120,9 </a:t>
          </a:r>
          <a:r>
            <a:rPr lang="ru-RU" sz="1200" dirty="0" smtClean="0">
              <a:latin typeface="Sitka Small" panose="02000505000000020004" pitchFamily="2" charset="0"/>
            </a:rPr>
            <a:t>тыс. руб.;</a:t>
          </a:r>
          <a:endParaRPr lang="ru-RU" sz="1200" dirty="0">
            <a:latin typeface="Sitka Small" panose="02000505000000020004" pitchFamily="2" charset="0"/>
          </a:endParaRPr>
        </a:p>
      </dgm:t>
    </dgm:pt>
    <dgm:pt modelId="{14C144A9-87F9-4A3E-B23C-5737C5E60C60}" type="parTrans" cxnId="{01A9E607-5FF3-48D1-880F-8A328F4C61C2}">
      <dgm:prSet/>
      <dgm:spPr/>
      <dgm:t>
        <a:bodyPr/>
        <a:lstStyle/>
        <a:p>
          <a:endParaRPr lang="ru-RU"/>
        </a:p>
      </dgm:t>
    </dgm:pt>
    <dgm:pt modelId="{22939E06-B622-4AB5-BECB-A85BED89C409}" type="sibTrans" cxnId="{01A9E607-5FF3-48D1-880F-8A328F4C61C2}">
      <dgm:prSet/>
      <dgm:spPr/>
      <dgm:t>
        <a:bodyPr/>
        <a:lstStyle/>
        <a:p>
          <a:endParaRPr lang="ru-RU"/>
        </a:p>
      </dgm:t>
    </dgm:pt>
    <dgm:pt modelId="{5EAE56CF-CFFC-428C-9953-1EAE028F8393}">
      <dgm:prSet custT="1"/>
      <dgm:spPr/>
      <dgm:t>
        <a:bodyPr/>
        <a:lstStyle/>
        <a:p>
          <a:pPr rtl="0"/>
          <a:r>
            <a:rPr lang="ru-RU" sz="1200" dirty="0" smtClean="0">
              <a:latin typeface="Sitka Small" panose="02000505000000020004" pitchFamily="2" charset="0"/>
            </a:rPr>
            <a:t>за счет средств </a:t>
          </a:r>
          <a:r>
            <a:rPr lang="ru-RU" sz="1200" b="1" dirty="0" smtClean="0">
              <a:latin typeface="Sitka Small" panose="02000505000000020004" pitchFamily="2" charset="0"/>
            </a:rPr>
            <a:t>областного бюджета</a:t>
          </a:r>
          <a:r>
            <a:rPr lang="ru-RU" sz="1200" dirty="0" smtClean="0">
              <a:latin typeface="Sitka Small" panose="02000505000000020004" pitchFamily="2" charset="0"/>
            </a:rPr>
            <a:t> в сумме </a:t>
          </a:r>
          <a:r>
            <a:rPr lang="ru-RU" sz="1200" b="1" dirty="0" smtClean="0">
              <a:latin typeface="Sitka Small" panose="02000505000000020004" pitchFamily="2" charset="0"/>
            </a:rPr>
            <a:t>1 258,6 </a:t>
          </a:r>
          <a:r>
            <a:rPr lang="ru-RU" sz="1200" dirty="0" smtClean="0">
              <a:latin typeface="Sitka Small" panose="02000505000000020004" pitchFamily="2" charset="0"/>
            </a:rPr>
            <a:t>тыс. руб.</a:t>
          </a:r>
          <a:endParaRPr lang="ru-RU" sz="1200" dirty="0">
            <a:latin typeface="Sitka Small" panose="02000505000000020004" pitchFamily="2" charset="0"/>
          </a:endParaRPr>
        </a:p>
      </dgm:t>
    </dgm:pt>
    <dgm:pt modelId="{3A791DF0-A6C8-476D-8D4D-0C7AC9B40713}" type="parTrans" cxnId="{2DCC5064-887D-4D32-8199-EDC07F0BEED7}">
      <dgm:prSet/>
      <dgm:spPr/>
      <dgm:t>
        <a:bodyPr/>
        <a:lstStyle/>
        <a:p>
          <a:endParaRPr lang="ru-RU"/>
        </a:p>
      </dgm:t>
    </dgm:pt>
    <dgm:pt modelId="{6E94CC37-64AA-49D5-9F2D-779DD4CDBDBE}" type="sibTrans" cxnId="{2DCC5064-887D-4D32-8199-EDC07F0BEED7}">
      <dgm:prSet/>
      <dgm:spPr/>
      <dgm:t>
        <a:bodyPr/>
        <a:lstStyle/>
        <a:p>
          <a:endParaRPr lang="ru-RU"/>
        </a:p>
      </dgm:t>
    </dgm:pt>
    <dgm:pt modelId="{2C7FE31F-72BC-4A49-95F9-B15125ADD962}">
      <dgm:prSet custT="1"/>
      <dgm:spPr/>
      <dgm:t>
        <a:bodyPr/>
        <a:lstStyle/>
        <a:p>
          <a:pPr rtl="0"/>
          <a:r>
            <a:rPr lang="ru-RU" sz="1200" dirty="0" smtClean="0">
              <a:latin typeface="Sitka Small" panose="02000505000000020004" pitchFamily="2" charset="0"/>
            </a:rPr>
            <a:t>- за счет средств </a:t>
          </a:r>
          <a:r>
            <a:rPr lang="ru-RU" sz="1200" b="1" dirty="0" smtClean="0">
              <a:latin typeface="Sitka Small" panose="02000505000000020004" pitchFamily="2" charset="0"/>
            </a:rPr>
            <a:t>федерального бюджета</a:t>
          </a:r>
          <a:r>
            <a:rPr lang="ru-RU" sz="1200" dirty="0" smtClean="0">
              <a:latin typeface="Sitka Small" panose="02000505000000020004" pitchFamily="2" charset="0"/>
            </a:rPr>
            <a:t> в сумме </a:t>
          </a:r>
          <a:r>
            <a:rPr lang="ru-RU" sz="1200" b="1" dirty="0" smtClean="0">
              <a:latin typeface="Sitka Small" panose="02000505000000020004" pitchFamily="2" charset="0"/>
            </a:rPr>
            <a:t>562,9 </a:t>
          </a:r>
          <a:r>
            <a:rPr lang="ru-RU" sz="1200" dirty="0" smtClean="0">
              <a:latin typeface="Sitka Small" panose="02000505000000020004" pitchFamily="2" charset="0"/>
            </a:rPr>
            <a:t>тыс. руб.</a:t>
          </a:r>
          <a:endParaRPr lang="ru-RU" sz="1200" dirty="0">
            <a:latin typeface="Sitka Small" panose="02000505000000020004" pitchFamily="2" charset="0"/>
          </a:endParaRPr>
        </a:p>
      </dgm:t>
    </dgm:pt>
    <dgm:pt modelId="{9FE481EE-10DF-4938-AC7C-282D9E9FBA15}" type="parTrans" cxnId="{1E9B39D5-D154-4933-B70E-065299A64F62}">
      <dgm:prSet/>
      <dgm:spPr/>
      <dgm:t>
        <a:bodyPr/>
        <a:lstStyle/>
        <a:p>
          <a:endParaRPr lang="ru-RU"/>
        </a:p>
      </dgm:t>
    </dgm:pt>
    <dgm:pt modelId="{33F3151A-A0B9-4C2C-A5A7-87DB59704590}" type="sibTrans" cxnId="{1E9B39D5-D154-4933-B70E-065299A64F62}">
      <dgm:prSet/>
      <dgm:spPr/>
      <dgm:t>
        <a:bodyPr/>
        <a:lstStyle/>
        <a:p>
          <a:endParaRPr lang="ru-RU"/>
        </a:p>
      </dgm:t>
    </dgm:pt>
    <dgm:pt modelId="{0CA7D27D-D7CB-4947-A685-653DE5CFB25C}" type="pres">
      <dgm:prSet presAssocID="{1BE2F2B4-E081-40D0-9312-16245465F1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54D24D-E8FA-45C2-92BD-B6E7B240D4DE}" type="pres">
      <dgm:prSet presAssocID="{11ED5D4B-65E4-4449-9CB4-B37D6A1A937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B9692-B770-47B2-AA89-F9EB12EA6816}" type="pres">
      <dgm:prSet presAssocID="{22939E06-B622-4AB5-BECB-A85BED89C409}" presName="spacer" presStyleCnt="0"/>
      <dgm:spPr/>
    </dgm:pt>
    <dgm:pt modelId="{EB195666-0C04-4B03-8A9E-A79B84258DC3}" type="pres">
      <dgm:prSet presAssocID="{5EAE56CF-CFFC-428C-9953-1EAE028F839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0794D0-14BD-41E2-97AF-F6761F8FA555}" type="pres">
      <dgm:prSet presAssocID="{6E94CC37-64AA-49D5-9F2D-779DD4CDBDBE}" presName="spacer" presStyleCnt="0"/>
      <dgm:spPr/>
    </dgm:pt>
    <dgm:pt modelId="{287F886B-9E3A-476B-AE8E-D575CED8ED6E}" type="pres">
      <dgm:prSet presAssocID="{2C7FE31F-72BC-4A49-95F9-B15125ADD96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FD32AE-A91E-4A5F-AA9F-0E2AEF336320}" type="presOf" srcId="{1BE2F2B4-E081-40D0-9312-16245465F198}" destId="{0CA7D27D-D7CB-4947-A685-653DE5CFB25C}" srcOrd="0" destOrd="0" presId="urn:microsoft.com/office/officeart/2005/8/layout/vList2"/>
    <dgm:cxn modelId="{2DCC5064-887D-4D32-8199-EDC07F0BEED7}" srcId="{1BE2F2B4-E081-40D0-9312-16245465F198}" destId="{5EAE56CF-CFFC-428C-9953-1EAE028F8393}" srcOrd="1" destOrd="0" parTransId="{3A791DF0-A6C8-476D-8D4D-0C7AC9B40713}" sibTransId="{6E94CC37-64AA-49D5-9F2D-779DD4CDBDBE}"/>
    <dgm:cxn modelId="{345B76A3-F04A-40DC-99B5-4F0915CC4D54}" type="presOf" srcId="{2C7FE31F-72BC-4A49-95F9-B15125ADD962}" destId="{287F886B-9E3A-476B-AE8E-D575CED8ED6E}" srcOrd="0" destOrd="0" presId="urn:microsoft.com/office/officeart/2005/8/layout/vList2"/>
    <dgm:cxn modelId="{583E0A61-4606-4164-B7D4-609E0E5C8148}" type="presOf" srcId="{5EAE56CF-CFFC-428C-9953-1EAE028F8393}" destId="{EB195666-0C04-4B03-8A9E-A79B84258DC3}" srcOrd="0" destOrd="0" presId="urn:microsoft.com/office/officeart/2005/8/layout/vList2"/>
    <dgm:cxn modelId="{1E9B39D5-D154-4933-B70E-065299A64F62}" srcId="{1BE2F2B4-E081-40D0-9312-16245465F198}" destId="{2C7FE31F-72BC-4A49-95F9-B15125ADD962}" srcOrd="2" destOrd="0" parTransId="{9FE481EE-10DF-4938-AC7C-282D9E9FBA15}" sibTransId="{33F3151A-A0B9-4C2C-A5A7-87DB59704590}"/>
    <dgm:cxn modelId="{65486C35-B10F-45F6-95FC-4B8CE65D1385}" type="presOf" srcId="{11ED5D4B-65E4-4449-9CB4-B37D6A1A937A}" destId="{D554D24D-E8FA-45C2-92BD-B6E7B240D4DE}" srcOrd="0" destOrd="0" presId="urn:microsoft.com/office/officeart/2005/8/layout/vList2"/>
    <dgm:cxn modelId="{01A9E607-5FF3-48D1-880F-8A328F4C61C2}" srcId="{1BE2F2B4-E081-40D0-9312-16245465F198}" destId="{11ED5D4B-65E4-4449-9CB4-B37D6A1A937A}" srcOrd="0" destOrd="0" parTransId="{14C144A9-87F9-4A3E-B23C-5737C5E60C60}" sibTransId="{22939E06-B622-4AB5-BECB-A85BED89C409}"/>
    <dgm:cxn modelId="{64827A2C-C9A0-43E0-BFD6-9280FE10AEB7}" type="presParOf" srcId="{0CA7D27D-D7CB-4947-A685-653DE5CFB25C}" destId="{D554D24D-E8FA-45C2-92BD-B6E7B240D4DE}" srcOrd="0" destOrd="0" presId="urn:microsoft.com/office/officeart/2005/8/layout/vList2"/>
    <dgm:cxn modelId="{FDE013CC-60DA-46A6-B389-0956C008207F}" type="presParOf" srcId="{0CA7D27D-D7CB-4947-A685-653DE5CFB25C}" destId="{31BB9692-B770-47B2-AA89-F9EB12EA6816}" srcOrd="1" destOrd="0" presId="urn:microsoft.com/office/officeart/2005/8/layout/vList2"/>
    <dgm:cxn modelId="{3EDEE3BB-1929-4910-9F42-EC556992920E}" type="presParOf" srcId="{0CA7D27D-D7CB-4947-A685-653DE5CFB25C}" destId="{EB195666-0C04-4B03-8A9E-A79B84258DC3}" srcOrd="2" destOrd="0" presId="urn:microsoft.com/office/officeart/2005/8/layout/vList2"/>
    <dgm:cxn modelId="{2DA505FB-AFA1-44BF-90E7-57392514F631}" type="presParOf" srcId="{0CA7D27D-D7CB-4947-A685-653DE5CFB25C}" destId="{EF0794D0-14BD-41E2-97AF-F6761F8FA555}" srcOrd="3" destOrd="0" presId="urn:microsoft.com/office/officeart/2005/8/layout/vList2"/>
    <dgm:cxn modelId="{28981FC8-40F1-4211-ACA5-B868811CE110}" type="presParOf" srcId="{0CA7D27D-D7CB-4947-A685-653DE5CFB25C}" destId="{287F886B-9E3A-476B-AE8E-D575CED8ED6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6016BC1-F865-4D06-86F2-80C470C8C27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365AFF-3925-49E7-A267-8925222936F6}">
      <dgm:prSet/>
      <dgm:spPr/>
      <dgm:t>
        <a:bodyPr/>
        <a:lstStyle/>
        <a:p>
          <a:pPr rtl="0"/>
          <a:r>
            <a:rPr lang="ru-RU" dirty="0" smtClean="0">
              <a:latin typeface="Sitka Small" panose="02000505000000020004" pitchFamily="2" charset="0"/>
            </a:rPr>
            <a:t>В </a:t>
          </a:r>
          <a:r>
            <a:rPr lang="ru-RU" b="1" dirty="0" smtClean="0">
              <a:latin typeface="Sitka Small" panose="02000505000000020004" pitchFamily="2" charset="0"/>
            </a:rPr>
            <a:t>2022</a:t>
          </a:r>
          <a:r>
            <a:rPr lang="ru-RU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b="1" dirty="0" smtClean="0">
              <a:latin typeface="Sitka Small" panose="02000505000000020004" pitchFamily="2" charset="0"/>
            </a:rPr>
            <a:t>62 942,4 </a:t>
          </a:r>
          <a:r>
            <a:rPr lang="ru-RU" dirty="0" smtClean="0">
              <a:latin typeface="Sitka Small" panose="02000505000000020004" pitchFamily="2" charset="0"/>
            </a:rPr>
            <a:t>тыс. рублей или </a:t>
          </a:r>
          <a:r>
            <a:rPr lang="ru-RU" b="1" dirty="0" smtClean="0">
              <a:latin typeface="Sitka Small" panose="02000505000000020004" pitchFamily="2" charset="0"/>
            </a:rPr>
            <a:t>99,3 </a:t>
          </a:r>
          <a:r>
            <a:rPr lang="ru-RU" dirty="0" smtClean="0">
              <a:latin typeface="Sitka Small" panose="02000505000000020004" pitchFamily="2" charset="0"/>
            </a:rPr>
            <a:t>% к годовому плану (</a:t>
          </a:r>
          <a:r>
            <a:rPr lang="ru-RU" b="1" dirty="0" smtClean="0">
              <a:latin typeface="Sitka Small" panose="02000505000000020004" pitchFamily="2" charset="0"/>
            </a:rPr>
            <a:t>63 405,1 </a:t>
          </a:r>
          <a:r>
            <a:rPr lang="ru-RU" dirty="0" smtClean="0">
              <a:latin typeface="Sitka Small" panose="02000505000000020004" pitchFamily="2" charset="0"/>
            </a:rPr>
            <a:t>тыс. рублей), в том числе:</a:t>
          </a:r>
          <a:endParaRPr lang="ru-RU" dirty="0">
            <a:latin typeface="Sitka Small" panose="02000505000000020004" pitchFamily="2" charset="0"/>
          </a:endParaRPr>
        </a:p>
      </dgm:t>
    </dgm:pt>
    <dgm:pt modelId="{9101B849-7C81-48FC-AC40-33E07EB1BC10}" type="parTrans" cxnId="{22BE18D9-FF5F-4E2F-BA3C-45A7DC8CA40F}">
      <dgm:prSet/>
      <dgm:spPr/>
      <dgm:t>
        <a:bodyPr/>
        <a:lstStyle/>
        <a:p>
          <a:endParaRPr lang="ru-RU"/>
        </a:p>
      </dgm:t>
    </dgm:pt>
    <dgm:pt modelId="{4D1302FF-69B6-43E6-BA66-BF8266271CF8}" type="sibTrans" cxnId="{22BE18D9-FF5F-4E2F-BA3C-45A7DC8CA40F}">
      <dgm:prSet/>
      <dgm:spPr/>
      <dgm:t>
        <a:bodyPr/>
        <a:lstStyle/>
        <a:p>
          <a:endParaRPr lang="ru-RU"/>
        </a:p>
      </dgm:t>
    </dgm:pt>
    <dgm:pt modelId="{284DA754-6465-45EA-BE2C-91CE4E26C4E5}" type="pres">
      <dgm:prSet presAssocID="{06016BC1-F865-4D06-86F2-80C470C8C2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093446-3F2C-4B32-8D3E-2CB2366D0492}" type="pres">
      <dgm:prSet presAssocID="{6D365AFF-3925-49E7-A267-8925222936F6}" presName="parentText" presStyleLbl="node1" presStyleIdx="0" presStyleCnt="1" custLinFactNeighborX="-12281" custLinFactNeighborY="-37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B187DC-4AD7-47F6-8390-DA0FA1408371}" type="presOf" srcId="{6D365AFF-3925-49E7-A267-8925222936F6}" destId="{59093446-3F2C-4B32-8D3E-2CB2366D0492}" srcOrd="0" destOrd="0" presId="urn:microsoft.com/office/officeart/2005/8/layout/vList2"/>
    <dgm:cxn modelId="{9DB2DDC5-0C32-4958-B06D-72F02844F3AC}" type="presOf" srcId="{06016BC1-F865-4D06-86F2-80C470C8C273}" destId="{284DA754-6465-45EA-BE2C-91CE4E26C4E5}" srcOrd="0" destOrd="0" presId="urn:microsoft.com/office/officeart/2005/8/layout/vList2"/>
    <dgm:cxn modelId="{22BE18D9-FF5F-4E2F-BA3C-45A7DC8CA40F}" srcId="{06016BC1-F865-4D06-86F2-80C470C8C273}" destId="{6D365AFF-3925-49E7-A267-8925222936F6}" srcOrd="0" destOrd="0" parTransId="{9101B849-7C81-48FC-AC40-33E07EB1BC10}" sibTransId="{4D1302FF-69B6-43E6-BA66-BF8266271CF8}"/>
    <dgm:cxn modelId="{96C6AB7E-2CF8-4830-9DF9-79117F2B064F}" type="presParOf" srcId="{284DA754-6465-45EA-BE2C-91CE4E26C4E5}" destId="{59093446-3F2C-4B32-8D3E-2CB2366D04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B84B94B-7B58-4578-94FA-9D433C05CD4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10FB6B-2176-46F7-AC96-B82BA2D36C36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  <a:tileRect/>
        </a:gradFill>
      </dgm:spPr>
      <dgm:t>
        <a:bodyPr/>
        <a:lstStyle/>
        <a:p>
          <a:pPr algn="just"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Реализация стратегической роли культуры как духовно-нравственного основания развития личности, а также развитие туризма для приобщения граждан к культурному и природному наследию.</a:t>
          </a:r>
          <a:endParaRPr lang="ru-RU" dirty="0">
            <a:latin typeface="Sitka Small" panose="02000505000000020004" pitchFamily="2" charset="0"/>
          </a:endParaRPr>
        </a:p>
      </dgm:t>
    </dgm:pt>
    <dgm:pt modelId="{35DAC28B-D908-487A-8551-0D4A2268FE91}" type="parTrans" cxnId="{5B7E8F75-988C-47C4-A7A5-F056FE85B89E}">
      <dgm:prSet/>
      <dgm:spPr/>
      <dgm:t>
        <a:bodyPr/>
        <a:lstStyle/>
        <a:p>
          <a:endParaRPr lang="ru-RU"/>
        </a:p>
      </dgm:t>
    </dgm:pt>
    <dgm:pt modelId="{F71B1689-4B5F-4537-B557-82608AF31970}" type="sibTrans" cxnId="{5B7E8F75-988C-47C4-A7A5-F056FE85B89E}">
      <dgm:prSet/>
      <dgm:spPr/>
      <dgm:t>
        <a:bodyPr/>
        <a:lstStyle/>
        <a:p>
          <a:endParaRPr lang="ru-RU"/>
        </a:p>
      </dgm:t>
    </dgm:pt>
    <dgm:pt modelId="{16449FB9-BFBC-49B0-A1EC-32C6286EE2BE}" type="pres">
      <dgm:prSet presAssocID="{3B84B94B-7B58-4578-94FA-9D433C05CD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4DB98C-386D-4060-9C98-23FC9F743A38}" type="pres">
      <dgm:prSet presAssocID="{A610FB6B-2176-46F7-AC96-B82BA2D36C36}" presName="parentText" presStyleLbl="node1" presStyleIdx="0" presStyleCnt="1" custLinFactNeighborX="1287" custLinFactNeighborY="-203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7E8F75-988C-47C4-A7A5-F056FE85B89E}" srcId="{3B84B94B-7B58-4578-94FA-9D433C05CD4D}" destId="{A610FB6B-2176-46F7-AC96-B82BA2D36C36}" srcOrd="0" destOrd="0" parTransId="{35DAC28B-D908-487A-8551-0D4A2268FE91}" sibTransId="{F71B1689-4B5F-4537-B557-82608AF31970}"/>
    <dgm:cxn modelId="{6B497064-3A9D-49F2-807A-E9F13C1E136E}" type="presOf" srcId="{3B84B94B-7B58-4578-94FA-9D433C05CD4D}" destId="{16449FB9-BFBC-49B0-A1EC-32C6286EE2BE}" srcOrd="0" destOrd="0" presId="urn:microsoft.com/office/officeart/2005/8/layout/vList2"/>
    <dgm:cxn modelId="{F3A43B3A-37B1-4338-991A-B356B907FF28}" type="presOf" srcId="{A610FB6B-2176-46F7-AC96-B82BA2D36C36}" destId="{F14DB98C-386D-4060-9C98-23FC9F743A38}" srcOrd="0" destOrd="0" presId="urn:microsoft.com/office/officeart/2005/8/layout/vList2"/>
    <dgm:cxn modelId="{A210E144-CF6B-479B-AE0F-81E484EE2EF4}" type="presParOf" srcId="{16449FB9-BFBC-49B0-A1EC-32C6286EE2BE}" destId="{F14DB98C-386D-4060-9C98-23FC9F743A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2ED0989-A03C-4985-9BF3-F7AB00BC6877}" type="doc">
      <dgm:prSet loTypeId="urn:microsoft.com/office/officeart/2005/8/layout/process1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DF2D1168-C179-4476-8718-FA6B6972800F}">
      <dgm:prSet/>
      <dgm:spPr>
        <a:gradFill flip="none" rotWithShape="0">
          <a:gsLst>
            <a:gs pos="0">
              <a:srgbClr val="FF9933">
                <a:tint val="66000"/>
                <a:satMod val="160000"/>
              </a:srgbClr>
            </a:gs>
            <a:gs pos="50000">
              <a:srgbClr val="FF9933">
                <a:tint val="44500"/>
                <a:satMod val="160000"/>
              </a:srgbClr>
            </a:gs>
            <a:gs pos="100000">
              <a:srgbClr val="FF9933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E326B9E3-2A2F-494E-8F3D-A5561B474C77}" type="parTrans" cxnId="{87281F4F-95EA-475E-89F3-3BA6B50212D3}">
      <dgm:prSet/>
      <dgm:spPr/>
      <dgm:t>
        <a:bodyPr/>
        <a:lstStyle/>
        <a:p>
          <a:endParaRPr lang="ru-RU"/>
        </a:p>
      </dgm:t>
    </dgm:pt>
    <dgm:pt modelId="{D870B749-D16F-4361-8C2B-416B7BD584E3}" type="sibTrans" cxnId="{87281F4F-95EA-475E-89F3-3BA6B50212D3}">
      <dgm:prSet/>
      <dgm:spPr/>
      <dgm:t>
        <a:bodyPr/>
        <a:lstStyle/>
        <a:p>
          <a:endParaRPr lang="ru-RU"/>
        </a:p>
      </dgm:t>
    </dgm:pt>
    <dgm:pt modelId="{F12839EE-62E1-419C-B3CF-AAE8CAD721D0}" type="pres">
      <dgm:prSet presAssocID="{D2ED0989-A03C-4985-9BF3-F7AB00BC68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398A1F-0C51-4A34-9E6F-17B7C83BCBF7}" type="pres">
      <dgm:prSet presAssocID="{DF2D1168-C179-4476-8718-FA6B6972800F}" presName="node" presStyleLbl="node1" presStyleIdx="0" presStyleCnt="1" custLinFactNeighborX="-2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CF1B64-7EFE-46A4-8088-3CF6DB1C17C4}" type="presOf" srcId="{DF2D1168-C179-4476-8718-FA6B6972800F}" destId="{AC398A1F-0C51-4A34-9E6F-17B7C83BCBF7}" srcOrd="0" destOrd="0" presId="urn:microsoft.com/office/officeart/2005/8/layout/process1"/>
    <dgm:cxn modelId="{322F36B5-73C1-4EB0-8064-533604394184}" type="presOf" srcId="{D2ED0989-A03C-4985-9BF3-F7AB00BC6877}" destId="{F12839EE-62E1-419C-B3CF-AAE8CAD721D0}" srcOrd="0" destOrd="0" presId="urn:microsoft.com/office/officeart/2005/8/layout/process1"/>
    <dgm:cxn modelId="{87281F4F-95EA-475E-89F3-3BA6B50212D3}" srcId="{D2ED0989-A03C-4985-9BF3-F7AB00BC6877}" destId="{DF2D1168-C179-4476-8718-FA6B6972800F}" srcOrd="0" destOrd="0" parTransId="{E326B9E3-2A2F-494E-8F3D-A5561B474C77}" sibTransId="{D870B749-D16F-4361-8C2B-416B7BD584E3}"/>
    <dgm:cxn modelId="{77786313-9E92-4A90-BA31-99D2E8824A2E}" type="presParOf" srcId="{F12839EE-62E1-419C-B3CF-AAE8CAD721D0}" destId="{AC398A1F-0C51-4A34-9E6F-17B7C83BCBF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031C9B-FEA1-4CA5-8942-125507E75099}" type="doc">
      <dgm:prSet loTypeId="urn:microsoft.com/office/officeart/2009/3/layout/FramedTextPicture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3559D2-4A6E-4E09-B761-8ED06AA0BC89}">
      <dgm:prSet phldrT="[Текст]" custT="1"/>
      <dgm:spPr/>
      <dgm:t>
        <a:bodyPr/>
        <a:lstStyle/>
        <a:p>
          <a:pPr algn="just"/>
          <a:r>
            <a:rPr lang="ru-RU" sz="1400" smtClean="0">
              <a:latin typeface="Sitka Small" panose="02000505000000020004" pitchFamily="2" charset="0"/>
            </a:rPr>
            <a:t>	</a:t>
          </a:r>
          <a:endParaRPr lang="ru-RU" sz="1400" dirty="0">
            <a:latin typeface="Sitka Small" panose="02000505000000020004" pitchFamily="2" charset="0"/>
          </a:endParaRPr>
        </a:p>
      </dgm:t>
    </dgm:pt>
    <dgm:pt modelId="{389E8639-801B-459C-AD27-F6F7B0BC1D81}" type="parTrans" cxnId="{770E9DEA-1B17-445B-A237-2B6FAEAB0BFE}">
      <dgm:prSet/>
      <dgm:spPr/>
      <dgm:t>
        <a:bodyPr/>
        <a:lstStyle/>
        <a:p>
          <a:endParaRPr lang="ru-RU"/>
        </a:p>
      </dgm:t>
    </dgm:pt>
    <dgm:pt modelId="{0A3623F2-8C3E-40AF-9487-CE4CC9B2E607}" type="sibTrans" cxnId="{770E9DEA-1B17-445B-A237-2B6FAEAB0BFE}">
      <dgm:prSet/>
      <dgm:spPr/>
      <dgm:t>
        <a:bodyPr/>
        <a:lstStyle/>
        <a:p>
          <a:endParaRPr lang="ru-RU"/>
        </a:p>
      </dgm:t>
    </dgm:pt>
    <dgm:pt modelId="{01963825-A35C-470A-8DFC-169B56FF10EF}">
      <dgm:prSet/>
      <dgm:spPr/>
      <dgm:t>
        <a:bodyPr/>
        <a:lstStyle/>
        <a:p>
          <a:pPr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	Мощность станции очистки воды составляет 2 400 </a:t>
          </a:r>
          <a:r>
            <a:rPr lang="ru-RU" sz="1400" dirty="0" err="1" smtClean="0">
              <a:solidFill>
                <a:schemeClr val="bg1"/>
              </a:solidFill>
              <a:latin typeface="Sitka Small" panose="02000505000000020004" pitchFamily="2" charset="0"/>
            </a:rPr>
            <a:t>мз</a:t>
          </a: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/сутки. Вода, поступающая на установку водоподготовки  из артезианских скважин проходит очистку на фильтрах, аэрацию и обезжелезивание.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9B2C00BC-A49A-4BA5-B08F-52F921DB107F}" type="parTrans" cxnId="{5339E149-B0DB-4EAF-83BC-6DFC1BA6C3B4}">
      <dgm:prSet/>
      <dgm:spPr/>
      <dgm:t>
        <a:bodyPr/>
        <a:lstStyle/>
        <a:p>
          <a:endParaRPr lang="ru-RU"/>
        </a:p>
      </dgm:t>
    </dgm:pt>
    <dgm:pt modelId="{ACA77F15-000C-4702-AFBC-693A2DB7AE06}" type="sibTrans" cxnId="{5339E149-B0DB-4EAF-83BC-6DFC1BA6C3B4}">
      <dgm:prSet/>
      <dgm:spPr/>
      <dgm:t>
        <a:bodyPr/>
        <a:lstStyle/>
        <a:p>
          <a:endParaRPr lang="ru-RU"/>
        </a:p>
      </dgm:t>
    </dgm:pt>
    <dgm:pt modelId="{B01B6F21-4FF9-4DCB-9F68-B2DF5B6E5814}">
      <dgm:prSet/>
      <dgm:spPr/>
      <dgm:t>
        <a:bodyPr/>
        <a:lstStyle/>
        <a:p>
          <a:pPr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	Строительно-монтажные работы завершены в ноябре 2022 года. Во втором квартале 2023 года планируется завершить работы по благоустройству. </a:t>
          </a:r>
          <a:r>
            <a:rPr lang="ru-RU" sz="1400" dirty="0" smtClean="0">
              <a:latin typeface="Sitka Small" panose="02000505000000020004" pitchFamily="2" charset="0"/>
            </a:rPr>
            <a:t>работы по благоустройству территории станции.</a:t>
          </a:r>
          <a:endParaRPr lang="ru-RU" sz="1400" dirty="0">
            <a:latin typeface="Sitka Small" panose="02000505000000020004" pitchFamily="2" charset="0"/>
          </a:endParaRPr>
        </a:p>
      </dgm:t>
    </dgm:pt>
    <dgm:pt modelId="{EA14ADBD-9186-4BD3-B918-2CD661F59046}" type="parTrans" cxnId="{81516E24-704C-4A81-8B2C-15CF94E8AB94}">
      <dgm:prSet/>
      <dgm:spPr/>
      <dgm:t>
        <a:bodyPr/>
        <a:lstStyle/>
        <a:p>
          <a:endParaRPr lang="ru-RU"/>
        </a:p>
      </dgm:t>
    </dgm:pt>
    <dgm:pt modelId="{30E2DE40-D77B-4B38-A6EE-F681865C0814}" type="sibTrans" cxnId="{81516E24-704C-4A81-8B2C-15CF94E8AB94}">
      <dgm:prSet/>
      <dgm:spPr/>
      <dgm:t>
        <a:bodyPr/>
        <a:lstStyle/>
        <a:p>
          <a:endParaRPr lang="ru-RU"/>
        </a:p>
      </dgm:t>
    </dgm:pt>
    <dgm:pt modelId="{FEB562FC-1515-423B-A9E0-B2E61AD09DD5}">
      <dgm:prSet/>
      <dgm:spPr/>
      <dgm:t>
        <a:bodyPr/>
        <a:lstStyle/>
        <a:p>
          <a:pPr algn="just"/>
          <a:r>
            <a:rPr lang="ru-RU" sz="1400" dirty="0" smtClean="0">
              <a:latin typeface="Sitka Small" panose="02000505000000020004" pitchFamily="2" charset="0"/>
            </a:rPr>
            <a:t>	</a:t>
          </a: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Важным проектом, положившим свое начало  в 2022 году стало </a:t>
          </a:r>
          <a:r>
            <a:rPr lang="ru-RU" sz="1400" b="1" i="1" dirty="0" smtClean="0">
              <a:solidFill>
                <a:schemeClr val="bg1"/>
              </a:solidFill>
              <a:latin typeface="Sitka Small" panose="02000505000000020004" pitchFamily="2" charset="0"/>
            </a:rPr>
            <a:t>строительство станции водоподготовки для хозяйственно-питьевых нужд с реконструкцией водопроводных сетей в </a:t>
          </a:r>
          <a:r>
            <a:rPr lang="ru-RU" sz="1400" b="1" i="1" dirty="0" err="1" smtClean="0">
              <a:solidFill>
                <a:schemeClr val="bg1"/>
              </a:solidFill>
              <a:latin typeface="Sitka Small" panose="02000505000000020004" pitchFamily="2" charset="0"/>
            </a:rPr>
            <a:t>пгт</a:t>
          </a:r>
          <a:r>
            <a:rPr lang="ru-RU" sz="1400" b="1" i="1" dirty="0" smtClean="0">
              <a:solidFill>
                <a:schemeClr val="bg1"/>
              </a:solidFill>
              <a:latin typeface="Sitka Small" panose="02000505000000020004" pitchFamily="2" charset="0"/>
            </a:rPr>
            <a:t>. Холм-Жирковский Смоленской области.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F76517BF-AD17-4FAE-9424-813F073DF404}" type="parTrans" cxnId="{552375A0-1C63-4467-B22B-CFA04E6C8526}">
      <dgm:prSet/>
      <dgm:spPr/>
      <dgm:t>
        <a:bodyPr/>
        <a:lstStyle/>
        <a:p>
          <a:endParaRPr lang="ru-RU"/>
        </a:p>
      </dgm:t>
    </dgm:pt>
    <dgm:pt modelId="{0F020171-CFF6-42EF-B784-BBFFA6C43081}" type="sibTrans" cxnId="{552375A0-1C63-4467-B22B-CFA04E6C8526}">
      <dgm:prSet/>
      <dgm:spPr/>
      <dgm:t>
        <a:bodyPr/>
        <a:lstStyle/>
        <a:p>
          <a:endParaRPr lang="ru-RU"/>
        </a:p>
      </dgm:t>
    </dgm:pt>
    <dgm:pt modelId="{AFA7798D-E10F-41D6-90A5-DA9AE9737682}" type="pres">
      <dgm:prSet presAssocID="{93031C9B-FEA1-4CA5-8942-125507E7509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9DC6E806-E141-4492-8D72-2D16D265A86C}" type="pres">
      <dgm:prSet presAssocID="{7D3559D2-4A6E-4E09-B761-8ED06AA0BC89}" presName="composite" presStyleCnt="0">
        <dgm:presLayoutVars>
          <dgm:chMax/>
          <dgm:chPref/>
        </dgm:presLayoutVars>
      </dgm:prSet>
      <dgm:spPr/>
    </dgm:pt>
    <dgm:pt modelId="{420FE090-E1AC-4504-8D71-C5424D9D528D}" type="pres">
      <dgm:prSet presAssocID="{7D3559D2-4A6E-4E09-B761-8ED06AA0BC89}" presName="Image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ru-RU"/>
        </a:p>
      </dgm:t>
    </dgm:pt>
    <dgm:pt modelId="{DD9459B4-CC06-48DF-910F-CE7CF3E826FF}" type="pres">
      <dgm:prSet presAssocID="{7D3559D2-4A6E-4E09-B761-8ED06AA0BC89}" presName="ParentText" presStyleLbl="revTx" presStyleIdx="0" presStyleCnt="1" custScaleX="106556" custScaleY="1159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A11818-06A7-41F9-B530-D54AA87C8944}" type="pres">
      <dgm:prSet presAssocID="{7D3559D2-4A6E-4E09-B761-8ED06AA0BC89}" presName="tlFrame" presStyleLbl="node1" presStyleIdx="0" presStyleCnt="4"/>
      <dgm:spPr/>
    </dgm:pt>
    <dgm:pt modelId="{97A48478-9EE5-45C2-8ED5-6175FC55DB16}" type="pres">
      <dgm:prSet presAssocID="{7D3559D2-4A6E-4E09-B761-8ED06AA0BC89}" presName="trFrame" presStyleLbl="node1" presStyleIdx="1" presStyleCnt="4"/>
      <dgm:spPr/>
    </dgm:pt>
    <dgm:pt modelId="{47F35A55-5C80-4144-B24A-5B6D8EC0E671}" type="pres">
      <dgm:prSet presAssocID="{7D3559D2-4A6E-4E09-B761-8ED06AA0BC89}" presName="blFrame" presStyleLbl="node1" presStyleIdx="2" presStyleCnt="4" custLinFactNeighborX="1730" custLinFactNeighborY="21146"/>
      <dgm:spPr/>
    </dgm:pt>
    <dgm:pt modelId="{B4538A1E-6BC2-44E6-AC2D-7D8E497CE417}" type="pres">
      <dgm:prSet presAssocID="{7D3559D2-4A6E-4E09-B761-8ED06AA0BC89}" presName="brFrame" presStyleLbl="node1" presStyleIdx="3" presStyleCnt="4" custLinFactNeighborX="3349" custLinFactNeighborY="21147"/>
      <dgm:spPr/>
    </dgm:pt>
  </dgm:ptLst>
  <dgm:cxnLst>
    <dgm:cxn modelId="{6E60AA6A-F011-4330-89FE-82938E994F97}" type="presOf" srcId="{FEB562FC-1515-423B-A9E0-B2E61AD09DD5}" destId="{DD9459B4-CC06-48DF-910F-CE7CF3E826FF}" srcOrd="0" destOrd="1" presId="urn:microsoft.com/office/officeart/2009/3/layout/FramedTextPicture"/>
    <dgm:cxn modelId="{5339E149-B0DB-4EAF-83BC-6DFC1BA6C3B4}" srcId="{7D3559D2-4A6E-4E09-B761-8ED06AA0BC89}" destId="{01963825-A35C-470A-8DFC-169B56FF10EF}" srcOrd="1" destOrd="0" parTransId="{9B2C00BC-A49A-4BA5-B08F-52F921DB107F}" sibTransId="{ACA77F15-000C-4702-AFBC-693A2DB7AE06}"/>
    <dgm:cxn modelId="{81516E24-704C-4A81-8B2C-15CF94E8AB94}" srcId="{01963825-A35C-470A-8DFC-169B56FF10EF}" destId="{B01B6F21-4FF9-4DCB-9F68-B2DF5B6E5814}" srcOrd="0" destOrd="0" parTransId="{EA14ADBD-9186-4BD3-B918-2CD661F59046}" sibTransId="{30E2DE40-D77B-4B38-A6EE-F681865C0814}"/>
    <dgm:cxn modelId="{770E9DEA-1B17-445B-A237-2B6FAEAB0BFE}" srcId="{93031C9B-FEA1-4CA5-8942-125507E75099}" destId="{7D3559D2-4A6E-4E09-B761-8ED06AA0BC89}" srcOrd="0" destOrd="0" parTransId="{389E8639-801B-459C-AD27-F6F7B0BC1D81}" sibTransId="{0A3623F2-8C3E-40AF-9487-CE4CC9B2E607}"/>
    <dgm:cxn modelId="{FE2BEF4B-7944-44E0-8594-2BCA4CFB377F}" type="presOf" srcId="{93031C9B-FEA1-4CA5-8942-125507E75099}" destId="{AFA7798D-E10F-41D6-90A5-DA9AE9737682}" srcOrd="0" destOrd="0" presId="urn:microsoft.com/office/officeart/2009/3/layout/FramedTextPicture"/>
    <dgm:cxn modelId="{F37EDEE3-F339-440C-87D1-21FBC49825E9}" type="presOf" srcId="{B01B6F21-4FF9-4DCB-9F68-B2DF5B6E5814}" destId="{DD9459B4-CC06-48DF-910F-CE7CF3E826FF}" srcOrd="0" destOrd="3" presId="urn:microsoft.com/office/officeart/2009/3/layout/FramedTextPicture"/>
    <dgm:cxn modelId="{5F25702A-86F1-4CB3-9CE9-119149DB7D5B}" type="presOf" srcId="{7D3559D2-4A6E-4E09-B761-8ED06AA0BC89}" destId="{DD9459B4-CC06-48DF-910F-CE7CF3E826FF}" srcOrd="0" destOrd="0" presId="urn:microsoft.com/office/officeart/2009/3/layout/FramedTextPicture"/>
    <dgm:cxn modelId="{552375A0-1C63-4467-B22B-CFA04E6C8526}" srcId="{7D3559D2-4A6E-4E09-B761-8ED06AA0BC89}" destId="{FEB562FC-1515-423B-A9E0-B2E61AD09DD5}" srcOrd="0" destOrd="0" parTransId="{F76517BF-AD17-4FAE-9424-813F073DF404}" sibTransId="{0F020171-CFF6-42EF-B784-BBFFA6C43081}"/>
    <dgm:cxn modelId="{F649D7CC-5E69-4E5F-B8E5-052B160E5856}" type="presOf" srcId="{01963825-A35C-470A-8DFC-169B56FF10EF}" destId="{DD9459B4-CC06-48DF-910F-CE7CF3E826FF}" srcOrd="0" destOrd="2" presId="urn:microsoft.com/office/officeart/2009/3/layout/FramedTextPicture"/>
    <dgm:cxn modelId="{A811A7B7-B8A7-4EC6-BED9-6A752C417C47}" type="presParOf" srcId="{AFA7798D-E10F-41D6-90A5-DA9AE9737682}" destId="{9DC6E806-E141-4492-8D72-2D16D265A86C}" srcOrd="0" destOrd="0" presId="urn:microsoft.com/office/officeart/2009/3/layout/FramedTextPicture"/>
    <dgm:cxn modelId="{2F9F1EC6-3240-48BE-A415-87ADF71F82C0}" type="presParOf" srcId="{9DC6E806-E141-4492-8D72-2D16D265A86C}" destId="{420FE090-E1AC-4504-8D71-C5424D9D528D}" srcOrd="0" destOrd="0" presId="urn:microsoft.com/office/officeart/2009/3/layout/FramedTextPicture"/>
    <dgm:cxn modelId="{31E13A8E-30C1-45C0-8C9A-2E37514F28E7}" type="presParOf" srcId="{9DC6E806-E141-4492-8D72-2D16D265A86C}" destId="{DD9459B4-CC06-48DF-910F-CE7CF3E826FF}" srcOrd="1" destOrd="0" presId="urn:microsoft.com/office/officeart/2009/3/layout/FramedTextPicture"/>
    <dgm:cxn modelId="{5F6FC778-5B56-4580-A82A-AE0C5FDF6472}" type="presParOf" srcId="{9DC6E806-E141-4492-8D72-2D16D265A86C}" destId="{E8A11818-06A7-41F9-B530-D54AA87C8944}" srcOrd="2" destOrd="0" presId="urn:microsoft.com/office/officeart/2009/3/layout/FramedTextPicture"/>
    <dgm:cxn modelId="{89AB0497-113A-48D5-B2DE-96DDC328D131}" type="presParOf" srcId="{9DC6E806-E141-4492-8D72-2D16D265A86C}" destId="{97A48478-9EE5-45C2-8ED5-6175FC55DB16}" srcOrd="3" destOrd="0" presId="urn:microsoft.com/office/officeart/2009/3/layout/FramedTextPicture"/>
    <dgm:cxn modelId="{5B07D09D-8EA6-4FBD-9EAB-762341EB8846}" type="presParOf" srcId="{9DC6E806-E141-4492-8D72-2D16D265A86C}" destId="{47F35A55-5C80-4144-B24A-5B6D8EC0E671}" srcOrd="4" destOrd="0" presId="urn:microsoft.com/office/officeart/2009/3/layout/FramedTextPicture"/>
    <dgm:cxn modelId="{680BEB69-2A3D-4504-BFA0-DD516CEE3A0F}" type="presParOf" srcId="{9DC6E806-E141-4492-8D72-2D16D265A86C}" destId="{B4538A1E-6BC2-44E6-AC2D-7D8E497CE417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B917082-36C9-47BA-A66F-C49980565326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73019EEB-7B3C-4907-86B6-4C19B3CB158A}">
      <dgm:prSet/>
      <dgm:spPr>
        <a:gradFill flip="none" rotWithShape="0">
          <a:gsLst>
            <a:gs pos="0">
              <a:srgbClr val="CCCC00">
                <a:tint val="66000"/>
                <a:satMod val="160000"/>
              </a:srgbClr>
            </a:gs>
            <a:gs pos="50000">
              <a:srgbClr val="CCCC00">
                <a:tint val="44500"/>
                <a:satMod val="160000"/>
              </a:srgbClr>
            </a:gs>
            <a:gs pos="100000">
              <a:srgbClr val="CCCC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ru-RU" b="1" dirty="0" smtClean="0">
              <a:latin typeface="Sitka Small" panose="02000505000000020004" pitchFamily="2" charset="0"/>
            </a:rPr>
            <a:t>Цель: 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93CF8DFA-C95B-4AC4-8903-8642A573C948}" type="parTrans" cxnId="{9037EE4F-B3C7-49DA-A57D-79D906DB6398}">
      <dgm:prSet/>
      <dgm:spPr/>
      <dgm:t>
        <a:bodyPr/>
        <a:lstStyle/>
        <a:p>
          <a:endParaRPr lang="ru-RU"/>
        </a:p>
      </dgm:t>
    </dgm:pt>
    <dgm:pt modelId="{FE941991-786E-4591-8E0D-11174F910FEA}" type="sibTrans" cxnId="{9037EE4F-B3C7-49DA-A57D-79D906DB6398}">
      <dgm:prSet/>
      <dgm:spPr/>
      <dgm:t>
        <a:bodyPr/>
        <a:lstStyle/>
        <a:p>
          <a:endParaRPr lang="ru-RU"/>
        </a:p>
      </dgm:t>
    </dgm:pt>
    <dgm:pt modelId="{1AC12EC1-0B94-421F-9EFC-643D177A3567}" type="pres">
      <dgm:prSet presAssocID="{1B917082-36C9-47BA-A66F-C499805653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DFD5C7-582B-4500-87D8-27EDE1A921D7}" type="pres">
      <dgm:prSet presAssocID="{73019EEB-7B3C-4907-86B6-4C19B3CB158A}" presName="parentText" presStyleLbl="node1" presStyleIdx="0" presStyleCnt="1" custLinFactNeighborY="62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37EE4F-B3C7-49DA-A57D-79D906DB6398}" srcId="{1B917082-36C9-47BA-A66F-C49980565326}" destId="{73019EEB-7B3C-4907-86B6-4C19B3CB158A}" srcOrd="0" destOrd="0" parTransId="{93CF8DFA-C95B-4AC4-8903-8642A573C948}" sibTransId="{FE941991-786E-4591-8E0D-11174F910FEA}"/>
    <dgm:cxn modelId="{F3A6C171-8B11-4828-A39B-E24552F7BD7E}" type="presOf" srcId="{73019EEB-7B3C-4907-86B6-4C19B3CB158A}" destId="{55DFD5C7-582B-4500-87D8-27EDE1A921D7}" srcOrd="0" destOrd="0" presId="urn:microsoft.com/office/officeart/2005/8/layout/vList2"/>
    <dgm:cxn modelId="{373F4638-7E0C-4114-9ED0-1ACC7A134281}" type="presOf" srcId="{1B917082-36C9-47BA-A66F-C49980565326}" destId="{1AC12EC1-0B94-421F-9EFC-643D177A3567}" srcOrd="0" destOrd="0" presId="urn:microsoft.com/office/officeart/2005/8/layout/vList2"/>
    <dgm:cxn modelId="{9DAA7C39-5F5D-4CEA-B214-F48E4137933A}" type="presParOf" srcId="{1AC12EC1-0B94-421F-9EFC-643D177A3567}" destId="{55DFD5C7-582B-4500-87D8-27EDE1A921D7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15C3F47-293B-48C1-B8ED-8B0D1EC64363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EFB5E53-F1BB-4A73-A0FD-B3C3AE0558F2}">
      <dgm:prSet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В </a:t>
          </a:r>
          <a:r>
            <a:rPr lang="ru-RU" sz="1600" b="1" dirty="0" smtClean="0">
              <a:latin typeface="Sitka Small" panose="02000505000000020004" pitchFamily="2" charset="0"/>
            </a:rPr>
            <a:t>2022</a:t>
          </a:r>
          <a:r>
            <a:rPr lang="ru-RU" sz="16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dirty="0" smtClean="0">
              <a:latin typeface="Sitka Small" panose="02000505000000020004" pitchFamily="2" charset="0"/>
            </a:rPr>
            <a:t>16,0</a:t>
          </a:r>
          <a:r>
            <a:rPr lang="ru-RU" sz="16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dirty="0" smtClean="0">
              <a:latin typeface="Sitka Small" panose="02000505000000020004" pitchFamily="2" charset="0"/>
            </a:rPr>
            <a:t>100,0</a:t>
          </a:r>
          <a:r>
            <a:rPr lang="ru-RU" sz="16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dirty="0" smtClean="0">
              <a:latin typeface="Sitka Small" panose="02000505000000020004" pitchFamily="2" charset="0"/>
            </a:rPr>
            <a:t>16,0</a:t>
          </a:r>
          <a:r>
            <a:rPr lang="ru-RU" sz="1600" dirty="0" smtClean="0">
              <a:latin typeface="Sitka Small" panose="02000505000000020004" pitchFamily="2" charset="0"/>
            </a:rPr>
            <a:t> тыс. рублей) на установку энергосберегающих светильников.</a:t>
          </a:r>
        </a:p>
      </dgm:t>
    </dgm:pt>
    <dgm:pt modelId="{092E2A2B-95B6-4CBA-9F07-E40D34714FD5}" type="parTrans" cxnId="{37F26F0A-1F81-480A-A071-0EBCC78176C6}">
      <dgm:prSet/>
      <dgm:spPr/>
      <dgm:t>
        <a:bodyPr/>
        <a:lstStyle/>
        <a:p>
          <a:endParaRPr lang="ru-RU"/>
        </a:p>
      </dgm:t>
    </dgm:pt>
    <dgm:pt modelId="{A3CC1D62-2553-4433-AB07-049D072E87C4}" type="sibTrans" cxnId="{37F26F0A-1F81-480A-A071-0EBCC78176C6}">
      <dgm:prSet/>
      <dgm:spPr/>
      <dgm:t>
        <a:bodyPr/>
        <a:lstStyle/>
        <a:p>
          <a:endParaRPr lang="ru-RU"/>
        </a:p>
      </dgm:t>
    </dgm:pt>
    <dgm:pt modelId="{2DEFA8E7-02C9-4A55-B781-324F34F95CF9}">
      <dgm:prSet/>
      <dgm:spPr/>
      <dgm:t>
        <a:bodyPr/>
        <a:lstStyle/>
        <a:p>
          <a:pPr rtl="0"/>
          <a:endParaRPr lang="ru-RU" dirty="0"/>
        </a:p>
      </dgm:t>
    </dgm:pt>
    <dgm:pt modelId="{B5E34E7D-CD85-4F97-A708-1F5B7F34EEF9}" type="parTrans" cxnId="{BEE9F555-947B-4071-AC65-525B6F8AFE8C}">
      <dgm:prSet/>
      <dgm:spPr/>
      <dgm:t>
        <a:bodyPr/>
        <a:lstStyle/>
        <a:p>
          <a:endParaRPr lang="ru-RU"/>
        </a:p>
      </dgm:t>
    </dgm:pt>
    <dgm:pt modelId="{850E92C4-6438-4F55-9903-FD7C728B44B6}" type="sibTrans" cxnId="{BEE9F555-947B-4071-AC65-525B6F8AFE8C}">
      <dgm:prSet/>
      <dgm:spPr/>
      <dgm:t>
        <a:bodyPr/>
        <a:lstStyle/>
        <a:p>
          <a:endParaRPr lang="ru-RU"/>
        </a:p>
      </dgm:t>
    </dgm:pt>
    <dgm:pt modelId="{23BABC86-F4BB-4761-B0A9-6B7A7511AE65}" type="pres">
      <dgm:prSet presAssocID="{C15C3F47-293B-48C1-B8ED-8B0D1EC64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06D5E-C783-4E3A-9FAC-70222BF1E2F5}" type="pres">
      <dgm:prSet presAssocID="{CEFB5E53-F1BB-4A73-A0FD-B3C3AE0558F2}" presName="parentText" presStyleLbl="node1" presStyleIdx="0" presStyleCnt="1" custScaleY="469080" custLinFactNeighborX="807" custLinFactNeighborY="788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B7482-09C5-468C-A52E-8BA0FEA54AC7}" type="pres">
      <dgm:prSet presAssocID="{CEFB5E53-F1BB-4A73-A0FD-B3C3AE0558F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074BB5-E786-4CEA-8FDF-B3D700A4908B}" type="presOf" srcId="{CEFB5E53-F1BB-4A73-A0FD-B3C3AE0558F2}" destId="{7BA06D5E-C783-4E3A-9FAC-70222BF1E2F5}" srcOrd="0" destOrd="0" presId="urn:microsoft.com/office/officeart/2005/8/layout/vList2"/>
    <dgm:cxn modelId="{4EABD1A2-423E-4D5C-AE5D-0E3D85C821E7}" type="presOf" srcId="{2DEFA8E7-02C9-4A55-B781-324F34F95CF9}" destId="{12DB7482-09C5-468C-A52E-8BA0FEA54AC7}" srcOrd="0" destOrd="0" presId="urn:microsoft.com/office/officeart/2005/8/layout/vList2"/>
    <dgm:cxn modelId="{4462AB32-FDC0-48DC-8FA1-B4C657D5C85F}" type="presOf" srcId="{C15C3F47-293B-48C1-B8ED-8B0D1EC64363}" destId="{23BABC86-F4BB-4761-B0A9-6B7A7511AE65}" srcOrd="0" destOrd="0" presId="urn:microsoft.com/office/officeart/2005/8/layout/vList2"/>
    <dgm:cxn modelId="{37F26F0A-1F81-480A-A071-0EBCC78176C6}" srcId="{C15C3F47-293B-48C1-B8ED-8B0D1EC64363}" destId="{CEFB5E53-F1BB-4A73-A0FD-B3C3AE0558F2}" srcOrd="0" destOrd="0" parTransId="{092E2A2B-95B6-4CBA-9F07-E40D34714FD5}" sibTransId="{A3CC1D62-2553-4433-AB07-049D072E87C4}"/>
    <dgm:cxn modelId="{BEE9F555-947B-4071-AC65-525B6F8AFE8C}" srcId="{CEFB5E53-F1BB-4A73-A0FD-B3C3AE0558F2}" destId="{2DEFA8E7-02C9-4A55-B781-324F34F95CF9}" srcOrd="0" destOrd="0" parTransId="{B5E34E7D-CD85-4F97-A708-1F5B7F34EEF9}" sibTransId="{850E92C4-6438-4F55-9903-FD7C728B44B6}"/>
    <dgm:cxn modelId="{16B7CF1F-F8CA-4EAB-AFA6-B92B26D99327}" type="presParOf" srcId="{23BABC86-F4BB-4761-B0A9-6B7A7511AE65}" destId="{7BA06D5E-C783-4E3A-9FAC-70222BF1E2F5}" srcOrd="0" destOrd="0" presId="urn:microsoft.com/office/officeart/2005/8/layout/vList2"/>
    <dgm:cxn modelId="{08592136-CB3C-46AB-B5A5-09866BBDCC60}" type="presParOf" srcId="{23BABC86-F4BB-4761-B0A9-6B7A7511AE65}" destId="{12DB7482-09C5-468C-A52E-8BA0FEA54AC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2ED0989-A03C-4985-9BF3-F7AB00BC6877}" type="doc">
      <dgm:prSet loTypeId="urn:microsoft.com/office/officeart/2005/8/layout/process1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DF2D1168-C179-4476-8718-FA6B6972800F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E326B9E3-2A2F-494E-8F3D-A5561B474C77}" type="parTrans" cxnId="{87281F4F-95EA-475E-89F3-3BA6B50212D3}">
      <dgm:prSet/>
      <dgm:spPr/>
      <dgm:t>
        <a:bodyPr/>
        <a:lstStyle/>
        <a:p>
          <a:endParaRPr lang="ru-RU"/>
        </a:p>
      </dgm:t>
    </dgm:pt>
    <dgm:pt modelId="{D870B749-D16F-4361-8C2B-416B7BD584E3}" type="sibTrans" cxnId="{87281F4F-95EA-475E-89F3-3BA6B50212D3}">
      <dgm:prSet/>
      <dgm:spPr/>
      <dgm:t>
        <a:bodyPr/>
        <a:lstStyle/>
        <a:p>
          <a:endParaRPr lang="ru-RU"/>
        </a:p>
      </dgm:t>
    </dgm:pt>
    <dgm:pt modelId="{F12839EE-62E1-419C-B3CF-AAE8CAD721D0}" type="pres">
      <dgm:prSet presAssocID="{D2ED0989-A03C-4985-9BF3-F7AB00BC68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398A1F-0C51-4A34-9E6F-17B7C83BCBF7}" type="pres">
      <dgm:prSet presAssocID="{DF2D1168-C179-4476-8718-FA6B6972800F}" presName="node" presStyleLbl="node1" presStyleIdx="0" presStyleCnt="1" custLinFactNeighborX="4137" custLinFactNeighborY="46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78234A-96DF-42E8-B033-34C114B8734E}" type="presOf" srcId="{DF2D1168-C179-4476-8718-FA6B6972800F}" destId="{AC398A1F-0C51-4A34-9E6F-17B7C83BCBF7}" srcOrd="0" destOrd="0" presId="urn:microsoft.com/office/officeart/2005/8/layout/process1"/>
    <dgm:cxn modelId="{C337B81A-FF6E-4A30-8580-0E76E4EC6117}" type="presOf" srcId="{D2ED0989-A03C-4985-9BF3-F7AB00BC6877}" destId="{F12839EE-62E1-419C-B3CF-AAE8CAD721D0}" srcOrd="0" destOrd="0" presId="urn:microsoft.com/office/officeart/2005/8/layout/process1"/>
    <dgm:cxn modelId="{87281F4F-95EA-475E-89F3-3BA6B50212D3}" srcId="{D2ED0989-A03C-4985-9BF3-F7AB00BC6877}" destId="{DF2D1168-C179-4476-8718-FA6B6972800F}" srcOrd="0" destOrd="0" parTransId="{E326B9E3-2A2F-494E-8F3D-A5561B474C77}" sibTransId="{D870B749-D16F-4361-8C2B-416B7BD584E3}"/>
    <dgm:cxn modelId="{C2A6FB90-472C-468A-AC8A-D7D33C59D973}" type="presParOf" srcId="{F12839EE-62E1-419C-B3CF-AAE8CAD721D0}" destId="{AC398A1F-0C51-4A34-9E6F-17B7C83BCBF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B917082-36C9-47BA-A66F-C49980565326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ru-RU"/>
        </a:p>
      </dgm:t>
    </dgm:pt>
    <dgm:pt modelId="{73019EEB-7B3C-4907-86B6-4C19B3CB158A}">
      <dgm:prSet/>
      <dgm:spPr/>
      <dgm:t>
        <a:bodyPr/>
        <a:lstStyle/>
        <a:p>
          <a:pPr rtl="0"/>
          <a:r>
            <a:rPr lang="ru-RU" b="1" dirty="0" smtClean="0">
              <a:latin typeface="Sitka Small" panose="02000505000000020004" pitchFamily="2" charset="0"/>
            </a:rPr>
            <a:t>Цель: </a:t>
          </a:r>
          <a:r>
            <a:rPr lang="ru-RU" dirty="0" smtClean="0">
              <a:latin typeface="Sitka Small" panose="02000505000000020004" pitchFamily="2" charset="0"/>
            </a:rPr>
            <a:t>Обеспечение безопасности жизнедеятельности населения  муниципального образования «Холм-Жирковский район» Смоленской области</a:t>
          </a:r>
          <a:endParaRPr lang="ru-RU" dirty="0">
            <a:latin typeface="Sitka Small" panose="02000505000000020004" pitchFamily="2" charset="0"/>
          </a:endParaRPr>
        </a:p>
      </dgm:t>
    </dgm:pt>
    <dgm:pt modelId="{93CF8DFA-C95B-4AC4-8903-8642A573C948}" type="parTrans" cxnId="{9037EE4F-B3C7-49DA-A57D-79D906DB6398}">
      <dgm:prSet/>
      <dgm:spPr/>
      <dgm:t>
        <a:bodyPr/>
        <a:lstStyle/>
        <a:p>
          <a:endParaRPr lang="ru-RU"/>
        </a:p>
      </dgm:t>
    </dgm:pt>
    <dgm:pt modelId="{FE941991-786E-4591-8E0D-11174F910FEA}" type="sibTrans" cxnId="{9037EE4F-B3C7-49DA-A57D-79D906DB6398}">
      <dgm:prSet/>
      <dgm:spPr/>
      <dgm:t>
        <a:bodyPr/>
        <a:lstStyle/>
        <a:p>
          <a:endParaRPr lang="ru-RU"/>
        </a:p>
      </dgm:t>
    </dgm:pt>
    <dgm:pt modelId="{1AC12EC1-0B94-421F-9EFC-643D177A3567}" type="pres">
      <dgm:prSet presAssocID="{1B917082-36C9-47BA-A66F-C499805653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DFD5C7-582B-4500-87D8-27EDE1A921D7}" type="pres">
      <dgm:prSet presAssocID="{73019EEB-7B3C-4907-86B6-4C19B3CB158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015A82-D16A-49C5-B336-35AA73E397CE}" type="presOf" srcId="{1B917082-36C9-47BA-A66F-C49980565326}" destId="{1AC12EC1-0B94-421F-9EFC-643D177A3567}" srcOrd="0" destOrd="0" presId="urn:microsoft.com/office/officeart/2005/8/layout/vList2"/>
    <dgm:cxn modelId="{9037EE4F-B3C7-49DA-A57D-79D906DB6398}" srcId="{1B917082-36C9-47BA-A66F-C49980565326}" destId="{73019EEB-7B3C-4907-86B6-4C19B3CB158A}" srcOrd="0" destOrd="0" parTransId="{93CF8DFA-C95B-4AC4-8903-8642A573C948}" sibTransId="{FE941991-786E-4591-8E0D-11174F910FEA}"/>
    <dgm:cxn modelId="{83192CF4-DA93-460A-A871-5C54CB886B74}" type="presOf" srcId="{73019EEB-7B3C-4907-86B6-4C19B3CB158A}" destId="{55DFD5C7-582B-4500-87D8-27EDE1A921D7}" srcOrd="0" destOrd="0" presId="urn:microsoft.com/office/officeart/2005/8/layout/vList2"/>
    <dgm:cxn modelId="{8CC62E5C-C994-4B52-A755-E6069D6C4193}" type="presParOf" srcId="{1AC12EC1-0B94-421F-9EFC-643D177A3567}" destId="{55DFD5C7-582B-4500-87D8-27EDE1A921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15C3F47-293B-48C1-B8ED-8B0D1EC64363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EFB5E53-F1BB-4A73-A0FD-B3C3AE0558F2}">
      <dgm:prSet custT="1"/>
      <dgm:spPr>
        <a:gradFill flip="none" rotWithShape="0">
          <a:gsLst>
            <a:gs pos="0">
              <a:srgbClr val="E0A9A8">
                <a:tint val="66000"/>
                <a:satMod val="160000"/>
              </a:srgbClr>
            </a:gs>
            <a:gs pos="50000">
              <a:srgbClr val="E0A9A8">
                <a:tint val="44500"/>
                <a:satMod val="160000"/>
              </a:srgbClr>
            </a:gs>
            <a:gs pos="100000">
              <a:srgbClr val="E0A9A8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В </a:t>
          </a:r>
          <a:r>
            <a:rPr lang="ru-RU" sz="1600" b="1" dirty="0" smtClean="0">
              <a:latin typeface="Sitka Small" panose="02000505000000020004" pitchFamily="2" charset="0"/>
            </a:rPr>
            <a:t>2022</a:t>
          </a:r>
          <a:r>
            <a:rPr lang="ru-RU" sz="16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dirty="0" smtClean="0">
              <a:latin typeface="Sitka Small" panose="02000505000000020004" pitchFamily="2" charset="0"/>
            </a:rPr>
            <a:t>9,4</a:t>
          </a:r>
          <a:r>
            <a:rPr lang="ru-RU" sz="16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dirty="0" smtClean="0">
              <a:latin typeface="Sitka Small" panose="02000505000000020004" pitchFamily="2" charset="0"/>
            </a:rPr>
            <a:t>100,0</a:t>
          </a:r>
          <a:r>
            <a:rPr lang="ru-RU" sz="16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dirty="0" smtClean="0">
              <a:latin typeface="Sitka Small" panose="02000505000000020004" pitchFamily="2" charset="0"/>
            </a:rPr>
            <a:t>9,4</a:t>
          </a:r>
          <a:r>
            <a:rPr lang="ru-RU" sz="1600" dirty="0" smtClean="0">
              <a:latin typeface="Sitka Small" panose="02000505000000020004" pitchFamily="2" charset="0"/>
            </a:rPr>
            <a:t> тыс. рублей) на обеспечение деятельности народной дружины.</a:t>
          </a:r>
        </a:p>
      </dgm:t>
    </dgm:pt>
    <dgm:pt modelId="{092E2A2B-95B6-4CBA-9F07-E40D34714FD5}" type="parTrans" cxnId="{37F26F0A-1F81-480A-A071-0EBCC78176C6}">
      <dgm:prSet/>
      <dgm:spPr/>
      <dgm:t>
        <a:bodyPr/>
        <a:lstStyle/>
        <a:p>
          <a:endParaRPr lang="ru-RU"/>
        </a:p>
      </dgm:t>
    </dgm:pt>
    <dgm:pt modelId="{A3CC1D62-2553-4433-AB07-049D072E87C4}" type="sibTrans" cxnId="{37F26F0A-1F81-480A-A071-0EBCC78176C6}">
      <dgm:prSet/>
      <dgm:spPr/>
      <dgm:t>
        <a:bodyPr/>
        <a:lstStyle/>
        <a:p>
          <a:endParaRPr lang="ru-RU"/>
        </a:p>
      </dgm:t>
    </dgm:pt>
    <dgm:pt modelId="{2DEFA8E7-02C9-4A55-B781-324F34F95CF9}">
      <dgm:prSet/>
      <dgm:spPr/>
      <dgm:t>
        <a:bodyPr/>
        <a:lstStyle/>
        <a:p>
          <a:pPr rtl="0"/>
          <a:endParaRPr lang="ru-RU" dirty="0"/>
        </a:p>
      </dgm:t>
    </dgm:pt>
    <dgm:pt modelId="{B5E34E7D-CD85-4F97-A708-1F5B7F34EEF9}" type="parTrans" cxnId="{BEE9F555-947B-4071-AC65-525B6F8AFE8C}">
      <dgm:prSet/>
      <dgm:spPr/>
      <dgm:t>
        <a:bodyPr/>
        <a:lstStyle/>
        <a:p>
          <a:endParaRPr lang="ru-RU"/>
        </a:p>
      </dgm:t>
    </dgm:pt>
    <dgm:pt modelId="{850E92C4-6438-4F55-9903-FD7C728B44B6}" type="sibTrans" cxnId="{BEE9F555-947B-4071-AC65-525B6F8AFE8C}">
      <dgm:prSet/>
      <dgm:spPr/>
      <dgm:t>
        <a:bodyPr/>
        <a:lstStyle/>
        <a:p>
          <a:endParaRPr lang="ru-RU"/>
        </a:p>
      </dgm:t>
    </dgm:pt>
    <dgm:pt modelId="{23BABC86-F4BB-4761-B0A9-6B7A7511AE65}" type="pres">
      <dgm:prSet presAssocID="{C15C3F47-293B-48C1-B8ED-8B0D1EC64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06D5E-C783-4E3A-9FAC-70222BF1E2F5}" type="pres">
      <dgm:prSet presAssocID="{CEFB5E53-F1BB-4A73-A0FD-B3C3AE0558F2}" presName="parentText" presStyleLbl="node1" presStyleIdx="0" presStyleCnt="1" custScaleY="469080" custLinFactY="-31557" custLinFactNeighborX="-560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B7482-09C5-468C-A52E-8BA0FEA54AC7}" type="pres">
      <dgm:prSet presAssocID="{CEFB5E53-F1BB-4A73-A0FD-B3C3AE0558F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BF8685-1E73-427E-85F4-486C3DC21984}" type="presOf" srcId="{2DEFA8E7-02C9-4A55-B781-324F34F95CF9}" destId="{12DB7482-09C5-468C-A52E-8BA0FEA54AC7}" srcOrd="0" destOrd="0" presId="urn:microsoft.com/office/officeart/2005/8/layout/vList2"/>
    <dgm:cxn modelId="{AD65F004-5AB9-47A6-BB12-DB04B5678BF2}" type="presOf" srcId="{CEFB5E53-F1BB-4A73-A0FD-B3C3AE0558F2}" destId="{7BA06D5E-C783-4E3A-9FAC-70222BF1E2F5}" srcOrd="0" destOrd="0" presId="urn:microsoft.com/office/officeart/2005/8/layout/vList2"/>
    <dgm:cxn modelId="{16A836FA-7D22-4101-A065-3A6C4EFF6D39}" type="presOf" srcId="{C15C3F47-293B-48C1-B8ED-8B0D1EC64363}" destId="{23BABC86-F4BB-4761-B0A9-6B7A7511AE65}" srcOrd="0" destOrd="0" presId="urn:microsoft.com/office/officeart/2005/8/layout/vList2"/>
    <dgm:cxn modelId="{37F26F0A-1F81-480A-A071-0EBCC78176C6}" srcId="{C15C3F47-293B-48C1-B8ED-8B0D1EC64363}" destId="{CEFB5E53-F1BB-4A73-A0FD-B3C3AE0558F2}" srcOrd="0" destOrd="0" parTransId="{092E2A2B-95B6-4CBA-9F07-E40D34714FD5}" sibTransId="{A3CC1D62-2553-4433-AB07-049D072E87C4}"/>
    <dgm:cxn modelId="{BEE9F555-947B-4071-AC65-525B6F8AFE8C}" srcId="{CEFB5E53-F1BB-4A73-A0FD-B3C3AE0558F2}" destId="{2DEFA8E7-02C9-4A55-B781-324F34F95CF9}" srcOrd="0" destOrd="0" parTransId="{B5E34E7D-CD85-4F97-A708-1F5B7F34EEF9}" sibTransId="{850E92C4-6438-4F55-9903-FD7C728B44B6}"/>
    <dgm:cxn modelId="{F85685B7-239A-4D1B-9619-6B10518817B8}" type="presParOf" srcId="{23BABC86-F4BB-4761-B0A9-6B7A7511AE65}" destId="{7BA06D5E-C783-4E3A-9FAC-70222BF1E2F5}" srcOrd="0" destOrd="0" presId="urn:microsoft.com/office/officeart/2005/8/layout/vList2"/>
    <dgm:cxn modelId="{F18CFF49-24EE-4A2F-8AB6-4733D2DADC25}" type="presParOf" srcId="{23BABC86-F4BB-4761-B0A9-6B7A7511AE65}" destId="{12DB7482-09C5-468C-A52E-8BA0FEA54AC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980B74C-D512-4121-9BD4-A84FD1FD9AD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729C6FF-7745-4CB0-9531-25A3426DB99B}">
      <dgm:prSet/>
      <dgm:spPr/>
      <dgm:t>
        <a:bodyPr/>
        <a:lstStyle/>
        <a:p>
          <a:pPr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Удовлетворение потребности населения  в качественных услугах пассажирского транспорта общественного пользования.</a:t>
          </a:r>
          <a:endParaRPr lang="ru-RU" dirty="0">
            <a:latin typeface="Sitka Small" panose="02000505000000020004" pitchFamily="2" charset="0"/>
          </a:endParaRPr>
        </a:p>
      </dgm:t>
    </dgm:pt>
    <dgm:pt modelId="{C5A36403-26DF-47F8-A9F5-F2E012962A30}" type="parTrans" cxnId="{78DD3917-A1DE-48EC-BBDB-F74C81262A3E}">
      <dgm:prSet/>
      <dgm:spPr/>
      <dgm:t>
        <a:bodyPr/>
        <a:lstStyle/>
        <a:p>
          <a:endParaRPr lang="ru-RU"/>
        </a:p>
      </dgm:t>
    </dgm:pt>
    <dgm:pt modelId="{DCE9BEA9-B576-4B6F-97AA-1A44BB44CA4E}" type="sibTrans" cxnId="{78DD3917-A1DE-48EC-BBDB-F74C81262A3E}">
      <dgm:prSet/>
      <dgm:spPr/>
      <dgm:t>
        <a:bodyPr/>
        <a:lstStyle/>
        <a:p>
          <a:endParaRPr lang="ru-RU"/>
        </a:p>
      </dgm:t>
    </dgm:pt>
    <dgm:pt modelId="{16DAEF40-52B6-43A5-8005-E326175CFED4}" type="pres">
      <dgm:prSet presAssocID="{C980B74C-D512-4121-9BD4-A84FD1FD9A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91B99B-5C3E-4A41-95A4-B1151479FC34}" type="pres">
      <dgm:prSet presAssocID="{4729C6FF-7745-4CB0-9531-25A3426DB99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DD3917-A1DE-48EC-BBDB-F74C81262A3E}" srcId="{C980B74C-D512-4121-9BD4-A84FD1FD9ADD}" destId="{4729C6FF-7745-4CB0-9531-25A3426DB99B}" srcOrd="0" destOrd="0" parTransId="{C5A36403-26DF-47F8-A9F5-F2E012962A30}" sibTransId="{DCE9BEA9-B576-4B6F-97AA-1A44BB44CA4E}"/>
    <dgm:cxn modelId="{374EF1FE-2533-443D-BC35-3FD3840A2A91}" type="presOf" srcId="{C980B74C-D512-4121-9BD4-A84FD1FD9ADD}" destId="{16DAEF40-52B6-43A5-8005-E326175CFED4}" srcOrd="0" destOrd="0" presId="urn:microsoft.com/office/officeart/2005/8/layout/vList2"/>
    <dgm:cxn modelId="{E849B9BC-1DD9-4C96-BCA4-450F113D773E}" type="presOf" srcId="{4729C6FF-7745-4CB0-9531-25A3426DB99B}" destId="{9591B99B-5C3E-4A41-95A4-B1151479FC34}" srcOrd="0" destOrd="0" presId="urn:microsoft.com/office/officeart/2005/8/layout/vList2"/>
    <dgm:cxn modelId="{99B46928-6DB0-4B50-82BF-12CEB04C2B71}" type="presParOf" srcId="{16DAEF40-52B6-43A5-8005-E326175CFED4}" destId="{9591B99B-5C3E-4A41-95A4-B1151479FC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ECC5700-49BD-4D8A-94AF-027B761D543B}" type="doc">
      <dgm:prSet loTypeId="urn:microsoft.com/office/officeart/2005/8/layout/process1" loCatId="process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D0C3C42D-950E-4FCE-9886-72ACFE1A7033}">
      <dgm:prSet custT="1"/>
      <dgm:spPr>
        <a:gradFill flip="none" rotWithShape="0">
          <a:gsLst>
            <a:gs pos="0">
              <a:srgbClr val="0099FF">
                <a:tint val="66000"/>
                <a:satMod val="160000"/>
              </a:srgbClr>
            </a:gs>
            <a:gs pos="50000">
              <a:srgbClr val="0099FF">
                <a:tint val="44500"/>
                <a:satMod val="160000"/>
              </a:srgbClr>
            </a:gs>
            <a:gs pos="100000">
              <a:srgbClr val="0099FF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endParaRPr lang="ru-RU" sz="1200" dirty="0" smtClean="0">
            <a:latin typeface="Sitka Small" panose="02000505000000020004" pitchFamily="2" charset="0"/>
          </a:endParaRPr>
        </a:p>
        <a:p>
          <a:pPr algn="just" rtl="0"/>
          <a:r>
            <a:rPr lang="ru-RU" sz="1200" dirty="0" smtClean="0">
              <a:latin typeface="Sitka Small" panose="02000505000000020004" pitchFamily="2" charset="0"/>
            </a:rPr>
            <a:t>В </a:t>
          </a:r>
          <a:r>
            <a:rPr lang="ru-RU" sz="1200" b="1" dirty="0" smtClean="0">
              <a:latin typeface="Sitka Small" panose="02000505000000020004" pitchFamily="2" charset="0"/>
            </a:rPr>
            <a:t>2022</a:t>
          </a:r>
          <a:r>
            <a:rPr lang="ru-RU" sz="120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</a:p>
        <a:p>
          <a:pPr algn="just" rtl="0"/>
          <a:r>
            <a:rPr lang="ru-RU" sz="1200" dirty="0" smtClean="0">
              <a:latin typeface="Sitka Small" panose="02000505000000020004" pitchFamily="2" charset="0"/>
            </a:rPr>
            <a:t> </a:t>
          </a:r>
          <a:r>
            <a:rPr lang="ru-RU" sz="1200" b="1" dirty="0" smtClean="0">
              <a:latin typeface="Sitka Small" panose="02000505000000020004" pitchFamily="2" charset="0"/>
            </a:rPr>
            <a:t>1 249,5</a:t>
          </a:r>
          <a:r>
            <a:rPr lang="ru-RU" sz="1200" dirty="0" smtClean="0">
              <a:latin typeface="Sitka Small" panose="02000505000000020004" pitchFamily="2" charset="0"/>
            </a:rPr>
            <a:t> тыс. рублей или </a:t>
          </a:r>
          <a:r>
            <a:rPr lang="ru-RU" sz="1200" b="1" dirty="0" smtClean="0">
              <a:latin typeface="Sitka Small" panose="02000505000000020004" pitchFamily="2" charset="0"/>
            </a:rPr>
            <a:t>99,6</a:t>
          </a:r>
          <a:r>
            <a:rPr lang="ru-RU" sz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200" b="1" dirty="0" smtClean="0">
              <a:latin typeface="Sitka Small" panose="02000505000000020004" pitchFamily="2" charset="0"/>
            </a:rPr>
            <a:t>1 255,0</a:t>
          </a:r>
          <a:r>
            <a:rPr lang="ru-RU" sz="1200" dirty="0" smtClean="0">
              <a:latin typeface="Sitka Small" panose="02000505000000020004" pitchFamily="2" charset="0"/>
            </a:rPr>
            <a:t> тыс. рублей):</a:t>
          </a:r>
        </a:p>
        <a:p>
          <a:pPr algn="just" rtl="0"/>
          <a:r>
            <a:rPr lang="ru-RU" sz="1200" dirty="0" smtClean="0">
              <a:latin typeface="Sitka Small" panose="02000505000000020004" pitchFamily="2" charset="0"/>
            </a:rPr>
            <a:t>- </a:t>
          </a:r>
          <a:r>
            <a:rPr lang="ru-RU" sz="1200" b="1" dirty="0" smtClean="0">
              <a:latin typeface="Sitka Small" panose="02000505000000020004" pitchFamily="2" charset="0"/>
            </a:rPr>
            <a:t>900,0</a:t>
          </a:r>
          <a:r>
            <a:rPr lang="ru-RU" sz="1200" dirty="0" smtClean="0">
              <a:latin typeface="Sitka Small" panose="02000505000000020004" pitchFamily="2" charset="0"/>
            </a:rPr>
            <a:t> тыс. руб. - на предоставление субсидии на возмещение затрат  в связи с оказанием  услуг  по осуществлению  пассажирских перевозок;</a:t>
          </a:r>
        </a:p>
        <a:p>
          <a:pPr algn="just" rtl="0"/>
          <a:r>
            <a:rPr lang="ru-RU" sz="1200" dirty="0" smtClean="0">
              <a:latin typeface="Sitka Small" panose="02000505000000020004" pitchFamily="2" charset="0"/>
            </a:rPr>
            <a:t>- </a:t>
          </a:r>
          <a:r>
            <a:rPr lang="ru-RU" sz="1200" b="1" dirty="0" smtClean="0">
              <a:latin typeface="Sitka Small" panose="02000505000000020004" pitchFamily="2" charset="0"/>
            </a:rPr>
            <a:t>349,5 </a:t>
          </a:r>
          <a:r>
            <a:rPr lang="ru-RU" sz="1200" b="0" dirty="0" smtClean="0">
              <a:latin typeface="Sitka Small" panose="02000505000000020004" pitchFamily="2" charset="0"/>
            </a:rPr>
            <a:t>тыс. руб. – на возмещение затрат в связи с ремонтом муниципального имущества.</a:t>
          </a:r>
          <a:endParaRPr lang="ru-RU" sz="1200" dirty="0" smtClean="0">
            <a:latin typeface="Sitka Small" panose="02000505000000020004" pitchFamily="2" charset="0"/>
          </a:endParaRPr>
        </a:p>
        <a:p>
          <a:pPr algn="just" rtl="0"/>
          <a:endParaRPr lang="ru-RU" sz="1100" dirty="0">
            <a:latin typeface="Sitka Small" panose="02000505000000020004" pitchFamily="2" charset="0"/>
          </a:endParaRPr>
        </a:p>
      </dgm:t>
    </dgm:pt>
    <dgm:pt modelId="{1C17C3FD-0E38-4505-857E-8C44471AF9A0}" type="parTrans" cxnId="{C6AD0942-8801-4072-9276-341CE3D1802B}">
      <dgm:prSet/>
      <dgm:spPr/>
      <dgm:t>
        <a:bodyPr/>
        <a:lstStyle/>
        <a:p>
          <a:endParaRPr lang="ru-RU"/>
        </a:p>
      </dgm:t>
    </dgm:pt>
    <dgm:pt modelId="{E0448085-A668-430F-B67F-5E5F71797ADA}" type="sibTrans" cxnId="{C6AD0942-8801-4072-9276-341CE3D1802B}">
      <dgm:prSet/>
      <dgm:spPr/>
      <dgm:t>
        <a:bodyPr/>
        <a:lstStyle/>
        <a:p>
          <a:endParaRPr lang="ru-RU"/>
        </a:p>
      </dgm:t>
    </dgm:pt>
    <dgm:pt modelId="{BEEBD6D7-C5D5-43A8-A40E-274B7E07BEC0}" type="pres">
      <dgm:prSet presAssocID="{7ECC5700-49BD-4D8A-94AF-027B761D54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648621-19AB-4E0C-A1BC-F425E1762C71}" type="pres">
      <dgm:prSet presAssocID="{D0C3C42D-950E-4FCE-9886-72ACFE1A7033}" presName="node" presStyleLbl="node1" presStyleIdx="0" presStyleCnt="1" custLinFactNeighborX="1313" custLinFactNeighborY="-7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1A09A5-F293-43C9-8D1D-D158DB867AAF}" type="presOf" srcId="{D0C3C42D-950E-4FCE-9886-72ACFE1A7033}" destId="{7C648621-19AB-4E0C-A1BC-F425E1762C71}" srcOrd="0" destOrd="0" presId="urn:microsoft.com/office/officeart/2005/8/layout/process1"/>
    <dgm:cxn modelId="{C6AD0942-8801-4072-9276-341CE3D1802B}" srcId="{7ECC5700-49BD-4D8A-94AF-027B761D543B}" destId="{D0C3C42D-950E-4FCE-9886-72ACFE1A7033}" srcOrd="0" destOrd="0" parTransId="{1C17C3FD-0E38-4505-857E-8C44471AF9A0}" sibTransId="{E0448085-A668-430F-B67F-5E5F71797ADA}"/>
    <dgm:cxn modelId="{3528574E-F20F-497C-88E7-A0681ABD55D4}" type="presOf" srcId="{7ECC5700-49BD-4D8A-94AF-027B761D543B}" destId="{BEEBD6D7-C5D5-43A8-A40E-274B7E07BEC0}" srcOrd="0" destOrd="0" presId="urn:microsoft.com/office/officeart/2005/8/layout/process1"/>
    <dgm:cxn modelId="{C10950C9-EE20-41A4-A827-047197FBF542}" type="presParOf" srcId="{BEEBD6D7-C5D5-43A8-A40E-274B7E07BEC0}" destId="{7C648621-19AB-4E0C-A1BC-F425E1762C7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0AA8A85-60D4-4CD2-A304-3A694A2C58C6}" type="doc">
      <dgm:prSet loTypeId="urn:microsoft.com/office/officeart/2005/8/layout/process1" loCatId="process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0930FE83-CC97-4549-8F60-0572D67774C0}">
      <dgm:prSet/>
      <dgm:spPr/>
      <dgm:t>
        <a:bodyPr/>
        <a:lstStyle/>
        <a:p>
          <a:pPr algn="just" rtl="0"/>
          <a:r>
            <a:rPr lang="ru-RU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Поддержка сельскохозяйственных товаропроизводителей Холм-Жирковского района.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76FA6EC6-6E2E-405C-95E4-B2BDC9C91520}" type="parTrans" cxnId="{1B8FB0A7-D1C7-4EC7-9CD5-6A3A876337A6}">
      <dgm:prSet/>
      <dgm:spPr/>
      <dgm:t>
        <a:bodyPr/>
        <a:lstStyle/>
        <a:p>
          <a:endParaRPr lang="ru-RU"/>
        </a:p>
      </dgm:t>
    </dgm:pt>
    <dgm:pt modelId="{68558FAC-E00E-4A46-B81A-A01A16847C0D}" type="sibTrans" cxnId="{1B8FB0A7-D1C7-4EC7-9CD5-6A3A876337A6}">
      <dgm:prSet/>
      <dgm:spPr/>
      <dgm:t>
        <a:bodyPr/>
        <a:lstStyle/>
        <a:p>
          <a:endParaRPr lang="ru-RU"/>
        </a:p>
      </dgm:t>
    </dgm:pt>
    <dgm:pt modelId="{7A3CD9C5-3135-4B37-A943-3B902C1D8F43}" type="pres">
      <dgm:prSet presAssocID="{A0AA8A85-60D4-4CD2-A304-3A694A2C58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0F10B2-F2B4-42BD-927B-88F3B69D6A9F}" type="pres">
      <dgm:prSet presAssocID="{0930FE83-CC97-4549-8F60-0572D67774C0}" presName="node" presStyleLbl="node1" presStyleIdx="0" presStyleCnt="1" custScaleX="97383" custLinFactNeighborX="5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8FB0A7-D1C7-4EC7-9CD5-6A3A876337A6}" srcId="{A0AA8A85-60D4-4CD2-A304-3A694A2C58C6}" destId="{0930FE83-CC97-4549-8F60-0572D67774C0}" srcOrd="0" destOrd="0" parTransId="{76FA6EC6-6E2E-405C-95E4-B2BDC9C91520}" sibTransId="{68558FAC-E00E-4A46-B81A-A01A16847C0D}"/>
    <dgm:cxn modelId="{49F2FE04-31F0-4BE7-99AD-18A6DE795A0B}" type="presOf" srcId="{0930FE83-CC97-4549-8F60-0572D67774C0}" destId="{560F10B2-F2B4-42BD-927B-88F3B69D6A9F}" srcOrd="0" destOrd="0" presId="urn:microsoft.com/office/officeart/2005/8/layout/process1"/>
    <dgm:cxn modelId="{4D001AE6-7771-42E5-80D9-0D080D57B87F}" type="presOf" srcId="{A0AA8A85-60D4-4CD2-A304-3A694A2C58C6}" destId="{7A3CD9C5-3135-4B37-A943-3B902C1D8F43}" srcOrd="0" destOrd="0" presId="urn:microsoft.com/office/officeart/2005/8/layout/process1"/>
    <dgm:cxn modelId="{7A5D6CBE-A92F-48BD-8516-C55A966448DC}" type="presParOf" srcId="{7A3CD9C5-3135-4B37-A943-3B902C1D8F43}" destId="{560F10B2-F2B4-42BD-927B-88F3B69D6A9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5EF12F8-0C66-4A3A-8151-00D1B58E04DD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A1600C60-7AC4-4DC9-A1C2-2FBBAA2BB74C}">
      <dgm:prSet custT="1"/>
      <dgm:spPr/>
      <dgm:t>
        <a:bodyPr/>
        <a:lstStyle/>
        <a:p>
          <a:pPr algn="just" rtl="0"/>
          <a:r>
            <a:rPr lang="ru-RU" sz="1400" dirty="0" smtClean="0">
              <a:latin typeface="Sitka Small" panose="02000505000000020004" pitchFamily="2" charset="0"/>
            </a:rPr>
            <a:t>В </a:t>
          </a:r>
          <a:r>
            <a:rPr lang="ru-RU" sz="1400" b="1" dirty="0" smtClean="0">
              <a:latin typeface="Sitka Small" panose="02000505000000020004" pitchFamily="2" charset="0"/>
            </a:rPr>
            <a:t>2022</a:t>
          </a:r>
          <a:r>
            <a:rPr lang="ru-RU" sz="14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dirty="0" smtClean="0">
              <a:latin typeface="Sitka Small" panose="02000505000000020004" pitchFamily="2" charset="0"/>
            </a:rPr>
            <a:t>800,0</a:t>
          </a:r>
          <a:r>
            <a:rPr lang="ru-RU" sz="1400" dirty="0" smtClean="0">
              <a:latin typeface="Sitka Small" panose="02000505000000020004" pitchFamily="2" charset="0"/>
            </a:rPr>
            <a:t> тыс. рублей или </a:t>
          </a:r>
          <a:r>
            <a:rPr lang="ru-RU" sz="1400" b="1" dirty="0" smtClean="0">
              <a:latin typeface="Sitka Small" panose="02000505000000020004" pitchFamily="2" charset="0"/>
            </a:rPr>
            <a:t>100,0</a:t>
          </a:r>
          <a:r>
            <a:rPr lang="ru-RU" sz="14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400" b="1" dirty="0" smtClean="0">
              <a:latin typeface="Sitka Small" panose="02000505000000020004" pitchFamily="2" charset="0"/>
            </a:rPr>
            <a:t>800,0</a:t>
          </a:r>
          <a:r>
            <a:rPr lang="ru-RU" sz="1400" dirty="0" smtClean="0">
              <a:latin typeface="Sitka Small" panose="02000505000000020004" pitchFamily="2" charset="0"/>
            </a:rPr>
            <a:t> тыс. рублей)- на возмещение части затрат на проведение комплекса агротехнологических работ сельскохозяйственным товаропроизводителям.</a:t>
          </a:r>
          <a:endParaRPr lang="ru-RU" sz="1400" dirty="0">
            <a:latin typeface="Sitka Small" panose="02000505000000020004" pitchFamily="2" charset="0"/>
          </a:endParaRPr>
        </a:p>
      </dgm:t>
    </dgm:pt>
    <dgm:pt modelId="{3BAE3D0E-11F5-43D4-8C9F-89E8917FDF68}" type="parTrans" cxnId="{1D2D0EC7-5F9C-463A-B50D-6DC8C65F4C9F}">
      <dgm:prSet/>
      <dgm:spPr/>
      <dgm:t>
        <a:bodyPr/>
        <a:lstStyle/>
        <a:p>
          <a:endParaRPr lang="ru-RU"/>
        </a:p>
      </dgm:t>
    </dgm:pt>
    <dgm:pt modelId="{0C20BAE2-2F4A-43CD-BF6F-AC5037567A5F}" type="sibTrans" cxnId="{1D2D0EC7-5F9C-463A-B50D-6DC8C65F4C9F}">
      <dgm:prSet/>
      <dgm:spPr/>
      <dgm:t>
        <a:bodyPr/>
        <a:lstStyle/>
        <a:p>
          <a:endParaRPr lang="ru-RU"/>
        </a:p>
      </dgm:t>
    </dgm:pt>
    <dgm:pt modelId="{F447F925-39BD-46B7-963D-C9BD487630A1}" type="pres">
      <dgm:prSet presAssocID="{E5EF12F8-0C66-4A3A-8151-00D1B58E04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4CFB2-3EAF-4758-B700-0A9226678951}" type="pres">
      <dgm:prSet presAssocID="{A1600C60-7AC4-4DC9-A1C2-2FBBAA2BB74C}" presName="parentText" presStyleLbl="node1" presStyleIdx="0" presStyleCnt="1" custLinFactNeighborX="-779" custLinFactNeighborY="190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1DA131-6519-42B2-9CA4-ADB63284BE58}" type="presOf" srcId="{E5EF12F8-0C66-4A3A-8151-00D1B58E04DD}" destId="{F447F925-39BD-46B7-963D-C9BD487630A1}" srcOrd="0" destOrd="0" presId="urn:microsoft.com/office/officeart/2005/8/layout/vList2"/>
    <dgm:cxn modelId="{10B37B6C-1459-4164-9E6A-21E7A6639234}" type="presOf" srcId="{A1600C60-7AC4-4DC9-A1C2-2FBBAA2BB74C}" destId="{3AC4CFB2-3EAF-4758-B700-0A9226678951}" srcOrd="0" destOrd="0" presId="urn:microsoft.com/office/officeart/2005/8/layout/vList2"/>
    <dgm:cxn modelId="{1D2D0EC7-5F9C-463A-B50D-6DC8C65F4C9F}" srcId="{E5EF12F8-0C66-4A3A-8151-00D1B58E04DD}" destId="{A1600C60-7AC4-4DC9-A1C2-2FBBAA2BB74C}" srcOrd="0" destOrd="0" parTransId="{3BAE3D0E-11F5-43D4-8C9F-89E8917FDF68}" sibTransId="{0C20BAE2-2F4A-43CD-BF6F-AC5037567A5F}"/>
    <dgm:cxn modelId="{3DF0B06B-A192-4879-923A-C6E2539E1CF5}" type="presParOf" srcId="{F447F925-39BD-46B7-963D-C9BD487630A1}" destId="{3AC4CFB2-3EAF-4758-B700-0A922667895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0EEB6719-6B8A-43DA-91A7-9113E0F82851}" type="doc">
      <dgm:prSet loTypeId="urn:microsoft.com/office/officeart/2005/8/layout/vList2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36E83E64-3D70-4A32-8C7F-BB7BC6F5B0A8}">
      <dgm:prSet/>
      <dgm:spPr>
        <a:gradFill flip="none" rotWithShape="0">
          <a:gsLst>
            <a:gs pos="0">
              <a:srgbClr val="00FFCC">
                <a:tint val="66000"/>
                <a:satMod val="160000"/>
              </a:srgbClr>
            </a:gs>
            <a:gs pos="50000">
              <a:srgbClr val="00FFCC">
                <a:tint val="44500"/>
                <a:satMod val="160000"/>
              </a:srgbClr>
            </a:gs>
            <a:gs pos="100000">
              <a:srgbClr val="00FFCC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Стабилизация демографической ситуации, поддержка материнства и формирование предпосылок к последующему демографическому росту.</a:t>
          </a:r>
          <a:endParaRPr lang="ru-RU" dirty="0">
            <a:latin typeface="Sitka Small" panose="02000505000000020004" pitchFamily="2" charset="0"/>
          </a:endParaRPr>
        </a:p>
      </dgm:t>
    </dgm:pt>
    <dgm:pt modelId="{DE03F626-EA40-4AF3-B0AD-D768B60AD3D4}" type="parTrans" cxnId="{EC21891B-2326-45D5-8091-4B16674E7472}">
      <dgm:prSet/>
      <dgm:spPr/>
      <dgm:t>
        <a:bodyPr/>
        <a:lstStyle/>
        <a:p>
          <a:endParaRPr lang="ru-RU"/>
        </a:p>
      </dgm:t>
    </dgm:pt>
    <dgm:pt modelId="{A8192A95-1778-4284-BC3D-3ABCCAD80924}" type="sibTrans" cxnId="{EC21891B-2326-45D5-8091-4B16674E7472}">
      <dgm:prSet/>
      <dgm:spPr/>
      <dgm:t>
        <a:bodyPr/>
        <a:lstStyle/>
        <a:p>
          <a:endParaRPr lang="ru-RU"/>
        </a:p>
      </dgm:t>
    </dgm:pt>
    <dgm:pt modelId="{839B9620-DE27-4023-8897-4F8EEF491313}" type="pres">
      <dgm:prSet presAssocID="{0EEB6719-6B8A-43DA-91A7-9113E0F828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41DCF0-6431-4724-B322-561E26EFDF65}" type="pres">
      <dgm:prSet presAssocID="{36E83E64-3D70-4A32-8C7F-BB7BC6F5B0A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21891B-2326-45D5-8091-4B16674E7472}" srcId="{0EEB6719-6B8A-43DA-91A7-9113E0F82851}" destId="{36E83E64-3D70-4A32-8C7F-BB7BC6F5B0A8}" srcOrd="0" destOrd="0" parTransId="{DE03F626-EA40-4AF3-B0AD-D768B60AD3D4}" sibTransId="{A8192A95-1778-4284-BC3D-3ABCCAD80924}"/>
    <dgm:cxn modelId="{6332BAD8-2026-4A13-9DC6-F354A3B153A0}" type="presOf" srcId="{0EEB6719-6B8A-43DA-91A7-9113E0F82851}" destId="{839B9620-DE27-4023-8897-4F8EEF491313}" srcOrd="0" destOrd="0" presId="urn:microsoft.com/office/officeart/2005/8/layout/vList2"/>
    <dgm:cxn modelId="{BED8AAFA-F7BD-421F-8260-A3C963931D57}" type="presOf" srcId="{36E83E64-3D70-4A32-8C7F-BB7BC6F5B0A8}" destId="{2041DCF0-6431-4724-B322-561E26EFDF65}" srcOrd="0" destOrd="0" presId="urn:microsoft.com/office/officeart/2005/8/layout/vList2"/>
    <dgm:cxn modelId="{BA82AA4E-70A3-4F4C-BE3B-8717B4F9A702}" type="presParOf" srcId="{839B9620-DE27-4023-8897-4F8EEF491313}" destId="{2041DCF0-6431-4724-B322-561E26EFDF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78D853-2BAB-49F9-BF7A-E74BBDF75672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</dgm:pt>
    <dgm:pt modelId="{93B71B81-1A19-4BC6-8ABB-5E70747657CD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 Установление льгот и преференций для инвесторов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6AE466A-0C85-459D-9964-FDAD1B3E6416}" type="parTrans" cxnId="{7B006835-0367-4A60-BF16-9615AE7AA9D7}">
      <dgm:prSet/>
      <dgm:spPr/>
      <dgm:t>
        <a:bodyPr/>
        <a:lstStyle/>
        <a:p>
          <a:endParaRPr lang="ru-RU"/>
        </a:p>
      </dgm:t>
    </dgm:pt>
    <dgm:pt modelId="{E0CFA481-744B-4F27-BCC1-295F102F6F7A}" type="sibTrans" cxnId="{7B006835-0367-4A60-BF16-9615AE7AA9D7}">
      <dgm:prSet/>
      <dgm:spPr/>
      <dgm:t>
        <a:bodyPr/>
        <a:lstStyle/>
        <a:p>
          <a:endParaRPr lang="ru-RU"/>
        </a:p>
      </dgm:t>
    </dgm:pt>
    <dgm:pt modelId="{11724F9B-A9B6-497A-ABCC-F7F5F8EA7B13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Обеспечено поступление в консолидированный  бюджет налоговых и неналоговых доходов в сумме 92 761,5 тыс. рублей, что на 2 800,0 тыс. рублей или 103% больше уровня 2021 года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0BCC016D-1CDC-4586-B5DB-D4810814A9D3}" type="parTrans" cxnId="{09CF9E53-624C-4D21-8453-2DD977EC7694}">
      <dgm:prSet/>
      <dgm:spPr/>
      <dgm:t>
        <a:bodyPr/>
        <a:lstStyle/>
        <a:p>
          <a:endParaRPr lang="ru-RU"/>
        </a:p>
      </dgm:t>
    </dgm:pt>
    <dgm:pt modelId="{493F815B-5625-4893-8570-E4683FF35BF8}" type="sibTrans" cxnId="{09CF9E53-624C-4D21-8453-2DD977EC7694}">
      <dgm:prSet/>
      <dgm:spPr/>
      <dgm:t>
        <a:bodyPr/>
        <a:lstStyle/>
        <a:p>
          <a:endParaRPr lang="ru-RU"/>
        </a:p>
      </dgm:t>
    </dgm:pt>
    <dgm:pt modelId="{68F9CE17-4E1B-49DE-A15B-907392F72220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Сохранено количество субъектов СМП, осуществляющих свою деятельность на территории Холм-Жирковского района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E8964947-3849-400F-8CD7-404A700FF903}" type="parTrans" cxnId="{7A56950B-F93A-4008-B7FA-89B69497431E}">
      <dgm:prSet/>
      <dgm:spPr/>
      <dgm:t>
        <a:bodyPr/>
        <a:lstStyle/>
        <a:p>
          <a:endParaRPr lang="ru-RU"/>
        </a:p>
      </dgm:t>
    </dgm:pt>
    <dgm:pt modelId="{D97B21CB-F62D-4D18-840A-8A8CFA36817C}" type="sibTrans" cxnId="{7A56950B-F93A-4008-B7FA-89B69497431E}">
      <dgm:prSet/>
      <dgm:spPr/>
      <dgm:t>
        <a:bodyPr/>
        <a:lstStyle/>
        <a:p>
          <a:endParaRPr lang="ru-RU"/>
        </a:p>
      </dgm:t>
    </dgm:pt>
    <dgm:pt modelId="{DCE58B99-2F00-4D63-BE64-111B4D3180D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Проведена ежегодная оценка эффективности налоговых расходов муниципальных образований Холм-Жирковского района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B5287E46-916B-4515-A64D-E580251DFBB0}" type="parTrans" cxnId="{EF0E9D2B-1A87-4892-9286-37FB4FED22BF}">
      <dgm:prSet/>
      <dgm:spPr/>
      <dgm:t>
        <a:bodyPr/>
        <a:lstStyle/>
        <a:p>
          <a:endParaRPr lang="ru-RU"/>
        </a:p>
      </dgm:t>
    </dgm:pt>
    <dgm:pt modelId="{38CE427F-89B4-4310-94A9-E0779092A9DB}" type="sibTrans" cxnId="{EF0E9D2B-1A87-4892-9286-37FB4FED22BF}">
      <dgm:prSet/>
      <dgm:spPr/>
      <dgm:t>
        <a:bodyPr/>
        <a:lstStyle/>
        <a:p>
          <a:endParaRPr lang="ru-RU"/>
        </a:p>
      </dgm:t>
    </dgm:pt>
    <dgm:pt modelId="{CDD37EF6-5A57-4057-8FB0-606F15725C8B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За 2022 год трудоустроено 15 человек, признанных ранее безработными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B381B37-910F-456B-B4F9-30424B8D9C60}" type="parTrans" cxnId="{0FC459CD-2E0F-4E11-A2CD-73640D554613}">
      <dgm:prSet/>
      <dgm:spPr/>
      <dgm:t>
        <a:bodyPr/>
        <a:lstStyle/>
        <a:p>
          <a:endParaRPr lang="ru-RU"/>
        </a:p>
      </dgm:t>
    </dgm:pt>
    <dgm:pt modelId="{6E9EBBC4-3B74-4903-A248-E33889839A48}" type="sibTrans" cxnId="{0FC459CD-2E0F-4E11-A2CD-73640D554613}">
      <dgm:prSet/>
      <dgm:spPr/>
      <dgm:t>
        <a:bodyPr/>
        <a:lstStyle/>
        <a:p>
          <a:endParaRPr lang="ru-RU"/>
        </a:p>
      </dgm:t>
    </dgm:pt>
    <dgm:pt modelId="{2CDB8F11-75FA-421D-B163-5C2187796A7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В отношении  8 ранее не зарегистрированных объектов недвижимости поданы сведения на регистрацию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27BD8F40-D067-4C2E-A3A4-0F8E21B1C184}" type="parTrans" cxnId="{587B94DA-C7C3-4E07-A3FA-775E683AD90A}">
      <dgm:prSet/>
      <dgm:spPr/>
      <dgm:t>
        <a:bodyPr/>
        <a:lstStyle/>
        <a:p>
          <a:endParaRPr lang="ru-RU"/>
        </a:p>
      </dgm:t>
    </dgm:pt>
    <dgm:pt modelId="{04480F61-2CE6-4075-B7AB-432D58E2E194}" type="sibTrans" cxnId="{587B94DA-C7C3-4E07-A3FA-775E683AD90A}">
      <dgm:prSet/>
      <dgm:spPr/>
      <dgm:t>
        <a:bodyPr/>
        <a:lstStyle/>
        <a:p>
          <a:endParaRPr lang="ru-RU"/>
        </a:p>
      </dgm:t>
    </dgm:pt>
    <dgm:pt modelId="{30168CFE-FA15-4595-BBC5-8E6A8B5D2020}" type="pres">
      <dgm:prSet presAssocID="{6E78D853-2BAB-49F9-BF7A-E74BBDF75672}" presName="linearFlow" presStyleCnt="0">
        <dgm:presLayoutVars>
          <dgm:dir/>
          <dgm:resizeHandles val="exact"/>
        </dgm:presLayoutVars>
      </dgm:prSet>
      <dgm:spPr/>
    </dgm:pt>
    <dgm:pt modelId="{4C4EFD78-343F-408E-9989-4EEF7C8F4A0C}" type="pres">
      <dgm:prSet presAssocID="{93B71B81-1A19-4BC6-8ABB-5E70747657CD}" presName="composite" presStyleCnt="0"/>
      <dgm:spPr/>
    </dgm:pt>
    <dgm:pt modelId="{C2E5ED50-1F78-4D07-B0EA-A691D878FB30}" type="pres">
      <dgm:prSet presAssocID="{93B71B81-1A19-4BC6-8ABB-5E70747657CD}" presName="imgShp" presStyleLbl="fgImgPlace1" presStyleIdx="0" presStyleCnt="6" custLinFactX="-47363" custLinFactNeighborX="-100000" custLinFactNeighborY="7256"/>
      <dgm:spPr/>
    </dgm:pt>
    <dgm:pt modelId="{76E43C41-5B67-434D-A0F0-AE551C6060DB}" type="pres">
      <dgm:prSet presAssocID="{93B71B81-1A19-4BC6-8ABB-5E70747657CD}" presName="txShp" presStyleLbl="node1" presStyleIdx="0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FFAC4-D1C7-40DB-A884-8EFCACC3BC7E}" type="pres">
      <dgm:prSet presAssocID="{E0CFA481-744B-4F27-BCC1-295F102F6F7A}" presName="spacing" presStyleCnt="0"/>
      <dgm:spPr/>
    </dgm:pt>
    <dgm:pt modelId="{F1056BD0-93A9-491B-A1C6-45AAA588E10D}" type="pres">
      <dgm:prSet presAssocID="{11724F9B-A9B6-497A-ABCC-F7F5F8EA7B13}" presName="composite" presStyleCnt="0"/>
      <dgm:spPr/>
    </dgm:pt>
    <dgm:pt modelId="{A200E86B-49BC-44FC-9105-C5AF799FECF8}" type="pres">
      <dgm:prSet presAssocID="{11724F9B-A9B6-497A-ABCC-F7F5F8EA7B13}" presName="imgShp" presStyleLbl="fgImgPlace1" presStyleIdx="1" presStyleCnt="6" custLinFactX="-48573" custLinFactNeighborX="-100000" custLinFactNeighborY="4394"/>
      <dgm:spPr/>
    </dgm:pt>
    <dgm:pt modelId="{3E215DDD-360F-4C3F-AF61-2D7614C8B141}" type="pres">
      <dgm:prSet presAssocID="{11724F9B-A9B6-497A-ABCC-F7F5F8EA7B13}" presName="txShp" presStyleLbl="node1" presStyleIdx="1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E700E-B03D-46EB-8915-6BC6BB89979D}" type="pres">
      <dgm:prSet presAssocID="{493F815B-5625-4893-8570-E4683FF35BF8}" presName="spacing" presStyleCnt="0"/>
      <dgm:spPr/>
    </dgm:pt>
    <dgm:pt modelId="{831EBE65-2018-4D6D-A5F0-9EDB61EB1CD5}" type="pres">
      <dgm:prSet presAssocID="{DCE58B99-2F00-4D63-BE64-111B4D3180DC}" presName="composite" presStyleCnt="0"/>
      <dgm:spPr/>
    </dgm:pt>
    <dgm:pt modelId="{7581FDFD-5345-4B6F-89BB-F9A632FC5412}" type="pres">
      <dgm:prSet presAssocID="{DCE58B99-2F00-4D63-BE64-111B4D3180DC}" presName="imgShp" presStyleLbl="fgImgPlace1" presStyleIdx="2" presStyleCnt="6" custLinFactX="-59708" custLinFactNeighborX="-100000" custLinFactNeighborY="-2756"/>
      <dgm:spPr/>
    </dgm:pt>
    <dgm:pt modelId="{555D8DE5-0DCE-4B81-B8BB-17CD35AC9AA3}" type="pres">
      <dgm:prSet presAssocID="{DCE58B99-2F00-4D63-BE64-111B4D3180DC}" presName="txShp" presStyleLbl="node1" presStyleIdx="2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74BFB-B1A1-4836-8BBF-1C5D0EC80DCA}" type="pres">
      <dgm:prSet presAssocID="{38CE427F-89B4-4310-94A9-E0779092A9DB}" presName="spacing" presStyleCnt="0"/>
      <dgm:spPr/>
    </dgm:pt>
    <dgm:pt modelId="{484F974E-F860-4EFB-A61F-62385F7EDFA0}" type="pres">
      <dgm:prSet presAssocID="{CDD37EF6-5A57-4057-8FB0-606F15725C8B}" presName="composite" presStyleCnt="0"/>
      <dgm:spPr/>
    </dgm:pt>
    <dgm:pt modelId="{43508742-3B14-4E15-A062-620BF18A1902}" type="pres">
      <dgm:prSet presAssocID="{CDD37EF6-5A57-4057-8FB0-606F15725C8B}" presName="imgShp" presStyleLbl="fgImgPlace1" presStyleIdx="3" presStyleCnt="6" custLinFactX="-45048" custLinFactNeighborX="-100000" custLinFactNeighborY="-4670"/>
      <dgm:spPr/>
    </dgm:pt>
    <dgm:pt modelId="{2CFF9B66-C5AE-40DF-BB5E-A72B68A47B5F}" type="pres">
      <dgm:prSet presAssocID="{CDD37EF6-5A57-4057-8FB0-606F15725C8B}" presName="txShp" presStyleLbl="node1" presStyleIdx="3" presStyleCnt="6" custScaleX="141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B672F-1C8D-47DC-815C-E3A4F2CC5729}" type="pres">
      <dgm:prSet presAssocID="{6E9EBBC4-3B74-4903-A248-E33889839A48}" presName="spacing" presStyleCnt="0"/>
      <dgm:spPr/>
    </dgm:pt>
    <dgm:pt modelId="{99F3126B-8916-439F-BC4B-293701963560}" type="pres">
      <dgm:prSet presAssocID="{2CDB8F11-75FA-421D-B163-5C2187796A7C}" presName="composite" presStyleCnt="0"/>
      <dgm:spPr/>
    </dgm:pt>
    <dgm:pt modelId="{71A2EC46-EBF3-49C2-98C4-B0FDCCECFCB2}" type="pres">
      <dgm:prSet presAssocID="{2CDB8F11-75FA-421D-B163-5C2187796A7C}" presName="imgShp" presStyleLbl="fgImgPlace1" presStyleIdx="4" presStyleCnt="6" custLinFactX="-47475" custLinFactNeighborX="-100000" custLinFactNeighborY="-1120"/>
      <dgm:spPr/>
    </dgm:pt>
    <dgm:pt modelId="{AD20D943-70C8-4A98-82F2-73C14B5EC0CA}" type="pres">
      <dgm:prSet presAssocID="{2CDB8F11-75FA-421D-B163-5C2187796A7C}" presName="txShp" presStyleLbl="node1" presStyleIdx="4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14E96-8076-407C-A8E3-A4B1E1AB4DD7}" type="pres">
      <dgm:prSet presAssocID="{04480F61-2CE6-4075-B7AB-432D58E2E194}" presName="spacing" presStyleCnt="0"/>
      <dgm:spPr/>
    </dgm:pt>
    <dgm:pt modelId="{7CB01B4A-F364-4094-BAD2-DB5E3E109291}" type="pres">
      <dgm:prSet presAssocID="{68F9CE17-4E1B-49DE-A15B-907392F72220}" presName="composite" presStyleCnt="0"/>
      <dgm:spPr/>
    </dgm:pt>
    <dgm:pt modelId="{51A8FA49-6A15-4D16-BCE2-4BECA0159FE4}" type="pres">
      <dgm:prSet presAssocID="{68F9CE17-4E1B-49DE-A15B-907392F72220}" presName="imgShp" presStyleLbl="fgImgPlace1" presStyleIdx="5" presStyleCnt="6" custLinFactX="-47419" custLinFactNeighborX="-100000" custLinFactNeighborY="840"/>
      <dgm:spPr/>
    </dgm:pt>
    <dgm:pt modelId="{B9613442-FBDC-445E-A015-5094ABB9B85E}" type="pres">
      <dgm:prSet presAssocID="{68F9CE17-4E1B-49DE-A15B-907392F72220}" presName="txShp" presStyleLbl="node1" presStyleIdx="5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C459CD-2E0F-4E11-A2CD-73640D554613}" srcId="{6E78D853-2BAB-49F9-BF7A-E74BBDF75672}" destId="{CDD37EF6-5A57-4057-8FB0-606F15725C8B}" srcOrd="3" destOrd="0" parTransId="{FB381B37-910F-456B-B4F9-30424B8D9C60}" sibTransId="{6E9EBBC4-3B74-4903-A248-E33889839A48}"/>
    <dgm:cxn modelId="{09CF9E53-624C-4D21-8453-2DD977EC7694}" srcId="{6E78D853-2BAB-49F9-BF7A-E74BBDF75672}" destId="{11724F9B-A9B6-497A-ABCC-F7F5F8EA7B13}" srcOrd="1" destOrd="0" parTransId="{0BCC016D-1CDC-4586-B5DB-D4810814A9D3}" sibTransId="{493F815B-5625-4893-8570-E4683FF35BF8}"/>
    <dgm:cxn modelId="{587B94DA-C7C3-4E07-A3FA-775E683AD90A}" srcId="{6E78D853-2BAB-49F9-BF7A-E74BBDF75672}" destId="{2CDB8F11-75FA-421D-B163-5C2187796A7C}" srcOrd="4" destOrd="0" parTransId="{27BD8F40-D067-4C2E-A3A4-0F8E21B1C184}" sibTransId="{04480F61-2CE6-4075-B7AB-432D58E2E194}"/>
    <dgm:cxn modelId="{B88F481B-685E-41DF-893B-DF922384D106}" type="presOf" srcId="{11724F9B-A9B6-497A-ABCC-F7F5F8EA7B13}" destId="{3E215DDD-360F-4C3F-AF61-2D7614C8B141}" srcOrd="0" destOrd="0" presId="urn:microsoft.com/office/officeart/2005/8/layout/vList3"/>
    <dgm:cxn modelId="{68A8323E-83BD-4EB5-8881-BCA7CD6FDC32}" type="presOf" srcId="{DCE58B99-2F00-4D63-BE64-111B4D3180DC}" destId="{555D8DE5-0DCE-4B81-B8BB-17CD35AC9AA3}" srcOrd="0" destOrd="0" presId="urn:microsoft.com/office/officeart/2005/8/layout/vList3"/>
    <dgm:cxn modelId="{7B006835-0367-4A60-BF16-9615AE7AA9D7}" srcId="{6E78D853-2BAB-49F9-BF7A-E74BBDF75672}" destId="{93B71B81-1A19-4BC6-8ABB-5E70747657CD}" srcOrd="0" destOrd="0" parTransId="{F6AE466A-0C85-459D-9964-FDAD1B3E6416}" sibTransId="{E0CFA481-744B-4F27-BCC1-295F102F6F7A}"/>
    <dgm:cxn modelId="{EF0E9D2B-1A87-4892-9286-37FB4FED22BF}" srcId="{6E78D853-2BAB-49F9-BF7A-E74BBDF75672}" destId="{DCE58B99-2F00-4D63-BE64-111B4D3180DC}" srcOrd="2" destOrd="0" parTransId="{B5287E46-916B-4515-A64D-E580251DFBB0}" sibTransId="{38CE427F-89B4-4310-94A9-E0779092A9DB}"/>
    <dgm:cxn modelId="{67B52B7C-5F37-4AA4-A803-217FC68FC8FF}" type="presOf" srcId="{2CDB8F11-75FA-421D-B163-5C2187796A7C}" destId="{AD20D943-70C8-4A98-82F2-73C14B5EC0CA}" srcOrd="0" destOrd="0" presId="urn:microsoft.com/office/officeart/2005/8/layout/vList3"/>
    <dgm:cxn modelId="{F9F7A749-BFF5-4CE1-A091-4E8851F7FA05}" type="presOf" srcId="{CDD37EF6-5A57-4057-8FB0-606F15725C8B}" destId="{2CFF9B66-C5AE-40DF-BB5E-A72B68A47B5F}" srcOrd="0" destOrd="0" presId="urn:microsoft.com/office/officeart/2005/8/layout/vList3"/>
    <dgm:cxn modelId="{CE489100-6B0D-439D-85B8-888F9283F7D6}" type="presOf" srcId="{6E78D853-2BAB-49F9-BF7A-E74BBDF75672}" destId="{30168CFE-FA15-4595-BBC5-8E6A8B5D2020}" srcOrd="0" destOrd="0" presId="urn:microsoft.com/office/officeart/2005/8/layout/vList3"/>
    <dgm:cxn modelId="{7A56950B-F93A-4008-B7FA-89B69497431E}" srcId="{6E78D853-2BAB-49F9-BF7A-E74BBDF75672}" destId="{68F9CE17-4E1B-49DE-A15B-907392F72220}" srcOrd="5" destOrd="0" parTransId="{E8964947-3849-400F-8CD7-404A700FF903}" sibTransId="{D97B21CB-F62D-4D18-840A-8A8CFA36817C}"/>
    <dgm:cxn modelId="{AEADC763-3DB9-464C-B7EC-077C254AFC10}" type="presOf" srcId="{93B71B81-1A19-4BC6-8ABB-5E70747657CD}" destId="{76E43C41-5B67-434D-A0F0-AE551C6060DB}" srcOrd="0" destOrd="0" presId="urn:microsoft.com/office/officeart/2005/8/layout/vList3"/>
    <dgm:cxn modelId="{374D8EEB-3C26-44CD-9224-FB63679EA7CB}" type="presOf" srcId="{68F9CE17-4E1B-49DE-A15B-907392F72220}" destId="{B9613442-FBDC-445E-A015-5094ABB9B85E}" srcOrd="0" destOrd="0" presId="urn:microsoft.com/office/officeart/2005/8/layout/vList3"/>
    <dgm:cxn modelId="{844F3D8D-8416-4236-9EB5-429EEBEE2BD9}" type="presParOf" srcId="{30168CFE-FA15-4595-BBC5-8E6A8B5D2020}" destId="{4C4EFD78-343F-408E-9989-4EEF7C8F4A0C}" srcOrd="0" destOrd="0" presId="urn:microsoft.com/office/officeart/2005/8/layout/vList3"/>
    <dgm:cxn modelId="{BB43587D-CE14-4C74-BF50-1681D600BA31}" type="presParOf" srcId="{4C4EFD78-343F-408E-9989-4EEF7C8F4A0C}" destId="{C2E5ED50-1F78-4D07-B0EA-A691D878FB30}" srcOrd="0" destOrd="0" presId="urn:microsoft.com/office/officeart/2005/8/layout/vList3"/>
    <dgm:cxn modelId="{2403A04E-608D-4804-8BD4-3EF90A7D0A8E}" type="presParOf" srcId="{4C4EFD78-343F-408E-9989-4EEF7C8F4A0C}" destId="{76E43C41-5B67-434D-A0F0-AE551C6060DB}" srcOrd="1" destOrd="0" presId="urn:microsoft.com/office/officeart/2005/8/layout/vList3"/>
    <dgm:cxn modelId="{55B2645A-9EE0-4DE1-BD5F-F7AB9FB64B8C}" type="presParOf" srcId="{30168CFE-FA15-4595-BBC5-8E6A8B5D2020}" destId="{5B5FFAC4-D1C7-40DB-A884-8EFCACC3BC7E}" srcOrd="1" destOrd="0" presId="urn:microsoft.com/office/officeart/2005/8/layout/vList3"/>
    <dgm:cxn modelId="{9B04B84F-0D43-4CBB-8040-2C672279110B}" type="presParOf" srcId="{30168CFE-FA15-4595-BBC5-8E6A8B5D2020}" destId="{F1056BD0-93A9-491B-A1C6-45AAA588E10D}" srcOrd="2" destOrd="0" presId="urn:microsoft.com/office/officeart/2005/8/layout/vList3"/>
    <dgm:cxn modelId="{61603DC7-78CE-4A91-A8BB-2D71062C51ED}" type="presParOf" srcId="{F1056BD0-93A9-491B-A1C6-45AAA588E10D}" destId="{A200E86B-49BC-44FC-9105-C5AF799FECF8}" srcOrd="0" destOrd="0" presId="urn:microsoft.com/office/officeart/2005/8/layout/vList3"/>
    <dgm:cxn modelId="{5321EE49-5A80-466E-8E34-260E9FBDAA55}" type="presParOf" srcId="{F1056BD0-93A9-491B-A1C6-45AAA588E10D}" destId="{3E215DDD-360F-4C3F-AF61-2D7614C8B141}" srcOrd="1" destOrd="0" presId="urn:microsoft.com/office/officeart/2005/8/layout/vList3"/>
    <dgm:cxn modelId="{CE004E71-8608-4C65-80E4-253A06C4D034}" type="presParOf" srcId="{30168CFE-FA15-4595-BBC5-8E6A8B5D2020}" destId="{B3BE700E-B03D-46EB-8915-6BC6BB89979D}" srcOrd="3" destOrd="0" presId="urn:microsoft.com/office/officeart/2005/8/layout/vList3"/>
    <dgm:cxn modelId="{D100B21C-BFC7-4B60-8A92-E50C76696664}" type="presParOf" srcId="{30168CFE-FA15-4595-BBC5-8E6A8B5D2020}" destId="{831EBE65-2018-4D6D-A5F0-9EDB61EB1CD5}" srcOrd="4" destOrd="0" presId="urn:microsoft.com/office/officeart/2005/8/layout/vList3"/>
    <dgm:cxn modelId="{F318D989-3ED4-4E05-B300-6F13502BE5BA}" type="presParOf" srcId="{831EBE65-2018-4D6D-A5F0-9EDB61EB1CD5}" destId="{7581FDFD-5345-4B6F-89BB-F9A632FC5412}" srcOrd="0" destOrd="0" presId="urn:microsoft.com/office/officeart/2005/8/layout/vList3"/>
    <dgm:cxn modelId="{30884098-D5B9-400B-90E0-235C5DC4700D}" type="presParOf" srcId="{831EBE65-2018-4D6D-A5F0-9EDB61EB1CD5}" destId="{555D8DE5-0DCE-4B81-B8BB-17CD35AC9AA3}" srcOrd="1" destOrd="0" presId="urn:microsoft.com/office/officeart/2005/8/layout/vList3"/>
    <dgm:cxn modelId="{5563A756-14EC-428E-BDB4-30F64EFB96F5}" type="presParOf" srcId="{30168CFE-FA15-4595-BBC5-8E6A8B5D2020}" destId="{6E574BFB-B1A1-4836-8BBF-1C5D0EC80DCA}" srcOrd="5" destOrd="0" presId="urn:microsoft.com/office/officeart/2005/8/layout/vList3"/>
    <dgm:cxn modelId="{7D878ABD-058F-4E37-8F53-570A5B979FF7}" type="presParOf" srcId="{30168CFE-FA15-4595-BBC5-8E6A8B5D2020}" destId="{484F974E-F860-4EFB-A61F-62385F7EDFA0}" srcOrd="6" destOrd="0" presId="urn:microsoft.com/office/officeart/2005/8/layout/vList3"/>
    <dgm:cxn modelId="{C128528F-E10E-4E42-A042-15C0A593442A}" type="presParOf" srcId="{484F974E-F860-4EFB-A61F-62385F7EDFA0}" destId="{43508742-3B14-4E15-A062-620BF18A1902}" srcOrd="0" destOrd="0" presId="urn:microsoft.com/office/officeart/2005/8/layout/vList3"/>
    <dgm:cxn modelId="{660325D3-9DAB-4AB4-AB5C-41A827B338E1}" type="presParOf" srcId="{484F974E-F860-4EFB-A61F-62385F7EDFA0}" destId="{2CFF9B66-C5AE-40DF-BB5E-A72B68A47B5F}" srcOrd="1" destOrd="0" presId="urn:microsoft.com/office/officeart/2005/8/layout/vList3"/>
    <dgm:cxn modelId="{BF60E021-EBAE-4773-8345-4F5E59AB5939}" type="presParOf" srcId="{30168CFE-FA15-4595-BBC5-8E6A8B5D2020}" destId="{951B672F-1C8D-47DC-815C-E3A4F2CC5729}" srcOrd="7" destOrd="0" presId="urn:microsoft.com/office/officeart/2005/8/layout/vList3"/>
    <dgm:cxn modelId="{B8CB3952-A2A5-4E64-B00F-6841D589B6B5}" type="presParOf" srcId="{30168CFE-FA15-4595-BBC5-8E6A8B5D2020}" destId="{99F3126B-8916-439F-BC4B-293701963560}" srcOrd="8" destOrd="0" presId="urn:microsoft.com/office/officeart/2005/8/layout/vList3"/>
    <dgm:cxn modelId="{D5FA77D2-17AF-4ADA-B483-81C42F0D6A37}" type="presParOf" srcId="{99F3126B-8916-439F-BC4B-293701963560}" destId="{71A2EC46-EBF3-49C2-98C4-B0FDCCECFCB2}" srcOrd="0" destOrd="0" presId="urn:microsoft.com/office/officeart/2005/8/layout/vList3"/>
    <dgm:cxn modelId="{8BC31492-D26B-43F0-B1B5-A1C3A548B7B3}" type="presParOf" srcId="{99F3126B-8916-439F-BC4B-293701963560}" destId="{AD20D943-70C8-4A98-82F2-73C14B5EC0CA}" srcOrd="1" destOrd="0" presId="urn:microsoft.com/office/officeart/2005/8/layout/vList3"/>
    <dgm:cxn modelId="{5B06F1F8-26B6-4156-97D1-ED04B45806F5}" type="presParOf" srcId="{30168CFE-FA15-4595-BBC5-8E6A8B5D2020}" destId="{9DE14E96-8076-407C-A8E3-A4B1E1AB4DD7}" srcOrd="9" destOrd="0" presId="urn:microsoft.com/office/officeart/2005/8/layout/vList3"/>
    <dgm:cxn modelId="{666A1756-DDFB-4539-99C6-6E6BE4E59473}" type="presParOf" srcId="{30168CFE-FA15-4595-BBC5-8E6A8B5D2020}" destId="{7CB01B4A-F364-4094-BAD2-DB5E3E109291}" srcOrd="10" destOrd="0" presId="urn:microsoft.com/office/officeart/2005/8/layout/vList3"/>
    <dgm:cxn modelId="{3AE71455-EDA8-42A8-8116-145272186F42}" type="presParOf" srcId="{7CB01B4A-F364-4094-BAD2-DB5E3E109291}" destId="{51A8FA49-6A15-4D16-BCE2-4BECA0159FE4}" srcOrd="0" destOrd="0" presId="urn:microsoft.com/office/officeart/2005/8/layout/vList3"/>
    <dgm:cxn modelId="{B21E0335-1E24-454C-82A5-50A96D0EC84A}" type="presParOf" srcId="{7CB01B4A-F364-4094-BAD2-DB5E3E109291}" destId="{B9613442-FBDC-445E-A015-5094ABB9B8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56CA169-B7D2-49E4-B630-409B8D015EB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B48825-D055-4766-8E16-B70DF9FAB483}">
      <dgm:prSet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r>
            <a:rPr lang="en-US" dirty="0" smtClean="0">
              <a:solidFill>
                <a:schemeClr val="bg1"/>
              </a:solidFill>
              <a:latin typeface="Sitka Small" panose="02000505000000020004" pitchFamily="2" charset="0"/>
            </a:rPr>
            <a:t>	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В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2022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9,9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 или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98,9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% к годовому плану (</a:t>
          </a:r>
          <a:r>
            <a:rPr lang="en-US" b="1" dirty="0" smtClean="0">
              <a:solidFill>
                <a:schemeClr val="bg1"/>
              </a:solidFill>
              <a:latin typeface="Sitka Small" panose="02000505000000020004" pitchFamily="2" charset="0"/>
            </a:rPr>
            <a:t>1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0,0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рублей)- на проведение мероприятий, способствующих укреплению брака и семьи.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62748ECB-A564-4E9B-911D-36DCF70A4EE3}" type="parTrans" cxnId="{230E4BBC-B4DD-4EB2-9749-67F3E7AEBE74}">
      <dgm:prSet/>
      <dgm:spPr/>
      <dgm:t>
        <a:bodyPr/>
        <a:lstStyle/>
        <a:p>
          <a:endParaRPr lang="ru-RU"/>
        </a:p>
      </dgm:t>
    </dgm:pt>
    <dgm:pt modelId="{4920C9F2-934B-4128-9033-287A6F1FB20A}" type="sibTrans" cxnId="{230E4BBC-B4DD-4EB2-9749-67F3E7AEBE74}">
      <dgm:prSet/>
      <dgm:spPr/>
      <dgm:t>
        <a:bodyPr/>
        <a:lstStyle/>
        <a:p>
          <a:endParaRPr lang="ru-RU"/>
        </a:p>
      </dgm:t>
    </dgm:pt>
    <dgm:pt modelId="{F2640C40-A437-420B-B938-8AB33F21546A}" type="pres">
      <dgm:prSet presAssocID="{A56CA169-B7D2-49E4-B630-409B8D015E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370073-C8C1-4683-A72E-FA9EEA778A72}" type="pres">
      <dgm:prSet presAssocID="{4BB48825-D055-4766-8E16-B70DF9FAB483}" presName="parentText" presStyleLbl="node1" presStyleIdx="0" presStyleCnt="1" custScaleY="115046" custLinFactNeighborX="212" custLinFactNeighborY="-157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CF024-4F42-4925-B480-3189AB0C5678}" type="presOf" srcId="{4BB48825-D055-4766-8E16-B70DF9FAB483}" destId="{63370073-C8C1-4683-A72E-FA9EEA778A72}" srcOrd="0" destOrd="0" presId="urn:microsoft.com/office/officeart/2005/8/layout/vList2"/>
    <dgm:cxn modelId="{64167585-004E-4AA0-98A5-0AF174DA8230}" type="presOf" srcId="{A56CA169-B7D2-49E4-B630-409B8D015EB7}" destId="{F2640C40-A437-420B-B938-8AB33F21546A}" srcOrd="0" destOrd="0" presId="urn:microsoft.com/office/officeart/2005/8/layout/vList2"/>
    <dgm:cxn modelId="{230E4BBC-B4DD-4EB2-9749-67F3E7AEBE74}" srcId="{A56CA169-B7D2-49E4-B630-409B8D015EB7}" destId="{4BB48825-D055-4766-8E16-B70DF9FAB483}" srcOrd="0" destOrd="0" parTransId="{62748ECB-A564-4E9B-911D-36DCF70A4EE3}" sibTransId="{4920C9F2-934B-4128-9033-287A6F1FB20A}"/>
    <dgm:cxn modelId="{1C388718-13E1-420D-A014-06B0729998E9}" type="presParOf" srcId="{F2640C40-A437-420B-B938-8AB33F21546A}" destId="{63370073-C8C1-4683-A72E-FA9EEA778A72}" srcOrd="0" destOrd="0" presId="urn:microsoft.com/office/officeart/2005/8/layout/vList2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105F4010-127C-430B-A37B-2ECEFDC62213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DF9648-CB8E-4216-9F9F-126376CC3B24}">
      <dgm:prSet custT="1"/>
      <dgm:spPr>
        <a:solidFill>
          <a:srgbClr val="0099FF"/>
        </a:solidFill>
      </dgm:spPr>
      <dgm:t>
        <a:bodyPr/>
        <a:lstStyle/>
        <a:p>
          <a:pPr algn="just" rtl="0"/>
          <a:r>
            <a:rPr lang="ru-RU" sz="1600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600" b="1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6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доступности социально значимых объектов, информационных ресурсов, услуг для лиц с ограниченными возможностями и других маломобильных групп населения.</a:t>
          </a:r>
          <a:endParaRPr lang="ru-RU" sz="16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04747A8E-0A44-4D95-9F10-289618144241}" type="parTrans" cxnId="{069F7BFD-7EF1-433E-A08B-D45627556202}">
      <dgm:prSet/>
      <dgm:spPr/>
      <dgm:t>
        <a:bodyPr/>
        <a:lstStyle/>
        <a:p>
          <a:endParaRPr lang="ru-RU"/>
        </a:p>
      </dgm:t>
    </dgm:pt>
    <dgm:pt modelId="{EFB9356C-3094-49FF-A3D7-0DF0A611BA5A}" type="sibTrans" cxnId="{069F7BFD-7EF1-433E-A08B-D45627556202}">
      <dgm:prSet/>
      <dgm:spPr/>
      <dgm:t>
        <a:bodyPr/>
        <a:lstStyle/>
        <a:p>
          <a:endParaRPr lang="ru-RU"/>
        </a:p>
      </dgm:t>
    </dgm:pt>
    <dgm:pt modelId="{3F404D77-A163-4F4C-B5EC-20DB6691F6D6}" type="pres">
      <dgm:prSet presAssocID="{105F4010-127C-430B-A37B-2ECEFDC622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BB64A9-6567-4BA2-B440-B0C46970ECFF}" type="pres">
      <dgm:prSet presAssocID="{E4DF9648-CB8E-4216-9F9F-126376CC3B2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49684E-6222-4E75-B6C9-C0B3767290E8}" type="presOf" srcId="{E4DF9648-CB8E-4216-9F9F-126376CC3B24}" destId="{47BB64A9-6567-4BA2-B440-B0C46970ECFF}" srcOrd="0" destOrd="0" presId="urn:microsoft.com/office/officeart/2005/8/layout/vList2"/>
    <dgm:cxn modelId="{069F7BFD-7EF1-433E-A08B-D45627556202}" srcId="{105F4010-127C-430B-A37B-2ECEFDC62213}" destId="{E4DF9648-CB8E-4216-9F9F-126376CC3B24}" srcOrd="0" destOrd="0" parTransId="{04747A8E-0A44-4D95-9F10-289618144241}" sibTransId="{EFB9356C-3094-49FF-A3D7-0DF0A611BA5A}"/>
    <dgm:cxn modelId="{466AEF07-F37F-440B-8F92-106E1E005B85}" type="presOf" srcId="{105F4010-127C-430B-A37B-2ECEFDC62213}" destId="{3F404D77-A163-4F4C-B5EC-20DB6691F6D6}" srcOrd="0" destOrd="0" presId="urn:microsoft.com/office/officeart/2005/8/layout/vList2"/>
    <dgm:cxn modelId="{F97AE7B2-B36A-4C6A-9EDC-67B428A89DE0}" type="presParOf" srcId="{3F404D77-A163-4F4C-B5EC-20DB6691F6D6}" destId="{47BB64A9-6567-4BA2-B440-B0C46970ECF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0E859B72-F7C5-403F-8008-A1FE6287771F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264CC30-7D24-4C58-BF4B-B165BD16079C}">
      <dgm:prSet custT="1"/>
      <dgm:spPr/>
      <dgm:t>
        <a:bodyPr/>
        <a:lstStyle/>
        <a:p>
          <a:pPr rtl="0"/>
          <a:r>
            <a:rPr lang="ru-RU" sz="1400" dirty="0" smtClean="0">
              <a:latin typeface="Sitka Small" panose="02000505000000020004" pitchFamily="2" charset="0"/>
            </a:rPr>
            <a:t>В </a:t>
          </a:r>
          <a:r>
            <a:rPr lang="ru-RU" sz="1400" b="1" dirty="0" smtClean="0">
              <a:latin typeface="Sitka Small" panose="02000505000000020004" pitchFamily="2" charset="0"/>
            </a:rPr>
            <a:t>2022</a:t>
          </a:r>
          <a:r>
            <a:rPr lang="ru-RU" sz="14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dirty="0" smtClean="0">
              <a:latin typeface="Sitka Small" panose="02000505000000020004" pitchFamily="2" charset="0"/>
            </a:rPr>
            <a:t>247,4</a:t>
          </a:r>
          <a:r>
            <a:rPr lang="ru-RU" sz="1400" dirty="0" smtClean="0">
              <a:latin typeface="Sitka Small" panose="02000505000000020004" pitchFamily="2" charset="0"/>
            </a:rPr>
            <a:t> тыс. рублей или </a:t>
          </a:r>
          <a:r>
            <a:rPr lang="ru-RU" sz="1400" b="1" dirty="0" smtClean="0">
              <a:latin typeface="Sitka Small" panose="02000505000000020004" pitchFamily="2" charset="0"/>
            </a:rPr>
            <a:t>96,8</a:t>
          </a:r>
          <a:r>
            <a:rPr lang="ru-RU" sz="14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400" b="1" dirty="0" smtClean="0">
              <a:latin typeface="Sitka Small" panose="02000505000000020004" pitchFamily="2" charset="0"/>
            </a:rPr>
            <a:t>255,5</a:t>
          </a:r>
          <a:r>
            <a:rPr lang="ru-RU" sz="1400" dirty="0" smtClean="0">
              <a:latin typeface="Sitka Small" panose="02000505000000020004" pitchFamily="2" charset="0"/>
            </a:rPr>
            <a:t> тыс. рублей), в том числе:</a:t>
          </a:r>
          <a:endParaRPr lang="ru-RU" sz="1400" dirty="0">
            <a:latin typeface="Sitka Small" panose="02000505000000020004" pitchFamily="2" charset="0"/>
          </a:endParaRPr>
        </a:p>
      </dgm:t>
    </dgm:pt>
    <dgm:pt modelId="{FE85ED51-AD07-48EB-BF00-6B23841F20A8}" type="parTrans" cxnId="{1ECA0548-5C9C-40D2-B5F3-246F9959F6AA}">
      <dgm:prSet/>
      <dgm:spPr/>
      <dgm:t>
        <a:bodyPr/>
        <a:lstStyle/>
        <a:p>
          <a:endParaRPr lang="ru-RU"/>
        </a:p>
      </dgm:t>
    </dgm:pt>
    <dgm:pt modelId="{CA3A84B0-1F92-4025-A366-1ED541C86B8A}" type="sibTrans" cxnId="{1ECA0548-5C9C-40D2-B5F3-246F9959F6AA}">
      <dgm:prSet/>
      <dgm:spPr/>
      <dgm:t>
        <a:bodyPr/>
        <a:lstStyle/>
        <a:p>
          <a:endParaRPr lang="ru-RU"/>
        </a:p>
      </dgm:t>
    </dgm:pt>
    <dgm:pt modelId="{9460AC56-4803-4EC2-9408-D5E10535E5E9}">
      <dgm:prSet/>
      <dgm:spPr/>
      <dgm:t>
        <a:bodyPr/>
        <a:lstStyle/>
        <a:p>
          <a:pPr rtl="0"/>
          <a:r>
            <a:rPr lang="ru-RU" smtClean="0"/>
            <a:t>обеспечение доступности объектов и услуг для инвалидов </a:t>
          </a:r>
          <a:endParaRPr lang="ru-RU"/>
        </a:p>
      </dgm:t>
    </dgm:pt>
    <dgm:pt modelId="{385F3AC5-C321-45D3-A1DC-B14B6CD7419A}" type="parTrans" cxnId="{A112264B-1E87-4859-A5B9-B1DFD9AD7226}">
      <dgm:prSet/>
      <dgm:spPr/>
      <dgm:t>
        <a:bodyPr/>
        <a:lstStyle/>
        <a:p>
          <a:endParaRPr lang="ru-RU"/>
        </a:p>
      </dgm:t>
    </dgm:pt>
    <dgm:pt modelId="{A90B8DA7-DF4C-4C87-964E-DC8DFCCD4E6A}" type="sibTrans" cxnId="{A112264B-1E87-4859-A5B9-B1DFD9AD7226}">
      <dgm:prSet/>
      <dgm:spPr/>
      <dgm:t>
        <a:bodyPr/>
        <a:lstStyle/>
        <a:p>
          <a:endParaRPr lang="ru-RU"/>
        </a:p>
      </dgm:t>
    </dgm:pt>
    <dgm:pt modelId="{299569AF-54E3-48BB-9208-5813619EC2CC}">
      <dgm:prSet custT="1"/>
      <dgm:spPr/>
      <dgm:t>
        <a:bodyPr/>
        <a:lstStyle/>
        <a:p>
          <a:pPr rtl="0"/>
          <a:r>
            <a:rPr lang="ru-RU" sz="1400" dirty="0" smtClean="0">
              <a:latin typeface="Sitka Small" panose="02000505000000020004" pitchFamily="2" charset="0"/>
            </a:rPr>
            <a:t>– 220,0 тыс. рублей – на обеспечение доступности объектов и услуг для инвалидов;</a:t>
          </a:r>
          <a:endParaRPr lang="ru-RU" sz="1400" dirty="0">
            <a:latin typeface="Sitka Small" panose="02000505000000020004" pitchFamily="2" charset="0"/>
          </a:endParaRPr>
        </a:p>
      </dgm:t>
    </dgm:pt>
    <dgm:pt modelId="{AD23B1E1-3B76-4CA5-B598-3C8D3CACE3C3}" type="parTrans" cxnId="{14AEB588-F02E-453A-9B96-151DA84DBF80}">
      <dgm:prSet/>
      <dgm:spPr/>
      <dgm:t>
        <a:bodyPr/>
        <a:lstStyle/>
        <a:p>
          <a:endParaRPr lang="ru-RU"/>
        </a:p>
      </dgm:t>
    </dgm:pt>
    <dgm:pt modelId="{DA6796DD-53D8-4065-AE43-034E204AC56A}" type="sibTrans" cxnId="{14AEB588-F02E-453A-9B96-151DA84DBF80}">
      <dgm:prSet/>
      <dgm:spPr/>
      <dgm:t>
        <a:bodyPr/>
        <a:lstStyle/>
        <a:p>
          <a:endParaRPr lang="ru-RU"/>
        </a:p>
      </dgm:t>
    </dgm:pt>
    <dgm:pt modelId="{C37029D8-DA9B-42BF-9C71-A7A4E4D345E7}">
      <dgm:prSet/>
      <dgm:spPr/>
      <dgm:t>
        <a:bodyPr/>
        <a:lstStyle/>
        <a:p>
          <a:pPr rtl="0"/>
          <a:r>
            <a:rPr lang="ru-RU" smtClean="0"/>
            <a:t>повышение уровня  социальной адаптации  инвалидов </a:t>
          </a:r>
          <a:endParaRPr lang="ru-RU"/>
        </a:p>
      </dgm:t>
    </dgm:pt>
    <dgm:pt modelId="{2D3BF4CB-700A-4153-B2A9-FAB2B71D4876}" type="parTrans" cxnId="{362AD0EA-8CE3-4481-B633-64172AB1EE0F}">
      <dgm:prSet/>
      <dgm:spPr/>
      <dgm:t>
        <a:bodyPr/>
        <a:lstStyle/>
        <a:p>
          <a:endParaRPr lang="ru-RU"/>
        </a:p>
      </dgm:t>
    </dgm:pt>
    <dgm:pt modelId="{149E38D5-6066-43D7-9D08-23EB38A0550F}" type="sibTrans" cxnId="{362AD0EA-8CE3-4481-B633-64172AB1EE0F}">
      <dgm:prSet/>
      <dgm:spPr/>
      <dgm:t>
        <a:bodyPr/>
        <a:lstStyle/>
        <a:p>
          <a:endParaRPr lang="ru-RU"/>
        </a:p>
      </dgm:t>
    </dgm:pt>
    <dgm:pt modelId="{F3A404E0-CC82-42D1-9EBA-4616B1219564}">
      <dgm:prSet custT="1"/>
      <dgm:spPr/>
      <dgm:t>
        <a:bodyPr/>
        <a:lstStyle/>
        <a:p>
          <a:pPr rtl="0"/>
          <a:r>
            <a:rPr lang="ru-RU" sz="1400" dirty="0" smtClean="0">
              <a:latin typeface="Sitka Small" panose="02000505000000020004" pitchFamily="2" charset="0"/>
            </a:rPr>
            <a:t>– 27,4 тыс. рублей – на проведение мероприятий для инвалидов.</a:t>
          </a:r>
          <a:endParaRPr lang="ru-RU" sz="1400" dirty="0">
            <a:latin typeface="Sitka Small" panose="02000505000000020004" pitchFamily="2" charset="0"/>
          </a:endParaRPr>
        </a:p>
      </dgm:t>
    </dgm:pt>
    <dgm:pt modelId="{C76A1A3F-F3B6-4B0C-A10E-3F734B8C9789}" type="parTrans" cxnId="{3FE2A697-804F-4EB7-A3D8-3F1FB97A8DA4}">
      <dgm:prSet/>
      <dgm:spPr/>
      <dgm:t>
        <a:bodyPr/>
        <a:lstStyle/>
        <a:p>
          <a:endParaRPr lang="ru-RU"/>
        </a:p>
      </dgm:t>
    </dgm:pt>
    <dgm:pt modelId="{E124DF8D-9590-4717-B4A7-A6E04A90C1B5}" type="sibTrans" cxnId="{3FE2A697-804F-4EB7-A3D8-3F1FB97A8DA4}">
      <dgm:prSet/>
      <dgm:spPr/>
      <dgm:t>
        <a:bodyPr/>
        <a:lstStyle/>
        <a:p>
          <a:endParaRPr lang="ru-RU"/>
        </a:p>
      </dgm:t>
    </dgm:pt>
    <dgm:pt modelId="{933720EC-AA4B-4A0F-904B-00BEBE00F3A4}" type="pres">
      <dgm:prSet presAssocID="{0E859B72-F7C5-403F-8008-A1FE628777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6CDB5-D971-48EE-A839-81E23D778FCD}" type="pres">
      <dgm:prSet presAssocID="{7264CC30-7D24-4C58-BF4B-B165BD16079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65084-AC6C-459C-9320-4F1E999A17E3}" type="pres">
      <dgm:prSet presAssocID="{7264CC30-7D24-4C58-BF4B-B165BD16079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BF3E6D-FE83-48C6-BC95-655241F04E94}" type="pres">
      <dgm:prSet presAssocID="{299569AF-54E3-48BB-9208-5813619EC2C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533D92-2C4E-4B09-B7C4-4EDDF0B854A5}" type="pres">
      <dgm:prSet presAssocID="{299569AF-54E3-48BB-9208-5813619EC2C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10C2C-D459-4991-986A-A05B6774F47A}" type="pres">
      <dgm:prSet presAssocID="{F3A404E0-CC82-42D1-9EBA-4616B121956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7A907E-B548-485D-9264-CC78FC0A5D4F}" type="presOf" srcId="{0E859B72-F7C5-403F-8008-A1FE6287771F}" destId="{933720EC-AA4B-4A0F-904B-00BEBE00F3A4}" srcOrd="0" destOrd="0" presId="urn:microsoft.com/office/officeart/2005/8/layout/vList2"/>
    <dgm:cxn modelId="{DBA2EA51-093F-441D-AC71-2F312B2B3EC9}" type="presOf" srcId="{7264CC30-7D24-4C58-BF4B-B165BD16079C}" destId="{6D86CDB5-D971-48EE-A839-81E23D778FCD}" srcOrd="0" destOrd="0" presId="urn:microsoft.com/office/officeart/2005/8/layout/vList2"/>
    <dgm:cxn modelId="{14AEB588-F02E-453A-9B96-151DA84DBF80}" srcId="{0E859B72-F7C5-403F-8008-A1FE6287771F}" destId="{299569AF-54E3-48BB-9208-5813619EC2CC}" srcOrd="1" destOrd="0" parTransId="{AD23B1E1-3B76-4CA5-B598-3C8D3CACE3C3}" sibTransId="{DA6796DD-53D8-4065-AE43-034E204AC56A}"/>
    <dgm:cxn modelId="{1ECA0548-5C9C-40D2-B5F3-246F9959F6AA}" srcId="{0E859B72-F7C5-403F-8008-A1FE6287771F}" destId="{7264CC30-7D24-4C58-BF4B-B165BD16079C}" srcOrd="0" destOrd="0" parTransId="{FE85ED51-AD07-48EB-BF00-6B23841F20A8}" sibTransId="{CA3A84B0-1F92-4025-A366-1ED541C86B8A}"/>
    <dgm:cxn modelId="{A112264B-1E87-4859-A5B9-B1DFD9AD7226}" srcId="{7264CC30-7D24-4C58-BF4B-B165BD16079C}" destId="{9460AC56-4803-4EC2-9408-D5E10535E5E9}" srcOrd="0" destOrd="0" parTransId="{385F3AC5-C321-45D3-A1DC-B14B6CD7419A}" sibTransId="{A90B8DA7-DF4C-4C87-964E-DC8DFCCD4E6A}"/>
    <dgm:cxn modelId="{4EE693E5-7CE6-4CF9-8FEC-DD32340098C4}" type="presOf" srcId="{C37029D8-DA9B-42BF-9C71-A7A4E4D345E7}" destId="{D8533D92-2C4E-4B09-B7C4-4EDDF0B854A5}" srcOrd="0" destOrd="0" presId="urn:microsoft.com/office/officeart/2005/8/layout/vList2"/>
    <dgm:cxn modelId="{362AD0EA-8CE3-4481-B633-64172AB1EE0F}" srcId="{299569AF-54E3-48BB-9208-5813619EC2CC}" destId="{C37029D8-DA9B-42BF-9C71-A7A4E4D345E7}" srcOrd="0" destOrd="0" parTransId="{2D3BF4CB-700A-4153-B2A9-FAB2B71D4876}" sibTransId="{149E38D5-6066-43D7-9D08-23EB38A0550F}"/>
    <dgm:cxn modelId="{3616B1E8-BEB3-428F-84E8-65BEA7CF24D3}" type="presOf" srcId="{F3A404E0-CC82-42D1-9EBA-4616B1219564}" destId="{2FB10C2C-D459-4991-986A-A05B6774F47A}" srcOrd="0" destOrd="0" presId="urn:microsoft.com/office/officeart/2005/8/layout/vList2"/>
    <dgm:cxn modelId="{BB7BD8AE-DA98-49A8-A83E-1CE9B5DFE703}" type="presOf" srcId="{299569AF-54E3-48BB-9208-5813619EC2CC}" destId="{FDBF3E6D-FE83-48C6-BC95-655241F04E94}" srcOrd="0" destOrd="0" presId="urn:microsoft.com/office/officeart/2005/8/layout/vList2"/>
    <dgm:cxn modelId="{B4E03139-74EA-4CAA-96A5-9BD401AF9E25}" type="presOf" srcId="{9460AC56-4803-4EC2-9408-D5E10535E5E9}" destId="{91F65084-AC6C-459C-9320-4F1E999A17E3}" srcOrd="0" destOrd="0" presId="urn:microsoft.com/office/officeart/2005/8/layout/vList2"/>
    <dgm:cxn modelId="{3FE2A697-804F-4EB7-A3D8-3F1FB97A8DA4}" srcId="{0E859B72-F7C5-403F-8008-A1FE6287771F}" destId="{F3A404E0-CC82-42D1-9EBA-4616B1219564}" srcOrd="2" destOrd="0" parTransId="{C76A1A3F-F3B6-4B0C-A10E-3F734B8C9789}" sibTransId="{E124DF8D-9590-4717-B4A7-A6E04A90C1B5}"/>
    <dgm:cxn modelId="{F076FC6A-4DB4-4FA3-ACCA-8C85A47D8D9C}" type="presParOf" srcId="{933720EC-AA4B-4A0F-904B-00BEBE00F3A4}" destId="{6D86CDB5-D971-48EE-A839-81E23D778FCD}" srcOrd="0" destOrd="0" presId="urn:microsoft.com/office/officeart/2005/8/layout/vList2"/>
    <dgm:cxn modelId="{2CC70409-0BE3-4962-9196-1879919C6F4D}" type="presParOf" srcId="{933720EC-AA4B-4A0F-904B-00BEBE00F3A4}" destId="{91F65084-AC6C-459C-9320-4F1E999A17E3}" srcOrd="1" destOrd="0" presId="urn:microsoft.com/office/officeart/2005/8/layout/vList2"/>
    <dgm:cxn modelId="{9BFDFDC8-D038-4A88-9E93-E9C941C65237}" type="presParOf" srcId="{933720EC-AA4B-4A0F-904B-00BEBE00F3A4}" destId="{FDBF3E6D-FE83-48C6-BC95-655241F04E94}" srcOrd="2" destOrd="0" presId="urn:microsoft.com/office/officeart/2005/8/layout/vList2"/>
    <dgm:cxn modelId="{7194836C-E60A-4F8C-9318-13F5BA16314B}" type="presParOf" srcId="{933720EC-AA4B-4A0F-904B-00BEBE00F3A4}" destId="{D8533D92-2C4E-4B09-B7C4-4EDDF0B854A5}" srcOrd="3" destOrd="0" presId="urn:microsoft.com/office/officeart/2005/8/layout/vList2"/>
    <dgm:cxn modelId="{14462376-4C35-4B1F-9BA5-CF474BEB53E7}" type="presParOf" srcId="{933720EC-AA4B-4A0F-904B-00BEBE00F3A4}" destId="{2FB10C2C-D459-4991-986A-A05B6774F47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105F4010-127C-430B-A37B-2ECEFDC62213}" type="doc">
      <dgm:prSet loTypeId="urn:microsoft.com/office/officeart/2005/8/layout/vList2" loCatId="list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E4DF9648-CB8E-4216-9F9F-126376CC3B24}">
      <dgm:prSet custT="1"/>
      <dgm:spPr/>
      <dgm:t>
        <a:bodyPr/>
        <a:lstStyle/>
        <a:p>
          <a:pPr algn="just" rtl="0"/>
          <a:r>
            <a:rPr lang="ru-RU" sz="1600" b="1" u="sng" dirty="0" smtClean="0">
              <a:latin typeface="Sitka Small" panose="02000505000000020004" pitchFamily="2" charset="0"/>
            </a:rPr>
            <a:t>Цель</a:t>
          </a:r>
          <a:r>
            <a:rPr lang="ru-RU" sz="1600" b="1" dirty="0" smtClean="0">
              <a:latin typeface="Sitka Small" panose="02000505000000020004" pitchFamily="2" charset="0"/>
            </a:rPr>
            <a:t>: </a:t>
          </a:r>
          <a:r>
            <a:rPr lang="ru-RU" sz="1600" b="0" dirty="0" smtClean="0">
              <a:latin typeface="Sitka Small" panose="02000505000000020004" pitchFamily="2" charset="0"/>
            </a:rPr>
            <a:t>Создание комплексной системы безопасности на территории муниципального образования «Холм-Жирковский район» Смоленской области для </a:t>
          </a:r>
          <a:r>
            <a:rPr lang="ru-RU" sz="1600" dirty="0" smtClean="0">
              <a:solidFill>
                <a:srgbClr val="000099"/>
              </a:solidFill>
              <a:latin typeface="Bookman Old Style" pitchFamily="18" charset="0"/>
            </a:rPr>
            <a:t>  </a:t>
          </a:r>
          <a:r>
            <a:rPr lang="ru-RU" sz="1600" b="0" dirty="0" smtClean="0">
              <a:latin typeface="Sitka Small" panose="02000505000000020004" pitchFamily="2" charset="0"/>
            </a:rPr>
            <a:t>для повышения  общественной и личной безопасности граждан за счет применения  новых информационных технологий. </a:t>
          </a:r>
          <a:endParaRPr lang="ru-RU" sz="1600" b="0" dirty="0">
            <a:latin typeface="Sitka Small" panose="02000505000000020004" pitchFamily="2" charset="0"/>
          </a:endParaRPr>
        </a:p>
      </dgm:t>
    </dgm:pt>
    <dgm:pt modelId="{04747A8E-0A44-4D95-9F10-289618144241}" type="parTrans" cxnId="{069F7BFD-7EF1-433E-A08B-D45627556202}">
      <dgm:prSet/>
      <dgm:spPr/>
      <dgm:t>
        <a:bodyPr/>
        <a:lstStyle/>
        <a:p>
          <a:endParaRPr lang="ru-RU"/>
        </a:p>
      </dgm:t>
    </dgm:pt>
    <dgm:pt modelId="{EFB9356C-3094-49FF-A3D7-0DF0A611BA5A}" type="sibTrans" cxnId="{069F7BFD-7EF1-433E-A08B-D45627556202}">
      <dgm:prSet/>
      <dgm:spPr/>
      <dgm:t>
        <a:bodyPr/>
        <a:lstStyle/>
        <a:p>
          <a:endParaRPr lang="ru-RU"/>
        </a:p>
      </dgm:t>
    </dgm:pt>
    <dgm:pt modelId="{3F404D77-A163-4F4C-B5EC-20DB6691F6D6}" type="pres">
      <dgm:prSet presAssocID="{105F4010-127C-430B-A37B-2ECEFDC622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BB64A9-6567-4BA2-B440-B0C46970ECFF}" type="pres">
      <dgm:prSet presAssocID="{E4DF9648-CB8E-4216-9F9F-126376CC3B24}" presName="parentText" presStyleLbl="node1" presStyleIdx="0" presStyleCnt="1" custLinFactNeighborX="-196" custLinFactNeighborY="-42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065244-A623-4F4E-A23D-C1E3FCBD634C}" type="presOf" srcId="{105F4010-127C-430B-A37B-2ECEFDC62213}" destId="{3F404D77-A163-4F4C-B5EC-20DB6691F6D6}" srcOrd="0" destOrd="0" presId="urn:microsoft.com/office/officeart/2005/8/layout/vList2"/>
    <dgm:cxn modelId="{069F7BFD-7EF1-433E-A08B-D45627556202}" srcId="{105F4010-127C-430B-A37B-2ECEFDC62213}" destId="{E4DF9648-CB8E-4216-9F9F-126376CC3B24}" srcOrd="0" destOrd="0" parTransId="{04747A8E-0A44-4D95-9F10-289618144241}" sibTransId="{EFB9356C-3094-49FF-A3D7-0DF0A611BA5A}"/>
    <dgm:cxn modelId="{343B99FC-2B74-463E-8E80-8713172F6CE2}" type="presOf" srcId="{E4DF9648-CB8E-4216-9F9F-126376CC3B24}" destId="{47BB64A9-6567-4BA2-B440-B0C46970ECFF}" srcOrd="0" destOrd="0" presId="urn:microsoft.com/office/officeart/2005/8/layout/vList2"/>
    <dgm:cxn modelId="{2A8B1F73-0F5E-4D7D-A778-2E18FD7D1BC3}" type="presParOf" srcId="{3F404D77-A163-4F4C-B5EC-20DB6691F6D6}" destId="{47BB64A9-6567-4BA2-B440-B0C46970ECF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E859B72-F7C5-403F-8008-A1FE6287771F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264CC30-7D24-4C58-BF4B-B165BD16079C}">
      <dgm:prSet custT="1"/>
      <dgm:spPr>
        <a:solidFill>
          <a:srgbClr val="FFCCFF"/>
        </a:solidFill>
      </dgm:spPr>
      <dgm:t>
        <a:bodyPr/>
        <a:lstStyle/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В </a:t>
          </a:r>
          <a:r>
            <a:rPr lang="ru-RU" sz="1600" b="1" dirty="0" smtClean="0">
              <a:latin typeface="Sitka Small" panose="02000505000000020004" pitchFamily="2" charset="0"/>
            </a:rPr>
            <a:t>2022</a:t>
          </a:r>
          <a:r>
            <a:rPr lang="ru-RU" sz="16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dirty="0" smtClean="0">
              <a:latin typeface="Sitka Small" panose="02000505000000020004" pitchFamily="2" charset="0"/>
            </a:rPr>
            <a:t>127,2</a:t>
          </a:r>
          <a:r>
            <a:rPr lang="ru-RU" sz="16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dirty="0" smtClean="0">
              <a:latin typeface="Sitka Small" panose="02000505000000020004" pitchFamily="2" charset="0"/>
            </a:rPr>
            <a:t>99,7</a:t>
          </a:r>
          <a:r>
            <a:rPr lang="ru-RU" sz="16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dirty="0" smtClean="0">
              <a:latin typeface="Sitka Small" panose="02000505000000020004" pitchFamily="2" charset="0"/>
            </a:rPr>
            <a:t>127,6</a:t>
          </a:r>
          <a:r>
            <a:rPr lang="ru-RU" sz="1600" dirty="0" smtClean="0">
              <a:latin typeface="Sitka Small" panose="02000505000000020004" pitchFamily="2" charset="0"/>
            </a:rPr>
            <a:t> тыс. рублей) на приобретение и установку камер видеонаблюдения на детской площадке и на площадке ГТО</a:t>
          </a:r>
          <a:endParaRPr lang="ru-RU" sz="1600" dirty="0">
            <a:latin typeface="Sitka Small" panose="02000505000000020004" pitchFamily="2" charset="0"/>
          </a:endParaRPr>
        </a:p>
      </dgm:t>
    </dgm:pt>
    <dgm:pt modelId="{FE85ED51-AD07-48EB-BF00-6B23841F20A8}" type="parTrans" cxnId="{1ECA0548-5C9C-40D2-B5F3-246F9959F6AA}">
      <dgm:prSet/>
      <dgm:spPr/>
      <dgm:t>
        <a:bodyPr/>
        <a:lstStyle/>
        <a:p>
          <a:endParaRPr lang="ru-RU"/>
        </a:p>
      </dgm:t>
    </dgm:pt>
    <dgm:pt modelId="{CA3A84B0-1F92-4025-A366-1ED541C86B8A}" type="sibTrans" cxnId="{1ECA0548-5C9C-40D2-B5F3-246F9959F6AA}">
      <dgm:prSet/>
      <dgm:spPr/>
      <dgm:t>
        <a:bodyPr/>
        <a:lstStyle/>
        <a:p>
          <a:endParaRPr lang="ru-RU"/>
        </a:p>
      </dgm:t>
    </dgm:pt>
    <dgm:pt modelId="{9460AC56-4803-4EC2-9408-D5E10535E5E9}">
      <dgm:prSet/>
      <dgm:spPr/>
      <dgm:t>
        <a:bodyPr/>
        <a:lstStyle/>
        <a:p>
          <a:pPr rtl="0"/>
          <a:r>
            <a:rPr lang="ru-RU" dirty="0" smtClean="0"/>
            <a:t> </a:t>
          </a:r>
          <a:endParaRPr lang="ru-RU" dirty="0"/>
        </a:p>
      </dgm:t>
    </dgm:pt>
    <dgm:pt modelId="{385F3AC5-C321-45D3-A1DC-B14B6CD7419A}" type="parTrans" cxnId="{A112264B-1E87-4859-A5B9-B1DFD9AD7226}">
      <dgm:prSet/>
      <dgm:spPr/>
      <dgm:t>
        <a:bodyPr/>
        <a:lstStyle/>
        <a:p>
          <a:endParaRPr lang="ru-RU"/>
        </a:p>
      </dgm:t>
    </dgm:pt>
    <dgm:pt modelId="{A90B8DA7-DF4C-4C87-964E-DC8DFCCD4E6A}" type="sibTrans" cxnId="{A112264B-1E87-4859-A5B9-B1DFD9AD7226}">
      <dgm:prSet/>
      <dgm:spPr/>
      <dgm:t>
        <a:bodyPr/>
        <a:lstStyle/>
        <a:p>
          <a:endParaRPr lang="ru-RU"/>
        </a:p>
      </dgm:t>
    </dgm:pt>
    <dgm:pt modelId="{933720EC-AA4B-4A0F-904B-00BEBE00F3A4}" type="pres">
      <dgm:prSet presAssocID="{0E859B72-F7C5-403F-8008-A1FE628777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6CDB5-D971-48EE-A839-81E23D778FCD}" type="pres">
      <dgm:prSet presAssocID="{7264CC30-7D24-4C58-BF4B-B165BD16079C}" presName="parentText" presStyleLbl="node1" presStyleIdx="0" presStyleCnt="1" custLinFactNeighborX="-159" custLinFactNeighborY="-419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65084-AC6C-459C-9320-4F1E999A17E3}" type="pres">
      <dgm:prSet presAssocID="{7264CC30-7D24-4C58-BF4B-B165BD16079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CA0548-5C9C-40D2-B5F3-246F9959F6AA}" srcId="{0E859B72-F7C5-403F-8008-A1FE6287771F}" destId="{7264CC30-7D24-4C58-BF4B-B165BD16079C}" srcOrd="0" destOrd="0" parTransId="{FE85ED51-AD07-48EB-BF00-6B23841F20A8}" sibTransId="{CA3A84B0-1F92-4025-A366-1ED541C86B8A}"/>
    <dgm:cxn modelId="{BC6D46B8-3676-444A-8D4D-98DC0535C215}" type="presOf" srcId="{7264CC30-7D24-4C58-BF4B-B165BD16079C}" destId="{6D86CDB5-D971-48EE-A839-81E23D778FCD}" srcOrd="0" destOrd="0" presId="urn:microsoft.com/office/officeart/2005/8/layout/vList2"/>
    <dgm:cxn modelId="{DE29F4C8-838C-4A71-8627-262456AA01D9}" type="presOf" srcId="{0E859B72-F7C5-403F-8008-A1FE6287771F}" destId="{933720EC-AA4B-4A0F-904B-00BEBE00F3A4}" srcOrd="0" destOrd="0" presId="urn:microsoft.com/office/officeart/2005/8/layout/vList2"/>
    <dgm:cxn modelId="{A112264B-1E87-4859-A5B9-B1DFD9AD7226}" srcId="{7264CC30-7D24-4C58-BF4B-B165BD16079C}" destId="{9460AC56-4803-4EC2-9408-D5E10535E5E9}" srcOrd="0" destOrd="0" parTransId="{385F3AC5-C321-45D3-A1DC-B14B6CD7419A}" sibTransId="{A90B8DA7-DF4C-4C87-964E-DC8DFCCD4E6A}"/>
    <dgm:cxn modelId="{BA3F6DAF-1812-45A0-B7D8-17C78F983F80}" type="presOf" srcId="{9460AC56-4803-4EC2-9408-D5E10535E5E9}" destId="{91F65084-AC6C-459C-9320-4F1E999A17E3}" srcOrd="0" destOrd="0" presId="urn:microsoft.com/office/officeart/2005/8/layout/vList2"/>
    <dgm:cxn modelId="{6138BAA1-6005-443F-A94E-78116E23E166}" type="presParOf" srcId="{933720EC-AA4B-4A0F-904B-00BEBE00F3A4}" destId="{6D86CDB5-D971-48EE-A839-81E23D778FCD}" srcOrd="0" destOrd="0" presId="urn:microsoft.com/office/officeart/2005/8/layout/vList2"/>
    <dgm:cxn modelId="{C541A2DF-71F6-46B1-BC42-14B4529A94AA}" type="presParOf" srcId="{933720EC-AA4B-4A0F-904B-00BEBE00F3A4}" destId="{91F65084-AC6C-459C-9320-4F1E999A17E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6D7BEFC-87C0-47BC-9A28-1B4BAB584066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46CAB9D-317F-4AA3-B2D4-E2E14ADA620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b="1" i="0" baseline="0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</a:r>
          <a:endParaRPr lang="ru-RU" dirty="0">
            <a:latin typeface="Sitka Small" panose="02000505000000020004" pitchFamily="2" charset="0"/>
          </a:endParaRPr>
        </a:p>
      </dgm:t>
    </dgm:pt>
    <dgm:pt modelId="{57E2D99A-9636-4D57-B89A-61A713FC956A}" type="parTrans" cxnId="{26752C19-5A06-45AF-99DB-8C7E0A8899AD}">
      <dgm:prSet/>
      <dgm:spPr/>
      <dgm:t>
        <a:bodyPr/>
        <a:lstStyle/>
        <a:p>
          <a:endParaRPr lang="ru-RU"/>
        </a:p>
      </dgm:t>
    </dgm:pt>
    <dgm:pt modelId="{8D5520E3-AC44-4FB4-8BB5-BF2AE9C18D13}" type="sibTrans" cxnId="{26752C19-5A06-45AF-99DB-8C7E0A8899AD}">
      <dgm:prSet/>
      <dgm:spPr/>
      <dgm:t>
        <a:bodyPr/>
        <a:lstStyle/>
        <a:p>
          <a:endParaRPr lang="ru-RU"/>
        </a:p>
      </dgm:t>
    </dgm:pt>
    <dgm:pt modelId="{16AB125D-0763-413A-9CD5-06244DDEB064}" type="pres">
      <dgm:prSet presAssocID="{76D7BEFC-87C0-47BC-9A28-1B4BAB5840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F1076D-4FBF-4F45-BF89-043B5E126B11}" type="pres">
      <dgm:prSet presAssocID="{146CAB9D-317F-4AA3-B2D4-E2E14ADA620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4AEB17-9E50-467F-8787-1B6175B4ED5C}" type="presOf" srcId="{146CAB9D-317F-4AA3-B2D4-E2E14ADA6204}" destId="{EBF1076D-4FBF-4F45-BF89-043B5E126B11}" srcOrd="0" destOrd="0" presId="urn:microsoft.com/office/officeart/2005/8/layout/vList2"/>
    <dgm:cxn modelId="{8BE8A122-9DA5-4B10-863B-0B1730B81E0A}" type="presOf" srcId="{76D7BEFC-87C0-47BC-9A28-1B4BAB584066}" destId="{16AB125D-0763-413A-9CD5-06244DDEB064}" srcOrd="0" destOrd="0" presId="urn:microsoft.com/office/officeart/2005/8/layout/vList2"/>
    <dgm:cxn modelId="{26752C19-5A06-45AF-99DB-8C7E0A8899AD}" srcId="{76D7BEFC-87C0-47BC-9A28-1B4BAB584066}" destId="{146CAB9D-317F-4AA3-B2D4-E2E14ADA6204}" srcOrd="0" destOrd="0" parTransId="{57E2D99A-9636-4D57-B89A-61A713FC956A}" sibTransId="{8D5520E3-AC44-4FB4-8BB5-BF2AE9C18D13}"/>
    <dgm:cxn modelId="{9D208F3F-4E98-402B-94E4-AC4C821BA1EE}" type="presParOf" srcId="{16AB125D-0763-413A-9CD5-06244DDEB064}" destId="{EBF1076D-4FBF-4F45-BF89-043B5E126B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5D4C1D9E-2167-4530-B56A-3FAAB84AF68E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BC3FD9-63D7-438C-98C6-7D49C8D1C51E}">
      <dgm:prSet phldrT="[Текст]" custT="1"/>
      <dgm:spPr>
        <a:solidFill>
          <a:srgbClr val="FF0066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8 676,0 </a:t>
          </a:r>
          <a:r>
            <a:rPr lang="ru-RU" sz="1200" b="1" dirty="0" smtClean="0">
              <a:latin typeface="Sitka Small" panose="02000505000000020004" pitchFamily="2" charset="0"/>
            </a:rPr>
            <a:t>–</a:t>
          </a:r>
          <a:endParaRPr lang="ru-RU" sz="1200" b="0" dirty="0" smtClean="0">
            <a:latin typeface="Sitka Small" panose="02000505000000020004" pitchFamily="2" charset="0"/>
          </a:endParaRPr>
        </a:p>
        <a:p>
          <a:r>
            <a:rPr lang="ru-RU" sz="1300" b="0" dirty="0" smtClean="0">
              <a:latin typeface="Sitka Small" panose="02000505000000020004" pitchFamily="2" charset="0"/>
            </a:rPr>
            <a:t>приобретение имущества</a:t>
          </a:r>
          <a:endParaRPr lang="ru-RU" sz="1300" b="1" dirty="0">
            <a:latin typeface="Sitka Small" panose="02000505000000020004" pitchFamily="2" charset="0"/>
          </a:endParaRPr>
        </a:p>
      </dgm:t>
    </dgm:pt>
    <dgm:pt modelId="{82DE6583-DCAB-48A5-8B21-2D1E829BFBDD}" type="parTrans" cxnId="{12C79E3D-3F54-4562-B9CD-39CF995B1724}">
      <dgm:prSet/>
      <dgm:spPr/>
      <dgm:t>
        <a:bodyPr/>
        <a:lstStyle/>
        <a:p>
          <a:endParaRPr lang="ru-RU"/>
        </a:p>
      </dgm:t>
    </dgm:pt>
    <dgm:pt modelId="{84759C8A-F0AD-4184-9F14-A903BAB54DB8}" type="sibTrans" cxnId="{12C79E3D-3F54-4562-B9CD-39CF995B1724}">
      <dgm:prSet custT="1"/>
      <dgm:spPr>
        <a:solidFill>
          <a:srgbClr val="0099FF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626,8</a:t>
          </a:r>
          <a:r>
            <a:rPr lang="ru-RU" sz="1600" dirty="0" smtClean="0">
              <a:latin typeface="Sitka Small" panose="02000505000000020004" pitchFamily="2" charset="0"/>
            </a:rPr>
            <a:t> </a:t>
          </a:r>
          <a:r>
            <a:rPr lang="ru-RU" sz="1300" dirty="0" smtClean="0">
              <a:latin typeface="Sitka Small" panose="02000505000000020004" pitchFamily="2" charset="0"/>
            </a:rPr>
            <a:t>–  проведение ремонтных работ</a:t>
          </a:r>
          <a:endParaRPr lang="ru-RU" sz="1300" dirty="0">
            <a:latin typeface="Sitka Small" panose="02000505000000020004" pitchFamily="2" charset="0"/>
          </a:endParaRPr>
        </a:p>
      </dgm:t>
    </dgm:pt>
    <dgm:pt modelId="{3034FE97-0827-4BD3-AB68-5F35FFA47835}">
      <dgm:prSet phldrT="[Текст]" custT="1"/>
      <dgm:spPr>
        <a:solidFill>
          <a:srgbClr val="FFFF99"/>
        </a:solidFill>
        <a:ln>
          <a:solidFill>
            <a:srgbClr val="006600"/>
          </a:solidFill>
        </a:ln>
      </dgm:spPr>
      <dgm:t>
        <a:bodyPr/>
        <a:lstStyle/>
        <a:p>
          <a:pPr algn="just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	В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2022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направлено 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10 413,9 </a:t>
          </a:r>
          <a:r>
            <a:rPr lang="ru-RU" sz="1200" b="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рублей или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99,7 </a:t>
          </a:r>
          <a:r>
            <a:rPr lang="ru-RU" sz="1200" b="0" dirty="0" smtClean="0">
              <a:solidFill>
                <a:schemeClr val="bg1"/>
              </a:solidFill>
              <a:latin typeface="Sitka Small" panose="02000505000000020004" pitchFamily="2" charset="0"/>
            </a:rPr>
            <a:t>процента к годовому плану (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10 442,7</a:t>
          </a:r>
          <a:r>
            <a:rPr lang="ru-RU" sz="1200" b="0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рублей).</a:t>
          </a:r>
          <a:endParaRPr lang="ru-RU" sz="12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22EA8A71-815B-4F1B-8765-8DB08F8B4D62}" type="parTrans" cxnId="{1B6F93ED-D39A-432C-9697-1ED8F74AE534}">
      <dgm:prSet/>
      <dgm:spPr/>
      <dgm:t>
        <a:bodyPr/>
        <a:lstStyle/>
        <a:p>
          <a:endParaRPr lang="ru-RU"/>
        </a:p>
      </dgm:t>
    </dgm:pt>
    <dgm:pt modelId="{34757A8F-EDC2-4AEF-9AEA-8D0E7E84B7B1}" type="sibTrans" cxnId="{1B6F93ED-D39A-432C-9697-1ED8F74AE534}">
      <dgm:prSet/>
      <dgm:spPr/>
      <dgm:t>
        <a:bodyPr/>
        <a:lstStyle/>
        <a:p>
          <a:endParaRPr lang="ru-RU"/>
        </a:p>
      </dgm:t>
    </dgm:pt>
    <dgm:pt modelId="{19F180E7-2D25-42D6-BFA3-B8783ABEA906}">
      <dgm:prSet phldrT="[Текст]" custT="1"/>
      <dgm:spPr>
        <a:solidFill>
          <a:srgbClr val="009900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27,6</a:t>
          </a:r>
          <a:r>
            <a:rPr lang="ru-RU" sz="1200" b="1" dirty="0" smtClean="0">
              <a:latin typeface="Sitka Small" panose="02000505000000020004" pitchFamily="2" charset="0"/>
            </a:rPr>
            <a:t> - </a:t>
          </a:r>
          <a:r>
            <a:rPr lang="ru-RU" sz="1200" b="0" dirty="0" smtClean="0">
              <a:latin typeface="Sitka Small" panose="02000505000000020004" pitchFamily="2" charset="0"/>
            </a:rPr>
            <a:t> обслуживание пожарной сигнализации</a:t>
          </a:r>
          <a:endParaRPr lang="ru-RU" sz="1200" b="0" dirty="0">
            <a:latin typeface="Sitka Small" panose="02000505000000020004" pitchFamily="2" charset="0"/>
          </a:endParaRPr>
        </a:p>
      </dgm:t>
    </dgm:pt>
    <dgm:pt modelId="{EA8B546B-4649-4C9B-B60F-8FB74260D526}" type="parTrans" cxnId="{2737B428-76A2-49B0-8E59-7893E15666DD}">
      <dgm:prSet/>
      <dgm:spPr/>
      <dgm:t>
        <a:bodyPr/>
        <a:lstStyle/>
        <a:p>
          <a:endParaRPr lang="ru-RU"/>
        </a:p>
      </dgm:t>
    </dgm:pt>
    <dgm:pt modelId="{9D816F07-F7DC-4D98-8040-92B24B771618}" type="sibTrans" cxnId="{2737B428-76A2-49B0-8E59-7893E15666DD}">
      <dgm:prSet custT="1"/>
      <dgm:spPr>
        <a:solidFill>
          <a:srgbClr val="FF3300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243,0</a:t>
          </a:r>
          <a:r>
            <a:rPr lang="ru-RU" sz="1200" b="1" dirty="0" smtClean="0">
              <a:latin typeface="Sitka Small" panose="02000505000000020004" pitchFamily="2" charset="0"/>
            </a:rPr>
            <a:t> – </a:t>
          </a:r>
          <a:r>
            <a:rPr lang="ru-RU" sz="1200" b="0" dirty="0" smtClean="0">
              <a:latin typeface="Sitka Small" panose="02000505000000020004" pitchFamily="2" charset="0"/>
            </a:rPr>
            <a:t> межевание земельных участков</a:t>
          </a:r>
          <a:endParaRPr lang="ru-RU" sz="1200" b="1" dirty="0">
            <a:latin typeface="Sitka Small" panose="02000505000000020004" pitchFamily="2" charset="0"/>
          </a:endParaRPr>
        </a:p>
      </dgm:t>
    </dgm:pt>
    <dgm:pt modelId="{7D890E27-B352-45FE-AB60-40ADF179B8F0}">
      <dgm:prSet phldrT="[Текст]" phldr="1"/>
      <dgm:spPr/>
      <dgm:t>
        <a:bodyPr/>
        <a:lstStyle/>
        <a:p>
          <a:endParaRPr lang="ru-RU" dirty="0"/>
        </a:p>
      </dgm:t>
    </dgm:pt>
    <dgm:pt modelId="{98B2C442-D74F-49F3-9BEF-2E68D9D4F216}" type="parTrans" cxnId="{FFB2E104-88C1-4453-A3A1-80CB76F220D3}">
      <dgm:prSet/>
      <dgm:spPr/>
      <dgm:t>
        <a:bodyPr/>
        <a:lstStyle/>
        <a:p>
          <a:endParaRPr lang="ru-RU"/>
        </a:p>
      </dgm:t>
    </dgm:pt>
    <dgm:pt modelId="{E353324C-06E8-4F65-8445-63C902093C85}" type="sibTrans" cxnId="{FFB2E104-88C1-4453-A3A1-80CB76F220D3}">
      <dgm:prSet/>
      <dgm:spPr/>
      <dgm:t>
        <a:bodyPr/>
        <a:lstStyle/>
        <a:p>
          <a:endParaRPr lang="ru-RU"/>
        </a:p>
      </dgm:t>
    </dgm:pt>
    <dgm:pt modelId="{E4D2620A-34EF-4067-8519-EE08C7C672DE}">
      <dgm:prSet phldrT="[Текст]" custT="1"/>
      <dgm:spPr>
        <a:solidFill>
          <a:srgbClr val="CC3399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50,0</a:t>
          </a:r>
          <a:r>
            <a:rPr lang="ru-RU" sz="1200" b="1" dirty="0" smtClean="0">
              <a:latin typeface="Sitka Small" panose="02000505000000020004" pitchFamily="2" charset="0"/>
            </a:rPr>
            <a:t> </a:t>
          </a:r>
          <a:r>
            <a:rPr lang="ru-RU" sz="1200" b="0" dirty="0" smtClean="0">
              <a:latin typeface="Sitka Small" panose="02000505000000020004" pitchFamily="2" charset="0"/>
            </a:rPr>
            <a:t>– </a:t>
          </a:r>
        </a:p>
        <a:p>
          <a:r>
            <a:rPr lang="ru-RU" sz="1200" b="0" dirty="0" smtClean="0">
              <a:latin typeface="Sitka Small" panose="02000505000000020004" pitchFamily="2" charset="0"/>
            </a:rPr>
            <a:t>разработка</a:t>
          </a:r>
        </a:p>
        <a:p>
          <a:r>
            <a:rPr lang="ru-RU" sz="1200" b="0" dirty="0" smtClean="0">
              <a:latin typeface="Sitka Small" panose="02000505000000020004" pitchFamily="2" charset="0"/>
            </a:rPr>
            <a:t>технических</a:t>
          </a:r>
        </a:p>
        <a:p>
          <a:r>
            <a:rPr lang="ru-RU" sz="1200" b="0" dirty="0" smtClean="0">
              <a:latin typeface="Sitka Small" panose="02000505000000020004" pitchFamily="2" charset="0"/>
            </a:rPr>
            <a:t>планов</a:t>
          </a:r>
          <a:endParaRPr lang="ru-RU" sz="1200" b="1" dirty="0">
            <a:latin typeface="Sitka Small" panose="02000505000000020004" pitchFamily="2" charset="0"/>
          </a:endParaRPr>
        </a:p>
      </dgm:t>
    </dgm:pt>
    <dgm:pt modelId="{E9906FA5-7439-4450-8A08-F89C96EC8C5D}" type="parTrans" cxnId="{2DB7733E-D3BB-49DF-BF56-9F0681D3337E}">
      <dgm:prSet/>
      <dgm:spPr/>
      <dgm:t>
        <a:bodyPr/>
        <a:lstStyle/>
        <a:p>
          <a:endParaRPr lang="ru-RU"/>
        </a:p>
      </dgm:t>
    </dgm:pt>
    <dgm:pt modelId="{62E5DF86-156B-4C23-BB0A-F095BE787C4F}" type="sibTrans" cxnId="{2DB7733E-D3BB-49DF-BF56-9F0681D3337E}">
      <dgm:prSet custT="1"/>
      <dgm:spPr>
        <a:solidFill>
          <a:srgbClr val="CC6600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787,0</a:t>
          </a:r>
          <a:r>
            <a:rPr lang="ru-RU" sz="1200" b="1" dirty="0" smtClean="0">
              <a:latin typeface="Sitka Small" panose="02000505000000020004" pitchFamily="2" charset="0"/>
            </a:rPr>
            <a:t> – </a:t>
          </a:r>
          <a:endParaRPr lang="ru-RU" sz="1200" b="0" dirty="0" smtClean="0">
            <a:latin typeface="Sitka Small" panose="02000505000000020004" pitchFamily="2" charset="0"/>
          </a:endParaRPr>
        </a:p>
        <a:p>
          <a:r>
            <a:rPr lang="ru-RU" sz="1300" b="0" dirty="0" smtClean="0">
              <a:latin typeface="Sitka Small" panose="02000505000000020004" pitchFamily="2" charset="0"/>
            </a:rPr>
            <a:t>разработка генеральных планов </a:t>
          </a:r>
          <a:endParaRPr lang="ru-RU" sz="1300" b="1" dirty="0">
            <a:latin typeface="Sitka Small" panose="02000505000000020004" pitchFamily="2" charset="0"/>
          </a:endParaRPr>
        </a:p>
      </dgm:t>
    </dgm:pt>
    <dgm:pt modelId="{431DECE0-1EEB-4660-AE28-FA45F5D5A372}" type="pres">
      <dgm:prSet presAssocID="{5D4C1D9E-2167-4530-B56A-3FAAB84AF68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1C24751-1BB3-4D45-91C1-7E1C07E1BAC1}" type="pres">
      <dgm:prSet presAssocID="{FFBC3FD9-63D7-438C-98C6-7D49C8D1C51E}" presName="composite" presStyleCnt="0"/>
      <dgm:spPr/>
    </dgm:pt>
    <dgm:pt modelId="{C1FEA506-D162-43CA-AC28-91F9CCCF01E2}" type="pres">
      <dgm:prSet presAssocID="{FFBC3FD9-63D7-438C-98C6-7D49C8D1C51E}" presName="Parent1" presStyleLbl="node1" presStyleIdx="0" presStyleCnt="6" custScaleX="107035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1665C-36F1-48F2-9F66-57D88A623377}" type="pres">
      <dgm:prSet presAssocID="{FFBC3FD9-63D7-438C-98C6-7D49C8D1C51E}" presName="Childtext1" presStyleLbl="revTx" presStyleIdx="0" presStyleCnt="3" custScaleX="106499" custScaleY="122130" custLinFactNeighborX="6543" custLinFactNeighborY="-76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E92CA-8674-4A05-9B4E-57D5EF868C0C}" type="pres">
      <dgm:prSet presAssocID="{FFBC3FD9-63D7-438C-98C6-7D49C8D1C51E}" presName="BalanceSpacing" presStyleCnt="0"/>
      <dgm:spPr/>
    </dgm:pt>
    <dgm:pt modelId="{38E9A91D-B070-483A-94C8-1CA967C620F2}" type="pres">
      <dgm:prSet presAssocID="{FFBC3FD9-63D7-438C-98C6-7D49C8D1C51E}" presName="BalanceSpacing1" presStyleCnt="0"/>
      <dgm:spPr/>
    </dgm:pt>
    <dgm:pt modelId="{FC77D05C-6D23-41E8-9970-C9253E3D45C4}" type="pres">
      <dgm:prSet presAssocID="{84759C8A-F0AD-4184-9F14-A903BAB54DB8}" presName="Accent1Text" presStyleLbl="node1" presStyleIdx="1" presStyleCnt="6"/>
      <dgm:spPr/>
      <dgm:t>
        <a:bodyPr/>
        <a:lstStyle/>
        <a:p>
          <a:endParaRPr lang="ru-RU"/>
        </a:p>
      </dgm:t>
    </dgm:pt>
    <dgm:pt modelId="{54419D5A-3238-436C-B559-12188060FAC3}" type="pres">
      <dgm:prSet presAssocID="{84759C8A-F0AD-4184-9F14-A903BAB54DB8}" presName="spaceBetweenRectangles" presStyleCnt="0"/>
      <dgm:spPr/>
    </dgm:pt>
    <dgm:pt modelId="{50DFC4FC-23FB-46E9-B6A6-44C64B180642}" type="pres">
      <dgm:prSet presAssocID="{19F180E7-2D25-42D6-BFA3-B8783ABEA906}" presName="composite" presStyleCnt="0"/>
      <dgm:spPr/>
    </dgm:pt>
    <dgm:pt modelId="{D0D0A034-5192-4BAC-A11E-83A3DA08DF78}" type="pres">
      <dgm:prSet presAssocID="{19F180E7-2D25-42D6-BFA3-B8783ABEA906}" presName="Parent1" presStyleLbl="node1" presStyleIdx="2" presStyleCnt="6" custScaleX="113215" custLinFactNeighborX="-4546" custLinFactNeighborY="-184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CD9A2-2402-4F0B-B71D-D044F3C96B93}" type="pres">
      <dgm:prSet presAssocID="{19F180E7-2D25-42D6-BFA3-B8783ABEA90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A22764-4A13-4E51-B0E0-B7DFE0D9611C}" type="pres">
      <dgm:prSet presAssocID="{19F180E7-2D25-42D6-BFA3-B8783ABEA906}" presName="BalanceSpacing" presStyleCnt="0"/>
      <dgm:spPr/>
    </dgm:pt>
    <dgm:pt modelId="{11EDF19E-32E8-4DE6-B985-C0514A46EDDC}" type="pres">
      <dgm:prSet presAssocID="{19F180E7-2D25-42D6-BFA3-B8783ABEA906}" presName="BalanceSpacing1" presStyleCnt="0"/>
      <dgm:spPr/>
    </dgm:pt>
    <dgm:pt modelId="{89C43B52-5CDA-4FF1-A5D6-EB32EB28BA8C}" type="pres">
      <dgm:prSet presAssocID="{9D816F07-F7DC-4D98-8040-92B24B771618}" presName="Accent1Text" presStyleLbl="node1" presStyleIdx="3" presStyleCnt="6"/>
      <dgm:spPr/>
      <dgm:t>
        <a:bodyPr/>
        <a:lstStyle/>
        <a:p>
          <a:endParaRPr lang="ru-RU"/>
        </a:p>
      </dgm:t>
    </dgm:pt>
    <dgm:pt modelId="{4764C60C-6E9E-4C55-84A3-7B5B56C401D6}" type="pres">
      <dgm:prSet presAssocID="{9D816F07-F7DC-4D98-8040-92B24B771618}" presName="spaceBetweenRectangles" presStyleCnt="0"/>
      <dgm:spPr/>
    </dgm:pt>
    <dgm:pt modelId="{EF234150-0A7B-4758-9FB1-5BDE0C2177DF}" type="pres">
      <dgm:prSet presAssocID="{E4D2620A-34EF-4067-8519-EE08C7C672DE}" presName="composite" presStyleCnt="0"/>
      <dgm:spPr/>
    </dgm:pt>
    <dgm:pt modelId="{7A78A9E1-27CB-431A-ADE2-829FD37CFF90}" type="pres">
      <dgm:prSet presAssocID="{E4D2620A-34EF-4067-8519-EE08C7C672DE}" presName="Parent1" presStyleLbl="node1" presStyleIdx="4" presStyleCnt="6" custScaleX="1056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750ADF-3207-4721-9EB8-387615BD0035}" type="pres">
      <dgm:prSet presAssocID="{E4D2620A-34EF-4067-8519-EE08C7C672D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61AD8-9E80-4F98-95DD-8512BD6306EA}" type="pres">
      <dgm:prSet presAssocID="{E4D2620A-34EF-4067-8519-EE08C7C672DE}" presName="BalanceSpacing" presStyleCnt="0"/>
      <dgm:spPr/>
    </dgm:pt>
    <dgm:pt modelId="{9FFFC7D1-F9D8-4722-9421-38D342BB0666}" type="pres">
      <dgm:prSet presAssocID="{E4D2620A-34EF-4067-8519-EE08C7C672DE}" presName="BalanceSpacing1" presStyleCnt="0"/>
      <dgm:spPr/>
    </dgm:pt>
    <dgm:pt modelId="{65775499-DCEE-41C9-9D45-303E674519C7}" type="pres">
      <dgm:prSet presAssocID="{62E5DF86-156B-4C23-BB0A-F095BE787C4F}" presName="Accent1Text" presStyleLbl="node1" presStyleIdx="5" presStyleCnt="6" custScaleX="104496"/>
      <dgm:spPr/>
      <dgm:t>
        <a:bodyPr/>
        <a:lstStyle/>
        <a:p>
          <a:endParaRPr lang="ru-RU"/>
        </a:p>
      </dgm:t>
    </dgm:pt>
  </dgm:ptLst>
  <dgm:cxnLst>
    <dgm:cxn modelId="{12C79E3D-3F54-4562-B9CD-39CF995B1724}" srcId="{5D4C1D9E-2167-4530-B56A-3FAAB84AF68E}" destId="{FFBC3FD9-63D7-438C-98C6-7D49C8D1C51E}" srcOrd="0" destOrd="0" parTransId="{82DE6583-DCAB-48A5-8B21-2D1E829BFBDD}" sibTransId="{84759C8A-F0AD-4184-9F14-A903BAB54DB8}"/>
    <dgm:cxn modelId="{B9A62E3B-F5DE-4C3F-88E5-6D3C0DB96B9F}" type="presOf" srcId="{19F180E7-2D25-42D6-BFA3-B8783ABEA906}" destId="{D0D0A034-5192-4BAC-A11E-83A3DA08DF78}" srcOrd="0" destOrd="0" presId="urn:microsoft.com/office/officeart/2008/layout/AlternatingHexagons"/>
    <dgm:cxn modelId="{6C2F723B-4B4D-468B-8295-AF202DA8E90A}" type="presOf" srcId="{E4D2620A-34EF-4067-8519-EE08C7C672DE}" destId="{7A78A9E1-27CB-431A-ADE2-829FD37CFF90}" srcOrd="0" destOrd="0" presId="urn:microsoft.com/office/officeart/2008/layout/AlternatingHexagons"/>
    <dgm:cxn modelId="{2737B428-76A2-49B0-8E59-7893E15666DD}" srcId="{5D4C1D9E-2167-4530-B56A-3FAAB84AF68E}" destId="{19F180E7-2D25-42D6-BFA3-B8783ABEA906}" srcOrd="1" destOrd="0" parTransId="{EA8B546B-4649-4C9B-B60F-8FB74260D526}" sibTransId="{9D816F07-F7DC-4D98-8040-92B24B771618}"/>
    <dgm:cxn modelId="{BB07A591-3BA3-496D-A4BF-82360BA82345}" type="presOf" srcId="{5D4C1D9E-2167-4530-B56A-3FAAB84AF68E}" destId="{431DECE0-1EEB-4660-AE28-FA45F5D5A372}" srcOrd="0" destOrd="0" presId="urn:microsoft.com/office/officeart/2008/layout/AlternatingHexagons"/>
    <dgm:cxn modelId="{CC01A0A9-DA7B-41F3-B697-148688A8B5A4}" type="presOf" srcId="{FFBC3FD9-63D7-438C-98C6-7D49C8D1C51E}" destId="{C1FEA506-D162-43CA-AC28-91F9CCCF01E2}" srcOrd="0" destOrd="0" presId="urn:microsoft.com/office/officeart/2008/layout/AlternatingHexagons"/>
    <dgm:cxn modelId="{2DB7733E-D3BB-49DF-BF56-9F0681D3337E}" srcId="{5D4C1D9E-2167-4530-B56A-3FAAB84AF68E}" destId="{E4D2620A-34EF-4067-8519-EE08C7C672DE}" srcOrd="2" destOrd="0" parTransId="{E9906FA5-7439-4450-8A08-F89C96EC8C5D}" sibTransId="{62E5DF86-156B-4C23-BB0A-F095BE787C4F}"/>
    <dgm:cxn modelId="{FFB2E104-88C1-4453-A3A1-80CB76F220D3}" srcId="{19F180E7-2D25-42D6-BFA3-B8783ABEA906}" destId="{7D890E27-B352-45FE-AB60-40ADF179B8F0}" srcOrd="0" destOrd="0" parTransId="{98B2C442-D74F-49F3-9BEF-2E68D9D4F216}" sibTransId="{E353324C-06E8-4F65-8445-63C902093C85}"/>
    <dgm:cxn modelId="{831340E8-571C-4CB9-A898-8887E6D68326}" type="presOf" srcId="{7D890E27-B352-45FE-AB60-40ADF179B8F0}" destId="{18BCD9A2-2402-4F0B-B71D-D044F3C96B93}" srcOrd="0" destOrd="0" presId="urn:microsoft.com/office/officeart/2008/layout/AlternatingHexagons"/>
    <dgm:cxn modelId="{6DB36359-B034-4B71-8B17-D2F3488A4809}" type="presOf" srcId="{62E5DF86-156B-4C23-BB0A-F095BE787C4F}" destId="{65775499-DCEE-41C9-9D45-303E674519C7}" srcOrd="0" destOrd="0" presId="urn:microsoft.com/office/officeart/2008/layout/AlternatingHexagons"/>
    <dgm:cxn modelId="{C6EE42F1-438D-4A90-8FA0-557BD74914CE}" type="presOf" srcId="{9D816F07-F7DC-4D98-8040-92B24B771618}" destId="{89C43B52-5CDA-4FF1-A5D6-EB32EB28BA8C}" srcOrd="0" destOrd="0" presId="urn:microsoft.com/office/officeart/2008/layout/AlternatingHexagons"/>
    <dgm:cxn modelId="{1B6F93ED-D39A-432C-9697-1ED8F74AE534}" srcId="{FFBC3FD9-63D7-438C-98C6-7D49C8D1C51E}" destId="{3034FE97-0827-4BD3-AB68-5F35FFA47835}" srcOrd="0" destOrd="0" parTransId="{22EA8A71-815B-4F1B-8765-8DB08F8B4D62}" sibTransId="{34757A8F-EDC2-4AEF-9AEA-8D0E7E84B7B1}"/>
    <dgm:cxn modelId="{D79AFEC0-2EED-458B-9054-9D7A6D8841AA}" type="presOf" srcId="{3034FE97-0827-4BD3-AB68-5F35FFA47835}" destId="{B191665C-36F1-48F2-9F66-57D88A623377}" srcOrd="0" destOrd="0" presId="urn:microsoft.com/office/officeart/2008/layout/AlternatingHexagons"/>
    <dgm:cxn modelId="{519FC339-50A2-4268-B846-EAD422094275}" type="presOf" srcId="{84759C8A-F0AD-4184-9F14-A903BAB54DB8}" destId="{FC77D05C-6D23-41E8-9970-C9253E3D45C4}" srcOrd="0" destOrd="0" presId="urn:microsoft.com/office/officeart/2008/layout/AlternatingHexagons"/>
    <dgm:cxn modelId="{3D76452C-9FA1-4B65-8A78-E94F117D8C3E}" type="presParOf" srcId="{431DECE0-1EEB-4660-AE28-FA45F5D5A372}" destId="{F1C24751-1BB3-4D45-91C1-7E1C07E1BAC1}" srcOrd="0" destOrd="0" presId="urn:microsoft.com/office/officeart/2008/layout/AlternatingHexagons"/>
    <dgm:cxn modelId="{AE00AD97-DB06-4439-B71F-2396A2C4538F}" type="presParOf" srcId="{F1C24751-1BB3-4D45-91C1-7E1C07E1BAC1}" destId="{C1FEA506-D162-43CA-AC28-91F9CCCF01E2}" srcOrd="0" destOrd="0" presId="urn:microsoft.com/office/officeart/2008/layout/AlternatingHexagons"/>
    <dgm:cxn modelId="{2F98235E-DE2F-4E5B-85EE-D9EAD073B733}" type="presParOf" srcId="{F1C24751-1BB3-4D45-91C1-7E1C07E1BAC1}" destId="{B191665C-36F1-48F2-9F66-57D88A623377}" srcOrd="1" destOrd="0" presId="urn:microsoft.com/office/officeart/2008/layout/AlternatingHexagons"/>
    <dgm:cxn modelId="{889FACF4-FAD5-4720-AED3-F304C6610318}" type="presParOf" srcId="{F1C24751-1BB3-4D45-91C1-7E1C07E1BAC1}" destId="{A30E92CA-8674-4A05-9B4E-57D5EF868C0C}" srcOrd="2" destOrd="0" presId="urn:microsoft.com/office/officeart/2008/layout/AlternatingHexagons"/>
    <dgm:cxn modelId="{5AA18F27-A06A-4F95-8C0B-910E19D18487}" type="presParOf" srcId="{F1C24751-1BB3-4D45-91C1-7E1C07E1BAC1}" destId="{38E9A91D-B070-483A-94C8-1CA967C620F2}" srcOrd="3" destOrd="0" presId="urn:microsoft.com/office/officeart/2008/layout/AlternatingHexagons"/>
    <dgm:cxn modelId="{A1B3DA5F-EC39-4207-B2B5-18591866765E}" type="presParOf" srcId="{F1C24751-1BB3-4D45-91C1-7E1C07E1BAC1}" destId="{FC77D05C-6D23-41E8-9970-C9253E3D45C4}" srcOrd="4" destOrd="0" presId="urn:microsoft.com/office/officeart/2008/layout/AlternatingHexagons"/>
    <dgm:cxn modelId="{4414FE43-CE59-4A49-8EBB-0D05DA866C76}" type="presParOf" srcId="{431DECE0-1EEB-4660-AE28-FA45F5D5A372}" destId="{54419D5A-3238-436C-B559-12188060FAC3}" srcOrd="1" destOrd="0" presId="urn:microsoft.com/office/officeart/2008/layout/AlternatingHexagons"/>
    <dgm:cxn modelId="{C497FE7C-5200-45A8-903B-BD12FE742B3F}" type="presParOf" srcId="{431DECE0-1EEB-4660-AE28-FA45F5D5A372}" destId="{50DFC4FC-23FB-46E9-B6A6-44C64B180642}" srcOrd="2" destOrd="0" presId="urn:microsoft.com/office/officeart/2008/layout/AlternatingHexagons"/>
    <dgm:cxn modelId="{99D3059D-AE07-4166-919A-19C5A542062B}" type="presParOf" srcId="{50DFC4FC-23FB-46E9-B6A6-44C64B180642}" destId="{D0D0A034-5192-4BAC-A11E-83A3DA08DF78}" srcOrd="0" destOrd="0" presId="urn:microsoft.com/office/officeart/2008/layout/AlternatingHexagons"/>
    <dgm:cxn modelId="{55DF5FA8-2685-4985-9A02-BC774D2C75A0}" type="presParOf" srcId="{50DFC4FC-23FB-46E9-B6A6-44C64B180642}" destId="{18BCD9A2-2402-4F0B-B71D-D044F3C96B93}" srcOrd="1" destOrd="0" presId="urn:microsoft.com/office/officeart/2008/layout/AlternatingHexagons"/>
    <dgm:cxn modelId="{5168548F-AC50-479C-87F6-198C722D9034}" type="presParOf" srcId="{50DFC4FC-23FB-46E9-B6A6-44C64B180642}" destId="{BEA22764-4A13-4E51-B0E0-B7DFE0D9611C}" srcOrd="2" destOrd="0" presId="urn:microsoft.com/office/officeart/2008/layout/AlternatingHexagons"/>
    <dgm:cxn modelId="{527C867D-B5AB-4B9C-A7E8-32CF272E32B2}" type="presParOf" srcId="{50DFC4FC-23FB-46E9-B6A6-44C64B180642}" destId="{11EDF19E-32E8-4DE6-B985-C0514A46EDDC}" srcOrd="3" destOrd="0" presId="urn:microsoft.com/office/officeart/2008/layout/AlternatingHexagons"/>
    <dgm:cxn modelId="{0D0FF6A6-EEF5-4563-BB63-2020BE3C77A6}" type="presParOf" srcId="{50DFC4FC-23FB-46E9-B6A6-44C64B180642}" destId="{89C43B52-5CDA-4FF1-A5D6-EB32EB28BA8C}" srcOrd="4" destOrd="0" presId="urn:microsoft.com/office/officeart/2008/layout/AlternatingHexagons"/>
    <dgm:cxn modelId="{F7FDD740-B053-480D-A4D2-407460469466}" type="presParOf" srcId="{431DECE0-1EEB-4660-AE28-FA45F5D5A372}" destId="{4764C60C-6E9E-4C55-84A3-7B5B56C401D6}" srcOrd="3" destOrd="0" presId="urn:microsoft.com/office/officeart/2008/layout/AlternatingHexagons"/>
    <dgm:cxn modelId="{09094459-EB78-442E-B4E8-6BA9E939AEE2}" type="presParOf" srcId="{431DECE0-1EEB-4660-AE28-FA45F5D5A372}" destId="{EF234150-0A7B-4758-9FB1-5BDE0C2177DF}" srcOrd="4" destOrd="0" presId="urn:microsoft.com/office/officeart/2008/layout/AlternatingHexagons"/>
    <dgm:cxn modelId="{4549D4B7-A675-4F95-A548-561CEAFA0976}" type="presParOf" srcId="{EF234150-0A7B-4758-9FB1-5BDE0C2177DF}" destId="{7A78A9E1-27CB-431A-ADE2-829FD37CFF90}" srcOrd="0" destOrd="0" presId="urn:microsoft.com/office/officeart/2008/layout/AlternatingHexagons"/>
    <dgm:cxn modelId="{4CAE33C5-9F32-4FBB-B591-E2BD90EE8EDD}" type="presParOf" srcId="{EF234150-0A7B-4758-9FB1-5BDE0C2177DF}" destId="{E4750ADF-3207-4721-9EB8-387615BD0035}" srcOrd="1" destOrd="0" presId="urn:microsoft.com/office/officeart/2008/layout/AlternatingHexagons"/>
    <dgm:cxn modelId="{743892AE-9315-45F0-BCA3-FAE617F57B53}" type="presParOf" srcId="{EF234150-0A7B-4758-9FB1-5BDE0C2177DF}" destId="{89E61AD8-9E80-4F98-95DD-8512BD6306EA}" srcOrd="2" destOrd="0" presId="urn:microsoft.com/office/officeart/2008/layout/AlternatingHexagons"/>
    <dgm:cxn modelId="{0512A634-6DF2-4645-A86C-41A6B1939CDD}" type="presParOf" srcId="{EF234150-0A7B-4758-9FB1-5BDE0C2177DF}" destId="{9FFFC7D1-F9D8-4722-9421-38D342BB0666}" srcOrd="3" destOrd="0" presId="urn:microsoft.com/office/officeart/2008/layout/AlternatingHexagons"/>
    <dgm:cxn modelId="{F968BB5C-64CC-4C87-A45A-2170213F7064}" type="presParOf" srcId="{EF234150-0A7B-4758-9FB1-5BDE0C2177DF}" destId="{65775499-DCEE-41C9-9D45-303E674519C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AC1BC6F3-423F-4541-B394-89E5F1F7BF5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D8D6059-92F1-40E1-8860-E3C3E821C9F9}">
      <dgm:prSet custT="1"/>
      <dgm:spPr/>
      <dgm:t>
        <a:bodyPr/>
        <a:lstStyle/>
        <a:p>
          <a:pPr algn="just" rtl="0"/>
          <a:r>
            <a:rPr lang="ru-RU" sz="1400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sz="1400" b="1" i="0" baseline="0" dirty="0" smtClean="0">
              <a:latin typeface="Sitka Small" panose="02000505000000020004" pitchFamily="2" charset="0"/>
            </a:rPr>
            <a:t>: </a:t>
          </a:r>
          <a:r>
            <a:rPr lang="ru-RU" sz="1400" b="0" i="0" baseline="0" dirty="0" smtClean="0">
              <a:latin typeface="Sitka Small" panose="02000505000000020004" pitchFamily="2" charset="0"/>
            </a:rPr>
            <a:t>Развитие  и совершенствование  системы  гражданско-патриотического  воспитания</a:t>
          </a:r>
          <a:r>
            <a:rPr lang="ru-RU" sz="1400" b="0" i="0" dirty="0" smtClean="0">
              <a:latin typeface="Sitka Small" panose="02000505000000020004" pitchFamily="2" charset="0"/>
            </a:rPr>
            <a:t> </a:t>
          </a:r>
          <a:r>
            <a:rPr lang="ru-RU" sz="1400" b="0" i="0" baseline="0" dirty="0" smtClean="0">
              <a:latin typeface="Sitka Small" panose="02000505000000020004" pitchFamily="2" charset="0"/>
            </a:rPr>
            <a:t>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</a:r>
          <a:endParaRPr lang="ru-RU" sz="1400" dirty="0">
            <a:latin typeface="Sitka Small" panose="02000505000000020004" pitchFamily="2" charset="0"/>
          </a:endParaRPr>
        </a:p>
      </dgm:t>
    </dgm:pt>
    <dgm:pt modelId="{BDC723A8-AFF2-4240-84B0-B698EB5FC848}" type="parTrans" cxnId="{D208010E-8B16-4226-B411-2AF1B4ED3180}">
      <dgm:prSet/>
      <dgm:spPr/>
      <dgm:t>
        <a:bodyPr/>
        <a:lstStyle/>
        <a:p>
          <a:endParaRPr lang="ru-RU"/>
        </a:p>
      </dgm:t>
    </dgm:pt>
    <dgm:pt modelId="{D5609B5C-FF5E-4822-92F3-77C20706A04A}" type="sibTrans" cxnId="{D208010E-8B16-4226-B411-2AF1B4ED3180}">
      <dgm:prSet/>
      <dgm:spPr/>
      <dgm:t>
        <a:bodyPr/>
        <a:lstStyle/>
        <a:p>
          <a:endParaRPr lang="ru-RU"/>
        </a:p>
      </dgm:t>
    </dgm:pt>
    <dgm:pt modelId="{6A678949-F4BF-4B56-8DBC-D053D8E042D1}" type="pres">
      <dgm:prSet presAssocID="{AC1BC6F3-423F-4541-B394-89E5F1F7BF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08113E-2D91-4695-B012-989C769CAC0C}" type="pres">
      <dgm:prSet presAssocID="{3D8D6059-92F1-40E1-8860-E3C3E821C9F9}" presName="parentText" presStyleLbl="node1" presStyleIdx="0" presStyleCnt="1" custLinFactNeighborX="83" custLinFactNeighborY="19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08010E-8B16-4226-B411-2AF1B4ED3180}" srcId="{AC1BC6F3-423F-4541-B394-89E5F1F7BF54}" destId="{3D8D6059-92F1-40E1-8860-E3C3E821C9F9}" srcOrd="0" destOrd="0" parTransId="{BDC723A8-AFF2-4240-84B0-B698EB5FC848}" sibTransId="{D5609B5C-FF5E-4822-92F3-77C20706A04A}"/>
    <dgm:cxn modelId="{64A5ECA5-0C7B-49DB-92D1-68844A27F59B}" type="presOf" srcId="{3D8D6059-92F1-40E1-8860-E3C3E821C9F9}" destId="{3208113E-2D91-4695-B012-989C769CAC0C}" srcOrd="0" destOrd="0" presId="urn:microsoft.com/office/officeart/2005/8/layout/vList2"/>
    <dgm:cxn modelId="{3423CC6F-7C2F-42E2-B891-5D8064ACBD04}" type="presOf" srcId="{AC1BC6F3-423F-4541-B394-89E5F1F7BF54}" destId="{6A678949-F4BF-4B56-8DBC-D053D8E042D1}" srcOrd="0" destOrd="0" presId="urn:microsoft.com/office/officeart/2005/8/layout/vList2"/>
    <dgm:cxn modelId="{ADDE8E84-8238-43B0-9505-D6CDF83E203A}" type="presParOf" srcId="{6A678949-F4BF-4B56-8DBC-D053D8E042D1}" destId="{3208113E-2D91-4695-B012-989C769CAC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D32651EF-A668-4402-B42A-5DE668CA24FC}" type="doc">
      <dgm:prSet loTypeId="urn:microsoft.com/office/officeart/2005/8/layout/vList2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46ECFBE6-9D8F-48F4-8027-45466105650F}">
      <dgm:prSet/>
      <dgm:spPr/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2022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b="1" i="0" baseline="0" dirty="0" smtClean="0">
              <a:latin typeface="Sitka Small" panose="02000505000000020004" pitchFamily="2" charset="0"/>
            </a:rPr>
            <a:t> 78,5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98,9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79,4</a:t>
          </a:r>
          <a:r>
            <a:rPr lang="ru-RU" b="0" i="0" baseline="0" dirty="0" smtClean="0">
              <a:latin typeface="Sitka Small" panose="02000505000000020004" pitchFamily="2" charset="0"/>
            </a:rPr>
            <a:t> тыс. рублей) на  проведение мероприятий, гражданско-патриотической направленности.</a:t>
          </a:r>
          <a:endParaRPr lang="ru-RU" dirty="0">
            <a:latin typeface="Sitka Small" panose="02000505000000020004" pitchFamily="2" charset="0"/>
          </a:endParaRPr>
        </a:p>
      </dgm:t>
    </dgm:pt>
    <dgm:pt modelId="{0338F392-56C0-4CC4-9D54-58C81BACFB5A}" type="parTrans" cxnId="{B81338A9-B744-40ED-AEA5-F01554A0254F}">
      <dgm:prSet/>
      <dgm:spPr/>
      <dgm:t>
        <a:bodyPr/>
        <a:lstStyle/>
        <a:p>
          <a:endParaRPr lang="ru-RU"/>
        </a:p>
      </dgm:t>
    </dgm:pt>
    <dgm:pt modelId="{FE33B87B-AA9C-4C3B-AF07-01C33EF15E9A}" type="sibTrans" cxnId="{B81338A9-B744-40ED-AEA5-F01554A0254F}">
      <dgm:prSet/>
      <dgm:spPr/>
      <dgm:t>
        <a:bodyPr/>
        <a:lstStyle/>
        <a:p>
          <a:endParaRPr lang="ru-RU"/>
        </a:p>
      </dgm:t>
    </dgm:pt>
    <dgm:pt modelId="{89A132C2-E0CF-4211-BA58-35071E8AD1BB}" type="pres">
      <dgm:prSet presAssocID="{D32651EF-A668-4402-B42A-5DE668CA24F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AC568F-D96F-4869-8396-C3B6573D4F5D}" type="pres">
      <dgm:prSet presAssocID="{46ECFBE6-9D8F-48F4-8027-45466105650F}" presName="parentText" presStyleLbl="node1" presStyleIdx="0" presStyleCnt="1" custLinFactNeighborX="-1405" custLinFactNeighborY="197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943039-E71D-4C99-AD09-62D754EED757}" type="presOf" srcId="{D32651EF-A668-4402-B42A-5DE668CA24FC}" destId="{89A132C2-E0CF-4211-BA58-35071E8AD1BB}" srcOrd="0" destOrd="0" presId="urn:microsoft.com/office/officeart/2005/8/layout/vList2"/>
    <dgm:cxn modelId="{B81338A9-B744-40ED-AEA5-F01554A0254F}" srcId="{D32651EF-A668-4402-B42A-5DE668CA24FC}" destId="{46ECFBE6-9D8F-48F4-8027-45466105650F}" srcOrd="0" destOrd="0" parTransId="{0338F392-56C0-4CC4-9D54-58C81BACFB5A}" sibTransId="{FE33B87B-AA9C-4C3B-AF07-01C33EF15E9A}"/>
    <dgm:cxn modelId="{7A3E6CD9-5AEC-4C84-932C-AA1BD4CD899A}" type="presOf" srcId="{46ECFBE6-9D8F-48F4-8027-45466105650F}" destId="{78AC568F-D96F-4869-8396-C3B6573D4F5D}" srcOrd="0" destOrd="0" presId="urn:microsoft.com/office/officeart/2005/8/layout/vList2"/>
    <dgm:cxn modelId="{F11BE780-8AA1-4EB4-87D7-15FCA1EEADCE}" type="presParOf" srcId="{89A132C2-E0CF-4211-BA58-35071E8AD1BB}" destId="{78AC568F-D96F-4869-8396-C3B6573D4F5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BB22EAB-CB10-4730-BCF2-1E64CF4BD96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ED55E10-4E8F-4EFB-813C-8B87649854F3}">
      <dgm:prSet/>
      <dgm:spPr/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D2FDDE7A-AD5E-490F-A809-3FECFA5796AE}" type="parTrans" cxnId="{540965B0-AED1-4573-88A2-0D831F511E58}">
      <dgm:prSet/>
      <dgm:spPr/>
      <dgm:t>
        <a:bodyPr/>
        <a:lstStyle/>
        <a:p>
          <a:endParaRPr lang="ru-RU"/>
        </a:p>
      </dgm:t>
    </dgm:pt>
    <dgm:pt modelId="{6DF2C05B-1E3D-4507-93F0-323481F0AA8A}" type="sibTrans" cxnId="{540965B0-AED1-4573-88A2-0D831F511E58}">
      <dgm:prSet/>
      <dgm:spPr/>
      <dgm:t>
        <a:bodyPr/>
        <a:lstStyle/>
        <a:p>
          <a:endParaRPr lang="ru-RU"/>
        </a:p>
      </dgm:t>
    </dgm:pt>
    <dgm:pt modelId="{8E36BA62-E614-41A2-9F48-C29C820E8BF4}" type="pres">
      <dgm:prSet presAssocID="{3BB22EAB-CB10-4730-BCF2-1E64CF4BD9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CDA552-6CE4-4905-9E34-92CD717D29EB}" type="pres">
      <dgm:prSet presAssocID="{0ED55E10-4E8F-4EFB-813C-8B87649854F3}" presName="parentText" presStyleLbl="node1" presStyleIdx="0" presStyleCnt="1" custLinFactNeighborY="-360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0965B0-AED1-4573-88A2-0D831F511E58}" srcId="{3BB22EAB-CB10-4730-BCF2-1E64CF4BD96A}" destId="{0ED55E10-4E8F-4EFB-813C-8B87649854F3}" srcOrd="0" destOrd="0" parTransId="{D2FDDE7A-AD5E-490F-A809-3FECFA5796AE}" sibTransId="{6DF2C05B-1E3D-4507-93F0-323481F0AA8A}"/>
    <dgm:cxn modelId="{6B67D061-5CD8-4264-9239-968D7C263A0F}" type="presOf" srcId="{0ED55E10-4E8F-4EFB-813C-8B87649854F3}" destId="{61CDA552-6CE4-4905-9E34-92CD717D29EB}" srcOrd="0" destOrd="0" presId="urn:microsoft.com/office/officeart/2005/8/layout/vList2"/>
    <dgm:cxn modelId="{570725E0-0E06-4E20-B395-6C5FBABC5A71}" type="presOf" srcId="{3BB22EAB-CB10-4730-BCF2-1E64CF4BD96A}" destId="{8E36BA62-E614-41A2-9F48-C29C820E8BF4}" srcOrd="0" destOrd="0" presId="urn:microsoft.com/office/officeart/2005/8/layout/vList2"/>
    <dgm:cxn modelId="{F7DDB259-9E56-4D58-A586-1F1F15D40DDE}" type="presParOf" srcId="{8E36BA62-E614-41A2-9F48-C29C820E8BF4}" destId="{61CDA552-6CE4-4905-9E34-92CD717D29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78D853-2BAB-49F9-BF7A-E74BBDF75672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</dgm:pt>
    <dgm:pt modelId="{93B71B81-1A19-4BC6-8ABB-5E70747657CD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 Исполнение бюджета в рамках 17 муниципальных программ, кассовое исполнение которых составило в целом более 98%. 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6AE466A-0C85-459D-9964-FDAD1B3E6416}" type="parTrans" cxnId="{7B006835-0367-4A60-BF16-9615AE7AA9D7}">
      <dgm:prSet/>
      <dgm:spPr/>
      <dgm:t>
        <a:bodyPr/>
        <a:lstStyle/>
        <a:p>
          <a:endParaRPr lang="ru-RU"/>
        </a:p>
      </dgm:t>
    </dgm:pt>
    <dgm:pt modelId="{E0CFA481-744B-4F27-BCC1-295F102F6F7A}" type="sibTrans" cxnId="{7B006835-0367-4A60-BF16-9615AE7AA9D7}">
      <dgm:prSet/>
      <dgm:spPr/>
      <dgm:t>
        <a:bodyPr/>
        <a:lstStyle/>
        <a:p>
          <a:endParaRPr lang="ru-RU"/>
        </a:p>
      </dgm:t>
    </dgm:pt>
    <dgm:pt modelId="{11724F9B-A9B6-497A-ABCC-F7F5F8EA7B13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Обеспечено сбалансированное исполнение бюджетов муниципальных образований Холм-Жирковского района. 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0BCC016D-1CDC-4586-B5DB-D4810814A9D3}" type="parTrans" cxnId="{09CF9E53-624C-4D21-8453-2DD977EC7694}">
      <dgm:prSet/>
      <dgm:spPr/>
      <dgm:t>
        <a:bodyPr/>
        <a:lstStyle/>
        <a:p>
          <a:endParaRPr lang="ru-RU"/>
        </a:p>
      </dgm:t>
    </dgm:pt>
    <dgm:pt modelId="{493F815B-5625-4893-8570-E4683FF35BF8}" type="sibTrans" cxnId="{09CF9E53-624C-4D21-8453-2DD977EC7694}">
      <dgm:prSet/>
      <dgm:spPr/>
      <dgm:t>
        <a:bodyPr/>
        <a:lstStyle/>
        <a:p>
          <a:endParaRPr lang="ru-RU"/>
        </a:p>
      </dgm:t>
    </dgm:pt>
    <dgm:pt modelId="{68F9CE17-4E1B-49DE-A15B-907392F72220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Обеспечено размещение в открытом доступе информации об исполнении бюджета, в том числе брошюры «Бюджет для граждан»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E8964947-3849-400F-8CD7-404A700FF903}" type="parTrans" cxnId="{7A56950B-F93A-4008-B7FA-89B69497431E}">
      <dgm:prSet/>
      <dgm:spPr/>
      <dgm:t>
        <a:bodyPr/>
        <a:lstStyle/>
        <a:p>
          <a:endParaRPr lang="ru-RU"/>
        </a:p>
      </dgm:t>
    </dgm:pt>
    <dgm:pt modelId="{D97B21CB-F62D-4D18-840A-8A8CFA36817C}" type="sibTrans" cxnId="{7A56950B-F93A-4008-B7FA-89B69497431E}">
      <dgm:prSet/>
      <dgm:spPr/>
      <dgm:t>
        <a:bodyPr/>
        <a:lstStyle/>
        <a:p>
          <a:endParaRPr lang="ru-RU"/>
        </a:p>
      </dgm:t>
    </dgm:pt>
    <dgm:pt modelId="{DCE58B99-2F00-4D63-BE64-111B4D3180D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Отсутствует задолженность по бюджетным и долговым обязательствам за 2022 год.  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B5287E46-916B-4515-A64D-E580251DFBB0}" type="parTrans" cxnId="{EF0E9D2B-1A87-4892-9286-37FB4FED22BF}">
      <dgm:prSet/>
      <dgm:spPr/>
      <dgm:t>
        <a:bodyPr/>
        <a:lstStyle/>
        <a:p>
          <a:endParaRPr lang="ru-RU"/>
        </a:p>
      </dgm:t>
    </dgm:pt>
    <dgm:pt modelId="{38CE427F-89B4-4310-94A9-E0779092A9DB}" type="sibTrans" cxnId="{EF0E9D2B-1A87-4892-9286-37FB4FED22BF}">
      <dgm:prSet/>
      <dgm:spPr/>
      <dgm:t>
        <a:bodyPr/>
        <a:lstStyle/>
        <a:p>
          <a:endParaRPr lang="ru-RU"/>
        </a:p>
      </dgm:t>
    </dgm:pt>
    <dgm:pt modelId="{CDD37EF6-5A57-4057-8FB0-606F15725C8B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Соблюден предельный уровень дефицита бюджета и объем муниципального долга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B381B37-910F-456B-B4F9-30424B8D9C60}" type="parTrans" cxnId="{0FC459CD-2E0F-4E11-A2CD-73640D554613}">
      <dgm:prSet/>
      <dgm:spPr/>
      <dgm:t>
        <a:bodyPr/>
        <a:lstStyle/>
        <a:p>
          <a:endParaRPr lang="ru-RU"/>
        </a:p>
      </dgm:t>
    </dgm:pt>
    <dgm:pt modelId="{6E9EBBC4-3B74-4903-A248-E33889839A48}" type="sibTrans" cxnId="{0FC459CD-2E0F-4E11-A2CD-73640D554613}">
      <dgm:prSet/>
      <dgm:spPr/>
      <dgm:t>
        <a:bodyPr/>
        <a:lstStyle/>
        <a:p>
          <a:endParaRPr lang="ru-RU"/>
        </a:p>
      </dgm:t>
    </dgm:pt>
    <dgm:pt modelId="{2CDB8F11-75FA-421D-B163-5C2187796A7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Выполнена задача по обеспечению исполнения целевых показателей средней заработной платы отдельных категорий работников, установленных на 2022 год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27BD8F40-D067-4C2E-A3A4-0F8E21B1C184}" type="parTrans" cxnId="{587B94DA-C7C3-4E07-A3FA-775E683AD90A}">
      <dgm:prSet/>
      <dgm:spPr/>
      <dgm:t>
        <a:bodyPr/>
        <a:lstStyle/>
        <a:p>
          <a:endParaRPr lang="ru-RU"/>
        </a:p>
      </dgm:t>
    </dgm:pt>
    <dgm:pt modelId="{04480F61-2CE6-4075-B7AB-432D58E2E194}" type="sibTrans" cxnId="{587B94DA-C7C3-4E07-A3FA-775E683AD90A}">
      <dgm:prSet/>
      <dgm:spPr/>
      <dgm:t>
        <a:bodyPr/>
        <a:lstStyle/>
        <a:p>
          <a:endParaRPr lang="ru-RU"/>
        </a:p>
      </dgm:t>
    </dgm:pt>
    <dgm:pt modelId="{30168CFE-FA15-4595-BBC5-8E6A8B5D2020}" type="pres">
      <dgm:prSet presAssocID="{6E78D853-2BAB-49F9-BF7A-E74BBDF75672}" presName="linearFlow" presStyleCnt="0">
        <dgm:presLayoutVars>
          <dgm:dir/>
          <dgm:resizeHandles val="exact"/>
        </dgm:presLayoutVars>
      </dgm:prSet>
      <dgm:spPr/>
    </dgm:pt>
    <dgm:pt modelId="{4C4EFD78-343F-408E-9989-4EEF7C8F4A0C}" type="pres">
      <dgm:prSet presAssocID="{93B71B81-1A19-4BC6-8ABB-5E70747657CD}" presName="composite" presStyleCnt="0"/>
      <dgm:spPr/>
    </dgm:pt>
    <dgm:pt modelId="{C2E5ED50-1F78-4D07-B0EA-A691D878FB30}" type="pres">
      <dgm:prSet presAssocID="{93B71B81-1A19-4BC6-8ABB-5E70747657CD}" presName="imgShp" presStyleLbl="fgImgPlace1" presStyleIdx="0" presStyleCnt="6" custLinFactX="-47363" custLinFactNeighborX="-100000" custLinFactNeighborY="7256"/>
      <dgm:spPr/>
    </dgm:pt>
    <dgm:pt modelId="{76E43C41-5B67-434D-A0F0-AE551C6060DB}" type="pres">
      <dgm:prSet presAssocID="{93B71B81-1A19-4BC6-8ABB-5E70747657CD}" presName="txShp" presStyleLbl="node1" presStyleIdx="0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FFAC4-D1C7-40DB-A884-8EFCACC3BC7E}" type="pres">
      <dgm:prSet presAssocID="{E0CFA481-744B-4F27-BCC1-295F102F6F7A}" presName="spacing" presStyleCnt="0"/>
      <dgm:spPr/>
    </dgm:pt>
    <dgm:pt modelId="{F1056BD0-93A9-491B-A1C6-45AAA588E10D}" type="pres">
      <dgm:prSet presAssocID="{11724F9B-A9B6-497A-ABCC-F7F5F8EA7B13}" presName="composite" presStyleCnt="0"/>
      <dgm:spPr/>
    </dgm:pt>
    <dgm:pt modelId="{A200E86B-49BC-44FC-9105-C5AF799FECF8}" type="pres">
      <dgm:prSet presAssocID="{11724F9B-A9B6-497A-ABCC-F7F5F8EA7B13}" presName="imgShp" presStyleLbl="fgImgPlace1" presStyleIdx="1" presStyleCnt="6" custLinFactX="-48573" custLinFactNeighborX="-100000" custLinFactNeighborY="4394"/>
      <dgm:spPr/>
    </dgm:pt>
    <dgm:pt modelId="{3E215DDD-360F-4C3F-AF61-2D7614C8B141}" type="pres">
      <dgm:prSet presAssocID="{11724F9B-A9B6-497A-ABCC-F7F5F8EA7B13}" presName="txShp" presStyleLbl="node1" presStyleIdx="1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E700E-B03D-46EB-8915-6BC6BB89979D}" type="pres">
      <dgm:prSet presAssocID="{493F815B-5625-4893-8570-E4683FF35BF8}" presName="spacing" presStyleCnt="0"/>
      <dgm:spPr/>
    </dgm:pt>
    <dgm:pt modelId="{831EBE65-2018-4D6D-A5F0-9EDB61EB1CD5}" type="pres">
      <dgm:prSet presAssocID="{DCE58B99-2F00-4D63-BE64-111B4D3180DC}" presName="composite" presStyleCnt="0"/>
      <dgm:spPr/>
    </dgm:pt>
    <dgm:pt modelId="{7581FDFD-5345-4B6F-89BB-F9A632FC5412}" type="pres">
      <dgm:prSet presAssocID="{DCE58B99-2F00-4D63-BE64-111B4D3180DC}" presName="imgShp" presStyleLbl="fgImgPlace1" presStyleIdx="2" presStyleCnt="6" custLinFactX="-59708" custLinFactNeighborX="-100000" custLinFactNeighborY="-2756"/>
      <dgm:spPr/>
    </dgm:pt>
    <dgm:pt modelId="{555D8DE5-0DCE-4B81-B8BB-17CD35AC9AA3}" type="pres">
      <dgm:prSet presAssocID="{DCE58B99-2F00-4D63-BE64-111B4D3180DC}" presName="txShp" presStyleLbl="node1" presStyleIdx="2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74BFB-B1A1-4836-8BBF-1C5D0EC80DCA}" type="pres">
      <dgm:prSet presAssocID="{38CE427F-89B4-4310-94A9-E0779092A9DB}" presName="spacing" presStyleCnt="0"/>
      <dgm:spPr/>
    </dgm:pt>
    <dgm:pt modelId="{484F974E-F860-4EFB-A61F-62385F7EDFA0}" type="pres">
      <dgm:prSet presAssocID="{CDD37EF6-5A57-4057-8FB0-606F15725C8B}" presName="composite" presStyleCnt="0"/>
      <dgm:spPr/>
    </dgm:pt>
    <dgm:pt modelId="{43508742-3B14-4E15-A062-620BF18A1902}" type="pres">
      <dgm:prSet presAssocID="{CDD37EF6-5A57-4057-8FB0-606F15725C8B}" presName="imgShp" presStyleLbl="fgImgPlace1" presStyleIdx="3" presStyleCnt="6" custLinFactX="-45048" custLinFactNeighborX="-100000" custLinFactNeighborY="-4670"/>
      <dgm:spPr/>
    </dgm:pt>
    <dgm:pt modelId="{2CFF9B66-C5AE-40DF-BB5E-A72B68A47B5F}" type="pres">
      <dgm:prSet presAssocID="{CDD37EF6-5A57-4057-8FB0-606F15725C8B}" presName="txShp" presStyleLbl="node1" presStyleIdx="3" presStyleCnt="6" custScaleX="141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B672F-1C8D-47DC-815C-E3A4F2CC5729}" type="pres">
      <dgm:prSet presAssocID="{6E9EBBC4-3B74-4903-A248-E33889839A48}" presName="spacing" presStyleCnt="0"/>
      <dgm:spPr/>
    </dgm:pt>
    <dgm:pt modelId="{99F3126B-8916-439F-BC4B-293701963560}" type="pres">
      <dgm:prSet presAssocID="{2CDB8F11-75FA-421D-B163-5C2187796A7C}" presName="composite" presStyleCnt="0"/>
      <dgm:spPr/>
    </dgm:pt>
    <dgm:pt modelId="{71A2EC46-EBF3-49C2-98C4-B0FDCCECFCB2}" type="pres">
      <dgm:prSet presAssocID="{2CDB8F11-75FA-421D-B163-5C2187796A7C}" presName="imgShp" presStyleLbl="fgImgPlace1" presStyleIdx="4" presStyleCnt="6" custLinFactX="-47475" custLinFactNeighborX="-100000" custLinFactNeighborY="-1120"/>
      <dgm:spPr/>
    </dgm:pt>
    <dgm:pt modelId="{AD20D943-70C8-4A98-82F2-73C14B5EC0CA}" type="pres">
      <dgm:prSet presAssocID="{2CDB8F11-75FA-421D-B163-5C2187796A7C}" presName="txShp" presStyleLbl="node1" presStyleIdx="4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14E96-8076-407C-A8E3-A4B1E1AB4DD7}" type="pres">
      <dgm:prSet presAssocID="{04480F61-2CE6-4075-B7AB-432D58E2E194}" presName="spacing" presStyleCnt="0"/>
      <dgm:spPr/>
    </dgm:pt>
    <dgm:pt modelId="{7CB01B4A-F364-4094-BAD2-DB5E3E109291}" type="pres">
      <dgm:prSet presAssocID="{68F9CE17-4E1B-49DE-A15B-907392F72220}" presName="composite" presStyleCnt="0"/>
      <dgm:spPr/>
    </dgm:pt>
    <dgm:pt modelId="{51A8FA49-6A15-4D16-BCE2-4BECA0159FE4}" type="pres">
      <dgm:prSet presAssocID="{68F9CE17-4E1B-49DE-A15B-907392F72220}" presName="imgShp" presStyleLbl="fgImgPlace1" presStyleIdx="5" presStyleCnt="6" custLinFactX="-47419" custLinFactNeighborX="-100000" custLinFactNeighborY="840"/>
      <dgm:spPr/>
    </dgm:pt>
    <dgm:pt modelId="{B9613442-FBDC-445E-A015-5094ABB9B85E}" type="pres">
      <dgm:prSet presAssocID="{68F9CE17-4E1B-49DE-A15B-907392F72220}" presName="txShp" presStyleLbl="node1" presStyleIdx="5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0E9D2B-1A87-4892-9286-37FB4FED22BF}" srcId="{6E78D853-2BAB-49F9-BF7A-E74BBDF75672}" destId="{DCE58B99-2F00-4D63-BE64-111B4D3180DC}" srcOrd="2" destOrd="0" parTransId="{B5287E46-916B-4515-A64D-E580251DFBB0}" sibTransId="{38CE427F-89B4-4310-94A9-E0779092A9DB}"/>
    <dgm:cxn modelId="{7A56950B-F93A-4008-B7FA-89B69497431E}" srcId="{6E78D853-2BAB-49F9-BF7A-E74BBDF75672}" destId="{68F9CE17-4E1B-49DE-A15B-907392F72220}" srcOrd="5" destOrd="0" parTransId="{E8964947-3849-400F-8CD7-404A700FF903}" sibTransId="{D97B21CB-F62D-4D18-840A-8A8CFA36817C}"/>
    <dgm:cxn modelId="{09CF9E53-624C-4D21-8453-2DD977EC7694}" srcId="{6E78D853-2BAB-49F9-BF7A-E74BBDF75672}" destId="{11724F9B-A9B6-497A-ABCC-F7F5F8EA7B13}" srcOrd="1" destOrd="0" parTransId="{0BCC016D-1CDC-4586-B5DB-D4810814A9D3}" sibTransId="{493F815B-5625-4893-8570-E4683FF35BF8}"/>
    <dgm:cxn modelId="{A4E15B59-90B7-40C1-A544-8FA8B82ABAFF}" type="presOf" srcId="{DCE58B99-2F00-4D63-BE64-111B4D3180DC}" destId="{555D8DE5-0DCE-4B81-B8BB-17CD35AC9AA3}" srcOrd="0" destOrd="0" presId="urn:microsoft.com/office/officeart/2005/8/layout/vList3"/>
    <dgm:cxn modelId="{1464C392-728F-4522-AE98-8C3484DC5348}" type="presOf" srcId="{6E78D853-2BAB-49F9-BF7A-E74BBDF75672}" destId="{30168CFE-FA15-4595-BBC5-8E6A8B5D2020}" srcOrd="0" destOrd="0" presId="urn:microsoft.com/office/officeart/2005/8/layout/vList3"/>
    <dgm:cxn modelId="{537E6F11-E506-49BB-B475-437DA14F3AC2}" type="presOf" srcId="{11724F9B-A9B6-497A-ABCC-F7F5F8EA7B13}" destId="{3E215DDD-360F-4C3F-AF61-2D7614C8B141}" srcOrd="0" destOrd="0" presId="urn:microsoft.com/office/officeart/2005/8/layout/vList3"/>
    <dgm:cxn modelId="{7B006835-0367-4A60-BF16-9615AE7AA9D7}" srcId="{6E78D853-2BAB-49F9-BF7A-E74BBDF75672}" destId="{93B71B81-1A19-4BC6-8ABB-5E70747657CD}" srcOrd="0" destOrd="0" parTransId="{F6AE466A-0C85-459D-9964-FDAD1B3E6416}" sibTransId="{E0CFA481-744B-4F27-BCC1-295F102F6F7A}"/>
    <dgm:cxn modelId="{587B94DA-C7C3-4E07-A3FA-775E683AD90A}" srcId="{6E78D853-2BAB-49F9-BF7A-E74BBDF75672}" destId="{2CDB8F11-75FA-421D-B163-5C2187796A7C}" srcOrd="4" destOrd="0" parTransId="{27BD8F40-D067-4C2E-A3A4-0F8E21B1C184}" sibTransId="{04480F61-2CE6-4075-B7AB-432D58E2E194}"/>
    <dgm:cxn modelId="{F74FB885-A602-4DBE-9703-0A3F0E9176A7}" type="presOf" srcId="{93B71B81-1A19-4BC6-8ABB-5E70747657CD}" destId="{76E43C41-5B67-434D-A0F0-AE551C6060DB}" srcOrd="0" destOrd="0" presId="urn:microsoft.com/office/officeart/2005/8/layout/vList3"/>
    <dgm:cxn modelId="{46C44130-2165-439B-B165-0A95C6F9DEB6}" type="presOf" srcId="{68F9CE17-4E1B-49DE-A15B-907392F72220}" destId="{B9613442-FBDC-445E-A015-5094ABB9B85E}" srcOrd="0" destOrd="0" presId="urn:microsoft.com/office/officeart/2005/8/layout/vList3"/>
    <dgm:cxn modelId="{C4079825-C759-42DC-912D-148DD6525D53}" type="presOf" srcId="{2CDB8F11-75FA-421D-B163-5C2187796A7C}" destId="{AD20D943-70C8-4A98-82F2-73C14B5EC0CA}" srcOrd="0" destOrd="0" presId="urn:microsoft.com/office/officeart/2005/8/layout/vList3"/>
    <dgm:cxn modelId="{AF1483EC-89D4-49DD-95E0-8E6DC7A64F3F}" type="presOf" srcId="{CDD37EF6-5A57-4057-8FB0-606F15725C8B}" destId="{2CFF9B66-C5AE-40DF-BB5E-A72B68A47B5F}" srcOrd="0" destOrd="0" presId="urn:microsoft.com/office/officeart/2005/8/layout/vList3"/>
    <dgm:cxn modelId="{0FC459CD-2E0F-4E11-A2CD-73640D554613}" srcId="{6E78D853-2BAB-49F9-BF7A-E74BBDF75672}" destId="{CDD37EF6-5A57-4057-8FB0-606F15725C8B}" srcOrd="3" destOrd="0" parTransId="{FB381B37-910F-456B-B4F9-30424B8D9C60}" sibTransId="{6E9EBBC4-3B74-4903-A248-E33889839A48}"/>
    <dgm:cxn modelId="{3A8AF5FB-107C-42CB-8488-29DF7ABE40DE}" type="presParOf" srcId="{30168CFE-FA15-4595-BBC5-8E6A8B5D2020}" destId="{4C4EFD78-343F-408E-9989-4EEF7C8F4A0C}" srcOrd="0" destOrd="0" presId="urn:microsoft.com/office/officeart/2005/8/layout/vList3"/>
    <dgm:cxn modelId="{EEE95EFD-DD17-4926-B760-DE658A99C6BD}" type="presParOf" srcId="{4C4EFD78-343F-408E-9989-4EEF7C8F4A0C}" destId="{C2E5ED50-1F78-4D07-B0EA-A691D878FB30}" srcOrd="0" destOrd="0" presId="urn:microsoft.com/office/officeart/2005/8/layout/vList3"/>
    <dgm:cxn modelId="{39E5F876-BE5C-4E1D-8CA8-9814F2A492E7}" type="presParOf" srcId="{4C4EFD78-343F-408E-9989-4EEF7C8F4A0C}" destId="{76E43C41-5B67-434D-A0F0-AE551C6060DB}" srcOrd="1" destOrd="0" presId="urn:microsoft.com/office/officeart/2005/8/layout/vList3"/>
    <dgm:cxn modelId="{35BE9050-B230-4AE1-90A0-65E822A22267}" type="presParOf" srcId="{30168CFE-FA15-4595-BBC5-8E6A8B5D2020}" destId="{5B5FFAC4-D1C7-40DB-A884-8EFCACC3BC7E}" srcOrd="1" destOrd="0" presId="urn:microsoft.com/office/officeart/2005/8/layout/vList3"/>
    <dgm:cxn modelId="{DA4A19E8-D8CC-45FB-A112-2F08504D1539}" type="presParOf" srcId="{30168CFE-FA15-4595-BBC5-8E6A8B5D2020}" destId="{F1056BD0-93A9-491B-A1C6-45AAA588E10D}" srcOrd="2" destOrd="0" presId="urn:microsoft.com/office/officeart/2005/8/layout/vList3"/>
    <dgm:cxn modelId="{4A39D910-B9A8-4E3C-887C-00BE8C7D082B}" type="presParOf" srcId="{F1056BD0-93A9-491B-A1C6-45AAA588E10D}" destId="{A200E86B-49BC-44FC-9105-C5AF799FECF8}" srcOrd="0" destOrd="0" presId="urn:microsoft.com/office/officeart/2005/8/layout/vList3"/>
    <dgm:cxn modelId="{4E16E4D3-6FA5-4B47-9759-486D24FE12BB}" type="presParOf" srcId="{F1056BD0-93A9-491B-A1C6-45AAA588E10D}" destId="{3E215DDD-360F-4C3F-AF61-2D7614C8B141}" srcOrd="1" destOrd="0" presId="urn:microsoft.com/office/officeart/2005/8/layout/vList3"/>
    <dgm:cxn modelId="{A3D47AD7-CC5B-4322-9000-C5F1AE2A787C}" type="presParOf" srcId="{30168CFE-FA15-4595-BBC5-8E6A8B5D2020}" destId="{B3BE700E-B03D-46EB-8915-6BC6BB89979D}" srcOrd="3" destOrd="0" presId="urn:microsoft.com/office/officeart/2005/8/layout/vList3"/>
    <dgm:cxn modelId="{4B452D06-9633-4DA5-ABD7-BEF66948592A}" type="presParOf" srcId="{30168CFE-FA15-4595-BBC5-8E6A8B5D2020}" destId="{831EBE65-2018-4D6D-A5F0-9EDB61EB1CD5}" srcOrd="4" destOrd="0" presId="urn:microsoft.com/office/officeart/2005/8/layout/vList3"/>
    <dgm:cxn modelId="{C9562BF1-8FD6-4569-AA03-AB8436F2A24F}" type="presParOf" srcId="{831EBE65-2018-4D6D-A5F0-9EDB61EB1CD5}" destId="{7581FDFD-5345-4B6F-89BB-F9A632FC5412}" srcOrd="0" destOrd="0" presId="urn:microsoft.com/office/officeart/2005/8/layout/vList3"/>
    <dgm:cxn modelId="{193EEAA9-D1CA-43CC-821B-141D73219E8A}" type="presParOf" srcId="{831EBE65-2018-4D6D-A5F0-9EDB61EB1CD5}" destId="{555D8DE5-0DCE-4B81-B8BB-17CD35AC9AA3}" srcOrd="1" destOrd="0" presId="urn:microsoft.com/office/officeart/2005/8/layout/vList3"/>
    <dgm:cxn modelId="{39A5E737-9D33-47FC-AEF2-3DB929C02B34}" type="presParOf" srcId="{30168CFE-FA15-4595-BBC5-8E6A8B5D2020}" destId="{6E574BFB-B1A1-4836-8BBF-1C5D0EC80DCA}" srcOrd="5" destOrd="0" presId="urn:microsoft.com/office/officeart/2005/8/layout/vList3"/>
    <dgm:cxn modelId="{C4102866-6EDA-4385-BF3A-100B7128F898}" type="presParOf" srcId="{30168CFE-FA15-4595-BBC5-8E6A8B5D2020}" destId="{484F974E-F860-4EFB-A61F-62385F7EDFA0}" srcOrd="6" destOrd="0" presId="urn:microsoft.com/office/officeart/2005/8/layout/vList3"/>
    <dgm:cxn modelId="{B70C9B79-1B9A-4CC8-924A-928227BDD498}" type="presParOf" srcId="{484F974E-F860-4EFB-A61F-62385F7EDFA0}" destId="{43508742-3B14-4E15-A062-620BF18A1902}" srcOrd="0" destOrd="0" presId="urn:microsoft.com/office/officeart/2005/8/layout/vList3"/>
    <dgm:cxn modelId="{8BAE05E3-83A5-4C3D-8B1C-B5BFEA2AF127}" type="presParOf" srcId="{484F974E-F860-4EFB-A61F-62385F7EDFA0}" destId="{2CFF9B66-C5AE-40DF-BB5E-A72B68A47B5F}" srcOrd="1" destOrd="0" presId="urn:microsoft.com/office/officeart/2005/8/layout/vList3"/>
    <dgm:cxn modelId="{9C0A449B-A204-473F-944E-27A3F5A8B6C9}" type="presParOf" srcId="{30168CFE-FA15-4595-BBC5-8E6A8B5D2020}" destId="{951B672F-1C8D-47DC-815C-E3A4F2CC5729}" srcOrd="7" destOrd="0" presId="urn:microsoft.com/office/officeart/2005/8/layout/vList3"/>
    <dgm:cxn modelId="{D3317F97-AB40-45E4-B77F-9740256307BD}" type="presParOf" srcId="{30168CFE-FA15-4595-BBC5-8E6A8B5D2020}" destId="{99F3126B-8916-439F-BC4B-293701963560}" srcOrd="8" destOrd="0" presId="urn:microsoft.com/office/officeart/2005/8/layout/vList3"/>
    <dgm:cxn modelId="{940F4471-A657-4DB7-9C5B-4F6A5ADDBB1C}" type="presParOf" srcId="{99F3126B-8916-439F-BC4B-293701963560}" destId="{71A2EC46-EBF3-49C2-98C4-B0FDCCECFCB2}" srcOrd="0" destOrd="0" presId="urn:microsoft.com/office/officeart/2005/8/layout/vList3"/>
    <dgm:cxn modelId="{E5B87432-6C00-4481-AA23-DB6571C36912}" type="presParOf" srcId="{99F3126B-8916-439F-BC4B-293701963560}" destId="{AD20D943-70C8-4A98-82F2-73C14B5EC0CA}" srcOrd="1" destOrd="0" presId="urn:microsoft.com/office/officeart/2005/8/layout/vList3"/>
    <dgm:cxn modelId="{CC6E10D9-F8ED-43AB-A36B-F5A5066D0876}" type="presParOf" srcId="{30168CFE-FA15-4595-BBC5-8E6A8B5D2020}" destId="{9DE14E96-8076-407C-A8E3-A4B1E1AB4DD7}" srcOrd="9" destOrd="0" presId="urn:microsoft.com/office/officeart/2005/8/layout/vList3"/>
    <dgm:cxn modelId="{D637BEB7-6FA3-49C5-ABCB-52A60CD83F12}" type="presParOf" srcId="{30168CFE-FA15-4595-BBC5-8E6A8B5D2020}" destId="{7CB01B4A-F364-4094-BAD2-DB5E3E109291}" srcOrd="10" destOrd="0" presId="urn:microsoft.com/office/officeart/2005/8/layout/vList3"/>
    <dgm:cxn modelId="{819263F5-F0F1-49A9-958D-9ABC20499392}" type="presParOf" srcId="{7CB01B4A-F364-4094-BAD2-DB5E3E109291}" destId="{51A8FA49-6A15-4D16-BCE2-4BECA0159FE4}" srcOrd="0" destOrd="0" presId="urn:microsoft.com/office/officeart/2005/8/layout/vList3"/>
    <dgm:cxn modelId="{BFF0D021-A004-4EF9-9224-EE29B4DE842F}" type="presParOf" srcId="{7CB01B4A-F364-4094-BAD2-DB5E3E109291}" destId="{B9613442-FBDC-445E-A015-5094ABB9B8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E9C9C94-DBB2-44D5-920D-8051CCDFF018}">
      <dgm:prSet custT="1"/>
      <dgm:spPr>
        <a:gradFill flip="none" rotWithShape="0">
          <a:gsLst>
            <a:gs pos="0">
              <a:srgbClr val="3366FF">
                <a:tint val="66000"/>
                <a:satMod val="160000"/>
              </a:srgbClr>
            </a:gs>
            <a:gs pos="50000">
              <a:srgbClr val="3366FF">
                <a:tint val="44500"/>
                <a:satMod val="160000"/>
              </a:srgbClr>
            </a:gs>
            <a:gs pos="100000">
              <a:srgbClr val="3366FF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algn="just" rtl="0"/>
          <a:r>
            <a:rPr lang="ru-RU" sz="1400" b="1" i="0" u="sng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400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:</a:t>
          </a: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области.</a:t>
          </a:r>
          <a:endParaRPr lang="ru-RU" sz="1400" dirty="0"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LinFactNeighborY="-27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4B95BBE8-6DF3-484B-92B4-B43D438DA1EC}" type="presOf" srcId="{DE9C9C94-DBB2-44D5-920D-8051CCDFF018}" destId="{E7A02CB9-94FA-4939-9EFF-915B5BFC7691}" srcOrd="0" destOrd="0" presId="urn:microsoft.com/office/officeart/2005/8/layout/vList2"/>
    <dgm:cxn modelId="{2BB54408-F405-4AFA-A130-9EF1ECCA4400}" type="presOf" srcId="{BAE78F17-D213-45A5-BDBF-CE175FF75885}" destId="{2B0E552D-2E96-4390-951D-F36D7CD55989}" srcOrd="0" destOrd="0" presId="urn:microsoft.com/office/officeart/2005/8/layout/vList2"/>
    <dgm:cxn modelId="{4B871FF7-FD37-4AD1-8C62-DD5229A3E823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2022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b="1" i="0" baseline="0" dirty="0" smtClean="0">
              <a:latin typeface="Sitka Small" panose="02000505000000020004" pitchFamily="2" charset="0"/>
            </a:rPr>
            <a:t>250,5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100,0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250,5</a:t>
          </a:r>
          <a:r>
            <a:rPr lang="ru-RU" b="0" i="0" baseline="0" dirty="0" smtClean="0">
              <a:latin typeface="Sitka Small" panose="02000505000000020004" pitchFamily="2" charset="0"/>
            </a:rPr>
            <a:t> тыс. рублей) на  ремонт захоронения «Вечный огонь» в </a:t>
          </a:r>
          <a:r>
            <a:rPr lang="ru-RU" b="0" i="0" baseline="0" dirty="0" err="1" smtClean="0">
              <a:latin typeface="Sitka Small" panose="02000505000000020004" pitchFamily="2" charset="0"/>
            </a:rPr>
            <a:t>пгт</a:t>
          </a:r>
          <a:r>
            <a:rPr lang="ru-RU" b="0" i="0" baseline="0" dirty="0" smtClean="0">
              <a:latin typeface="Sitka Small" panose="02000505000000020004" pitchFamily="2" charset="0"/>
            </a:rPr>
            <a:t>. Холм-Жирковский.</a:t>
          </a:r>
          <a:endParaRPr lang="ru-RU" dirty="0"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6058" custLinFactNeighborY="-342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0BCC86-7989-47D4-B85B-54111EEE8CD5}" type="presOf" srcId="{F02734AB-A5FE-4B3D-A246-635C110DA048}" destId="{E27E85E3-4976-4284-8FC2-A43FDD27937C}" srcOrd="0" destOrd="0" presId="urn:microsoft.com/office/officeart/2005/8/layout/vList2"/>
    <dgm:cxn modelId="{06432646-AB6A-40CD-9B50-4EF08DF194D5}" type="presOf" srcId="{D7D22D01-714B-4EE6-87CA-75AE4EF8A89A}" destId="{A7D2623C-450B-44D9-B26F-6AB25B539D62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57649EA8-EB72-433C-A03E-D3DE898732F1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2F7BDE9-6180-4D84-8F49-0D4451891A93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91010" custLinFactX="-3794" custLinFactY="115393" custLinFactNeighborX="-100000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2CEF95-501B-46C4-BC49-61C0A16DB2EF}" type="presOf" srcId="{E2F7BDE9-6180-4D84-8F49-0D4451891A93}" destId="{7D16E844-27AD-4B5F-90B8-E5A896941874}" srcOrd="0" destOrd="0" presId="urn:microsoft.com/office/officeart/2005/8/layout/vList2"/>
    <dgm:cxn modelId="{9E7D4A43-4744-42FA-A76A-C661C9CD4A7D}" type="presOf" srcId="{129E70D9-7379-4E72-9BB0-54237EF4857C}" destId="{BF677EAE-BC10-4FA7-95F1-694C3F5DC205}" srcOrd="0" destOrd="0" presId="urn:microsoft.com/office/officeart/2005/8/layout/vList2"/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E67B12C0-07E4-446B-A66C-2A5845EC5DFE}" type="presParOf" srcId="{BF677EAE-BC10-4FA7-95F1-694C3F5DC205}" destId="{7D16E844-27AD-4B5F-90B8-E5A896941874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E9C9C94-DBB2-44D5-920D-8051CCDFF018}">
      <dgm:prSet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algn="just" rtl="0"/>
          <a:r>
            <a:rPr lang="ru-RU" b="1" i="0" u="sng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ScaleY="51506" custLinFactNeighborX="-225" custLinFactNeighborY="-165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18C6960D-391C-4289-B88C-75748649659A}" type="presOf" srcId="{BAE78F17-D213-45A5-BDBF-CE175FF75885}" destId="{2B0E552D-2E96-4390-951D-F36D7CD55989}" srcOrd="0" destOrd="0" presId="urn:microsoft.com/office/officeart/2005/8/layout/vList2"/>
    <dgm:cxn modelId="{D1F53639-8FB6-426E-A694-D18EAD84FA4D}" type="presOf" srcId="{DE9C9C94-DBB2-44D5-920D-8051CCDFF018}" destId="{E7A02CB9-94FA-4939-9EFF-915B5BFC7691}" srcOrd="0" destOrd="0" presId="urn:microsoft.com/office/officeart/2005/8/layout/vList2"/>
    <dgm:cxn modelId="{15D9E92A-2A79-40B5-A656-EA7A4FF0A48A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/>
      <dgm:spPr/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2022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b="1" i="0" baseline="0" dirty="0" smtClean="0">
              <a:latin typeface="Sitka Small" panose="02000505000000020004" pitchFamily="2" charset="0"/>
            </a:rPr>
            <a:t> 82,2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34,5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238,0</a:t>
          </a:r>
          <a:r>
            <a:rPr lang="ru-RU" b="0" i="0" baseline="0" dirty="0" smtClean="0">
              <a:latin typeface="Sitka Small" panose="02000505000000020004" pitchFamily="2" charset="0"/>
            </a:rPr>
            <a:t> тыс. рублей) на  вывоз твердых бытовых отходов в территории </a:t>
          </a:r>
          <a:r>
            <a:rPr lang="ru-RU" b="0" i="0" baseline="0" dirty="0" err="1" smtClean="0">
              <a:latin typeface="Sitka Small" panose="02000505000000020004" pitchFamily="2" charset="0"/>
            </a:rPr>
            <a:t>пгт</a:t>
          </a:r>
          <a:r>
            <a:rPr lang="ru-RU" b="0" i="0" baseline="0" dirty="0" smtClean="0">
              <a:latin typeface="Sitka Small" panose="02000505000000020004" pitchFamily="2" charset="0"/>
            </a:rPr>
            <a:t>. Холм-Жирковский</a:t>
          </a:r>
          <a:endParaRPr lang="ru-RU" dirty="0"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1615" custLinFactNeighborY="1957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6842A7-2BF7-460B-A9B3-0F7AB56DDCB3}" type="presOf" srcId="{D7D22D01-714B-4EE6-87CA-75AE4EF8A89A}" destId="{A7D2623C-450B-44D9-B26F-6AB25B539D62}" srcOrd="0" destOrd="0" presId="urn:microsoft.com/office/officeart/2005/8/layout/vList2"/>
    <dgm:cxn modelId="{E63605FE-4AE6-4B43-A7EC-7A5D81A56A20}" type="presOf" srcId="{F02734AB-A5FE-4B3D-A246-635C110DA048}" destId="{E27E85E3-4976-4284-8FC2-A43FDD27937C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8D2A74CC-2543-481F-AD80-4FF0AA7E07BD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2F7BDE9-6180-4D84-8F49-0D4451891A93}">
      <dgm:prSet/>
      <dgm:spPr/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91010" custScaleY="146891" custLinFactNeighborX="-2771" custLinFactNeighborY="-558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5740F654-76D9-4930-AC5A-A4448C104F27}" type="presOf" srcId="{129E70D9-7379-4E72-9BB0-54237EF4857C}" destId="{BF677EAE-BC10-4FA7-95F1-694C3F5DC205}" srcOrd="0" destOrd="0" presId="urn:microsoft.com/office/officeart/2005/8/layout/vList2"/>
    <dgm:cxn modelId="{63E2C6E4-7D69-446D-9ABA-032580A76A23}" type="presOf" srcId="{E2F7BDE9-6180-4D84-8F49-0D4451891A93}" destId="{7D16E844-27AD-4B5F-90B8-E5A896941874}" srcOrd="0" destOrd="0" presId="urn:microsoft.com/office/officeart/2005/8/layout/vList2"/>
    <dgm:cxn modelId="{7244A305-9FA7-4D05-AF73-B941D185C9DC}" type="presParOf" srcId="{BF677EAE-BC10-4FA7-95F1-694C3F5DC205}" destId="{7D16E844-27AD-4B5F-90B8-E5A8969418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/>
      <dgm:spPr/>
      <dgm:t>
        <a:bodyPr/>
        <a:lstStyle/>
        <a:p>
          <a:endParaRPr lang="ru-RU"/>
        </a:p>
      </dgm:t>
    </dgm:pt>
    <dgm:pt modelId="{DE9C9C94-DBB2-44D5-920D-8051CCDFF018}">
      <dgm:prSet/>
      <dgm:spPr/>
      <dgm:t>
        <a:bodyPr/>
        <a:lstStyle/>
        <a:p>
          <a:pPr algn="just" rtl="0"/>
          <a:r>
            <a:rPr lang="ru-RU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b="1" i="0" baseline="0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</a:r>
          <a:endParaRPr lang="ru-RU" dirty="0"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LinFactNeighborX="69" custLinFactNeighborY="-136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10A3B843-8DAD-499C-91DC-19FCDA5B9752}" type="presOf" srcId="{DE9C9C94-DBB2-44D5-920D-8051CCDFF018}" destId="{E7A02CB9-94FA-4939-9EFF-915B5BFC7691}" srcOrd="0" destOrd="0" presId="urn:microsoft.com/office/officeart/2005/8/layout/vList2"/>
    <dgm:cxn modelId="{93692694-966F-4F7B-972A-DB86D1456C9E}" type="presOf" srcId="{BAE78F17-D213-45A5-BDBF-CE175FF75885}" destId="{2B0E552D-2E96-4390-951D-F36D7CD55989}" srcOrd="0" destOrd="0" presId="urn:microsoft.com/office/officeart/2005/8/layout/vList2"/>
    <dgm:cxn modelId="{B26841B0-39A2-4D5B-9064-38C8CDBE4A87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2022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b="1" i="0" baseline="0" dirty="0" smtClean="0">
              <a:latin typeface="Sitka Small" panose="02000505000000020004" pitchFamily="2" charset="0"/>
            </a:rPr>
            <a:t>1</a:t>
          </a:r>
          <a:r>
            <a:rPr lang="ru-RU" b="1" i="0" baseline="0" dirty="0" smtClean="0">
              <a:latin typeface="Sitka Small" panose="02000505000000020004" pitchFamily="2" charset="0"/>
            </a:rPr>
            <a:t>1,9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100,0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11,9</a:t>
          </a:r>
          <a:r>
            <a:rPr lang="ru-RU" b="0" i="0" baseline="0" dirty="0" smtClean="0">
              <a:latin typeface="Sitka Small" panose="02000505000000020004" pitchFamily="2" charset="0"/>
            </a:rPr>
            <a:t> тыс. рублей) на  проведение лечебно-диагностических мероприятий</a:t>
          </a:r>
          <a:r>
            <a:rPr lang="ru-RU" b="0" i="0" dirty="0" smtClean="0">
              <a:latin typeface="Sitka Small" panose="02000505000000020004" pitchFamily="2" charset="0"/>
            </a:rPr>
            <a:t> мероприятий</a:t>
          </a:r>
          <a:r>
            <a:rPr lang="ru-RU" b="0" i="0" baseline="0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4753" custLinFactNeighborY="-96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7EBDF9-327E-4ED5-ACD6-B8ADFF36EA0F}" type="presOf" srcId="{F02734AB-A5FE-4B3D-A246-635C110DA048}" destId="{E27E85E3-4976-4284-8FC2-A43FDD27937C}" srcOrd="0" destOrd="0" presId="urn:microsoft.com/office/officeart/2005/8/layout/vList2"/>
    <dgm:cxn modelId="{29BBE15A-AC93-41AC-B082-2B4AE553D7AE}" type="presOf" srcId="{D7D22D01-714B-4EE6-87CA-75AE4EF8A89A}" destId="{A7D2623C-450B-44D9-B26F-6AB25B539D62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EFA38A2E-A8CC-4B1C-B77B-1E7059D85EA7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2F7BDE9-6180-4D84-8F49-0D4451891A93}">
      <dgm:prSet/>
      <dgm:spPr/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91010" custLinFactNeighborX="-11367" custLinFactNeighborY="-33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F02FD0-734A-4152-89A0-B42B9AF0FF92}" type="presOf" srcId="{129E70D9-7379-4E72-9BB0-54237EF4857C}" destId="{BF677EAE-BC10-4FA7-95F1-694C3F5DC205}" srcOrd="0" destOrd="0" presId="urn:microsoft.com/office/officeart/2005/8/layout/vList2"/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3E0BD2BC-66C9-4855-9FA7-901A8325D1FA}" type="presOf" srcId="{E2F7BDE9-6180-4D84-8F49-0D4451891A93}" destId="{7D16E844-27AD-4B5F-90B8-E5A896941874}" srcOrd="0" destOrd="0" presId="urn:microsoft.com/office/officeart/2005/8/layout/vList2"/>
    <dgm:cxn modelId="{01DF1F15-6F52-4714-9A04-993B0E407B17}" type="presParOf" srcId="{BF677EAE-BC10-4FA7-95F1-694C3F5DC205}" destId="{7D16E844-27AD-4B5F-90B8-E5A8969418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E9C9C94-DBB2-44D5-920D-8051CCDFF018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sz="1400" b="0" i="0" u="sng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Цель: </a:t>
          </a:r>
          <a:r>
            <a:rPr lang="ru-RU" sz="1400" b="0" dirty="0" smtClean="0">
              <a:solidFill>
                <a:schemeClr val="bg1"/>
              </a:solidFill>
              <a:latin typeface="Sitka Small" panose="02000505000000020004" pitchFamily="2" charset="0"/>
            </a:rPr>
            <a:t>сохранение и улучшение качества существующей сети автомобильных дорог общего пользования местного значения муниципального образования «Холм-Жирковский район» Смоленской области.</a:t>
          </a:r>
          <a:endParaRPr lang="ru-RU" sz="1400" b="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LinFactNeighborX="69" custLinFactNeighborY="-136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6893B5-6A12-4774-B867-2053E66749FA}" type="presOf" srcId="{BAE78F17-D213-45A5-BDBF-CE175FF75885}" destId="{2B0E552D-2E96-4390-951D-F36D7CD55989}" srcOrd="0" destOrd="0" presId="urn:microsoft.com/office/officeart/2005/8/layout/vList2"/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FCBDF1EC-CE05-481D-9FFA-B698446B4CB8}" type="presOf" srcId="{DE9C9C94-DBB2-44D5-920D-8051CCDFF018}" destId="{E7A02CB9-94FA-4939-9EFF-915B5BFC7691}" srcOrd="0" destOrd="0" presId="urn:microsoft.com/office/officeart/2005/8/layout/vList2"/>
    <dgm:cxn modelId="{0C3AD8B1-D3D3-404D-B6A1-2B02A6BAAA09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80C1AA-68DD-4204-BBB8-42703D4EFDE6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6C410F1-B307-4A58-8E4A-E935CC8A6C42}">
      <dgm:prSet phldrT="[Текст]" custT="1"/>
      <dgm:spPr>
        <a:gradFill flip="none" rotWithShape="0">
          <a:gsLst>
            <a:gs pos="0">
              <a:srgbClr val="9900CC">
                <a:shade val="30000"/>
                <a:satMod val="115000"/>
              </a:srgbClr>
            </a:gs>
            <a:gs pos="50000">
              <a:srgbClr val="9900CC">
                <a:shade val="67500"/>
                <a:satMod val="115000"/>
              </a:srgbClr>
            </a:gs>
            <a:gs pos="100000">
              <a:srgbClr val="9900CC">
                <a:shade val="100000"/>
                <a:satMod val="115000"/>
              </a:srgbClr>
            </a:gs>
          </a:gsLst>
          <a:lin ang="0" scaled="1"/>
          <a:tileRect/>
        </a:gra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4400" dirty="0" smtClean="0">
              <a:latin typeface="Sitka Small" panose="02000505000000020004" pitchFamily="2" charset="0"/>
            </a:rPr>
            <a:t>Доходы бюджета</a:t>
          </a:r>
          <a:endParaRPr lang="ru-RU" sz="4400" dirty="0">
            <a:latin typeface="Sitka Small" panose="02000505000000020004" pitchFamily="2" charset="0"/>
          </a:endParaRPr>
        </a:p>
      </dgm:t>
    </dgm:pt>
    <dgm:pt modelId="{AA7CC705-4B9B-476B-A2FE-0FF74A96EF22}" type="parTrans" cxnId="{BB0C5B0D-1ADA-4B77-9DEC-1EA0F7DAE5B9}">
      <dgm:prSet/>
      <dgm:spPr/>
      <dgm:t>
        <a:bodyPr/>
        <a:lstStyle/>
        <a:p>
          <a:endParaRPr lang="ru-RU"/>
        </a:p>
      </dgm:t>
    </dgm:pt>
    <dgm:pt modelId="{3E8EA57F-079E-4C4A-A77E-987BB0260BD0}" type="sibTrans" cxnId="{BB0C5B0D-1ADA-4B77-9DEC-1EA0F7DAE5B9}">
      <dgm:prSet/>
      <dgm:spPr/>
      <dgm:t>
        <a:bodyPr/>
        <a:lstStyle/>
        <a:p>
          <a:endParaRPr lang="ru-RU"/>
        </a:p>
      </dgm:t>
    </dgm:pt>
    <dgm:pt modelId="{C9D24032-55D5-4549-829F-63C4A1811047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20E3CE88-01D3-41A7-9D99-87602A562D7F}" type="parTrans" cxnId="{E41AE119-AE33-429D-A8BD-5784A640CC61}">
      <dgm:prSet/>
      <dgm:spPr/>
      <dgm:t>
        <a:bodyPr/>
        <a:lstStyle/>
        <a:p>
          <a:endParaRPr lang="ru-RU"/>
        </a:p>
      </dgm:t>
    </dgm:pt>
    <dgm:pt modelId="{2B0F037D-ED92-49FC-BD60-3A032EFE2479}" type="sibTrans" cxnId="{E41AE119-AE33-429D-A8BD-5784A640CC61}">
      <dgm:prSet/>
      <dgm:spPr/>
      <dgm:t>
        <a:bodyPr/>
        <a:lstStyle/>
        <a:p>
          <a:endParaRPr lang="ru-RU"/>
        </a:p>
      </dgm:t>
    </dgm:pt>
    <dgm:pt modelId="{2DDF7F06-6D40-48E3-91D6-5E4BAA825DC8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F78657EC-9FC1-4178-AED5-7EBC196D8BDD}" type="parTrans" cxnId="{3EE668BE-5F67-48D1-B119-F96D739B1F7E}">
      <dgm:prSet/>
      <dgm:spPr/>
      <dgm:t>
        <a:bodyPr/>
        <a:lstStyle/>
        <a:p>
          <a:endParaRPr lang="ru-RU"/>
        </a:p>
      </dgm:t>
    </dgm:pt>
    <dgm:pt modelId="{A6F51659-61F8-48B7-A0E1-4014BF087CE6}" type="sibTrans" cxnId="{3EE668BE-5F67-48D1-B119-F96D739B1F7E}">
      <dgm:prSet/>
      <dgm:spPr/>
      <dgm:t>
        <a:bodyPr/>
        <a:lstStyle/>
        <a:p>
          <a:endParaRPr lang="ru-RU"/>
        </a:p>
      </dgm:t>
    </dgm:pt>
    <dgm:pt modelId="{3CC6EA65-40BB-426A-8ECB-DEFBC77FD996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52EDB3A4-D7FD-41EC-B767-6E8D238E659F}" type="parTrans" cxnId="{62965D54-076F-408A-984A-67CBEDE87119}">
      <dgm:prSet/>
      <dgm:spPr/>
      <dgm:t>
        <a:bodyPr/>
        <a:lstStyle/>
        <a:p>
          <a:endParaRPr lang="ru-RU"/>
        </a:p>
      </dgm:t>
    </dgm:pt>
    <dgm:pt modelId="{CFCFFCF6-00A2-4554-989F-5F9241279177}" type="sibTrans" cxnId="{62965D54-076F-408A-984A-67CBEDE87119}">
      <dgm:prSet/>
      <dgm:spPr/>
      <dgm:t>
        <a:bodyPr/>
        <a:lstStyle/>
        <a:p>
          <a:endParaRPr lang="ru-RU"/>
        </a:p>
      </dgm:t>
    </dgm:pt>
    <dgm:pt modelId="{D36E6FC4-4319-4BD3-8093-FB4CA8D2DD1A}" type="pres">
      <dgm:prSet presAssocID="{6880C1AA-68DD-4204-BBB8-42703D4EFDE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7C86B7-E4EB-4C01-84E4-D04481AA7E28}" type="pres">
      <dgm:prSet presAssocID="{76C410F1-B307-4A58-8E4A-E935CC8A6C42}" presName="root1" presStyleCnt="0"/>
      <dgm:spPr/>
    </dgm:pt>
    <dgm:pt modelId="{3635D7EA-A0D2-4C31-BD91-D42E31987555}" type="pres">
      <dgm:prSet presAssocID="{76C410F1-B307-4A58-8E4A-E935CC8A6C42}" presName="LevelOneTextNode" presStyleLbl="node0" presStyleIdx="0" presStyleCnt="1" custScaleX="676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BE67B5-EF7D-4E33-A287-E792EA31ECBE}" type="pres">
      <dgm:prSet presAssocID="{76C410F1-B307-4A58-8E4A-E935CC8A6C42}" presName="level2hierChild" presStyleCnt="0"/>
      <dgm:spPr/>
    </dgm:pt>
    <dgm:pt modelId="{2D0830CB-CAC8-4D26-A94F-EF9A7C7CE15F}" type="pres">
      <dgm:prSet presAssocID="{20E3CE88-01D3-41A7-9D99-87602A562D7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ED9E8322-3230-4153-BCE8-518A9AFB39B7}" type="pres">
      <dgm:prSet presAssocID="{20E3CE88-01D3-41A7-9D99-87602A562D7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4DF5BDE-854E-4D7F-A69B-B1683522C5D1}" type="pres">
      <dgm:prSet presAssocID="{C9D24032-55D5-4549-829F-63C4A1811047}" presName="root2" presStyleCnt="0"/>
      <dgm:spPr/>
    </dgm:pt>
    <dgm:pt modelId="{2CC34557-A9E8-46DD-AD39-D7F498986942}" type="pres">
      <dgm:prSet presAssocID="{C9D24032-55D5-4549-829F-63C4A1811047}" presName="LevelTwoTextNode" presStyleLbl="node2" presStyleIdx="0" presStyleCnt="3" custScaleX="152089" custLinFactNeighborX="242" custLinFactNeighborY="-43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280579-21CE-4CFB-9044-E8423EA5043B}" type="pres">
      <dgm:prSet presAssocID="{C9D24032-55D5-4549-829F-63C4A1811047}" presName="level3hierChild" presStyleCnt="0"/>
      <dgm:spPr/>
    </dgm:pt>
    <dgm:pt modelId="{C3CA5302-D760-4935-83CE-CAD436EDBEE6}" type="pres">
      <dgm:prSet presAssocID="{F78657EC-9FC1-4178-AED5-7EBC196D8BD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E2FAE97-92DA-49B2-B190-5A760CF9634D}" type="pres">
      <dgm:prSet presAssocID="{F78657EC-9FC1-4178-AED5-7EBC196D8BD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22ACF1A-4EE6-4A33-9535-3C7ED3C6611C}" type="pres">
      <dgm:prSet presAssocID="{2DDF7F06-6D40-48E3-91D6-5E4BAA825DC8}" presName="root2" presStyleCnt="0"/>
      <dgm:spPr/>
    </dgm:pt>
    <dgm:pt modelId="{F8517B3E-9151-4ED5-9CF7-90583179D1D8}" type="pres">
      <dgm:prSet presAssocID="{2DDF7F06-6D40-48E3-91D6-5E4BAA825DC8}" presName="LevelTwoTextNode" presStyleLbl="node2" presStyleIdx="1" presStyleCnt="3" custScaleX="1511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C7F49E-5ECE-4E28-8049-46302C06F3CB}" type="pres">
      <dgm:prSet presAssocID="{2DDF7F06-6D40-48E3-91D6-5E4BAA825DC8}" presName="level3hierChild" presStyleCnt="0"/>
      <dgm:spPr/>
    </dgm:pt>
    <dgm:pt modelId="{32C7786F-2271-4CC2-9897-2F12D6256F86}" type="pres">
      <dgm:prSet presAssocID="{52EDB3A4-D7FD-41EC-B767-6E8D238E659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B46F572E-2E3B-4A76-8982-94F1855F5BFE}" type="pres">
      <dgm:prSet presAssocID="{52EDB3A4-D7FD-41EC-B767-6E8D238E659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CD8EB0F-C3A4-463F-BFC1-A13BE0243762}" type="pres">
      <dgm:prSet presAssocID="{3CC6EA65-40BB-426A-8ECB-DEFBC77FD996}" presName="root2" presStyleCnt="0"/>
      <dgm:spPr/>
    </dgm:pt>
    <dgm:pt modelId="{B8AB521B-3087-43E1-B997-014A727E8D05}" type="pres">
      <dgm:prSet presAssocID="{3CC6EA65-40BB-426A-8ECB-DEFBC77FD996}" presName="LevelTwoTextNode" presStyleLbl="node2" presStyleIdx="2" presStyleCnt="3" custScaleX="149840" custLinFactNeighborX="242" custLinFactNeighborY="417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FF7C35-B9CF-4F99-8587-2091246BCE67}" type="pres">
      <dgm:prSet presAssocID="{3CC6EA65-40BB-426A-8ECB-DEFBC77FD996}" presName="level3hierChild" presStyleCnt="0"/>
      <dgm:spPr/>
    </dgm:pt>
  </dgm:ptLst>
  <dgm:cxnLst>
    <dgm:cxn modelId="{6641F0B5-F460-4634-A072-14E3946D57C7}" type="presOf" srcId="{52EDB3A4-D7FD-41EC-B767-6E8D238E659F}" destId="{32C7786F-2271-4CC2-9897-2F12D6256F86}" srcOrd="0" destOrd="0" presId="urn:microsoft.com/office/officeart/2008/layout/HorizontalMultiLevelHierarchy"/>
    <dgm:cxn modelId="{E41AE119-AE33-429D-A8BD-5784A640CC61}" srcId="{76C410F1-B307-4A58-8E4A-E935CC8A6C42}" destId="{C9D24032-55D5-4549-829F-63C4A1811047}" srcOrd="0" destOrd="0" parTransId="{20E3CE88-01D3-41A7-9D99-87602A562D7F}" sibTransId="{2B0F037D-ED92-49FC-BD60-3A032EFE2479}"/>
    <dgm:cxn modelId="{58F7C64D-9CEC-4B99-BBBD-62F54D20415E}" type="presOf" srcId="{6880C1AA-68DD-4204-BBB8-42703D4EFDE6}" destId="{D36E6FC4-4319-4BD3-8093-FB4CA8D2DD1A}" srcOrd="0" destOrd="0" presId="urn:microsoft.com/office/officeart/2008/layout/HorizontalMultiLevelHierarchy"/>
    <dgm:cxn modelId="{EEF0A802-B3E0-4A46-AFAF-6ED2AAD44107}" type="presOf" srcId="{F78657EC-9FC1-4178-AED5-7EBC196D8BDD}" destId="{BE2FAE97-92DA-49B2-B190-5A760CF9634D}" srcOrd="1" destOrd="0" presId="urn:microsoft.com/office/officeart/2008/layout/HorizontalMultiLevelHierarchy"/>
    <dgm:cxn modelId="{C7598811-F456-46A4-B630-6A214AAA2FA3}" type="presOf" srcId="{C9D24032-55D5-4549-829F-63C4A1811047}" destId="{2CC34557-A9E8-46DD-AD39-D7F498986942}" srcOrd="0" destOrd="0" presId="urn:microsoft.com/office/officeart/2008/layout/HorizontalMultiLevelHierarchy"/>
    <dgm:cxn modelId="{BE4ED40D-EAEC-4F2C-92E0-62A20ECE4F18}" type="presOf" srcId="{2DDF7F06-6D40-48E3-91D6-5E4BAA825DC8}" destId="{F8517B3E-9151-4ED5-9CF7-90583179D1D8}" srcOrd="0" destOrd="0" presId="urn:microsoft.com/office/officeart/2008/layout/HorizontalMultiLevelHierarchy"/>
    <dgm:cxn modelId="{62965D54-076F-408A-984A-67CBEDE87119}" srcId="{76C410F1-B307-4A58-8E4A-E935CC8A6C42}" destId="{3CC6EA65-40BB-426A-8ECB-DEFBC77FD996}" srcOrd="2" destOrd="0" parTransId="{52EDB3A4-D7FD-41EC-B767-6E8D238E659F}" sibTransId="{CFCFFCF6-00A2-4554-989F-5F9241279177}"/>
    <dgm:cxn modelId="{BB0C5B0D-1ADA-4B77-9DEC-1EA0F7DAE5B9}" srcId="{6880C1AA-68DD-4204-BBB8-42703D4EFDE6}" destId="{76C410F1-B307-4A58-8E4A-E935CC8A6C42}" srcOrd="0" destOrd="0" parTransId="{AA7CC705-4B9B-476B-A2FE-0FF74A96EF22}" sibTransId="{3E8EA57F-079E-4C4A-A77E-987BB0260BD0}"/>
    <dgm:cxn modelId="{3EE668BE-5F67-48D1-B119-F96D739B1F7E}" srcId="{76C410F1-B307-4A58-8E4A-E935CC8A6C42}" destId="{2DDF7F06-6D40-48E3-91D6-5E4BAA825DC8}" srcOrd="1" destOrd="0" parTransId="{F78657EC-9FC1-4178-AED5-7EBC196D8BDD}" sibTransId="{A6F51659-61F8-48B7-A0E1-4014BF087CE6}"/>
    <dgm:cxn modelId="{5FCB948B-F1A2-4BF7-9948-AFF905A7C9A1}" type="presOf" srcId="{20E3CE88-01D3-41A7-9D99-87602A562D7F}" destId="{2D0830CB-CAC8-4D26-A94F-EF9A7C7CE15F}" srcOrd="0" destOrd="0" presId="urn:microsoft.com/office/officeart/2008/layout/HorizontalMultiLevelHierarchy"/>
    <dgm:cxn modelId="{5B2D813A-74DE-4DC5-89D0-6B698AA3F974}" type="presOf" srcId="{20E3CE88-01D3-41A7-9D99-87602A562D7F}" destId="{ED9E8322-3230-4153-BCE8-518A9AFB39B7}" srcOrd="1" destOrd="0" presId="urn:microsoft.com/office/officeart/2008/layout/HorizontalMultiLevelHierarchy"/>
    <dgm:cxn modelId="{9AC3FEAC-073B-46A7-A442-505F33EDBA67}" type="presOf" srcId="{52EDB3A4-D7FD-41EC-B767-6E8D238E659F}" destId="{B46F572E-2E3B-4A76-8982-94F1855F5BFE}" srcOrd="1" destOrd="0" presId="urn:microsoft.com/office/officeart/2008/layout/HorizontalMultiLevelHierarchy"/>
    <dgm:cxn modelId="{45B8CEB0-0BFE-4A47-964B-5C9E6E9A14A4}" type="presOf" srcId="{3CC6EA65-40BB-426A-8ECB-DEFBC77FD996}" destId="{B8AB521B-3087-43E1-B997-014A727E8D05}" srcOrd="0" destOrd="0" presId="urn:microsoft.com/office/officeart/2008/layout/HorizontalMultiLevelHierarchy"/>
    <dgm:cxn modelId="{033C07E2-A593-49B8-8AD0-602A5DCDCED8}" type="presOf" srcId="{76C410F1-B307-4A58-8E4A-E935CC8A6C42}" destId="{3635D7EA-A0D2-4C31-BD91-D42E31987555}" srcOrd="0" destOrd="0" presId="urn:microsoft.com/office/officeart/2008/layout/HorizontalMultiLevelHierarchy"/>
    <dgm:cxn modelId="{B714EE0A-99AC-48AB-B508-8B7327EB10D0}" type="presOf" srcId="{F78657EC-9FC1-4178-AED5-7EBC196D8BDD}" destId="{C3CA5302-D760-4935-83CE-CAD436EDBEE6}" srcOrd="0" destOrd="0" presId="urn:microsoft.com/office/officeart/2008/layout/HorizontalMultiLevelHierarchy"/>
    <dgm:cxn modelId="{6534A3E2-615B-4CE0-9125-65A4828E57EE}" type="presParOf" srcId="{D36E6FC4-4319-4BD3-8093-FB4CA8D2DD1A}" destId="{697C86B7-E4EB-4C01-84E4-D04481AA7E28}" srcOrd="0" destOrd="0" presId="urn:microsoft.com/office/officeart/2008/layout/HorizontalMultiLevelHierarchy"/>
    <dgm:cxn modelId="{4F7EA5D6-33C6-4CAD-A7A5-F20BCFC9C57B}" type="presParOf" srcId="{697C86B7-E4EB-4C01-84E4-D04481AA7E28}" destId="{3635D7EA-A0D2-4C31-BD91-D42E31987555}" srcOrd="0" destOrd="0" presId="urn:microsoft.com/office/officeart/2008/layout/HorizontalMultiLevelHierarchy"/>
    <dgm:cxn modelId="{457D8CAA-A729-431A-A17C-4A805B0E9871}" type="presParOf" srcId="{697C86B7-E4EB-4C01-84E4-D04481AA7E28}" destId="{70BE67B5-EF7D-4E33-A287-E792EA31ECBE}" srcOrd="1" destOrd="0" presId="urn:microsoft.com/office/officeart/2008/layout/HorizontalMultiLevelHierarchy"/>
    <dgm:cxn modelId="{E9C1B8CF-DF1C-42EC-B4CC-5F887AE59978}" type="presParOf" srcId="{70BE67B5-EF7D-4E33-A287-E792EA31ECBE}" destId="{2D0830CB-CAC8-4D26-A94F-EF9A7C7CE15F}" srcOrd="0" destOrd="0" presId="urn:microsoft.com/office/officeart/2008/layout/HorizontalMultiLevelHierarchy"/>
    <dgm:cxn modelId="{579A7006-E83E-4070-812E-C20E20BF4F09}" type="presParOf" srcId="{2D0830CB-CAC8-4D26-A94F-EF9A7C7CE15F}" destId="{ED9E8322-3230-4153-BCE8-518A9AFB39B7}" srcOrd="0" destOrd="0" presId="urn:microsoft.com/office/officeart/2008/layout/HorizontalMultiLevelHierarchy"/>
    <dgm:cxn modelId="{19263846-D841-4208-8BD7-6BF40A43FB4B}" type="presParOf" srcId="{70BE67B5-EF7D-4E33-A287-E792EA31ECBE}" destId="{44DF5BDE-854E-4D7F-A69B-B1683522C5D1}" srcOrd="1" destOrd="0" presId="urn:microsoft.com/office/officeart/2008/layout/HorizontalMultiLevelHierarchy"/>
    <dgm:cxn modelId="{46F465FC-37A2-4A58-BA54-1144EBE6C24A}" type="presParOf" srcId="{44DF5BDE-854E-4D7F-A69B-B1683522C5D1}" destId="{2CC34557-A9E8-46DD-AD39-D7F498986942}" srcOrd="0" destOrd="0" presId="urn:microsoft.com/office/officeart/2008/layout/HorizontalMultiLevelHierarchy"/>
    <dgm:cxn modelId="{2C7FBF99-758E-43C4-A917-9C9550CFF427}" type="presParOf" srcId="{44DF5BDE-854E-4D7F-A69B-B1683522C5D1}" destId="{AA280579-21CE-4CFB-9044-E8423EA5043B}" srcOrd="1" destOrd="0" presId="urn:microsoft.com/office/officeart/2008/layout/HorizontalMultiLevelHierarchy"/>
    <dgm:cxn modelId="{8AAE6CFC-00BB-4576-8DC0-A4E168A4DB6E}" type="presParOf" srcId="{70BE67B5-EF7D-4E33-A287-E792EA31ECBE}" destId="{C3CA5302-D760-4935-83CE-CAD436EDBEE6}" srcOrd="2" destOrd="0" presId="urn:microsoft.com/office/officeart/2008/layout/HorizontalMultiLevelHierarchy"/>
    <dgm:cxn modelId="{DD3B565D-2678-4A26-B4D7-F8CD34A73143}" type="presParOf" srcId="{C3CA5302-D760-4935-83CE-CAD436EDBEE6}" destId="{BE2FAE97-92DA-49B2-B190-5A760CF9634D}" srcOrd="0" destOrd="0" presId="urn:microsoft.com/office/officeart/2008/layout/HorizontalMultiLevelHierarchy"/>
    <dgm:cxn modelId="{A75CB1FB-4B98-40B7-BCA8-102F9B8F94D6}" type="presParOf" srcId="{70BE67B5-EF7D-4E33-A287-E792EA31ECBE}" destId="{C22ACF1A-4EE6-4A33-9535-3C7ED3C6611C}" srcOrd="3" destOrd="0" presId="urn:microsoft.com/office/officeart/2008/layout/HorizontalMultiLevelHierarchy"/>
    <dgm:cxn modelId="{8DCBC9A7-F65D-4187-9211-9D66E14509AF}" type="presParOf" srcId="{C22ACF1A-4EE6-4A33-9535-3C7ED3C6611C}" destId="{F8517B3E-9151-4ED5-9CF7-90583179D1D8}" srcOrd="0" destOrd="0" presId="urn:microsoft.com/office/officeart/2008/layout/HorizontalMultiLevelHierarchy"/>
    <dgm:cxn modelId="{68784808-8721-428D-AFD3-A3B327687DD1}" type="presParOf" srcId="{C22ACF1A-4EE6-4A33-9535-3C7ED3C6611C}" destId="{7EC7F49E-5ECE-4E28-8049-46302C06F3CB}" srcOrd="1" destOrd="0" presId="urn:microsoft.com/office/officeart/2008/layout/HorizontalMultiLevelHierarchy"/>
    <dgm:cxn modelId="{FB06712A-A694-4D28-9073-81329B986B1F}" type="presParOf" srcId="{70BE67B5-EF7D-4E33-A287-E792EA31ECBE}" destId="{32C7786F-2271-4CC2-9897-2F12D6256F86}" srcOrd="4" destOrd="0" presId="urn:microsoft.com/office/officeart/2008/layout/HorizontalMultiLevelHierarchy"/>
    <dgm:cxn modelId="{3AF8C879-0952-4A01-9C3A-ABCC2524F4E0}" type="presParOf" srcId="{32C7786F-2271-4CC2-9897-2F12D6256F86}" destId="{B46F572E-2E3B-4A76-8982-94F1855F5BFE}" srcOrd="0" destOrd="0" presId="urn:microsoft.com/office/officeart/2008/layout/HorizontalMultiLevelHierarchy"/>
    <dgm:cxn modelId="{20968B97-DD89-4FFF-A481-FD213E624A2B}" type="presParOf" srcId="{70BE67B5-EF7D-4E33-A287-E792EA31ECBE}" destId="{0CD8EB0F-C3A4-463F-BFC1-A13BE0243762}" srcOrd="5" destOrd="0" presId="urn:microsoft.com/office/officeart/2008/layout/HorizontalMultiLevelHierarchy"/>
    <dgm:cxn modelId="{1F176094-20A8-4A31-8B10-927A2BD15848}" type="presParOf" srcId="{0CD8EB0F-C3A4-463F-BFC1-A13BE0243762}" destId="{B8AB521B-3087-43E1-B997-014A727E8D05}" srcOrd="0" destOrd="0" presId="urn:microsoft.com/office/officeart/2008/layout/HorizontalMultiLevelHierarchy"/>
    <dgm:cxn modelId="{4710E7F6-2F0C-4E64-9314-5D1A41FACB10}" type="presParOf" srcId="{0CD8EB0F-C3A4-463F-BFC1-A13BE0243762}" destId="{0CFF7C35-B9CF-4F99-8587-2091246BCE6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CC9900">
                <a:tint val="66000"/>
                <a:satMod val="160000"/>
              </a:srgbClr>
            </a:gs>
            <a:gs pos="50000">
              <a:srgbClr val="CC9900">
                <a:tint val="44500"/>
                <a:satMod val="160000"/>
              </a:srgbClr>
            </a:gs>
            <a:gs pos="100000">
              <a:srgbClr val="CC99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2022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1</a:t>
          </a:r>
          <a:r>
            <a:rPr lang="ru-RU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3 300,0 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100,0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13 300 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рублей) на  ремонт автомобильных дорог с твердым покрытием до сельских населенных пунктов (</a:t>
          </a:r>
          <a:r>
            <a:rPr lang="ru-RU" b="0" i="0" baseline="0" dirty="0" err="1" smtClean="0">
              <a:solidFill>
                <a:schemeClr val="bg1"/>
              </a:solidFill>
              <a:latin typeface="Sitka Small" panose="02000505000000020004" pitchFamily="2" charset="0"/>
            </a:rPr>
            <a:t>д.Корытня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, </a:t>
          </a:r>
          <a:r>
            <a:rPr lang="ru-RU" b="0" i="0" baseline="0" dirty="0" err="1" smtClean="0">
              <a:solidFill>
                <a:schemeClr val="bg1"/>
              </a:solidFill>
              <a:latin typeface="Sitka Small" panose="02000505000000020004" pitchFamily="2" charset="0"/>
            </a:rPr>
            <a:t>д.Сельцо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, </a:t>
          </a:r>
          <a:r>
            <a:rPr lang="ru-RU" b="0" i="0" baseline="0" dirty="0" err="1" smtClean="0">
              <a:solidFill>
                <a:schemeClr val="bg1"/>
              </a:solidFill>
              <a:latin typeface="Sitka Small" panose="02000505000000020004" pitchFamily="2" charset="0"/>
            </a:rPr>
            <a:t>д.Аладьино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, </a:t>
          </a:r>
          <a:r>
            <a:rPr lang="ru-RU" b="0" i="0" baseline="0" dirty="0" err="1" smtClean="0">
              <a:solidFill>
                <a:schemeClr val="bg1"/>
              </a:solidFill>
              <a:latin typeface="Sitka Small" panose="02000505000000020004" pitchFamily="2" charset="0"/>
            </a:rPr>
            <a:t>д.Устье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, </a:t>
          </a:r>
          <a:r>
            <a:rPr lang="ru-RU" b="0" i="0" baseline="0" dirty="0" err="1" smtClean="0">
              <a:solidFill>
                <a:schemeClr val="bg1"/>
              </a:solidFill>
              <a:latin typeface="Sitka Small" panose="02000505000000020004" pitchFamily="2" charset="0"/>
            </a:rPr>
            <a:t>д.Нестерово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, </a:t>
          </a:r>
          <a:r>
            <a:rPr lang="ru-RU" b="0" i="0" baseline="0" dirty="0" err="1" smtClean="0">
              <a:solidFill>
                <a:schemeClr val="bg1"/>
              </a:solidFill>
              <a:latin typeface="Sitka Small" panose="02000505000000020004" pitchFamily="2" charset="0"/>
            </a:rPr>
            <a:t>д.Саново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, д. </a:t>
          </a:r>
          <a:r>
            <a:rPr lang="ru-RU" b="0" i="0" baseline="0" dirty="0" err="1" smtClean="0">
              <a:solidFill>
                <a:schemeClr val="bg1"/>
              </a:solidFill>
              <a:latin typeface="Sitka Small" panose="02000505000000020004" pitchFamily="2" charset="0"/>
            </a:rPr>
            <a:t>Казариново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)</a:t>
          </a:r>
          <a:endParaRPr lang="ru-RU" b="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3588" custLinFactNeighborY="7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014382-4209-4F9A-9326-96B275EB74EF}" type="presOf" srcId="{D7D22D01-714B-4EE6-87CA-75AE4EF8A89A}" destId="{A7D2623C-450B-44D9-B26F-6AB25B539D62}" srcOrd="0" destOrd="0" presId="urn:microsoft.com/office/officeart/2005/8/layout/vList2"/>
    <dgm:cxn modelId="{6FAAEF36-C90E-4126-9C19-4A3322E26316}" type="presOf" srcId="{F02734AB-A5FE-4B3D-A246-635C110DA048}" destId="{E27E85E3-4976-4284-8FC2-A43FDD27937C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0BB11C69-E6F9-4A76-A1EE-78ED7D33667C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2F7BDE9-6180-4D84-8F49-0D4451891A93}">
      <dgm:prSet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областного и</a:t>
          </a:r>
          <a:r>
            <a:rPr lang="ru-RU" dirty="0" smtClean="0">
              <a:latin typeface="Sitka Small" panose="02000505000000020004" pitchFamily="2" charset="0"/>
            </a:rPr>
            <a:t> </a:t>
          </a:r>
          <a:r>
            <a:rPr lang="ru-RU" b="1" dirty="0" smtClean="0">
              <a:latin typeface="Sitka Small" panose="02000505000000020004" pitchFamily="2" charset="0"/>
            </a:rPr>
            <a:t>местного бюджетов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91010" custLinFactNeighborX="-8417" custLinFactNeighborY="318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82B552-306D-46D3-985D-937A99148AC5}" type="presOf" srcId="{129E70D9-7379-4E72-9BB0-54237EF4857C}" destId="{BF677EAE-BC10-4FA7-95F1-694C3F5DC205}" srcOrd="0" destOrd="0" presId="urn:microsoft.com/office/officeart/2005/8/layout/vList2"/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0F063CEB-B36E-41B1-A731-C89D4D1FD38A}" type="presOf" srcId="{E2F7BDE9-6180-4D84-8F49-0D4451891A93}" destId="{7D16E844-27AD-4B5F-90B8-E5A896941874}" srcOrd="0" destOrd="0" presId="urn:microsoft.com/office/officeart/2005/8/layout/vList2"/>
    <dgm:cxn modelId="{17554501-8688-4967-9965-64555DB4CA66}" type="presParOf" srcId="{BF677EAE-BC10-4FA7-95F1-694C3F5DC205}" destId="{7D16E844-27AD-4B5F-90B8-E5A8969418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9 878,1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«Современная школа»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2 586,5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LinFactNeighborX="1393" custLinFactNeighborY="17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815" custLinFactNeighborY="-12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5F35ADD3-E341-45CF-906A-35658DAD2B88}" type="presOf" srcId="{4EC12C7C-B899-4823-8090-88CD745905CC}" destId="{23CFD648-9CE0-4896-A3A3-341AFC6B3BC7}" srcOrd="0" destOrd="0" presId="urn:microsoft.com/office/officeart/2005/8/layout/process4"/>
    <dgm:cxn modelId="{17029EC6-E759-444C-BF4D-595F9EB08F1D}" type="presOf" srcId="{F3F3DA5A-CC07-4FC0-8D87-07189152F7C3}" destId="{22052C45-47D7-41F9-8331-5F0F5F725023}" srcOrd="0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0D87CE1E-16C8-4EE0-B2DF-46ECF0A79E64}" type="presOf" srcId="{DED89EDD-978A-409A-B6B9-7C8B0CA85AA8}" destId="{B7FAECE0-4C06-41AA-B97B-6F4FDFDBFAFE}" srcOrd="1" destOrd="0" presId="urn:microsoft.com/office/officeart/2005/8/layout/process4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5B1F245A-3507-4750-86BD-939D1930D12A}" type="presOf" srcId="{48CEC056-8ADD-4D49-B8F6-3E2BCA3BEE13}" destId="{7FB67BE6-7A52-4728-BADD-5BB631B00D32}" srcOrd="0" destOrd="0" presId="urn:microsoft.com/office/officeart/2005/8/layout/process4"/>
    <dgm:cxn modelId="{039E2C6A-7908-44BA-8552-86A41C350082}" type="presOf" srcId="{4DF5D494-69BC-4705-964B-23897E8A8E7A}" destId="{AE5A27BB-AF77-41D8-AEE2-812D8D556EE1}" srcOrd="1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12F82094-E055-4C64-9E90-609017050BFB}" type="presOf" srcId="{DED89EDD-978A-409A-B6B9-7C8B0CA85AA8}" destId="{01529E76-B048-45C3-AF19-633418DA077A}" srcOrd="0" destOrd="0" presId="urn:microsoft.com/office/officeart/2005/8/layout/process4"/>
    <dgm:cxn modelId="{9213CDFB-9279-4FD6-8F3A-3641D25D1C16}" type="presOf" srcId="{084BDC5D-B174-473A-9964-3A64302ACC11}" destId="{8400F8F8-C7C9-4D61-9285-46E0CAE02A8B}" srcOrd="0" destOrd="0" presId="urn:microsoft.com/office/officeart/2005/8/layout/process4"/>
    <dgm:cxn modelId="{1E4A8CDE-03D7-4B4C-ACEB-BD6E76CFFE18}" type="presOf" srcId="{4DF5D494-69BC-4705-964B-23897E8A8E7A}" destId="{E0FF52FB-DF70-4FDB-8ECA-8F0AEF90F0C2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860C8A5F-1038-403C-B4A9-221BBD6CED1C}" type="presOf" srcId="{CFE6BFBC-C930-4BBB-87AC-02A632718685}" destId="{11990FBE-AFE9-40BA-9AE1-DD819D46B350}" srcOrd="0" destOrd="0" presId="urn:microsoft.com/office/officeart/2005/8/layout/process4"/>
    <dgm:cxn modelId="{77CF2E80-C29C-4FD8-AEB5-608DDF5C9485}" type="presParOf" srcId="{23CFD648-9CE0-4896-A3A3-341AFC6B3BC7}" destId="{8E0B9C63-F902-4929-B1FA-4C6FBE4374F3}" srcOrd="0" destOrd="0" presId="urn:microsoft.com/office/officeart/2005/8/layout/process4"/>
    <dgm:cxn modelId="{43F907AF-E202-4B53-B8D8-13029512B420}" type="presParOf" srcId="{8E0B9C63-F902-4929-B1FA-4C6FBE4374F3}" destId="{E0FF52FB-DF70-4FDB-8ECA-8F0AEF90F0C2}" srcOrd="0" destOrd="0" presId="urn:microsoft.com/office/officeart/2005/8/layout/process4"/>
    <dgm:cxn modelId="{E20C3312-A548-4942-B9E1-3A29BDA222FC}" type="presParOf" srcId="{8E0B9C63-F902-4929-B1FA-4C6FBE4374F3}" destId="{AE5A27BB-AF77-41D8-AEE2-812D8D556EE1}" srcOrd="1" destOrd="0" presId="urn:microsoft.com/office/officeart/2005/8/layout/process4"/>
    <dgm:cxn modelId="{1108FBC1-DB39-44A5-956F-86DC19EC5ED4}" type="presParOf" srcId="{8E0B9C63-F902-4929-B1FA-4C6FBE4374F3}" destId="{4F7674BE-1D46-4B4F-A202-E7F8F6E904A0}" srcOrd="2" destOrd="0" presId="urn:microsoft.com/office/officeart/2005/8/layout/process4"/>
    <dgm:cxn modelId="{94187658-6C81-4DB6-B26C-5F61E13BDE2A}" type="presParOf" srcId="{4F7674BE-1D46-4B4F-A202-E7F8F6E904A0}" destId="{22052C45-47D7-41F9-8331-5F0F5F725023}" srcOrd="0" destOrd="0" presId="urn:microsoft.com/office/officeart/2005/8/layout/process4"/>
    <dgm:cxn modelId="{87E699F4-4FF4-4847-A203-D315A7A212F0}" type="presParOf" srcId="{4F7674BE-1D46-4B4F-A202-E7F8F6E904A0}" destId="{7FB67BE6-7A52-4728-BADD-5BB631B00D32}" srcOrd="1" destOrd="0" presId="urn:microsoft.com/office/officeart/2005/8/layout/process4"/>
    <dgm:cxn modelId="{51846088-7B4E-4323-B321-A11001FA7FE4}" type="presParOf" srcId="{23CFD648-9CE0-4896-A3A3-341AFC6B3BC7}" destId="{6E83B96D-F6C3-44AD-AEF9-025906CA1DA9}" srcOrd="1" destOrd="0" presId="urn:microsoft.com/office/officeart/2005/8/layout/process4"/>
    <dgm:cxn modelId="{2955FFAC-93BA-4ED4-86CE-754BF6A4CF82}" type="presParOf" srcId="{23CFD648-9CE0-4896-A3A3-341AFC6B3BC7}" destId="{19C349BE-6CB2-4766-ADAE-0DE686A717A1}" srcOrd="2" destOrd="0" presId="urn:microsoft.com/office/officeart/2005/8/layout/process4"/>
    <dgm:cxn modelId="{04C96C5A-0ACE-4662-9AF8-D01B3DC13596}" type="presParOf" srcId="{19C349BE-6CB2-4766-ADAE-0DE686A717A1}" destId="{01529E76-B048-45C3-AF19-633418DA077A}" srcOrd="0" destOrd="0" presId="urn:microsoft.com/office/officeart/2005/8/layout/process4"/>
    <dgm:cxn modelId="{8FB4241B-2C38-4EF7-A845-BF680673ED25}" type="presParOf" srcId="{19C349BE-6CB2-4766-ADAE-0DE686A717A1}" destId="{B7FAECE0-4C06-41AA-B97B-6F4FDFDBFAFE}" srcOrd="1" destOrd="0" presId="urn:microsoft.com/office/officeart/2005/8/layout/process4"/>
    <dgm:cxn modelId="{313C6B07-BFB2-4077-8B03-C23DAE3BC397}" type="presParOf" srcId="{19C349BE-6CB2-4766-ADAE-0DE686A717A1}" destId="{DFB10B7B-5059-44CC-88B9-887A5B5E46D8}" srcOrd="2" destOrd="0" presId="urn:microsoft.com/office/officeart/2005/8/layout/process4"/>
    <dgm:cxn modelId="{DF2BB45B-FC4E-406B-AA58-AD4CE4A33375}" type="presParOf" srcId="{DFB10B7B-5059-44CC-88B9-887A5B5E46D8}" destId="{11990FBE-AFE9-40BA-9AE1-DD819D46B350}" srcOrd="0" destOrd="0" presId="urn:microsoft.com/office/officeart/2005/8/layout/process4"/>
    <dgm:cxn modelId="{6CCA703F-A823-495F-9752-B72A207351D3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6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dirty="0">
            <a:latin typeface="Sitka Small" panose="02000505000000020004" pitchFamily="2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1 728,3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«Чистая вода»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20 226,3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ScaleX="62178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2047" custLinFactNeighborY="-12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ScaleX="62178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F556E3-E4C2-449F-B8D7-0549151EF7AE}" type="presOf" srcId="{CFE6BFBC-C930-4BBB-87AC-02A632718685}" destId="{11990FBE-AFE9-40BA-9AE1-DD819D46B350}" srcOrd="0" destOrd="0" presId="urn:microsoft.com/office/officeart/2005/8/layout/process4"/>
    <dgm:cxn modelId="{D7B192BD-63D4-48A8-B315-82A59E068E60}" type="presOf" srcId="{4DF5D494-69BC-4705-964B-23897E8A8E7A}" destId="{AE5A27BB-AF77-41D8-AEE2-812D8D556EE1}" srcOrd="1" destOrd="0" presId="urn:microsoft.com/office/officeart/2005/8/layout/process4"/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0654A382-8A11-42A0-BAA3-273F9429821C}" type="presOf" srcId="{48CEC056-8ADD-4D49-B8F6-3E2BCA3BEE13}" destId="{7FB67BE6-7A52-4728-BADD-5BB631B00D32}" srcOrd="0" destOrd="0" presId="urn:microsoft.com/office/officeart/2005/8/layout/process4"/>
    <dgm:cxn modelId="{DF276F8A-9599-40FE-BF51-477F0C345A32}" type="presOf" srcId="{DED89EDD-978A-409A-B6B9-7C8B0CA85AA8}" destId="{B7FAECE0-4C06-41AA-B97B-6F4FDFDBFAFE}" srcOrd="1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A3A7EF89-0BAB-4530-9362-A4BBE18D6494}" type="presOf" srcId="{F3F3DA5A-CC07-4FC0-8D87-07189152F7C3}" destId="{22052C45-47D7-41F9-8331-5F0F5F725023}" srcOrd="0" destOrd="0" presId="urn:microsoft.com/office/officeart/2005/8/layout/process4"/>
    <dgm:cxn modelId="{9ABBA237-1E10-4FB6-A715-C51E40483A7A}" type="presOf" srcId="{4EC12C7C-B899-4823-8090-88CD745905CC}" destId="{23CFD648-9CE0-4896-A3A3-341AFC6B3BC7}" srcOrd="0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58A0B197-A5E9-4B6D-AD59-FF6E60BD1FE0}" type="presOf" srcId="{084BDC5D-B174-473A-9964-3A64302ACC11}" destId="{8400F8F8-C7C9-4D61-9285-46E0CAE02A8B}" srcOrd="0" destOrd="0" presId="urn:microsoft.com/office/officeart/2005/8/layout/process4"/>
    <dgm:cxn modelId="{58F426E3-DEE5-4BCC-B670-6EB17A4AF730}" type="presOf" srcId="{4DF5D494-69BC-4705-964B-23897E8A8E7A}" destId="{E0FF52FB-DF70-4FDB-8ECA-8F0AEF90F0C2}" srcOrd="0" destOrd="0" presId="urn:microsoft.com/office/officeart/2005/8/layout/process4"/>
    <dgm:cxn modelId="{5523B984-6E4B-41FE-B994-D9288B2320F2}" type="presOf" srcId="{DED89EDD-978A-409A-B6B9-7C8B0CA85AA8}" destId="{01529E76-B048-45C3-AF19-633418DA077A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7CC8B4C7-0124-4C70-BD06-0DEF69605990}" type="presParOf" srcId="{23CFD648-9CE0-4896-A3A3-341AFC6B3BC7}" destId="{8E0B9C63-F902-4929-B1FA-4C6FBE4374F3}" srcOrd="0" destOrd="0" presId="urn:microsoft.com/office/officeart/2005/8/layout/process4"/>
    <dgm:cxn modelId="{B822CAFF-8B34-46C8-BCCF-5C4D794E9007}" type="presParOf" srcId="{8E0B9C63-F902-4929-B1FA-4C6FBE4374F3}" destId="{E0FF52FB-DF70-4FDB-8ECA-8F0AEF90F0C2}" srcOrd="0" destOrd="0" presId="urn:microsoft.com/office/officeart/2005/8/layout/process4"/>
    <dgm:cxn modelId="{E6DDED03-DAED-4633-AF37-AFF4F6E86312}" type="presParOf" srcId="{8E0B9C63-F902-4929-B1FA-4C6FBE4374F3}" destId="{AE5A27BB-AF77-41D8-AEE2-812D8D556EE1}" srcOrd="1" destOrd="0" presId="urn:microsoft.com/office/officeart/2005/8/layout/process4"/>
    <dgm:cxn modelId="{712A3B8F-B41B-4BED-BE84-1E0E3715945C}" type="presParOf" srcId="{8E0B9C63-F902-4929-B1FA-4C6FBE4374F3}" destId="{4F7674BE-1D46-4B4F-A202-E7F8F6E904A0}" srcOrd="2" destOrd="0" presId="urn:microsoft.com/office/officeart/2005/8/layout/process4"/>
    <dgm:cxn modelId="{A68BC3C6-BBE2-4572-AA0C-D59250D7A81E}" type="presParOf" srcId="{4F7674BE-1D46-4B4F-A202-E7F8F6E904A0}" destId="{22052C45-47D7-41F9-8331-5F0F5F725023}" srcOrd="0" destOrd="0" presId="urn:microsoft.com/office/officeart/2005/8/layout/process4"/>
    <dgm:cxn modelId="{EAEC60AE-B1C4-442E-8E75-2720F1AAF200}" type="presParOf" srcId="{4F7674BE-1D46-4B4F-A202-E7F8F6E904A0}" destId="{7FB67BE6-7A52-4728-BADD-5BB631B00D32}" srcOrd="1" destOrd="0" presId="urn:microsoft.com/office/officeart/2005/8/layout/process4"/>
    <dgm:cxn modelId="{87B48966-E133-4565-9EFE-EB3ED6BDF558}" type="presParOf" srcId="{23CFD648-9CE0-4896-A3A3-341AFC6B3BC7}" destId="{6E83B96D-F6C3-44AD-AEF9-025906CA1DA9}" srcOrd="1" destOrd="0" presId="urn:microsoft.com/office/officeart/2005/8/layout/process4"/>
    <dgm:cxn modelId="{BA1DAB56-1F22-470F-95BA-566AE4AF31B9}" type="presParOf" srcId="{23CFD648-9CE0-4896-A3A3-341AFC6B3BC7}" destId="{19C349BE-6CB2-4766-ADAE-0DE686A717A1}" srcOrd="2" destOrd="0" presId="urn:microsoft.com/office/officeart/2005/8/layout/process4"/>
    <dgm:cxn modelId="{47B1722A-442C-4F35-94F8-14668F5FEF26}" type="presParOf" srcId="{19C349BE-6CB2-4766-ADAE-0DE686A717A1}" destId="{01529E76-B048-45C3-AF19-633418DA077A}" srcOrd="0" destOrd="0" presId="urn:microsoft.com/office/officeart/2005/8/layout/process4"/>
    <dgm:cxn modelId="{AD3CD9A2-7AF9-43E5-AA9E-1C584C8286A1}" type="presParOf" srcId="{19C349BE-6CB2-4766-ADAE-0DE686A717A1}" destId="{B7FAECE0-4C06-41AA-B97B-6F4FDFDBFAFE}" srcOrd="1" destOrd="0" presId="urn:microsoft.com/office/officeart/2005/8/layout/process4"/>
    <dgm:cxn modelId="{AD6CAE34-2A47-4A4C-B039-0E7C07517365}" type="presParOf" srcId="{19C349BE-6CB2-4766-ADAE-0DE686A717A1}" destId="{DFB10B7B-5059-44CC-88B9-887A5B5E46D8}" srcOrd="2" destOrd="0" presId="urn:microsoft.com/office/officeart/2005/8/layout/process4"/>
    <dgm:cxn modelId="{94D52762-77A5-432E-B2D3-C00B4B6092C2}" type="presParOf" srcId="{DFB10B7B-5059-44CC-88B9-887A5B5E46D8}" destId="{11990FBE-AFE9-40BA-9AE1-DD819D46B350}" srcOrd="0" destOrd="0" presId="urn:microsoft.com/office/officeart/2005/8/layout/process4"/>
    <dgm:cxn modelId="{65A9D3F0-8361-431B-8CC9-ACD404DFBEEE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CF0AD99E-CD85-4864-826B-E0661CE97144}" type="presOf" srcId="{5817CE08-E96D-4C5C-849B-9F24C6430F8D}" destId="{37CCF16F-C79A-491A-B426-44B80CCDDCA4}" srcOrd="0" destOrd="0" presId="urn:microsoft.com/office/officeart/2005/8/layout/bList2#1"/>
    <dgm:cxn modelId="{61E90F06-568D-4EC1-BEFC-2B7C10C0E2E7}" type="presOf" srcId="{79087AE7-C37C-42A4-80BD-EEBDD4595B94}" destId="{46C91A30-F7B2-4023-B150-D16B78BAA061}" srcOrd="1" destOrd="0" presId="urn:microsoft.com/office/officeart/2005/8/layout/bList2#1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ADBF385-A699-4251-B465-0ADC86F57348}" type="presOf" srcId="{79087AE7-C37C-42A4-80BD-EEBDD4595B94}" destId="{5B0D0BE2-83FA-4B35-913D-82EF70A5D43D}" srcOrd="0" destOrd="0" presId="urn:microsoft.com/office/officeart/2005/8/layout/bList2#1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FE9C1FA2-0988-4198-BA84-D0260A10C6A9}" type="presOf" srcId="{F6CB8F80-3245-472D-BF3E-A512037552C8}" destId="{AF0E186F-2DBB-442C-868F-FE57E3A75F65}" srcOrd="0" destOrd="0" presId="urn:microsoft.com/office/officeart/2005/8/layout/bList2#1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E9B2A583-BEDD-4383-837B-D101A72DBA56}" type="presOf" srcId="{8E6B4781-F93B-4A53-A922-BD483C474837}" destId="{2D303DCD-190B-4478-BDEC-5B3D399CBB61}" srcOrd="1" destOrd="0" presId="urn:microsoft.com/office/officeart/2005/8/layout/bList2#1"/>
    <dgm:cxn modelId="{27EE502C-B097-4B2A-970E-DD0ADB2BB909}" type="presOf" srcId="{BF335E92-AFCC-451D-A5BF-E5B19DD380EA}" destId="{AA2A37BE-E7B4-4C05-872C-3716C3372581}" srcOrd="0" destOrd="2" presId="urn:microsoft.com/office/officeart/2005/8/layout/bList2#1"/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FFB1684F-D530-4AD0-9DB2-7553879AB8B0}" type="presOf" srcId="{EEA573DC-A484-4FD1-AD47-4291C1157057}" destId="{CF4115E6-EEC7-40F5-ACA0-A23EA6869A0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8F710B0B-1A20-4920-9F19-5B0AD545323A}" type="presOf" srcId="{5817CE08-E96D-4C5C-849B-9F24C6430F8D}" destId="{95F94A5F-C93D-4193-AA58-F733F0C48CFF}" srcOrd="1" destOrd="0" presId="urn:microsoft.com/office/officeart/2005/8/layout/bList2#1"/>
    <dgm:cxn modelId="{8689183C-363C-4EE2-B243-C0AF0A56E40B}" type="presOf" srcId="{0CD9861D-EDE9-43EB-BB96-C5FB923646E9}" destId="{486BC6C3-E16C-44C0-8209-A484484B77F2}" srcOrd="0" destOrd="2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03EC3248-2D87-4AFE-BB32-A41C49B760B7}" type="presOf" srcId="{073450A1-4E49-4F60-AC56-71CE9F24D07F}" destId="{486BC6C3-E16C-44C0-8209-A484484B77F2}" srcOrd="0" destOrd="0" presId="urn:microsoft.com/office/officeart/2005/8/layout/bList2#1"/>
    <dgm:cxn modelId="{7D51B7E0-1F7F-444A-B9D8-6A9C9297E81D}" type="presOf" srcId="{8B0111C4-CA26-4F35-A145-F311EC04C2E6}" destId="{FEF5FE76-D13B-4212-9EFA-A9545B683AF8}" srcOrd="0" destOrd="0" presId="urn:microsoft.com/office/officeart/2005/8/layout/bList2#1"/>
    <dgm:cxn modelId="{04778D93-B3BE-4394-A5A4-436B4AEE513C}" type="presOf" srcId="{8E6B4781-F93B-4A53-A922-BD483C474837}" destId="{7C569E83-E1EB-4C02-A508-7BF5A2F4CDF5}" srcOrd="0" destOrd="0" presId="urn:microsoft.com/office/officeart/2005/8/layout/bList2#1"/>
    <dgm:cxn modelId="{1C0A3D72-3EFA-4059-92BB-B6857CA19911}" type="presOf" srcId="{EEA573DC-A484-4FD1-AD47-4291C1157057}" destId="{51D62B2D-0738-4A6C-998B-4BE0E46B9DFB}" srcOrd="1" destOrd="0" presId="urn:microsoft.com/office/officeart/2005/8/layout/bList2#1"/>
    <dgm:cxn modelId="{CF675F02-32C1-46AA-B540-027C40073DF4}" type="presOf" srcId="{1302DBED-A0AE-4B23-9A2B-780A410A5700}" destId="{AA2A37BE-E7B4-4C05-872C-3716C3372581}" srcOrd="0" destOrd="1" presId="urn:microsoft.com/office/officeart/2005/8/layout/bList2#1"/>
    <dgm:cxn modelId="{0574792D-8E12-4F45-9EE7-BF61B7B5D16F}" type="presOf" srcId="{CBD0863B-5E90-458C-8853-C0DB8B79F67E}" destId="{195D110B-284A-4EBC-B455-B075490482F9}" srcOrd="0" destOrd="0" presId="urn:microsoft.com/office/officeart/2005/8/layout/bList2#1"/>
    <dgm:cxn modelId="{9B66DD56-2EBD-4F7E-A682-C6063FB93030}" type="presOf" srcId="{33F479F4-69C1-4B53-B89A-71C76E69D911}" destId="{486BC6C3-E16C-44C0-8209-A484484B77F2}" srcOrd="0" destOrd="1" presId="urn:microsoft.com/office/officeart/2005/8/layout/bList2#1"/>
    <dgm:cxn modelId="{5783CAF7-FC76-46D8-A5A0-F19638EFD7F3}" type="presOf" srcId="{0AFC26BB-35A0-4D2D-9E4B-FFE273E5F78E}" destId="{AA2A37BE-E7B4-4C05-872C-3716C3372581}" srcOrd="0" destOrd="0" presId="urn:microsoft.com/office/officeart/2005/8/layout/bList2#1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A0C38C79-AF37-480A-B72D-C6C8B3419587}" type="presOf" srcId="{F32F12E3-AA63-497F-8F18-AF0D46704E1F}" destId="{19922BC2-34F7-409E-B7AF-58496BB2BAFB}" srcOrd="0" destOrd="0" presId="urn:microsoft.com/office/officeart/2005/8/layout/bList2#1"/>
    <dgm:cxn modelId="{304971D6-C270-4256-B38F-B912D1CD72C6}" type="presOf" srcId="{6A0B4850-E2AF-4823-8B5C-9B90670EEE8D}" destId="{1E89D3EE-D937-48E8-8D74-0C223CC0225E}" srcOrd="0" destOrd="0" presId="urn:microsoft.com/office/officeart/2005/8/layout/bList2#1"/>
    <dgm:cxn modelId="{38B23764-D4EE-4512-B2C7-345FA8CC0146}" type="presOf" srcId="{BA409816-1C5B-46F6-BE85-00F8546A0048}" destId="{16BB8739-2D07-4D0D-AD4D-98F8D7812B52}" srcOrd="0" destOrd="0" presId="urn:microsoft.com/office/officeart/2005/8/layout/bList2#1"/>
    <dgm:cxn modelId="{40D393DB-DFB4-4DBA-8ED3-D106E5DDD172}" type="presOf" srcId="{4A846809-A27D-492D-AF20-C297CD701262}" destId="{FEF5FE76-D13B-4212-9EFA-A9545B683AF8}" srcOrd="0" destOrd="1" presId="urn:microsoft.com/office/officeart/2005/8/layout/bList2#1"/>
    <dgm:cxn modelId="{2CBE4D03-ED05-4F30-AA68-F1BE0A568593}" type="presOf" srcId="{2A2A2866-0165-49DC-BBE4-DC5CBF755158}" destId="{AF0E186F-2DBB-442C-868F-FE57E3A75F65}" srcOrd="0" destOrd="1" presId="urn:microsoft.com/office/officeart/2005/8/layout/bList2#1"/>
    <dgm:cxn modelId="{B20C3932-3487-4578-B733-4CE7DA578E40}" type="presParOf" srcId="{19922BC2-34F7-409E-B7AF-58496BB2BAFB}" destId="{DF64000F-C394-4671-B8C1-75258A46D657}" srcOrd="0" destOrd="0" presId="urn:microsoft.com/office/officeart/2005/8/layout/bList2#1"/>
    <dgm:cxn modelId="{42023A43-9365-434B-97DC-774A4F30ACF6}" type="presParOf" srcId="{DF64000F-C394-4671-B8C1-75258A46D657}" destId="{FEF5FE76-D13B-4212-9EFA-A9545B683AF8}" srcOrd="0" destOrd="0" presId="urn:microsoft.com/office/officeart/2005/8/layout/bList2#1"/>
    <dgm:cxn modelId="{FABEDBEF-BFFE-41C5-9A68-CF6823E0FCA9}" type="presParOf" srcId="{DF64000F-C394-4671-B8C1-75258A46D657}" destId="{7C569E83-E1EB-4C02-A508-7BF5A2F4CDF5}" srcOrd="1" destOrd="0" presId="urn:microsoft.com/office/officeart/2005/8/layout/bList2#1"/>
    <dgm:cxn modelId="{0292F4E3-E50B-42CD-A890-DD0DF4E04BBA}" type="presParOf" srcId="{DF64000F-C394-4671-B8C1-75258A46D657}" destId="{2D303DCD-190B-4478-BDEC-5B3D399CBB61}" srcOrd="2" destOrd="0" presId="urn:microsoft.com/office/officeart/2005/8/layout/bList2#1"/>
    <dgm:cxn modelId="{C9679966-04B6-4714-869C-3A4B35503C2C}" type="presParOf" srcId="{DF64000F-C394-4671-B8C1-75258A46D657}" destId="{5C2F2897-AD49-4E7D-B215-A60FFC8D1B0C}" srcOrd="3" destOrd="0" presId="urn:microsoft.com/office/officeart/2005/8/layout/bList2#1"/>
    <dgm:cxn modelId="{6A18849B-834E-4702-80BA-F9B540BD4A3B}" type="presParOf" srcId="{19922BC2-34F7-409E-B7AF-58496BB2BAFB}" destId="{1E89D3EE-D937-48E8-8D74-0C223CC0225E}" srcOrd="1" destOrd="0" presId="urn:microsoft.com/office/officeart/2005/8/layout/bList2#1"/>
    <dgm:cxn modelId="{2206A4A2-BFCE-4B9F-9DEB-63F641BA23FC}" type="presParOf" srcId="{19922BC2-34F7-409E-B7AF-58496BB2BAFB}" destId="{B8B9C65B-6CE7-4556-A13B-F772A2463C29}" srcOrd="2" destOrd="0" presId="urn:microsoft.com/office/officeart/2005/8/layout/bList2#1"/>
    <dgm:cxn modelId="{8100051C-3751-4AE1-ABB7-D076476F23C9}" type="presParOf" srcId="{B8B9C65B-6CE7-4556-A13B-F772A2463C29}" destId="{AA2A37BE-E7B4-4C05-872C-3716C3372581}" srcOrd="0" destOrd="0" presId="urn:microsoft.com/office/officeart/2005/8/layout/bList2#1"/>
    <dgm:cxn modelId="{59789EAC-3399-4C61-A313-F58D8BB3DA77}" type="presParOf" srcId="{B8B9C65B-6CE7-4556-A13B-F772A2463C29}" destId="{CF4115E6-EEC7-40F5-ACA0-A23EA6869A09}" srcOrd="1" destOrd="0" presId="urn:microsoft.com/office/officeart/2005/8/layout/bList2#1"/>
    <dgm:cxn modelId="{8CE6FC1E-3A44-4B8F-82F5-17865049A8B9}" type="presParOf" srcId="{B8B9C65B-6CE7-4556-A13B-F772A2463C29}" destId="{51D62B2D-0738-4A6C-998B-4BE0E46B9DFB}" srcOrd="2" destOrd="0" presId="urn:microsoft.com/office/officeart/2005/8/layout/bList2#1"/>
    <dgm:cxn modelId="{C1F97E17-45C5-4EF0-95EE-8239E76C419F}" type="presParOf" srcId="{B8B9C65B-6CE7-4556-A13B-F772A2463C29}" destId="{57F6F0C9-B63C-47F8-A535-C57DE9A9C441}" srcOrd="3" destOrd="0" presId="urn:microsoft.com/office/officeart/2005/8/layout/bList2#1"/>
    <dgm:cxn modelId="{336B71E7-5DDF-4D9E-A636-BCE51291484F}" type="presParOf" srcId="{19922BC2-34F7-409E-B7AF-58496BB2BAFB}" destId="{16BB8739-2D07-4D0D-AD4D-98F8D7812B52}" srcOrd="3" destOrd="0" presId="urn:microsoft.com/office/officeart/2005/8/layout/bList2#1"/>
    <dgm:cxn modelId="{A22A01BB-B138-41C7-BCBA-3C8D1F494086}" type="presParOf" srcId="{19922BC2-34F7-409E-B7AF-58496BB2BAFB}" destId="{983B8F5C-3725-4402-B152-AFBA62885B27}" srcOrd="4" destOrd="0" presId="urn:microsoft.com/office/officeart/2005/8/layout/bList2#1"/>
    <dgm:cxn modelId="{C80087ED-E0E9-413C-9286-0E214479AD7E}" type="presParOf" srcId="{983B8F5C-3725-4402-B152-AFBA62885B27}" destId="{486BC6C3-E16C-44C0-8209-A484484B77F2}" srcOrd="0" destOrd="0" presId="urn:microsoft.com/office/officeart/2005/8/layout/bList2#1"/>
    <dgm:cxn modelId="{2D687833-5EEB-43E7-924E-E53ED0535543}" type="presParOf" srcId="{983B8F5C-3725-4402-B152-AFBA62885B27}" destId="{5B0D0BE2-83FA-4B35-913D-82EF70A5D43D}" srcOrd="1" destOrd="0" presId="urn:microsoft.com/office/officeart/2005/8/layout/bList2#1"/>
    <dgm:cxn modelId="{1749C76A-E587-469F-8F38-9679850B7B4D}" type="presParOf" srcId="{983B8F5C-3725-4402-B152-AFBA62885B27}" destId="{46C91A30-F7B2-4023-B150-D16B78BAA061}" srcOrd="2" destOrd="0" presId="urn:microsoft.com/office/officeart/2005/8/layout/bList2#1"/>
    <dgm:cxn modelId="{63683FCE-8576-4687-B22C-32FC7BB7BA7F}" type="presParOf" srcId="{983B8F5C-3725-4402-B152-AFBA62885B27}" destId="{5D29DC6B-456E-4B9E-ACC6-D3B873A50633}" srcOrd="3" destOrd="0" presId="urn:microsoft.com/office/officeart/2005/8/layout/bList2#1"/>
    <dgm:cxn modelId="{45F60952-6B17-401E-A586-E1F6FFC3C00C}" type="presParOf" srcId="{19922BC2-34F7-409E-B7AF-58496BB2BAFB}" destId="{195D110B-284A-4EBC-B455-B075490482F9}" srcOrd="5" destOrd="0" presId="urn:microsoft.com/office/officeart/2005/8/layout/bList2#1"/>
    <dgm:cxn modelId="{8B88AE7B-B269-4D8E-9765-3E1DC92FCADB}" type="presParOf" srcId="{19922BC2-34F7-409E-B7AF-58496BB2BAFB}" destId="{C8E629C3-4C8A-4DA4-BA51-EF8A1025A7FA}" srcOrd="6" destOrd="0" presId="urn:microsoft.com/office/officeart/2005/8/layout/bList2#1"/>
    <dgm:cxn modelId="{731960CF-44C8-43EA-AB48-2FA57F0E7C79}" type="presParOf" srcId="{C8E629C3-4C8A-4DA4-BA51-EF8A1025A7FA}" destId="{AF0E186F-2DBB-442C-868F-FE57E3A75F65}" srcOrd="0" destOrd="0" presId="urn:microsoft.com/office/officeart/2005/8/layout/bList2#1"/>
    <dgm:cxn modelId="{8177830B-7422-4509-9237-DB7331CDDB16}" type="presParOf" srcId="{C8E629C3-4C8A-4DA4-BA51-EF8A1025A7FA}" destId="{37CCF16F-C79A-491A-B426-44B80CCDDCA4}" srcOrd="1" destOrd="0" presId="urn:microsoft.com/office/officeart/2005/8/layout/bList2#1"/>
    <dgm:cxn modelId="{F3B40C9B-DA94-4406-9672-8067EDF695E0}" type="presParOf" srcId="{C8E629C3-4C8A-4DA4-BA51-EF8A1025A7FA}" destId="{95F94A5F-C93D-4193-AA58-F733F0C48CFF}" srcOrd="2" destOrd="0" presId="urn:microsoft.com/office/officeart/2005/8/layout/bList2#1"/>
    <dgm:cxn modelId="{0CDE902F-59CD-49F5-A5AE-0906F95A4872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CCFF33">
                <a:shade val="30000"/>
                <a:satMod val="115000"/>
              </a:srgbClr>
            </a:gs>
            <a:gs pos="50000">
              <a:srgbClr val="CCFF33">
                <a:shade val="67500"/>
                <a:satMod val="115000"/>
              </a:srgbClr>
            </a:gs>
            <a:gs pos="100000">
              <a:srgbClr val="CCFF33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99FF33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областного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CCFF33">
            <a:alpha val="89804"/>
          </a:srgbClr>
        </a:solidFill>
        <a:ln w="19050">
          <a:solidFill>
            <a:srgbClr val="99FF33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денежных средств на содержание ребенка, переданного на воспитание в приемную семью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99FF33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008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местного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ctr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почетным гражданам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CCFF33">
            <a:alpha val="90000"/>
          </a:srgbClr>
        </a:solidFill>
        <a:ln w="19050">
          <a:solidFill>
            <a:srgbClr val="99FF33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 ежемесячных денежных средств на содержание ребенка, находящегося под опекой (попечительством)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99FF33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 custLinFactNeighborX="-1710" custLinFactNeighborY="-17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EBEAF365-0D6B-4194-AE70-B56EA9EF10F0}" type="presOf" srcId="{CCE787AD-0C94-4790-AEE2-08FEBD4D1B85}" destId="{2A6BB132-36F5-4551-B534-1EA38833A873}" srcOrd="0" destOrd="0" presId="urn:microsoft.com/office/officeart/2005/8/layout/hierarchy3"/>
    <dgm:cxn modelId="{4425CD25-FD5E-4CBF-A5B3-9449A2DFB739}" type="presOf" srcId="{68754719-21A2-4E04-8157-D49B2D923B36}" destId="{29983BB3-9FDC-412A-8584-11C5A8F9A525}" srcOrd="0" destOrd="0" presId="urn:microsoft.com/office/officeart/2005/8/layout/hierarchy3"/>
    <dgm:cxn modelId="{F1F604B9-84BA-4410-8412-013BCFC6BBF0}" type="presOf" srcId="{ECC4F9D0-E93A-4739-8873-1B03FCE6503A}" destId="{C3A7FB03-348C-490A-BD89-81232A0929D7}" srcOrd="0" destOrd="0" presId="urn:microsoft.com/office/officeart/2005/8/layout/hierarchy3"/>
    <dgm:cxn modelId="{0E730C73-D571-4FAE-A856-E76D03496B94}" type="presOf" srcId="{2D78FB1E-2677-4182-BF88-E223488DB16D}" destId="{6EBA0CCF-2610-4CB9-B2AA-6683F0E170FF}" srcOrd="0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C8917515-073A-4BAA-80C0-A38AA0EAA86A}" type="presOf" srcId="{068889B5-7356-40A8-AAD8-C5014ADEEF6E}" destId="{C5FFE075-823E-4DA0-9121-22547C719149}" srcOrd="0" destOrd="0" presId="urn:microsoft.com/office/officeart/2005/8/layout/hierarchy3"/>
    <dgm:cxn modelId="{191E168D-1015-4AF3-A0F0-534FB635CFD6}" type="presOf" srcId="{C7E3C235-D7CE-4F21-83E5-0230BF458F3B}" destId="{A8364C70-C324-4950-A3EA-89813D0E681B}" srcOrd="0" destOrd="0" presId="urn:microsoft.com/office/officeart/2005/8/layout/hierarchy3"/>
    <dgm:cxn modelId="{10972FEF-FBEE-4929-8B3D-68FA4A81FC1B}" type="presOf" srcId="{18FCBCEA-9E78-49E2-BECB-519648FE62F0}" destId="{DC8766AC-1DF5-4C8B-88E8-C0C7029582F8}" srcOrd="0" destOrd="0" presId="urn:microsoft.com/office/officeart/2005/8/layout/hierarchy3"/>
    <dgm:cxn modelId="{E80769A8-88D4-4330-B8E8-EB506AF07F60}" type="presOf" srcId="{F97B0179-6FFA-43F2-9B11-3C7B56B71EA7}" destId="{87A678DD-6040-425C-BD0F-D72D593AD7BF}" srcOrd="0" destOrd="0" presId="urn:microsoft.com/office/officeart/2005/8/layout/hierarchy3"/>
    <dgm:cxn modelId="{1C55EF81-4257-4521-AF3B-1A3811A3AB32}" type="presOf" srcId="{C7E3C235-D7CE-4F21-83E5-0230BF458F3B}" destId="{6A0D8410-35CB-4A00-B0EC-DB51D7EB0EF9}" srcOrd="1" destOrd="0" presId="urn:microsoft.com/office/officeart/2005/8/layout/hierarchy3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C26B0430-CF2B-4A4C-963E-C6F9D0ABBB90}" type="presOf" srcId="{DA936E31-2B7B-4F61-8784-087F5BF1CCA2}" destId="{0F10B24C-6291-498B-B24B-6F32995626E1}" srcOrd="0" destOrd="0" presId="urn:microsoft.com/office/officeart/2005/8/layout/hierarchy3"/>
    <dgm:cxn modelId="{C5A0B657-3567-4388-BFE1-2B9221B3A3C2}" type="presOf" srcId="{ECC4F9D0-E93A-4739-8873-1B03FCE6503A}" destId="{F3FA9309-D15C-4DE3-8542-192E36A1C004}" srcOrd="1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807D6171-E855-4914-9FFC-AD3B32F04CE6}" type="presOf" srcId="{3B89B9B3-5619-46D4-93CA-40C0EF5EB128}" destId="{51570436-6222-48A4-BA2B-6408C85AF1C1}" srcOrd="0" destOrd="0" presId="urn:microsoft.com/office/officeart/2005/8/layout/hierarchy3"/>
    <dgm:cxn modelId="{3A7B8540-6537-488F-8570-5DBDA4199F66}" type="presOf" srcId="{0FD87494-0FAD-49E2-A677-4C63C07CD278}" destId="{B94730D8-5D8F-426C-8831-7569625F9563}" srcOrd="0" destOrd="0" presId="urn:microsoft.com/office/officeart/2005/8/layout/hierarchy3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0636996F-0532-4C24-8E88-846DB95E9B45}" type="presParOf" srcId="{87A678DD-6040-425C-BD0F-D72D593AD7BF}" destId="{B2318909-0E8B-49FF-955C-5F4D919573E8}" srcOrd="0" destOrd="0" presId="urn:microsoft.com/office/officeart/2005/8/layout/hierarchy3"/>
    <dgm:cxn modelId="{14A5FFFB-06CE-42CA-96A8-6B4B6570D14A}" type="presParOf" srcId="{B2318909-0E8B-49FF-955C-5F4D919573E8}" destId="{C8BFB3E0-F637-4271-B518-A47EA05A3897}" srcOrd="0" destOrd="0" presId="urn:microsoft.com/office/officeart/2005/8/layout/hierarchy3"/>
    <dgm:cxn modelId="{E035CDFF-EFD1-4238-B7AB-90170FD32807}" type="presParOf" srcId="{C8BFB3E0-F637-4271-B518-A47EA05A3897}" destId="{A8364C70-C324-4950-A3EA-89813D0E681B}" srcOrd="0" destOrd="0" presId="urn:microsoft.com/office/officeart/2005/8/layout/hierarchy3"/>
    <dgm:cxn modelId="{E09C0620-CE9F-47C4-91DB-8F080C9859FD}" type="presParOf" srcId="{C8BFB3E0-F637-4271-B518-A47EA05A3897}" destId="{6A0D8410-35CB-4A00-B0EC-DB51D7EB0EF9}" srcOrd="1" destOrd="0" presId="urn:microsoft.com/office/officeart/2005/8/layout/hierarchy3"/>
    <dgm:cxn modelId="{8F80519B-4DB4-464E-8A9A-A9CF7B062939}" type="presParOf" srcId="{B2318909-0E8B-49FF-955C-5F4D919573E8}" destId="{BA485956-92AB-46FE-9A87-FD4392A1087A}" srcOrd="1" destOrd="0" presId="urn:microsoft.com/office/officeart/2005/8/layout/hierarchy3"/>
    <dgm:cxn modelId="{659DFEF8-9C18-4D25-960F-AF7C361B20E0}" type="presParOf" srcId="{BA485956-92AB-46FE-9A87-FD4392A1087A}" destId="{0F10B24C-6291-498B-B24B-6F32995626E1}" srcOrd="0" destOrd="0" presId="urn:microsoft.com/office/officeart/2005/8/layout/hierarchy3"/>
    <dgm:cxn modelId="{B2CC8D71-287B-455E-B34C-30C288236CAA}" type="presParOf" srcId="{BA485956-92AB-46FE-9A87-FD4392A1087A}" destId="{B94730D8-5D8F-426C-8831-7569625F9563}" srcOrd="1" destOrd="0" presId="urn:microsoft.com/office/officeart/2005/8/layout/hierarchy3"/>
    <dgm:cxn modelId="{EFA8FF4A-C076-4472-9D9A-F3D24C8919D7}" type="presParOf" srcId="{BA485956-92AB-46FE-9A87-FD4392A1087A}" destId="{DC8766AC-1DF5-4C8B-88E8-C0C7029582F8}" srcOrd="2" destOrd="0" presId="urn:microsoft.com/office/officeart/2005/8/layout/hierarchy3"/>
    <dgm:cxn modelId="{6DCA7613-CBB5-4220-94BF-D435FFA46960}" type="presParOf" srcId="{BA485956-92AB-46FE-9A87-FD4392A1087A}" destId="{51570436-6222-48A4-BA2B-6408C85AF1C1}" srcOrd="3" destOrd="0" presId="urn:microsoft.com/office/officeart/2005/8/layout/hierarchy3"/>
    <dgm:cxn modelId="{480724B1-865D-4712-8CDB-2FC4204F9686}" type="presParOf" srcId="{87A678DD-6040-425C-BD0F-D72D593AD7BF}" destId="{398552E6-FA89-479A-A5C0-9CCE53C51C9B}" srcOrd="1" destOrd="0" presId="urn:microsoft.com/office/officeart/2005/8/layout/hierarchy3"/>
    <dgm:cxn modelId="{0BE8C5FA-493B-4392-87FF-40C8BC2C33D7}" type="presParOf" srcId="{398552E6-FA89-479A-A5C0-9CCE53C51C9B}" destId="{B017799E-88CE-4846-9C9E-14C87B07A779}" srcOrd="0" destOrd="0" presId="urn:microsoft.com/office/officeart/2005/8/layout/hierarchy3"/>
    <dgm:cxn modelId="{DE7EF235-42F6-4B5C-AEC7-FECEA85D2FC2}" type="presParOf" srcId="{B017799E-88CE-4846-9C9E-14C87B07A779}" destId="{C3A7FB03-348C-490A-BD89-81232A0929D7}" srcOrd="0" destOrd="0" presId="urn:microsoft.com/office/officeart/2005/8/layout/hierarchy3"/>
    <dgm:cxn modelId="{4D974FBA-4673-4FD2-B58F-E88076D8D5FC}" type="presParOf" srcId="{B017799E-88CE-4846-9C9E-14C87B07A779}" destId="{F3FA9309-D15C-4DE3-8542-192E36A1C004}" srcOrd="1" destOrd="0" presId="urn:microsoft.com/office/officeart/2005/8/layout/hierarchy3"/>
    <dgm:cxn modelId="{4A327665-B415-423A-86C1-77BA835CDEB7}" type="presParOf" srcId="{398552E6-FA89-479A-A5C0-9CCE53C51C9B}" destId="{14EC64FA-847B-4CFE-9E9D-811F66FD9494}" srcOrd="1" destOrd="0" presId="urn:microsoft.com/office/officeart/2005/8/layout/hierarchy3"/>
    <dgm:cxn modelId="{DF30FCB8-5750-4B0D-A30B-C2C3F04461BF}" type="presParOf" srcId="{14EC64FA-847B-4CFE-9E9D-811F66FD9494}" destId="{C5FFE075-823E-4DA0-9121-22547C719149}" srcOrd="0" destOrd="0" presId="urn:microsoft.com/office/officeart/2005/8/layout/hierarchy3"/>
    <dgm:cxn modelId="{41A81ADF-82A1-496C-A011-60C85F623638}" type="presParOf" srcId="{14EC64FA-847B-4CFE-9E9D-811F66FD9494}" destId="{2A6BB132-36F5-4551-B534-1EA38833A873}" srcOrd="1" destOrd="0" presId="urn:microsoft.com/office/officeart/2005/8/layout/hierarchy3"/>
    <dgm:cxn modelId="{56B84779-94AA-49E5-B99F-4A8BBA9FC54C}" type="presParOf" srcId="{14EC64FA-847B-4CFE-9E9D-811F66FD9494}" destId="{6EBA0CCF-2610-4CB9-B2AA-6683F0E170FF}" srcOrd="2" destOrd="0" presId="urn:microsoft.com/office/officeart/2005/8/layout/hierarchy3"/>
    <dgm:cxn modelId="{9E07BEC4-2C80-4081-AE69-152F8FB35AA1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5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/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/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/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EA275E63-FEC7-4C1C-B4D6-4BD2E8F63C16}" type="presOf" srcId="{B1E92CA7-7CDF-4716-AE96-A04A49310439}" destId="{98872DAF-62B1-4148-B6DB-9C877582F96A}" srcOrd="1" destOrd="0" presId="urn:microsoft.com/office/officeart/2005/8/layout/gear1"/>
    <dgm:cxn modelId="{F7A6395E-4B96-4904-8E61-12179BFDAAC7}" type="presOf" srcId="{4ADE201B-D01D-4542-B007-7F57385B6190}" destId="{01621A8A-33ED-4807-9C45-5817095A9C71}" srcOrd="1" destOrd="0" presId="urn:microsoft.com/office/officeart/2005/8/layout/gear1"/>
    <dgm:cxn modelId="{B4725326-3910-49D6-92C0-49F68DF28003}" type="presOf" srcId="{2AE727CA-8BAB-4542-A596-430B7AA2FF62}" destId="{5FA90AE7-432A-4720-B48F-825307D4AC7C}" srcOrd="1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4291ABAF-8E9F-4278-87B0-979DD119A22A}" type="presOf" srcId="{2AE727CA-8BAB-4542-A596-430B7AA2FF62}" destId="{D33BF323-A09A-44B7-890C-12021F3857FE}" srcOrd="0" destOrd="0" presId="urn:microsoft.com/office/officeart/2005/8/layout/gear1"/>
    <dgm:cxn modelId="{4D2D4F5D-B310-4459-9BF8-F75F7E41A045}" type="presOf" srcId="{7B26FD19-64A4-4113-BB50-5A08ABDB5CFC}" destId="{FFC2920B-E5C1-49F8-BC14-57F2514A690E}" srcOrd="0" destOrd="0" presId="urn:microsoft.com/office/officeart/2005/8/layout/gear1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C15CA9F2-86CF-4051-ACC7-F5A107D248DC}" type="presOf" srcId="{4ADE201B-D01D-4542-B007-7F57385B6190}" destId="{B8FB8D9A-E83A-4F28-8EC8-25FA599AE7DD}" srcOrd="3" destOrd="0" presId="urn:microsoft.com/office/officeart/2005/8/layout/gear1"/>
    <dgm:cxn modelId="{FC21A82D-27A4-42EB-8076-0F1C43F678DB}" type="presOf" srcId="{2AE727CA-8BAB-4542-A596-430B7AA2FF62}" destId="{14D438E6-A30E-4EA7-9800-042803298B88}" srcOrd="2" destOrd="0" presId="urn:microsoft.com/office/officeart/2005/8/layout/gear1"/>
    <dgm:cxn modelId="{E85F9E5B-4898-4915-BDF4-809AC9B599BA}" type="presOf" srcId="{B1E92CA7-7CDF-4716-AE96-A04A49310439}" destId="{BE29944C-2197-4EA1-A364-98478D93E5C4}" srcOrd="0" destOrd="0" presId="urn:microsoft.com/office/officeart/2005/8/layout/gear1"/>
    <dgm:cxn modelId="{D2969CA4-B6AA-4444-9E73-39B132482BB4}" type="presOf" srcId="{70179256-0105-433F-98E9-CCB1A4FE4ED5}" destId="{E73B4954-0E5A-4E78-A087-326FEC39F9BA}" srcOrd="0" destOrd="0" presId="urn:microsoft.com/office/officeart/2005/8/layout/gear1"/>
    <dgm:cxn modelId="{ADBE94A6-994F-4E7B-9531-DD05E859FC59}" type="presOf" srcId="{4ADE201B-D01D-4542-B007-7F57385B6190}" destId="{C90E3728-8E15-45E8-8AF3-811D7A5AFC57}" srcOrd="0" destOrd="0" presId="urn:microsoft.com/office/officeart/2005/8/layout/gear1"/>
    <dgm:cxn modelId="{9724AD0B-CEF4-4477-ADE0-F5BE8A6573C5}" type="presOf" srcId="{B1E92CA7-7CDF-4716-AE96-A04A49310439}" destId="{AB160E97-04C8-4AEE-A669-7B42BE1A7D68}" srcOrd="2" destOrd="0" presId="urn:microsoft.com/office/officeart/2005/8/layout/gear1"/>
    <dgm:cxn modelId="{B2DF4DEF-0E2D-4546-86B5-6FFCE153A6B7}" type="presOf" srcId="{680723F1-4F16-4C15-96DD-B9D04A33929C}" destId="{D4CDEF64-391A-4BFB-8501-3AC00FB9DED2}" srcOrd="0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C293ADB7-A95C-45C3-8D99-833BC5239F1A}" type="presOf" srcId="{B39C4A9D-C00F-4225-AAE4-DEF70723475F}" destId="{DE26DF0C-0EE4-478B-A590-F46B5982E06A}" srcOrd="0" destOrd="0" presId="urn:microsoft.com/office/officeart/2005/8/layout/gear1"/>
    <dgm:cxn modelId="{9962A82B-6365-4BCF-AC20-EE437AC253E0}" type="presOf" srcId="{4ADE201B-D01D-4542-B007-7F57385B6190}" destId="{67ADFC62-5DF1-4C03-806E-1DF70361AE42}" srcOrd="2" destOrd="0" presId="urn:microsoft.com/office/officeart/2005/8/layout/gear1"/>
    <dgm:cxn modelId="{C7131DCB-630A-421F-868E-90F196AD5666}" type="presParOf" srcId="{E73B4954-0E5A-4E78-A087-326FEC39F9BA}" destId="{D33BF323-A09A-44B7-890C-12021F3857FE}" srcOrd="0" destOrd="0" presId="urn:microsoft.com/office/officeart/2005/8/layout/gear1"/>
    <dgm:cxn modelId="{40A518C3-D97F-46E3-9EAC-55E1FDEAFDA9}" type="presParOf" srcId="{E73B4954-0E5A-4E78-A087-326FEC39F9BA}" destId="{5FA90AE7-432A-4720-B48F-825307D4AC7C}" srcOrd="1" destOrd="0" presId="urn:microsoft.com/office/officeart/2005/8/layout/gear1"/>
    <dgm:cxn modelId="{F2DAEF90-6103-4E16-BD51-DEC6DB5D72D8}" type="presParOf" srcId="{E73B4954-0E5A-4E78-A087-326FEC39F9BA}" destId="{14D438E6-A30E-4EA7-9800-042803298B88}" srcOrd="2" destOrd="0" presId="urn:microsoft.com/office/officeart/2005/8/layout/gear1"/>
    <dgm:cxn modelId="{180D7D6B-5829-4521-9D73-E7EA63FDD17D}" type="presParOf" srcId="{E73B4954-0E5A-4E78-A087-326FEC39F9BA}" destId="{BE29944C-2197-4EA1-A364-98478D93E5C4}" srcOrd="3" destOrd="0" presId="urn:microsoft.com/office/officeart/2005/8/layout/gear1"/>
    <dgm:cxn modelId="{6DDCAAB9-626A-4C54-AFC7-60E5A87E9546}" type="presParOf" srcId="{E73B4954-0E5A-4E78-A087-326FEC39F9BA}" destId="{98872DAF-62B1-4148-B6DB-9C877582F96A}" srcOrd="4" destOrd="0" presId="urn:microsoft.com/office/officeart/2005/8/layout/gear1"/>
    <dgm:cxn modelId="{E8A2A5A5-C50D-4E90-BE50-48E5A9F53535}" type="presParOf" srcId="{E73B4954-0E5A-4E78-A087-326FEC39F9BA}" destId="{AB160E97-04C8-4AEE-A669-7B42BE1A7D68}" srcOrd="5" destOrd="0" presId="urn:microsoft.com/office/officeart/2005/8/layout/gear1"/>
    <dgm:cxn modelId="{5273B9E3-0BC0-45DB-BA43-0D2434A7E47F}" type="presParOf" srcId="{E73B4954-0E5A-4E78-A087-326FEC39F9BA}" destId="{C90E3728-8E15-45E8-8AF3-811D7A5AFC57}" srcOrd="6" destOrd="0" presId="urn:microsoft.com/office/officeart/2005/8/layout/gear1"/>
    <dgm:cxn modelId="{B49F10A8-09D8-475A-A918-6F48872DFBD6}" type="presParOf" srcId="{E73B4954-0E5A-4E78-A087-326FEC39F9BA}" destId="{01621A8A-33ED-4807-9C45-5817095A9C71}" srcOrd="7" destOrd="0" presId="urn:microsoft.com/office/officeart/2005/8/layout/gear1"/>
    <dgm:cxn modelId="{CD59C775-22CC-47A9-80AE-D053C42C438F}" type="presParOf" srcId="{E73B4954-0E5A-4E78-A087-326FEC39F9BA}" destId="{67ADFC62-5DF1-4C03-806E-1DF70361AE42}" srcOrd="8" destOrd="0" presId="urn:microsoft.com/office/officeart/2005/8/layout/gear1"/>
    <dgm:cxn modelId="{99181C75-127C-4FCA-B6A2-D7F38292E213}" type="presParOf" srcId="{E73B4954-0E5A-4E78-A087-326FEC39F9BA}" destId="{B8FB8D9A-E83A-4F28-8EC8-25FA599AE7DD}" srcOrd="9" destOrd="0" presId="urn:microsoft.com/office/officeart/2005/8/layout/gear1"/>
    <dgm:cxn modelId="{FD4A1882-C03D-4A5D-B912-2BD50B9F7059}" type="presParOf" srcId="{E73B4954-0E5A-4E78-A087-326FEC39F9BA}" destId="{DE26DF0C-0EE4-478B-A590-F46B5982E06A}" srcOrd="10" destOrd="0" presId="urn:microsoft.com/office/officeart/2005/8/layout/gear1"/>
    <dgm:cxn modelId="{DD6239D5-9D70-4A1E-8749-9AF593DFBEF8}" type="presParOf" srcId="{E73B4954-0E5A-4E78-A087-326FEC39F9BA}" destId="{FFC2920B-E5C1-49F8-BC14-57F2514A690E}" srcOrd="11" destOrd="0" presId="urn:microsoft.com/office/officeart/2005/8/layout/gear1"/>
    <dgm:cxn modelId="{523EBA23-C07A-4C28-BE99-51043DF98A85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B2B806-C667-4CCA-881F-F83984C59DDF}" type="doc">
      <dgm:prSet loTypeId="urn:microsoft.com/office/officeart/2005/8/layout/hierarchy3" loCatId="list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0CE4E420-6C97-4AA4-A49E-97368003690D}">
      <dgm:prSet phldrT="[Текст]" custT="1"/>
      <dgm:spPr/>
      <dgm:t>
        <a:bodyPr/>
        <a:lstStyle/>
        <a:p>
          <a:r>
            <a:rPr lang="ru-RU" sz="1600" b="1" dirty="0" smtClean="0">
              <a:latin typeface="Bookman Old Style" panose="02050604050505020204" pitchFamily="18" charset="0"/>
            </a:rPr>
            <a:t>Межбюджетные трансферты в бюджеты поселений из бюджета района</a:t>
          </a:r>
          <a:endParaRPr lang="ru-RU" sz="1600" b="1" dirty="0">
            <a:latin typeface="Bookman Old Style" panose="02050604050505020204" pitchFamily="18" charset="0"/>
          </a:endParaRPr>
        </a:p>
      </dgm:t>
    </dgm:pt>
    <dgm:pt modelId="{216FC029-BCFD-4FE6-8DA3-BC8E7EADE3CB}" type="parTrans" cxnId="{D046E17A-76B9-4A49-9105-6425A6F5D0B5}">
      <dgm:prSet/>
      <dgm:spPr/>
      <dgm:t>
        <a:bodyPr/>
        <a:lstStyle/>
        <a:p>
          <a:endParaRPr lang="ru-RU"/>
        </a:p>
      </dgm:t>
    </dgm:pt>
    <dgm:pt modelId="{38D6D609-0E24-46C9-B3FB-6AFFDDFF2173}" type="sibTrans" cxnId="{D046E17A-76B9-4A49-9105-6425A6F5D0B5}">
      <dgm:prSet/>
      <dgm:spPr/>
      <dgm:t>
        <a:bodyPr/>
        <a:lstStyle/>
        <a:p>
          <a:endParaRPr lang="ru-RU"/>
        </a:p>
      </dgm:t>
    </dgm:pt>
    <dgm:pt modelId="{E2FA72D0-900E-4EE8-985E-27F7CA32FA20}">
      <dgm:prSet phldrT="[Текст]" custT="1"/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22 801,5</a:t>
          </a:r>
          <a:endParaRPr lang="ru-RU" sz="3200" dirty="0">
            <a:latin typeface="Sitka Small" panose="02000505000000020004" pitchFamily="2" charset="0"/>
          </a:endParaRPr>
        </a:p>
      </dgm:t>
    </dgm:pt>
    <dgm:pt modelId="{7A5C1BC0-8CCD-44E9-BC07-1C68E655A73A}" type="parTrans" cxnId="{5554B705-0F53-4231-A7E0-58BC3495F202}">
      <dgm:prSet/>
      <dgm:spPr/>
      <dgm:t>
        <a:bodyPr/>
        <a:lstStyle/>
        <a:p>
          <a:endParaRPr lang="ru-RU"/>
        </a:p>
      </dgm:t>
    </dgm:pt>
    <dgm:pt modelId="{C5A7A73B-2E19-4CE5-9CF1-D4A445914F0E}" type="sibTrans" cxnId="{5554B705-0F53-4231-A7E0-58BC3495F202}">
      <dgm:prSet/>
      <dgm:spPr/>
      <dgm:t>
        <a:bodyPr/>
        <a:lstStyle/>
        <a:p>
          <a:endParaRPr lang="ru-RU"/>
        </a:p>
      </dgm:t>
    </dgm:pt>
    <dgm:pt modelId="{030BEAAE-23B8-4D66-97EC-F5143DDFCDA0}">
      <dgm:prSet phldrT="[Текст]" custT="1"/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22 778,9</a:t>
          </a:r>
          <a:endParaRPr lang="ru-RU" sz="3200" dirty="0">
            <a:latin typeface="Sitka Small" panose="02000505000000020004" pitchFamily="2" charset="0"/>
          </a:endParaRPr>
        </a:p>
      </dgm:t>
    </dgm:pt>
    <dgm:pt modelId="{6F1FCC99-B45F-4F0B-AF9D-B10F642B4540}" type="parTrans" cxnId="{5B1825D3-6A2B-44A3-95DB-A225782CDB44}">
      <dgm:prSet/>
      <dgm:spPr/>
      <dgm:t>
        <a:bodyPr/>
        <a:lstStyle/>
        <a:p>
          <a:endParaRPr lang="ru-RU"/>
        </a:p>
      </dgm:t>
    </dgm:pt>
    <dgm:pt modelId="{78290428-50F6-48C5-A156-FF07E73A4C0F}" type="sibTrans" cxnId="{5B1825D3-6A2B-44A3-95DB-A225782CDB44}">
      <dgm:prSet/>
      <dgm:spPr/>
      <dgm:t>
        <a:bodyPr/>
        <a:lstStyle/>
        <a:p>
          <a:endParaRPr lang="ru-RU"/>
        </a:p>
      </dgm:t>
    </dgm:pt>
    <dgm:pt modelId="{D1281C0E-A2C5-433A-9C79-9B76C77024D5}">
      <dgm:prSet phldrT="[Текст]" custT="1"/>
      <dgm:spPr/>
      <dgm:t>
        <a:bodyPr/>
        <a:lstStyle/>
        <a:p>
          <a:r>
            <a:rPr lang="ru-RU" sz="1600" b="1" dirty="0" smtClean="0">
              <a:latin typeface="Bookman Old Style" panose="02050604050505020204" pitchFamily="18" charset="0"/>
            </a:rPr>
            <a:t>Межбюджетные трансферты из бюджетов поселений в бюджет района </a:t>
          </a:r>
          <a:r>
            <a:rPr lang="ru-RU" sz="2000" b="1" dirty="0" smtClean="0">
              <a:latin typeface="Bookman Old Style" panose="02050604050505020204" pitchFamily="18" charset="0"/>
            </a:rPr>
            <a:t> </a:t>
          </a:r>
          <a:endParaRPr lang="ru-RU" sz="2000" b="1" dirty="0">
            <a:latin typeface="Bookman Old Style" panose="02050604050505020204" pitchFamily="18" charset="0"/>
          </a:endParaRPr>
        </a:p>
      </dgm:t>
    </dgm:pt>
    <dgm:pt modelId="{59CA9E0D-0446-4B58-85CB-C1E5B2DA75B0}" type="parTrans" cxnId="{34AF20EA-A4BF-4DF2-9802-DFCA43EAF38F}">
      <dgm:prSet/>
      <dgm:spPr/>
      <dgm:t>
        <a:bodyPr/>
        <a:lstStyle/>
        <a:p>
          <a:endParaRPr lang="ru-RU"/>
        </a:p>
      </dgm:t>
    </dgm:pt>
    <dgm:pt modelId="{EDFC10FB-63BF-4222-B5CC-FFF6D065ED2F}" type="sibTrans" cxnId="{34AF20EA-A4BF-4DF2-9802-DFCA43EAF38F}">
      <dgm:prSet/>
      <dgm:spPr/>
      <dgm:t>
        <a:bodyPr/>
        <a:lstStyle/>
        <a:p>
          <a:endParaRPr lang="ru-RU"/>
        </a:p>
      </dgm:t>
    </dgm:pt>
    <dgm:pt modelId="{9C71BD9B-85A7-45C5-BB89-1D0594D55FA9}">
      <dgm:prSet phldrT="[Текст]" custT="1"/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469,4</a:t>
          </a:r>
          <a:endParaRPr lang="ru-RU" sz="3200" dirty="0">
            <a:latin typeface="Sitka Small" panose="02000505000000020004" pitchFamily="2" charset="0"/>
          </a:endParaRPr>
        </a:p>
      </dgm:t>
    </dgm:pt>
    <dgm:pt modelId="{5206C7A0-10F1-4589-B870-3A30F3600A45}" type="parTrans" cxnId="{73064201-225F-4A7D-BA5C-7357B55A8D81}">
      <dgm:prSet/>
      <dgm:spPr/>
      <dgm:t>
        <a:bodyPr/>
        <a:lstStyle/>
        <a:p>
          <a:endParaRPr lang="ru-RU"/>
        </a:p>
      </dgm:t>
    </dgm:pt>
    <dgm:pt modelId="{B9D31857-7231-4F09-BB0E-47537F95021F}" type="sibTrans" cxnId="{73064201-225F-4A7D-BA5C-7357B55A8D81}">
      <dgm:prSet/>
      <dgm:spPr/>
      <dgm:t>
        <a:bodyPr/>
        <a:lstStyle/>
        <a:p>
          <a:endParaRPr lang="ru-RU"/>
        </a:p>
      </dgm:t>
    </dgm:pt>
    <dgm:pt modelId="{FFED8A84-3F5C-4BE6-942F-298499C2A41A}">
      <dgm:prSet phldrT="[Текст]" custT="1"/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164,4</a:t>
          </a:r>
          <a:endParaRPr lang="ru-RU" sz="3200" dirty="0">
            <a:latin typeface="Sitka Small" panose="02000505000000020004" pitchFamily="2" charset="0"/>
          </a:endParaRPr>
        </a:p>
      </dgm:t>
    </dgm:pt>
    <dgm:pt modelId="{C1FD9E80-5666-4840-8FFC-4CFF7D77A119}" type="parTrans" cxnId="{2271961A-3816-4BAB-AED2-E5C21DEB194E}">
      <dgm:prSet/>
      <dgm:spPr/>
      <dgm:t>
        <a:bodyPr/>
        <a:lstStyle/>
        <a:p>
          <a:endParaRPr lang="ru-RU"/>
        </a:p>
      </dgm:t>
    </dgm:pt>
    <dgm:pt modelId="{CEC74655-BD0B-4916-85A6-4CAB558CC751}" type="sibTrans" cxnId="{2271961A-3816-4BAB-AED2-E5C21DEB194E}">
      <dgm:prSet/>
      <dgm:spPr/>
      <dgm:t>
        <a:bodyPr/>
        <a:lstStyle/>
        <a:p>
          <a:endParaRPr lang="ru-RU"/>
        </a:p>
      </dgm:t>
    </dgm:pt>
    <dgm:pt modelId="{065FB8B1-F766-4E0B-A884-46FE7B7E3319}">
      <dgm:prSet custT="1"/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25 483,5</a:t>
          </a:r>
          <a:endParaRPr lang="ru-RU" sz="3200" dirty="0">
            <a:latin typeface="Sitka Small" panose="02000505000000020004" pitchFamily="2" charset="0"/>
          </a:endParaRPr>
        </a:p>
      </dgm:t>
    </dgm:pt>
    <dgm:pt modelId="{1D144EB5-B402-41F1-A41A-9AC3DF24A498}" type="parTrans" cxnId="{DE7ADCB5-DBE0-41BB-907A-5EEB85581408}">
      <dgm:prSet/>
      <dgm:spPr/>
      <dgm:t>
        <a:bodyPr/>
        <a:lstStyle/>
        <a:p>
          <a:endParaRPr lang="ru-RU"/>
        </a:p>
      </dgm:t>
    </dgm:pt>
    <dgm:pt modelId="{D3EA1805-7509-4D02-A1F8-AEE894D8D1D7}" type="sibTrans" cxnId="{DE7ADCB5-DBE0-41BB-907A-5EEB85581408}">
      <dgm:prSet/>
      <dgm:spPr/>
      <dgm:t>
        <a:bodyPr/>
        <a:lstStyle/>
        <a:p>
          <a:endParaRPr lang="ru-RU"/>
        </a:p>
      </dgm:t>
    </dgm:pt>
    <dgm:pt modelId="{C26B0B29-9EAE-4641-A7EB-B6DA45EA4B4F}">
      <dgm:prSet custT="1"/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160,4</a:t>
          </a:r>
          <a:endParaRPr lang="ru-RU" sz="3200" dirty="0">
            <a:latin typeface="Sitka Small" panose="02000505000000020004" pitchFamily="2" charset="0"/>
          </a:endParaRPr>
        </a:p>
      </dgm:t>
    </dgm:pt>
    <dgm:pt modelId="{DA09E738-24E3-406E-BF0A-D8937D04B220}" type="parTrans" cxnId="{EBA175F8-2CF6-46C8-926D-59FE39F21429}">
      <dgm:prSet/>
      <dgm:spPr/>
      <dgm:t>
        <a:bodyPr/>
        <a:lstStyle/>
        <a:p>
          <a:endParaRPr lang="ru-RU"/>
        </a:p>
      </dgm:t>
    </dgm:pt>
    <dgm:pt modelId="{80D702DB-2355-4065-8C44-E736F7D292EF}" type="sibTrans" cxnId="{EBA175F8-2CF6-46C8-926D-59FE39F21429}">
      <dgm:prSet/>
      <dgm:spPr/>
      <dgm:t>
        <a:bodyPr/>
        <a:lstStyle/>
        <a:p>
          <a:endParaRPr lang="ru-RU"/>
        </a:p>
      </dgm:t>
    </dgm:pt>
    <dgm:pt modelId="{9169EF98-4F73-49E5-BA1D-5BDF47468062}" type="pres">
      <dgm:prSet presAssocID="{9EB2B806-C667-4CCA-881F-F83984C59DD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798C6BC-CBF4-4B96-8F6F-35F2E73DCEE4}" type="pres">
      <dgm:prSet presAssocID="{0CE4E420-6C97-4AA4-A49E-97368003690D}" presName="root" presStyleCnt="0"/>
      <dgm:spPr/>
    </dgm:pt>
    <dgm:pt modelId="{99867CD4-4CA2-445C-B8A6-93B6440698AA}" type="pres">
      <dgm:prSet presAssocID="{0CE4E420-6C97-4AA4-A49E-97368003690D}" presName="rootComposite" presStyleCnt="0"/>
      <dgm:spPr/>
    </dgm:pt>
    <dgm:pt modelId="{4CA6557F-331B-44A0-B7EA-45C156146FE4}" type="pres">
      <dgm:prSet presAssocID="{0CE4E420-6C97-4AA4-A49E-97368003690D}" presName="rootText" presStyleLbl="node1" presStyleIdx="0" presStyleCnt="2"/>
      <dgm:spPr/>
      <dgm:t>
        <a:bodyPr/>
        <a:lstStyle/>
        <a:p>
          <a:endParaRPr lang="ru-RU"/>
        </a:p>
      </dgm:t>
    </dgm:pt>
    <dgm:pt modelId="{DA2D0610-DE4F-4CCF-BF0C-FF6D90A69580}" type="pres">
      <dgm:prSet presAssocID="{0CE4E420-6C97-4AA4-A49E-97368003690D}" presName="rootConnector" presStyleLbl="node1" presStyleIdx="0" presStyleCnt="2"/>
      <dgm:spPr/>
      <dgm:t>
        <a:bodyPr/>
        <a:lstStyle/>
        <a:p>
          <a:endParaRPr lang="ru-RU"/>
        </a:p>
      </dgm:t>
    </dgm:pt>
    <dgm:pt modelId="{199627CD-3D01-41F3-8DB6-714EB0DB3815}" type="pres">
      <dgm:prSet presAssocID="{0CE4E420-6C97-4AA4-A49E-97368003690D}" presName="childShape" presStyleCnt="0"/>
      <dgm:spPr/>
    </dgm:pt>
    <dgm:pt modelId="{0F2DF947-2D16-4791-871A-CCA3DEDF8B72}" type="pres">
      <dgm:prSet presAssocID="{7A5C1BC0-8CCD-44E9-BC07-1C68E655A73A}" presName="Name13" presStyleLbl="parChTrans1D2" presStyleIdx="0" presStyleCnt="6"/>
      <dgm:spPr/>
      <dgm:t>
        <a:bodyPr/>
        <a:lstStyle/>
        <a:p>
          <a:endParaRPr lang="ru-RU"/>
        </a:p>
      </dgm:t>
    </dgm:pt>
    <dgm:pt modelId="{53A1AEE9-4FB5-4A64-ADC1-B1D8FC1C242B}" type="pres">
      <dgm:prSet presAssocID="{E2FA72D0-900E-4EE8-985E-27F7CA32FA20}" presName="childText" presStyleLbl="bgAcc1" presStyleIdx="0" presStyleCnt="6" custScaleX="125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0CA361-8028-40B4-B40C-2EB29CF71847}" type="pres">
      <dgm:prSet presAssocID="{6F1FCC99-B45F-4F0B-AF9D-B10F642B4540}" presName="Name13" presStyleLbl="parChTrans1D2" presStyleIdx="1" presStyleCnt="6"/>
      <dgm:spPr/>
      <dgm:t>
        <a:bodyPr/>
        <a:lstStyle/>
        <a:p>
          <a:endParaRPr lang="ru-RU"/>
        </a:p>
      </dgm:t>
    </dgm:pt>
    <dgm:pt modelId="{EAEBABE1-B85E-4A92-810F-0B022E2DAAF9}" type="pres">
      <dgm:prSet presAssocID="{030BEAAE-23B8-4D66-97EC-F5143DDFCDA0}" presName="childText" presStyleLbl="bgAcc1" presStyleIdx="1" presStyleCnt="6" custScaleX="125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1B47F-8EC4-4396-9AAC-5A9791598B17}" type="pres">
      <dgm:prSet presAssocID="{1D144EB5-B402-41F1-A41A-9AC3DF24A498}" presName="Name13" presStyleLbl="parChTrans1D2" presStyleIdx="2" presStyleCnt="6"/>
      <dgm:spPr/>
      <dgm:t>
        <a:bodyPr/>
        <a:lstStyle/>
        <a:p>
          <a:endParaRPr lang="ru-RU"/>
        </a:p>
      </dgm:t>
    </dgm:pt>
    <dgm:pt modelId="{D1F26CBF-BCDA-48A4-A43C-0FC8A1D7B180}" type="pres">
      <dgm:prSet presAssocID="{065FB8B1-F766-4E0B-A884-46FE7B7E3319}" presName="childText" presStyleLbl="bgAcc1" presStyleIdx="2" presStyleCnt="6" custScaleX="125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29D04D-6680-45DE-B37C-CA244F0A2AFA}" type="pres">
      <dgm:prSet presAssocID="{D1281C0E-A2C5-433A-9C79-9B76C77024D5}" presName="root" presStyleCnt="0"/>
      <dgm:spPr/>
    </dgm:pt>
    <dgm:pt modelId="{B699E01D-87A4-428D-8C73-6F147DEAD08B}" type="pres">
      <dgm:prSet presAssocID="{D1281C0E-A2C5-433A-9C79-9B76C77024D5}" presName="rootComposite" presStyleCnt="0"/>
      <dgm:spPr/>
    </dgm:pt>
    <dgm:pt modelId="{CCC543F3-10BD-4A67-9E3C-AD5E1B697CAB}" type="pres">
      <dgm:prSet presAssocID="{D1281C0E-A2C5-433A-9C79-9B76C77024D5}" presName="rootText" presStyleLbl="node1" presStyleIdx="1" presStyleCnt="2"/>
      <dgm:spPr/>
      <dgm:t>
        <a:bodyPr/>
        <a:lstStyle/>
        <a:p>
          <a:endParaRPr lang="ru-RU"/>
        </a:p>
      </dgm:t>
    </dgm:pt>
    <dgm:pt modelId="{1F8172DD-A750-4E22-8163-945819598DF2}" type="pres">
      <dgm:prSet presAssocID="{D1281C0E-A2C5-433A-9C79-9B76C77024D5}" presName="rootConnector" presStyleLbl="node1" presStyleIdx="1" presStyleCnt="2"/>
      <dgm:spPr/>
      <dgm:t>
        <a:bodyPr/>
        <a:lstStyle/>
        <a:p>
          <a:endParaRPr lang="ru-RU"/>
        </a:p>
      </dgm:t>
    </dgm:pt>
    <dgm:pt modelId="{CD5AE1B1-8E97-40FA-8694-806E11A42D17}" type="pres">
      <dgm:prSet presAssocID="{D1281C0E-A2C5-433A-9C79-9B76C77024D5}" presName="childShape" presStyleCnt="0"/>
      <dgm:spPr/>
    </dgm:pt>
    <dgm:pt modelId="{12F3D1FC-AB55-4401-AF65-F774951D453C}" type="pres">
      <dgm:prSet presAssocID="{5206C7A0-10F1-4589-B870-3A30F3600A45}" presName="Name13" presStyleLbl="parChTrans1D2" presStyleIdx="3" presStyleCnt="6"/>
      <dgm:spPr/>
      <dgm:t>
        <a:bodyPr/>
        <a:lstStyle/>
        <a:p>
          <a:endParaRPr lang="ru-RU"/>
        </a:p>
      </dgm:t>
    </dgm:pt>
    <dgm:pt modelId="{92B26EE9-F08A-4096-BC42-B0766C72C526}" type="pres">
      <dgm:prSet presAssocID="{9C71BD9B-85A7-45C5-BB89-1D0594D55FA9}" presName="childText" presStyleLbl="bgAcc1" presStyleIdx="3" presStyleCnt="6" custScaleX="119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CB374-D867-4EFD-8C06-AEE9FFA167EE}" type="pres">
      <dgm:prSet presAssocID="{C1FD9E80-5666-4840-8FFC-4CFF7D77A119}" presName="Name13" presStyleLbl="parChTrans1D2" presStyleIdx="4" presStyleCnt="6"/>
      <dgm:spPr/>
      <dgm:t>
        <a:bodyPr/>
        <a:lstStyle/>
        <a:p>
          <a:endParaRPr lang="ru-RU"/>
        </a:p>
      </dgm:t>
    </dgm:pt>
    <dgm:pt modelId="{C661BF42-3E93-4B63-A5A5-FFC8CE457BDB}" type="pres">
      <dgm:prSet presAssocID="{FFED8A84-3F5C-4BE6-942F-298499C2A41A}" presName="childText" presStyleLbl="bgAcc1" presStyleIdx="4" presStyleCnt="6" custScaleX="119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54A947-269F-4B8D-A67B-B8DBCAF2A55D}" type="pres">
      <dgm:prSet presAssocID="{DA09E738-24E3-406E-BF0A-D8937D04B220}" presName="Name13" presStyleLbl="parChTrans1D2" presStyleIdx="5" presStyleCnt="6"/>
      <dgm:spPr/>
      <dgm:t>
        <a:bodyPr/>
        <a:lstStyle/>
        <a:p>
          <a:endParaRPr lang="ru-RU"/>
        </a:p>
      </dgm:t>
    </dgm:pt>
    <dgm:pt modelId="{F7D839F8-03FE-4F77-A1AF-DC7677C5597F}" type="pres">
      <dgm:prSet presAssocID="{C26B0B29-9EAE-4641-A7EB-B6DA45EA4B4F}" presName="childText" presStyleLbl="bgAcc1" presStyleIdx="5" presStyleCnt="6" custScaleX="119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92E51C-540A-4237-99E7-FDEDD641FB8C}" type="presOf" srcId="{D1281C0E-A2C5-433A-9C79-9B76C77024D5}" destId="{CCC543F3-10BD-4A67-9E3C-AD5E1B697CAB}" srcOrd="0" destOrd="0" presId="urn:microsoft.com/office/officeart/2005/8/layout/hierarchy3"/>
    <dgm:cxn modelId="{E83DC90D-4023-4DB5-9587-E3D50A8A2861}" type="presOf" srcId="{D1281C0E-A2C5-433A-9C79-9B76C77024D5}" destId="{1F8172DD-A750-4E22-8163-945819598DF2}" srcOrd="1" destOrd="0" presId="urn:microsoft.com/office/officeart/2005/8/layout/hierarchy3"/>
    <dgm:cxn modelId="{FAD229E1-EF72-4514-9320-110536FD5C0B}" type="presOf" srcId="{9EB2B806-C667-4CCA-881F-F83984C59DDF}" destId="{9169EF98-4F73-49E5-BA1D-5BDF47468062}" srcOrd="0" destOrd="0" presId="urn:microsoft.com/office/officeart/2005/8/layout/hierarchy3"/>
    <dgm:cxn modelId="{EBA175F8-2CF6-46C8-926D-59FE39F21429}" srcId="{D1281C0E-A2C5-433A-9C79-9B76C77024D5}" destId="{C26B0B29-9EAE-4641-A7EB-B6DA45EA4B4F}" srcOrd="2" destOrd="0" parTransId="{DA09E738-24E3-406E-BF0A-D8937D04B220}" sibTransId="{80D702DB-2355-4065-8C44-E736F7D292EF}"/>
    <dgm:cxn modelId="{75BA9AAD-B4C6-4B87-BB65-0EBE4A240424}" type="presOf" srcId="{5206C7A0-10F1-4589-B870-3A30F3600A45}" destId="{12F3D1FC-AB55-4401-AF65-F774951D453C}" srcOrd="0" destOrd="0" presId="urn:microsoft.com/office/officeart/2005/8/layout/hierarchy3"/>
    <dgm:cxn modelId="{73064201-225F-4A7D-BA5C-7357B55A8D81}" srcId="{D1281C0E-A2C5-433A-9C79-9B76C77024D5}" destId="{9C71BD9B-85A7-45C5-BB89-1D0594D55FA9}" srcOrd="0" destOrd="0" parTransId="{5206C7A0-10F1-4589-B870-3A30F3600A45}" sibTransId="{B9D31857-7231-4F09-BB0E-47537F95021F}"/>
    <dgm:cxn modelId="{18E464AA-A780-4787-BC23-F59DD33DFF3A}" type="presOf" srcId="{030BEAAE-23B8-4D66-97EC-F5143DDFCDA0}" destId="{EAEBABE1-B85E-4A92-810F-0B022E2DAAF9}" srcOrd="0" destOrd="0" presId="urn:microsoft.com/office/officeart/2005/8/layout/hierarchy3"/>
    <dgm:cxn modelId="{DE7ADCB5-DBE0-41BB-907A-5EEB85581408}" srcId="{0CE4E420-6C97-4AA4-A49E-97368003690D}" destId="{065FB8B1-F766-4E0B-A884-46FE7B7E3319}" srcOrd="2" destOrd="0" parTransId="{1D144EB5-B402-41F1-A41A-9AC3DF24A498}" sibTransId="{D3EA1805-7509-4D02-A1F8-AEE894D8D1D7}"/>
    <dgm:cxn modelId="{62496A8B-16D6-412C-865C-0EF34C8C34D6}" type="presOf" srcId="{E2FA72D0-900E-4EE8-985E-27F7CA32FA20}" destId="{53A1AEE9-4FB5-4A64-ADC1-B1D8FC1C242B}" srcOrd="0" destOrd="0" presId="urn:microsoft.com/office/officeart/2005/8/layout/hierarchy3"/>
    <dgm:cxn modelId="{949C45DC-E261-41BA-9188-7E7C6029EDBA}" type="presOf" srcId="{FFED8A84-3F5C-4BE6-942F-298499C2A41A}" destId="{C661BF42-3E93-4B63-A5A5-FFC8CE457BDB}" srcOrd="0" destOrd="0" presId="urn:microsoft.com/office/officeart/2005/8/layout/hierarchy3"/>
    <dgm:cxn modelId="{8CA93893-3960-447F-95DC-9BA1E5EA0061}" type="presOf" srcId="{6F1FCC99-B45F-4F0B-AF9D-B10F642B4540}" destId="{940CA361-8028-40B4-B40C-2EB29CF71847}" srcOrd="0" destOrd="0" presId="urn:microsoft.com/office/officeart/2005/8/layout/hierarchy3"/>
    <dgm:cxn modelId="{BA698A71-65C2-4676-BE97-6DA3BB9142AC}" type="presOf" srcId="{C1FD9E80-5666-4840-8FFC-4CFF7D77A119}" destId="{673CB374-D867-4EFD-8C06-AEE9FFA167EE}" srcOrd="0" destOrd="0" presId="urn:microsoft.com/office/officeart/2005/8/layout/hierarchy3"/>
    <dgm:cxn modelId="{34AF20EA-A4BF-4DF2-9802-DFCA43EAF38F}" srcId="{9EB2B806-C667-4CCA-881F-F83984C59DDF}" destId="{D1281C0E-A2C5-433A-9C79-9B76C77024D5}" srcOrd="1" destOrd="0" parTransId="{59CA9E0D-0446-4B58-85CB-C1E5B2DA75B0}" sibTransId="{EDFC10FB-63BF-4222-B5CC-FFF6D065ED2F}"/>
    <dgm:cxn modelId="{8E1BC013-5132-4F9D-9C36-7F22E8A8F262}" type="presOf" srcId="{9C71BD9B-85A7-45C5-BB89-1D0594D55FA9}" destId="{92B26EE9-F08A-4096-BC42-B0766C72C526}" srcOrd="0" destOrd="0" presId="urn:microsoft.com/office/officeart/2005/8/layout/hierarchy3"/>
    <dgm:cxn modelId="{2DDEA5BA-9A7E-473B-83BE-AD3EE8C47319}" type="presOf" srcId="{065FB8B1-F766-4E0B-A884-46FE7B7E3319}" destId="{D1F26CBF-BCDA-48A4-A43C-0FC8A1D7B180}" srcOrd="0" destOrd="0" presId="urn:microsoft.com/office/officeart/2005/8/layout/hierarchy3"/>
    <dgm:cxn modelId="{5B1825D3-6A2B-44A3-95DB-A225782CDB44}" srcId="{0CE4E420-6C97-4AA4-A49E-97368003690D}" destId="{030BEAAE-23B8-4D66-97EC-F5143DDFCDA0}" srcOrd="1" destOrd="0" parTransId="{6F1FCC99-B45F-4F0B-AF9D-B10F642B4540}" sibTransId="{78290428-50F6-48C5-A156-FF07E73A4C0F}"/>
    <dgm:cxn modelId="{4CFC8E8F-0B10-4B40-AC61-53468CEFE3E8}" type="presOf" srcId="{0CE4E420-6C97-4AA4-A49E-97368003690D}" destId="{4CA6557F-331B-44A0-B7EA-45C156146FE4}" srcOrd="0" destOrd="0" presId="urn:microsoft.com/office/officeart/2005/8/layout/hierarchy3"/>
    <dgm:cxn modelId="{2271961A-3816-4BAB-AED2-E5C21DEB194E}" srcId="{D1281C0E-A2C5-433A-9C79-9B76C77024D5}" destId="{FFED8A84-3F5C-4BE6-942F-298499C2A41A}" srcOrd="1" destOrd="0" parTransId="{C1FD9E80-5666-4840-8FFC-4CFF7D77A119}" sibTransId="{CEC74655-BD0B-4916-85A6-4CAB558CC751}"/>
    <dgm:cxn modelId="{B780FBCE-B663-4732-B6F7-90A328980DB1}" type="presOf" srcId="{0CE4E420-6C97-4AA4-A49E-97368003690D}" destId="{DA2D0610-DE4F-4CCF-BF0C-FF6D90A69580}" srcOrd="1" destOrd="0" presId="urn:microsoft.com/office/officeart/2005/8/layout/hierarchy3"/>
    <dgm:cxn modelId="{D046E17A-76B9-4A49-9105-6425A6F5D0B5}" srcId="{9EB2B806-C667-4CCA-881F-F83984C59DDF}" destId="{0CE4E420-6C97-4AA4-A49E-97368003690D}" srcOrd="0" destOrd="0" parTransId="{216FC029-BCFD-4FE6-8DA3-BC8E7EADE3CB}" sibTransId="{38D6D609-0E24-46C9-B3FB-6AFFDDFF2173}"/>
    <dgm:cxn modelId="{5554B705-0F53-4231-A7E0-58BC3495F202}" srcId="{0CE4E420-6C97-4AA4-A49E-97368003690D}" destId="{E2FA72D0-900E-4EE8-985E-27F7CA32FA20}" srcOrd="0" destOrd="0" parTransId="{7A5C1BC0-8CCD-44E9-BC07-1C68E655A73A}" sibTransId="{C5A7A73B-2E19-4CE5-9CF1-D4A445914F0E}"/>
    <dgm:cxn modelId="{5254EA79-D3C6-43EE-BF70-08C4F03C4383}" type="presOf" srcId="{C26B0B29-9EAE-4641-A7EB-B6DA45EA4B4F}" destId="{F7D839F8-03FE-4F77-A1AF-DC7677C5597F}" srcOrd="0" destOrd="0" presId="urn:microsoft.com/office/officeart/2005/8/layout/hierarchy3"/>
    <dgm:cxn modelId="{D8A1828D-78FB-4694-AB7B-48DEEA2CB95A}" type="presOf" srcId="{7A5C1BC0-8CCD-44E9-BC07-1C68E655A73A}" destId="{0F2DF947-2D16-4791-871A-CCA3DEDF8B72}" srcOrd="0" destOrd="0" presId="urn:microsoft.com/office/officeart/2005/8/layout/hierarchy3"/>
    <dgm:cxn modelId="{4546DEE3-44E4-4725-A715-E495D5A973BD}" type="presOf" srcId="{DA09E738-24E3-406E-BF0A-D8937D04B220}" destId="{7354A947-269F-4B8D-A67B-B8DBCAF2A55D}" srcOrd="0" destOrd="0" presId="urn:microsoft.com/office/officeart/2005/8/layout/hierarchy3"/>
    <dgm:cxn modelId="{F21B3CC7-E1A9-4EAF-9124-E54AA958668A}" type="presOf" srcId="{1D144EB5-B402-41F1-A41A-9AC3DF24A498}" destId="{23B1B47F-8EC4-4396-9AAC-5A9791598B17}" srcOrd="0" destOrd="0" presId="urn:microsoft.com/office/officeart/2005/8/layout/hierarchy3"/>
    <dgm:cxn modelId="{09ECF97C-8CAE-4499-BC88-B97B9D46A7BD}" type="presParOf" srcId="{9169EF98-4F73-49E5-BA1D-5BDF47468062}" destId="{3798C6BC-CBF4-4B96-8F6F-35F2E73DCEE4}" srcOrd="0" destOrd="0" presId="urn:microsoft.com/office/officeart/2005/8/layout/hierarchy3"/>
    <dgm:cxn modelId="{F51AA876-A81D-4CCE-B2B7-58451DF04B4D}" type="presParOf" srcId="{3798C6BC-CBF4-4B96-8F6F-35F2E73DCEE4}" destId="{99867CD4-4CA2-445C-B8A6-93B6440698AA}" srcOrd="0" destOrd="0" presId="urn:microsoft.com/office/officeart/2005/8/layout/hierarchy3"/>
    <dgm:cxn modelId="{8590D35A-580B-4749-AB6F-52EA08DF8B00}" type="presParOf" srcId="{99867CD4-4CA2-445C-B8A6-93B6440698AA}" destId="{4CA6557F-331B-44A0-B7EA-45C156146FE4}" srcOrd="0" destOrd="0" presId="urn:microsoft.com/office/officeart/2005/8/layout/hierarchy3"/>
    <dgm:cxn modelId="{6850080B-3E90-4FEE-B5A9-96532AF37B1A}" type="presParOf" srcId="{99867CD4-4CA2-445C-B8A6-93B6440698AA}" destId="{DA2D0610-DE4F-4CCF-BF0C-FF6D90A69580}" srcOrd="1" destOrd="0" presId="urn:microsoft.com/office/officeart/2005/8/layout/hierarchy3"/>
    <dgm:cxn modelId="{80B250F6-A65B-46C7-95A8-4FE8B0F9B993}" type="presParOf" srcId="{3798C6BC-CBF4-4B96-8F6F-35F2E73DCEE4}" destId="{199627CD-3D01-41F3-8DB6-714EB0DB3815}" srcOrd="1" destOrd="0" presId="urn:microsoft.com/office/officeart/2005/8/layout/hierarchy3"/>
    <dgm:cxn modelId="{6B5F8EF3-20D4-482F-BA9F-6546B6D75A72}" type="presParOf" srcId="{199627CD-3D01-41F3-8DB6-714EB0DB3815}" destId="{0F2DF947-2D16-4791-871A-CCA3DEDF8B72}" srcOrd="0" destOrd="0" presId="urn:microsoft.com/office/officeart/2005/8/layout/hierarchy3"/>
    <dgm:cxn modelId="{6B29B0BC-F019-4CE4-B149-738B770F9D0A}" type="presParOf" srcId="{199627CD-3D01-41F3-8DB6-714EB0DB3815}" destId="{53A1AEE9-4FB5-4A64-ADC1-B1D8FC1C242B}" srcOrd="1" destOrd="0" presId="urn:microsoft.com/office/officeart/2005/8/layout/hierarchy3"/>
    <dgm:cxn modelId="{9096D48E-AE01-4C53-A9BF-6960812A937B}" type="presParOf" srcId="{199627CD-3D01-41F3-8DB6-714EB0DB3815}" destId="{940CA361-8028-40B4-B40C-2EB29CF71847}" srcOrd="2" destOrd="0" presId="urn:microsoft.com/office/officeart/2005/8/layout/hierarchy3"/>
    <dgm:cxn modelId="{328B77AA-3443-4AA8-A8F9-F62EF9BEDC2C}" type="presParOf" srcId="{199627CD-3D01-41F3-8DB6-714EB0DB3815}" destId="{EAEBABE1-B85E-4A92-810F-0B022E2DAAF9}" srcOrd="3" destOrd="0" presId="urn:microsoft.com/office/officeart/2005/8/layout/hierarchy3"/>
    <dgm:cxn modelId="{9C7CAFDE-7777-42EF-B20E-E30E944E0AA5}" type="presParOf" srcId="{199627CD-3D01-41F3-8DB6-714EB0DB3815}" destId="{23B1B47F-8EC4-4396-9AAC-5A9791598B17}" srcOrd="4" destOrd="0" presId="urn:microsoft.com/office/officeart/2005/8/layout/hierarchy3"/>
    <dgm:cxn modelId="{29A05E93-51FA-4BFC-8902-72E37BF2C63F}" type="presParOf" srcId="{199627CD-3D01-41F3-8DB6-714EB0DB3815}" destId="{D1F26CBF-BCDA-48A4-A43C-0FC8A1D7B180}" srcOrd="5" destOrd="0" presId="urn:microsoft.com/office/officeart/2005/8/layout/hierarchy3"/>
    <dgm:cxn modelId="{817F1B0F-2A35-43C5-BFCA-68F6F96EEB2C}" type="presParOf" srcId="{9169EF98-4F73-49E5-BA1D-5BDF47468062}" destId="{AE29D04D-6680-45DE-B37C-CA244F0A2AFA}" srcOrd="1" destOrd="0" presId="urn:microsoft.com/office/officeart/2005/8/layout/hierarchy3"/>
    <dgm:cxn modelId="{E63E31C2-3E22-4B2A-ACFF-562C2BAA9DA5}" type="presParOf" srcId="{AE29D04D-6680-45DE-B37C-CA244F0A2AFA}" destId="{B699E01D-87A4-428D-8C73-6F147DEAD08B}" srcOrd="0" destOrd="0" presId="urn:microsoft.com/office/officeart/2005/8/layout/hierarchy3"/>
    <dgm:cxn modelId="{862CBAE0-CCF0-48A3-83D5-6E9D771A772A}" type="presParOf" srcId="{B699E01D-87A4-428D-8C73-6F147DEAD08B}" destId="{CCC543F3-10BD-4A67-9E3C-AD5E1B697CAB}" srcOrd="0" destOrd="0" presId="urn:microsoft.com/office/officeart/2005/8/layout/hierarchy3"/>
    <dgm:cxn modelId="{D2B116F5-A181-4F1A-B1B1-5FD65668F192}" type="presParOf" srcId="{B699E01D-87A4-428D-8C73-6F147DEAD08B}" destId="{1F8172DD-A750-4E22-8163-945819598DF2}" srcOrd="1" destOrd="0" presId="urn:microsoft.com/office/officeart/2005/8/layout/hierarchy3"/>
    <dgm:cxn modelId="{A46FCCC8-BAC8-4F10-B085-43743A7489E8}" type="presParOf" srcId="{AE29D04D-6680-45DE-B37C-CA244F0A2AFA}" destId="{CD5AE1B1-8E97-40FA-8694-806E11A42D17}" srcOrd="1" destOrd="0" presId="urn:microsoft.com/office/officeart/2005/8/layout/hierarchy3"/>
    <dgm:cxn modelId="{A8AE43DF-7941-4180-9998-9E2A6FB039C6}" type="presParOf" srcId="{CD5AE1B1-8E97-40FA-8694-806E11A42D17}" destId="{12F3D1FC-AB55-4401-AF65-F774951D453C}" srcOrd="0" destOrd="0" presId="urn:microsoft.com/office/officeart/2005/8/layout/hierarchy3"/>
    <dgm:cxn modelId="{7BD4B0B2-795F-447C-AEC6-59EA8A481F87}" type="presParOf" srcId="{CD5AE1B1-8E97-40FA-8694-806E11A42D17}" destId="{92B26EE9-F08A-4096-BC42-B0766C72C526}" srcOrd="1" destOrd="0" presId="urn:microsoft.com/office/officeart/2005/8/layout/hierarchy3"/>
    <dgm:cxn modelId="{55BCBA89-5959-49B1-B48B-DCCB4FB57838}" type="presParOf" srcId="{CD5AE1B1-8E97-40FA-8694-806E11A42D17}" destId="{673CB374-D867-4EFD-8C06-AEE9FFA167EE}" srcOrd="2" destOrd="0" presId="urn:microsoft.com/office/officeart/2005/8/layout/hierarchy3"/>
    <dgm:cxn modelId="{EA071F7B-43A4-4059-B1C1-D71716BBBCAF}" type="presParOf" srcId="{CD5AE1B1-8E97-40FA-8694-806E11A42D17}" destId="{C661BF42-3E93-4B63-A5A5-FFC8CE457BDB}" srcOrd="3" destOrd="0" presId="urn:microsoft.com/office/officeart/2005/8/layout/hierarchy3"/>
    <dgm:cxn modelId="{7DAEBAD6-5392-4CC1-B8C5-5336BC7F83DD}" type="presParOf" srcId="{CD5AE1B1-8E97-40FA-8694-806E11A42D17}" destId="{7354A947-269F-4B8D-A67B-B8DBCAF2A55D}" srcOrd="4" destOrd="0" presId="urn:microsoft.com/office/officeart/2005/8/layout/hierarchy3"/>
    <dgm:cxn modelId="{7F426B72-E0A2-4847-AFBE-E243896D438B}" type="presParOf" srcId="{CD5AE1B1-8E97-40FA-8694-806E11A42D17}" destId="{F7D839F8-03FE-4F77-A1AF-DC7677C5597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EC456A-826E-409E-A232-76844136D9AA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2E81B95-A859-4BD5-9332-2F6EB3E0F991}">
      <dgm:prSet/>
      <dgm:spPr/>
      <dgm:t>
        <a:bodyPr/>
        <a:lstStyle/>
        <a:p>
          <a:pPr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Создание условий для функционирования органов местного самоуправления муниципального образования «Холм-Жирковский район» Смоленской области.</a:t>
          </a:r>
          <a:endParaRPr lang="ru-RU" dirty="0">
            <a:latin typeface="Sitka Small" panose="02000505000000020004" pitchFamily="2" charset="0"/>
          </a:endParaRPr>
        </a:p>
      </dgm:t>
    </dgm:pt>
    <dgm:pt modelId="{4EA53834-CBBE-4797-995D-0304B488F9DE}" type="parTrans" cxnId="{44321E5C-D959-4239-82CD-8AB56BAEB60F}">
      <dgm:prSet/>
      <dgm:spPr/>
      <dgm:t>
        <a:bodyPr/>
        <a:lstStyle/>
        <a:p>
          <a:endParaRPr lang="ru-RU"/>
        </a:p>
      </dgm:t>
    </dgm:pt>
    <dgm:pt modelId="{7ED821E5-D3A2-4362-A9EB-89AA1C9639CF}" type="sibTrans" cxnId="{44321E5C-D959-4239-82CD-8AB56BAEB60F}">
      <dgm:prSet/>
      <dgm:spPr/>
      <dgm:t>
        <a:bodyPr/>
        <a:lstStyle/>
        <a:p>
          <a:endParaRPr lang="ru-RU"/>
        </a:p>
      </dgm:t>
    </dgm:pt>
    <dgm:pt modelId="{5419C6D8-83E8-4366-AB0E-6744BF77D993}" type="pres">
      <dgm:prSet presAssocID="{8BEC456A-826E-409E-A232-76844136D9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67A435-B338-4E84-9CB8-672C7AC4640E}" type="pres">
      <dgm:prSet presAssocID="{72E81B95-A859-4BD5-9332-2F6EB3E0F99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321E5C-D959-4239-82CD-8AB56BAEB60F}" srcId="{8BEC456A-826E-409E-A232-76844136D9AA}" destId="{72E81B95-A859-4BD5-9332-2F6EB3E0F991}" srcOrd="0" destOrd="0" parTransId="{4EA53834-CBBE-4797-995D-0304B488F9DE}" sibTransId="{7ED821E5-D3A2-4362-A9EB-89AA1C9639CF}"/>
    <dgm:cxn modelId="{5E42C72E-AC01-4C76-9E7B-EFA6688EABB8}" type="presOf" srcId="{8BEC456A-826E-409E-A232-76844136D9AA}" destId="{5419C6D8-83E8-4366-AB0E-6744BF77D993}" srcOrd="0" destOrd="0" presId="urn:microsoft.com/office/officeart/2005/8/layout/vList2"/>
    <dgm:cxn modelId="{04DF1709-DDC7-4FA3-BBF7-8D761794708B}" type="presOf" srcId="{72E81B95-A859-4BD5-9332-2F6EB3E0F991}" destId="{7967A435-B338-4E84-9CB8-672C7AC4640E}" srcOrd="0" destOrd="0" presId="urn:microsoft.com/office/officeart/2005/8/layout/vList2"/>
    <dgm:cxn modelId="{94A70787-75DD-459B-BC7B-B223D683B7CB}" type="presParOf" srcId="{5419C6D8-83E8-4366-AB0E-6744BF77D993}" destId="{7967A435-B338-4E84-9CB8-672C7AC4640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AECFF-FDA4-4EF8-BDF9-C673FE5563E8}">
      <dsp:nvSpPr>
        <dsp:cNvPr id="0" name=""/>
        <dsp:cNvSpPr/>
      </dsp:nvSpPr>
      <dsp:spPr>
        <a:xfrm rot="5400000">
          <a:off x="2990466" y="589924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388339" y="770108"/>
        <a:ext cx="1187915" cy="1365420"/>
      </dsp:txXfrm>
    </dsp:sp>
    <dsp:sp modelId="{002E6CA7-7525-4B3A-BDEA-2E7EE438876D}">
      <dsp:nvSpPr>
        <dsp:cNvPr id="0" name=""/>
        <dsp:cNvSpPr/>
      </dsp:nvSpPr>
      <dsp:spPr>
        <a:xfrm>
          <a:off x="4927414" y="839826"/>
          <a:ext cx="2213765" cy="1190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31EB5-310B-4C29-A308-C76A0039882D}">
      <dsp:nvSpPr>
        <dsp:cNvPr id="0" name=""/>
        <dsp:cNvSpPr/>
      </dsp:nvSpPr>
      <dsp:spPr>
        <a:xfrm rot="5400000">
          <a:off x="1160184" y="503258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FF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58057" y="683442"/>
        <a:ext cx="1187915" cy="1365420"/>
      </dsp:txXfrm>
    </dsp:sp>
    <dsp:sp modelId="{645E9327-EFF8-4681-AA27-642B2006EE5F}">
      <dsp:nvSpPr>
        <dsp:cNvPr id="0" name=""/>
        <dsp:cNvSpPr/>
      </dsp:nvSpPr>
      <dsp:spPr>
        <a:xfrm rot="5400000">
          <a:off x="2084827" y="2255763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FFC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2482700" y="2435947"/>
        <a:ext cx="1187915" cy="1365420"/>
      </dsp:txXfrm>
    </dsp:sp>
    <dsp:sp modelId="{F350C8BC-685B-4971-88B8-B9A5CA3EEBC9}">
      <dsp:nvSpPr>
        <dsp:cNvPr id="0" name=""/>
        <dsp:cNvSpPr/>
      </dsp:nvSpPr>
      <dsp:spPr>
        <a:xfrm>
          <a:off x="0" y="2523557"/>
          <a:ext cx="2142354" cy="1190196"/>
        </a:xfrm>
        <a:prstGeom prst="wedgeRoundRectCallou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D43CD-C870-4968-8E6F-80318E0E08E1}">
      <dsp:nvSpPr>
        <dsp:cNvPr id="0" name=""/>
        <dsp:cNvSpPr/>
      </dsp:nvSpPr>
      <dsp:spPr>
        <a:xfrm rot="5400000">
          <a:off x="3948675" y="2255763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4346548" y="2435947"/>
        <a:ext cx="1187915" cy="1365420"/>
      </dsp:txXfrm>
    </dsp:sp>
    <dsp:sp modelId="{7FBAD070-8E4C-422C-8CB2-0A12B2F0C227}">
      <dsp:nvSpPr>
        <dsp:cNvPr id="0" name=""/>
        <dsp:cNvSpPr/>
      </dsp:nvSpPr>
      <dsp:spPr>
        <a:xfrm rot="5400000">
          <a:off x="3020322" y="3939494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FF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418195" y="4119678"/>
        <a:ext cx="1187915" cy="1365420"/>
      </dsp:txXfrm>
    </dsp:sp>
    <dsp:sp modelId="{A747FBB7-DD11-46DD-975D-DE55298BFCD0}">
      <dsp:nvSpPr>
        <dsp:cNvPr id="0" name=""/>
        <dsp:cNvSpPr/>
      </dsp:nvSpPr>
      <dsp:spPr>
        <a:xfrm>
          <a:off x="4927414" y="4207289"/>
          <a:ext cx="2213765" cy="1190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215E5-EFF6-49A1-8AE4-4F5263ECB00F}">
      <dsp:nvSpPr>
        <dsp:cNvPr id="0" name=""/>
        <dsp:cNvSpPr/>
      </dsp:nvSpPr>
      <dsp:spPr>
        <a:xfrm rot="5400000">
          <a:off x="1116211" y="3890439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99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14084" y="4070623"/>
        <a:ext cx="1187915" cy="13654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11D52-C353-45DC-803B-BD0210FB5D6C}">
      <dsp:nvSpPr>
        <dsp:cNvPr id="0" name=""/>
        <dsp:cNvSpPr/>
      </dsp:nvSpPr>
      <dsp:spPr>
        <a:xfrm>
          <a:off x="0" y="24140"/>
          <a:ext cx="6120680" cy="943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Sitka Small" panose="02000505000000020004" pitchFamily="2" charset="0"/>
            </a:rPr>
            <a:t>В </a:t>
          </a:r>
          <a:r>
            <a:rPr lang="ru-RU" sz="1300" b="1" kern="1200" dirty="0" smtClean="0">
              <a:latin typeface="Sitka Small" panose="02000505000000020004" pitchFamily="2" charset="0"/>
            </a:rPr>
            <a:t>2022</a:t>
          </a:r>
          <a:r>
            <a:rPr lang="ru-RU" sz="1300" kern="120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sz="1300" b="1" kern="1200" dirty="0" smtClean="0">
              <a:latin typeface="Sitka Small" panose="02000505000000020004" pitchFamily="2" charset="0"/>
            </a:rPr>
            <a:t>26 270,9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300" b="1" kern="1200" dirty="0" smtClean="0">
              <a:latin typeface="Sitka Small" panose="02000505000000020004" pitchFamily="2" charset="0"/>
            </a:rPr>
            <a:t>96,5</a:t>
          </a:r>
          <a:r>
            <a:rPr lang="ru-RU" sz="13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300" b="1" kern="1200" dirty="0" smtClean="0">
              <a:latin typeface="Sitka Small" panose="02000505000000020004" pitchFamily="2" charset="0"/>
            </a:rPr>
            <a:t>27 238,3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рублей). По сравнению с </a:t>
          </a:r>
          <a:r>
            <a:rPr lang="ru-RU" sz="1300" b="1" kern="1200" dirty="0" smtClean="0">
              <a:latin typeface="Sitka Small" panose="02000505000000020004" pitchFamily="2" charset="0"/>
            </a:rPr>
            <a:t>2021</a:t>
          </a:r>
          <a:r>
            <a:rPr lang="ru-RU" sz="1300" kern="1200" dirty="0" smtClean="0">
              <a:latin typeface="Sitka Small" panose="02000505000000020004" pitchFamily="2" charset="0"/>
            </a:rPr>
            <a:t> годом расходы увеличились на </a:t>
          </a:r>
          <a:r>
            <a:rPr lang="ru-RU" sz="1300" b="1" kern="1200" dirty="0" smtClean="0">
              <a:latin typeface="Sitka Small" panose="02000505000000020004" pitchFamily="2" charset="0"/>
            </a:rPr>
            <a:t>795,0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рублей.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46034" y="70174"/>
        <a:ext cx="6028612" cy="85095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3992968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Bookman Old Style" panose="02050604050505020204" pitchFamily="18" charset="0"/>
            </a:rPr>
            <a:t>«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19 911,0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3992968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3658500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419,6     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3658500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3475214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28,5 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3475214" cy="369336"/>
      </dsp:txXfrm>
    </dsp:sp>
    <dsp:sp modelId="{400EB121-59E7-4F3C-AAEC-8B8E786BC37E}">
      <dsp:nvSpPr>
        <dsp:cNvPr id="0" name=""/>
        <dsp:cNvSpPr/>
      </dsp:nvSpPr>
      <dsp:spPr>
        <a:xfrm>
          <a:off x="572008" y="1246835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3416692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3416692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3475214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688,5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3475214" cy="369336"/>
      </dsp:txXfrm>
    </dsp:sp>
    <dsp:sp modelId="{2F8040AC-C318-4B86-9B65-C05202548638}">
      <dsp:nvSpPr>
        <dsp:cNvPr id="0" name=""/>
        <dsp:cNvSpPr/>
      </dsp:nvSpPr>
      <dsp:spPr>
        <a:xfrm>
          <a:off x="572008" y="2355494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3658500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3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679,7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3658500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3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3992968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4 473,7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3992968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D0F93-CD85-4C8E-BD79-AA3C95324ED8}">
      <dsp:nvSpPr>
        <dsp:cNvPr id="0" name=""/>
        <dsp:cNvSpPr/>
      </dsp:nvSpPr>
      <dsp:spPr>
        <a:xfrm>
          <a:off x="0" y="31003"/>
          <a:ext cx="4896544" cy="7300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Sitka Small" panose="02000505000000020004" pitchFamily="2" charset="0"/>
            </a:rPr>
            <a:t>В 2021 </a:t>
          </a:r>
          <a:r>
            <a:rPr lang="ru-RU" sz="1300" kern="1200" dirty="0" smtClean="0">
              <a:latin typeface="Sitka Small" panose="02000505000000020004" pitchFamily="2" charset="0"/>
            </a:rPr>
            <a:t>году на реализацию программы было направлено  </a:t>
          </a:r>
          <a:r>
            <a:rPr lang="ru-RU" sz="1300" b="1" kern="1200" dirty="0" smtClean="0">
              <a:latin typeface="Sitka Small" panose="02000505000000020004" pitchFamily="2" charset="0"/>
            </a:rPr>
            <a:t>29 361,8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300" b="1" kern="1200" dirty="0" smtClean="0">
              <a:latin typeface="Sitka Small" panose="02000505000000020004" pitchFamily="2" charset="0"/>
            </a:rPr>
            <a:t>99,3 %</a:t>
          </a:r>
          <a:r>
            <a:rPr lang="ru-RU" sz="1300" kern="1200" dirty="0" smtClean="0">
              <a:latin typeface="Sitka Small" panose="02000505000000020004" pitchFamily="2" charset="0"/>
            </a:rPr>
            <a:t> к годовому плану (</a:t>
          </a:r>
          <a:r>
            <a:rPr lang="ru-RU" sz="1300" b="1" kern="1200" dirty="0" smtClean="0">
              <a:latin typeface="Sitka Small" panose="02000505000000020004" pitchFamily="2" charset="0"/>
            </a:rPr>
            <a:t>29 583,1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рублей), в том числе: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35640" y="66643"/>
        <a:ext cx="4825264" cy="6588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59E9A-AAF0-4C3D-91EC-357D74F3FFE1}">
      <dsp:nvSpPr>
        <dsp:cNvPr id="0" name=""/>
        <dsp:cNvSpPr/>
      </dsp:nvSpPr>
      <dsp:spPr>
        <a:xfrm>
          <a:off x="0" y="67240"/>
          <a:ext cx="4630512" cy="38095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</a:t>
          </a:r>
          <a:r>
            <a:rPr lang="ru-RU" sz="1400" kern="1200" dirty="0" smtClean="0">
              <a:solidFill>
                <a:schemeClr val="bg1"/>
              </a:solidFill>
            </a:rPr>
            <a:t> программа была профинансирована: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18597" y="85837"/>
        <a:ext cx="4593318" cy="343758"/>
      </dsp:txXfrm>
    </dsp:sp>
    <dsp:sp modelId="{52F7BFDD-FA0F-4231-814D-5AE68CF250C0}">
      <dsp:nvSpPr>
        <dsp:cNvPr id="0" name=""/>
        <dsp:cNvSpPr/>
      </dsp:nvSpPr>
      <dsp:spPr>
        <a:xfrm>
          <a:off x="0" y="460539"/>
          <a:ext cx="4630512" cy="380952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-за счет  средств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бюджета района 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в сумме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28 383,7 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руб.;</a:t>
          </a:r>
          <a:endParaRPr lang="ru-RU" sz="12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18597" y="479136"/>
        <a:ext cx="4593318" cy="343758"/>
      </dsp:txXfrm>
    </dsp:sp>
    <dsp:sp modelId="{2FBD2C29-96C9-43B5-8E37-B36AB1E30577}">
      <dsp:nvSpPr>
        <dsp:cNvPr id="0" name=""/>
        <dsp:cNvSpPr/>
      </dsp:nvSpPr>
      <dsp:spPr>
        <a:xfrm>
          <a:off x="0" y="878422"/>
          <a:ext cx="4630512" cy="380952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за счет средств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областного бюджета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в сумме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939,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1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</a:t>
          </a:r>
          <a:r>
            <a:rPr lang="ru-RU" sz="1200" kern="1200" dirty="0" smtClean="0">
              <a:latin typeface="Sitka Small" panose="02000505000000020004" pitchFamily="2" charset="0"/>
            </a:rPr>
            <a:t>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18597" y="897019"/>
        <a:ext cx="4593318" cy="343758"/>
      </dsp:txXfrm>
    </dsp:sp>
    <dsp:sp modelId="{3EC60290-8495-4FF1-971F-C19BE940ECDE}">
      <dsp:nvSpPr>
        <dsp:cNvPr id="0" name=""/>
        <dsp:cNvSpPr/>
      </dsp:nvSpPr>
      <dsp:spPr>
        <a:xfrm>
          <a:off x="54021" y="1302224"/>
          <a:ext cx="4552311" cy="413813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- за счет средств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бюджетов поселений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в сумме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39,0 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руб.</a:t>
          </a:r>
          <a:endParaRPr lang="ru-RU" sz="12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74222" y="1322425"/>
        <a:ext cx="4511909" cy="37341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531AA-752A-4922-AD51-A79B26F1890C}">
      <dsp:nvSpPr>
        <dsp:cNvPr id="0" name=""/>
        <dsp:cNvSpPr/>
      </dsp:nvSpPr>
      <dsp:spPr>
        <a:xfrm>
          <a:off x="0" y="23080"/>
          <a:ext cx="9036496" cy="673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200" b="1" kern="1200" dirty="0" smtClean="0">
              <a:latin typeface="Sitka Small" panose="02000505000000020004" pitchFamily="2" charset="0"/>
            </a:rPr>
            <a:t>: </a:t>
          </a:r>
          <a:r>
            <a:rPr lang="ru-RU" sz="1200" kern="1200" dirty="0" smtClean="0">
              <a:latin typeface="Sitka Small" panose="02000505000000020004" pitchFamily="2" charset="0"/>
            </a:rPr>
            <a:t>Обеспечение общедоступного бесплатного дошкольного, начального общего, основного общего и  среднего общего образования. Повышение качества образования, соответствующего требованиям инновационного развития экономики. Создание условий для творческого развития молодежи.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32898" y="55978"/>
        <a:ext cx="8970700" cy="60812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39715" y="-653018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3716768" cy="3693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условий для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реализации программы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7 315,7   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3716768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3382300" cy="3693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3 758,4        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3382300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3199014" cy="3693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29 787,0      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3199014" cy="369336"/>
      </dsp:txXfrm>
    </dsp:sp>
    <dsp:sp modelId="{400EB121-59E7-4F3C-AAEC-8B8E786BC37E}">
      <dsp:nvSpPr>
        <dsp:cNvPr id="0" name=""/>
        <dsp:cNvSpPr/>
      </dsp:nvSpPr>
      <dsp:spPr>
        <a:xfrm>
          <a:off x="572008" y="1246835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3140492" cy="3693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121 082,7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3140492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3199014" cy="3693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9 105,8 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3199014" cy="369336"/>
      </dsp:txXfrm>
    </dsp:sp>
    <dsp:sp modelId="{2F8040AC-C318-4B86-9B65-C05202548638}">
      <dsp:nvSpPr>
        <dsp:cNvPr id="0" name=""/>
        <dsp:cNvSpPr/>
      </dsp:nvSpPr>
      <dsp:spPr>
        <a:xfrm>
          <a:off x="572008" y="2355494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3382300" cy="3693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«Региональный проект «Современная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Школа</a:t>
          </a:r>
          <a:r>
            <a:rPr lang="ru-RU" sz="1100" b="1" kern="1200" smtClean="0">
              <a:latin typeface="Arial" panose="020B0604020202020204" pitchFamily="34" charset="0"/>
              <a:cs typeface="Arial" panose="020B0604020202020204" pitchFamily="34" charset="0"/>
            </a:rPr>
            <a:t>»                                                 6 464,6        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3382300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3716768" cy="3693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6 285,7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3716768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0FE090-E1AC-4504-8D71-C5424D9D528D}">
      <dsp:nvSpPr>
        <dsp:cNvPr id="0" name=""/>
        <dsp:cNvSpPr/>
      </dsp:nvSpPr>
      <dsp:spPr>
        <a:xfrm>
          <a:off x="4149" y="411153"/>
          <a:ext cx="3273417" cy="21822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459B4-CC06-48DF-910F-CE7CF3E826FF}">
      <dsp:nvSpPr>
        <dsp:cNvPr id="0" name=""/>
        <dsp:cNvSpPr/>
      </dsp:nvSpPr>
      <dsp:spPr>
        <a:xfrm>
          <a:off x="3262220" y="2501692"/>
          <a:ext cx="4941667" cy="3320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Sitka Small" panose="02000505000000020004" pitchFamily="2" charset="0"/>
            </a:rPr>
            <a:t>	</a:t>
          </a:r>
          <a:endParaRPr lang="ru-RU" sz="1400" kern="1200" dirty="0">
            <a:latin typeface="Sitka Small" panose="02000505000000020004" pitchFamily="2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Sitka Small" panose="02000505000000020004" pitchFamily="2" charset="0"/>
            </a:rPr>
            <a:t>	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Важным проектом, положившим свое начало  в 2022 году стало </a:t>
          </a:r>
          <a:r>
            <a:rPr lang="ru-RU" sz="1400" b="1" i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строительство станции водоподготовки для хозяйственно-питьевых нужд с реконструкцией водопроводных сетей в </a:t>
          </a:r>
          <a:r>
            <a:rPr lang="ru-RU" sz="1400" b="1" i="1" kern="1200" dirty="0" err="1" smtClean="0">
              <a:solidFill>
                <a:schemeClr val="bg1"/>
              </a:solidFill>
              <a:latin typeface="Sitka Small" panose="02000505000000020004" pitchFamily="2" charset="0"/>
            </a:rPr>
            <a:t>пгт</a:t>
          </a:r>
          <a:r>
            <a:rPr lang="ru-RU" sz="1400" b="1" i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. Холм-Жирковский Смоленской области.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	Мощность станции очистки воды составляет 2 400 </a:t>
          </a:r>
          <a:r>
            <a:rPr lang="ru-RU" sz="1400" kern="1200" dirty="0" err="1" smtClean="0">
              <a:solidFill>
                <a:schemeClr val="bg1"/>
              </a:solidFill>
              <a:latin typeface="Sitka Small" panose="02000505000000020004" pitchFamily="2" charset="0"/>
            </a:rPr>
            <a:t>мз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/сутки. Вода, поступающая на установку водоподготовки  из артезианских скважин проходит очистку на фильтрах, аэрацию и обезжелезивание.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  <a:p>
          <a:pPr marL="228600" lvl="2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	Строительно-монтажные работы завершены в ноябре 2022 года. Во втором квартале 2023 года планируется завершить работы по благоустройству. </a:t>
          </a:r>
          <a:r>
            <a:rPr lang="ru-RU" sz="1400" kern="1200" dirty="0" smtClean="0">
              <a:latin typeface="Sitka Small" panose="02000505000000020004" pitchFamily="2" charset="0"/>
            </a:rPr>
            <a:t>работы по благоустройству территории станции.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262220" y="2501692"/>
        <a:ext cx="4941667" cy="3320963"/>
      </dsp:txXfrm>
    </dsp:sp>
    <dsp:sp modelId="{E8A11818-06A7-41F9-B530-D54AA87C8944}">
      <dsp:nvSpPr>
        <dsp:cNvPr id="0" name=""/>
        <dsp:cNvSpPr/>
      </dsp:nvSpPr>
      <dsp:spPr>
        <a:xfrm>
          <a:off x="3005064" y="2321059"/>
          <a:ext cx="1113776" cy="1114065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A48478-9EE5-45C2-8ED5-6175FC55DB16}">
      <dsp:nvSpPr>
        <dsp:cNvPr id="0" name=""/>
        <dsp:cNvSpPr/>
      </dsp:nvSpPr>
      <dsp:spPr>
        <a:xfrm rot="5400000">
          <a:off x="7379381" y="2321203"/>
          <a:ext cx="1114065" cy="1113776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F35A55-5C80-4144-B24A-5B6D8EC0E671}">
      <dsp:nvSpPr>
        <dsp:cNvPr id="0" name=""/>
        <dsp:cNvSpPr/>
      </dsp:nvSpPr>
      <dsp:spPr>
        <a:xfrm rot="16200000">
          <a:off x="3024189" y="5125508"/>
          <a:ext cx="1114065" cy="1113776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538A1E-6BC2-44E6-AC2D-7D8E497CE417}">
      <dsp:nvSpPr>
        <dsp:cNvPr id="0" name=""/>
        <dsp:cNvSpPr/>
      </dsp:nvSpPr>
      <dsp:spPr>
        <a:xfrm rot="10800000">
          <a:off x="7416826" y="5125375"/>
          <a:ext cx="1113776" cy="1114065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43C41-5B67-434D-A0F0-AE551C6060DB}">
      <dsp:nvSpPr>
        <dsp:cNvPr id="0" name=""/>
        <dsp:cNvSpPr/>
      </dsp:nvSpPr>
      <dsp:spPr>
        <a:xfrm rot="10800000">
          <a:off x="216032" y="3637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 Установление льгот и преференций для инвесторов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3637"/>
        <a:ext cx="8093844" cy="748238"/>
      </dsp:txXfrm>
    </dsp:sp>
    <dsp:sp modelId="{C2E5ED50-1F78-4D07-B0EA-A691D878FB30}">
      <dsp:nvSpPr>
        <dsp:cNvPr id="0" name=""/>
        <dsp:cNvSpPr/>
      </dsp:nvSpPr>
      <dsp:spPr>
        <a:xfrm>
          <a:off x="0" y="57929"/>
          <a:ext cx="748238" cy="74823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215DDD-360F-4C3F-AF61-2D7614C8B141}">
      <dsp:nvSpPr>
        <dsp:cNvPr id="0" name=""/>
        <dsp:cNvSpPr/>
      </dsp:nvSpPr>
      <dsp:spPr>
        <a:xfrm rot="10800000">
          <a:off x="216032" y="975230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50000"/>
                <a:satMod val="300000"/>
              </a:schemeClr>
            </a:gs>
            <a:gs pos="35000">
              <a:schemeClr val="accent3">
                <a:hueOff val="2250053"/>
                <a:satOff val="-3376"/>
                <a:lumOff val="-549"/>
                <a:alphaOff val="0"/>
                <a:tint val="37000"/>
                <a:satMod val="30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Обеспечено поступление в консолидированный  бюджет налоговых и неналоговых доходов в сумме 92 761,5 тыс. рублей, что на 2 800,0 тыс. рублей или 103% больше уровня 2021 года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975230"/>
        <a:ext cx="8093844" cy="748238"/>
      </dsp:txXfrm>
    </dsp:sp>
    <dsp:sp modelId="{A200E86B-49BC-44FC-9105-C5AF799FECF8}">
      <dsp:nvSpPr>
        <dsp:cNvPr id="0" name=""/>
        <dsp:cNvSpPr/>
      </dsp:nvSpPr>
      <dsp:spPr>
        <a:xfrm>
          <a:off x="0" y="1008108"/>
          <a:ext cx="748238" cy="748238"/>
        </a:xfrm>
        <a:prstGeom prst="ellipse">
          <a:avLst/>
        </a:prstGeom>
        <a:solidFill>
          <a:schemeClr val="accent3">
            <a:tint val="50000"/>
            <a:hueOff val="2150440"/>
            <a:satOff val="-2822"/>
            <a:lumOff val="-27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5D8DE5-0DCE-4B81-B8BB-17CD35AC9AA3}">
      <dsp:nvSpPr>
        <dsp:cNvPr id="0" name=""/>
        <dsp:cNvSpPr/>
      </dsp:nvSpPr>
      <dsp:spPr>
        <a:xfrm rot="10800000">
          <a:off x="216032" y="1946824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50000"/>
                <a:satMod val="300000"/>
              </a:schemeClr>
            </a:gs>
            <a:gs pos="35000">
              <a:schemeClr val="accent3">
                <a:hueOff val="4500106"/>
                <a:satOff val="-6752"/>
                <a:lumOff val="-1098"/>
                <a:alphaOff val="0"/>
                <a:tint val="37000"/>
                <a:satMod val="30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Проведена ежегодная оценка эффективности налоговых расходов муниципальных образований Холм-Жирковского района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1946824"/>
        <a:ext cx="8093844" cy="748238"/>
      </dsp:txXfrm>
    </dsp:sp>
    <dsp:sp modelId="{7581FDFD-5345-4B6F-89BB-F9A632FC5412}">
      <dsp:nvSpPr>
        <dsp:cNvPr id="0" name=""/>
        <dsp:cNvSpPr/>
      </dsp:nvSpPr>
      <dsp:spPr>
        <a:xfrm>
          <a:off x="0" y="1926203"/>
          <a:ext cx="748238" cy="748238"/>
        </a:xfrm>
        <a:prstGeom prst="ellipse">
          <a:avLst/>
        </a:prstGeom>
        <a:solidFill>
          <a:schemeClr val="accent3">
            <a:tint val="50000"/>
            <a:hueOff val="4300880"/>
            <a:satOff val="-5643"/>
            <a:lumOff val="-55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FF9B66-C5AE-40DF-BB5E-A72B68A47B5F}">
      <dsp:nvSpPr>
        <dsp:cNvPr id="0" name=""/>
        <dsp:cNvSpPr/>
      </dsp:nvSpPr>
      <dsp:spPr>
        <a:xfrm rot="10800000">
          <a:off x="259053" y="2918418"/>
          <a:ext cx="8194860" cy="748238"/>
        </a:xfrm>
        <a:prstGeom prst="homePlate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tint val="50000"/>
                <a:satMod val="300000"/>
              </a:schemeClr>
            </a:gs>
            <a:gs pos="35000">
              <a:schemeClr val="accent3">
                <a:hueOff val="6750158"/>
                <a:satOff val="-10128"/>
                <a:lumOff val="-1647"/>
                <a:alphaOff val="0"/>
                <a:tint val="37000"/>
                <a:satMod val="30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За 2022 год трудоустроено 15 человек, признанных ранее безработными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46112" y="2918418"/>
        <a:ext cx="8007801" cy="748238"/>
      </dsp:txXfrm>
    </dsp:sp>
    <dsp:sp modelId="{43508742-3B14-4E15-A062-620BF18A1902}">
      <dsp:nvSpPr>
        <dsp:cNvPr id="0" name=""/>
        <dsp:cNvSpPr/>
      </dsp:nvSpPr>
      <dsp:spPr>
        <a:xfrm>
          <a:off x="0" y="2883475"/>
          <a:ext cx="748238" cy="748238"/>
        </a:xfrm>
        <a:prstGeom prst="ellipse">
          <a:avLst/>
        </a:prstGeom>
        <a:solidFill>
          <a:schemeClr val="accent3">
            <a:tint val="50000"/>
            <a:hueOff val="6451319"/>
            <a:satOff val="-8465"/>
            <a:lumOff val="-83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20D943-70C8-4A98-82F2-73C14B5EC0CA}">
      <dsp:nvSpPr>
        <dsp:cNvPr id="0" name=""/>
        <dsp:cNvSpPr/>
      </dsp:nvSpPr>
      <dsp:spPr>
        <a:xfrm rot="10800000">
          <a:off x="288024" y="3890012"/>
          <a:ext cx="8136919" cy="748238"/>
        </a:xfrm>
        <a:prstGeom prst="homePlate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tint val="50000"/>
                <a:satMod val="300000"/>
              </a:schemeClr>
            </a:gs>
            <a:gs pos="35000">
              <a:schemeClr val="accent3">
                <a:hueOff val="9000211"/>
                <a:satOff val="-13504"/>
                <a:lumOff val="-2196"/>
                <a:alphaOff val="0"/>
                <a:tint val="37000"/>
                <a:satMod val="30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В отношении  8 ранее не зарегистрированных объектов недвижимости поданы сведения на регистрацию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75083" y="3890012"/>
        <a:ext cx="7949860" cy="748238"/>
      </dsp:txXfrm>
    </dsp:sp>
    <dsp:sp modelId="{71A2EC46-EBF3-49C2-98C4-B0FDCCECFCB2}">
      <dsp:nvSpPr>
        <dsp:cNvPr id="0" name=""/>
        <dsp:cNvSpPr/>
      </dsp:nvSpPr>
      <dsp:spPr>
        <a:xfrm>
          <a:off x="0" y="3881631"/>
          <a:ext cx="748238" cy="748238"/>
        </a:xfrm>
        <a:prstGeom prst="ellipse">
          <a:avLst/>
        </a:prstGeom>
        <a:solidFill>
          <a:schemeClr val="accent3">
            <a:tint val="50000"/>
            <a:hueOff val="8601759"/>
            <a:satOff val="-11286"/>
            <a:lumOff val="-111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613442-FBDC-445E-A015-5094ABB9B85E}">
      <dsp:nvSpPr>
        <dsp:cNvPr id="0" name=""/>
        <dsp:cNvSpPr/>
      </dsp:nvSpPr>
      <dsp:spPr>
        <a:xfrm rot="10800000">
          <a:off x="288024" y="4861606"/>
          <a:ext cx="8136919" cy="748238"/>
        </a:xfrm>
        <a:prstGeom prst="homePlat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Сохранено количество субъектов СМП, осуществляющих свою деятельность на территории Холм-Жирковского района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75083" y="4861606"/>
        <a:ext cx="7949860" cy="748238"/>
      </dsp:txXfrm>
    </dsp:sp>
    <dsp:sp modelId="{51A8FA49-6A15-4D16-BCE2-4BECA0159FE4}">
      <dsp:nvSpPr>
        <dsp:cNvPr id="0" name=""/>
        <dsp:cNvSpPr/>
      </dsp:nvSpPr>
      <dsp:spPr>
        <a:xfrm>
          <a:off x="0" y="4865243"/>
          <a:ext cx="748238" cy="748238"/>
        </a:xfrm>
        <a:prstGeom prst="ellipse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43C41-5B67-434D-A0F0-AE551C6060DB}">
      <dsp:nvSpPr>
        <dsp:cNvPr id="0" name=""/>
        <dsp:cNvSpPr/>
      </dsp:nvSpPr>
      <dsp:spPr>
        <a:xfrm rot="10800000">
          <a:off x="216032" y="3637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 Исполнение бюджета в рамках 17 муниципальных программ, кассовое исполнение которых составило в целом более 98%. 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3637"/>
        <a:ext cx="8093844" cy="748238"/>
      </dsp:txXfrm>
    </dsp:sp>
    <dsp:sp modelId="{C2E5ED50-1F78-4D07-B0EA-A691D878FB30}">
      <dsp:nvSpPr>
        <dsp:cNvPr id="0" name=""/>
        <dsp:cNvSpPr/>
      </dsp:nvSpPr>
      <dsp:spPr>
        <a:xfrm>
          <a:off x="0" y="57929"/>
          <a:ext cx="748238" cy="74823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215DDD-360F-4C3F-AF61-2D7614C8B141}">
      <dsp:nvSpPr>
        <dsp:cNvPr id="0" name=""/>
        <dsp:cNvSpPr/>
      </dsp:nvSpPr>
      <dsp:spPr>
        <a:xfrm rot="10800000">
          <a:off x="216032" y="975230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50000"/>
                <a:satMod val="300000"/>
              </a:schemeClr>
            </a:gs>
            <a:gs pos="35000">
              <a:schemeClr val="accent3">
                <a:hueOff val="2250053"/>
                <a:satOff val="-3376"/>
                <a:lumOff val="-549"/>
                <a:alphaOff val="0"/>
                <a:tint val="37000"/>
                <a:satMod val="30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Обеспечено сбалансированное исполнение бюджетов муниципальных образований Холм-Жирковского района. 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975230"/>
        <a:ext cx="8093844" cy="748238"/>
      </dsp:txXfrm>
    </dsp:sp>
    <dsp:sp modelId="{A200E86B-49BC-44FC-9105-C5AF799FECF8}">
      <dsp:nvSpPr>
        <dsp:cNvPr id="0" name=""/>
        <dsp:cNvSpPr/>
      </dsp:nvSpPr>
      <dsp:spPr>
        <a:xfrm>
          <a:off x="0" y="1008108"/>
          <a:ext cx="748238" cy="748238"/>
        </a:xfrm>
        <a:prstGeom prst="ellipse">
          <a:avLst/>
        </a:prstGeom>
        <a:solidFill>
          <a:schemeClr val="accent3">
            <a:tint val="50000"/>
            <a:hueOff val="2150440"/>
            <a:satOff val="-2822"/>
            <a:lumOff val="-27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5D8DE5-0DCE-4B81-B8BB-17CD35AC9AA3}">
      <dsp:nvSpPr>
        <dsp:cNvPr id="0" name=""/>
        <dsp:cNvSpPr/>
      </dsp:nvSpPr>
      <dsp:spPr>
        <a:xfrm rot="10800000">
          <a:off x="216032" y="1946824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50000"/>
                <a:satMod val="300000"/>
              </a:schemeClr>
            </a:gs>
            <a:gs pos="35000">
              <a:schemeClr val="accent3">
                <a:hueOff val="4500106"/>
                <a:satOff val="-6752"/>
                <a:lumOff val="-1098"/>
                <a:alphaOff val="0"/>
                <a:tint val="37000"/>
                <a:satMod val="30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Отсутствует задолженность по бюджетным и долговым обязательствам за 2022 год.  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1946824"/>
        <a:ext cx="8093844" cy="748238"/>
      </dsp:txXfrm>
    </dsp:sp>
    <dsp:sp modelId="{7581FDFD-5345-4B6F-89BB-F9A632FC5412}">
      <dsp:nvSpPr>
        <dsp:cNvPr id="0" name=""/>
        <dsp:cNvSpPr/>
      </dsp:nvSpPr>
      <dsp:spPr>
        <a:xfrm>
          <a:off x="0" y="1926203"/>
          <a:ext cx="748238" cy="748238"/>
        </a:xfrm>
        <a:prstGeom prst="ellipse">
          <a:avLst/>
        </a:prstGeom>
        <a:solidFill>
          <a:schemeClr val="accent3">
            <a:tint val="50000"/>
            <a:hueOff val="4300880"/>
            <a:satOff val="-5643"/>
            <a:lumOff val="-55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FF9B66-C5AE-40DF-BB5E-A72B68A47B5F}">
      <dsp:nvSpPr>
        <dsp:cNvPr id="0" name=""/>
        <dsp:cNvSpPr/>
      </dsp:nvSpPr>
      <dsp:spPr>
        <a:xfrm rot="10800000">
          <a:off x="259053" y="2918418"/>
          <a:ext cx="8194860" cy="748238"/>
        </a:xfrm>
        <a:prstGeom prst="homePlate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tint val="50000"/>
                <a:satMod val="300000"/>
              </a:schemeClr>
            </a:gs>
            <a:gs pos="35000">
              <a:schemeClr val="accent3">
                <a:hueOff val="6750158"/>
                <a:satOff val="-10128"/>
                <a:lumOff val="-1647"/>
                <a:alphaOff val="0"/>
                <a:tint val="37000"/>
                <a:satMod val="30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Соблюден предельный уровень дефицита бюджета и объем муниципального долга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46112" y="2918418"/>
        <a:ext cx="8007801" cy="748238"/>
      </dsp:txXfrm>
    </dsp:sp>
    <dsp:sp modelId="{43508742-3B14-4E15-A062-620BF18A1902}">
      <dsp:nvSpPr>
        <dsp:cNvPr id="0" name=""/>
        <dsp:cNvSpPr/>
      </dsp:nvSpPr>
      <dsp:spPr>
        <a:xfrm>
          <a:off x="0" y="2883475"/>
          <a:ext cx="748238" cy="748238"/>
        </a:xfrm>
        <a:prstGeom prst="ellipse">
          <a:avLst/>
        </a:prstGeom>
        <a:solidFill>
          <a:schemeClr val="accent3">
            <a:tint val="50000"/>
            <a:hueOff val="6451319"/>
            <a:satOff val="-8465"/>
            <a:lumOff val="-83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20D943-70C8-4A98-82F2-73C14B5EC0CA}">
      <dsp:nvSpPr>
        <dsp:cNvPr id="0" name=""/>
        <dsp:cNvSpPr/>
      </dsp:nvSpPr>
      <dsp:spPr>
        <a:xfrm rot="10800000">
          <a:off x="288024" y="3890012"/>
          <a:ext cx="8136919" cy="748238"/>
        </a:xfrm>
        <a:prstGeom prst="homePlate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tint val="50000"/>
                <a:satMod val="300000"/>
              </a:schemeClr>
            </a:gs>
            <a:gs pos="35000">
              <a:schemeClr val="accent3">
                <a:hueOff val="9000211"/>
                <a:satOff val="-13504"/>
                <a:lumOff val="-2196"/>
                <a:alphaOff val="0"/>
                <a:tint val="37000"/>
                <a:satMod val="30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Выполнена задача по обеспечению исполнения целевых показателей средней заработной платы отдельных категорий работников, установленных на 2022 год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75083" y="3890012"/>
        <a:ext cx="7949860" cy="748238"/>
      </dsp:txXfrm>
    </dsp:sp>
    <dsp:sp modelId="{71A2EC46-EBF3-49C2-98C4-B0FDCCECFCB2}">
      <dsp:nvSpPr>
        <dsp:cNvPr id="0" name=""/>
        <dsp:cNvSpPr/>
      </dsp:nvSpPr>
      <dsp:spPr>
        <a:xfrm>
          <a:off x="0" y="3881631"/>
          <a:ext cx="748238" cy="748238"/>
        </a:xfrm>
        <a:prstGeom prst="ellipse">
          <a:avLst/>
        </a:prstGeom>
        <a:solidFill>
          <a:schemeClr val="accent3">
            <a:tint val="50000"/>
            <a:hueOff val="8601759"/>
            <a:satOff val="-11286"/>
            <a:lumOff val="-111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613442-FBDC-445E-A015-5094ABB9B85E}">
      <dsp:nvSpPr>
        <dsp:cNvPr id="0" name=""/>
        <dsp:cNvSpPr/>
      </dsp:nvSpPr>
      <dsp:spPr>
        <a:xfrm rot="10800000">
          <a:off x="288024" y="4861606"/>
          <a:ext cx="8136919" cy="748238"/>
        </a:xfrm>
        <a:prstGeom prst="homePlat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Обеспечено размещение в открытом доступе информации об исполнении бюджета, в том числе брошюры «Бюджет для граждан»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75083" y="4861606"/>
        <a:ext cx="7949860" cy="748238"/>
      </dsp:txXfrm>
    </dsp:sp>
    <dsp:sp modelId="{51A8FA49-6A15-4D16-BCE2-4BECA0159FE4}">
      <dsp:nvSpPr>
        <dsp:cNvPr id="0" name=""/>
        <dsp:cNvSpPr/>
      </dsp:nvSpPr>
      <dsp:spPr>
        <a:xfrm>
          <a:off x="0" y="4865243"/>
          <a:ext cx="748238" cy="748238"/>
        </a:xfrm>
        <a:prstGeom prst="ellipse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7786F-2271-4CC2-9897-2F12D6256F86}">
      <dsp:nvSpPr>
        <dsp:cNvPr id="0" name=""/>
        <dsp:cNvSpPr/>
      </dsp:nvSpPr>
      <dsp:spPr>
        <a:xfrm>
          <a:off x="1339489" y="2973454"/>
          <a:ext cx="748727" cy="1879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4363" y="0"/>
              </a:lnTo>
              <a:lnTo>
                <a:pt x="374363" y="1879989"/>
              </a:lnTo>
              <a:lnTo>
                <a:pt x="748727" y="18799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663263" y="3862859"/>
        <a:ext cx="101179" cy="101179"/>
      </dsp:txXfrm>
    </dsp:sp>
    <dsp:sp modelId="{C3CA5302-D760-4935-83CE-CAD436EDBEE6}">
      <dsp:nvSpPr>
        <dsp:cNvPr id="0" name=""/>
        <dsp:cNvSpPr/>
      </dsp:nvSpPr>
      <dsp:spPr>
        <a:xfrm>
          <a:off x="1339489" y="2927735"/>
          <a:ext cx="73977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9775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690883" y="2954960"/>
        <a:ext cx="36988" cy="36988"/>
      </dsp:txXfrm>
    </dsp:sp>
    <dsp:sp modelId="{2D0830CB-CAC8-4D26-A94F-EF9A7C7CE15F}">
      <dsp:nvSpPr>
        <dsp:cNvPr id="0" name=""/>
        <dsp:cNvSpPr/>
      </dsp:nvSpPr>
      <dsp:spPr>
        <a:xfrm>
          <a:off x="1339489" y="1067911"/>
          <a:ext cx="748727" cy="1905543"/>
        </a:xfrm>
        <a:custGeom>
          <a:avLst/>
          <a:gdLst/>
          <a:ahLst/>
          <a:cxnLst/>
          <a:rect l="0" t="0" r="0" b="0"/>
          <a:pathLst>
            <a:path>
              <a:moveTo>
                <a:pt x="0" y="1905543"/>
              </a:moveTo>
              <a:lnTo>
                <a:pt x="374363" y="1905543"/>
              </a:lnTo>
              <a:lnTo>
                <a:pt x="374363" y="0"/>
              </a:lnTo>
              <a:lnTo>
                <a:pt x="748727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662669" y="1969499"/>
        <a:ext cx="102368" cy="102368"/>
      </dsp:txXfrm>
    </dsp:sp>
    <dsp:sp modelId="{3635D7EA-A0D2-4C31-BD91-D42E31987555}">
      <dsp:nvSpPr>
        <dsp:cNvPr id="0" name=""/>
        <dsp:cNvSpPr/>
      </dsp:nvSpPr>
      <dsp:spPr>
        <a:xfrm rot="16200000">
          <a:off x="-2009872" y="2591743"/>
          <a:ext cx="5935300" cy="763423"/>
        </a:xfrm>
        <a:prstGeom prst="rect">
          <a:avLst/>
        </a:prstGeom>
        <a:gradFill flip="none" rotWithShape="0">
          <a:gsLst>
            <a:gs pos="0">
              <a:srgbClr val="9900CC">
                <a:shade val="30000"/>
                <a:satMod val="115000"/>
              </a:srgbClr>
            </a:gs>
            <a:gs pos="50000">
              <a:srgbClr val="9900CC">
                <a:shade val="67500"/>
                <a:satMod val="115000"/>
              </a:srgbClr>
            </a:gs>
            <a:gs pos="100000">
              <a:srgbClr val="9900CC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latin typeface="Sitka Small" panose="02000505000000020004" pitchFamily="2" charset="0"/>
            </a:rPr>
            <a:t>Доходы бюджета</a:t>
          </a:r>
          <a:endParaRPr lang="ru-RU" sz="4400" kern="1200" dirty="0">
            <a:latin typeface="Sitka Small" panose="02000505000000020004" pitchFamily="2" charset="0"/>
          </a:endParaRPr>
        </a:p>
      </dsp:txBody>
      <dsp:txXfrm>
        <a:off x="-2009872" y="2591743"/>
        <a:ext cx="5935300" cy="763423"/>
      </dsp:txXfrm>
    </dsp:sp>
    <dsp:sp modelId="{2CC34557-A9E8-46DD-AD39-D7F498986942}">
      <dsp:nvSpPr>
        <dsp:cNvPr id="0" name=""/>
        <dsp:cNvSpPr/>
      </dsp:nvSpPr>
      <dsp:spPr>
        <a:xfrm>
          <a:off x="2088216" y="504058"/>
          <a:ext cx="5625588" cy="11277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kern="120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088216" y="504058"/>
        <a:ext cx="5625588" cy="1127707"/>
      </dsp:txXfrm>
    </dsp:sp>
    <dsp:sp modelId="{F8517B3E-9151-4ED5-9CF7-90583179D1D8}">
      <dsp:nvSpPr>
        <dsp:cNvPr id="0" name=""/>
        <dsp:cNvSpPr/>
      </dsp:nvSpPr>
      <dsp:spPr>
        <a:xfrm>
          <a:off x="2079265" y="2409601"/>
          <a:ext cx="5590338" cy="11277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079265" y="2409601"/>
        <a:ext cx="5590338" cy="1127707"/>
      </dsp:txXfrm>
    </dsp:sp>
    <dsp:sp modelId="{B8AB521B-3087-43E1-B997-014A727E8D05}">
      <dsp:nvSpPr>
        <dsp:cNvPr id="0" name=""/>
        <dsp:cNvSpPr/>
      </dsp:nvSpPr>
      <dsp:spPr>
        <a:xfrm>
          <a:off x="2088216" y="4289590"/>
          <a:ext cx="5542400" cy="11277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088216" y="4289590"/>
        <a:ext cx="5542400" cy="1127707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64C70-C324-4950-A3EA-89813D0E681B}">
      <dsp:nvSpPr>
        <dsp:cNvPr id="0" name=""/>
        <dsp:cNvSpPr/>
      </dsp:nvSpPr>
      <dsp:spPr>
        <a:xfrm>
          <a:off x="228030" y="1567"/>
          <a:ext cx="3881112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CCFF33">
                <a:shade val="30000"/>
                <a:satMod val="115000"/>
              </a:srgbClr>
            </a:gs>
            <a:gs pos="50000">
              <a:srgbClr val="CCFF33">
                <a:shade val="67500"/>
                <a:satMod val="115000"/>
              </a:srgbClr>
            </a:gs>
            <a:gs pos="100000">
              <a:srgbClr val="CCFF33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99FF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областного бюджета</a:t>
          </a:r>
          <a:endParaRPr lang="ru-RU" sz="1800" b="1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250299" y="23836"/>
        <a:ext cx="3836574" cy="715793"/>
      </dsp:txXfrm>
    </dsp:sp>
    <dsp:sp modelId="{0F10B24C-6291-498B-B24B-6F32995626E1}">
      <dsp:nvSpPr>
        <dsp:cNvPr id="0" name=""/>
        <dsp:cNvSpPr/>
      </dsp:nvSpPr>
      <dsp:spPr>
        <a:xfrm>
          <a:off x="616141" y="761898"/>
          <a:ext cx="388111" cy="570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248"/>
              </a:lnTo>
              <a:lnTo>
                <a:pt x="388111" y="570248"/>
              </a:lnTo>
            </a:path>
          </a:pathLst>
        </a:custGeom>
        <a:noFill/>
        <a:ln w="25400" cap="flat" cmpd="sng" algn="ctr">
          <a:solidFill>
            <a:srgbClr val="99FF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730D8-5D8F-426C-8831-7569625F9563}">
      <dsp:nvSpPr>
        <dsp:cNvPr id="0" name=""/>
        <dsp:cNvSpPr/>
      </dsp:nvSpPr>
      <dsp:spPr>
        <a:xfrm>
          <a:off x="1004252" y="951981"/>
          <a:ext cx="3451589" cy="760331"/>
        </a:xfrm>
        <a:prstGeom prst="roundRect">
          <a:avLst>
            <a:gd name="adj" fmla="val 10000"/>
          </a:avLst>
        </a:prstGeom>
        <a:solidFill>
          <a:srgbClr val="CCFF33">
            <a:alpha val="89804"/>
          </a:srgbClr>
        </a:solidFill>
        <a:ln w="19050" cap="flat" cmpd="sng" algn="ctr">
          <a:solidFill>
            <a:srgbClr val="99FF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Выплаты денежных средств на содержание ребенка, переданного на воспитание в приемную семью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1026521" y="974250"/>
        <a:ext cx="3407051" cy="715793"/>
      </dsp:txXfrm>
    </dsp:sp>
    <dsp:sp modelId="{DC8766AC-1DF5-4C8B-88E8-C0C7029582F8}">
      <dsp:nvSpPr>
        <dsp:cNvPr id="0" name=""/>
        <dsp:cNvSpPr/>
      </dsp:nvSpPr>
      <dsp:spPr>
        <a:xfrm>
          <a:off x="616141" y="761898"/>
          <a:ext cx="388111" cy="1520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663"/>
              </a:lnTo>
              <a:lnTo>
                <a:pt x="388111" y="1520663"/>
              </a:lnTo>
            </a:path>
          </a:pathLst>
        </a:custGeom>
        <a:noFill/>
        <a:ln w="25400" cap="flat" cmpd="sng" algn="ctr">
          <a:solidFill>
            <a:srgbClr val="99FF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70436-6222-48A4-BA2B-6408C85AF1C1}">
      <dsp:nvSpPr>
        <dsp:cNvPr id="0" name=""/>
        <dsp:cNvSpPr/>
      </dsp:nvSpPr>
      <dsp:spPr>
        <a:xfrm>
          <a:off x="1004252" y="1902396"/>
          <a:ext cx="3538802" cy="760331"/>
        </a:xfrm>
        <a:prstGeom prst="roundRect">
          <a:avLst>
            <a:gd name="adj" fmla="val 10000"/>
          </a:avLst>
        </a:prstGeom>
        <a:solidFill>
          <a:srgbClr val="CCFF33">
            <a:alpha val="90000"/>
          </a:srgbClr>
        </a:solidFill>
        <a:ln w="19050" cap="flat" cmpd="sng" algn="ctr">
          <a:solidFill>
            <a:srgbClr val="99FF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Выплаты  ежемесячных денежных средств на содержание ребенка, находящегося под опекой (попечительством)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1026521" y="1924665"/>
        <a:ext cx="3494264" cy="715793"/>
      </dsp:txXfrm>
    </dsp:sp>
    <dsp:sp modelId="{C3A7FB03-348C-490A-BD89-81232A0929D7}">
      <dsp:nvSpPr>
        <dsp:cNvPr id="0" name=""/>
        <dsp:cNvSpPr/>
      </dsp:nvSpPr>
      <dsp:spPr>
        <a:xfrm>
          <a:off x="4463305" y="228"/>
          <a:ext cx="3692717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местного бюджета</a:t>
          </a:r>
          <a:endParaRPr lang="ru-RU" sz="1800" b="1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4485574" y="22497"/>
        <a:ext cx="3648179" cy="715793"/>
      </dsp:txXfrm>
    </dsp:sp>
    <dsp:sp modelId="{C5FFE075-823E-4DA0-9121-22547C719149}">
      <dsp:nvSpPr>
        <dsp:cNvPr id="0" name=""/>
        <dsp:cNvSpPr/>
      </dsp:nvSpPr>
      <dsp:spPr>
        <a:xfrm>
          <a:off x="4832577" y="760560"/>
          <a:ext cx="395275" cy="571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586"/>
              </a:lnTo>
              <a:lnTo>
                <a:pt x="395275" y="571586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BB132-36F5-4551-B534-1EA38833A873}">
      <dsp:nvSpPr>
        <dsp:cNvPr id="0" name=""/>
        <dsp:cNvSpPr/>
      </dsp:nvSpPr>
      <dsp:spPr>
        <a:xfrm>
          <a:off x="5227852" y="951981"/>
          <a:ext cx="3267321" cy="760331"/>
        </a:xfrm>
        <a:prstGeom prst="roundRect">
          <a:avLst>
            <a:gd name="adj" fmla="val 10000"/>
          </a:avLst>
        </a:prstGeom>
        <a:solidFill>
          <a:srgbClr val="99FF33">
            <a:alpha val="89804"/>
          </a:srgbClr>
        </a:soli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Выплаты почетным гражданам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5250121" y="974250"/>
        <a:ext cx="3222783" cy="715793"/>
      </dsp:txXfrm>
    </dsp:sp>
    <dsp:sp modelId="{6EBA0CCF-2610-4CB9-B2AA-6683F0E170FF}">
      <dsp:nvSpPr>
        <dsp:cNvPr id="0" name=""/>
        <dsp:cNvSpPr/>
      </dsp:nvSpPr>
      <dsp:spPr>
        <a:xfrm>
          <a:off x="4832577" y="760560"/>
          <a:ext cx="395275" cy="1522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001"/>
              </a:lnTo>
              <a:lnTo>
                <a:pt x="395275" y="1522001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83BB3-9FDC-412A-8584-11C5A8F9A525}">
      <dsp:nvSpPr>
        <dsp:cNvPr id="0" name=""/>
        <dsp:cNvSpPr/>
      </dsp:nvSpPr>
      <dsp:spPr>
        <a:xfrm>
          <a:off x="5227852" y="1902396"/>
          <a:ext cx="3329218" cy="760331"/>
        </a:xfrm>
        <a:prstGeom prst="roundRect">
          <a:avLst>
            <a:gd name="adj" fmla="val 10000"/>
          </a:avLst>
        </a:prstGeom>
        <a:solidFill>
          <a:srgbClr val="99FF33">
            <a:alpha val="90000"/>
          </a:srgbClr>
        </a:soli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5250121" y="1924665"/>
        <a:ext cx="3284680" cy="7157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BF323-A09A-44B7-890C-12021F3857FE}">
      <dsp:nvSpPr>
        <dsp:cNvPr id="0" name=""/>
        <dsp:cNvSpPr/>
      </dsp:nvSpPr>
      <dsp:spPr>
        <a:xfrm>
          <a:off x="1333586" y="944529"/>
          <a:ext cx="1154425" cy="1154425"/>
        </a:xfrm>
        <a:prstGeom prst="gear9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1565677" y="1214948"/>
        <a:ext cx="690243" cy="593398"/>
      </dsp:txXfrm>
    </dsp:sp>
    <dsp:sp modelId="{BE29944C-2197-4EA1-A364-98478D93E5C4}">
      <dsp:nvSpPr>
        <dsp:cNvPr id="0" name=""/>
        <dsp:cNvSpPr/>
      </dsp:nvSpPr>
      <dsp:spPr>
        <a:xfrm>
          <a:off x="661920" y="671665"/>
          <a:ext cx="839582" cy="839582"/>
        </a:xfrm>
        <a:prstGeom prst="gear6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873287" y="884310"/>
        <a:ext cx="416848" cy="414292"/>
      </dsp:txXfrm>
    </dsp:sp>
    <dsp:sp modelId="{C90E3728-8E15-45E8-8AF3-811D7A5AFC57}">
      <dsp:nvSpPr>
        <dsp:cNvPr id="0" name=""/>
        <dsp:cNvSpPr/>
      </dsp:nvSpPr>
      <dsp:spPr>
        <a:xfrm rot="20700000">
          <a:off x="1049627" y="92439"/>
          <a:ext cx="822618" cy="822618"/>
        </a:xfrm>
        <a:prstGeom prst="gear6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20700000">
        <a:off x="1230052" y="272864"/>
        <a:ext cx="461770" cy="461770"/>
      </dsp:txXfrm>
    </dsp:sp>
    <dsp:sp modelId="{DE26DF0C-0EE4-478B-A590-F46B5982E06A}">
      <dsp:nvSpPr>
        <dsp:cNvPr id="0" name=""/>
        <dsp:cNvSpPr/>
      </dsp:nvSpPr>
      <dsp:spPr>
        <a:xfrm>
          <a:off x="1223629" y="782028"/>
          <a:ext cx="1477664" cy="1477664"/>
        </a:xfrm>
        <a:prstGeom prst="circularArrow">
          <a:avLst>
            <a:gd name="adj1" fmla="val 4687"/>
            <a:gd name="adj2" fmla="val 299029"/>
            <a:gd name="adj3" fmla="val 2428715"/>
            <a:gd name="adj4" fmla="val 16064494"/>
            <a:gd name="adj5" fmla="val 546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C2920B-E5C1-49F8-BC14-57F2514A690E}">
      <dsp:nvSpPr>
        <dsp:cNvPr id="0" name=""/>
        <dsp:cNvSpPr/>
      </dsp:nvSpPr>
      <dsp:spPr>
        <a:xfrm>
          <a:off x="513232" y="494890"/>
          <a:ext cx="1073615" cy="107361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CDEF64-391A-4BFB-8501-3AC00FB9DED2}">
      <dsp:nvSpPr>
        <dsp:cNvPr id="0" name=""/>
        <dsp:cNvSpPr/>
      </dsp:nvSpPr>
      <dsp:spPr>
        <a:xfrm>
          <a:off x="941891" y="-78752"/>
          <a:ext cx="1157573" cy="115757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A6557F-331B-44A0-B7EA-45C156146FE4}">
      <dsp:nvSpPr>
        <dsp:cNvPr id="0" name=""/>
        <dsp:cNvSpPr/>
      </dsp:nvSpPr>
      <dsp:spPr>
        <a:xfrm>
          <a:off x="1469169" y="2517"/>
          <a:ext cx="2131837" cy="10659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anose="02050604050505020204" pitchFamily="18" charset="0"/>
            </a:rPr>
            <a:t>Межбюджетные трансферты в бюджеты поселений из бюджета района</a:t>
          </a:r>
          <a:endParaRPr lang="ru-RU" sz="1600" b="1" kern="1200" dirty="0">
            <a:latin typeface="Bookman Old Style" panose="02050604050505020204" pitchFamily="18" charset="0"/>
          </a:endParaRPr>
        </a:p>
      </dsp:txBody>
      <dsp:txXfrm>
        <a:off x="1500389" y="33737"/>
        <a:ext cx="2069397" cy="1003478"/>
      </dsp:txXfrm>
    </dsp:sp>
    <dsp:sp modelId="{0F2DF947-2D16-4791-871A-CCA3DEDF8B72}">
      <dsp:nvSpPr>
        <dsp:cNvPr id="0" name=""/>
        <dsp:cNvSpPr/>
      </dsp:nvSpPr>
      <dsp:spPr>
        <a:xfrm>
          <a:off x="1682352" y="1068435"/>
          <a:ext cx="213183" cy="7994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9439"/>
              </a:lnTo>
              <a:lnTo>
                <a:pt x="213183" y="799439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A1AEE9-4FB5-4A64-ADC1-B1D8FC1C242B}">
      <dsp:nvSpPr>
        <dsp:cNvPr id="0" name=""/>
        <dsp:cNvSpPr/>
      </dsp:nvSpPr>
      <dsp:spPr>
        <a:xfrm>
          <a:off x="1895536" y="1334915"/>
          <a:ext cx="2142530" cy="1065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Sitka Small" panose="02000505000000020004" pitchFamily="2" charset="0"/>
            </a:rPr>
            <a:t>22 801,5</a:t>
          </a:r>
          <a:endParaRPr lang="ru-RU" sz="3200" kern="1200" dirty="0">
            <a:latin typeface="Sitka Small" panose="02000505000000020004" pitchFamily="2" charset="0"/>
          </a:endParaRPr>
        </a:p>
      </dsp:txBody>
      <dsp:txXfrm>
        <a:off x="1926756" y="1366135"/>
        <a:ext cx="2080090" cy="1003478"/>
      </dsp:txXfrm>
    </dsp:sp>
    <dsp:sp modelId="{940CA361-8028-40B4-B40C-2EB29CF71847}">
      <dsp:nvSpPr>
        <dsp:cNvPr id="0" name=""/>
        <dsp:cNvSpPr/>
      </dsp:nvSpPr>
      <dsp:spPr>
        <a:xfrm>
          <a:off x="1682352" y="1068435"/>
          <a:ext cx="213183" cy="2131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1837"/>
              </a:lnTo>
              <a:lnTo>
                <a:pt x="213183" y="2131837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BABE1-B85E-4A92-810F-0B022E2DAAF9}">
      <dsp:nvSpPr>
        <dsp:cNvPr id="0" name=""/>
        <dsp:cNvSpPr/>
      </dsp:nvSpPr>
      <dsp:spPr>
        <a:xfrm>
          <a:off x="1895536" y="2667313"/>
          <a:ext cx="2138113" cy="1065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Sitka Small" panose="02000505000000020004" pitchFamily="2" charset="0"/>
            </a:rPr>
            <a:t>22 778,9</a:t>
          </a:r>
          <a:endParaRPr lang="ru-RU" sz="3200" kern="1200" dirty="0">
            <a:latin typeface="Sitka Small" panose="02000505000000020004" pitchFamily="2" charset="0"/>
          </a:endParaRPr>
        </a:p>
      </dsp:txBody>
      <dsp:txXfrm>
        <a:off x="1926756" y="2698533"/>
        <a:ext cx="2075673" cy="1003478"/>
      </dsp:txXfrm>
    </dsp:sp>
    <dsp:sp modelId="{23B1B47F-8EC4-4396-9AAC-5A9791598B17}">
      <dsp:nvSpPr>
        <dsp:cNvPr id="0" name=""/>
        <dsp:cNvSpPr/>
      </dsp:nvSpPr>
      <dsp:spPr>
        <a:xfrm>
          <a:off x="1682352" y="1068435"/>
          <a:ext cx="213183" cy="3464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4235"/>
              </a:lnTo>
              <a:lnTo>
                <a:pt x="213183" y="3464235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F26CBF-BCDA-48A4-A43C-0FC8A1D7B180}">
      <dsp:nvSpPr>
        <dsp:cNvPr id="0" name=""/>
        <dsp:cNvSpPr/>
      </dsp:nvSpPr>
      <dsp:spPr>
        <a:xfrm>
          <a:off x="1895536" y="3999712"/>
          <a:ext cx="2138539" cy="1065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Sitka Small" panose="02000505000000020004" pitchFamily="2" charset="0"/>
            </a:rPr>
            <a:t>25 483,5</a:t>
          </a:r>
          <a:endParaRPr lang="ru-RU" sz="3200" kern="1200" dirty="0">
            <a:latin typeface="Sitka Small" panose="02000505000000020004" pitchFamily="2" charset="0"/>
          </a:endParaRPr>
        </a:p>
      </dsp:txBody>
      <dsp:txXfrm>
        <a:off x="1926756" y="4030932"/>
        <a:ext cx="2076099" cy="1003478"/>
      </dsp:txXfrm>
    </dsp:sp>
    <dsp:sp modelId="{CCC543F3-10BD-4A67-9E3C-AD5E1B697CAB}">
      <dsp:nvSpPr>
        <dsp:cNvPr id="0" name=""/>
        <dsp:cNvSpPr/>
      </dsp:nvSpPr>
      <dsp:spPr>
        <a:xfrm>
          <a:off x="4144659" y="2517"/>
          <a:ext cx="2131837" cy="10659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anose="02050604050505020204" pitchFamily="18" charset="0"/>
            </a:rPr>
            <a:t>Межбюджетные трансферты из бюджетов поселений в бюджет района </a:t>
          </a:r>
          <a:r>
            <a:rPr lang="ru-RU" sz="2000" b="1" kern="1200" dirty="0" smtClean="0">
              <a:latin typeface="Bookman Old Style" panose="02050604050505020204" pitchFamily="18" charset="0"/>
            </a:rPr>
            <a:t> </a:t>
          </a:r>
          <a:endParaRPr lang="ru-RU" sz="2000" b="1" kern="1200" dirty="0">
            <a:latin typeface="Bookman Old Style" panose="02050604050505020204" pitchFamily="18" charset="0"/>
          </a:endParaRPr>
        </a:p>
      </dsp:txBody>
      <dsp:txXfrm>
        <a:off x="4175879" y="33737"/>
        <a:ext cx="2069397" cy="1003478"/>
      </dsp:txXfrm>
    </dsp:sp>
    <dsp:sp modelId="{12F3D1FC-AB55-4401-AF65-F774951D453C}">
      <dsp:nvSpPr>
        <dsp:cNvPr id="0" name=""/>
        <dsp:cNvSpPr/>
      </dsp:nvSpPr>
      <dsp:spPr>
        <a:xfrm>
          <a:off x="4357843" y="1068435"/>
          <a:ext cx="213183" cy="7994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9439"/>
              </a:lnTo>
              <a:lnTo>
                <a:pt x="213183" y="799439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26EE9-F08A-4096-BC42-B0766C72C526}">
      <dsp:nvSpPr>
        <dsp:cNvPr id="0" name=""/>
        <dsp:cNvSpPr/>
      </dsp:nvSpPr>
      <dsp:spPr>
        <a:xfrm>
          <a:off x="4571026" y="1334915"/>
          <a:ext cx="2044994" cy="1065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Sitka Small" panose="02000505000000020004" pitchFamily="2" charset="0"/>
            </a:rPr>
            <a:t>469,4</a:t>
          </a:r>
          <a:endParaRPr lang="ru-RU" sz="3200" kern="1200" dirty="0">
            <a:latin typeface="Sitka Small" panose="02000505000000020004" pitchFamily="2" charset="0"/>
          </a:endParaRPr>
        </a:p>
      </dsp:txBody>
      <dsp:txXfrm>
        <a:off x="4602246" y="1366135"/>
        <a:ext cx="1982554" cy="1003478"/>
      </dsp:txXfrm>
    </dsp:sp>
    <dsp:sp modelId="{673CB374-D867-4EFD-8C06-AEE9FFA167EE}">
      <dsp:nvSpPr>
        <dsp:cNvPr id="0" name=""/>
        <dsp:cNvSpPr/>
      </dsp:nvSpPr>
      <dsp:spPr>
        <a:xfrm>
          <a:off x="4357843" y="1068435"/>
          <a:ext cx="213183" cy="2131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1837"/>
              </a:lnTo>
              <a:lnTo>
                <a:pt x="213183" y="2131837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61BF42-3E93-4B63-A5A5-FFC8CE457BDB}">
      <dsp:nvSpPr>
        <dsp:cNvPr id="0" name=""/>
        <dsp:cNvSpPr/>
      </dsp:nvSpPr>
      <dsp:spPr>
        <a:xfrm>
          <a:off x="4571026" y="2667313"/>
          <a:ext cx="2044994" cy="1065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Sitka Small" panose="02000505000000020004" pitchFamily="2" charset="0"/>
            </a:rPr>
            <a:t>164,4</a:t>
          </a:r>
          <a:endParaRPr lang="ru-RU" sz="3200" kern="1200" dirty="0">
            <a:latin typeface="Sitka Small" panose="02000505000000020004" pitchFamily="2" charset="0"/>
          </a:endParaRPr>
        </a:p>
      </dsp:txBody>
      <dsp:txXfrm>
        <a:off x="4602246" y="2698533"/>
        <a:ext cx="1982554" cy="1003478"/>
      </dsp:txXfrm>
    </dsp:sp>
    <dsp:sp modelId="{7354A947-269F-4B8D-A67B-B8DBCAF2A55D}">
      <dsp:nvSpPr>
        <dsp:cNvPr id="0" name=""/>
        <dsp:cNvSpPr/>
      </dsp:nvSpPr>
      <dsp:spPr>
        <a:xfrm>
          <a:off x="4357843" y="1068435"/>
          <a:ext cx="213183" cy="3464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4235"/>
              </a:lnTo>
              <a:lnTo>
                <a:pt x="213183" y="3464235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839F8-03FE-4F77-A1AF-DC7677C5597F}">
      <dsp:nvSpPr>
        <dsp:cNvPr id="0" name=""/>
        <dsp:cNvSpPr/>
      </dsp:nvSpPr>
      <dsp:spPr>
        <a:xfrm>
          <a:off x="4571026" y="3999712"/>
          <a:ext cx="2044994" cy="1065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Sitka Small" panose="02000505000000020004" pitchFamily="2" charset="0"/>
            </a:rPr>
            <a:t>160,4</a:t>
          </a:r>
          <a:endParaRPr lang="ru-RU" sz="3200" kern="1200" dirty="0">
            <a:latin typeface="Sitka Small" panose="02000505000000020004" pitchFamily="2" charset="0"/>
          </a:endParaRPr>
        </a:p>
      </dsp:txBody>
      <dsp:txXfrm>
        <a:off x="4602246" y="4030932"/>
        <a:ext cx="1982554" cy="10034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7A435-B338-4E84-9CB8-672C7AC4640E}">
      <dsp:nvSpPr>
        <dsp:cNvPr id="0" name=""/>
        <dsp:cNvSpPr/>
      </dsp:nvSpPr>
      <dsp:spPr>
        <a:xfrm>
          <a:off x="0" y="2923"/>
          <a:ext cx="612068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400" b="1" kern="120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Создание условий для функционирования органов местного самоуправления муниципального образования «Холм-Жирковский район» Смоленской области.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8381" y="41304"/>
        <a:ext cx="6043918" cy="709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0.44926</cdr:x>
      <cdr:y>0.74067</cdr:y>
    </cdr:from>
    <cdr:to>
      <cdr:x>0.61988</cdr:x>
      <cdr:y>0.92154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923928" y="4521926"/>
          <a:ext cx="1490248" cy="110424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0.21842</cdr:x>
      <cdr:y>0.033</cdr:y>
    </cdr:from>
    <cdr:to>
      <cdr:x>0.32968</cdr:x>
      <cdr:y>0.09197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1907704" y="201461"/>
          <a:ext cx="971769" cy="360025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  <cdr:relSizeAnchor xmlns:cdr="http://schemas.openxmlformats.org/drawingml/2006/chartDrawing">
    <cdr:from>
      <cdr:x>0.50444</cdr:x>
      <cdr:y>0.06417</cdr:y>
    </cdr:from>
    <cdr:to>
      <cdr:x>0.61497</cdr:x>
      <cdr:y>0.17657</cdr:y>
    </cdr:to>
    <cdr:pic>
      <cdr:nvPicPr>
        <cdr:cNvPr id="6" name="Рисунок 5" descr="газ 3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 cstate="print"/>
        <a:stretch xmlns:a="http://schemas.openxmlformats.org/drawingml/2006/main">
          <a:fillRect/>
        </a:stretch>
      </cdr:blipFill>
      <cdr:spPr>
        <a:xfrm xmlns:a="http://schemas.openxmlformats.org/drawingml/2006/main">
          <a:off x="4405919" y="391768"/>
          <a:ext cx="965393" cy="686225"/>
        </a:xfrm>
        <a:prstGeom xmlns:a="http://schemas.openxmlformats.org/drawingml/2006/main" prst="round2DiagRect">
          <a:avLst>
            <a:gd name="adj1" fmla="val 16667"/>
            <a:gd name="adj2" fmla="val 0"/>
          </a:avLst>
        </a:prstGeom>
        <a:ln xmlns:a="http://schemas.openxmlformats.org/drawingml/2006/main" w="28575" cap="sq">
          <a:solidFill>
            <a:srgbClr val="0066CC"/>
          </a:solidFill>
          <a:miter lim="800000"/>
        </a:ln>
        <a:effectLst xmlns:a="http://schemas.openxmlformats.org/drawingml/2006/main">
          <a:outerShdw blurRad="254000" algn="tl" rotWithShape="0">
            <a:srgbClr val="000000">
              <a:alpha val="43000"/>
            </a:srgbClr>
          </a:outerShdw>
        </a:effectLst>
      </cdr:spPr>
    </cdr:pic>
  </cdr:relSizeAnchor>
  <cdr:relSizeAnchor xmlns:cdr="http://schemas.openxmlformats.org/drawingml/2006/chartDrawing">
    <cdr:from>
      <cdr:x>0.49048</cdr:x>
      <cdr:y>0.28068</cdr:y>
    </cdr:from>
    <cdr:to>
      <cdr:x>0.64515</cdr:x>
      <cdr:y>0.50195</cdr:y>
    </cdr:to>
    <cdr:pic>
      <cdr:nvPicPr>
        <cdr:cNvPr id="7" name="Рисунок 6" descr="газпром охрана.pn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 cstate="print"/>
        <a:stretch xmlns:a="http://schemas.openxmlformats.org/drawingml/2006/main">
          <a:fillRect/>
        </a:stretch>
      </cdr:blipFill>
      <cdr:spPr>
        <a:xfrm xmlns:a="http://schemas.openxmlformats.org/drawingml/2006/main">
          <a:off x="4283968" y="1713614"/>
          <a:ext cx="1350921" cy="13509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0.52346</cdr:x>
      <cdr:y>0.51657</cdr:y>
    </cdr:from>
    <cdr:to>
      <cdr:x>0.62503</cdr:x>
      <cdr:y>0.64675</cdr:y>
    </cdr:to>
    <cdr:pic>
      <cdr:nvPicPr>
        <cdr:cNvPr id="8" name="Рисунок 7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4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6695" r="6275" b="15168"/>
        <a:stretch xmlns:a="http://schemas.openxmlformats.org/drawingml/2006/main"/>
      </cdr:blipFill>
      <cdr:spPr>
        <a:xfrm xmlns:a="http://schemas.openxmlformats.org/drawingml/2006/main">
          <a:off x="4572000" y="3153774"/>
          <a:ext cx="887134" cy="794776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0.32873</cdr:x>
      <cdr:y>0.04077</cdr:y>
    </cdr:from>
    <cdr:to>
      <cdr:x>0.47999</cdr:x>
      <cdr:y>0.0989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2816861" y="237413"/>
          <a:ext cx="1296139" cy="338554"/>
        </a:xfrm>
        <a:prstGeom xmlns:a="http://schemas.openxmlformats.org/drawingml/2006/main" prst="rect">
          <a:avLst/>
        </a:prstGeom>
        <a:solidFill xmlns:a="http://schemas.openxmlformats.org/drawingml/2006/main">
          <a:srgbClr val="CCFFCC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rgbClr val="000099"/>
              </a:solidFill>
              <a:latin typeface="Bookman Old Style" pitchFamily="18" charset="0"/>
            </a:rPr>
            <a:t>339 704,4</a:t>
          </a:r>
          <a:endParaRPr lang="ru-RU" sz="16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0.53651</cdr:x>
      <cdr:y>0.0449</cdr:y>
    </cdr:from>
    <cdr:to>
      <cdr:x>0.68777</cdr:x>
      <cdr:y>0.10303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4597366" y="261463"/>
          <a:ext cx="1296139" cy="338554"/>
        </a:xfrm>
        <a:prstGeom xmlns:a="http://schemas.openxmlformats.org/drawingml/2006/main" prst="rect">
          <a:avLst/>
        </a:prstGeom>
        <a:solidFill xmlns:a="http://schemas.openxmlformats.org/drawingml/2006/main">
          <a:srgbClr val="CCFFCC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rgbClr val="000099"/>
              </a:solidFill>
              <a:latin typeface="Bookman Old Style" pitchFamily="18" charset="0"/>
            </a:rPr>
            <a:t>345 986,2</a:t>
          </a:r>
          <a:endParaRPr lang="ru-RU" sz="16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0.01626</cdr:x>
      <cdr:y>0.8481</cdr:y>
    </cdr:from>
    <cdr:to>
      <cdr:x>0.98374</cdr:x>
      <cdr:y>0.97468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4016" y="4824528"/>
          <a:ext cx="8568952" cy="72008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0.03279</cdr:x>
      <cdr:y>0.03797</cdr:y>
    </cdr:from>
    <cdr:to>
      <cdr:x>0.95902</cdr:x>
      <cdr:y>0.16456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216024"/>
          <a:ext cx="8136904" cy="720080"/>
        </a:xfrm>
        <a:prstGeom xmlns:a="http://schemas.openxmlformats.org/drawingml/2006/main" prst="round2DiagRect">
          <a:avLst/>
        </a:prstGeom>
        <a:gradFill xmlns:a="http://schemas.openxmlformats.org/drawingml/2006/main" flip="none" rotWithShape="1">
          <a:gsLst>
            <a:gs pos="0">
              <a:srgbClr val="0060EE">
                <a:shade val="30000"/>
                <a:satMod val="115000"/>
              </a:srgbClr>
            </a:gs>
            <a:gs pos="50000">
              <a:srgbClr val="0060EE">
                <a:shade val="67500"/>
                <a:satMod val="115000"/>
              </a:srgbClr>
            </a:gs>
            <a:gs pos="100000">
              <a:srgbClr val="0060EE">
                <a:shade val="100000"/>
                <a:satMod val="115000"/>
              </a:srgbClr>
            </a:gs>
          </a:gsLst>
          <a:lin ang="2700000" scaled="1"/>
          <a:tileRect/>
        </a:gradFill>
        <a:ln xmlns:a="http://schemas.openxmlformats.org/drawingml/2006/main" w="12700">
          <a:solidFill>
            <a:srgbClr val="0000E2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="1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gradFill xmlns:a="http://schemas.openxmlformats.org/drawingml/2006/main" flip="none" rotWithShape="1">
          <a:gsLst>
            <a:gs pos="0">
              <a:srgbClr val="0060EE">
                <a:shade val="30000"/>
                <a:satMod val="115000"/>
              </a:srgbClr>
            </a:gs>
            <a:gs pos="50000">
              <a:srgbClr val="0060EE">
                <a:shade val="67500"/>
                <a:satMod val="115000"/>
              </a:srgbClr>
            </a:gs>
            <a:gs pos="100000">
              <a:srgbClr val="0060EE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FFFFFF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0000E2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 разделам и подразделам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48" cy="1008139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0000E2"/>
          </a:solidFill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algn="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0.47368</cdr:x>
      <cdr:y>0.11111</cdr:y>
    </cdr:from>
    <cdr:to>
      <cdr:x>1</cdr:x>
      <cdr:y>0.32482</cdr:y>
    </cdr:to>
    <cdr:sp macro="" textlink="">
      <cdr:nvSpPr>
        <cdr:cNvPr id="2" name="TextBox 39"/>
        <cdr:cNvSpPr txBox="1"/>
      </cdr:nvSpPr>
      <cdr:spPr>
        <a:xfrm xmlns:a="http://schemas.openxmlformats.org/drawingml/2006/main">
          <a:off x="648066" y="144015"/>
          <a:ext cx="720086" cy="276999"/>
        </a:xfrm>
        <a:prstGeom xmlns:a="http://schemas.openxmlformats.org/drawingml/2006/main" prst="rect">
          <a:avLst/>
        </a:prstGeom>
        <a:solidFill xmlns:a="http://schemas.openxmlformats.org/drawingml/2006/main">
          <a:srgbClr val="FFFF99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60066"/>
              </a:solidFill>
              <a:latin typeface="Bookman Old Style" pitchFamily="18" charset="0"/>
            </a:rPr>
            <a:t>52,4 %</a:t>
          </a:r>
          <a:endParaRPr lang="ru-RU" sz="1200" dirty="0">
            <a:solidFill>
              <a:srgbClr val="660066"/>
            </a:solidFill>
            <a:latin typeface="Bookman Old Style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40F26-D97F-4C5E-959F-7C1869DB1494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7E23C-0E03-4328-8D98-A37B10760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74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3925" y="744538"/>
            <a:ext cx="4960938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813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186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630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377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456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147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950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152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228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42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91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09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608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706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463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01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160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82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14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768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AAC9-01C4-496D-AA84-016A2CA6D6A1}" type="datetime1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A9A1-EF7C-4C35-8E1C-E308A9C208B1}" type="datetime1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FD20-3063-41A9-8037-0CF1B22C9C51}" type="datetime1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94E-1628-4FB4-8775-7A0E0025E47A}" type="datetime1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A62-F36E-4588-BC2D-5C63AA80CCEA}" type="datetime1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D745-D4BD-4657-8FBC-0460963C4FF9}" type="datetime1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3E971-8C47-4D71-8A61-52FB320C283C}" type="datetime1">
              <a:rPr lang="ru-RU" smtClean="0"/>
              <a:pPr/>
              <a:t>17.04.2023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1AB-2F14-49B7-A34A-AED8FC52D0DA}" type="datetime1">
              <a:rPr lang="ru-RU" smtClean="0"/>
              <a:pPr/>
              <a:t>17.04.2023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037E-E74F-4404-AD35-9F33146E42A6}" type="datetime1">
              <a:rPr lang="ru-RU" smtClean="0"/>
              <a:pPr/>
              <a:t>17.04.2023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7962-E3CC-425A-8E6F-210E43566DD2}" type="datetime1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05D8-8F38-4A94-9060-AC5128701951}" type="datetime1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76000">
              <a:srgbClr val="003CD2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3BF42-83F3-4330-B70C-2FAB7B2D612C}" type="datetime1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5.png"/><Relationship Id="rId9" Type="http://schemas.openxmlformats.org/officeDocument/2006/relationships/chart" Target="../charts/char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.png"/><Relationship Id="rId7" Type="http://schemas.openxmlformats.org/officeDocument/2006/relationships/diagramData" Target="../diagrams/data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diagramDrawing" Target="../diagrams/drawing1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5.png"/><Relationship Id="rId7" Type="http://schemas.openxmlformats.org/officeDocument/2006/relationships/chart" Target="../charts/chart2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7.xml"/><Relationship Id="rId11" Type="http://schemas.openxmlformats.org/officeDocument/2006/relationships/chart" Target="../charts/chart30.xml"/><Relationship Id="rId5" Type="http://schemas.openxmlformats.org/officeDocument/2006/relationships/chart" Target="../charts/chart26.xml"/><Relationship Id="rId10" Type="http://schemas.openxmlformats.org/officeDocument/2006/relationships/chart" Target="../charts/chart29.xml"/><Relationship Id="rId4" Type="http://schemas.openxmlformats.org/officeDocument/2006/relationships/image" Target="../media/image43.jpeg"/><Relationship Id="rId9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4.xml"/><Relationship Id="rId3" Type="http://schemas.openxmlformats.org/officeDocument/2006/relationships/image" Target="../media/image5.png"/><Relationship Id="rId7" Type="http://schemas.openxmlformats.org/officeDocument/2006/relationships/chart" Target="../charts/chart3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2.xml"/><Relationship Id="rId11" Type="http://schemas.openxmlformats.org/officeDocument/2006/relationships/image" Target="../media/image47.jpeg"/><Relationship Id="rId5" Type="http://schemas.openxmlformats.org/officeDocument/2006/relationships/chart" Target="../charts/chart31.xml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chart" Target="../charts/char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8.xml"/><Relationship Id="rId13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chart" Target="../charts/chart37.xml"/><Relationship Id="rId12" Type="http://schemas.openxmlformats.org/officeDocument/2006/relationships/image" Target="../media/image51.jpeg"/><Relationship Id="rId17" Type="http://schemas.openxmlformats.org/officeDocument/2006/relationships/image" Target="../media/image56.png"/><Relationship Id="rId2" Type="http://schemas.openxmlformats.org/officeDocument/2006/relationships/image" Target="../media/image1.jpeg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6.xml"/><Relationship Id="rId11" Type="http://schemas.openxmlformats.org/officeDocument/2006/relationships/image" Target="../media/image50.jpeg"/><Relationship Id="rId5" Type="http://schemas.openxmlformats.org/officeDocument/2006/relationships/image" Target="../media/image49.jpeg"/><Relationship Id="rId15" Type="http://schemas.openxmlformats.org/officeDocument/2006/relationships/image" Target="../media/image54.png"/><Relationship Id="rId10" Type="http://schemas.openxmlformats.org/officeDocument/2006/relationships/chart" Target="../charts/chart40.xml"/><Relationship Id="rId4" Type="http://schemas.openxmlformats.org/officeDocument/2006/relationships/image" Target="../media/image48.jpeg"/><Relationship Id="rId9" Type="http://schemas.openxmlformats.org/officeDocument/2006/relationships/chart" Target="../charts/chart39.xml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3.xml"/><Relationship Id="rId13" Type="http://schemas.openxmlformats.org/officeDocument/2006/relationships/chart" Target="../charts/chart44.xml"/><Relationship Id="rId3" Type="http://schemas.openxmlformats.org/officeDocument/2006/relationships/image" Target="../media/image1.jpeg"/><Relationship Id="rId7" Type="http://schemas.openxmlformats.org/officeDocument/2006/relationships/chart" Target="../charts/chart42.xml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1.xml"/><Relationship Id="rId11" Type="http://schemas.openxmlformats.org/officeDocument/2006/relationships/image" Target="../media/image60.jpeg"/><Relationship Id="rId5" Type="http://schemas.openxmlformats.org/officeDocument/2006/relationships/image" Target="../media/image57.jpeg"/><Relationship Id="rId15" Type="http://schemas.openxmlformats.org/officeDocument/2006/relationships/image" Target="../media/image62.jpeg"/><Relationship Id="rId10" Type="http://schemas.openxmlformats.org/officeDocument/2006/relationships/image" Target="../media/image59.png"/><Relationship Id="rId4" Type="http://schemas.openxmlformats.org/officeDocument/2006/relationships/image" Target="../media/image5.png"/><Relationship Id="rId9" Type="http://schemas.openxmlformats.org/officeDocument/2006/relationships/image" Target="../media/image58.gif"/><Relationship Id="rId14" Type="http://schemas.openxmlformats.org/officeDocument/2006/relationships/chart" Target="../charts/chart4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chart" Target="../charts/chart48.xml"/><Relationship Id="rId3" Type="http://schemas.openxmlformats.org/officeDocument/2006/relationships/image" Target="../media/image1.jpeg"/><Relationship Id="rId7" Type="http://schemas.openxmlformats.org/officeDocument/2006/relationships/image" Target="../media/image65.png"/><Relationship Id="rId12" Type="http://schemas.openxmlformats.org/officeDocument/2006/relationships/chart" Target="../charts/chart47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chart" Target="../charts/chart46.xml"/><Relationship Id="rId5" Type="http://schemas.openxmlformats.org/officeDocument/2006/relationships/image" Target="../media/image63.png"/><Relationship Id="rId15" Type="http://schemas.openxmlformats.org/officeDocument/2006/relationships/chart" Target="../charts/chart50.xml"/><Relationship Id="rId10" Type="http://schemas.openxmlformats.org/officeDocument/2006/relationships/image" Target="../media/image57.jpeg"/><Relationship Id="rId4" Type="http://schemas.openxmlformats.org/officeDocument/2006/relationships/image" Target="../media/image5.png"/><Relationship Id="rId9" Type="http://schemas.openxmlformats.org/officeDocument/2006/relationships/image" Target="../media/image67.jpeg"/><Relationship Id="rId14" Type="http://schemas.openxmlformats.org/officeDocument/2006/relationships/chart" Target="../charts/chart4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3.xml"/><Relationship Id="rId3" Type="http://schemas.openxmlformats.org/officeDocument/2006/relationships/image" Target="../media/image1.jpeg"/><Relationship Id="rId7" Type="http://schemas.openxmlformats.org/officeDocument/2006/relationships/chart" Target="../charts/chart5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1.xml"/><Relationship Id="rId11" Type="http://schemas.openxmlformats.org/officeDocument/2006/relationships/image" Target="../media/image69.jpeg"/><Relationship Id="rId5" Type="http://schemas.openxmlformats.org/officeDocument/2006/relationships/image" Target="../media/image43.jpeg"/><Relationship Id="rId10" Type="http://schemas.openxmlformats.org/officeDocument/2006/relationships/chart" Target="../charts/chart55.xml"/><Relationship Id="rId4" Type="http://schemas.openxmlformats.org/officeDocument/2006/relationships/image" Target="../media/image5.png"/><Relationship Id="rId9" Type="http://schemas.openxmlformats.org/officeDocument/2006/relationships/chart" Target="../charts/chart5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6.xml"/><Relationship Id="rId11" Type="http://schemas.openxmlformats.org/officeDocument/2006/relationships/image" Target="../media/image75.jpeg"/><Relationship Id="rId5" Type="http://schemas.openxmlformats.org/officeDocument/2006/relationships/image" Target="../media/image70.png"/><Relationship Id="rId10" Type="http://schemas.openxmlformats.org/officeDocument/2006/relationships/image" Target="../media/image74.jpeg"/><Relationship Id="rId4" Type="http://schemas.openxmlformats.org/officeDocument/2006/relationships/image" Target="../media/image5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chart" Target="../charts/chart5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diagramQuickStyle" Target="../diagrams/quickStyle8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7.xml"/><Relationship Id="rId12" Type="http://schemas.openxmlformats.org/officeDocument/2006/relationships/diagramLayout" Target="../diagrams/layout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11" Type="http://schemas.openxmlformats.org/officeDocument/2006/relationships/diagramData" Target="../diagrams/data8.xml"/><Relationship Id="rId5" Type="http://schemas.openxmlformats.org/officeDocument/2006/relationships/diagramLayout" Target="../diagrams/layout7.xml"/><Relationship Id="rId15" Type="http://schemas.microsoft.com/office/2007/relationships/diagramDrawing" Target="../diagrams/drawing8.xml"/><Relationship Id="rId10" Type="http://schemas.openxmlformats.org/officeDocument/2006/relationships/image" Target="../media/image77.png"/><Relationship Id="rId4" Type="http://schemas.openxmlformats.org/officeDocument/2006/relationships/diagramData" Target="../diagrams/data7.xml"/><Relationship Id="rId9" Type="http://schemas.openxmlformats.org/officeDocument/2006/relationships/image" Target="../media/image76.png"/><Relationship Id="rId14" Type="http://schemas.openxmlformats.org/officeDocument/2006/relationships/diagramColors" Target="../diagrams/colors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chart" Target="../charts/chart2.xml"/><Relationship Id="rId10" Type="http://schemas.openxmlformats.org/officeDocument/2006/relationships/chart" Target="../charts/chart4.xml"/><Relationship Id="rId4" Type="http://schemas.openxmlformats.org/officeDocument/2006/relationships/chart" Target="../charts/chart1.xml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.png"/><Relationship Id="rId7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chart" Target="../charts/chart58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Colors" Target="../diagrams/colors10.xml"/><Relationship Id="rId18" Type="http://schemas.openxmlformats.org/officeDocument/2006/relationships/diagramQuickStyle" Target="../diagrams/quickStyle1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9.xml"/><Relationship Id="rId12" Type="http://schemas.openxmlformats.org/officeDocument/2006/relationships/diagramQuickStyle" Target="../diagrams/quickStyle10.xml"/><Relationship Id="rId17" Type="http://schemas.openxmlformats.org/officeDocument/2006/relationships/diagramLayout" Target="../diagrams/layout11.xml"/><Relationship Id="rId2" Type="http://schemas.openxmlformats.org/officeDocument/2006/relationships/image" Target="../media/image1.jpeg"/><Relationship Id="rId16" Type="http://schemas.openxmlformats.org/officeDocument/2006/relationships/diagramData" Target="../diagrams/data11.xml"/><Relationship Id="rId20" Type="http://schemas.microsoft.com/office/2007/relationships/diagramDrawing" Target="../diagrams/drawing1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9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9.xml"/><Relationship Id="rId15" Type="http://schemas.openxmlformats.org/officeDocument/2006/relationships/image" Target="../media/image86.png"/><Relationship Id="rId10" Type="http://schemas.openxmlformats.org/officeDocument/2006/relationships/diagramData" Target="../diagrams/data10.xml"/><Relationship Id="rId19" Type="http://schemas.openxmlformats.org/officeDocument/2006/relationships/diagramColors" Target="../diagrams/colors11.xml"/><Relationship Id="rId4" Type="http://schemas.openxmlformats.org/officeDocument/2006/relationships/image" Target="../media/image85.gif"/><Relationship Id="rId9" Type="http://schemas.microsoft.com/office/2007/relationships/diagramDrawing" Target="../diagrams/drawing9.xml"/><Relationship Id="rId14" Type="http://schemas.microsoft.com/office/2007/relationships/diagramDrawing" Target="../diagrams/drawing1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13" Type="http://schemas.openxmlformats.org/officeDocument/2006/relationships/diagramColors" Target="../diagrams/colors13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2.xml"/><Relationship Id="rId12" Type="http://schemas.openxmlformats.org/officeDocument/2006/relationships/diagramQuickStyle" Target="../diagrams/quickStyle13.xml"/><Relationship Id="rId2" Type="http://schemas.openxmlformats.org/officeDocument/2006/relationships/image" Target="../media/image1.jpe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2.xml"/><Relationship Id="rId11" Type="http://schemas.openxmlformats.org/officeDocument/2006/relationships/diagramLayout" Target="../diagrams/layout13.xml"/><Relationship Id="rId5" Type="http://schemas.openxmlformats.org/officeDocument/2006/relationships/diagramData" Target="../diagrams/data12.xml"/><Relationship Id="rId15" Type="http://schemas.openxmlformats.org/officeDocument/2006/relationships/chart" Target="../charts/chart59.xml"/><Relationship Id="rId10" Type="http://schemas.openxmlformats.org/officeDocument/2006/relationships/diagramData" Target="../diagrams/data13.xml"/><Relationship Id="rId4" Type="http://schemas.openxmlformats.org/officeDocument/2006/relationships/image" Target="../media/image87.png"/><Relationship Id="rId9" Type="http://schemas.microsoft.com/office/2007/relationships/diagramDrawing" Target="../diagrams/drawing12.xml"/><Relationship Id="rId14" Type="http://schemas.microsoft.com/office/2007/relationships/diagramDrawing" Target="../diagrams/drawing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13" Type="http://schemas.openxmlformats.org/officeDocument/2006/relationships/diagramQuickStyle" Target="../diagrams/quickStyle15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4.xml"/><Relationship Id="rId12" Type="http://schemas.openxmlformats.org/officeDocument/2006/relationships/diagramLayout" Target="../diagrams/layout1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4.xml"/><Relationship Id="rId11" Type="http://schemas.openxmlformats.org/officeDocument/2006/relationships/diagramData" Target="../diagrams/data15.xml"/><Relationship Id="rId5" Type="http://schemas.openxmlformats.org/officeDocument/2006/relationships/diagramData" Target="../diagrams/data14.xml"/><Relationship Id="rId15" Type="http://schemas.microsoft.com/office/2007/relationships/diagramDrawing" Target="../diagrams/drawing15.xml"/><Relationship Id="rId10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microsoft.com/office/2007/relationships/diagramDrawing" Target="../diagrams/drawing14.xml"/><Relationship Id="rId14" Type="http://schemas.openxmlformats.org/officeDocument/2006/relationships/diagramColors" Target="../diagrams/colors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1.jpe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89.png"/><Relationship Id="rId10" Type="http://schemas.openxmlformats.org/officeDocument/2006/relationships/image" Target="../media/image95.png"/><Relationship Id="rId4" Type="http://schemas.openxmlformats.org/officeDocument/2006/relationships/image" Target="../media/image5.png"/><Relationship Id="rId9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0.png"/><Relationship Id="rId3" Type="http://schemas.openxmlformats.org/officeDocument/2006/relationships/image" Target="../media/image1.jpeg"/><Relationship Id="rId7" Type="http://schemas.openxmlformats.org/officeDocument/2006/relationships/image" Target="../media/image92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89.png"/><Relationship Id="rId10" Type="http://schemas.openxmlformats.org/officeDocument/2006/relationships/image" Target="../media/image95.png"/><Relationship Id="rId4" Type="http://schemas.openxmlformats.org/officeDocument/2006/relationships/image" Target="../media/image5.png"/><Relationship Id="rId9" Type="http://schemas.openxmlformats.org/officeDocument/2006/relationships/image" Target="../media/image94.png"/><Relationship Id="rId1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.jpeg"/><Relationship Id="rId7" Type="http://schemas.openxmlformats.org/officeDocument/2006/relationships/image" Target="../media/image92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89.png"/><Relationship Id="rId10" Type="http://schemas.openxmlformats.org/officeDocument/2006/relationships/image" Target="../media/image102.png"/><Relationship Id="rId4" Type="http://schemas.openxmlformats.org/officeDocument/2006/relationships/image" Target="../media/image5.png"/><Relationship Id="rId9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13" Type="http://schemas.openxmlformats.org/officeDocument/2006/relationships/diagramColors" Target="../diagrams/colors17.xml"/><Relationship Id="rId18" Type="http://schemas.openxmlformats.org/officeDocument/2006/relationships/diagramColors" Target="../diagrams/colors18.xml"/><Relationship Id="rId3" Type="http://schemas.openxmlformats.org/officeDocument/2006/relationships/image" Target="../media/image5.png"/><Relationship Id="rId21" Type="http://schemas.openxmlformats.org/officeDocument/2006/relationships/image" Target="../media/image105.png"/><Relationship Id="rId7" Type="http://schemas.openxmlformats.org/officeDocument/2006/relationships/diagramQuickStyle" Target="../diagrams/quickStyle16.xml"/><Relationship Id="rId12" Type="http://schemas.openxmlformats.org/officeDocument/2006/relationships/diagramQuickStyle" Target="../diagrams/quickStyle17.xml"/><Relationship Id="rId17" Type="http://schemas.openxmlformats.org/officeDocument/2006/relationships/diagramQuickStyle" Target="../diagrams/quickStyle18.xml"/><Relationship Id="rId2" Type="http://schemas.openxmlformats.org/officeDocument/2006/relationships/image" Target="../media/image1.jpeg"/><Relationship Id="rId16" Type="http://schemas.openxmlformats.org/officeDocument/2006/relationships/diagramLayout" Target="../diagrams/layout18.xml"/><Relationship Id="rId20" Type="http://schemas.openxmlformats.org/officeDocument/2006/relationships/chart" Target="../charts/chart6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6.xml"/><Relationship Id="rId11" Type="http://schemas.openxmlformats.org/officeDocument/2006/relationships/diagramLayout" Target="../diagrams/layout17.xml"/><Relationship Id="rId5" Type="http://schemas.openxmlformats.org/officeDocument/2006/relationships/diagramData" Target="../diagrams/data16.xml"/><Relationship Id="rId15" Type="http://schemas.openxmlformats.org/officeDocument/2006/relationships/diagramData" Target="../diagrams/data18.xml"/><Relationship Id="rId10" Type="http://schemas.openxmlformats.org/officeDocument/2006/relationships/diagramData" Target="../diagrams/data17.xml"/><Relationship Id="rId19" Type="http://schemas.microsoft.com/office/2007/relationships/diagramDrawing" Target="../diagrams/drawing18.xml"/><Relationship Id="rId4" Type="http://schemas.openxmlformats.org/officeDocument/2006/relationships/image" Target="../media/image104.png"/><Relationship Id="rId9" Type="http://schemas.microsoft.com/office/2007/relationships/diagramDrawing" Target="../diagrams/drawing16.xml"/><Relationship Id="rId14" Type="http://schemas.microsoft.com/office/2007/relationships/diagramDrawing" Target="../diagrams/drawing17.xml"/><Relationship Id="rId22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5.xml"/><Relationship Id="rId7" Type="http://schemas.openxmlformats.org/officeDocument/2006/relationships/chart" Target="../charts/char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chart" Target="../charts/chart6.xml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chart" Target="../charts/char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5.png"/><Relationship Id="rId7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109.png"/><Relationship Id="rId4" Type="http://schemas.openxmlformats.org/officeDocument/2006/relationships/image" Target="../media/image104.png"/><Relationship Id="rId9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13" Type="http://schemas.microsoft.com/office/2007/relationships/diagramDrawing" Target="../diagrams/drawing20.xml"/><Relationship Id="rId18" Type="http://schemas.microsoft.com/office/2007/relationships/diagramDrawing" Target="../diagrams/drawing2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9.xml"/><Relationship Id="rId12" Type="http://schemas.openxmlformats.org/officeDocument/2006/relationships/diagramColors" Target="../diagrams/colors20.xml"/><Relationship Id="rId17" Type="http://schemas.openxmlformats.org/officeDocument/2006/relationships/diagramColors" Target="../diagrams/colors21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21.xml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9.xml"/><Relationship Id="rId11" Type="http://schemas.openxmlformats.org/officeDocument/2006/relationships/diagramQuickStyle" Target="../diagrams/quickStyle20.xml"/><Relationship Id="rId5" Type="http://schemas.openxmlformats.org/officeDocument/2006/relationships/diagramLayout" Target="../diagrams/layout19.xml"/><Relationship Id="rId15" Type="http://schemas.openxmlformats.org/officeDocument/2006/relationships/diagramLayout" Target="../diagrams/layout21.xml"/><Relationship Id="rId10" Type="http://schemas.openxmlformats.org/officeDocument/2006/relationships/diagramLayout" Target="../diagrams/layout20.xml"/><Relationship Id="rId19" Type="http://schemas.openxmlformats.org/officeDocument/2006/relationships/image" Target="../media/image110.png"/><Relationship Id="rId4" Type="http://schemas.openxmlformats.org/officeDocument/2006/relationships/diagramData" Target="../diagrams/data19.xml"/><Relationship Id="rId9" Type="http://schemas.openxmlformats.org/officeDocument/2006/relationships/diagramData" Target="../diagrams/data20.xml"/><Relationship Id="rId14" Type="http://schemas.openxmlformats.org/officeDocument/2006/relationships/diagramData" Target="../diagrams/data2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2.xml"/><Relationship Id="rId13" Type="http://schemas.openxmlformats.org/officeDocument/2006/relationships/diagramColors" Target="../diagrams/colors23.xml"/><Relationship Id="rId18" Type="http://schemas.openxmlformats.org/officeDocument/2006/relationships/diagramColors" Target="../diagrams/colors24.xml"/><Relationship Id="rId3" Type="http://schemas.openxmlformats.org/officeDocument/2006/relationships/image" Target="../media/image5.png"/><Relationship Id="rId21" Type="http://schemas.openxmlformats.org/officeDocument/2006/relationships/image" Target="../media/image114.jpeg"/><Relationship Id="rId7" Type="http://schemas.openxmlformats.org/officeDocument/2006/relationships/diagramQuickStyle" Target="../diagrams/quickStyle22.xml"/><Relationship Id="rId12" Type="http://schemas.openxmlformats.org/officeDocument/2006/relationships/diagramQuickStyle" Target="../diagrams/quickStyle23.xml"/><Relationship Id="rId17" Type="http://schemas.openxmlformats.org/officeDocument/2006/relationships/diagramQuickStyle" Target="../diagrams/quickStyle24.xml"/><Relationship Id="rId2" Type="http://schemas.openxmlformats.org/officeDocument/2006/relationships/image" Target="../media/image1.jpeg"/><Relationship Id="rId16" Type="http://schemas.openxmlformats.org/officeDocument/2006/relationships/diagramLayout" Target="../diagrams/layout24.xml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2.xml"/><Relationship Id="rId11" Type="http://schemas.openxmlformats.org/officeDocument/2006/relationships/diagramLayout" Target="../diagrams/layout23.xml"/><Relationship Id="rId5" Type="http://schemas.openxmlformats.org/officeDocument/2006/relationships/diagramData" Target="../diagrams/data22.xml"/><Relationship Id="rId15" Type="http://schemas.openxmlformats.org/officeDocument/2006/relationships/diagramData" Target="../diagrams/data24.xml"/><Relationship Id="rId10" Type="http://schemas.openxmlformats.org/officeDocument/2006/relationships/diagramData" Target="../diagrams/data23.xml"/><Relationship Id="rId19" Type="http://schemas.microsoft.com/office/2007/relationships/diagramDrawing" Target="../diagrams/drawing24.xml"/><Relationship Id="rId4" Type="http://schemas.openxmlformats.org/officeDocument/2006/relationships/image" Target="../media/image112.png"/><Relationship Id="rId9" Type="http://schemas.microsoft.com/office/2007/relationships/diagramDrawing" Target="../diagrams/drawing22.xml"/><Relationship Id="rId14" Type="http://schemas.microsoft.com/office/2007/relationships/diagramDrawing" Target="../diagrams/drawing2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5.xml"/><Relationship Id="rId13" Type="http://schemas.openxmlformats.org/officeDocument/2006/relationships/diagramQuickStyle" Target="../diagrams/quickStyle26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25.xml"/><Relationship Id="rId12" Type="http://schemas.openxmlformats.org/officeDocument/2006/relationships/diagramLayout" Target="../diagrams/layout26.xml"/><Relationship Id="rId17" Type="http://schemas.openxmlformats.org/officeDocument/2006/relationships/image" Target="../media/image117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16.jp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5.xml"/><Relationship Id="rId11" Type="http://schemas.openxmlformats.org/officeDocument/2006/relationships/diagramData" Target="../diagrams/data26.xml"/><Relationship Id="rId5" Type="http://schemas.openxmlformats.org/officeDocument/2006/relationships/image" Target="../media/image115.png"/><Relationship Id="rId15" Type="http://schemas.microsoft.com/office/2007/relationships/diagramDrawing" Target="../diagrams/drawing26.xml"/><Relationship Id="rId10" Type="http://schemas.microsoft.com/office/2007/relationships/diagramDrawing" Target="../diagrams/drawing25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25.xml"/><Relationship Id="rId14" Type="http://schemas.openxmlformats.org/officeDocument/2006/relationships/diagramColors" Target="../diagrams/colors2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7.xml"/><Relationship Id="rId13" Type="http://schemas.openxmlformats.org/officeDocument/2006/relationships/diagramColors" Target="../diagrams/colors28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27.xml"/><Relationship Id="rId12" Type="http://schemas.openxmlformats.org/officeDocument/2006/relationships/diagramQuickStyle" Target="../diagrams/quickStyle28.xml"/><Relationship Id="rId2" Type="http://schemas.openxmlformats.org/officeDocument/2006/relationships/image" Target="../media/image1.jpeg"/><Relationship Id="rId16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7.xml"/><Relationship Id="rId11" Type="http://schemas.openxmlformats.org/officeDocument/2006/relationships/diagramLayout" Target="../diagrams/layout28.xml"/><Relationship Id="rId5" Type="http://schemas.openxmlformats.org/officeDocument/2006/relationships/diagramData" Target="../diagrams/data27.xml"/><Relationship Id="rId15" Type="http://schemas.openxmlformats.org/officeDocument/2006/relationships/image" Target="../media/image119.jpeg"/><Relationship Id="rId10" Type="http://schemas.openxmlformats.org/officeDocument/2006/relationships/diagramData" Target="../diagrams/data28.xml"/><Relationship Id="rId4" Type="http://schemas.openxmlformats.org/officeDocument/2006/relationships/image" Target="../media/image118.png"/><Relationship Id="rId9" Type="http://schemas.microsoft.com/office/2007/relationships/diagramDrawing" Target="../diagrams/drawing27.xml"/><Relationship Id="rId14" Type="http://schemas.microsoft.com/office/2007/relationships/diagramDrawing" Target="../diagrams/drawing2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9.xml"/><Relationship Id="rId13" Type="http://schemas.openxmlformats.org/officeDocument/2006/relationships/diagramColors" Target="../diagrams/colors30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29.xml"/><Relationship Id="rId12" Type="http://schemas.openxmlformats.org/officeDocument/2006/relationships/diagramQuickStyle" Target="../diagrams/quickStyle30.xml"/><Relationship Id="rId2" Type="http://schemas.openxmlformats.org/officeDocument/2006/relationships/image" Target="../media/image1.jpeg"/><Relationship Id="rId16" Type="http://schemas.openxmlformats.org/officeDocument/2006/relationships/image" Target="../media/image123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9.xml"/><Relationship Id="rId11" Type="http://schemas.openxmlformats.org/officeDocument/2006/relationships/diagramLayout" Target="../diagrams/layout30.xml"/><Relationship Id="rId5" Type="http://schemas.openxmlformats.org/officeDocument/2006/relationships/diagramData" Target="../diagrams/data29.xml"/><Relationship Id="rId15" Type="http://schemas.openxmlformats.org/officeDocument/2006/relationships/image" Target="../media/image122.jpeg"/><Relationship Id="rId10" Type="http://schemas.openxmlformats.org/officeDocument/2006/relationships/diagramData" Target="../diagrams/data30.xml"/><Relationship Id="rId4" Type="http://schemas.openxmlformats.org/officeDocument/2006/relationships/image" Target="../media/image121.png"/><Relationship Id="rId9" Type="http://schemas.microsoft.com/office/2007/relationships/diagramDrawing" Target="../diagrams/drawing29.xml"/><Relationship Id="rId14" Type="http://schemas.microsoft.com/office/2007/relationships/diagramDrawing" Target="../diagrams/drawing3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1.xml"/><Relationship Id="rId13" Type="http://schemas.openxmlformats.org/officeDocument/2006/relationships/diagramColors" Target="../diagrams/colors32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31.xml"/><Relationship Id="rId12" Type="http://schemas.openxmlformats.org/officeDocument/2006/relationships/diagramQuickStyle" Target="../diagrams/quickStyle3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1.xml"/><Relationship Id="rId11" Type="http://schemas.openxmlformats.org/officeDocument/2006/relationships/diagramLayout" Target="../diagrams/layout32.xml"/><Relationship Id="rId5" Type="http://schemas.openxmlformats.org/officeDocument/2006/relationships/diagramData" Target="../diagrams/data31.xml"/><Relationship Id="rId15" Type="http://schemas.openxmlformats.org/officeDocument/2006/relationships/image" Target="../media/image125.jpeg"/><Relationship Id="rId10" Type="http://schemas.openxmlformats.org/officeDocument/2006/relationships/diagramData" Target="../diagrams/data32.xml"/><Relationship Id="rId4" Type="http://schemas.openxmlformats.org/officeDocument/2006/relationships/image" Target="../media/image124.png"/><Relationship Id="rId9" Type="http://schemas.microsoft.com/office/2007/relationships/diagramDrawing" Target="../diagrams/drawing31.xml"/><Relationship Id="rId14" Type="http://schemas.microsoft.com/office/2007/relationships/diagramDrawing" Target="../diagrams/drawing32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3.xml"/><Relationship Id="rId13" Type="http://schemas.microsoft.com/office/2007/relationships/diagramDrawing" Target="../diagrams/drawing3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3.xml"/><Relationship Id="rId12" Type="http://schemas.openxmlformats.org/officeDocument/2006/relationships/diagramColors" Target="../diagrams/colors3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3.xml"/><Relationship Id="rId11" Type="http://schemas.openxmlformats.org/officeDocument/2006/relationships/diagramQuickStyle" Target="../diagrams/quickStyle34.xml"/><Relationship Id="rId5" Type="http://schemas.openxmlformats.org/officeDocument/2006/relationships/diagramLayout" Target="../diagrams/layout33.xml"/><Relationship Id="rId15" Type="http://schemas.openxmlformats.org/officeDocument/2006/relationships/image" Target="../media/image127.jpeg"/><Relationship Id="rId10" Type="http://schemas.openxmlformats.org/officeDocument/2006/relationships/diagramLayout" Target="../diagrams/layout34.xml"/><Relationship Id="rId4" Type="http://schemas.openxmlformats.org/officeDocument/2006/relationships/diagramData" Target="../diagrams/data33.xml"/><Relationship Id="rId9" Type="http://schemas.openxmlformats.org/officeDocument/2006/relationships/diagramData" Target="../diagrams/data34.xml"/><Relationship Id="rId14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5.xml"/><Relationship Id="rId13" Type="http://schemas.openxmlformats.org/officeDocument/2006/relationships/diagramQuickStyle" Target="../diagrams/quickStyle36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35.xml"/><Relationship Id="rId12" Type="http://schemas.openxmlformats.org/officeDocument/2006/relationships/diagramLayout" Target="../diagrams/layout3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5.xml"/><Relationship Id="rId11" Type="http://schemas.openxmlformats.org/officeDocument/2006/relationships/diagramData" Target="../diagrams/data36.xml"/><Relationship Id="rId5" Type="http://schemas.openxmlformats.org/officeDocument/2006/relationships/diagramData" Target="../diagrams/data35.xml"/><Relationship Id="rId15" Type="http://schemas.microsoft.com/office/2007/relationships/diagramDrawing" Target="../diagrams/drawing36.xml"/><Relationship Id="rId10" Type="http://schemas.openxmlformats.org/officeDocument/2006/relationships/image" Target="../media/image129.jpeg"/><Relationship Id="rId4" Type="http://schemas.openxmlformats.org/officeDocument/2006/relationships/image" Target="../media/image128.png"/><Relationship Id="rId9" Type="http://schemas.microsoft.com/office/2007/relationships/diagramDrawing" Target="../diagrams/drawing35.xml"/><Relationship Id="rId14" Type="http://schemas.openxmlformats.org/officeDocument/2006/relationships/diagramColors" Target="../diagrams/colors3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7.xml"/><Relationship Id="rId13" Type="http://schemas.openxmlformats.org/officeDocument/2006/relationships/diagramColors" Target="../diagrams/colors38.xml"/><Relationship Id="rId18" Type="http://schemas.openxmlformats.org/officeDocument/2006/relationships/diagramColors" Target="../diagrams/colors39.xml"/><Relationship Id="rId3" Type="http://schemas.openxmlformats.org/officeDocument/2006/relationships/image" Target="../media/image5.png"/><Relationship Id="rId21" Type="http://schemas.openxmlformats.org/officeDocument/2006/relationships/image" Target="../media/image132.png"/><Relationship Id="rId7" Type="http://schemas.openxmlformats.org/officeDocument/2006/relationships/diagramQuickStyle" Target="../diagrams/quickStyle37.xml"/><Relationship Id="rId12" Type="http://schemas.openxmlformats.org/officeDocument/2006/relationships/diagramQuickStyle" Target="../diagrams/quickStyle38.xml"/><Relationship Id="rId17" Type="http://schemas.openxmlformats.org/officeDocument/2006/relationships/diagramQuickStyle" Target="../diagrams/quickStyle39.xml"/><Relationship Id="rId2" Type="http://schemas.openxmlformats.org/officeDocument/2006/relationships/image" Target="../media/image1.jpeg"/><Relationship Id="rId16" Type="http://schemas.openxmlformats.org/officeDocument/2006/relationships/diagramLayout" Target="../diagrams/layout39.xml"/><Relationship Id="rId20" Type="http://schemas.openxmlformats.org/officeDocument/2006/relationships/image" Target="../media/image13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7.xml"/><Relationship Id="rId11" Type="http://schemas.openxmlformats.org/officeDocument/2006/relationships/diagramLayout" Target="../diagrams/layout38.xml"/><Relationship Id="rId5" Type="http://schemas.openxmlformats.org/officeDocument/2006/relationships/diagramData" Target="../diagrams/data37.xml"/><Relationship Id="rId15" Type="http://schemas.openxmlformats.org/officeDocument/2006/relationships/diagramData" Target="../diagrams/data39.xml"/><Relationship Id="rId10" Type="http://schemas.openxmlformats.org/officeDocument/2006/relationships/diagramData" Target="../diagrams/data38.xml"/><Relationship Id="rId19" Type="http://schemas.microsoft.com/office/2007/relationships/diagramDrawing" Target="../diagrams/drawing39.xml"/><Relationship Id="rId4" Type="http://schemas.openxmlformats.org/officeDocument/2006/relationships/image" Target="../media/image130.png"/><Relationship Id="rId9" Type="http://schemas.microsoft.com/office/2007/relationships/diagramDrawing" Target="../diagrams/drawing37.xml"/><Relationship Id="rId14" Type="http://schemas.microsoft.com/office/2007/relationships/diagramDrawing" Target="../diagrams/drawing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0.xml"/><Relationship Id="rId13" Type="http://schemas.microsoft.com/office/2007/relationships/diagramDrawing" Target="../diagrams/drawing41.xml"/><Relationship Id="rId18" Type="http://schemas.microsoft.com/office/2007/relationships/diagramDrawing" Target="../diagrams/drawing4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0.xml"/><Relationship Id="rId12" Type="http://schemas.openxmlformats.org/officeDocument/2006/relationships/diagramColors" Target="../diagrams/colors41.xml"/><Relationship Id="rId17" Type="http://schemas.openxmlformats.org/officeDocument/2006/relationships/diagramColors" Target="../diagrams/colors42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42.xml"/><Relationship Id="rId20" Type="http://schemas.openxmlformats.org/officeDocument/2006/relationships/image" Target="../media/image134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0.xml"/><Relationship Id="rId11" Type="http://schemas.openxmlformats.org/officeDocument/2006/relationships/diagramQuickStyle" Target="../diagrams/quickStyle41.xml"/><Relationship Id="rId5" Type="http://schemas.openxmlformats.org/officeDocument/2006/relationships/diagramLayout" Target="../diagrams/layout40.xml"/><Relationship Id="rId15" Type="http://schemas.openxmlformats.org/officeDocument/2006/relationships/diagramLayout" Target="../diagrams/layout42.xml"/><Relationship Id="rId10" Type="http://schemas.openxmlformats.org/officeDocument/2006/relationships/diagramLayout" Target="../diagrams/layout41.xml"/><Relationship Id="rId19" Type="http://schemas.openxmlformats.org/officeDocument/2006/relationships/image" Target="../media/image133.jpeg"/><Relationship Id="rId4" Type="http://schemas.openxmlformats.org/officeDocument/2006/relationships/diagramData" Target="../diagrams/data40.xml"/><Relationship Id="rId9" Type="http://schemas.openxmlformats.org/officeDocument/2006/relationships/diagramData" Target="../diagrams/data41.xml"/><Relationship Id="rId14" Type="http://schemas.openxmlformats.org/officeDocument/2006/relationships/diagramData" Target="../diagrams/data42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3.xml"/><Relationship Id="rId13" Type="http://schemas.microsoft.com/office/2007/relationships/diagramDrawing" Target="../diagrams/drawing44.xml"/><Relationship Id="rId18" Type="http://schemas.microsoft.com/office/2007/relationships/diagramDrawing" Target="../diagrams/drawing4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3.xml"/><Relationship Id="rId12" Type="http://schemas.openxmlformats.org/officeDocument/2006/relationships/diagramColors" Target="../diagrams/colors44.xml"/><Relationship Id="rId17" Type="http://schemas.openxmlformats.org/officeDocument/2006/relationships/diagramColors" Target="../diagrams/colors45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45.xml"/><Relationship Id="rId20" Type="http://schemas.openxmlformats.org/officeDocument/2006/relationships/image" Target="../media/image136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3.xml"/><Relationship Id="rId11" Type="http://schemas.openxmlformats.org/officeDocument/2006/relationships/diagramQuickStyle" Target="../diagrams/quickStyle44.xml"/><Relationship Id="rId5" Type="http://schemas.openxmlformats.org/officeDocument/2006/relationships/diagramLayout" Target="../diagrams/layout43.xml"/><Relationship Id="rId15" Type="http://schemas.openxmlformats.org/officeDocument/2006/relationships/diagramLayout" Target="../diagrams/layout45.xml"/><Relationship Id="rId10" Type="http://schemas.openxmlformats.org/officeDocument/2006/relationships/diagramLayout" Target="../diagrams/layout44.xml"/><Relationship Id="rId19" Type="http://schemas.openxmlformats.org/officeDocument/2006/relationships/image" Target="../media/image135.png"/><Relationship Id="rId4" Type="http://schemas.openxmlformats.org/officeDocument/2006/relationships/diagramData" Target="../diagrams/data43.xml"/><Relationship Id="rId9" Type="http://schemas.openxmlformats.org/officeDocument/2006/relationships/diagramData" Target="../diagrams/data44.xml"/><Relationship Id="rId14" Type="http://schemas.openxmlformats.org/officeDocument/2006/relationships/diagramData" Target="../diagrams/data45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6.xml"/><Relationship Id="rId13" Type="http://schemas.microsoft.com/office/2007/relationships/diagramDrawing" Target="../diagrams/drawing47.xml"/><Relationship Id="rId18" Type="http://schemas.microsoft.com/office/2007/relationships/diagramDrawing" Target="../diagrams/drawing48.xml"/><Relationship Id="rId3" Type="http://schemas.openxmlformats.org/officeDocument/2006/relationships/image" Target="../media/image5.png"/><Relationship Id="rId21" Type="http://schemas.openxmlformats.org/officeDocument/2006/relationships/image" Target="../media/image139.jpeg"/><Relationship Id="rId7" Type="http://schemas.openxmlformats.org/officeDocument/2006/relationships/diagramColors" Target="../diagrams/colors46.xml"/><Relationship Id="rId12" Type="http://schemas.openxmlformats.org/officeDocument/2006/relationships/diagramColors" Target="../diagrams/colors47.xml"/><Relationship Id="rId17" Type="http://schemas.openxmlformats.org/officeDocument/2006/relationships/diagramColors" Target="../diagrams/colors48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48.xml"/><Relationship Id="rId20" Type="http://schemas.openxmlformats.org/officeDocument/2006/relationships/image" Target="../media/image138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6.xml"/><Relationship Id="rId11" Type="http://schemas.openxmlformats.org/officeDocument/2006/relationships/diagramQuickStyle" Target="../diagrams/quickStyle47.xml"/><Relationship Id="rId5" Type="http://schemas.openxmlformats.org/officeDocument/2006/relationships/diagramLayout" Target="../diagrams/layout46.xml"/><Relationship Id="rId15" Type="http://schemas.openxmlformats.org/officeDocument/2006/relationships/diagramLayout" Target="../diagrams/layout48.xml"/><Relationship Id="rId10" Type="http://schemas.openxmlformats.org/officeDocument/2006/relationships/diagramLayout" Target="../diagrams/layout47.xml"/><Relationship Id="rId19" Type="http://schemas.openxmlformats.org/officeDocument/2006/relationships/image" Target="../media/image137.png"/><Relationship Id="rId4" Type="http://schemas.openxmlformats.org/officeDocument/2006/relationships/diagramData" Target="../diagrams/data46.xml"/><Relationship Id="rId9" Type="http://schemas.openxmlformats.org/officeDocument/2006/relationships/diagramData" Target="../diagrams/data47.xml"/><Relationship Id="rId14" Type="http://schemas.openxmlformats.org/officeDocument/2006/relationships/diagramData" Target="../diagrams/data48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9.xml"/><Relationship Id="rId13" Type="http://schemas.microsoft.com/office/2007/relationships/diagramDrawing" Target="../diagrams/drawing50.xml"/><Relationship Id="rId18" Type="http://schemas.microsoft.com/office/2007/relationships/diagramDrawing" Target="../diagrams/drawing5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9.xml"/><Relationship Id="rId12" Type="http://schemas.openxmlformats.org/officeDocument/2006/relationships/diagramColors" Target="../diagrams/colors50.xml"/><Relationship Id="rId17" Type="http://schemas.openxmlformats.org/officeDocument/2006/relationships/diagramColors" Target="../diagrams/colors51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51.xml"/><Relationship Id="rId20" Type="http://schemas.openxmlformats.org/officeDocument/2006/relationships/image" Target="../media/image14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9.xml"/><Relationship Id="rId11" Type="http://schemas.openxmlformats.org/officeDocument/2006/relationships/diagramQuickStyle" Target="../diagrams/quickStyle50.xml"/><Relationship Id="rId5" Type="http://schemas.openxmlformats.org/officeDocument/2006/relationships/diagramLayout" Target="../diagrams/layout49.xml"/><Relationship Id="rId15" Type="http://schemas.openxmlformats.org/officeDocument/2006/relationships/diagramLayout" Target="../diagrams/layout51.xml"/><Relationship Id="rId10" Type="http://schemas.openxmlformats.org/officeDocument/2006/relationships/diagramLayout" Target="../diagrams/layout50.xml"/><Relationship Id="rId19" Type="http://schemas.openxmlformats.org/officeDocument/2006/relationships/image" Target="../media/image140.png"/><Relationship Id="rId4" Type="http://schemas.openxmlformats.org/officeDocument/2006/relationships/diagramData" Target="../diagrams/data49.xml"/><Relationship Id="rId9" Type="http://schemas.openxmlformats.org/officeDocument/2006/relationships/diagramData" Target="../diagrams/data50.xml"/><Relationship Id="rId14" Type="http://schemas.openxmlformats.org/officeDocument/2006/relationships/diagramData" Target="../diagrams/data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.jpe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11" Type="http://schemas.openxmlformats.org/officeDocument/2006/relationships/image" Target="../media/image148.gif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5.png"/><Relationship Id="rId9" Type="http://schemas.openxmlformats.org/officeDocument/2006/relationships/image" Target="../media/image146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2.xml"/><Relationship Id="rId11" Type="http://schemas.openxmlformats.org/officeDocument/2006/relationships/image" Target="../media/image152.png"/><Relationship Id="rId5" Type="http://schemas.openxmlformats.org/officeDocument/2006/relationships/diagramLayout" Target="../diagrams/layout52.xml"/><Relationship Id="rId10" Type="http://schemas.openxmlformats.org/officeDocument/2006/relationships/image" Target="../media/image151.png"/><Relationship Id="rId4" Type="http://schemas.openxmlformats.org/officeDocument/2006/relationships/diagramData" Target="../diagrams/data52.xml"/><Relationship Id="rId9" Type="http://schemas.openxmlformats.org/officeDocument/2006/relationships/image" Target="../media/image150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3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5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3.xml"/><Relationship Id="rId11" Type="http://schemas.openxmlformats.org/officeDocument/2006/relationships/image" Target="../media/image155.jpeg"/><Relationship Id="rId5" Type="http://schemas.openxmlformats.org/officeDocument/2006/relationships/diagramData" Target="../diagrams/data53.xml"/><Relationship Id="rId10" Type="http://schemas.openxmlformats.org/officeDocument/2006/relationships/image" Target="../media/image154.jpeg"/><Relationship Id="rId4" Type="http://schemas.openxmlformats.org/officeDocument/2006/relationships/image" Target="../media/image153.png"/><Relationship Id="rId9" Type="http://schemas.microsoft.com/office/2007/relationships/diagramDrawing" Target="../diagrams/drawing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jpe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4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5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54.xml"/><Relationship Id="rId5" Type="http://schemas.openxmlformats.org/officeDocument/2006/relationships/image" Target="../media/image160.jpeg"/><Relationship Id="rId10" Type="http://schemas.microsoft.com/office/2007/relationships/diagramDrawing" Target="../diagrams/drawing54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4.jpeg"/><Relationship Id="rId4" Type="http://schemas.openxmlformats.org/officeDocument/2006/relationships/image" Target="../media/image9.pn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29.jpeg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27.png"/><Relationship Id="rId5" Type="http://schemas.openxmlformats.org/officeDocument/2006/relationships/diagramData" Target="../diagrams/data3.xml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diagramDrawing" Target="../diagrams/drawing3.xml"/><Relationship Id="rId1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33.png"/><Relationship Id="rId5" Type="http://schemas.openxmlformats.org/officeDocument/2006/relationships/diagramData" Target="../diagrams/data4.xml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microsoft.com/office/2007/relationships/diagramDrawing" Target="../diagrams/drawing4.xml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2276872"/>
            <a:ext cx="9144000" cy="18312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>
              <a:spcAft>
                <a:spcPts val="600"/>
              </a:spcAft>
            </a:pPr>
            <a:r>
              <a:rPr lang="ru-RU" sz="5400" b="1" cap="all" dirty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aramond" panose="02020404030301010803" pitchFamily="18" charset="0"/>
              </a:rPr>
              <a:t>БЮДЖЕТ   </a:t>
            </a:r>
          </a:p>
          <a:p>
            <a:pPr algn="ctr">
              <a:spcAft>
                <a:spcPts val="600"/>
              </a:spcAft>
            </a:pPr>
            <a:r>
              <a:rPr lang="ru-RU" sz="5400" b="1" cap="all" dirty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aramond" panose="02020404030301010803" pitchFamily="18" charset="0"/>
              </a:rPr>
              <a:t>ДЛЯ   ГРАЖДАН</a:t>
            </a:r>
          </a:p>
        </p:txBody>
      </p:sp>
      <p:pic>
        <p:nvPicPr>
          <p:cNvPr id="8" name="Рисунок 7" descr="бюджет на форзац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70" y="4741654"/>
            <a:ext cx="1848297" cy="182776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544" y="4293096"/>
            <a:ext cx="8424936" cy="22006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к    ПРОЕКТУ решения   от            №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 «Об исполнении  бюджета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муниципального образования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 «Холм-Жирковский район»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Смоленской области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за</a:t>
            </a:r>
            <a:r>
              <a:rPr lang="ru-RU" sz="32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 </a:t>
            </a:r>
            <a:r>
              <a:rPr lang="ru-RU" sz="20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2022</a:t>
            </a:r>
            <a:r>
              <a:rPr lang="ru-RU" sz="32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 </a:t>
            </a: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год»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67" y="292785"/>
            <a:ext cx="2788265" cy="2091199"/>
          </a:xfrm>
          <a:prstGeom prst="rect">
            <a:avLst/>
          </a:prstGeom>
        </p:spPr>
      </p:pic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107504" y="674314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529498"/>
            <a:ext cx="2286000" cy="2128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143508" y="0"/>
            <a:ext cx="5652628" cy="1340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ОСНОВНЫЕ   ПАРАМЕТРЫ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28665017"/>
              </p:ext>
            </p:extLst>
          </p:nvPr>
        </p:nvGraphicFramePr>
        <p:xfrm>
          <a:off x="179512" y="764704"/>
          <a:ext cx="8856984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716726449"/>
              </p:ext>
            </p:extLst>
          </p:nvPr>
        </p:nvGraphicFramePr>
        <p:xfrm>
          <a:off x="5550072" y="548680"/>
          <a:ext cx="352242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Выноска 2 8"/>
          <p:cNvSpPr/>
          <p:nvPr/>
        </p:nvSpPr>
        <p:spPr>
          <a:xfrm>
            <a:off x="6038591" y="172091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956376" cy="12060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ИСТОЧНИКИ   ФИНАНСИРОВАНИЯ  ДЕФИЦИТА  В 2020-2022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гг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5" name="Рисунок 4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8731" y="1059242"/>
            <a:ext cx="2411760" cy="216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4615236"/>
            <a:ext cx="2016224" cy="1910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1560" y="83671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Кредиты кредитных организа</a:t>
            </a:r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091" y="3511813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Изменение остатков средств на счетах по учету средств бюджетов</a:t>
            </a:r>
            <a:endParaRPr lang="ru-RU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1" name="Рисунок 10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1962" y="1339078"/>
            <a:ext cx="1102308" cy="1601416"/>
          </a:xfrm>
          <a:prstGeom prst="rect">
            <a:avLst/>
          </a:prstGeom>
        </p:spPr>
      </p:pic>
      <p:pic>
        <p:nvPicPr>
          <p:cNvPr id="12" name="Рисунок 11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48997" y="4923927"/>
            <a:ext cx="1102308" cy="1601416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751228238"/>
              </p:ext>
            </p:extLst>
          </p:nvPr>
        </p:nvGraphicFramePr>
        <p:xfrm>
          <a:off x="251520" y="1268761"/>
          <a:ext cx="4680520" cy="224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465164690"/>
              </p:ext>
            </p:extLst>
          </p:nvPr>
        </p:nvGraphicFramePr>
        <p:xfrm>
          <a:off x="-27160" y="4096589"/>
          <a:ext cx="4860032" cy="255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1" name="Выноска 2 20"/>
          <p:cNvSpPr/>
          <p:nvPr/>
        </p:nvSpPr>
        <p:spPr>
          <a:xfrm>
            <a:off x="5508104" y="648072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5960981" y="3220330"/>
            <a:ext cx="2883443" cy="1329729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500" dirty="0" smtClean="0">
                <a:solidFill>
                  <a:srgbClr val="FF0000"/>
                </a:solidFill>
                <a:latin typeface="Sitka Small" panose="02000505000000020004" pitchFamily="2" charset="0"/>
              </a:rPr>
              <a:t>На протяжении 2020-2022 годов  бюджет муниципального образования исполняется с профицитом.</a:t>
            </a:r>
            <a:endParaRPr lang="ru-RU" sz="1500" dirty="0">
              <a:solidFill>
                <a:srgbClr val="FF0000"/>
              </a:solidFill>
              <a:latin typeface="Sitka Small" panose="02000505000000020004" pitchFamily="2" charset="0"/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8981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251520" y="0"/>
            <a:ext cx="8064896" cy="1268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ДИНАМИКА  МУНИЦИПАЛЬНОГО ДОЛГА   В 2020-2022 ГОДАХ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6804248" y="2060848"/>
            <a:ext cx="2195736" cy="1656184"/>
          </a:xfrm>
          <a:prstGeom prst="wedgeRoundRectCallout">
            <a:avLst>
              <a:gd name="adj1" fmla="val -20833"/>
              <a:gd name="adj2" fmla="val 67860"/>
              <a:gd name="adj3" fmla="val 16667"/>
            </a:avLst>
          </a:prstGeom>
          <a:solidFill>
            <a:srgbClr val="66CCFF"/>
          </a:solidFill>
          <a:ln>
            <a:solidFill>
              <a:srgbClr val="0066C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В 2022 году расходы на  обслуживание муниципального долга составили  </a:t>
            </a:r>
            <a:r>
              <a:rPr lang="ru-RU" sz="16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7,3 тыс. рублей </a:t>
            </a:r>
            <a:endParaRPr lang="ru-RU" sz="1600" b="1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949254955"/>
              </p:ext>
            </p:extLst>
          </p:nvPr>
        </p:nvGraphicFramePr>
        <p:xfrm>
          <a:off x="395536" y="872716"/>
          <a:ext cx="756084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Выноска 2 9"/>
          <p:cNvSpPr/>
          <p:nvPr/>
        </p:nvSpPr>
        <p:spPr>
          <a:xfrm>
            <a:off x="7452247" y="884243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92394" y="0"/>
            <a:ext cx="3903542" cy="1196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ДОХОДЫ 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1143526331"/>
              </p:ext>
            </p:extLst>
          </p:nvPr>
        </p:nvGraphicFramePr>
        <p:xfrm>
          <a:off x="395536" y="692696"/>
          <a:ext cx="8280920" cy="594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09" y="5165754"/>
            <a:ext cx="1928991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24364"/>
            <a:ext cx="5868144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ОБЪЕМ  И СТРУКТУРА  ДОХОДОВ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10703582"/>
              </p:ext>
            </p:extLst>
          </p:nvPr>
        </p:nvGraphicFramePr>
        <p:xfrm>
          <a:off x="211172" y="736781"/>
          <a:ext cx="8568952" cy="582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31640" y="980728"/>
            <a:ext cx="1296144" cy="33855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298 242,1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481864592"/>
              </p:ext>
            </p:extLst>
          </p:nvPr>
        </p:nvGraphicFramePr>
        <p:xfrm>
          <a:off x="856121" y="1446236"/>
          <a:ext cx="5760640" cy="3603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Стрелка вправо 10"/>
          <p:cNvSpPr/>
          <p:nvPr/>
        </p:nvSpPr>
        <p:spPr>
          <a:xfrm rot="21382202">
            <a:off x="1965580" y="3143133"/>
            <a:ext cx="1467351" cy="449855"/>
          </a:xfrm>
          <a:prstGeom prst="rightArrow">
            <a:avLst>
              <a:gd name="adj1" fmla="val 72969"/>
              <a:gd name="adj2" fmla="val 47046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FFFF00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+</a:t>
            </a:r>
            <a:r>
              <a:rPr lang="en-US" sz="1600" dirty="0" smtClean="0">
                <a:solidFill>
                  <a:srgbClr val="C00000"/>
                </a:solidFill>
                <a:latin typeface="Bookman Old Style" pitchFamily="18" charset="0"/>
              </a:rPr>
              <a:t>41 46</a:t>
            </a:r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2,3</a:t>
            </a:r>
            <a:endParaRPr lang="ru-RU" sz="16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1210608">
            <a:off x="4102009" y="3032201"/>
            <a:ext cx="1411055" cy="432048"/>
          </a:xfrm>
          <a:prstGeom prst="rightArrow">
            <a:avLst>
              <a:gd name="adj1" fmla="val 72969"/>
              <a:gd name="adj2" fmla="val 47046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+6 281,8</a:t>
            </a:r>
            <a:endParaRPr lang="ru-RU" sz="16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135738"/>
              </p:ext>
            </p:extLst>
          </p:nvPr>
        </p:nvGraphicFramePr>
        <p:xfrm>
          <a:off x="6516218" y="4293096"/>
          <a:ext cx="2448270" cy="2248250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254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16090"/>
                <a:gridCol w="816090"/>
                <a:gridCol w="816090"/>
              </a:tblGrid>
              <a:tr h="6080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84,7</a:t>
                      </a:r>
                    </a:p>
                  </a:txBody>
                  <a:tcPr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84,9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6600"/>
                    </a:solidFill>
                  </a:tcPr>
                </a:tc>
              </a:tr>
              <a:tr h="4880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6080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14,6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13,7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660232" y="3638988"/>
            <a:ext cx="241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Структура доходов бюджета, %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Выноска 2 13"/>
          <p:cNvSpPr/>
          <p:nvPr/>
        </p:nvSpPr>
        <p:spPr>
          <a:xfrm>
            <a:off x="6948264" y="34634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8087475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ОБЪЕМ   И   СТРУКТУРА    НАЛОГОВЫХ   ДОХОДОВ 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962693714"/>
              </p:ext>
            </p:extLst>
          </p:nvPr>
        </p:nvGraphicFramePr>
        <p:xfrm>
          <a:off x="179512" y="692696"/>
          <a:ext cx="856895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202770777"/>
              </p:ext>
            </p:extLst>
          </p:nvPr>
        </p:nvGraphicFramePr>
        <p:xfrm>
          <a:off x="3851920" y="1052736"/>
          <a:ext cx="511256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11780" y="5949280"/>
            <a:ext cx="939940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Налог на доходы физических лиц</a:t>
            </a:r>
            <a:endParaRPr lang="ru-RU" sz="1000" dirty="0">
              <a:solidFill>
                <a:srgbClr val="000099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3728" y="5949280"/>
            <a:ext cx="1008112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Единый налог</a:t>
            </a:r>
          </a:p>
          <a:p>
            <a:pPr algn="ctr"/>
            <a:r>
              <a:rPr lang="ru-RU" sz="1000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на вмененный доход</a:t>
            </a:r>
            <a:endParaRPr lang="ru-RU" sz="1000" dirty="0">
              <a:solidFill>
                <a:srgbClr val="000099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3848" y="5955807"/>
            <a:ext cx="971600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Единый сельскохозяйственный налог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5349" y="5949280"/>
            <a:ext cx="874287" cy="5539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Налог с применением патента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28592" y="5949280"/>
            <a:ext cx="863080" cy="5539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Государственная пошлина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90001" y="5955807"/>
            <a:ext cx="1090311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Налог с применением упрощенной системы</a:t>
            </a:r>
            <a:endParaRPr lang="ru-RU" sz="1000" dirty="0">
              <a:solidFill>
                <a:srgbClr val="000099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0" name="Выноска 2 19"/>
          <p:cNvSpPr/>
          <p:nvPr/>
        </p:nvSpPr>
        <p:spPr>
          <a:xfrm>
            <a:off x="8102644" y="204452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31938" y="5949280"/>
            <a:ext cx="956486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Налог на добычу полезных ископаемых</a:t>
            </a:r>
            <a:endParaRPr lang="ru-RU" sz="1000" dirty="0">
              <a:solidFill>
                <a:srgbClr val="000099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-48545" y="-35382"/>
            <a:ext cx="8424936" cy="11816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ОБЪЕМ   И   СТРУКТУРА    НЕНАЛОГОВЫХ   ДОХОДОВ 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131711256"/>
              </p:ext>
            </p:extLst>
          </p:nvPr>
        </p:nvGraphicFramePr>
        <p:xfrm>
          <a:off x="107504" y="1988840"/>
          <a:ext cx="8928992" cy="4360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413186390"/>
              </p:ext>
            </p:extLst>
          </p:nvPr>
        </p:nvGraphicFramePr>
        <p:xfrm>
          <a:off x="2483768" y="620688"/>
          <a:ext cx="5040560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6565" y="6189764"/>
            <a:ext cx="1008112" cy="553998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Доходы от продажи земли</a:t>
            </a:r>
            <a:endParaRPr lang="ru-RU" sz="1000" dirty="0">
              <a:solidFill>
                <a:srgbClr val="000099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84098" y="6190400"/>
            <a:ext cx="1080120" cy="553998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Доходы от использования имущества</a:t>
            </a:r>
            <a:endParaRPr lang="ru-RU" sz="1000" dirty="0">
              <a:solidFill>
                <a:srgbClr val="000099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4541" y="6189764"/>
            <a:ext cx="1080120" cy="553998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Плата за негативное воздействие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1458" y="6212873"/>
            <a:ext cx="1080120" cy="553998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Доходы от компенсации затрат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12970" y="6189764"/>
            <a:ext cx="1008112" cy="400110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Штрафы, санкции</a:t>
            </a:r>
          </a:p>
        </p:txBody>
      </p:sp>
      <p:sp>
        <p:nvSpPr>
          <p:cNvPr id="17" name="Выноска 2 16"/>
          <p:cNvSpPr/>
          <p:nvPr/>
        </p:nvSpPr>
        <p:spPr>
          <a:xfrm>
            <a:off x="8031836" y="78624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713524002"/>
              </p:ext>
            </p:extLst>
          </p:nvPr>
        </p:nvGraphicFramePr>
        <p:xfrm>
          <a:off x="179512" y="517068"/>
          <a:ext cx="8784976" cy="6028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652780193"/>
              </p:ext>
            </p:extLst>
          </p:nvPr>
        </p:nvGraphicFramePr>
        <p:xfrm>
          <a:off x="5112060" y="1196752"/>
          <a:ext cx="3960440" cy="3093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57908" y="6401991"/>
            <a:ext cx="1008112" cy="246221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Дотации</a:t>
            </a:r>
            <a:endParaRPr lang="ru-RU" sz="1000" b="1" dirty="0">
              <a:solidFill>
                <a:srgbClr val="000099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1278" y="6422583"/>
            <a:ext cx="1080120" cy="246221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Субвенции</a:t>
            </a:r>
            <a:endParaRPr lang="ru-RU" sz="1000" b="1" dirty="0">
              <a:solidFill>
                <a:srgbClr val="000099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4649" y="6401991"/>
            <a:ext cx="1080120" cy="246221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Субсидии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64642" y="6422583"/>
            <a:ext cx="1080120" cy="246221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Иные МБТ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-6633"/>
            <a:ext cx="7632848" cy="1052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ОБЪЕМ  И СТРУКТУРА  БЕЗВОЗМЕЗДНЫХ   ПОСТУПЛЕНИЙ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16" name="Выноска 2 15"/>
          <p:cNvSpPr/>
          <p:nvPr/>
        </p:nvSpPr>
        <p:spPr>
          <a:xfrm>
            <a:off x="8082499" y="172091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632848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НАПРАВЛЕНИЯ   РАСХОДОВАНИЯ   БЮДЖЕТНЫХ  СРЕДСТВ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5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98269"/>
              </p:ext>
            </p:extLst>
          </p:nvPr>
        </p:nvGraphicFramePr>
        <p:xfrm>
          <a:off x="251520" y="968137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 БЮДЖЕТА  ПО РАЗДЕЛАМ  БЮДЖЕТНОЙ  КЛАССИФИКАЦИИ  РАСХОДОВ  БЮДЖЕТА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416598388"/>
              </p:ext>
            </p:extLst>
          </p:nvPr>
        </p:nvGraphicFramePr>
        <p:xfrm>
          <a:off x="179512" y="692696"/>
          <a:ext cx="8568952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Выноска 2 8"/>
          <p:cNvSpPr/>
          <p:nvPr/>
        </p:nvSpPr>
        <p:spPr>
          <a:xfrm>
            <a:off x="7884368" y="738774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8676456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МУНИЦИПАЛЬНОЕ  ОБРАЗОВАНИЕ  «ХОЛМ-ЖИРКОВСКИЙ РАЙОН»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9" name="Рисунок 8" descr="территория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764704"/>
            <a:ext cx="1149652" cy="15121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3648" y="692696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500" b="1" dirty="0" smtClean="0">
                <a:solidFill>
                  <a:srgbClr val="000099"/>
                </a:solidFill>
                <a:latin typeface="Bookman Old Style" pitchFamily="18" charset="0"/>
              </a:rPr>
              <a:t>2 033,4 кв.км</a:t>
            </a:r>
            <a:endParaRPr lang="ru-RU" sz="15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2" name="Рисунок 11" descr="численность населени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874620"/>
            <a:ext cx="1744394" cy="14401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47434" y="5224316"/>
            <a:ext cx="22322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население за 2022 г.</a:t>
            </a:r>
          </a:p>
          <a:p>
            <a:pPr algn="ctr"/>
            <a:r>
              <a:rPr lang="ru-RU" sz="1500" b="1" dirty="0" smtClean="0">
                <a:solidFill>
                  <a:srgbClr val="0033CC"/>
                </a:solidFill>
                <a:latin typeface="Bookman Old Style" pitchFamily="18" charset="0"/>
              </a:rPr>
              <a:t>8 </a:t>
            </a:r>
            <a:r>
              <a:rPr lang="en-US" sz="1500" b="1" dirty="0" smtClean="0">
                <a:solidFill>
                  <a:srgbClr val="0033CC"/>
                </a:solidFill>
                <a:latin typeface="Bookman Old Style" pitchFamily="18" charset="0"/>
              </a:rPr>
              <a:t>471</a:t>
            </a:r>
            <a:r>
              <a:rPr lang="ru-RU" sz="1500" b="1" dirty="0" smtClean="0">
                <a:solidFill>
                  <a:srgbClr val="0033CC"/>
                </a:solidFill>
                <a:latin typeface="Bookman Old Style" pitchFamily="18" charset="0"/>
              </a:rPr>
              <a:t> </a:t>
            </a:r>
            <a:r>
              <a:rPr lang="ru-RU" sz="1500" b="1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  <a:endParaRPr lang="ru-RU" sz="15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8" name="Рисунок 17" descr="карт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071" y="1769185"/>
            <a:ext cx="4865657" cy="3790313"/>
          </a:xfrm>
          <a:prstGeom prst="rect">
            <a:avLst/>
          </a:prstGeom>
        </p:spPr>
      </p:pic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2844781063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16130" y="6644610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7524328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 БЮДЖЕТА  ПО ВЕДОМСТВЕННОЙ   СТРУКТУРЕ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 БЮДЖЕТА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30179205"/>
              </p:ext>
            </p:extLst>
          </p:nvPr>
        </p:nvGraphicFramePr>
        <p:xfrm>
          <a:off x="179512" y="980728"/>
          <a:ext cx="8784976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Выноска 2 8"/>
          <p:cNvSpPr/>
          <p:nvPr/>
        </p:nvSpPr>
        <p:spPr>
          <a:xfrm>
            <a:off x="7895164" y="403900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-1" y="0"/>
            <a:ext cx="8676457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8864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ПО РАЗДЕЛУ «ОБЩЕГОСУДАРСТВЕННЫЕ   ВОПРОСЫ» 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713695"/>
              </p:ext>
            </p:extLst>
          </p:nvPr>
        </p:nvGraphicFramePr>
        <p:xfrm>
          <a:off x="107503" y="692697"/>
          <a:ext cx="6624737" cy="357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1152128"/>
                <a:gridCol w="1152128"/>
                <a:gridCol w="1080120"/>
              </a:tblGrid>
              <a:tr h="53458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расходов</a:t>
                      </a:r>
                      <a:endParaRPr lang="ru-RU" sz="1400" b="0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2020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2021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2021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</a:tr>
              <a:tr h="1841679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Руководство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и управление в сфере установленных функций: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Функционирование высшего должностного лица муниципального образования, представительного органа муниципального образования,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Администрации муниципального образования, органов финансового надзора;</a:t>
                      </a: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30 524,2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31 243,1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31 804,4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32083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Проведение выборов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887,2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53458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Другие 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241,9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717,7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204,9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34687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653,3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960,8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008,9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</a:tbl>
          </a:graphicData>
        </a:graphic>
      </p:graphicFrame>
      <p:sp>
        <p:nvSpPr>
          <p:cNvPr id="8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808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931986407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03768015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534369394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7" name="object 30"/>
          <p:cNvSpPr txBox="1"/>
          <p:nvPr/>
        </p:nvSpPr>
        <p:spPr>
          <a:xfrm>
            <a:off x="8343781" y="3212976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pic>
        <p:nvPicPr>
          <p:cNvPr id="18" name="Рисунок 17" descr="наше здани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1049989"/>
            <a:ext cx="2411760" cy="180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941168"/>
            <a:ext cx="2481326" cy="162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147066260"/>
              </p:ext>
            </p:extLst>
          </p:nvPr>
        </p:nvGraphicFramePr>
        <p:xfrm>
          <a:off x="107504" y="4509120"/>
          <a:ext cx="403244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064919993"/>
              </p:ext>
            </p:extLst>
          </p:nvPr>
        </p:nvGraphicFramePr>
        <p:xfrm>
          <a:off x="251520" y="5085184"/>
          <a:ext cx="351358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11,1 %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68344" y="537321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10,2 %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8111697" y="581953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-19908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7799041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88640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  РАСХОДЫ  ПО РАЗДЕЛУ  «НАЦИОНАЛЬНАЯ  ЭКОНОМИКА» 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FF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171877597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264211873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292351558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7" name="object 30"/>
          <p:cNvSpPr txBox="1"/>
          <p:nvPr/>
        </p:nvSpPr>
        <p:spPr>
          <a:xfrm>
            <a:off x="8343781" y="3212976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522646783"/>
              </p:ext>
            </p:extLst>
          </p:nvPr>
        </p:nvGraphicFramePr>
        <p:xfrm>
          <a:off x="2879812" y="3739067"/>
          <a:ext cx="381642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971156038"/>
              </p:ext>
            </p:extLst>
          </p:nvPr>
        </p:nvGraphicFramePr>
        <p:xfrm>
          <a:off x="3048952" y="5054033"/>
          <a:ext cx="3683288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4,2 %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68344" y="537321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7,1 %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7958646" y="267798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281663"/>
              </p:ext>
            </p:extLst>
          </p:nvPr>
        </p:nvGraphicFramePr>
        <p:xfrm>
          <a:off x="81098" y="858912"/>
          <a:ext cx="6219093" cy="235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4395"/>
                <a:gridCol w="1142554"/>
                <a:gridCol w="1248854"/>
                <a:gridCol w="10032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Направления</a:t>
                      </a:r>
                      <a:r>
                        <a:rPr lang="ru-RU" sz="1400" b="0" baseline="0" dirty="0" smtClean="0">
                          <a:latin typeface="Sitka Small" panose="02000505000000020004" pitchFamily="2" charset="0"/>
                        </a:rPr>
                        <a:t> расходов</a:t>
                      </a:r>
                      <a:endParaRPr lang="ru-RU" sz="1400" b="0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2020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2021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2022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</a:tr>
              <a:tr h="3492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Сельское хозяйство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Транспорт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554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1 058,4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9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488,5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Дорожное хозяйство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11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901,0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13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300,0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Другие вопросы в области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национальной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экономики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283,5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269,0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817,0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ИТОГО 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537,5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14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028,4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24 405,5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9147" r="14061" b="9414"/>
          <a:stretch/>
        </p:blipFill>
        <p:spPr>
          <a:xfrm>
            <a:off x="6356611" y="967648"/>
            <a:ext cx="2767481" cy="1807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5" y="3356992"/>
            <a:ext cx="3672408" cy="2448272"/>
          </a:xfrm>
          <a:prstGeom prst="rect">
            <a:avLst/>
          </a:prstGeom>
        </p:spPr>
      </p:pic>
      <p:sp>
        <p:nvSpPr>
          <p:cNvPr id="31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7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7504" y="18864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21406" y="4156"/>
            <a:ext cx="5702721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59" y="151385"/>
            <a:ext cx="5291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  РАСХОДЫ  ПО РАЗДЕЛУ «ОБРАЗОВАНИЕ»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386940"/>
              </p:ext>
            </p:extLst>
          </p:nvPr>
        </p:nvGraphicFramePr>
        <p:xfrm>
          <a:off x="0" y="620688"/>
          <a:ext cx="6768753" cy="350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2"/>
                <a:gridCol w="1152128"/>
                <a:gridCol w="1152128"/>
                <a:gridCol w="1224135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расходов</a:t>
                      </a:r>
                      <a:endParaRPr lang="ru-RU" sz="1400" b="0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2020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2021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2022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899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Дошкольное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образование</a:t>
                      </a: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501,3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104,9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561,5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Общее образование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103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153,2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118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802,4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131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173,4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Дополнительное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образование детей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10 529,4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538,0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665,6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Молодежная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272,7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273,7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Другие вопросы в 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области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6 879,8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231,4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452,8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148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063,7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173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949,4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181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127,0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наша школ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1772816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20-2022 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78928797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967084314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833660793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272" y="4633972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80312" y="4293096"/>
            <a:ext cx="792088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52,2 %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24328" y="544522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52,9 %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89255543"/>
              </p:ext>
            </p:extLst>
          </p:nvPr>
        </p:nvGraphicFramePr>
        <p:xfrm>
          <a:off x="107503" y="4293096"/>
          <a:ext cx="3274269" cy="237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136799007"/>
              </p:ext>
            </p:extLst>
          </p:nvPr>
        </p:nvGraphicFramePr>
        <p:xfrm>
          <a:off x="0" y="5049402"/>
          <a:ext cx="313430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26" name="Рисунок 25" descr="1 сент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48264" y="404664"/>
            <a:ext cx="2195736" cy="150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выпускной 2019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81773" y="4173112"/>
            <a:ext cx="3530555" cy="2352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детсад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08520" y="1124744"/>
            <a:ext cx="838442" cy="575610"/>
          </a:xfrm>
          <a:prstGeom prst="rect">
            <a:avLst/>
          </a:prstGeom>
        </p:spPr>
      </p:pic>
      <p:pic>
        <p:nvPicPr>
          <p:cNvPr id="29" name="Рисунок 28" descr="школа 7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1628800"/>
            <a:ext cx="612576" cy="612576"/>
          </a:xfrm>
          <a:prstGeom prst="rect">
            <a:avLst/>
          </a:prstGeom>
        </p:spPr>
      </p:pic>
      <p:pic>
        <p:nvPicPr>
          <p:cNvPr id="30" name="Рисунок 29" descr="художка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2060848"/>
            <a:ext cx="648072" cy="696341"/>
          </a:xfrm>
          <a:prstGeom prst="rect">
            <a:avLst/>
          </a:prstGeom>
        </p:spPr>
      </p:pic>
      <p:pic>
        <p:nvPicPr>
          <p:cNvPr id="31" name="Рисунок 30" descr="молодые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708920"/>
            <a:ext cx="611560" cy="434887"/>
          </a:xfrm>
          <a:prstGeom prst="rect">
            <a:avLst/>
          </a:prstGeom>
        </p:spPr>
      </p:pic>
      <p:pic>
        <p:nvPicPr>
          <p:cNvPr id="32" name="Рисунок 31" descr="другие вопросы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3212976"/>
            <a:ext cx="720080" cy="540060"/>
          </a:xfrm>
          <a:prstGeom prst="rect">
            <a:avLst/>
          </a:prstGeom>
        </p:spPr>
      </p:pic>
      <p:sp>
        <p:nvSpPr>
          <p:cNvPr id="34" name="Выноска 2 33"/>
          <p:cNvSpPr/>
          <p:nvPr/>
        </p:nvSpPr>
        <p:spPr>
          <a:xfrm>
            <a:off x="6387557" y="67166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5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0690" y="-10551"/>
            <a:ext cx="7729662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137" y="118650"/>
            <a:ext cx="7117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ПО РАЗДЕЛУ «КУЛЬТУРА И КИНЕМАТОГРАФИЯ»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827584" y="692696"/>
            <a:ext cx="1728192" cy="378904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8EEE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  <a:solidFill>
            <a:srgbClr val="3399FF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74178232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63362405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908617883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87624" y="126876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624" y="249289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7624" y="3717032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19,4 %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35696" y="213285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20,7 %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5696" y="328498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17,1 %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962643"/>
              </p:ext>
            </p:extLst>
          </p:nvPr>
        </p:nvGraphicFramePr>
        <p:xfrm>
          <a:off x="2627783" y="620688"/>
          <a:ext cx="6516217" cy="2382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7"/>
                <a:gridCol w="1152128"/>
                <a:gridCol w="1161288"/>
                <a:gridCol w="1178464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расходов</a:t>
                      </a:r>
                      <a:endParaRPr lang="ru-RU" sz="1400" b="0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2020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2021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2022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EEE"/>
                    </a:solidFill>
                  </a:tcPr>
                </a:tc>
              </a:tr>
              <a:tr h="633968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</a:t>
                      </a:r>
                    </a:p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 Культура</a:t>
                      </a:r>
                      <a:endParaRPr lang="ru-RU" sz="1400" b="0" baseline="0" dirty="0" smtClean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E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40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882,5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53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62,1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41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879,2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Другие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вопросы в    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области культуры, 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кинематографии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E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057,4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359,2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626,5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E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400" b="1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939,9</a:t>
                      </a:r>
                      <a:endParaRPr kumimoji="0" lang="ru-RU" sz="1400" b="1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68</a:t>
                      </a:r>
                      <a:r>
                        <a:rPr kumimoji="0" lang="ru-RU" sz="1400" b="1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971,3</a:t>
                      </a:r>
                      <a:endParaRPr kumimoji="0" lang="ru-RU" sz="1400" b="1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58</a:t>
                      </a:r>
                      <a:r>
                        <a:rPr kumimoji="0" lang="ru-RU" sz="1400" b="1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505,7</a:t>
                      </a:r>
                      <a:endParaRPr kumimoji="0" lang="ru-RU" sz="1400" b="1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6" name="Рисунок 25" descr="дом культуры 2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27784" y="1052736"/>
            <a:ext cx="720080" cy="739665"/>
          </a:xfrm>
          <a:prstGeom prst="rect">
            <a:avLst/>
          </a:prstGeom>
        </p:spPr>
      </p:pic>
      <p:pic>
        <p:nvPicPr>
          <p:cNvPr id="27" name="Рисунок 26" descr="библиотека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27784" y="1844824"/>
            <a:ext cx="650787" cy="620688"/>
          </a:xfrm>
          <a:prstGeom prst="rect">
            <a:avLst/>
          </a:prstGeom>
        </p:spPr>
      </p:pic>
      <p:pic>
        <p:nvPicPr>
          <p:cNvPr id="28" name="Рисунок 2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18510" y="4414493"/>
            <a:ext cx="3132348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 descr="дом к 7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22420" y="2916467"/>
            <a:ext cx="3131736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900074109"/>
              </p:ext>
            </p:extLst>
          </p:nvPr>
        </p:nvGraphicFramePr>
        <p:xfrm>
          <a:off x="5292080" y="4797152"/>
          <a:ext cx="3851920" cy="2060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783994100"/>
              </p:ext>
            </p:extLst>
          </p:nvPr>
        </p:nvGraphicFramePr>
        <p:xfrm>
          <a:off x="5255568" y="5229200"/>
          <a:ext cx="390694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33" name="Выноска 2 32"/>
          <p:cNvSpPr/>
          <p:nvPr/>
        </p:nvSpPr>
        <p:spPr>
          <a:xfrm>
            <a:off x="7668344" y="98307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9" t="19201" r="8263" b="8000"/>
          <a:stretch/>
        </p:blipFill>
        <p:spPr>
          <a:xfrm>
            <a:off x="3119742" y="3713591"/>
            <a:ext cx="2880320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Нижний колонтитул 15"/>
          <p:cNvSpPr txBox="1">
            <a:spLocks/>
          </p:cNvSpPr>
          <p:nvPr/>
        </p:nvSpPr>
        <p:spPr>
          <a:xfrm>
            <a:off x="95074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68319" y="-7549"/>
            <a:ext cx="7311993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589" y="170133"/>
            <a:ext cx="664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 ПО РАЗДЕЛУ «СОЦИАЛЬНАЯ ПОЛИТИКА»   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471018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2020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2021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2022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3 665,0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3 879,9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473,7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954,2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076,5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047,7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62479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888,0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716,7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521,1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1 597,8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1 489,1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1 452,7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400" b="1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105,0</a:t>
                      </a:r>
                      <a:endParaRPr kumimoji="0" lang="ru-RU" sz="1400" b="1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400" b="1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162,2</a:t>
                      </a:r>
                      <a:endParaRPr kumimoji="0" lang="ru-RU" sz="1400" b="1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1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495,2</a:t>
                      </a:r>
                      <a:endParaRPr kumimoji="0" lang="ru-RU" sz="1400" b="1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9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0"/>
          <p:cNvSpPr/>
          <p:nvPr/>
        </p:nvSpPr>
        <p:spPr>
          <a:xfrm>
            <a:off x="0" y="2060848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4"/>
          <p:cNvSpPr/>
          <p:nvPr/>
        </p:nvSpPr>
        <p:spPr>
          <a:xfrm>
            <a:off x="0" y="1124744"/>
            <a:ext cx="625932" cy="625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Рисунок 13" descr="педагог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988840"/>
            <a:ext cx="288032" cy="763836"/>
          </a:xfrm>
          <a:prstGeom prst="rect">
            <a:avLst/>
          </a:prstGeom>
        </p:spPr>
      </p:pic>
      <p:sp>
        <p:nvSpPr>
          <p:cNvPr id="15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pic>
        <p:nvPicPr>
          <p:cNvPr id="18" name="Рисунок 17" descr="поддержка семь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91404" y="692696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4EEA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0"/>
          <p:cNvSpPr txBox="1"/>
          <p:nvPr/>
        </p:nvSpPr>
        <p:spPr>
          <a:xfrm>
            <a:off x="8388424" y="3140968"/>
            <a:ext cx="8745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20-2022</a:t>
            </a:r>
          </a:p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г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74446848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020382952"/>
              </p:ext>
            </p:extLst>
          </p:nvPr>
        </p:nvGraphicFramePr>
        <p:xfrm>
          <a:off x="6660232" y="4149080"/>
          <a:ext cx="136815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477106370"/>
              </p:ext>
            </p:extLst>
          </p:nvPr>
        </p:nvGraphicFramePr>
        <p:xfrm>
          <a:off x="6660232" y="5445224"/>
          <a:ext cx="1368152" cy="1412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0272" y="472514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0272" y="594928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7,1 %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4,5 %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68344" y="5589240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4,8 %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485343538"/>
              </p:ext>
            </p:extLst>
          </p:nvPr>
        </p:nvGraphicFramePr>
        <p:xfrm>
          <a:off x="251520" y="5013176"/>
          <a:ext cx="4104456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115632465"/>
              </p:ext>
            </p:extLst>
          </p:nvPr>
        </p:nvGraphicFramePr>
        <p:xfrm>
          <a:off x="251519" y="5229200"/>
          <a:ext cx="3818165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pic>
        <p:nvPicPr>
          <p:cNvPr id="35" name="Рисунок 34" descr="соц политика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716016" y="5154632"/>
            <a:ext cx="1776975" cy="1703368"/>
          </a:xfrm>
          <a:prstGeom prst="rect">
            <a:avLst/>
          </a:prstGeom>
        </p:spPr>
      </p:pic>
      <p:sp>
        <p:nvSpPr>
          <p:cNvPr id="37" name="Выноска 2 36"/>
          <p:cNvSpPr/>
          <p:nvPr/>
        </p:nvSpPr>
        <p:spPr>
          <a:xfrm>
            <a:off x="7380312" y="99961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8" name="Нижний колонтитул 15"/>
          <p:cNvSpPr txBox="1">
            <a:spLocks/>
          </p:cNvSpPr>
          <p:nvPr/>
        </p:nvSpPr>
        <p:spPr>
          <a:xfrm>
            <a:off x="53214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779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494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68318" y="-7549"/>
            <a:ext cx="7924401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588" y="170133"/>
            <a:ext cx="725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ПО РАЗДЕЛУ «ФИЗИЧЕСКАЯ КУЛЬТУРА И СПОРТ» 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B0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0"/>
          <p:cNvSpPr txBox="1"/>
          <p:nvPr/>
        </p:nvSpPr>
        <p:spPr>
          <a:xfrm>
            <a:off x="8388424" y="3140968"/>
            <a:ext cx="8745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физическую культуру и спорт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20-2022</a:t>
            </a:r>
          </a:p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г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62024635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906191273"/>
              </p:ext>
            </p:extLst>
          </p:nvPr>
        </p:nvGraphicFramePr>
        <p:xfrm>
          <a:off x="6660232" y="4149080"/>
          <a:ext cx="136815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259184615"/>
              </p:ext>
            </p:extLst>
          </p:nvPr>
        </p:nvGraphicFramePr>
        <p:xfrm>
          <a:off x="6660232" y="5445224"/>
          <a:ext cx="1368152" cy="1412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0272" y="472514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0272" y="594928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 0,2 %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0,2 %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68344" y="5589240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0,3 %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1123473196"/>
              </p:ext>
            </p:extLst>
          </p:nvPr>
        </p:nvGraphicFramePr>
        <p:xfrm>
          <a:off x="86294" y="646524"/>
          <a:ext cx="4644666" cy="2771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243664752"/>
              </p:ext>
            </p:extLst>
          </p:nvPr>
        </p:nvGraphicFramePr>
        <p:xfrm>
          <a:off x="74424" y="1833204"/>
          <a:ext cx="5100070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7" name="Выноска 2 36"/>
          <p:cNvSpPr/>
          <p:nvPr/>
        </p:nvSpPr>
        <p:spPr>
          <a:xfrm>
            <a:off x="8052230" y="86032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8" name="Нижний колонтитул 15"/>
          <p:cNvSpPr txBox="1">
            <a:spLocks/>
          </p:cNvSpPr>
          <p:nvPr/>
        </p:nvSpPr>
        <p:spPr>
          <a:xfrm>
            <a:off x="53214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07024" y="893503"/>
            <a:ext cx="3747220" cy="203132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00"/>
                </a:solidFill>
                <a:latin typeface="Sitka Small" panose="02000505000000020004" pitchFamily="2" charset="0"/>
              </a:rPr>
              <a:t>В </a:t>
            </a:r>
            <a:r>
              <a:rPr lang="ru-RU" sz="1400" dirty="0">
                <a:solidFill>
                  <a:srgbClr val="000000"/>
                </a:solidFill>
                <a:latin typeface="Sitka Small" panose="02000505000000020004" pitchFamily="2" charset="0"/>
              </a:rPr>
              <a:t>рамках реализации федерального проекта «Спорт – норма жизни» национального проекта «Демография» в Холм-Жирковском районе </a:t>
            </a:r>
            <a:r>
              <a:rPr lang="ru-RU" sz="1400" dirty="0" smtClean="0">
                <a:solidFill>
                  <a:srgbClr val="000000"/>
                </a:solidFill>
                <a:latin typeface="Sitka Small" panose="02000505000000020004" pitchFamily="2" charset="0"/>
              </a:rPr>
              <a:t> в 2022 году завершилось </a:t>
            </a:r>
            <a:r>
              <a:rPr lang="ru-RU" sz="1400" dirty="0">
                <a:solidFill>
                  <a:srgbClr val="000000"/>
                </a:solidFill>
                <a:latin typeface="Sitka Small" panose="02000505000000020004" pitchFamily="2" charset="0"/>
              </a:rPr>
              <a:t>строительство площадки для сдачи норм </a:t>
            </a:r>
            <a:r>
              <a:rPr lang="ru-RU" sz="1400" dirty="0" smtClean="0">
                <a:solidFill>
                  <a:srgbClr val="000000"/>
                </a:solidFill>
                <a:latin typeface="Sitka Small" panose="02000505000000020004" pitchFamily="2" charset="0"/>
              </a:rPr>
              <a:t>ГТО. Стоимость работ по ее обустройству составила </a:t>
            </a:r>
            <a:r>
              <a:rPr lang="ru-RU" sz="1400" b="1" dirty="0" smtClean="0">
                <a:solidFill>
                  <a:srgbClr val="000000"/>
                </a:solidFill>
                <a:latin typeface="Sitka Small" panose="02000505000000020004" pitchFamily="2" charset="0"/>
              </a:rPr>
              <a:t>473,7 тыс. рублей.</a:t>
            </a:r>
            <a:endParaRPr lang="ru-RU" sz="1400" b="1" dirty="0">
              <a:latin typeface="Sitka Small" panose="02000505000000020004" pitchFamily="2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391" b="25349"/>
          <a:stretch/>
        </p:blipFill>
        <p:spPr>
          <a:xfrm>
            <a:off x="573471" y="3377842"/>
            <a:ext cx="5185966" cy="321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3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831641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8520" y="188640"/>
            <a:ext cx="907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В СФЕРЕ ОБРАЗОВАНИЯ И КУЛЬТУРЫ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07504" y="692696"/>
            <a:ext cx="7128792" cy="1008112"/>
          </a:xfrm>
          <a:prstGeom prst="wedgeRoundRectCallout">
            <a:avLst>
              <a:gd name="adj1" fmla="val -21371"/>
              <a:gd name="adj2" fmla="val 81525"/>
              <a:gd name="adj3" fmla="val 16667"/>
            </a:avLst>
          </a:prstGeom>
          <a:solidFill>
            <a:srgbClr val="CCCCFF"/>
          </a:solidFill>
          <a:ln w="1270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Century Schoolbook" pitchFamily="18" charset="0"/>
              </a:rPr>
              <a:t>Показатели уровня средней заработной платы отдельных категорий работников в соответствии с указом Президента РФ от 7 мая 2012 г. №597 «О мероприятиях по реализации государственной  социальной политики».</a:t>
            </a:r>
            <a:endParaRPr lang="ru-RU" sz="1600" dirty="0">
              <a:solidFill>
                <a:srgbClr val="000099"/>
              </a:solidFill>
              <a:latin typeface="Century Schoolbook" pitchFamily="18" charset="0"/>
            </a:endParaRPr>
          </a:p>
        </p:txBody>
      </p:sp>
      <p:pic>
        <p:nvPicPr>
          <p:cNvPr id="7" name="Рисунок 6" descr="зарплат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1124744"/>
            <a:ext cx="1728192" cy="1152128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830028403"/>
              </p:ext>
            </p:extLst>
          </p:nvPr>
        </p:nvGraphicFramePr>
        <p:xfrm>
          <a:off x="31398" y="1556791"/>
          <a:ext cx="896448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Рисунок 8" descr="воспитатель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0321" y="4485347"/>
            <a:ext cx="1123393" cy="131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учитель 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4437112"/>
            <a:ext cx="746522" cy="1253178"/>
          </a:xfrm>
          <a:prstGeom prst="rect">
            <a:avLst/>
          </a:prstGeom>
        </p:spPr>
      </p:pic>
      <p:pic>
        <p:nvPicPr>
          <p:cNvPr id="12" name="Рисунок 11" descr="педагог творчеств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8024" y="5229200"/>
            <a:ext cx="576064" cy="5858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7" r="39534" b="1227"/>
          <a:stretch/>
        </p:blipFill>
        <p:spPr>
          <a:xfrm>
            <a:off x="6570218" y="3607279"/>
            <a:ext cx="666078" cy="21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651" r="5415" b="-651"/>
          <a:stretch/>
        </p:blipFill>
        <p:spPr>
          <a:xfrm>
            <a:off x="2889518" y="4149079"/>
            <a:ext cx="1254804" cy="1637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5796136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760" y="174130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ПУБЛИЧНЫЕ   ОБЯЗАТЕЛЬСТВА  БЮДЖЕТА  </a:t>
            </a:r>
            <a:endParaRPr lang="ru-RU" sz="1600" b="1" dirty="0">
              <a:latin typeface="Sitka Small" panose="02000505000000020004" pitchFamily="2" charset="0"/>
            </a:endParaRPr>
          </a:p>
        </p:txBody>
      </p:sp>
      <p:graphicFrame>
        <p:nvGraphicFramePr>
          <p:cNvPr id="8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3400742"/>
              </p:ext>
            </p:extLst>
          </p:nvPr>
        </p:nvGraphicFramePr>
        <p:xfrm>
          <a:off x="179512" y="4005065"/>
          <a:ext cx="8785101" cy="266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653832631"/>
              </p:ext>
            </p:extLst>
          </p:nvPr>
        </p:nvGraphicFramePr>
        <p:xfrm>
          <a:off x="179512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547664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5 983,8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771800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6 240,8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995936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7 074,0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Выноска 2 15"/>
          <p:cNvSpPr/>
          <p:nvPr/>
        </p:nvSpPr>
        <p:spPr>
          <a:xfrm>
            <a:off x="7806080" y="122323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" name="Загнутый угол 1"/>
          <p:cNvSpPr/>
          <p:nvPr/>
        </p:nvSpPr>
        <p:spPr>
          <a:xfrm>
            <a:off x="6458424" y="570181"/>
            <a:ext cx="2329408" cy="1980435"/>
          </a:xfrm>
          <a:prstGeom prst="foldedCorner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3500000" scaled="1"/>
            <a:tileRect/>
          </a:gradFill>
          <a:ln>
            <a:solidFill>
              <a:srgbClr val="00B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2000" dirty="0" smtClean="0">
              <a:latin typeface="Book Antiqua" panose="02040602050305030304" pitchFamily="18" charset="0"/>
            </a:endParaRPr>
          </a:p>
          <a:p>
            <a:pPr algn="just"/>
            <a:r>
              <a:rPr lang="ru-RU" b="1" dirty="0" smtClean="0">
                <a:latin typeface="Bookman Old Style" panose="02050604050505020204" pitchFamily="18" charset="0"/>
              </a:rPr>
              <a:t>58</a:t>
            </a:r>
            <a:r>
              <a:rPr lang="ru-RU" dirty="0" smtClean="0">
                <a:latin typeface="Bookman Old Style" panose="02050604050505020204" pitchFamily="18" charset="0"/>
              </a:rPr>
              <a:t> получателей муниципальных пенсий;</a:t>
            </a:r>
          </a:p>
          <a:p>
            <a:pPr algn="just"/>
            <a:r>
              <a:rPr lang="ru-RU" b="1" dirty="0" smtClean="0">
                <a:latin typeface="Bookman Old Style" panose="02050604050505020204" pitchFamily="18" charset="0"/>
              </a:rPr>
              <a:t>21</a:t>
            </a:r>
            <a:r>
              <a:rPr lang="ru-RU" dirty="0" smtClean="0">
                <a:latin typeface="Bookman Old Style" panose="02050604050505020204" pitchFamily="18" charset="0"/>
              </a:rPr>
              <a:t> получатель денежных выплат на содержание ребенка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-3797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827584" y="0"/>
            <a:ext cx="748883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7347" y="179348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МЕЖБЮДЖЕТНЫЕ    ОТНОШЕНИЯ  В  2020-2022 ГОДАХ   </a:t>
            </a:r>
            <a:endParaRPr lang="ru-RU" sz="1600" b="1" dirty="0">
              <a:latin typeface="Sitka Small" panose="02000505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3012" y="2760489"/>
            <a:ext cx="1872208" cy="523220"/>
          </a:xfrm>
          <a:prstGeom prst="rect">
            <a:avLst/>
          </a:prstGeom>
          <a:gradFill flip="none" rotWithShape="1">
            <a:gsLst>
              <a:gs pos="0">
                <a:srgbClr val="6600CC">
                  <a:shade val="30000"/>
                  <a:satMod val="115000"/>
                </a:srgbClr>
              </a:gs>
              <a:gs pos="50000">
                <a:srgbClr val="6600CC">
                  <a:shade val="67500"/>
                  <a:satMod val="115000"/>
                </a:srgbClr>
              </a:gs>
              <a:gs pos="100000">
                <a:srgbClr val="6600CC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</a:rPr>
              <a:t>2020 год</a:t>
            </a:r>
            <a:endParaRPr lang="ru-RU" sz="28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9692" y="4037833"/>
            <a:ext cx="1872208" cy="523220"/>
          </a:xfrm>
          <a:prstGeom prst="rect">
            <a:avLst/>
          </a:prstGeom>
          <a:gradFill flip="none" rotWithShape="1">
            <a:gsLst>
              <a:gs pos="0">
                <a:srgbClr val="6600CC">
                  <a:shade val="30000"/>
                  <a:satMod val="115000"/>
                </a:srgbClr>
              </a:gs>
              <a:gs pos="50000">
                <a:srgbClr val="6600CC">
                  <a:shade val="67500"/>
                  <a:satMod val="115000"/>
                </a:srgbClr>
              </a:gs>
              <a:gs pos="100000">
                <a:srgbClr val="6600CC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</a:rPr>
              <a:t>2021 год</a:t>
            </a:r>
            <a:endParaRPr lang="ru-RU" sz="28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012" y="5357540"/>
            <a:ext cx="1872208" cy="523220"/>
          </a:xfrm>
          <a:prstGeom prst="rect">
            <a:avLst/>
          </a:prstGeom>
          <a:gradFill flip="none" rotWithShape="1">
            <a:gsLst>
              <a:gs pos="0">
                <a:srgbClr val="6600CC">
                  <a:shade val="30000"/>
                  <a:satMod val="115000"/>
                </a:srgbClr>
              </a:gs>
              <a:gs pos="50000">
                <a:srgbClr val="6600CC">
                  <a:shade val="67500"/>
                  <a:satMod val="115000"/>
                </a:srgbClr>
              </a:gs>
              <a:gs pos="100000">
                <a:srgbClr val="6600CC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</a:rPr>
              <a:t>2022 год</a:t>
            </a:r>
            <a:endParaRPr lang="ru-RU" sz="28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8022123" y="557972"/>
            <a:ext cx="1020633" cy="396036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1138326074"/>
              </p:ext>
            </p:extLst>
          </p:nvPr>
        </p:nvGraphicFramePr>
        <p:xfrm>
          <a:off x="-220658" y="520297"/>
          <a:ext cx="2877068" cy="2098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9287"/>
            <a:ext cx="582725" cy="37949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73" y="756845"/>
            <a:ext cx="683568" cy="445167"/>
          </a:xfrm>
          <a:prstGeom prst="rect">
            <a:avLst/>
          </a:prstGeom>
        </p:spPr>
      </p:pic>
      <p:pic>
        <p:nvPicPr>
          <p:cNvPr id="29" name="Рисунок 28" descr="мешок с деньгами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66293" y="1647964"/>
            <a:ext cx="924781" cy="700887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36926671"/>
              </p:ext>
            </p:extLst>
          </p:nvPr>
        </p:nvGraphicFramePr>
        <p:xfrm>
          <a:off x="1268349" y="1147866"/>
          <a:ext cx="8085191" cy="5068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0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75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-15556" y="38910"/>
            <a:ext cx="7848872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ХОЛМ-ЖИРКОВСКОГО РАЙОНА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570595406"/>
              </p:ext>
            </p:extLst>
          </p:nvPr>
        </p:nvGraphicFramePr>
        <p:xfrm>
          <a:off x="114161" y="627436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1163716131"/>
              </p:ext>
            </p:extLst>
          </p:nvPr>
        </p:nvGraphicFramePr>
        <p:xfrm>
          <a:off x="395536" y="3645024"/>
          <a:ext cx="439248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" name="Рисунок 29" descr="завод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53662" y="2132856"/>
            <a:ext cx="2510436" cy="1512168"/>
          </a:xfrm>
          <a:prstGeom prst="rect">
            <a:avLst/>
          </a:prstGeom>
        </p:spPr>
      </p:pic>
      <p:pic>
        <p:nvPicPr>
          <p:cNvPr id="33" name="Рисунок 32" descr="хлеб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5229200"/>
            <a:ext cx="1242068" cy="1367589"/>
          </a:xfrm>
          <a:prstGeom prst="rect">
            <a:avLst/>
          </a:prstGeom>
        </p:spPr>
      </p:pic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593452814"/>
              </p:ext>
            </p:extLst>
          </p:nvPr>
        </p:nvGraphicFramePr>
        <p:xfrm>
          <a:off x="4751512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5" name="Рисунок 34" descr="торговл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0352" y="1929062"/>
            <a:ext cx="1259632" cy="1578694"/>
          </a:xfrm>
          <a:prstGeom prst="rect">
            <a:avLst/>
          </a:prstGeom>
        </p:spPr>
      </p:pic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3650132093"/>
              </p:ext>
            </p:extLst>
          </p:nvPr>
        </p:nvGraphicFramePr>
        <p:xfrm>
          <a:off x="4751512" y="3645024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38" name="Рисунок 37" descr="жкх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64288" y="5665445"/>
            <a:ext cx="2123728" cy="1192555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26023" y="666448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11835" y="0"/>
            <a:ext cx="9144000" cy="6858000"/>
          </a:xfrm>
          <a:prstGeom prst="rect">
            <a:avLst/>
          </a:prstGeom>
          <a:solidFill>
            <a:srgbClr val="33CC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1835" y="0"/>
            <a:ext cx="9528717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88640"/>
            <a:ext cx="8892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ИНФОРМАЦИЯ  О  ДОХОДАХ  И  РАСХОДАХ  НА  ДУШУ  НАСЕЛЕНИЯ  2022 Г. 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773324" y="898241"/>
            <a:ext cx="2520280" cy="612648"/>
          </a:xfrm>
          <a:prstGeom prst="flowChartProcess">
            <a:avLst/>
          </a:prstGeom>
          <a:solidFill>
            <a:srgbClr val="99CC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2022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345 389,2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5940152" y="908140"/>
            <a:ext cx="2520280" cy="612648"/>
          </a:xfrm>
          <a:prstGeom prst="flowChartProcess">
            <a:avLst/>
          </a:prstGeom>
          <a:solidFill>
            <a:srgbClr val="99CC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2022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342 225,7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95536" y="2132856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5,6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83568" y="3717032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0,6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115616" y="5373216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34,7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21,4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732240" y="3212976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6,9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444208" y="4581128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5868144" y="5849888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1,9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8" name="Рисунок 17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1916832"/>
            <a:ext cx="842651" cy="737320"/>
          </a:xfrm>
          <a:prstGeom prst="rect">
            <a:avLst/>
          </a:prstGeom>
        </p:spPr>
      </p:pic>
      <p:pic>
        <p:nvPicPr>
          <p:cNvPr id="20" name="Рисунок 19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3212976"/>
            <a:ext cx="804031" cy="880647"/>
          </a:xfrm>
          <a:prstGeom prst="rect">
            <a:avLst/>
          </a:prstGeom>
        </p:spPr>
      </p:pic>
      <p:pic>
        <p:nvPicPr>
          <p:cNvPr id="22" name="Рисунок 21" descr="соц полити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5733256"/>
            <a:ext cx="1314655" cy="941842"/>
          </a:xfrm>
          <a:prstGeom prst="rect">
            <a:avLst/>
          </a:prstGeom>
        </p:spPr>
      </p:pic>
      <p:pic>
        <p:nvPicPr>
          <p:cNvPr id="23" name="Рисунок 22" descr="мешок с деньгам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2204864"/>
            <a:ext cx="760084" cy="576064"/>
          </a:xfrm>
          <a:prstGeom prst="rect">
            <a:avLst/>
          </a:prstGeom>
        </p:spPr>
      </p:pic>
      <p:pic>
        <p:nvPicPr>
          <p:cNvPr id="25" name="Рисунок 24" descr="мешок с деньгам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5736" y="5445224"/>
            <a:ext cx="760084" cy="576064"/>
          </a:xfrm>
          <a:prstGeom prst="rect">
            <a:avLst/>
          </a:prstGeom>
        </p:spPr>
      </p:pic>
      <p:pic>
        <p:nvPicPr>
          <p:cNvPr id="26" name="Рисунок 25" descr="доходы 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63688" y="3645024"/>
            <a:ext cx="640850" cy="86751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67544" y="184482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1560" y="342900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3528" y="5085184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поступления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76256" y="1556792"/>
            <a:ext cx="2267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образование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48264" y="2924944"/>
            <a:ext cx="205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20272" y="42930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40152" y="5589240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2932995" y="1768542"/>
            <a:ext cx="3528392" cy="1402804"/>
          </a:xfrm>
          <a:prstGeom prst="ribbon">
            <a:avLst/>
          </a:prstGeom>
          <a:solidFill>
            <a:srgbClr val="99CCFF"/>
          </a:solidFill>
          <a:ln w="9525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rgbClr val="000099"/>
                </a:solidFill>
                <a:latin typeface="Bookman Old Style" pitchFamily="18" charset="0"/>
              </a:rPr>
              <a:t>Среднегодовая численность населения за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2022 год </a:t>
            </a:r>
          </a:p>
          <a:p>
            <a:pPr lvl="0"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8 471 </a:t>
            </a:r>
            <a:r>
              <a:rPr lang="ru-RU" sz="1600" dirty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02" y="4259039"/>
            <a:ext cx="1244366" cy="124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-14314"/>
            <a:ext cx="8712968" cy="1340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ПРОГРАММНЫЕ И НЕПОГРАММНЫЕ  НАПРАВЛЕНИЯ   РАСХОДОВ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184043229"/>
              </p:ext>
            </p:extLst>
          </p:nvPr>
        </p:nvGraphicFramePr>
        <p:xfrm>
          <a:off x="251520" y="692696"/>
          <a:ext cx="891214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91680" y="6309320"/>
            <a:ext cx="1512168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220 456,3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9912" y="6309320"/>
            <a:ext cx="1512168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261 589,9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8144" y="6309320"/>
            <a:ext cx="1512168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266 958,8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710737"/>
              </p:ext>
            </p:extLst>
          </p:nvPr>
        </p:nvGraphicFramePr>
        <p:xfrm>
          <a:off x="9235" y="4859021"/>
          <a:ext cx="9144001" cy="1880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818"/>
                <a:gridCol w="2088232"/>
                <a:gridCol w="2160240"/>
                <a:gridCol w="1979711"/>
              </a:tblGrid>
              <a:tr h="376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2020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02586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Sitka Small" panose="02000505000000020004" pitchFamily="2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Sitka Small" panose="02000505000000020004" pitchFamily="2" charset="0"/>
                        </a:rPr>
                        <a:t> расходы</a:t>
                      </a:r>
                      <a:endParaRPr lang="ru-RU" sz="1600" dirty="0"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Sitka Small" panose="02000505000000020004" pitchFamily="2" charset="0"/>
                        </a:rPr>
                        <a:t>11 814,9</a:t>
                      </a: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(4,1 %)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Sitka Small" panose="02000505000000020004" pitchFamily="2" charset="0"/>
                        </a:rPr>
                        <a:t>11</a:t>
                      </a:r>
                      <a:r>
                        <a:rPr lang="ru-RU" sz="1600" b="0" baseline="0" dirty="0" smtClean="0">
                          <a:latin typeface="Sitka Small" panose="02000505000000020004" pitchFamily="2" charset="0"/>
                        </a:rPr>
                        <a:t> 288,3</a:t>
                      </a:r>
                      <a:endParaRPr lang="ru-RU" sz="1600" b="0" dirty="0" smtClean="0"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(3,4 %)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Sitka Small" panose="02000505000000020004" pitchFamily="2" charset="0"/>
                        </a:rPr>
                        <a:t>8</a:t>
                      </a:r>
                      <a:r>
                        <a:rPr lang="ru-RU" sz="1600" b="0" baseline="0" dirty="0" smtClean="0">
                          <a:latin typeface="Sitka Small" panose="02000505000000020004" pitchFamily="2" charset="0"/>
                        </a:rPr>
                        <a:t> 915,5</a:t>
                      </a:r>
                      <a:endParaRPr lang="ru-RU" sz="1600" b="0" dirty="0" smtClean="0"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(2,6 %)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50258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Small" panose="02000505000000020004" pitchFamily="2" charset="0"/>
                        </a:rPr>
                        <a:t>Программные расходы</a:t>
                      </a:r>
                      <a:endParaRPr lang="ru-RU" sz="1600" dirty="0"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Sitka Small" panose="02000505000000020004" pitchFamily="2" charset="0"/>
                        </a:rPr>
                        <a:t>270</a:t>
                      </a:r>
                      <a:r>
                        <a:rPr lang="ru-RU" sz="1600" b="0" baseline="0" dirty="0" smtClean="0">
                          <a:latin typeface="Sitka Small" panose="02000505000000020004" pitchFamily="2" charset="0"/>
                        </a:rPr>
                        <a:t> 815,6</a:t>
                      </a:r>
                      <a:endParaRPr lang="ru-RU" sz="1600" b="0" dirty="0" smtClean="0"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(95,9 %)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Sitka Small" panose="02000505000000020004" pitchFamily="2" charset="0"/>
                        </a:rPr>
                        <a:t>322</a:t>
                      </a:r>
                      <a:r>
                        <a:rPr lang="ru-RU" sz="1600" b="0" baseline="0" dirty="0" smtClean="0">
                          <a:latin typeface="Sitka Small" panose="02000505000000020004" pitchFamily="2" charset="0"/>
                        </a:rPr>
                        <a:t> 105,4</a:t>
                      </a:r>
                      <a:endParaRPr lang="ru-RU" sz="1600" b="0" dirty="0" smtClean="0"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(96,6 %)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dk1"/>
                          </a:solidFill>
                          <a:latin typeface="Sitka Small" panose="02000505000000020004" pitchFamily="2" charset="0"/>
                        </a:rPr>
                        <a:t>333</a:t>
                      </a:r>
                      <a:r>
                        <a:rPr lang="ru-RU" sz="1600" b="0" baseline="0" dirty="0" smtClean="0">
                          <a:solidFill>
                            <a:schemeClr val="dk1"/>
                          </a:solidFill>
                          <a:latin typeface="Sitka Small" panose="02000505000000020004" pitchFamily="2" charset="0"/>
                        </a:rPr>
                        <a:t> 310,2</a:t>
                      </a:r>
                      <a:endParaRPr lang="ru-RU" sz="1600" b="0" dirty="0" smtClean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(97,4</a:t>
                      </a:r>
                      <a:r>
                        <a:rPr lang="ru-RU" sz="1600" b="0" baseline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%)</a:t>
                      </a:r>
                      <a:endParaRPr lang="ru-RU" sz="1600" b="0" dirty="0"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34552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РАСХОДЫ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282</a:t>
                      </a:r>
                      <a:r>
                        <a:rPr lang="ru-RU" sz="1600" b="1" baseline="0" dirty="0" smtClean="0">
                          <a:latin typeface="Sitka Small" panose="02000505000000020004" pitchFamily="2" charset="0"/>
                        </a:rPr>
                        <a:t> 630,5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333</a:t>
                      </a:r>
                      <a:r>
                        <a:rPr lang="ru-RU" sz="1600" b="1" baseline="0" dirty="0" smtClean="0">
                          <a:latin typeface="Sitka Small" panose="02000505000000020004" pitchFamily="2" charset="0"/>
                        </a:rPr>
                        <a:t> 393,7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342</a:t>
                      </a:r>
                      <a:r>
                        <a:rPr lang="ru-RU" sz="1600" b="1" baseline="0" dirty="0" smtClean="0">
                          <a:latin typeface="Sitka Small" panose="02000505000000020004" pitchFamily="2" charset="0"/>
                        </a:rPr>
                        <a:t> 225,7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6" name="Выноска 2 15"/>
          <p:cNvSpPr/>
          <p:nvPr/>
        </p:nvSpPr>
        <p:spPr>
          <a:xfrm>
            <a:off x="8143031" y="481611"/>
            <a:ext cx="1020633" cy="396036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23528" y="23792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-1483"/>
            <a:ext cx="8136904" cy="8367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490" y="-1483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ПЕРЕЧЕНЬ ДЕЙСТВУЮЩИХ   МУНИЦИПАЛЬНЫХ  ПРОГРАММ</a:t>
            </a:r>
            <a:r>
              <a:rPr lang="ru-RU" sz="1600" dirty="0" smtClean="0">
                <a:latin typeface="Sitka Small" panose="02000505000000020004" pitchFamily="2" charset="0"/>
              </a:rPr>
              <a:t> 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987810"/>
              </p:ext>
            </p:extLst>
          </p:nvPr>
        </p:nvGraphicFramePr>
        <p:xfrm>
          <a:off x="36004" y="544210"/>
          <a:ext cx="9144000" cy="6314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164710">
                <a:tc>
                  <a:txBody>
                    <a:bodyPr/>
                    <a:lstStyle/>
                    <a:p>
                      <a:r>
                        <a:rPr lang="ru-RU" sz="12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СОЦИАЛЬНАЯ  НАПРАВЛЕННОСТЬ</a:t>
                      </a:r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:   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251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679,4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тыс. рублей или 75,5 %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«Развитие системы образования  и молодежной политики в муниципальном образовании «Холм-Жирковский район Смоленской области»    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   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188 138,8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   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62 942,4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9,9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247,4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 -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78,5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«Укрепление общественного здоровья»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– 11,9 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«Сохранение, охрана объектов культурного наследия, расположенных на территории муниципального образования «Холм-Жирковский район» Смоленской области» -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250,5</a:t>
                      </a:r>
                      <a:endParaRPr lang="ru-RU" sz="1200" b="0" baseline="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406118">
                <a:tc>
                  <a:txBody>
                    <a:bodyPr/>
                    <a:lstStyle/>
                    <a:p>
                      <a:pPr algn="just"/>
                      <a:r>
                        <a:rPr lang="ru-RU" sz="12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ПОДДЕРЖКА  ОТРАСЛЕЙ  ЭКОНОМИКИ: </a:t>
                      </a:r>
                      <a:r>
                        <a:rPr lang="ru-RU" sz="1200" u="none" baseline="0" dirty="0" smtClean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1200" b="1" u="none" baseline="0" dirty="0" smtClean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15 365,5 тыс. рублей или 4,6 %</a:t>
                      </a:r>
                      <a:endParaRPr lang="ru-RU" sz="12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  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1 249,5</a:t>
                      </a:r>
                      <a:endParaRPr lang="ru-RU" sz="1200" baseline="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«Развитие  сельского хозяйства в муниципальном образовании «Холм-Жирковский район»-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800,0 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«Развитие дорожно-транспортного комплекса муниципального образования «Холм-Жирковский район» Смоленской области –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13 300,0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Смоленской области –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16,0 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90226">
                <a:tc>
                  <a:txBody>
                    <a:bodyPr/>
                    <a:lstStyle/>
                    <a:p>
                      <a:pPr algn="l"/>
                      <a:r>
                        <a:rPr lang="ru-RU" sz="1200" b="0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МУНИЦИПАЛЬНОЕ</a:t>
                      </a:r>
                      <a:r>
                        <a:rPr lang="ru-RU" sz="12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 УПРАВЛЕНИЕ</a:t>
                      </a:r>
                      <a:r>
                        <a:rPr lang="ru-RU" sz="12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: </a:t>
                      </a:r>
                      <a:r>
                        <a:rPr lang="ru-RU" sz="1200" b="1" u="none" baseline="0" dirty="0" smtClean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     </a:t>
                      </a:r>
                      <a:r>
                        <a:rPr lang="ru-RU" sz="1200" b="1" u="none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66 128,8</a:t>
                      </a:r>
                      <a:r>
                        <a:rPr lang="ru-RU" sz="1200" b="1" u="non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тыс. рублей или 19,8 %</a:t>
                      </a:r>
                      <a:endParaRPr lang="ru-RU" sz="1200" b="1" u="sng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области»-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  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26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270,9 </a:t>
                      </a:r>
                      <a:endParaRPr lang="ru-RU" sz="120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район» Смоленской области»-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29 361,8 </a:t>
                      </a:r>
                      <a:endParaRPr lang="ru-RU" sz="1200" baseline="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- 10 413,9 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«Обращение с твердыми коммунальными отходами на территории муниципального образования «Холм-Жирковский район» Смоленской области –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82,2</a:t>
                      </a:r>
                      <a:endParaRPr lang="ru-RU" sz="12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30472">
                <a:tc>
                  <a:txBody>
                    <a:bodyPr/>
                    <a:lstStyle/>
                    <a:p>
                      <a:r>
                        <a:rPr lang="ru-RU" sz="12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ОБЕСПЕЧЕНИЕ БЕЗОПАСНЫХ УСЛОВИЙ ЖИЗНЕДЕЯТЕЛЬНОСТИ:</a:t>
                      </a:r>
                      <a:r>
                        <a:rPr lang="ru-RU" sz="1200" b="1" u="non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136,6 тыс. рублей или 0,1%</a:t>
                      </a:r>
                      <a:endParaRPr lang="ru-RU" sz="1200" b="1" u="sng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район» Смоленской области» -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9,4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«Построение и развитие аппаратно-программного комплекса «Безопасный город» на территории муниципального образования «Холм-Жирковский район» Смоленской области –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127,2 </a:t>
                      </a:r>
                      <a:endParaRPr lang="ru-RU" sz="1200" b="0" baseline="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99">
                            <a:shade val="30000"/>
                            <a:satMod val="115000"/>
                          </a:srgbClr>
                        </a:gs>
                        <a:gs pos="50000">
                          <a:srgbClr val="FFCC99">
                            <a:shade val="67500"/>
                            <a:satMod val="115000"/>
                          </a:srgbClr>
                        </a:gs>
                        <a:gs pos="100000">
                          <a:srgbClr val="FF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54864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«Создание условий для эффективного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16632"/>
            <a:ext cx="920231" cy="57606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76278641"/>
              </p:ext>
            </p:extLst>
          </p:nvPr>
        </p:nvGraphicFramePr>
        <p:xfrm>
          <a:off x="107504" y="836712"/>
          <a:ext cx="612068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32722093"/>
              </p:ext>
            </p:extLst>
          </p:nvPr>
        </p:nvGraphicFramePr>
        <p:xfrm>
          <a:off x="107504" y="1717618"/>
          <a:ext cx="6120680" cy="991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397386"/>
              </p:ext>
            </p:extLst>
          </p:nvPr>
        </p:nvGraphicFramePr>
        <p:xfrm>
          <a:off x="4700143" y="2974071"/>
          <a:ext cx="4264346" cy="3776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185"/>
                <a:gridCol w="1005415"/>
                <a:gridCol w="970746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785571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муниципальных услуг, оказанных структурными подразделениями Администрации МО, ед.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103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103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61100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Удовлетворенность населения деятельностью Администрации МО,%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38,5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39,8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134714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субъектов малого предпринимательства района  в расчете на 10 тыс. человек населения района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223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228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" name="Рисунок 16" descr="руководство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319772" y="992322"/>
            <a:ext cx="2800510" cy="1594893"/>
          </a:xfrm>
          <a:prstGeom prst="rect">
            <a:avLst/>
          </a:prstGeom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659005721"/>
              </p:ext>
            </p:extLst>
          </p:nvPr>
        </p:nvGraphicFramePr>
        <p:xfrm>
          <a:off x="260334" y="2696403"/>
          <a:ext cx="43323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8" name="Выноска 2 17"/>
          <p:cNvSpPr/>
          <p:nvPr/>
        </p:nvSpPr>
        <p:spPr>
          <a:xfrm>
            <a:off x="6804248" y="2389197"/>
            <a:ext cx="1020633" cy="396036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ол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32656"/>
            <a:ext cx="645644" cy="72008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05730358"/>
              </p:ext>
            </p:extLst>
          </p:nvPr>
        </p:nvGraphicFramePr>
        <p:xfrm>
          <a:off x="107504" y="1700808"/>
          <a:ext cx="4896544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368520302"/>
              </p:ext>
            </p:extLst>
          </p:nvPr>
        </p:nvGraphicFramePr>
        <p:xfrm>
          <a:off x="157512" y="2456253"/>
          <a:ext cx="4630512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286868"/>
              </p:ext>
            </p:extLst>
          </p:nvPr>
        </p:nvGraphicFramePr>
        <p:xfrm>
          <a:off x="97764" y="4170643"/>
          <a:ext cx="5888302" cy="2687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3534"/>
                <a:gridCol w="996656"/>
                <a:gridCol w="1008112"/>
              </a:tblGrid>
              <a:tr h="3233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</a:tr>
              <a:tr h="679074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Охват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бюджетных ассигнований бюджета показателями, характеризующими цели и результаты их использования, %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100,0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11689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Средний показатель качества финансового менеджмента главных администраторов средств бюджета муниципального образования «Холм-Жирковский район» Смоленской области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i="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i="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4,22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79074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Отношение объема муниципального долга к общему объему доходов местного бюджета без учета объема безвозмездных поступлений, %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14,1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359469381"/>
              </p:ext>
            </p:extLst>
          </p:nvPr>
        </p:nvGraphicFramePr>
        <p:xfrm>
          <a:off x="4716015" y="1196752"/>
          <a:ext cx="4263179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pic>
        <p:nvPicPr>
          <p:cNvPr id="16" name="Рисунок 15" descr="финансы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588224" y="4293096"/>
            <a:ext cx="2469916" cy="2250368"/>
          </a:xfrm>
          <a:prstGeom prst="rect">
            <a:avLst/>
          </a:prstGeom>
        </p:spPr>
      </p:pic>
      <p:sp>
        <p:nvSpPr>
          <p:cNvPr id="20" name="Выноска 2 19"/>
          <p:cNvSpPr/>
          <p:nvPr/>
        </p:nvSpPr>
        <p:spPr>
          <a:xfrm>
            <a:off x="7888082" y="3699197"/>
            <a:ext cx="1020633" cy="396036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70364" y="919885"/>
            <a:ext cx="9073636" cy="786240"/>
            <a:chOff x="0" y="2923"/>
            <a:chExt cx="6120680" cy="786240"/>
          </a:xfrm>
          <a:scene3d>
            <a:camera prst="orthographicFront"/>
            <a:lightRig rig="chilly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0" y="2923"/>
              <a:ext cx="6120680" cy="786240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38381" y="41304"/>
              <a:ext cx="6043918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u="sng" kern="1200" dirty="0" smtClean="0">
                  <a:latin typeface="Sitka Small" panose="02000505000000020004" pitchFamily="2" charset="0"/>
                </a:rPr>
                <a:t>Цель</a:t>
              </a:r>
              <a:r>
                <a:rPr lang="ru-RU" sz="1400" b="1" kern="1200" dirty="0" smtClean="0">
                  <a:latin typeface="Sitka Small" panose="02000505000000020004" pitchFamily="2" charset="0"/>
                </a:rPr>
                <a:t>: </a:t>
              </a:r>
              <a:r>
                <a:rPr lang="ru-RU" sz="1400" kern="1200" dirty="0" smtClean="0">
                  <a:latin typeface="Sitka Small" panose="02000505000000020004" pitchFamily="2" charset="0"/>
                </a:rPr>
                <a:t>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и устойчивости бюджетной системы, повышение качества управления муниципальными финанс</a:t>
              </a:r>
              <a:r>
                <a:rPr lang="ru-RU" sz="1400" dirty="0" smtClean="0">
                  <a:latin typeface="Sitka Small" panose="02000505000000020004" pitchFamily="2" charset="0"/>
                </a:rPr>
                <a:t>ами.</a:t>
              </a:r>
              <a:endParaRPr lang="ru-RU" sz="1400" kern="1200" dirty="0">
                <a:latin typeface="Sitka Small" panose="02000505000000020004" pitchFamily="2" charset="0"/>
              </a:endParaRPr>
            </a:p>
          </p:txBody>
        </p:sp>
      </p:grp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5486400" y="668220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Рисунок 8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79942711"/>
              </p:ext>
            </p:extLst>
          </p:nvPr>
        </p:nvGraphicFramePr>
        <p:xfrm>
          <a:off x="107504" y="764704"/>
          <a:ext cx="903649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740586"/>
              </p:ext>
            </p:extLst>
          </p:nvPr>
        </p:nvGraphicFramePr>
        <p:xfrm>
          <a:off x="1" y="3773222"/>
          <a:ext cx="5292080" cy="3020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9270"/>
                <a:gridCol w="981405"/>
                <a:gridCol w="981405"/>
              </a:tblGrid>
              <a:tr h="3038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84993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детей в возрасте 3-7 лет, получающих услуги дошкольного образования, %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61,0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61,0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3971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охвате детей от 5 до 18 лет,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охваченных 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дополнительным образованием,%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75,8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75,8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84993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Удельный вес обучающихся, которым предоставлены все современные условия обучения, 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5174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Удовлетворенность населения качеством общего образования, 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68,0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56,2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63537" y="1302549"/>
            <a:ext cx="2016224" cy="186496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42161" y="2333155"/>
            <a:ext cx="4861887" cy="1384995"/>
          </a:xfrm>
          <a:prstGeom prst="rect">
            <a:avLst/>
          </a:prstGeom>
          <a:gradFill flip="none" rotWithShape="1">
            <a:gsLst>
              <a:gs pos="0">
                <a:srgbClr val="D5D5FF">
                  <a:shade val="30000"/>
                  <a:satMod val="115000"/>
                </a:srgbClr>
              </a:gs>
              <a:gs pos="50000">
                <a:srgbClr val="D5D5FF">
                  <a:shade val="67500"/>
                  <a:satMod val="115000"/>
                </a:srgbClr>
              </a:gs>
              <a:gs pos="100000">
                <a:srgbClr val="D5D5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была профинансирована: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-за счет  средств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 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 сумме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58 819,7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тыс. руб.;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за счет средств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областного бюджета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116 287,1 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тыс. руб.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- за счет средств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федерального бюджета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13 032,0 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тыс. руб.</a:t>
            </a: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1569319182"/>
              </p:ext>
            </p:extLst>
          </p:nvPr>
        </p:nvGraphicFramePr>
        <p:xfrm>
          <a:off x="5036391" y="2843062"/>
          <a:ext cx="40561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Выноска 2 26"/>
          <p:cNvSpPr/>
          <p:nvPr/>
        </p:nvSpPr>
        <p:spPr>
          <a:xfrm>
            <a:off x="7943855" y="1540592"/>
            <a:ext cx="1020633" cy="396036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124832" y="1504952"/>
            <a:ext cx="4896544" cy="730080"/>
            <a:chOff x="0" y="31003"/>
            <a:chExt cx="4896544" cy="730080"/>
          </a:xfrm>
          <a:scene3d>
            <a:camera prst="orthographicFront"/>
            <a:lightRig rig="flat" dir="t"/>
          </a:scene3d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0" y="31003"/>
              <a:ext cx="4896544" cy="73008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35640" y="66643"/>
              <a:ext cx="4825264" cy="6588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 dirty="0" smtClean="0">
                  <a:latin typeface="Sitka Small" panose="02000505000000020004" pitchFamily="2" charset="0"/>
                </a:rPr>
                <a:t>В 2022 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году на реализацию программы было направлено  </a:t>
              </a:r>
              <a:r>
                <a:rPr lang="ru-RU" sz="1300" b="1" dirty="0" smtClean="0">
                  <a:latin typeface="Sitka Small" panose="02000505000000020004" pitchFamily="2" charset="0"/>
                </a:rPr>
                <a:t>188 138,82</a:t>
              </a:r>
              <a:r>
                <a:rPr lang="ru-RU" sz="1300" b="1" kern="1200" dirty="0" smtClean="0">
                  <a:latin typeface="Sitka Small" panose="02000505000000020004" pitchFamily="2" charset="0"/>
                </a:rPr>
                <a:t> 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тыс. рублей или </a:t>
              </a:r>
              <a:r>
                <a:rPr lang="ru-RU" sz="1300" b="1" kern="1200" dirty="0" smtClean="0">
                  <a:latin typeface="Sitka Small" panose="02000505000000020004" pitchFamily="2" charset="0"/>
                </a:rPr>
                <a:t>99,9 %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 к годовому плану (</a:t>
              </a:r>
              <a:r>
                <a:rPr lang="ru-RU" sz="1300" b="1" dirty="0" smtClean="0">
                  <a:latin typeface="Sitka Small" panose="02000505000000020004" pitchFamily="2" charset="0"/>
                </a:rPr>
                <a:t>190 007,9</a:t>
              </a:r>
              <a:r>
                <a:rPr lang="ru-RU" sz="1300" b="1" kern="1200" dirty="0" smtClean="0">
                  <a:latin typeface="Sitka Small" panose="02000505000000020004" pitchFamily="2" charset="0"/>
                </a:rPr>
                <a:t> 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тыс. рублей), в т. ч.:</a:t>
              </a:r>
              <a:endParaRPr lang="ru-RU" sz="1300" kern="1200" dirty="0">
                <a:latin typeface="Sitka Small" panose="02000505000000020004" pitchFamily="2" charset="0"/>
              </a:endParaRPr>
            </a:p>
          </p:txBody>
        </p:sp>
      </p:grp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grpSp>
        <p:nvGrpSpPr>
          <p:cNvPr id="19" name="object 45"/>
          <p:cNvGrpSpPr/>
          <p:nvPr/>
        </p:nvGrpSpPr>
        <p:grpSpPr>
          <a:xfrm>
            <a:off x="237411" y="701755"/>
            <a:ext cx="1240790" cy="1202690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784352" y="1400425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8,7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613150" y="976830"/>
            <a:ext cx="732390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29 787,0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8,7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о  </a:t>
            </a:r>
            <a:r>
              <a:rPr sz="16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2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</a:t>
            </a:r>
            <a:r>
              <a:rPr sz="16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асходов</a:t>
            </a:r>
            <a:r>
              <a:rPr sz="1600" spc="3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07504" y="2035087"/>
            <a:ext cx="3140710" cy="30283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6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lang="ru-RU"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ывали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 дошкольного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(МБДОУ);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rgbClr val="F57B2B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rgbClr val="39607C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(МБОУ)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были оказаны  214  детям 62  работниками основного персонала.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7778" y="1651063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Фактические  расходы бюджета по данному направлению расходов в 2022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483062" y="4713602"/>
            <a:ext cx="5432683" cy="1239994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24 610,1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дошкольных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02204" y="3464299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4 414,4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492859" y="2334704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</a:t>
              </a:r>
              <a:r>
                <a:rPr lang="ru-RU" sz="1600" dirty="0"/>
                <a:t> </a:t>
              </a:r>
              <a:r>
                <a:rPr lang="ru-RU" sz="1600" dirty="0" smtClean="0"/>
                <a:t>537,0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46848" y="46862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08044" y="334888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08044" y="218582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13216" y="2344490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87281" y="3451746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94828" y="4807257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502204" y="5875063"/>
            <a:ext cx="5432683" cy="1154337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225,5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оказание услуг по реализации программ дошкольного образования, созданию условий для осуществления присмотра и ухода за детьми.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355469" y="58484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57640" y="5941758"/>
            <a:ext cx="377952" cy="426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  <p:sp>
        <p:nvSpPr>
          <p:cNvPr id="70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32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219241" y="2001277"/>
            <a:ext cx="3122708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121 082,7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35,4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7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57210" y="2848567"/>
            <a:ext cx="3140710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8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</a:t>
            </a:r>
            <a:r>
              <a:rPr lang="ru-RU"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ли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общего </a:t>
            </a:r>
            <a:r>
              <a:rPr sz="1400" spc="-2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были оказаны  844  детям 205 работниками основного персонала.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8241" y="799654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Фактические расходы бюджета по данному направлению расходов в 2022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93 376,0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общеобразовательных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15 849,5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1"/>
            <a:ext cx="5442995" cy="96486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4 3 177,5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515488" y="12818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2463" y="1387674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678887" y="5875106"/>
            <a:ext cx="5432683" cy="1111766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7 362,7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Ежемесячное денежное вознаграждение за классное руководство.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32822" y="5810122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34993" y="5891478"/>
            <a:ext cx="377952" cy="426720"/>
          </a:xfrm>
          <a:prstGeom prst="rect">
            <a:avLst/>
          </a:prstGeom>
        </p:spPr>
      </p:pic>
      <p:grpSp>
        <p:nvGrpSpPr>
          <p:cNvPr id="45" name="object 40"/>
          <p:cNvGrpSpPr/>
          <p:nvPr/>
        </p:nvGrpSpPr>
        <p:grpSpPr>
          <a:xfrm>
            <a:off x="1760502" y="807912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2004732" y="1530021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35,4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1 317,0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 в течение учебного года к месту учебы и обратно.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555549" y="4844691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3" y="4566579"/>
            <a:ext cx="2760861" cy="2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711839"/>
            <a:ext cx="1092826" cy="1074911"/>
          </a:xfrm>
          <a:prstGeom prst="rect">
            <a:avLst/>
          </a:prstGeom>
        </p:spPr>
      </p:pic>
      <p:sp>
        <p:nvSpPr>
          <p:cNvPr id="82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1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1723415" y="936753"/>
            <a:ext cx="607435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9 105,8 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3,8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7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35584" y="1986249"/>
            <a:ext cx="3140710" cy="26359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дополнительного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 оказаны  820  детям 11 работниками основного персонала 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Фактические  расходы бюджета по данному направлению расходов в 2022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8 797,8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учреждений дополнительного образования.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187,7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473,8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Подготовка площадок центров тестирования ГТО.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 rot="21222337"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3,8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" y="4652432"/>
            <a:ext cx="3275856" cy="1781048"/>
          </a:xfrm>
          <a:prstGeom prst="rect">
            <a:avLst/>
          </a:prstGeom>
        </p:spPr>
      </p:pic>
      <p:pic>
        <p:nvPicPr>
          <p:cNvPr id="87" name="object 3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06564" y="5865277"/>
            <a:ext cx="377952" cy="426720"/>
          </a:xfrm>
          <a:prstGeom prst="rect">
            <a:avLst/>
          </a:prstGeom>
        </p:spPr>
      </p:pic>
      <p:sp>
        <p:nvSpPr>
          <p:cNvPr id="44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5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543050" y="4829271"/>
            <a:ext cx="376427" cy="37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8576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37957805"/>
              </p:ext>
            </p:extLst>
          </p:nvPr>
        </p:nvGraphicFramePr>
        <p:xfrm>
          <a:off x="5671785" y="1268760"/>
          <a:ext cx="3491880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61819873"/>
              </p:ext>
            </p:extLst>
          </p:nvPr>
        </p:nvGraphicFramePr>
        <p:xfrm>
          <a:off x="827584" y="1844824"/>
          <a:ext cx="4104456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83588717"/>
              </p:ext>
            </p:extLst>
          </p:nvPr>
        </p:nvGraphicFramePr>
        <p:xfrm>
          <a:off x="107504" y="836712"/>
          <a:ext cx="5472608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389232472"/>
              </p:ext>
            </p:extLst>
          </p:nvPr>
        </p:nvGraphicFramePr>
        <p:xfrm>
          <a:off x="-28718" y="2753544"/>
          <a:ext cx="554461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31" name="Выноска 2 30"/>
          <p:cNvSpPr/>
          <p:nvPr/>
        </p:nvSpPr>
        <p:spPr>
          <a:xfrm>
            <a:off x="8042364" y="838169"/>
            <a:ext cx="1020633" cy="396036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4" name="Стрелка вправо с вырезом 33"/>
          <p:cNvSpPr/>
          <p:nvPr/>
        </p:nvSpPr>
        <p:spPr>
          <a:xfrm>
            <a:off x="5004048" y="2060848"/>
            <a:ext cx="648072" cy="484632"/>
          </a:xfrm>
          <a:prstGeom prst="notched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615"/>
            <a:ext cx="1067097" cy="770311"/>
          </a:xfrm>
          <a:prstGeom prst="rect">
            <a:avLst/>
          </a:prstGeom>
        </p:spPr>
      </p:pic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5486400" y="6748528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206960"/>
              </p:ext>
            </p:extLst>
          </p:nvPr>
        </p:nvGraphicFramePr>
        <p:xfrm>
          <a:off x="4858475" y="3508592"/>
          <a:ext cx="4285525" cy="3233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792088"/>
                <a:gridCol w="829141"/>
              </a:tblGrid>
              <a:tr h="3038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61960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населения,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принимающего участие в культурно-досуговых мероприятиях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</a:t>
                      </a:r>
                      <a:r>
                        <a:rPr lang="ru-RU" sz="1600" b="1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304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6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268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3971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Процент обслуживания населения муниципальными библиотеками,%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77,1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77,5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9737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населения района, посетившего муниципальные музей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36,4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35,8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5174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dirty="0" smtClean="0">
                          <a:effectLst/>
                          <a:latin typeface="Sitka Small" panose="02000505000000020004" pitchFamily="2" charset="0"/>
                          <a:ea typeface="Calibri" panose="020F0502020204030204" pitchFamily="34" charset="0"/>
                        </a:rPr>
                        <a:t>Удельный вес занимающихся физической культурой и спортом от численности граждан, проживающих на территории района, %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22,3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23,9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6" name="Рисунок 3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283" y="2631242"/>
            <a:ext cx="1167599" cy="147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062004923"/>
              </p:ext>
            </p:extLst>
          </p:nvPr>
        </p:nvGraphicFramePr>
        <p:xfrm>
          <a:off x="251520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 descr="инвестици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988840"/>
            <a:ext cx="1433182" cy="1290051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469174996"/>
              </p:ext>
            </p:extLst>
          </p:nvPr>
        </p:nvGraphicFramePr>
        <p:xfrm>
          <a:off x="467544" y="3573016"/>
          <a:ext cx="43924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 descr="численность населения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5229200"/>
            <a:ext cx="1569955" cy="1296144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138764747"/>
              </p:ext>
            </p:extLst>
          </p:nvPr>
        </p:nvGraphicFramePr>
        <p:xfrm>
          <a:off x="4751512" y="620688"/>
          <a:ext cx="439248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2" name="Рисунок 11" descr="зарплат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08304" y="5345832"/>
            <a:ext cx="2268252" cy="1512168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261324457"/>
              </p:ext>
            </p:extLst>
          </p:nvPr>
        </p:nvGraphicFramePr>
        <p:xfrm>
          <a:off x="4751512" y="3761656"/>
          <a:ext cx="43924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5" name="object 10"/>
          <p:cNvSpPr/>
          <p:nvPr/>
        </p:nvSpPr>
        <p:spPr>
          <a:xfrm>
            <a:off x="-1977" y="-9573"/>
            <a:ext cx="7848872" cy="908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chemeClr val="tx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ХОЛМ-ЖИРКОВСКОГО РАЙОНА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7" name="Рисунок 16" descr="фот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40352" y="2132856"/>
            <a:ext cx="1403648" cy="1602416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7955" y="317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grpSp>
        <p:nvGrpSpPr>
          <p:cNvPr id="20" name="object 45"/>
          <p:cNvGrpSpPr/>
          <p:nvPr/>
        </p:nvGrpSpPr>
        <p:grpSpPr>
          <a:xfrm>
            <a:off x="89968" y="613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18,4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723414" y="936753"/>
            <a:ext cx="716906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62 942,4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18,4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9158" y="1544368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Фактические расходы бюджета по данному направлению расходов в 2022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18184" y="2198935"/>
            <a:ext cx="4481808" cy="1592622"/>
            <a:chOff x="509016" y="6542531"/>
            <a:chExt cx="6970775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>
                  <a:latin typeface="Franklin Gothic Book" panose="020B0503020102020204" pitchFamily="34" charset="0"/>
                </a:rPr>
                <a:t>4 318,9 - </a:t>
              </a:r>
              <a:r>
                <a:rPr lang="ru-RU" sz="1400" dirty="0" smtClean="0">
                  <a:latin typeface="Franklin Gothic Book" panose="020B0503020102020204" pitchFamily="34" charset="0"/>
                </a:rPr>
                <a:t>Дополнительное образование</a:t>
              </a:r>
              <a:endParaRPr sz="140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35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620665" y="6830457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209,4 тыс. руб. – расходы на уплату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    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4 109,5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71351" y="4509513"/>
            <a:ext cx="4410024" cy="1572771"/>
            <a:chOff x="509016" y="6542531"/>
            <a:chExt cx="6970775" cy="1746311"/>
          </a:xfrm>
        </p:grpSpPr>
        <p:sp>
          <p:nvSpPr>
            <p:cNvPr id="4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>
                  <a:latin typeface="Franklin Gothic Book" panose="020B0503020102020204" pitchFamily="34" charset="0"/>
                </a:rPr>
                <a:t>28 725,2 – </a:t>
              </a:r>
              <a:r>
                <a:rPr lang="ru-RU" sz="1400" dirty="0" smtClean="0">
                  <a:latin typeface="Franklin Gothic Book" panose="020B0503020102020204" pitchFamily="34" charset="0"/>
                </a:rPr>
                <a:t>Досуговая деятельность</a:t>
              </a:r>
              <a:endParaRPr sz="140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42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3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5 909,7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21 175,4 тыс. рублей – расходы на укрепление материально-технической базы и оплату труда работников учреждений;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979,0 тыс. рублей – ремонт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теплогенераторной</a:t>
              </a:r>
              <a:endParaRPr lang="ru-RU" sz="1400" dirty="0" smtClean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34025" y="2198934"/>
            <a:ext cx="4410024" cy="1572771"/>
            <a:chOff x="509016" y="6542531"/>
            <a:chExt cx="6970775" cy="1746311"/>
          </a:xfrm>
        </p:grpSpPr>
        <p:sp>
          <p:nvSpPr>
            <p:cNvPr id="46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>
                  <a:latin typeface="Franklin Gothic Book" panose="020B0503020102020204" pitchFamily="34" charset="0"/>
                </a:rPr>
                <a:t>11 940,8– </a:t>
              </a:r>
              <a:r>
                <a:rPr lang="ru-RU" sz="1400" dirty="0" smtClean="0">
                  <a:latin typeface="Franklin Gothic Book" panose="020B0503020102020204" pitchFamily="34" charset="0"/>
                </a:rPr>
                <a:t>Библиотечное обслуживание</a:t>
              </a:r>
              <a:endParaRPr sz="140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47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267,7 тыс. руб. – расходы на уплату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    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11 649,0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24,1 – комплектование книжных фондов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32327" y="4443314"/>
            <a:ext cx="4390637" cy="1618553"/>
            <a:chOff x="539660" y="6491697"/>
            <a:chExt cx="6940131" cy="1797145"/>
          </a:xfrm>
        </p:grpSpPr>
        <p:sp>
          <p:nvSpPr>
            <p:cNvPr id="51" name="object 5"/>
            <p:cNvSpPr/>
            <p:nvPr/>
          </p:nvSpPr>
          <p:spPr>
            <a:xfrm>
              <a:off x="539660" y="6491697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>
                  <a:latin typeface="Franklin Gothic Book" panose="020B0503020102020204" pitchFamily="34" charset="0"/>
                </a:rPr>
                <a:t>935,3 – </a:t>
              </a:r>
              <a:r>
                <a:rPr lang="ru-RU" sz="1400" dirty="0" smtClean="0">
                  <a:latin typeface="Franklin Gothic Book" panose="020B0503020102020204" pitchFamily="34" charset="0"/>
                </a:rPr>
                <a:t>Музейная деятельность</a:t>
              </a:r>
              <a:endParaRPr sz="140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52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54,8 тыс. руб. – расходы на уплату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   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880,5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616495" y="220408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595869" y="448909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167508" y="22111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157280" y="450951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61297" y="2266347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69243" y="2281215"/>
            <a:ext cx="445007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72816" y="4565117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68155" y="4588081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72144" y="3767964"/>
            <a:ext cx="4368600" cy="616283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Холм-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Жирковская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детская школа искусств.</a:t>
            </a: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дополнительного образования оказывались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585 детям.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99503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досуговой деятельности  оказывались 16 Домами культуры.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3456" y="3778746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библиотечному обслуживанию  оказывались 17 библиотеками.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741092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музейной деятельности   оказывались 2 музеями.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2" name="Нижний колонтитул 15"/>
          <p:cNvSpPr txBox="1">
            <a:spLocks/>
          </p:cNvSpPr>
          <p:nvPr/>
        </p:nvSpPr>
        <p:spPr>
          <a:xfrm>
            <a:off x="18184" y="666803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-376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«Энергосбережение и повышение энергетической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эффективности на территории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886575"/>
              </p:ext>
            </p:extLst>
          </p:nvPr>
        </p:nvGraphicFramePr>
        <p:xfrm>
          <a:off x="33519" y="3609477"/>
          <a:ext cx="6552728" cy="2660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9466"/>
                <a:gridCol w="1411094"/>
                <a:gridCol w="1512168"/>
              </a:tblGrid>
              <a:tr h="34557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  <a:tr h="345577">
                <a:tc>
                  <a:txBody>
                    <a:bodyPr/>
                    <a:lstStyle/>
                    <a:p>
                      <a:pPr algn="just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Экономия электрической энергии не менее 2 % ежегодно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</a:t>
                      </a:r>
                      <a:r>
                        <a:rPr lang="ru-RU" b="1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806,08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806,08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89274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Экономия тепловой энергии не менее 2 % ежегодно,</a:t>
                      </a:r>
                      <a:endParaRPr lang="ru-RU" sz="16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608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608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0433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Экономия природного газа не менее 2 % ежегодно</a:t>
                      </a:r>
                      <a:endParaRPr lang="ru-RU" sz="16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778,06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778,06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33224293"/>
              </p:ext>
            </p:extLst>
          </p:nvPr>
        </p:nvGraphicFramePr>
        <p:xfrm>
          <a:off x="6091484" y="2132856"/>
          <a:ext cx="3059832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13225806"/>
              </p:ext>
            </p:extLst>
          </p:nvPr>
        </p:nvGraphicFramePr>
        <p:xfrm>
          <a:off x="107504" y="980728"/>
          <a:ext cx="8928992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0554632"/>
              </p:ext>
            </p:extLst>
          </p:nvPr>
        </p:nvGraphicFramePr>
        <p:xfrm>
          <a:off x="107504" y="1916832"/>
          <a:ext cx="5760640" cy="1349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лампочки 3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746158" y="203295"/>
            <a:ext cx="714564" cy="6206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0" y="2781732"/>
            <a:ext cx="3923928" cy="277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-376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безопасно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14391"/>
              </p:ext>
            </p:extLst>
          </p:nvPr>
        </p:nvGraphicFramePr>
        <p:xfrm>
          <a:off x="161409" y="4126024"/>
          <a:ext cx="6552728" cy="2546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9466"/>
                <a:gridCol w="1411094"/>
                <a:gridCol w="1512168"/>
              </a:tblGrid>
              <a:tr h="34557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</a:tr>
              <a:tr h="345577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преступлений, совершенных в районе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95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89274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Обеспеченность оборудованием и антитеррористическая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защищенность  потенциально опасных объектов и мест массового пребывания</a:t>
                      </a:r>
                      <a:endParaRPr lang="ru-RU" sz="14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err="1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Удовлетв</a:t>
                      </a:r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err="1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Удовлетв</a:t>
                      </a:r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0433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Количество  совершенных ДТП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77398490"/>
              </p:ext>
            </p:extLst>
          </p:nvPr>
        </p:nvGraphicFramePr>
        <p:xfrm>
          <a:off x="1672630" y="3266562"/>
          <a:ext cx="3059832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26494314"/>
              </p:ext>
            </p:extLst>
          </p:nvPr>
        </p:nvGraphicFramePr>
        <p:xfrm>
          <a:off x="107504" y="980728"/>
          <a:ext cx="8928992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37344391"/>
              </p:ext>
            </p:extLst>
          </p:nvPr>
        </p:nvGraphicFramePr>
        <p:xfrm>
          <a:off x="107504" y="1700808"/>
          <a:ext cx="5760640" cy="1565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17" name="Рисунок 16" descr="ОБЖ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865948" y="4365104"/>
            <a:ext cx="2092303" cy="2100707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459" y="1844824"/>
            <a:ext cx="3086262" cy="142173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635896" y="0"/>
            <a:ext cx="5508104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0"/>
            <a:ext cx="766806" cy="435322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80654079"/>
              </p:ext>
            </p:extLst>
          </p:nvPr>
        </p:nvGraphicFramePr>
        <p:xfrm>
          <a:off x="107504" y="836712"/>
          <a:ext cx="903649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796136" y="1988840"/>
            <a:ext cx="3059832" cy="73866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91317573"/>
              </p:ext>
            </p:extLst>
          </p:nvPr>
        </p:nvGraphicFramePr>
        <p:xfrm>
          <a:off x="107504" y="1556792"/>
          <a:ext cx="5472608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374577"/>
              </p:ext>
            </p:extLst>
          </p:nvPr>
        </p:nvGraphicFramePr>
        <p:xfrm>
          <a:off x="107504" y="3447320"/>
          <a:ext cx="5400600" cy="3229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0241"/>
                <a:gridCol w="1216223"/>
                <a:gridCol w="1224136"/>
              </a:tblGrid>
              <a:tr h="3948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FF">
                            <a:tint val="66000"/>
                            <a:satMod val="160000"/>
                          </a:srgbClr>
                        </a:gs>
                        <a:gs pos="50000">
                          <a:srgbClr val="0099FF">
                            <a:tint val="44500"/>
                            <a:satMod val="160000"/>
                          </a:srgbClr>
                        </a:gs>
                        <a:gs pos="100000">
                          <a:srgbClr val="00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sz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FF">
                            <a:tint val="66000"/>
                            <a:satMod val="160000"/>
                          </a:srgbClr>
                        </a:gs>
                        <a:gs pos="50000">
                          <a:srgbClr val="0099FF">
                            <a:tint val="44500"/>
                            <a:satMod val="160000"/>
                          </a:srgbClr>
                        </a:gs>
                        <a:gs pos="100000">
                          <a:srgbClr val="00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sz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FF">
                            <a:tint val="66000"/>
                            <a:satMod val="160000"/>
                          </a:srgbClr>
                        </a:gs>
                        <a:gs pos="50000">
                          <a:srgbClr val="0099FF">
                            <a:tint val="44500"/>
                            <a:satMod val="160000"/>
                          </a:srgbClr>
                        </a:gs>
                        <a:gs pos="100000">
                          <a:srgbClr val="00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11697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Сохранение количества  внутрирайонных маршрутов, единиц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</a:t>
                      </a:r>
                      <a:endParaRPr lang="ru-RU" sz="14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1169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Сохранение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количества перевезенных пассажиров, тыс. человек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48555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Доля населения,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проживающего в населенных пунктах, не имеющих регулярного автобусного и (или) железнодорожного сообщения с административным центром в общей численности Холм-Жирковского района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Менее 90%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Менее 90%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r="9829"/>
          <a:stretch/>
        </p:blipFill>
        <p:spPr>
          <a:xfrm>
            <a:off x="5615989" y="2924944"/>
            <a:ext cx="3420126" cy="2133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081154"/>
            <a:ext cx="2221037" cy="1710893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сельское хоз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88640"/>
            <a:ext cx="749665" cy="604418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63778686"/>
              </p:ext>
            </p:extLst>
          </p:nvPr>
        </p:nvGraphicFramePr>
        <p:xfrm>
          <a:off x="0" y="836712"/>
          <a:ext cx="5508104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90540086"/>
              </p:ext>
            </p:extLst>
          </p:nvPr>
        </p:nvGraphicFramePr>
        <p:xfrm>
          <a:off x="107504" y="1556792"/>
          <a:ext cx="5400600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069914"/>
              </p:ext>
            </p:extLst>
          </p:nvPr>
        </p:nvGraphicFramePr>
        <p:xfrm>
          <a:off x="168901" y="3745467"/>
          <a:ext cx="5256582" cy="2302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902"/>
                <a:gridCol w="1270340"/>
                <a:gridCol w="1270340"/>
              </a:tblGrid>
              <a:tr h="5525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96689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 урожайности зерновых и зернобобовых культур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0" kern="1200" baseline="0" dirty="0" err="1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ц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/га</a:t>
                      </a:r>
                      <a:endParaRPr lang="ru-RU" sz="14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15,5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21,3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8272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Доля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прибыльных предприятий в их общем числе, %</a:t>
                      </a:r>
                      <a:endParaRPr lang="ru-RU" sz="14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9" t="12069" r="7475" b="16812"/>
          <a:stretch/>
        </p:blipFill>
        <p:spPr>
          <a:xfrm>
            <a:off x="5570743" y="1224279"/>
            <a:ext cx="352479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7477" r="5113" b="7475"/>
          <a:stretch/>
        </p:blipFill>
        <p:spPr>
          <a:xfrm>
            <a:off x="5547941" y="3877193"/>
            <a:ext cx="3570397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емография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16632"/>
            <a:ext cx="956411" cy="67307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86115800"/>
              </p:ext>
            </p:extLst>
          </p:nvPr>
        </p:nvGraphicFramePr>
        <p:xfrm>
          <a:off x="115420" y="908719"/>
          <a:ext cx="903649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40704" y="3252708"/>
            <a:ext cx="3717413" cy="738664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58368627"/>
              </p:ext>
            </p:extLst>
          </p:nvPr>
        </p:nvGraphicFramePr>
        <p:xfrm>
          <a:off x="107504" y="1625072"/>
          <a:ext cx="4628819" cy="153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978229"/>
              </p:ext>
            </p:extLst>
          </p:nvPr>
        </p:nvGraphicFramePr>
        <p:xfrm>
          <a:off x="-1" y="4066036"/>
          <a:ext cx="4896037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013"/>
                <a:gridCol w="1554229"/>
                <a:gridCol w="1641795"/>
              </a:tblGrid>
              <a:tr h="3445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75921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Увеличение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рождаемости</a:t>
                      </a:r>
                      <a:endParaRPr lang="ru-RU" sz="14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(человек)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55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1968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Снижение смертности населения</a:t>
                      </a:r>
                    </a:p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(человек)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FF">
                            <a:shade val="30000"/>
                            <a:satMod val="115000"/>
                          </a:srgbClr>
                        </a:gs>
                        <a:gs pos="50000">
                          <a:srgbClr val="CCFFFF">
                            <a:shade val="67500"/>
                            <a:satMod val="115000"/>
                          </a:srgbClr>
                        </a:gs>
                        <a:gs pos="100000">
                          <a:srgbClr val="CCFF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190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FF">
                            <a:shade val="30000"/>
                            <a:satMod val="115000"/>
                          </a:srgbClr>
                        </a:gs>
                        <a:gs pos="50000">
                          <a:srgbClr val="CCFFFF">
                            <a:shade val="67500"/>
                            <a:satMod val="115000"/>
                          </a:srgbClr>
                        </a:gs>
                        <a:gs pos="100000">
                          <a:srgbClr val="CCFF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172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FF">
                            <a:shade val="30000"/>
                            <a:satMod val="115000"/>
                          </a:srgbClr>
                        </a:gs>
                        <a:gs pos="50000">
                          <a:srgbClr val="CCFFFF">
                            <a:shade val="67500"/>
                            <a:satMod val="115000"/>
                          </a:srgbClr>
                        </a:gs>
                        <a:gs pos="100000">
                          <a:srgbClr val="CCFF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89" y="1612251"/>
            <a:ext cx="3435846" cy="2290564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37702"/>
            <a:ext cx="3869280" cy="290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ост сред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16632"/>
            <a:ext cx="1071786" cy="84486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47763442"/>
              </p:ext>
            </p:extLst>
          </p:nvPr>
        </p:nvGraphicFramePr>
        <p:xfrm>
          <a:off x="107504" y="947630"/>
          <a:ext cx="9036496" cy="966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084168" y="2620362"/>
            <a:ext cx="3059832" cy="738664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29932685"/>
              </p:ext>
            </p:extLst>
          </p:nvPr>
        </p:nvGraphicFramePr>
        <p:xfrm>
          <a:off x="179512" y="2072568"/>
          <a:ext cx="5832648" cy="207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809164"/>
              </p:ext>
            </p:extLst>
          </p:nvPr>
        </p:nvGraphicFramePr>
        <p:xfrm>
          <a:off x="107504" y="4293096"/>
          <a:ext cx="5472608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3883"/>
                <a:gridCol w="1402219"/>
                <a:gridCol w="1516506"/>
              </a:tblGrid>
              <a:tr h="5004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5306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количества социально значимых объектов, доступных для лиц с ограниченными  возможностями и других  маломобильных групп  (единиц)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41</a:t>
                      </a:r>
                      <a:endParaRPr lang="ru-RU" sz="18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20" y="4307372"/>
            <a:ext cx="3482480" cy="2276872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«Построение и развитие аппаратно-программного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комплекса «Безопасный город» 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муниципального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район»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29629508"/>
              </p:ext>
            </p:extLst>
          </p:nvPr>
        </p:nvGraphicFramePr>
        <p:xfrm>
          <a:off x="107504" y="947630"/>
          <a:ext cx="9036496" cy="966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016808" y="3705614"/>
            <a:ext cx="424847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53223832"/>
              </p:ext>
            </p:extLst>
          </p:nvPr>
        </p:nvGraphicFramePr>
        <p:xfrm>
          <a:off x="179512" y="2072568"/>
          <a:ext cx="5472608" cy="1644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542468"/>
              </p:ext>
            </p:extLst>
          </p:nvPr>
        </p:nvGraphicFramePr>
        <p:xfrm>
          <a:off x="107504" y="4293096"/>
          <a:ext cx="6192688" cy="2085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/>
                <a:gridCol w="1512168"/>
                <a:gridCol w="1584176"/>
              </a:tblGrid>
              <a:tr h="5004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530693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преступлений совершаемых на улицах района и в иных общественных местах на территории Холм-Жирковского района Смоленской области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(единиц)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90</a:t>
                      </a:r>
                      <a:endParaRPr lang="ru-RU" sz="18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камера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365104" y="82330"/>
            <a:ext cx="1259632" cy="7079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r="5901"/>
          <a:stretch/>
        </p:blipFill>
        <p:spPr>
          <a:xfrm rot="2007762">
            <a:off x="5383355" y="2518832"/>
            <a:ext cx="3960440" cy="1521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80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управление имущ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32656"/>
            <a:ext cx="1128664" cy="720080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77096049"/>
              </p:ext>
            </p:extLst>
          </p:nvPr>
        </p:nvGraphicFramePr>
        <p:xfrm>
          <a:off x="107504" y="1052736"/>
          <a:ext cx="903649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170130"/>
              </p:ext>
            </p:extLst>
          </p:nvPr>
        </p:nvGraphicFramePr>
        <p:xfrm>
          <a:off x="4488261" y="4150174"/>
          <a:ext cx="4620243" cy="2703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7995"/>
                <a:gridCol w="1142607"/>
                <a:gridCol w="1089641"/>
              </a:tblGrid>
              <a:tr h="51469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</a:tr>
              <a:tr h="790897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Доходы, получаемые в виде арендной платы за земельные участки, тыс. рублей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33">
                            <a:tint val="66000"/>
                            <a:satMod val="160000"/>
                          </a:srgbClr>
                        </a:gs>
                        <a:gs pos="50000">
                          <a:srgbClr val="339933">
                            <a:tint val="44500"/>
                            <a:satMod val="160000"/>
                          </a:srgbClr>
                        </a:gs>
                        <a:gs pos="100000">
                          <a:srgbClr val="3399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4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575,2</a:t>
                      </a:r>
                      <a:endParaRPr lang="ru-RU" sz="14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33">
                            <a:tint val="66000"/>
                            <a:satMod val="160000"/>
                          </a:srgbClr>
                        </a:gs>
                        <a:gs pos="50000">
                          <a:srgbClr val="339933">
                            <a:tint val="44500"/>
                            <a:satMod val="160000"/>
                          </a:srgbClr>
                        </a:gs>
                        <a:gs pos="100000">
                          <a:srgbClr val="3399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493,5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9933">
                            <a:tint val="66000"/>
                            <a:satMod val="160000"/>
                          </a:srgbClr>
                        </a:gs>
                        <a:gs pos="50000">
                          <a:srgbClr val="339933">
                            <a:tint val="44500"/>
                            <a:satMod val="160000"/>
                          </a:srgbClr>
                        </a:gs>
                        <a:gs pos="100000">
                          <a:srgbClr val="3399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3208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Доходы, получаемые от сдачи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имущества в аренду, тыс. рублей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99">
                            <a:tint val="66000"/>
                            <a:satMod val="160000"/>
                          </a:srgbClr>
                        </a:gs>
                        <a:gs pos="50000">
                          <a:srgbClr val="00FF99">
                            <a:tint val="44500"/>
                            <a:satMod val="160000"/>
                          </a:srgbClr>
                        </a:gs>
                        <a:gs pos="100000">
                          <a:srgbClr val="00FF99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106,7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FF99">
                            <a:tint val="66000"/>
                            <a:satMod val="160000"/>
                          </a:srgbClr>
                        </a:gs>
                        <a:gs pos="50000">
                          <a:srgbClr val="00FF99">
                            <a:tint val="44500"/>
                            <a:satMod val="160000"/>
                          </a:srgbClr>
                        </a:gs>
                        <a:gs pos="100000">
                          <a:srgbClr val="00FF99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228,2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FF99">
                            <a:tint val="66000"/>
                            <a:satMod val="160000"/>
                          </a:srgbClr>
                        </a:gs>
                        <a:gs pos="50000">
                          <a:srgbClr val="00FF99">
                            <a:tint val="44500"/>
                            <a:satMod val="160000"/>
                          </a:srgbClr>
                        </a:gs>
                        <a:gs pos="100000">
                          <a:srgbClr val="00FF99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2662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Обеспечение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сохранности и содержания муниципального имущества (да/нет)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6" name="Рисунок 15" descr="управление имуществом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09292" y="1628800"/>
            <a:ext cx="3055196" cy="194421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538777292"/>
              </p:ext>
            </p:extLst>
          </p:nvPr>
        </p:nvGraphicFramePr>
        <p:xfrm>
          <a:off x="-1692696" y="1607220"/>
          <a:ext cx="8118648" cy="507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768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Рисунок 8" descr="патриотиз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26712">
            <a:off x="3688627" y="-116416"/>
            <a:ext cx="1584176" cy="11188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504" y="836712"/>
            <a:ext cx="9036496" cy="936104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59655985"/>
              </p:ext>
            </p:extLst>
          </p:nvPr>
        </p:nvGraphicFramePr>
        <p:xfrm>
          <a:off x="107504" y="836712"/>
          <a:ext cx="9036496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85015484"/>
              </p:ext>
            </p:extLst>
          </p:nvPr>
        </p:nvGraphicFramePr>
        <p:xfrm>
          <a:off x="107504" y="1844824"/>
          <a:ext cx="5184576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87030198"/>
              </p:ext>
            </p:extLst>
          </p:nvPr>
        </p:nvGraphicFramePr>
        <p:xfrm>
          <a:off x="611560" y="3130424"/>
          <a:ext cx="4176464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944641"/>
              </p:ext>
            </p:extLst>
          </p:nvPr>
        </p:nvGraphicFramePr>
        <p:xfrm>
          <a:off x="7916" y="3861048"/>
          <a:ext cx="5482080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3769"/>
                <a:gridCol w="1368152"/>
                <a:gridCol w="1440159"/>
              </a:tblGrid>
              <a:tr h="48992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123947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доли граждан, участвующих в мероприятиях гражданско-политической направленности, по отношению к общему количеству граждан (единиц)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376,5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376,8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95103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 количества действующих патриотических объединений, клубов, в том числе молодежных (единиц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12175" r="26376" b="6570"/>
          <a:stretch/>
        </p:blipFill>
        <p:spPr>
          <a:xfrm>
            <a:off x="5333757" y="2996316"/>
            <a:ext cx="3810243" cy="2907817"/>
          </a:xfrm>
          <a:prstGeom prst="rect">
            <a:avLst/>
          </a:prstGeom>
        </p:spPr>
      </p:pic>
      <p:pic>
        <p:nvPicPr>
          <p:cNvPr id="16" name="Рисунок 15" descr="гпв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831036" y="1816143"/>
            <a:ext cx="1277409" cy="1186394"/>
          </a:xfrm>
          <a:prstGeom prst="rect">
            <a:avLst/>
          </a:prstGeom>
        </p:spPr>
      </p:pic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3" name="Рисунок 2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ject 10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КРУПНЫЕ   ПРЕДПРИЯТИЯ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ХОЛМ-ЖИРКОВСКОГО  РАЙОНА В 2022 ГОДУ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55451515"/>
              </p:ext>
            </p:extLst>
          </p:nvPr>
        </p:nvGraphicFramePr>
        <p:xfrm>
          <a:off x="22065" y="660968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80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4211960" y="0"/>
            <a:ext cx="4932040" cy="49641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«Сохранение объектов культурного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наследия (памятников истории и культуры)»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836712"/>
            <a:ext cx="9036496" cy="561417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5281811"/>
              </p:ext>
            </p:extLst>
          </p:nvPr>
        </p:nvGraphicFramePr>
        <p:xfrm>
          <a:off x="107504" y="836712"/>
          <a:ext cx="9036496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40022881"/>
              </p:ext>
            </p:extLst>
          </p:nvPr>
        </p:nvGraphicFramePr>
        <p:xfrm>
          <a:off x="149955" y="1797249"/>
          <a:ext cx="4926101" cy="1631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288387430"/>
              </p:ext>
            </p:extLst>
          </p:nvPr>
        </p:nvGraphicFramePr>
        <p:xfrm>
          <a:off x="503582" y="3908924"/>
          <a:ext cx="4266457" cy="539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565719"/>
              </p:ext>
            </p:extLst>
          </p:nvPr>
        </p:nvGraphicFramePr>
        <p:xfrm>
          <a:off x="107504" y="4813961"/>
          <a:ext cx="8136904" cy="1725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2088232"/>
                <a:gridCol w="1872208"/>
              </a:tblGrid>
              <a:tr h="415232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3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sz="13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sz="13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08119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отремонтированных объектов культурного наследия от общего количества объектов культурного наследия, расположенных на территории МО, %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20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1,2</a:t>
                      </a:r>
                      <a:endParaRPr lang="ru-RU" sz="20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20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20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5" t="8677" r="11413" b="21664"/>
          <a:stretch/>
        </p:blipFill>
        <p:spPr>
          <a:xfrm>
            <a:off x="4049959" y="5347"/>
            <a:ext cx="720080" cy="67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27426" y="662260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9366" b="8240"/>
          <a:stretch/>
        </p:blipFill>
        <p:spPr>
          <a:xfrm>
            <a:off x="5004048" y="1738424"/>
            <a:ext cx="4032050" cy="305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-15769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65959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«Обращение с твердыми коммунальными  отходами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территории муниципального образования «Холм-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29976798"/>
              </p:ext>
            </p:extLst>
          </p:nvPr>
        </p:nvGraphicFramePr>
        <p:xfrm>
          <a:off x="107504" y="898848"/>
          <a:ext cx="8784976" cy="1017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38952003"/>
              </p:ext>
            </p:extLst>
          </p:nvPr>
        </p:nvGraphicFramePr>
        <p:xfrm>
          <a:off x="8277" y="1887633"/>
          <a:ext cx="5132569" cy="1734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28991044"/>
              </p:ext>
            </p:extLst>
          </p:nvPr>
        </p:nvGraphicFramePr>
        <p:xfrm>
          <a:off x="427884" y="3688942"/>
          <a:ext cx="4176464" cy="781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083045"/>
              </p:ext>
            </p:extLst>
          </p:nvPr>
        </p:nvGraphicFramePr>
        <p:xfrm>
          <a:off x="24042" y="4797152"/>
          <a:ext cx="6420166" cy="1742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7692"/>
                <a:gridCol w="1254322"/>
                <a:gridCol w="1368152"/>
              </a:tblGrid>
              <a:tr h="4320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666310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построенных и обустроенных контейнерных площадок на территории МО «Холм-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Жирковский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район» Смоленской области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94,0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8" name="Рисунок 17" descr="мусор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546140" y="18492"/>
            <a:ext cx="648072" cy="64807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16832"/>
            <a:ext cx="4067944" cy="257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9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-15769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49641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«Укрепление общественного здоровья»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836712"/>
            <a:ext cx="9036496" cy="561417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31034785"/>
              </p:ext>
            </p:extLst>
          </p:nvPr>
        </p:nvGraphicFramePr>
        <p:xfrm>
          <a:off x="107504" y="836712"/>
          <a:ext cx="9036496" cy="700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99883592"/>
              </p:ext>
            </p:extLst>
          </p:nvPr>
        </p:nvGraphicFramePr>
        <p:xfrm>
          <a:off x="135684" y="1694884"/>
          <a:ext cx="5132569" cy="1734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383819102"/>
              </p:ext>
            </p:extLst>
          </p:nvPr>
        </p:nvGraphicFramePr>
        <p:xfrm>
          <a:off x="827584" y="3632769"/>
          <a:ext cx="4176464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454586"/>
              </p:ext>
            </p:extLst>
          </p:nvPr>
        </p:nvGraphicFramePr>
        <p:xfrm>
          <a:off x="24042" y="4797152"/>
          <a:ext cx="6420166" cy="1930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7692"/>
                <a:gridCol w="1254322"/>
                <a:gridCol w="1368152"/>
              </a:tblGrid>
              <a:tr h="4320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66310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 доли граждан, систематически занимающихся физической культурой и спортом, в общей численности населения,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%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CC">
                            <a:shade val="30000"/>
                            <a:satMod val="115000"/>
                          </a:srgbClr>
                        </a:gs>
                        <a:gs pos="50000">
                          <a:srgbClr val="CCFFCC">
                            <a:shade val="67500"/>
                            <a:satMod val="115000"/>
                          </a:srgbClr>
                        </a:gs>
                        <a:gs pos="100000">
                          <a:srgbClr val="CC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21,0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CC">
                            <a:shade val="30000"/>
                            <a:satMod val="115000"/>
                          </a:srgbClr>
                        </a:gs>
                        <a:gs pos="50000">
                          <a:srgbClr val="CCFFCC">
                            <a:shade val="67500"/>
                            <a:satMod val="115000"/>
                          </a:srgbClr>
                        </a:gs>
                        <a:gs pos="100000">
                          <a:srgbClr val="CC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24,3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CC">
                            <a:shade val="30000"/>
                            <a:satMod val="115000"/>
                          </a:srgbClr>
                        </a:gs>
                        <a:gs pos="50000">
                          <a:srgbClr val="CCFFCC">
                            <a:shade val="67500"/>
                            <a:satMod val="115000"/>
                          </a:srgbClr>
                        </a:gs>
                        <a:gs pos="100000">
                          <a:srgbClr val="CC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7597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Доля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граждан, приверженных здоровому образу жизни, %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82,2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20" name="Рисунок 19" descr="здоровье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0"/>
            <a:ext cx="936104" cy="9871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6401" r="18500" b="8001"/>
          <a:stretch/>
        </p:blipFill>
        <p:spPr>
          <a:xfrm>
            <a:off x="5284022" y="1601892"/>
            <a:ext cx="3738415" cy="3024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25" y="4800993"/>
            <a:ext cx="2811882" cy="1940375"/>
          </a:xfrm>
          <a:prstGeom prst="rect">
            <a:avLst/>
          </a:prstGeom>
        </p:spPr>
      </p:pic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1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4427984" y="0"/>
            <a:ext cx="4716016" cy="65959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«Развитие дорожно- транспортного комплекса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муниципального образования «Холм-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836712"/>
            <a:ext cx="9036496" cy="561417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68888533"/>
              </p:ext>
            </p:extLst>
          </p:nvPr>
        </p:nvGraphicFramePr>
        <p:xfrm>
          <a:off x="107504" y="836712"/>
          <a:ext cx="9036496" cy="700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66670985"/>
              </p:ext>
            </p:extLst>
          </p:nvPr>
        </p:nvGraphicFramePr>
        <p:xfrm>
          <a:off x="107504" y="1556792"/>
          <a:ext cx="5084388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03352106"/>
              </p:ext>
            </p:extLst>
          </p:nvPr>
        </p:nvGraphicFramePr>
        <p:xfrm>
          <a:off x="251520" y="3789040"/>
          <a:ext cx="4176464" cy="882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99538"/>
              </p:ext>
            </p:extLst>
          </p:nvPr>
        </p:nvGraphicFramePr>
        <p:xfrm>
          <a:off x="89396" y="4773817"/>
          <a:ext cx="8587060" cy="1260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4520"/>
                <a:gridCol w="2097571"/>
                <a:gridCol w="2184969"/>
              </a:tblGrid>
              <a:tr h="41729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843324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Протяженность отремонтированных автомобильных дорог общего пользования  местного значения, км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33">
                            <a:tint val="66000"/>
                            <a:satMod val="160000"/>
                          </a:srgbClr>
                        </a:gs>
                        <a:gs pos="50000">
                          <a:srgbClr val="CCFF33">
                            <a:tint val="44500"/>
                            <a:satMod val="160000"/>
                          </a:srgbClr>
                        </a:gs>
                        <a:gs pos="100000">
                          <a:srgbClr val="CCFF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2,637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33">
                            <a:tint val="66000"/>
                            <a:satMod val="160000"/>
                          </a:srgbClr>
                        </a:gs>
                        <a:gs pos="50000">
                          <a:srgbClr val="CCFF33">
                            <a:tint val="44500"/>
                            <a:satMod val="160000"/>
                          </a:srgbClr>
                        </a:gs>
                        <a:gs pos="100000">
                          <a:srgbClr val="CCFF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2,637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33">
                            <a:tint val="66000"/>
                            <a:satMod val="160000"/>
                          </a:srgbClr>
                        </a:gs>
                        <a:gs pos="50000">
                          <a:srgbClr val="CCFF33">
                            <a:tint val="44500"/>
                            <a:satMod val="160000"/>
                          </a:srgbClr>
                        </a:gs>
                        <a:gs pos="100000">
                          <a:srgbClr val="CCFF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54" y="-64268"/>
            <a:ext cx="1052736" cy="10527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746" y="1786515"/>
            <a:ext cx="4028543" cy="2668910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27426" y="662260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-22543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0" y="-37310"/>
            <a:ext cx="8244408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НЕПРОГРАММНЫЕ  НАПРАВЛЕНИЯ  РАСХОДОВ   В 2022 ГОДУ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8064277" y="37251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0099">
                  <a:shade val="30000"/>
                  <a:satMod val="115000"/>
                </a:srgbClr>
              </a:gs>
              <a:gs pos="50000">
                <a:srgbClr val="000099">
                  <a:shade val="67500"/>
                  <a:satMod val="115000"/>
                </a:srgbClr>
              </a:gs>
              <a:gs pos="100000">
                <a:srgbClr val="00009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Sitka Small" panose="02000505000000020004" pitchFamily="2" charset="0"/>
              </a:rPr>
              <a:t>Обеспечение деятельности органов местного самоуправления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Sitka Small" panose="02000505000000020004" pitchFamily="2" charset="0"/>
              </a:rPr>
              <a:t>Осуществление переданных полномочий (ЗАГС)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Sitka Small" panose="02000505000000020004" pitchFamily="2" charset="0"/>
              </a:rPr>
              <a:t>Составление (изменение) списков кандидатов  в присяжные заседатели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6699FF">
                  <a:shade val="30000"/>
                  <a:satMod val="115000"/>
                </a:srgbClr>
              </a:gs>
              <a:gs pos="50000">
                <a:srgbClr val="6699FF">
                  <a:shade val="67500"/>
                  <a:satMod val="115000"/>
                </a:srgbClr>
              </a:gs>
              <a:gs pos="100000">
                <a:srgbClr val="66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Sitka Small" panose="02000505000000020004" pitchFamily="2" charset="0"/>
              </a:rPr>
              <a:t>Опубликование муниципальных НПА</a:t>
            </a:r>
            <a:endParaRPr lang="ru-RU" sz="1500" dirty="0">
              <a:solidFill>
                <a:schemeClr val="tx1"/>
              </a:solidFill>
              <a:latin typeface="Sitka Small" panose="02000505000000020004" pitchFamily="2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Sitka Small" panose="02000505000000020004" pitchFamily="2" charset="0"/>
              </a:rPr>
              <a:t>Расходы за счет резервного фонда Администрации МО</a:t>
            </a:r>
            <a:endParaRPr lang="ru-RU" sz="1500" dirty="0">
              <a:solidFill>
                <a:schemeClr val="tx1"/>
              </a:solidFill>
              <a:latin typeface="Sitka Small" panose="02000505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1873" y="1195457"/>
            <a:ext cx="146917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5 768,8   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5808" y="2067622"/>
            <a:ext cx="1232376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784,9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7734" y="2946249"/>
            <a:ext cx="101842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15,9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5105" y="3817189"/>
            <a:ext cx="1265167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37,2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7862" y="4681864"/>
            <a:ext cx="1476466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2 308,7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934527" y="931227"/>
            <a:ext cx="1959193" cy="869195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8 915,5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27426" y="662260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-35394"/>
            <a:ext cx="9144000" cy="70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-28560"/>
            <a:ext cx="9540552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028" y="27095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НАЦИОНАЛЬНЫЕ  ПРОЕКТЫ  НА  ТЕРРИТОРИИ  ХОЛМ-ЖИРКОВСКОГО  РАЙОНА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6" name="Рисунок 5" descr="projectzdrav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692696"/>
            <a:ext cx="1358824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Century Schoolbook" pitchFamily="18" charset="0"/>
                <a:ea typeface="Batang" pitchFamily="18" charset="-127"/>
                <a:cs typeface="David" pitchFamily="34" charset="-79"/>
              </a:rPr>
              <a:t>	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Century Schoolbook" pitchFamily="18" charset="0"/>
              <a:ea typeface="Batang" pitchFamily="18" charset="-127"/>
              <a:cs typeface="David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20486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2022 году  проводились мероприятия в рамках реализации  7 национальных проектов: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  ДЛЯ     ГРАЖДАН  ЗА 2019 </a:t>
            </a:r>
            <a:endParaRPr lang="ru-RU" dirty="0"/>
          </a:p>
        </p:txBody>
      </p:sp>
      <p:sp>
        <p:nvSpPr>
          <p:cNvPr id="25" name="Блок-схема: узел 24"/>
          <p:cNvSpPr/>
          <p:nvPr/>
        </p:nvSpPr>
        <p:spPr>
          <a:xfrm>
            <a:off x="68356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2699792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4872188" y="307057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7105956" y="305561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 descr="здравоохранение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3356992"/>
            <a:ext cx="1012482" cy="833492"/>
          </a:xfrm>
          <a:prstGeom prst="rect">
            <a:avLst/>
          </a:prstGeom>
        </p:spPr>
      </p:pic>
      <p:pic>
        <p:nvPicPr>
          <p:cNvPr id="30" name="Рисунок 29" descr="образование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3140968"/>
            <a:ext cx="1729712" cy="1152241"/>
          </a:xfrm>
          <a:prstGeom prst="rect">
            <a:avLst/>
          </a:prstGeom>
        </p:spPr>
      </p:pic>
      <p:pic>
        <p:nvPicPr>
          <p:cNvPr id="31" name="Рисунок 30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3560" y="3118712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32" name="Рисунок 31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49972" y="3199634"/>
            <a:ext cx="936104" cy="93610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9512" y="4365104"/>
            <a:ext cx="205172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11760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4651" y="4360455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55768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sp>
        <p:nvSpPr>
          <p:cNvPr id="37" name="Блок-схема: узел 36"/>
          <p:cNvSpPr/>
          <p:nvPr/>
        </p:nvSpPr>
        <p:spPr>
          <a:xfrm>
            <a:off x="1768058" y="4953535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 descr="дороги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70621" y="5218984"/>
            <a:ext cx="1082278" cy="864096"/>
          </a:xfrm>
          <a:prstGeom prst="rect">
            <a:avLst/>
          </a:prstGeom>
        </p:spPr>
      </p:pic>
      <p:sp>
        <p:nvSpPr>
          <p:cNvPr id="39" name="Блок-схема: узел 38"/>
          <p:cNvSpPr/>
          <p:nvPr/>
        </p:nvSpPr>
        <p:spPr>
          <a:xfrm>
            <a:off x="4067944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 descr="городская среда 1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39952" y="5085184"/>
            <a:ext cx="1088148" cy="990611"/>
          </a:xfrm>
          <a:prstGeom prst="rect">
            <a:avLst/>
          </a:prstGeom>
        </p:spPr>
      </p:pic>
      <p:sp>
        <p:nvSpPr>
          <p:cNvPr id="41" name="Блок-схема: узел 40"/>
          <p:cNvSpPr/>
          <p:nvPr/>
        </p:nvSpPr>
        <p:spPr>
          <a:xfrm>
            <a:off x="6444208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 descr="Цифра 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585404" y="4648699"/>
            <a:ext cx="2154948" cy="154078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0" y="5661248"/>
            <a:ext cx="1656184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07904" y="6237312"/>
            <a:ext cx="2088232" cy="523220"/>
          </a:xfrm>
          <a:prstGeom prst="rect">
            <a:avLst/>
          </a:prstGeom>
          <a:solidFill>
            <a:srgbClr val="0072E5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Жилье и городская среда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08304" y="6165304"/>
            <a:ext cx="183569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0" y="680835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88436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07498"/>
            <a:ext cx="7203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   РЕАЛИЗАЦИЯ   НАЦИОНАЛЬНЫХ  ПРОЕКТОВ  В 2022  ГОДУ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885246131"/>
              </p:ext>
            </p:extLst>
          </p:nvPr>
        </p:nvGraphicFramePr>
        <p:xfrm>
          <a:off x="3186941" y="2494873"/>
          <a:ext cx="57606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Прямоугольная выноска 14"/>
          <p:cNvSpPr/>
          <p:nvPr/>
        </p:nvSpPr>
        <p:spPr>
          <a:xfrm>
            <a:off x="263507" y="2819738"/>
            <a:ext cx="2448272" cy="1611560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создание и обеспечение центров образования естественно-научной и технологической направленности в общеобразовательных организациях.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251520" y="4821082"/>
            <a:ext cx="2448272" cy="1584176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обеспечение условий для функционирования центров «Точка роста»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635824"/>
            <a:ext cx="3280238" cy="1851923"/>
          </a:xfrm>
          <a:prstGeom prst="rect">
            <a:avLst/>
          </a:prstGeom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-1675" y="666276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129" y="446052"/>
            <a:ext cx="2557844" cy="2140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58" y="840726"/>
            <a:ext cx="3381534" cy="160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21406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66834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7698" y="159025"/>
            <a:ext cx="722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   РЕАЛИЗАЦИЯ   НАЦИОНАЛЬНЫХ  ПРОЕКТОВ  В 2022  ГОДУ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33" y="285491"/>
            <a:ext cx="1740926" cy="1324277"/>
          </a:xfrm>
          <a:prstGeom prst="rect">
            <a:avLst/>
          </a:prstGeom>
        </p:spPr>
      </p:pic>
      <p:sp>
        <p:nvSpPr>
          <p:cNvPr id="18" name="Прямоугольная выноска 17"/>
          <p:cNvSpPr/>
          <p:nvPr/>
        </p:nvSpPr>
        <p:spPr>
          <a:xfrm>
            <a:off x="510768" y="655137"/>
            <a:ext cx="3917216" cy="675308"/>
          </a:xfrm>
          <a:prstGeom prst="wedgeRectCallout">
            <a:avLst>
              <a:gd name="adj1" fmla="val -20833"/>
              <a:gd name="adj2" fmla="val 76222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ru-RU" sz="12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lvl="0"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Цель: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благоустройство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общественной территории «Энергия спорта» (1 этап </a:t>
            </a:r>
            <a:r>
              <a:rPr lang="ru-RU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скейт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-парк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»)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  <a:p>
            <a:pPr algn="just"/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510768" y="3721555"/>
            <a:ext cx="4033535" cy="827742"/>
          </a:xfrm>
          <a:prstGeom prst="wedgeRectCallout">
            <a:avLst>
              <a:gd name="adj1" fmla="val -21506"/>
              <a:gd name="adj2" fmla="val 71644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строительство </a:t>
            </a:r>
            <a:r>
              <a:rPr lang="ru-RU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строительство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станции водоподготовки для хозяйственно-питьевых целей и реконструкция водопроводных сетей  в </a:t>
            </a:r>
            <a:r>
              <a:rPr lang="ru-RU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пгт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Холм-Жирковский</a:t>
            </a:r>
          </a:p>
        </p:txBody>
      </p: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83243806"/>
              </p:ext>
            </p:extLst>
          </p:nvPr>
        </p:nvGraphicFramePr>
        <p:xfrm>
          <a:off x="3371338" y="1755673"/>
          <a:ext cx="5760640" cy="4903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3753"/>
            <a:ext cx="3207391" cy="1804158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1675" y="666276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190" y="1447899"/>
            <a:ext cx="2847705" cy="2237114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00" r="-9000"/>
            </a:stretch>
          </a:blipFill>
          <a:scene3d>
            <a:camera prst="orthographicFront"/>
            <a:lightRig rig="chilly" dir="t"/>
          </a:scene3d>
          <a:sp3d z="-25700" extrusionH="63500" contourW="12700" prstMaterial="matte">
            <a:contourClr>
              <a:schemeClr val="lt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2044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44016" y="-14843"/>
            <a:ext cx="8064896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3"/>
            <a:ext cx="741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ИСТОЧНИКИ  РАЗМЕЩЕНИЯ  ИНФОРМАЦИИ   О   БЮДЖЕТЕ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6" name="Содержимое 6"/>
          <p:cNvSpPr txBox="1">
            <a:spLocks/>
          </p:cNvSpPr>
          <p:nvPr/>
        </p:nvSpPr>
        <p:spPr>
          <a:xfrm>
            <a:off x="179512" y="836712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itka Small" panose="02000505000000020004" pitchFamily="2" charset="0"/>
              </a:rPr>
              <a:t>Официальный сайт Администрации муниципального  образования «Холм-Жирковский район» Смоленской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holm.admin-smolensk.ru</a:t>
            </a: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    </a:t>
            </a:r>
            <a:r>
              <a:rPr kumimoji="0" lang="ru-RU" sz="3000" b="1" i="0" u="none" strike="noStrike" kern="1200" cap="none" spc="0" normalizeH="0" baseline="0" noProof="0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Холм-Жирковская</a:t>
            </a:r>
            <a:r>
              <a:rPr kumimoji="0" lang="ru-RU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 районная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общественно-политическая газета «Вперед»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itka Small" panose="02000505000000020004" pitchFamily="2" charset="0"/>
              </a:rPr>
              <a:t>Социальные сети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7" name="Рисунок 6" descr="в контакте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03104" y="5019773"/>
            <a:ext cx="1324000" cy="1324000"/>
          </a:xfrm>
          <a:prstGeom prst="rect">
            <a:avLst/>
          </a:prstGeom>
        </p:spPr>
      </p:pic>
      <p:pic>
        <p:nvPicPr>
          <p:cNvPr id="9" name="Рисунок 8" descr="однок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2650" y="4942567"/>
            <a:ext cx="1950934" cy="1468977"/>
          </a:xfrm>
          <a:prstGeom prst="rect">
            <a:avLst/>
          </a:prstGeom>
        </p:spPr>
      </p:pic>
      <p:pic>
        <p:nvPicPr>
          <p:cNvPr id="12" name="Рисунок 11" descr="впере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2708920"/>
            <a:ext cx="1619672" cy="9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холм-жирковский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1700808"/>
            <a:ext cx="1047269" cy="13289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21632" y="664474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21632" y="-14935"/>
            <a:ext cx="41183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008" y="141051"/>
            <a:ext cx="3809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КОНТАКТНАЯ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ИНФОРМАЦИЯ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pattFill prst="pct90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район</a:t>
            </a:r>
            <a:endParaRPr lang="ru-RU" sz="3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pattFill prst="trellis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  <a:endParaRPr lang="en-US" sz="20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330715924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21632" y="664474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6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849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КРУПНЫЕ   ПРЕДПРИЯТИЯ  ХОЛМ-ЖИРКОВСКОГО РАЙОНА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В 2022 ГОДУ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251520" y="704775"/>
            <a:ext cx="7299468" cy="1118097"/>
          </a:xfrm>
          <a:prstGeom prst="wedgeRectCallout">
            <a:avLst>
              <a:gd name="adj1" fmla="val -21611"/>
              <a:gd name="adj2" fmla="val 81882"/>
            </a:avLst>
          </a:prstGeom>
          <a:solidFill>
            <a:srgbClr val="CCECFF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Инициативная группа жителей Холм-Жирковского района совместно с </a:t>
            </a:r>
            <a:r>
              <a:rPr lang="ru-RU" sz="14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градострообразующим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предприятием Холм-Жирковского района -  </a:t>
            </a:r>
            <a:r>
              <a:rPr lang="ru-RU" sz="1400" b="1" i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Холм-Жирковским ЛПУ МГ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отремонтировала родник перед деревней Городня,  водой которого пользуются жители близлежащих населенных пунктов Холм-Жирковского района.</a:t>
            </a:r>
            <a:endParaRPr lang="en-US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 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35301" r="2401" b="18500"/>
          <a:stretch/>
        </p:blipFill>
        <p:spPr>
          <a:xfrm>
            <a:off x="94795" y="3334403"/>
            <a:ext cx="4608512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2201" r="9051" b="19550"/>
          <a:stretch/>
        </p:blipFill>
        <p:spPr>
          <a:xfrm>
            <a:off x="4423845" y="2564905"/>
            <a:ext cx="4587462" cy="2952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Блок-схема: память с посл. доступом 5"/>
          <p:cNvSpPr/>
          <p:nvPr/>
        </p:nvSpPr>
        <p:spPr>
          <a:xfrm>
            <a:off x="179512" y="2357574"/>
            <a:ext cx="1271971" cy="810778"/>
          </a:xfrm>
          <a:prstGeom prst="flowChartMagnetic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До…</a:t>
            </a:r>
            <a:endParaRPr lang="ru-RU" dirty="0"/>
          </a:p>
        </p:txBody>
      </p:sp>
      <p:sp>
        <p:nvSpPr>
          <p:cNvPr id="16" name="Блок-схема: память с посл. доступом 15"/>
          <p:cNvSpPr/>
          <p:nvPr/>
        </p:nvSpPr>
        <p:spPr>
          <a:xfrm>
            <a:off x="7367779" y="5650891"/>
            <a:ext cx="1380685" cy="720080"/>
          </a:xfrm>
          <a:prstGeom prst="flowChartMagnetic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…После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849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ЗНАЧИМЫЕ  ПРОЕКТЫ В ХОЛМ-ЖИРКОВСКОМ РАЙОНЕ     В 2022 ГОДУ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00817660"/>
              </p:ext>
            </p:extLst>
          </p:nvPr>
        </p:nvGraphicFramePr>
        <p:xfrm>
          <a:off x="323528" y="285909"/>
          <a:ext cx="8497452" cy="6415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Загнутый угол 13"/>
          <p:cNvSpPr/>
          <p:nvPr/>
        </p:nvSpPr>
        <p:spPr>
          <a:xfrm>
            <a:off x="323528" y="3068960"/>
            <a:ext cx="2664296" cy="3456384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latin typeface="Franklin Gothic Book" panose="020B0503020102020204" pitchFamily="34" charset="0"/>
            </a:endParaRPr>
          </a:p>
          <a:p>
            <a:pPr algn="ctr"/>
            <a:endParaRPr lang="ru-RU" sz="1400" dirty="0">
              <a:latin typeface="Franklin Gothic Book" panose="020B05030201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2022 год (факт)</a:t>
            </a:r>
          </a:p>
          <a:p>
            <a:pPr algn="ctr"/>
            <a:r>
              <a:rPr lang="ru-RU" sz="1400" dirty="0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20 226,3 </a:t>
            </a:r>
            <a:r>
              <a:rPr lang="ru-RU" sz="1400" dirty="0">
                <a:solidFill>
                  <a:srgbClr val="0033CC"/>
                </a:solidFill>
                <a:latin typeface="Franklin Gothic Book" panose="020B0503020102020204" pitchFamily="34" charset="0"/>
              </a:rPr>
              <a:t>тыс. </a:t>
            </a:r>
            <a:r>
              <a:rPr lang="ru-RU" sz="1400" dirty="0" err="1">
                <a:solidFill>
                  <a:srgbClr val="0033CC"/>
                </a:solidFill>
                <a:latin typeface="Franklin Gothic Book" panose="020B0503020102020204" pitchFamily="34" charset="0"/>
              </a:rPr>
              <a:t>руб.,в</a:t>
            </a:r>
            <a:r>
              <a:rPr lang="ru-RU" sz="1400" dirty="0">
                <a:solidFill>
                  <a:srgbClr val="0033CC"/>
                </a:solidFill>
                <a:latin typeface="Franklin Gothic Book" panose="020B0503020102020204" pitchFamily="34" charset="0"/>
              </a:rPr>
              <a:t>  том числе</a:t>
            </a:r>
          </a:p>
          <a:p>
            <a:pPr algn="ctr"/>
            <a:r>
              <a:rPr lang="ru-RU" sz="1400" dirty="0">
                <a:latin typeface="Franklin Gothic Book" panose="020B0503020102020204" pitchFamily="34" charset="0"/>
              </a:rPr>
              <a:t>Федеральный бюджет –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19 619,5 </a:t>
            </a:r>
            <a:r>
              <a:rPr lang="ru-RU" sz="1400" dirty="0">
                <a:latin typeface="Franklin Gothic Book" panose="020B0503020102020204" pitchFamily="34" charset="0"/>
              </a:rPr>
              <a:t>тыс. руб.</a:t>
            </a:r>
          </a:p>
          <a:p>
            <a:pPr algn="ctr"/>
            <a:r>
              <a:rPr lang="ru-RU" sz="1400" dirty="0">
                <a:latin typeface="Franklin Gothic Book" panose="020B0503020102020204" pitchFamily="34" charset="0"/>
              </a:rPr>
              <a:t>Областной бюджет – 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606,6 </a:t>
            </a:r>
            <a:r>
              <a:rPr lang="ru-RU" sz="1400" dirty="0">
                <a:latin typeface="Franklin Gothic Book" panose="020B0503020102020204" pitchFamily="34" charset="0"/>
              </a:rPr>
              <a:t>тыс. руб.</a:t>
            </a:r>
          </a:p>
          <a:p>
            <a:pPr algn="ctr"/>
            <a:r>
              <a:rPr lang="ru-RU" sz="1400" dirty="0">
                <a:latin typeface="Franklin Gothic Book" panose="020B0503020102020204" pitchFamily="34" charset="0"/>
              </a:rPr>
              <a:t>Местный бюджет –</a:t>
            </a:r>
          </a:p>
          <a:p>
            <a:pPr algn="ctr"/>
            <a:r>
              <a:rPr lang="ru-RU" sz="1400">
                <a:latin typeface="Franklin Gothic Book" panose="020B0503020102020204" pitchFamily="34" charset="0"/>
              </a:rPr>
              <a:t> </a:t>
            </a:r>
            <a:r>
              <a:rPr lang="ru-RU" sz="1400" smtClean="0">
                <a:latin typeface="Franklin Gothic Book" panose="020B0503020102020204" pitchFamily="34" charset="0"/>
              </a:rPr>
              <a:t>0,2 </a:t>
            </a:r>
            <a:r>
              <a:rPr lang="ru-RU" sz="1400" dirty="0">
                <a:latin typeface="Franklin Gothic Book" panose="020B0503020102020204" pitchFamily="34" charset="0"/>
              </a:rPr>
              <a:t>тыс. рублей.</a:t>
            </a:r>
          </a:p>
          <a:p>
            <a:pPr algn="ctr"/>
            <a:r>
              <a:rPr lang="ru-RU" sz="1400" b="1" dirty="0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2023 год (план)</a:t>
            </a:r>
          </a:p>
          <a:p>
            <a:pPr algn="ctr"/>
            <a:r>
              <a:rPr lang="ru-RU" sz="1400" dirty="0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36 082,5 тыс. </a:t>
            </a:r>
            <a:r>
              <a:rPr lang="ru-RU" sz="1400" dirty="0" err="1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руб.,в</a:t>
            </a:r>
            <a:r>
              <a:rPr lang="ru-RU" sz="1400" dirty="0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  том числе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Федеральный бюджет –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35 000, 0 тыс. руб.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Областной бюджет – 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1 082,1 тыс. руб.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Местный бюджет –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 0,4 тыс. рублей.</a:t>
            </a:r>
            <a:endParaRPr lang="ru-RU" sz="1400" dirty="0">
              <a:latin typeface="Franklin Gothic Book" panose="020B0503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87" y="815040"/>
            <a:ext cx="3108960" cy="1746504"/>
          </a:xfrm>
          <a:prstGeom prst="rect">
            <a:avLst/>
          </a:prstGeom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6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6768752" cy="10327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ИТОГИ  НАЛОГОВОЙ  ПОЛИТИКИ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ХОЛМ-ЖИРКОВСКОГО РАЙОНА   ЗА 2022 ГОД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22" name="Рисунок 21" descr="итоги полит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-80695"/>
            <a:ext cx="692696" cy="692696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896232530"/>
              </p:ext>
            </p:extLst>
          </p:nvPr>
        </p:nvGraphicFramePr>
        <p:xfrm>
          <a:off x="251520" y="836713"/>
          <a:ext cx="8712968" cy="561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9" name="object 50"/>
          <p:cNvSpPr/>
          <p:nvPr/>
        </p:nvSpPr>
        <p:spPr>
          <a:xfrm>
            <a:off x="251520" y="2854096"/>
            <a:ext cx="621536" cy="5642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8" y="1924759"/>
            <a:ext cx="607429" cy="5441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0" y="1032721"/>
            <a:ext cx="593578" cy="60009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0" y="3748475"/>
            <a:ext cx="804671" cy="804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 descr="налоги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107504" y="4701890"/>
            <a:ext cx="1021848" cy="811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4" y="5777080"/>
            <a:ext cx="760795" cy="570596"/>
          </a:xfrm>
          <a:prstGeom prst="rect">
            <a:avLst/>
          </a:prstGeom>
        </p:spPr>
      </p:pic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6768752" cy="1268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ИТОГИ  БЮДЖЕТНОЙ  ПОЛИТИКИ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ХОЛМ-ЖИРКОВСКОГО РАЙОНА   ЗА 2022 ГОД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22" name="Рисунок 21" descr="итоги полит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372" y="52551"/>
            <a:ext cx="692696" cy="692696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436468541"/>
              </p:ext>
            </p:extLst>
          </p:nvPr>
        </p:nvGraphicFramePr>
        <p:xfrm>
          <a:off x="251520" y="836713"/>
          <a:ext cx="8712968" cy="561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7" name="Рисунок 2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5690" y="5833713"/>
            <a:ext cx="685284" cy="513963"/>
          </a:xfrm>
          <a:prstGeom prst="rect">
            <a:avLst/>
          </a:prstGeom>
        </p:spPr>
      </p:pic>
      <p:sp>
        <p:nvSpPr>
          <p:cNvPr id="31" name="object 59"/>
          <p:cNvSpPr/>
          <p:nvPr/>
        </p:nvSpPr>
        <p:spPr>
          <a:xfrm>
            <a:off x="389287" y="4821238"/>
            <a:ext cx="472205" cy="5740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8"/>
          <p:cNvSpPr/>
          <p:nvPr/>
        </p:nvSpPr>
        <p:spPr>
          <a:xfrm>
            <a:off x="410827" y="3814583"/>
            <a:ext cx="515010" cy="5150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58"/>
          <p:cNvSpPr/>
          <p:nvPr/>
        </p:nvSpPr>
        <p:spPr>
          <a:xfrm>
            <a:off x="395602" y="2855038"/>
            <a:ext cx="515010" cy="5150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" y="2011608"/>
            <a:ext cx="1027981" cy="522300"/>
          </a:xfrm>
          <a:prstGeom prst="rect">
            <a:avLst/>
          </a:prstGeom>
        </p:spPr>
      </p:pic>
      <p:sp>
        <p:nvSpPr>
          <p:cNvPr id="29" name="object 50"/>
          <p:cNvSpPr/>
          <p:nvPr/>
        </p:nvSpPr>
        <p:spPr>
          <a:xfrm>
            <a:off x="279246" y="993243"/>
            <a:ext cx="617609" cy="55103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27160" y="6658592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3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13363</TotalTime>
  <Words>5976</Words>
  <Application>Microsoft Office PowerPoint</Application>
  <PresentationFormat>Экран (4:3)</PresentationFormat>
  <Paragraphs>1463</Paragraphs>
  <Slides>59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78" baseType="lpstr">
      <vt:lpstr>Arial</vt:lpstr>
      <vt:lpstr>Arial Narrow</vt:lpstr>
      <vt:lpstr>Bahnschrift SemiBold Condensed</vt:lpstr>
      <vt:lpstr>Batang</vt:lpstr>
      <vt:lpstr>Book Antiqua</vt:lpstr>
      <vt:lpstr>Bookman Old Style</vt:lpstr>
      <vt:lpstr>Calibri</vt:lpstr>
      <vt:lpstr>Century Gothic</vt:lpstr>
      <vt:lpstr>Century Schoolbook</vt:lpstr>
      <vt:lpstr>David</vt:lpstr>
      <vt:lpstr>Franklin Gothic Book</vt:lpstr>
      <vt:lpstr>Franklin Gothic Demi</vt:lpstr>
      <vt:lpstr>Garamond</vt:lpstr>
      <vt:lpstr>Microsoft Sans Serif</vt:lpstr>
      <vt:lpstr>Sitka Small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f_jon</dc:creator>
  <cp:lastModifiedBy>Журавлева О.Н.</cp:lastModifiedBy>
  <cp:revision>1408</cp:revision>
  <cp:lastPrinted>2022-03-10T13:29:14Z</cp:lastPrinted>
  <dcterms:created xsi:type="dcterms:W3CDTF">2019-01-25T09:12:31Z</dcterms:created>
  <dcterms:modified xsi:type="dcterms:W3CDTF">2023-04-17T14:15:01Z</dcterms:modified>
</cp:coreProperties>
</file>