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8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9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1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2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7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8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notesSlides/notesSlide32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notesSlides/notesSlide33.xml" ContentType="application/vnd.openxmlformats-officedocument.presentationml.notesSlide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4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7"/>
  </p:notesMasterIdLst>
  <p:handoutMasterIdLst>
    <p:handoutMasterId r:id="rId78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512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484" r:id="rId43"/>
    <p:sldId id="495" r:id="rId44"/>
    <p:sldId id="489" r:id="rId45"/>
    <p:sldId id="497" r:id="rId46"/>
    <p:sldId id="462" r:id="rId47"/>
    <p:sldId id="395" r:id="rId48"/>
    <p:sldId id="418" r:id="rId49"/>
    <p:sldId id="419" r:id="rId50"/>
    <p:sldId id="508" r:id="rId51"/>
    <p:sldId id="509" r:id="rId52"/>
    <p:sldId id="510" r:id="rId53"/>
    <p:sldId id="420" r:id="rId54"/>
    <p:sldId id="511" r:id="rId55"/>
    <p:sldId id="506" r:id="rId56"/>
    <p:sldId id="507" r:id="rId57"/>
    <p:sldId id="424" r:id="rId58"/>
    <p:sldId id="423" r:id="rId59"/>
    <p:sldId id="425" r:id="rId60"/>
    <p:sldId id="426" r:id="rId61"/>
    <p:sldId id="427" r:id="rId62"/>
    <p:sldId id="428" r:id="rId63"/>
    <p:sldId id="429" r:id="rId64"/>
    <p:sldId id="430" r:id="rId65"/>
    <p:sldId id="431" r:id="rId66"/>
    <p:sldId id="472" r:id="rId67"/>
    <p:sldId id="473" r:id="rId68"/>
    <p:sldId id="474" r:id="rId69"/>
    <p:sldId id="475" r:id="rId70"/>
    <p:sldId id="487" r:id="rId71"/>
    <p:sldId id="488" r:id="rId72"/>
    <p:sldId id="502" r:id="rId73"/>
    <p:sldId id="503" r:id="rId74"/>
    <p:sldId id="468" r:id="rId75"/>
    <p:sldId id="469" r:id="rId76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512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6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502"/>
            <p14:sldId id="503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CCFF"/>
    <a:srgbClr val="FFFF66"/>
    <a:srgbClr val="008080"/>
    <a:srgbClr val="FFFF00"/>
    <a:srgbClr val="FF0000"/>
    <a:srgbClr val="33CCFF"/>
    <a:srgbClr val="0099FF"/>
    <a:srgbClr val="33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2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10.199999999999999</c:v>
                </c:pt>
                <c:pt idx="1">
                  <c:v>1.6</c:v>
                </c:pt>
                <c:pt idx="2">
                  <c:v>4.2</c:v>
                </c:pt>
                <c:pt idx="3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49560.2</c:v>
                </c:pt>
                <c:pt idx="1">
                  <c:v>47491.3</c:v>
                </c:pt>
                <c:pt idx="2">
                  <c:v>46823.199999999997</c:v>
                </c:pt>
                <c:pt idx="3">
                  <c:v>49683.1</c:v>
                </c:pt>
                <c:pt idx="4">
                  <c:v>53360.6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874040"/>
        <c:axId val="153867376"/>
      </c:barChart>
      <c:catAx>
        <c:axId val="153874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3867376"/>
        <c:crosses val="autoZero"/>
        <c:auto val="1"/>
        <c:lblAlgn val="ctr"/>
        <c:lblOffset val="100"/>
        <c:noMultiLvlLbl val="0"/>
      </c:catAx>
      <c:valAx>
        <c:axId val="153867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38740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49560.2</c:v>
                </c:pt>
                <c:pt idx="1">
                  <c:v>47491.3</c:v>
                </c:pt>
                <c:pt idx="2" formatCode="General">
                  <c:v>46723.199999999997</c:v>
                </c:pt>
                <c:pt idx="3">
                  <c:v>49683.1</c:v>
                </c:pt>
                <c:pt idx="4" formatCode="General">
                  <c:v>53360.6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869728"/>
        <c:axId val="153870512"/>
      </c:lineChart>
      <c:catAx>
        <c:axId val="15386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3870512"/>
        <c:crosses val="autoZero"/>
        <c:auto val="1"/>
        <c:lblAlgn val="ctr"/>
        <c:lblOffset val="100"/>
        <c:noMultiLvlLbl val="0"/>
      </c:catAx>
      <c:valAx>
        <c:axId val="153870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386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Trebuchet MS" panose="020B0603020202020204" pitchFamily="34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Trebuchet MS" panose="020B0603020202020204" pitchFamily="34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Trebuchet MS" panose="020B0603020202020204" pitchFamily="34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49227243550413469"/>
          <c:y val="0.358226325016121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411180418980791"/>
          <c:y val="7.8103769016444557E-2"/>
          <c:w val="0.71163963177350942"/>
          <c:h val="0.561496802164314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6.8922621242458321E-2"/>
                  <c:y val="-4.1763086232880879E-3"/>
                </c:manualLayout>
              </c:layout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9103209967068"/>
                      <c:h val="0.1378181845685067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3760.5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489528"/>
        <c:axId val="224492664"/>
      </c:lineChart>
      <c:catAx>
        <c:axId val="224489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4492664"/>
        <c:crosses val="autoZero"/>
        <c:auto val="1"/>
        <c:lblAlgn val="ctr"/>
        <c:lblOffset val="100"/>
        <c:noMultiLvlLbl val="0"/>
      </c:catAx>
      <c:valAx>
        <c:axId val="224492664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4489528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45444.5</c:v>
                </c:pt>
                <c:pt idx="1">
                  <c:v>43045.7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862672"/>
        <c:axId val="153875216"/>
      </c:barChart>
      <c:catAx>
        <c:axId val="153862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53875216"/>
        <c:crosses val="autoZero"/>
        <c:auto val="1"/>
        <c:lblAlgn val="ctr"/>
        <c:lblOffset val="100"/>
        <c:noMultiLvlLbl val="0"/>
      </c:catAx>
      <c:valAx>
        <c:axId val="1538752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862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45444.5</c:v>
                </c:pt>
                <c:pt idx="1">
                  <c:v>40803.599999999999</c:v>
                </c:pt>
                <c:pt idx="2">
                  <c:v>41701.5</c:v>
                </c:pt>
                <c:pt idx="3">
                  <c:v>44452.5</c:v>
                </c:pt>
                <c:pt idx="4">
                  <c:v>48001.4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876000"/>
        <c:axId val="153876392"/>
      </c:lineChart>
      <c:catAx>
        <c:axId val="153876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3876392"/>
        <c:crosses val="autoZero"/>
        <c:auto val="1"/>
        <c:lblAlgn val="ctr"/>
        <c:lblOffset val="100"/>
        <c:noMultiLvlLbl val="0"/>
      </c:catAx>
      <c:valAx>
        <c:axId val="153876392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38760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724.7</c:v>
                </c:pt>
                <c:pt idx="1">
                  <c:v>-13.2</c:v>
                </c:pt>
                <c:pt idx="2">
                  <c:v>3.3</c:v>
                </c:pt>
                <c:pt idx="3">
                  <c:v>2.8</c:v>
                </c:pt>
                <c:pt idx="4">
                  <c:v>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512.70000000000005</c:v>
                </c:pt>
                <c:pt idx="1">
                  <c:v>581</c:v>
                </c:pt>
                <c:pt idx="2">
                  <c:v>759.2</c:v>
                </c:pt>
                <c:pt idx="3">
                  <c:v>789.5</c:v>
                </c:pt>
                <c:pt idx="4">
                  <c:v>821.1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335.8</c:v>
                </c:pt>
                <c:pt idx="1">
                  <c:v>363.2</c:v>
                </c:pt>
                <c:pt idx="2">
                  <c:v>374.3</c:v>
                </c:pt>
                <c:pt idx="3">
                  <c:v>376.2</c:v>
                </c:pt>
                <c:pt idx="4">
                  <c:v>378.2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CC99FF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2021(факт)</c:v>
                </c:pt>
                <c:pt idx="1">
                  <c:v>2022(оценка)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1922.4</c:v>
                </c:pt>
                <c:pt idx="1">
                  <c:v>2679.7</c:v>
                </c:pt>
                <c:pt idx="2">
                  <c:v>3210.7</c:v>
                </c:pt>
                <c:pt idx="3">
                  <c:v>3258.8</c:v>
                </c:pt>
                <c:pt idx="4">
                  <c:v>3323.9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53876784"/>
        <c:axId val="153877568"/>
      </c:barChart>
      <c:catAx>
        <c:axId val="153876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53877568"/>
        <c:crosses val="autoZero"/>
        <c:auto val="1"/>
        <c:lblAlgn val="ctr"/>
        <c:lblOffset val="100"/>
        <c:tickMarkSkip val="1"/>
        <c:noMultiLvlLbl val="0"/>
      </c:catAx>
      <c:valAx>
        <c:axId val="153877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387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3495.6</c:v>
                </c:pt>
                <c:pt idx="1">
                  <c:v>3767.7</c:v>
                </c:pt>
                <c:pt idx="2">
                  <c:v>4347.5</c:v>
                </c:pt>
                <c:pt idx="3">
                  <c:v>4427.3</c:v>
                </c:pt>
                <c:pt idx="4">
                  <c:v>4525.6000000000004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251664"/>
        <c:axId val="221258328"/>
      </c:lineChart>
      <c:catAx>
        <c:axId val="2212516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1258328"/>
        <c:crosses val="autoZero"/>
        <c:auto val="1"/>
        <c:lblAlgn val="ctr"/>
        <c:lblOffset val="100"/>
        <c:noMultiLvlLbl val="0"/>
      </c:catAx>
      <c:valAx>
        <c:axId val="221258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1251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6810464"/>
        <c:axId val="226807720"/>
      </c:lineChart>
      <c:catAx>
        <c:axId val="226810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807720"/>
        <c:crosses val="autoZero"/>
        <c:auto val="1"/>
        <c:lblAlgn val="ctr"/>
        <c:lblOffset val="100"/>
        <c:noMultiLvlLbl val="0"/>
      </c:catAx>
      <c:valAx>
        <c:axId val="22680772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681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1258720"/>
        <c:axId val="221256368"/>
      </c:barChart>
      <c:catAx>
        <c:axId val="22125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1256368"/>
        <c:crosses val="autoZero"/>
        <c:auto val="1"/>
        <c:lblAlgn val="ctr"/>
        <c:lblOffset val="100"/>
        <c:noMultiLvlLbl val="0"/>
      </c:catAx>
      <c:valAx>
        <c:axId val="2212563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125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620.1</c:v>
                </c:pt>
                <c:pt idx="1">
                  <c:v>789</c:v>
                </c:pt>
                <c:pt idx="2">
                  <c:v>728.3</c:v>
                </c:pt>
                <c:pt idx="3">
                  <c:v>757.4</c:v>
                </c:pt>
                <c:pt idx="4">
                  <c:v>787.7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252840"/>
        <c:axId val="221256760"/>
      </c:lineChart>
      <c:catAx>
        <c:axId val="221252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1256760"/>
        <c:crosses val="autoZero"/>
        <c:auto val="1"/>
        <c:lblAlgn val="ctr"/>
        <c:lblOffset val="100"/>
        <c:noMultiLvlLbl val="0"/>
      </c:catAx>
      <c:valAx>
        <c:axId val="221256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1252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baseline="0" dirty="0" smtClean="0"/>
                      <a:t> 897,1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2336.6</c:v>
                </c:pt>
                <c:pt idx="1">
                  <c:v>4897.1000000000004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864240"/>
        <c:axId val="153865808"/>
      </c:barChart>
      <c:catAx>
        <c:axId val="153864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53865808"/>
        <c:crosses val="autoZero"/>
        <c:auto val="1"/>
        <c:lblAlgn val="ctr"/>
        <c:lblOffset val="100"/>
        <c:noMultiLvlLbl val="0"/>
      </c:catAx>
      <c:valAx>
        <c:axId val="1538658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8642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2336.6</c:v>
                </c:pt>
                <c:pt idx="1">
                  <c:v>3110</c:v>
                </c:pt>
                <c:pt idx="2">
                  <c:v>819</c:v>
                </c:pt>
                <c:pt idx="3">
                  <c:v>843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6819088"/>
        <c:axId val="226816344"/>
      </c:lineChart>
      <c:catAx>
        <c:axId val="226819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6816344"/>
        <c:crosses val="autoZero"/>
        <c:auto val="1"/>
        <c:lblAlgn val="ctr"/>
        <c:lblOffset val="100"/>
        <c:noMultiLvlLbl val="0"/>
      </c:catAx>
      <c:valAx>
        <c:axId val="226816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681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310385.09999999998</c:v>
                </c:pt>
                <c:pt idx="3">
                  <c:v>257713.8</c:v>
                </c:pt>
                <c:pt idx="4">
                  <c:v>264838.90000000002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966296"/>
        <c:axId val="133969432"/>
      </c:barChart>
      <c:catAx>
        <c:axId val="133966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33969432"/>
        <c:crosses val="autoZero"/>
        <c:auto val="1"/>
        <c:lblAlgn val="ctr"/>
        <c:lblOffset val="100"/>
        <c:noMultiLvlLbl val="0"/>
      </c:catAx>
      <c:valAx>
        <c:axId val="133969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33966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287807.7</c:v>
                </c:pt>
                <c:pt idx="1">
                  <c:v>293597.8</c:v>
                </c:pt>
                <c:pt idx="2">
                  <c:v>310385.09999999998</c:v>
                </c:pt>
                <c:pt idx="3">
                  <c:v>257713.8</c:v>
                </c:pt>
                <c:pt idx="4">
                  <c:v>264838.90000000002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864632"/>
        <c:axId val="153865024"/>
      </c:lineChart>
      <c:catAx>
        <c:axId val="153864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53865024"/>
        <c:crosses val="autoZero"/>
        <c:auto val="1"/>
        <c:lblAlgn val="ctr"/>
        <c:lblOffset val="100"/>
        <c:noMultiLvlLbl val="0"/>
      </c:catAx>
      <c:valAx>
        <c:axId val="1538650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53864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6812816"/>
        <c:axId val="226815168"/>
      </c:lineChart>
      <c:catAx>
        <c:axId val="226812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26815168"/>
        <c:crosses val="autoZero"/>
        <c:auto val="1"/>
        <c:lblAlgn val="ctr"/>
        <c:lblOffset val="100"/>
        <c:noMultiLvlLbl val="0"/>
      </c:catAx>
      <c:valAx>
        <c:axId val="22681516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2681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365</a:t>
                    </a:r>
                    <a:r>
                      <a:rPr lang="en-US" baseline="0" dirty="0" smtClean="0"/>
                      <a:t> 848,3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2021(отчет)</c:v>
                </c:pt>
                <c:pt idx="1">
                  <c:v>2022(оценка)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365848.3</c:v>
                </c:pt>
                <c:pt idx="3">
                  <c:v>308239.90000000002</c:v>
                </c:pt>
                <c:pt idx="4">
                  <c:v>319067.8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331736"/>
        <c:axId val="421333304"/>
      </c:barChart>
      <c:catAx>
        <c:axId val="421331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333304"/>
        <c:crosses val="autoZero"/>
        <c:auto val="1"/>
        <c:lblAlgn val="ctr"/>
        <c:lblOffset val="100"/>
        <c:noMultiLvlLbl val="0"/>
      </c:catAx>
      <c:valAx>
        <c:axId val="421333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31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341772.1</c:v>
                </c:pt>
                <c:pt idx="1">
                  <c:v>342225.7</c:v>
                </c:pt>
                <c:pt idx="2">
                  <c:v>365848.3</c:v>
                </c:pt>
                <c:pt idx="3">
                  <c:v>308239.90000000002</c:v>
                </c:pt>
                <c:pt idx="4">
                  <c:v>319067.8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331344"/>
        <c:axId val="421330952"/>
      </c:lineChart>
      <c:catAx>
        <c:axId val="421331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1330952"/>
        <c:crosses val="autoZero"/>
        <c:auto val="1"/>
        <c:lblAlgn val="ctr"/>
        <c:lblOffset val="100"/>
        <c:noMultiLvlLbl val="0"/>
      </c:catAx>
      <c:valAx>
        <c:axId val="421330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31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38208.300000000003</c:v>
                </c:pt>
                <c:pt idx="1">
                  <c:v>32910.400000000001</c:v>
                </c:pt>
                <c:pt idx="2">
                  <c:v>34054.9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1341144"/>
        <c:axId val="421339968"/>
      </c:barChart>
      <c:catAx>
        <c:axId val="421341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21339968"/>
        <c:crosses val="autoZero"/>
        <c:auto val="1"/>
        <c:lblAlgn val="ctr"/>
        <c:lblOffset val="100"/>
        <c:noMultiLvlLbl val="0"/>
      </c:catAx>
      <c:valAx>
        <c:axId val="421339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41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205650.9</c:v>
                </c:pt>
                <c:pt idx="1">
                  <c:v>201853</c:v>
                </c:pt>
                <c:pt idx="2">
                  <c:v>207673.2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1361136"/>
        <c:axId val="421356432"/>
      </c:barChart>
      <c:catAx>
        <c:axId val="42136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21356432"/>
        <c:crosses val="autoZero"/>
        <c:auto val="1"/>
        <c:lblAlgn val="ctr"/>
        <c:lblOffset val="100"/>
        <c:noMultiLvlLbl val="0"/>
      </c:catAx>
      <c:valAx>
        <c:axId val="4213564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61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01.01.2022</c:v>
                </c:pt>
                <c:pt idx="1">
                  <c:v>на 01.01.2023</c:v>
                </c:pt>
                <c:pt idx="2">
                  <c:v>на 01.01.2024</c:v>
                </c:pt>
                <c:pt idx="3">
                  <c:v>на 01.01.2025</c:v>
                </c:pt>
                <c:pt idx="4">
                  <c:v>на 01.01.2026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226812424"/>
        <c:axId val="226818696"/>
        <c:axId val="0"/>
      </c:bar3DChart>
      <c:catAx>
        <c:axId val="226812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6818696"/>
        <c:crosses val="autoZero"/>
        <c:auto val="1"/>
        <c:lblAlgn val="ctr"/>
        <c:lblOffset val="100"/>
        <c:noMultiLvlLbl val="0"/>
      </c:catAx>
      <c:valAx>
        <c:axId val="226818696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6812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205650.9</c:v>
                </c:pt>
                <c:pt idx="1">
                  <c:v>201853</c:v>
                </c:pt>
                <c:pt idx="2">
                  <c:v>207673.2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362312"/>
        <c:axId val="421358000"/>
      </c:lineChart>
      <c:catAx>
        <c:axId val="421362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1358000"/>
        <c:crosses val="autoZero"/>
        <c:auto val="1"/>
        <c:lblAlgn val="ctr"/>
        <c:lblOffset val="100"/>
        <c:noMultiLvlLbl val="0"/>
      </c:catAx>
      <c:valAx>
        <c:axId val="4213580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62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20716.2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11512.8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999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17101.7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958944"/>
        <c:axId val="423957376"/>
        <c:axId val="0"/>
      </c:bar3DChart>
      <c:catAx>
        <c:axId val="423958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957376"/>
        <c:crosses val="autoZero"/>
        <c:auto val="1"/>
        <c:lblAlgn val="ctr"/>
        <c:lblOffset val="100"/>
        <c:noMultiLvlLbl val="0"/>
      </c:catAx>
      <c:valAx>
        <c:axId val="4239573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958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328"/>
          <c:y val="0.1004277302521942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21170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3CCFF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10963.1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951.4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16895.8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955416"/>
        <c:axId val="423956200"/>
        <c:axId val="0"/>
      </c:bar3DChart>
      <c:catAx>
        <c:axId val="423955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956200"/>
        <c:crosses val="autoZero"/>
        <c:auto val="1"/>
        <c:lblAlgn val="ctr"/>
        <c:lblOffset val="100"/>
        <c:noMultiLvlLbl val="0"/>
      </c:catAx>
      <c:valAx>
        <c:axId val="423956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955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28180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3CCFF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12720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17394.400000000001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12534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Ремонт памятников</c:v>
                </c:pt>
              </c:strCache>
            </c:strRef>
          </c:tx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3956984"/>
        <c:axId val="423959336"/>
        <c:axId val="0"/>
      </c:bar3DChart>
      <c:catAx>
        <c:axId val="423956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959336"/>
        <c:crosses val="autoZero"/>
        <c:auto val="1"/>
        <c:lblAlgn val="ctr"/>
        <c:lblOffset val="100"/>
        <c:noMultiLvlLbl val="0"/>
      </c:catAx>
      <c:valAx>
        <c:axId val="423959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956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616066390220314"/>
          <c:y val="1.0935703898473804E-2"/>
          <c:w val="0.29867754225817789"/>
          <c:h val="0.63150448204230147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23596.7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3959728"/>
        <c:axId val="423939344"/>
      </c:barChart>
      <c:catAx>
        <c:axId val="42395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23939344"/>
        <c:crosses val="autoZero"/>
        <c:auto val="1"/>
        <c:lblAlgn val="ctr"/>
        <c:lblOffset val="100"/>
        <c:noMultiLvlLbl val="0"/>
      </c:catAx>
      <c:valAx>
        <c:axId val="4239393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95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23596.7</c:v>
                </c:pt>
                <c:pt idx="1">
                  <c:v>18581.099999999999</c:v>
                </c:pt>
                <c:pt idx="2">
                  <c:v>18648.900000000001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3930328"/>
        <c:axId val="423929152"/>
      </c:lineChart>
      <c:catAx>
        <c:axId val="423930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3929152"/>
        <c:crosses val="autoZero"/>
        <c:auto val="1"/>
        <c:lblAlgn val="ctr"/>
        <c:lblOffset val="100"/>
        <c:noMultiLvlLbl val="0"/>
      </c:catAx>
      <c:valAx>
        <c:axId val="4239291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3930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74359271829021"/>
          <c:y val="1.5779901712907423E-2"/>
          <c:w val="0.86323792279045941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0835054941231369E-3"/>
                  <c:y val="0.1629840395975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2022(факт)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750309889421356E-2"/>
                  <c:y val="0.15663401208071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2023(план)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333608790596852E-2"/>
                  <c:y val="0.15875068791964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333608790596852E-2"/>
                  <c:y val="0.15663401208071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167010988246066E-2"/>
                  <c:y val="0.1502839845639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835054941229287E-3"/>
                  <c:y val="0.15663401208071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28694</c:v>
                </c:pt>
                <c:pt idx="1">
                  <c:v>33656</c:v>
                </c:pt>
                <c:pt idx="2">
                  <c:v>35215</c:v>
                </c:pt>
                <c:pt idx="3">
                  <c:v>30490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423940128"/>
        <c:axId val="423934248"/>
        <c:axId val="0"/>
      </c:bar3DChart>
      <c:catAx>
        <c:axId val="423940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ru-RU"/>
          </a:p>
        </c:txPr>
        <c:crossAx val="423934248"/>
        <c:crosses val="autoZero"/>
        <c:auto val="1"/>
        <c:lblAlgn val="ctr"/>
        <c:lblOffset val="100"/>
        <c:noMultiLvlLbl val="0"/>
      </c:catAx>
      <c:valAx>
        <c:axId val="4239342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42394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4082020077443352"/>
          <c:h val="0.1371130941567413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22656.1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310474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1339576"/>
        <c:axId val="421343104"/>
        <c:axId val="0"/>
      </c:bar3DChart>
      <c:catAx>
        <c:axId val="421339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1343104"/>
        <c:crosses val="autoZero"/>
        <c:auto val="1"/>
        <c:lblAlgn val="ctr"/>
        <c:lblOffset val="100"/>
        <c:noMultiLvlLbl val="0"/>
      </c:catAx>
      <c:valAx>
        <c:axId val="421343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39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280141.3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1355648"/>
        <c:axId val="421345064"/>
        <c:axId val="0"/>
      </c:bar3DChart>
      <c:catAx>
        <c:axId val="421355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1345064"/>
        <c:crosses val="autoZero"/>
        <c:auto val="1"/>
        <c:lblAlgn val="ctr"/>
        <c:lblOffset val="100"/>
        <c:noMultiLvlLbl val="0"/>
      </c:catAx>
      <c:valAx>
        <c:axId val="421345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55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285518.40000000002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1352904"/>
        <c:axId val="421350552"/>
        <c:axId val="0"/>
      </c:bar3DChart>
      <c:catAx>
        <c:axId val="421352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1350552"/>
        <c:crosses val="autoZero"/>
        <c:auto val="1"/>
        <c:lblAlgn val="ctr"/>
        <c:lblOffset val="100"/>
        <c:noMultiLvlLbl val="0"/>
      </c:catAx>
      <c:valAx>
        <c:axId val="421350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352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008080">
                      <a:shade val="30000"/>
                      <a:satMod val="115000"/>
                    </a:srgbClr>
                  </a:gs>
                  <a:gs pos="50000">
                    <a:srgbClr val="008080">
                      <a:shade val="67500"/>
                      <a:satMod val="115000"/>
                    </a:srgbClr>
                  </a:gs>
                  <a:gs pos="100000">
                    <a:srgbClr val="00808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5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5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gradFill flip="none" rotWithShape="1">
                <a:gsLst>
                  <a:gs pos="0">
                    <a:schemeClr val="accent5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4954.6000000000004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310,2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359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548,5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767,1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237,8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333310.2</c:v>
                </c:pt>
                <c:pt idx="2">
                  <c:v>359548.5</c:v>
                </c:pt>
                <c:pt idx="3">
                  <c:v>299767.09999999998</c:v>
                </c:pt>
                <c:pt idx="4">
                  <c:v>307237.8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915,5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299,8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972,9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130,0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(отчет)</c:v>
                </c:pt>
                <c:pt idx="1">
                  <c:v>2022 (отчет)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8915.5</c:v>
                </c:pt>
                <c:pt idx="2">
                  <c:v>6299.8</c:v>
                </c:pt>
                <c:pt idx="3">
                  <c:v>4972.8999999999996</c:v>
                </c:pt>
                <c:pt idx="4">
                  <c:v>5130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421348592"/>
        <c:axId val="421350944"/>
        <c:axId val="0"/>
      </c:bar3DChart>
      <c:catAx>
        <c:axId val="42134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421350944"/>
        <c:crosses val="autoZero"/>
        <c:auto val="1"/>
        <c:lblAlgn val="ctr"/>
        <c:lblOffset val="100"/>
        <c:noMultiLvlLbl val="0"/>
      </c:catAx>
      <c:valAx>
        <c:axId val="42135094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421348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26270.9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30832.400000000001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22396.7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23172.2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352512"/>
        <c:axId val="421358784"/>
        <c:axId val="0"/>
      </c:bar3DChart>
      <c:catAx>
        <c:axId val="421352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1358784"/>
        <c:crosses val="autoZero"/>
        <c:auto val="1"/>
        <c:lblAlgn val="ctr"/>
        <c:lblOffset val="100"/>
        <c:noMultiLvlLbl val="0"/>
      </c:catAx>
      <c:valAx>
        <c:axId val="4213587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1352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71031706558246"/>
          <c:y val="0.33988733394702175"/>
          <c:w val="0.22728968293441751"/>
          <c:h val="0.4579292776993031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29361.8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28903.200000000001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7313.5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7506.1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366656"/>
        <c:axId val="154566960"/>
        <c:axId val="0"/>
      </c:bar3DChart>
      <c:catAx>
        <c:axId val="228366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4566960"/>
        <c:crosses val="autoZero"/>
        <c:auto val="1"/>
        <c:lblAlgn val="ctr"/>
        <c:lblOffset val="100"/>
        <c:noMultiLvlLbl val="0"/>
      </c:catAx>
      <c:valAx>
        <c:axId val="1545669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366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188138.8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203 448,9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213841.6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215</a:t>
                    </a:r>
                    <a:r>
                      <a:rPr lang="en-US" baseline="0" dirty="0" smtClean="0"/>
                      <a:t> 161,4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215161.4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220802.1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0813760"/>
        <c:axId val="430815328"/>
        <c:axId val="0"/>
      </c:bar3DChart>
      <c:catAx>
        <c:axId val="43081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0815328"/>
        <c:crosses val="autoZero"/>
        <c:auto val="1"/>
        <c:lblAlgn val="ctr"/>
        <c:lblOffset val="100"/>
        <c:noMultiLvlLbl val="0"/>
      </c:catAx>
      <c:valAx>
        <c:axId val="4308153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0813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62942.400000000001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</a:t>
                    </a:r>
                    <a:r>
                      <a:rPr lang="en-US" baseline="0" dirty="0" smtClean="0"/>
                      <a:t> 916,8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81916.800000000003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54895.5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55483.5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0820816"/>
        <c:axId val="430818856"/>
        <c:axId val="0"/>
      </c:bar3DChart>
      <c:catAx>
        <c:axId val="430820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0818856"/>
        <c:crosses val="autoZero"/>
        <c:auto val="1"/>
        <c:lblAlgn val="ctr"/>
        <c:lblOffset val="100"/>
        <c:noMultiLvlLbl val="0"/>
      </c:catAx>
      <c:valAx>
        <c:axId val="43081885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082081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0811016"/>
        <c:axId val="430805920"/>
        <c:axId val="0"/>
      </c:bar3DChart>
      <c:catAx>
        <c:axId val="430811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0805920"/>
        <c:crosses val="autoZero"/>
        <c:auto val="1"/>
        <c:lblAlgn val="ctr"/>
        <c:lblOffset val="100"/>
        <c:noMultiLvlLbl val="0"/>
      </c:catAx>
      <c:valAx>
        <c:axId val="430805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0811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01531058617662"/>
          <c:y val="0.41721605831591357"/>
          <c:w val="0.29198468941382327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336048"/>
        <c:axId val="421347024"/>
        <c:axId val="0"/>
      </c:bar3DChart>
      <c:catAx>
        <c:axId val="421336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1347024"/>
        <c:crosses val="autoZero"/>
        <c:auto val="1"/>
        <c:lblAlgn val="ctr"/>
        <c:lblOffset val="100"/>
        <c:noMultiLvlLbl val="0"/>
      </c:catAx>
      <c:valAx>
        <c:axId val="421347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13360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8.953855554511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64808"/>
        <c:axId val="432762848"/>
        <c:axId val="0"/>
      </c:bar3DChart>
      <c:catAx>
        <c:axId val="432764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62848"/>
        <c:crosses val="autoZero"/>
        <c:auto val="1"/>
        <c:lblAlgn val="ctr"/>
        <c:lblOffset val="100"/>
        <c:noMultiLvlLbl val="0"/>
      </c:catAx>
      <c:valAx>
        <c:axId val="4327628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64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1249.5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56576"/>
        <c:axId val="432758928"/>
        <c:axId val="0"/>
      </c:bar3DChart>
      <c:catAx>
        <c:axId val="432756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58928"/>
        <c:crosses val="autoZero"/>
        <c:auto val="1"/>
        <c:lblAlgn val="ctr"/>
        <c:lblOffset val="100"/>
        <c:noMultiLvlLbl val="0"/>
      </c:catAx>
      <c:valAx>
        <c:axId val="432758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56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72648"/>
        <c:axId val="432768728"/>
        <c:axId val="0"/>
      </c:bar3DChart>
      <c:catAx>
        <c:axId val="432772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68728"/>
        <c:crosses val="autoZero"/>
        <c:auto val="1"/>
        <c:lblAlgn val="ctr"/>
        <c:lblOffset val="100"/>
        <c:noMultiLvlLbl val="0"/>
      </c:catAx>
      <c:valAx>
        <c:axId val="432768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72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68336"/>
        <c:axId val="432769512"/>
        <c:axId val="0"/>
      </c:bar3DChart>
      <c:catAx>
        <c:axId val="432768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69512"/>
        <c:crosses val="autoZero"/>
        <c:auto val="1"/>
        <c:lblAlgn val="ctr"/>
        <c:lblOffset val="100"/>
        <c:noMultiLvlLbl val="0"/>
      </c:catAx>
      <c:valAx>
        <c:axId val="432769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68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73040"/>
        <c:axId val="432770688"/>
        <c:axId val="0"/>
      </c:bar3DChart>
      <c:catAx>
        <c:axId val="432773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70688"/>
        <c:crosses val="autoZero"/>
        <c:auto val="1"/>
        <c:lblAlgn val="ctr"/>
        <c:lblOffset val="100"/>
        <c:noMultiLvlLbl val="0"/>
      </c:catAx>
      <c:valAx>
        <c:axId val="4327706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73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73432"/>
        <c:axId val="432773824"/>
        <c:axId val="0"/>
      </c:bar3DChart>
      <c:catAx>
        <c:axId val="432773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73824"/>
        <c:crosses val="autoZero"/>
        <c:auto val="1"/>
        <c:lblAlgn val="ctr"/>
        <c:lblOffset val="100"/>
        <c:noMultiLvlLbl val="0"/>
      </c:catAx>
      <c:valAx>
        <c:axId val="432773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73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43640"/>
        <c:axId val="432745992"/>
        <c:axId val="0"/>
      </c:bar3DChart>
      <c:catAx>
        <c:axId val="432743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45992"/>
        <c:crosses val="autoZero"/>
        <c:auto val="1"/>
        <c:lblAlgn val="ctr"/>
        <c:lblOffset val="100"/>
        <c:noMultiLvlLbl val="0"/>
      </c:catAx>
      <c:valAx>
        <c:axId val="4327459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43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10413.9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549.70000000000005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273.39999999999998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432749520"/>
        <c:axId val="432749912"/>
        <c:axId val="0"/>
      </c:bar3DChart>
      <c:catAx>
        <c:axId val="43274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49912"/>
        <c:crosses val="autoZero"/>
        <c:auto val="1"/>
        <c:lblAlgn val="ctr"/>
        <c:lblOffset val="100"/>
        <c:noMultiLvlLbl val="0"/>
      </c:catAx>
      <c:valAx>
        <c:axId val="43274991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49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42856"/>
        <c:axId val="432752656"/>
        <c:axId val="0"/>
      </c:bar3DChart>
      <c:catAx>
        <c:axId val="432742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52656"/>
        <c:crosses val="autoZero"/>
        <c:auto val="1"/>
        <c:lblAlgn val="ctr"/>
        <c:lblOffset val="100"/>
        <c:noMultiLvlLbl val="0"/>
      </c:catAx>
      <c:valAx>
        <c:axId val="4327526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42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2376100384010226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46384"/>
        <c:axId val="432753048"/>
        <c:axId val="0"/>
      </c:bar3DChart>
      <c:catAx>
        <c:axId val="43274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53048"/>
        <c:crosses val="autoZero"/>
        <c:auto val="1"/>
        <c:lblAlgn val="ctr"/>
        <c:lblOffset val="100"/>
        <c:noMultiLvlLbl val="0"/>
      </c:catAx>
      <c:valAx>
        <c:axId val="4327530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4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26566688378932002"/>
          <c:w val="0.30496534479030696"/>
          <c:h val="0.3310049402679863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45208"/>
        <c:axId val="432746776"/>
        <c:axId val="0"/>
      </c:bar3DChart>
      <c:catAx>
        <c:axId val="432745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2746776"/>
        <c:crosses val="autoZero"/>
        <c:auto val="1"/>
        <c:lblAlgn val="ctr"/>
        <c:lblOffset val="100"/>
        <c:noMultiLvlLbl val="0"/>
      </c:catAx>
      <c:valAx>
        <c:axId val="432746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745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224.8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0831008"/>
        <c:axId val="430831400"/>
        <c:axId val="0"/>
      </c:bar3DChart>
      <c:catAx>
        <c:axId val="430831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30831400"/>
        <c:crosses val="autoZero"/>
        <c:auto val="1"/>
        <c:lblAlgn val="ctr"/>
        <c:lblOffset val="100"/>
        <c:noMultiLvlLbl val="0"/>
      </c:catAx>
      <c:valAx>
        <c:axId val="4308314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083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3.0055536425008097E-3"/>
                  <c:y val="6.2771657984670923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21337616"/>
        <c:axId val="421338400"/>
        <c:axId val="0"/>
      </c:bar3DChart>
      <c:catAx>
        <c:axId val="421337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21338400"/>
        <c:crosses val="autoZero"/>
        <c:auto val="1"/>
        <c:lblAlgn val="ctr"/>
        <c:lblOffset val="100"/>
        <c:noMultiLvlLbl val="0"/>
      </c:catAx>
      <c:valAx>
        <c:axId val="4213384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1337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9913305194703138"/>
          <c:w val="0.32085649019403722"/>
          <c:h val="0.3337771832614151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747168"/>
        <c:axId val="432750696"/>
        <c:axId val="0"/>
      </c:bar3DChart>
      <c:catAx>
        <c:axId val="432747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32750696"/>
        <c:crosses val="autoZero"/>
        <c:auto val="1"/>
        <c:lblAlgn val="ctr"/>
        <c:lblOffset val="100"/>
        <c:noMultiLvlLbl val="0"/>
      </c:catAx>
      <c:valAx>
        <c:axId val="4327506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32747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23943884562928616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image" Target="../media/image241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image" Target="../media/image2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297 228,4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1 984,8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16,8 </a:t>
          </a:r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60 285,3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19 911,0   24 029,8  20 924,8    21 644,7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419,6        346,6           0,0            0,0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679,7        684,1        719,4         746,0              0,0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4 954,6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22 656,1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6 239,8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6 967,5       7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850,4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6 766,9      7 712,5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30 130,2       35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399,6   30 245,6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31 618,7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135 490,6   144 433,9   147 605,1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597,1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8 980,9     9 429,9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12 506,7    12 496,7    12 496,7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28 180,0 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12 720,0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005,0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4 960,3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2 354,2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260,6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7 738,9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373,3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36 082,1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9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sng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1173" y="2305282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3291" y="2717608"/>
          <a:ext cx="1226761" cy="554342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3291" y="2717608"/>
        <a:ext cx="1226761" cy="554342"/>
      </dsp:txXfrm>
    </dsp:sp>
    <dsp:sp modelId="{568CA6B3-62A7-4CF2-A6DB-D3F9D019F15B}">
      <dsp:nvSpPr>
        <dsp:cNvPr id="0" name=""/>
        <dsp:cNvSpPr/>
      </dsp:nvSpPr>
      <dsp:spPr>
        <a:xfrm>
          <a:off x="1130156" y="2205243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2969" y="1933661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6655" y="2339659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6655" y="2339659"/>
        <a:ext cx="1226761" cy="1075328"/>
      </dsp:txXfrm>
    </dsp:sp>
    <dsp:sp modelId="{31332371-7303-4685-84C6-38B9949DA76A}">
      <dsp:nvSpPr>
        <dsp:cNvPr id="0" name=""/>
        <dsp:cNvSpPr/>
      </dsp:nvSpPr>
      <dsp:spPr>
        <a:xfrm>
          <a:off x="2631953" y="1833622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4765" y="1562040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8451" y="1968038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8451" y="1968038"/>
        <a:ext cx="1226761" cy="1075328"/>
      </dsp:txXfrm>
    </dsp:sp>
    <dsp:sp modelId="{97230CEB-4CDA-4785-80BB-AD5027C4848C}">
      <dsp:nvSpPr>
        <dsp:cNvPr id="0" name=""/>
        <dsp:cNvSpPr/>
      </dsp:nvSpPr>
      <dsp:spPr>
        <a:xfrm>
          <a:off x="4133749" y="1462001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561" y="1061696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637" y="1485443"/>
          <a:ext cx="1226761" cy="133277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637" y="1485443"/>
        <a:ext cx="1226761" cy="1332773"/>
      </dsp:txXfrm>
    </dsp:sp>
    <dsp:sp modelId="{92EE8B06-138E-4D3A-8D3A-A92F839C307A}">
      <dsp:nvSpPr>
        <dsp:cNvPr id="0" name=""/>
        <dsp:cNvSpPr/>
      </dsp:nvSpPr>
      <dsp:spPr>
        <a:xfrm>
          <a:off x="5635545" y="961658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8358" y="690075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2044" y="1096074"/>
          <a:ext cx="1226761" cy="1075328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2044" y="1096074"/>
        <a:ext cx="1226761" cy="1075328"/>
      </dsp:txXfrm>
    </dsp:sp>
    <dsp:sp modelId="{2B42F072-AF15-491D-986D-2AE054B92686}">
      <dsp:nvSpPr>
        <dsp:cNvPr id="0" name=""/>
        <dsp:cNvSpPr/>
      </dsp:nvSpPr>
      <dsp:spPr>
        <a:xfrm>
          <a:off x="7137341" y="590037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80154" y="317944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3906" y="712409"/>
          <a:ext cx="1226761" cy="107635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3906" y="712409"/>
        <a:ext cx="1226761" cy="1076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377193" y="749313"/>
          <a:ext cx="645931" cy="7353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10677" y="27132"/>
          <a:ext cx="1878134" cy="773429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848439" y="64894"/>
        <a:ext cx="1802610" cy="697905"/>
      </dsp:txXfrm>
    </dsp:sp>
    <dsp:sp modelId="{114B95C5-2BFC-4678-9C38-9484B9F20163}">
      <dsp:nvSpPr>
        <dsp:cNvPr id="0" name=""/>
        <dsp:cNvSpPr/>
      </dsp:nvSpPr>
      <dsp:spPr>
        <a:xfrm>
          <a:off x="2293429" y="105876"/>
          <a:ext cx="790847" cy="615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54228" y="1652255"/>
          <a:ext cx="645931" cy="7353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29684" y="875817"/>
          <a:ext cx="2049547" cy="857023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71528" y="917661"/>
        <a:ext cx="1965859" cy="773335"/>
      </dsp:txXfrm>
    </dsp:sp>
    <dsp:sp modelId="{A83BA2C5-1DBF-4C01-9D72-FFF625D0268A}">
      <dsp:nvSpPr>
        <dsp:cNvPr id="0" name=""/>
        <dsp:cNvSpPr/>
      </dsp:nvSpPr>
      <dsp:spPr>
        <a:xfrm>
          <a:off x="3470463" y="1008818"/>
          <a:ext cx="790847" cy="615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26347" y="2508823"/>
          <a:ext cx="645931" cy="7353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196693" y="1769558"/>
          <a:ext cx="2011130" cy="764273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34008" y="1806873"/>
        <a:ext cx="1936500" cy="689643"/>
      </dsp:txXfrm>
    </dsp:sp>
    <dsp:sp modelId="{F39204C0-6DFE-48A5-A94F-AA13F5628731}">
      <dsp:nvSpPr>
        <dsp:cNvPr id="0" name=""/>
        <dsp:cNvSpPr/>
      </dsp:nvSpPr>
      <dsp:spPr>
        <a:xfrm>
          <a:off x="4542583" y="1865385"/>
          <a:ext cx="790847" cy="615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18876" y="3379661"/>
          <a:ext cx="645931" cy="73537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25785" y="2621117"/>
          <a:ext cx="1813534" cy="792815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64494" y="2659826"/>
        <a:ext cx="1736116" cy="715397"/>
      </dsp:txXfrm>
    </dsp:sp>
    <dsp:sp modelId="{60B64647-DFCA-4129-8F16-7229A3B75332}">
      <dsp:nvSpPr>
        <dsp:cNvPr id="0" name=""/>
        <dsp:cNvSpPr/>
      </dsp:nvSpPr>
      <dsp:spPr>
        <a:xfrm>
          <a:off x="5535112" y="2736223"/>
          <a:ext cx="790847" cy="615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88781" y="3537112"/>
          <a:ext cx="1862204" cy="65942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320977" y="3569308"/>
        <a:ext cx="1797812" cy="5950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7 153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1 984,8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297 228,4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60 285,3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16,8 </a:t>
          </a: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19 911,0   24 029,8  20 924,8    21 644,7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419,6        346,6           0,0            0,0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28,5         30,0           0,0            0,0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688,5        717,3       752,5         781,5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679,7        684,1        719,4         746,0              0,0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4 473,7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4 954,6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23 916,2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22 656,1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1 046,0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1 000,5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5 438,3</a:t>
          </a:r>
          <a:endParaRPr lang="ru-RU" sz="1600" b="1" kern="1200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6 239,8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6 260,2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6 498,3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2023-2025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6 967,5       7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850,4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6 766,9      7 712,5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3 821,8        3 851,1    3 851,1       3 851,1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30 130,2       35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399,6   30 245,6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31 618,7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121 156,9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135 490,6   144 433,9   147 605,1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9 119,3        9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597,1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8 980,9     9 429,9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273,7            273,9        273,9         273,9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6 565,4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12 506,7    12 496,7    12 496,7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28 725,2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28 180,0 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21 170,0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20 716,2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11 940,8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12 720,0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10 942,0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11 488,2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4 318,9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4 960,3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4 771,2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5 009,8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935,3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005,0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951,4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999,0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256,5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318,3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124,1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139,2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12 952,0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13 712,2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13 446,0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13 580,0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2 288,5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2 354,2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2 200,0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1 386,0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260,6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1 249,8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1 299,7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373,3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7 738,9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959807"/>
          <a:ext cx="5760640" cy="194195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959807"/>
        <a:ext cx="5760640" cy="1048655"/>
      </dsp:txXfrm>
    </dsp:sp>
    <dsp:sp modelId="{22052C45-47D7-41F9-8331-5F0F5F725023}">
      <dsp:nvSpPr>
        <dsp:cNvPr id="0" name=""/>
        <dsp:cNvSpPr/>
      </dsp:nvSpPr>
      <dsp:spPr>
        <a:xfrm>
          <a:off x="0" y="3895185"/>
          <a:ext cx="3549769" cy="893298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895185"/>
        <a:ext cx="3549769" cy="893298"/>
      </dsp:txXfrm>
    </dsp:sp>
    <dsp:sp modelId="{7FB67BE6-7A52-4728-BADD-5BB631B00D32}">
      <dsp:nvSpPr>
        <dsp:cNvPr id="0" name=""/>
        <dsp:cNvSpPr/>
      </dsp:nvSpPr>
      <dsp:spPr>
        <a:xfrm>
          <a:off x="3553464" y="4010674"/>
          <a:ext cx="2207175" cy="893298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36 082,1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4010674"/>
        <a:ext cx="2207175" cy="893298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98672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1048340"/>
      </dsp:txXfrm>
    </dsp:sp>
    <dsp:sp modelId="{11990FBE-AFE9-40BA-9AE1-DD819D46B350}">
      <dsp:nvSpPr>
        <dsp:cNvPr id="0" name=""/>
        <dsp:cNvSpPr/>
      </dsp:nvSpPr>
      <dsp:spPr>
        <a:xfrm>
          <a:off x="0" y="940887"/>
          <a:ext cx="3549769" cy="893030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0" y="940887"/>
        <a:ext cx="3549769" cy="893030"/>
      </dsp:txXfrm>
    </dsp:sp>
    <dsp:sp modelId="{8400F8F8-C7C9-4D61-9285-46E0CAE02A8B}">
      <dsp:nvSpPr>
        <dsp:cNvPr id="0" name=""/>
        <dsp:cNvSpPr/>
      </dsp:nvSpPr>
      <dsp:spPr>
        <a:xfrm>
          <a:off x="3553464" y="1066430"/>
          <a:ext cx="2207175" cy="893030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1 728,1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1066430"/>
        <a:ext cx="2207175" cy="8930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Своевременное принятие решений по </a:t>
          </a:r>
          <a:r>
            <a:rPr lang="ru-RU" sz="1400" kern="1200" dirty="0" err="1" smtClean="0">
              <a:solidFill>
                <a:schemeClr val="bg1"/>
              </a:solidFill>
              <a:latin typeface="Sitka Small" panose="02000505000000020004" pitchFamily="2" charset="0"/>
            </a:rPr>
            <a:t>приоритизации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 расходов в целях устойчивого развития муниципального образования «Холм-Жирковский район» Смоленской области.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Сохранение устойчивости бюджетной системы Холм-Жирковского района и обеспечение долгосрочной сбалансированности бюджета муниципального района и  бюджетов городского и сельских поселений.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БЮДЖЕТ</a:t>
          </a:r>
          <a:r>
            <a:rPr lang="ru-RU" sz="1600" u="sng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– </a:t>
          </a:r>
          <a:r>
            <a:rPr lang="ru-RU" sz="1600" u="none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u="none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0.50114</cdr:x>
      <cdr:y>0.67052</cdr:y>
    </cdr:from>
    <cdr:to>
      <cdr:x>0.78704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9845" y="1826336"/>
          <a:ext cx="1066750" cy="897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</a:rPr>
            <a:t>бюджета</a:t>
          </a:r>
          <a:endParaRPr lang="ru-RU" sz="1200" dirty="0">
            <a:solidFill>
              <a:srgbClr val="000099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066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19.04.2023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19.04.2023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hart" Target="../charts/char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2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0.png"/><Relationship Id="rId3" Type="http://schemas.openxmlformats.org/officeDocument/2006/relationships/chart" Target="../charts/chart20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chart" Target="../charts/chart24.xml"/><Relationship Id="rId5" Type="http://schemas.openxmlformats.org/officeDocument/2006/relationships/image" Target="../media/image87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7.jpeg"/><Relationship Id="rId10" Type="http://schemas.openxmlformats.org/officeDocument/2006/relationships/image" Target="../media/image93.png"/><Relationship Id="rId4" Type="http://schemas.openxmlformats.org/officeDocument/2006/relationships/chart" Target="../charts/chart26.xml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7.jpe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chart" Target="../charts/chart36.xml"/><Relationship Id="rId10" Type="http://schemas.openxmlformats.org/officeDocument/2006/relationships/image" Target="../media/image100.jpeg"/><Relationship Id="rId4" Type="http://schemas.openxmlformats.org/officeDocument/2006/relationships/chart" Target="../charts/chart35.xml"/><Relationship Id="rId9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chart" Target="../charts/chart38.xml"/><Relationship Id="rId10" Type="http://schemas.openxmlformats.org/officeDocument/2006/relationships/image" Target="../media/image105.jpeg"/><Relationship Id="rId4" Type="http://schemas.openxmlformats.org/officeDocument/2006/relationships/chart" Target="../charts/chart37.xml"/><Relationship Id="rId9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chart" Target="../charts/chart41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chart" Target="../charts/chart40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0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Layout" Target="../diagrams/layout10.xml"/><Relationship Id="rId5" Type="http://schemas.openxmlformats.org/officeDocument/2006/relationships/chart" Target="../charts/chart44.xml"/><Relationship Id="rId10" Type="http://schemas.openxmlformats.org/officeDocument/2006/relationships/diagramData" Target="../diagrams/data10.xml"/><Relationship Id="rId4" Type="http://schemas.openxmlformats.org/officeDocument/2006/relationships/chart" Target="../charts/chart43.xml"/><Relationship Id="rId9" Type="http://schemas.openxmlformats.org/officeDocument/2006/relationships/image" Target="../media/image118.jpeg"/><Relationship Id="rId14" Type="http://schemas.microsoft.com/office/2007/relationships/diagramDrawing" Target="../diagrams/drawing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Layout" Target="../diagrams/layout11.xml"/><Relationship Id="rId18" Type="http://schemas.openxmlformats.org/officeDocument/2006/relationships/image" Target="../media/image123.png"/><Relationship Id="rId3" Type="http://schemas.openxmlformats.org/officeDocument/2006/relationships/image" Target="../media/image87.jpeg"/><Relationship Id="rId21" Type="http://schemas.openxmlformats.org/officeDocument/2006/relationships/image" Target="../media/image126.png"/><Relationship Id="rId7" Type="http://schemas.openxmlformats.org/officeDocument/2006/relationships/image" Target="../media/image5.png"/><Relationship Id="rId12" Type="http://schemas.openxmlformats.org/officeDocument/2006/relationships/diagramData" Target="../diagrams/data11.xml"/><Relationship Id="rId17" Type="http://schemas.openxmlformats.org/officeDocument/2006/relationships/image" Target="../media/image122.png"/><Relationship Id="rId2" Type="http://schemas.openxmlformats.org/officeDocument/2006/relationships/chart" Target="../charts/chart46.xml"/><Relationship Id="rId16" Type="http://schemas.microsoft.com/office/2007/relationships/diagramDrawing" Target="../diagrams/drawing11.xml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121.jpeg"/><Relationship Id="rId5" Type="http://schemas.openxmlformats.org/officeDocument/2006/relationships/chart" Target="../charts/chart48.xml"/><Relationship Id="rId15" Type="http://schemas.openxmlformats.org/officeDocument/2006/relationships/diagramColors" Target="../diagrams/colors11.xml"/><Relationship Id="rId10" Type="http://schemas.openxmlformats.org/officeDocument/2006/relationships/image" Target="../media/image120.jpeg"/><Relationship Id="rId19" Type="http://schemas.openxmlformats.org/officeDocument/2006/relationships/image" Target="../media/image124.png"/><Relationship Id="rId4" Type="http://schemas.openxmlformats.org/officeDocument/2006/relationships/chart" Target="../charts/chart47.xml"/><Relationship Id="rId9" Type="http://schemas.openxmlformats.org/officeDocument/2006/relationships/image" Target="../media/image119.jpeg"/><Relationship Id="rId1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30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8.gif"/><Relationship Id="rId5" Type="http://schemas.openxmlformats.org/officeDocument/2006/relationships/chart" Target="../charts/chart53.xml"/><Relationship Id="rId10" Type="http://schemas.openxmlformats.org/officeDocument/2006/relationships/image" Target="../media/image127.jpeg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6.jpeg"/><Relationship Id="rId3" Type="http://schemas.openxmlformats.org/officeDocument/2006/relationships/image" Target="../media/image87.jpeg"/><Relationship Id="rId7" Type="http://schemas.openxmlformats.org/officeDocument/2006/relationships/image" Target="../media/image5.png"/><Relationship Id="rId12" Type="http://schemas.openxmlformats.org/officeDocument/2006/relationships/image" Target="../media/image135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4.jpeg"/><Relationship Id="rId5" Type="http://schemas.openxmlformats.org/officeDocument/2006/relationships/chart" Target="../charts/chart59.xml"/><Relationship Id="rId10" Type="http://schemas.openxmlformats.org/officeDocument/2006/relationships/image" Target="../media/image133.png"/><Relationship Id="rId4" Type="http://schemas.openxmlformats.org/officeDocument/2006/relationships/chart" Target="../charts/chart58.xml"/><Relationship Id="rId9" Type="http://schemas.openxmlformats.org/officeDocument/2006/relationships/image" Target="../media/image132.png"/><Relationship Id="rId1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6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40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42.png"/><Relationship Id="rId4" Type="http://schemas.openxmlformats.org/officeDocument/2006/relationships/diagramData" Target="../diagrams/data13.xml"/><Relationship Id="rId9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5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2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5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4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60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5.png"/><Relationship Id="rId10" Type="http://schemas.microsoft.com/office/2007/relationships/diagramDrawing" Target="../diagrams/drawing18.xml"/><Relationship Id="rId4" Type="http://schemas.openxmlformats.org/officeDocument/2006/relationships/image" Target="../media/image164.gif"/><Relationship Id="rId9" Type="http://schemas.openxmlformats.org/officeDocument/2006/relationships/diagramColors" Target="../diagrams/colors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6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microsoft.com/office/2007/relationships/diagramDrawing" Target="../diagrams/drawing20.xml"/><Relationship Id="rId4" Type="http://schemas.openxmlformats.org/officeDocument/2006/relationships/image" Target="../media/image163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9.png"/><Relationship Id="rId3" Type="http://schemas.openxmlformats.org/officeDocument/2006/relationships/image" Target="../media/image163.png"/><Relationship Id="rId7" Type="http://schemas.openxmlformats.org/officeDocument/2006/relationships/image" Target="../media/image171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11" Type="http://schemas.openxmlformats.org/officeDocument/2006/relationships/image" Target="../media/image177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3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8.png"/><Relationship Id="rId5" Type="http://schemas.openxmlformats.org/officeDocument/2006/relationships/image" Target="../media/image182.png"/><Relationship Id="rId10" Type="http://schemas.microsoft.com/office/2007/relationships/diagramDrawing" Target="../diagrams/drawing21.xml"/><Relationship Id="rId4" Type="http://schemas.openxmlformats.org/officeDocument/2006/relationships/image" Target="../media/image181.png"/><Relationship Id="rId9" Type="http://schemas.openxmlformats.org/officeDocument/2006/relationships/diagramColors" Target="../diagrams/colors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08.png"/><Relationship Id="rId7" Type="http://schemas.openxmlformats.org/officeDocument/2006/relationships/image" Target="../media/image18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Relationship Id="rId9" Type="http://schemas.openxmlformats.org/officeDocument/2006/relationships/image" Target="../media/image1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88.pn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jpeg"/><Relationship Id="rId5" Type="http://schemas.openxmlformats.org/officeDocument/2006/relationships/image" Target="../media/image163.png"/><Relationship Id="rId4" Type="http://schemas.openxmlformats.org/officeDocument/2006/relationships/image" Target="../media/image1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0.png"/><Relationship Id="rId5" Type="http://schemas.openxmlformats.org/officeDocument/2006/relationships/image" Target="../media/image163.png"/><Relationship Id="rId4" Type="http://schemas.openxmlformats.org/officeDocument/2006/relationships/image" Target="../media/image1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2.jpeg"/><Relationship Id="rId5" Type="http://schemas.openxmlformats.org/officeDocument/2006/relationships/image" Target="../media/image191.png"/><Relationship Id="rId4" Type="http://schemas.openxmlformats.org/officeDocument/2006/relationships/image" Target="../media/image1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9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chart" Target="../charts/chart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chart" Target="../charts/chart8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02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5" Type="http://schemas.openxmlformats.org/officeDocument/2006/relationships/image" Target="../media/image203.jpeg"/><Relationship Id="rId4" Type="http://schemas.openxmlformats.org/officeDocument/2006/relationships/image" Target="../media/image1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11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jpeg"/><Relationship Id="rId5" Type="http://schemas.openxmlformats.org/officeDocument/2006/relationships/image" Target="../media/image209.png"/><Relationship Id="rId4" Type="http://schemas.openxmlformats.org/officeDocument/2006/relationships/image" Target="../media/image1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2.jpeg"/><Relationship Id="rId4" Type="http://schemas.openxmlformats.org/officeDocument/2006/relationships/image" Target="../media/image1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7.xml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3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png"/><Relationship Id="rId5" Type="http://schemas.openxmlformats.org/officeDocument/2006/relationships/image" Target="../media/image215.jpeg"/><Relationship Id="rId4" Type="http://schemas.openxmlformats.org/officeDocument/2006/relationships/image" Target="../media/image1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219.pn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1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1.png"/><Relationship Id="rId5" Type="http://schemas.openxmlformats.org/officeDocument/2006/relationships/image" Target="../media/image220.jpeg"/><Relationship Id="rId4" Type="http://schemas.openxmlformats.org/officeDocument/2006/relationships/image" Target="../media/image16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163.png"/><Relationship Id="rId7" Type="http://schemas.openxmlformats.org/officeDocument/2006/relationships/image" Target="../media/image225.gif"/><Relationship Id="rId12" Type="http://schemas.openxmlformats.org/officeDocument/2006/relationships/image" Target="../media/image2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3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2023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22.12.2022 №66</a:t>
            </a:r>
          </a:p>
          <a:p>
            <a:pPr algn="ctr"/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(в редакции решения от 21.02.2023 №4)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99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399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82260141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Поддержка инвестиционной активности субъектов предпринимательской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деятельности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стимулирование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ответственности администраторов доходов бюджетов муниципальных    об       образований за эффективное прогнозирование, своевременное перечисление налогов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и  неналоговых платежей.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эффективности реализации мер, направленных на расширение налоговой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базы по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имущественным налогам путем выявления и включения в налогооблагаемую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базу имущества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и земельных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участков, которые ранее не были зарегистрированы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Указами Президента Российской Федерации, в части повышения оплаты труда     </a:t>
            </a:r>
          </a:p>
          <a:p>
            <a:pPr algn="just"/>
            <a:r>
              <a:rPr lang="ru-RU" sz="140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отдельных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категорий работников бюджетной сферы.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Стимулирование органов местного самоуправления муниципальных образований Холм-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района Смоленской области к повышению уровня самодостаточности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местных бюджетов.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Организация адресной работы органов местного самоуправления Холм-Жирковского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и территориальных налоговых органов с физическими лицами, имеющими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задолженность в бюджет по имущественным налогам.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5461908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оплаты труда работников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бюджетной сферы не ниже минимального       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размера оплаты труда, устанавливаемого на федеральном уровне.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Реализация мер по укреплению финансовой дисциплины, соблюдению требований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бюджетного законодательства 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Повышение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ответственности муниципальных учреждений за невыполнение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недостижения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показателей, установленных в муниципальных заданиях.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действующим 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уровня долговой нагрузки на бюджеты муниципальных образований </a:t>
            </a:r>
            <a:endParaRPr lang="ru-RU" sz="14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Холм-Жирковского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Применение совершенных </a:t>
            </a:r>
            <a:r>
              <a:rPr lang="en-US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контроля 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5497970" y="6646771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5638212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308 239,9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308 239,9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58 027,3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65 848,3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7 821,0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345 986,2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342 225,7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319 067,8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319 067,8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3 760,5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536415891"/>
              </p:ext>
            </p:extLst>
          </p:nvPr>
        </p:nvGraphicFramePr>
        <p:xfrm>
          <a:off x="2857053" y="1820993"/>
          <a:ext cx="3316763" cy="3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5974593" y="400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513754717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94066705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220072" y="1737328"/>
            <a:ext cx="3725642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3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 доходам</a:t>
            </a: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6" y="4359634"/>
            <a:ext cx="2233072" cy="1453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58228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2023-2025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97662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309" y="0"/>
            <a:ext cx="67129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795989" y="2243353"/>
            <a:ext cx="444375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изменениями в параметрах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2023 год и на плановый период 2024 и 2025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21.02.2023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№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4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5453387" y="6621461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Прямоугольник 14"/>
          <p:cNvSpPr/>
          <p:nvPr/>
        </p:nvSpPr>
        <p:spPr>
          <a:xfrm>
            <a:off x="19309" y="0"/>
            <a:ext cx="30405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398876" y="1354083"/>
            <a:ext cx="2883311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6374" r="5900" b="7991"/>
          <a:stretch/>
        </p:blipFill>
        <p:spPr>
          <a:xfrm>
            <a:off x="5676077" y="491150"/>
            <a:ext cx="1619720" cy="108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99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22331" y="32211"/>
            <a:ext cx="6543770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itka Small" panose="02000505000000020004" pitchFamily="2" charset="0"/>
              </a:rPr>
              <a:t> части бюджета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467" y="1191108"/>
            <a:ext cx="8559994" cy="5647700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Доходная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часть бюджета муниципального образования по безвозмездным поступлениям на 2022 год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утверждается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281 201,1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. рублей, с увеличением </a:t>
            </a: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24 897,2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за счет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500" b="1" dirty="0" err="1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cубвенции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в сумме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133,7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субсидии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из резервного фонда Администрации Смоленской области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3 266,0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проведение мероприятий по обеспечению деятельности советников директоров по воспитанию и взаимодействию с детскими общественными объединениями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84,8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субвенции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обеспечение детей-сирот  и детей, оставшихся без попечения родителей, лиц из их числа жилыми помещениями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1 809,0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приобретение музыкальных инструментов в ДШИ  -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4 680,9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комплектование книжных фондов библиотек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21,1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укрепление материально-технической базы домов культуры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500,0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ремонт муниципальных музеев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2 099,4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создание модельных муниципальных библиотек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10 309,3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5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убсидии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реализацию мероприятий по благоустройству – </a:t>
            </a:r>
            <a:r>
              <a:rPr lang="ru-RU" sz="15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2 000,0 </a:t>
            </a:r>
            <a:r>
              <a:rPr lang="ru-RU" sz="15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рублей.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         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02443"/>
            <a:ext cx="1174961" cy="76470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5471294" y="6649614"/>
            <a:ext cx="3657600" cy="189194"/>
          </a:xfrm>
          <a:prstGeom prst="rect">
            <a:avLst/>
          </a:prstGeo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79213" y="26064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73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012145379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084392372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31313287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345 986,2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47 491,3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4 897,1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293 597,8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967082091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251326494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25793246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884075978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38666725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70951502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708514933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3945122011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67417108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358 027,3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308 239,9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319 067,8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46 823,2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819,0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310 358,1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49 683,1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16,1  %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53 360,6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843,0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257 713,8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868,3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264 838,9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83,0 %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309" y="0"/>
            <a:ext cx="476871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4818076" y="1134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73418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 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452,5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48 001,4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-13,2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177,7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210,7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258,8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323,9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77431827"/>
              </p:ext>
            </p:extLst>
          </p:nvPr>
        </p:nvGraphicFramePr>
        <p:xfrm>
          <a:off x="2843808" y="4985395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18678379"/>
              </p:ext>
            </p:extLst>
          </p:nvPr>
        </p:nvGraphicFramePr>
        <p:xfrm>
          <a:off x="3275856" y="5805265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309" y="0"/>
            <a:ext cx="6238086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19115835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2210381"/>
            <a:ext cx="9075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75121" y="1994458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41 701,5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8624" y="1438693"/>
            <a:ext cx="936104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44 452,5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0164" y="881236"/>
            <a:ext cx="900100" cy="27699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48 001,4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479241"/>
              </p:ext>
            </p:extLst>
          </p:nvPr>
        </p:nvGraphicFramePr>
        <p:xfrm>
          <a:off x="323528" y="2513574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6601" y="833719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rgbClr val="000099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Sitka Small" panose="02000505000000020004" pitchFamily="2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87,5 %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88,4%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282711" y="364004"/>
            <a:ext cx="1419860" cy="1392555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89267648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3 767,7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5900" y="809817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4 427,3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4813" y="749254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4 525,6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639351107"/>
              </p:ext>
            </p:extLst>
          </p:nvPr>
        </p:nvGraphicFramePr>
        <p:xfrm>
          <a:off x="179512" y="1740898"/>
          <a:ext cx="4968552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6331826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16769037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9332718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8,9 %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8,5%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0835" y="804182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4 347,5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rgbClr val="003300"/>
                </a:solidFill>
              </a:rPr>
              <a:t>т.д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rgbClr val="003300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rgbClr val="003300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rgbClr val="003300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rgbClr val="003300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15558973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58" y="86807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862" y="113141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728,3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9098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757,4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455" y="96040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787,7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389368439"/>
              </p:ext>
            </p:extLst>
          </p:nvPr>
        </p:nvGraphicFramePr>
        <p:xfrm>
          <a:off x="251520" y="1689774"/>
          <a:ext cx="5472608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9959999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0250121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14078502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09" y="0"/>
            <a:ext cx="410812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79115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144,0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40012551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62019360"/>
              </p:ext>
            </p:extLst>
          </p:nvPr>
        </p:nvGraphicFramePr>
        <p:xfrm>
          <a:off x="3491880" y="5301208"/>
          <a:ext cx="5400600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9308" y="0"/>
            <a:ext cx="6496908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331056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143,3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933,7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534,5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645,1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191,3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54914036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9518279"/>
              </p:ext>
            </p:extLst>
          </p:nvPr>
        </p:nvGraphicFramePr>
        <p:xfrm>
          <a:off x="3563888" y="5013177"/>
          <a:ext cx="5580112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183112" y="39087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08" y="0"/>
            <a:ext cx="606486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06430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36 960</a:t>
                      </a:r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173 949,4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853,0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673,2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048,4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980,3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329,7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596,7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662,8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379,8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46780771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710898985"/>
              </p:ext>
            </p:extLst>
          </p:nvPr>
        </p:nvGraphicFramePr>
        <p:xfrm>
          <a:off x="97305" y="5805264"/>
          <a:ext cx="5698831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44335" y="5444508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8747" y="-21594"/>
            <a:ext cx="5272772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5648272" y="595015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55385">
              <a:schemeClr val="bg2">
                <a:lumMod val="47000"/>
                <a:lumOff val="53000"/>
                <a:alpha val="28000"/>
              </a:schemeClr>
            </a:gs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309" y="0"/>
            <a:ext cx="455269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04023802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38 208,3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9202" y="5370520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32 910,4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3144" y="5042224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34 054,9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</a:p>
          <a:p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66935715"/>
              </p:ext>
            </p:extLst>
          </p:nvPr>
        </p:nvGraphicFramePr>
        <p:xfrm>
          <a:off x="165830" y="260649"/>
          <a:ext cx="8870668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1 758,1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1 847,9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1 921,9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3 664,3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2 973,7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3 082,6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23 119,0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19 829,4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20 504,3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7 741,8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7 478,0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7 764,8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565,7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1 359,0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781,0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781,0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8747" y="-21594"/>
            <a:ext cx="4439164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Прямоугольник с двумя скругленными противолежащими углами 53"/>
          <p:cNvSpPr/>
          <p:nvPr/>
        </p:nvSpPr>
        <p:spPr>
          <a:xfrm>
            <a:off x="4331654" y="5928528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62612074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8111" y="484870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205 650,9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0505" y="52057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201 853,0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7734" y="465065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207 673,2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57,7 %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61,9 %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037357070"/>
              </p:ext>
            </p:extLst>
          </p:nvPr>
        </p:nvGraphicFramePr>
        <p:xfrm>
          <a:off x="395536" y="5733256"/>
          <a:ext cx="398096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85043872"/>
              </p:ext>
            </p:extLst>
          </p:nvPr>
        </p:nvGraphicFramePr>
        <p:xfrm>
          <a:off x="-756592" y="548680"/>
          <a:ext cx="7848872" cy="420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2025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35 118,7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29 964,7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31 337,8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143 425,7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151 200,7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155 317,6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18 911,0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13 390,3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14 059,9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  109,0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8 056,4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7 297,3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6 957,9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805" y="133818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7315200" y="90971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17,6 %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166865963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514494621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1543269440"/>
              </p:ext>
            </p:extLst>
          </p:nvPr>
        </p:nvGraphicFramePr>
        <p:xfrm>
          <a:off x="3185864" y="486545"/>
          <a:ext cx="5940152" cy="233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50 329,7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49 980,3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73 048,4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283253" y="30689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60672" y="214140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75124" y="2185777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99718" y="3261070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-8747" y="-21594"/>
            <a:ext cx="38850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4720558" y="1016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40373877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17929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954,6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026,4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817,6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777,6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1 798,1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808,4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876,2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596,7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581,1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648,9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054954883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4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-8747" y="-21594"/>
            <a:ext cx="472476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6" name="Прямоугольник с двумя скругленными противолежащими углами 45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58814750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8747" y="-21594"/>
            <a:ext cx="731705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 В 2021-2022 гг.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23-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5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1 000,5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897996709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19149500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819228025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22 656,1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1 046,0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22 656,1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1 046,0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191,3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1 000,5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196,9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2025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309" y="0"/>
            <a:ext cx="4912731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2022-2025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33,1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01.01.2022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8 613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2023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333 130,1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-8973"/>
            <a:ext cx="79370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760227414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" y="-8973"/>
            <a:ext cx="5652120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2023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104742" y="702416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433666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20365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35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280,9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377,9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9 квартир стоимостью до 1 081,3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13984" y="581974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18055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23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995,1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4 954,6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516216" y="5996445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376060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61366058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779912" y="547044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09505"/>
              </p:ext>
            </p:extLst>
          </p:nvPr>
        </p:nvGraphicFramePr>
        <p:xfrm>
          <a:off x="19309" y="664685"/>
          <a:ext cx="9144000" cy="6133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232247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213 841,6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81 916,8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1 215,0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33,0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12,0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224,8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</a:t>
                      </a: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832,4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28 903,2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549,7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4572000" y="4796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2023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028348" y="1005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Председателя Совета депутатов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(ЗАГС, присяжные заседатели)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1 758,1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906,2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1 184,1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851,4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6 </a:t>
            </a:r>
            <a:r>
              <a:rPr lang="ru-RU" b="1" dirty="0" smtClean="0">
                <a:latin typeface="Bookman Old Style" panose="02050604050505020204" pitchFamily="18" charset="0"/>
              </a:rPr>
              <a:t>299,8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725953" y="550821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148359714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21854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915,5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2,6%)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299,8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972,9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105,4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310,2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359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548,5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98,3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299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767,1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307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237,8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96,3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3 500,0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1,1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342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225,7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365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848,3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308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239,9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319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067,8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1000">
              <a:schemeClr val="bg2">
                <a:lumMod val="60000"/>
                <a:lumOff val="40000"/>
              </a:schemeClr>
            </a:gs>
            <a:gs pos="73000">
              <a:schemeClr val="bg2">
                <a:lumMod val="47000"/>
                <a:lumOff val="53000"/>
                <a:alpha val="28000"/>
              </a:schemeClr>
            </a:gs>
            <a:gs pos="94000">
              <a:schemeClr val="bg2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184671594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41977326"/>
              </p:ext>
            </p:extLst>
          </p:nvPr>
        </p:nvGraphicFramePr>
        <p:xfrm>
          <a:off x="3048000" y="28061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14430" y="26591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55576" y="606807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25645325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87097161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4096668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356917877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2022  2023   2024   2025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599441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026356" y="6082032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2023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3694756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309" y="0"/>
            <a:ext cx="714497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0,6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35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399,6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0,6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 </a:t>
              </a:r>
              <a:r>
                <a:rPr lang="ru-RU" sz="1600" dirty="0" smtClean="0"/>
                <a:t>617,5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4 887,6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613,6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280,9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осуществления присмотра и ухода за детьми.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Прямоугольник с двумя скругленными противолежащими углами 68"/>
          <p:cNvSpPr/>
          <p:nvPr/>
        </p:nvSpPr>
        <p:spPr>
          <a:xfrm>
            <a:off x="1483239" y="480725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107504" y="662217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135 490,6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37,0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904 757,0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17 475,1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</a:t>
              </a:r>
              <a:r>
                <a:rPr lang="ru-RU" sz="1600" dirty="0" smtClean="0"/>
                <a:t>491,8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7 414,6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37,0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</a:t>
              </a:r>
              <a:r>
                <a:rPr lang="ru-RU" dirty="0" smtClean="0"/>
                <a:t>352,1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206540" y="472910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01216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9 </a:t>
            </a:r>
            <a:r>
              <a:rPr lang="en-US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597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,1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2,7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9 399,4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187,7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2,7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3869544" y="6005117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18645950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19151162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388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925452" y="2836481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2160" y="6637619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18.9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412358" y="784498"/>
            <a:ext cx="716906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81 916,76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тыс. 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67B2A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67B2A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67B2A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67B2A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18,9 </a:t>
            </a:r>
            <a:r>
              <a:rPr sz="1600" b="1" spc="-5" dirty="0" smtClean="0">
                <a:solidFill>
                  <a:srgbClr val="F67B2A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, в </a:t>
            </a:r>
            <a:r>
              <a:rPr lang="ru-RU"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т.ч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 Расходы по региональному проекту «</a:t>
            </a:r>
            <a:r>
              <a:rPr lang="ru-RU" sz="1600" i="1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Культурная среда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» – 17 262,1 тыс. рублей.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1401" y="1856860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2023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4 960,3</a:t>
              </a:r>
              <a:r>
                <a:rPr lang="ru-RU" dirty="0" smtClean="0"/>
                <a:t> </a:t>
              </a:r>
              <a:r>
                <a:rPr lang="ru-RU" dirty="0" smtClean="0"/>
                <a:t>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223,4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732,9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71351" y="4489098"/>
            <a:ext cx="4410024" cy="1572771"/>
            <a:chOff x="509016" y="6542531"/>
            <a:chExt cx="6970775" cy="1746311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28 180,0 </a:t>
              </a:r>
              <a:r>
                <a:rPr lang="ru-RU" dirty="0" smtClean="0"/>
                <a:t>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6 533,3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141,7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учреждений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505,1 тыс. руб.– ремонт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Печатниковского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СДК</a:t>
              </a: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</a:t>
              </a:r>
              <a:r>
                <a:rPr lang="ru-RU" dirty="0" smtClean="0"/>
                <a:t>12 720,0–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12 420,3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учреждений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21,3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 – комплектование книжных фонд</a:t>
              </a: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</a:t>
              </a:r>
              <a:r>
                <a:rPr lang="ru-RU" dirty="0" smtClean="0"/>
                <a:t>005,0 </a:t>
              </a:r>
              <a:r>
                <a:rPr lang="ru-RU" dirty="0" smtClean="0"/>
                <a:t>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58,9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946,1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99127" y="3716554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99503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7206453" y="1275684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8756598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6007" y="4581128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994792" y="6205"/>
            <a:ext cx="414920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пунктов Холм-Жирковского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района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72" y="50829"/>
            <a:ext cx="720080" cy="720080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012159" y="662380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131867098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5352086" y="4010436"/>
            <a:ext cx="2472275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5970567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004" y="580526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91069759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89699838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57532493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Bahnschrift SemiBold SemiConden" pitchFamily="34" charset="0"/>
              </a:rPr>
              <a:t>8 613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343635069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6566553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14210453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99015410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73905098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6984776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6840760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5" y="3834040"/>
            <a:ext cx="4423232" cy="1942150"/>
            <a:chOff x="4814066" y="4281310"/>
            <a:chExt cx="3187094" cy="1602694"/>
          </a:xfrm>
          <a:gradFill flip="none" rotWithShape="1">
            <a:gsLst>
              <a:gs pos="0">
                <a:schemeClr val="bg2">
                  <a:tint val="66000"/>
                  <a:satMod val="160000"/>
                </a:schemeClr>
              </a:gs>
              <a:gs pos="50000">
                <a:schemeClr val="bg2">
                  <a:tint val="44500"/>
                  <a:satMod val="160000"/>
                </a:schemeClr>
              </a:gs>
              <a:gs pos="100000">
                <a:schemeClr val="bg2"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33798" y="4831743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8100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800714" y="4457343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rgbClr val="33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120,0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35,0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284,7 </a:t>
            </a:r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10,0 тыс. рублей </a:t>
            </a:r>
            <a:r>
              <a:rPr lang="ru-RU" sz="120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206400" y="1105893"/>
            <a:ext cx="1798192" cy="672361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ВНЕСЕНЫ  ИЗМЕНЕНИЯ</a:t>
            </a:r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6295784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654496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91509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4515" y="1063907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0835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89986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8" y="3577644"/>
            <a:ext cx="4331970" cy="286893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3851920" y="0"/>
            <a:ext cx="5256584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2527785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4231641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6103446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973" y="3812142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1516" y="4570414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54235" y="872095"/>
            <a:ext cx="8658018" cy="83166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803540" y="181130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4211960" y="0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Кадровая политика в здравоохранении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-22250"/>
            <a:ext cx="868412" cy="86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344525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8 188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327,97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330,67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117,4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292,9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9309" y="0"/>
            <a:ext cx="64969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42550517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66115" y="3662419"/>
            <a:ext cx="4038333" cy="2988367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01165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0004546"/>
              </p:ext>
            </p:extLst>
          </p:nvPr>
        </p:nvGraphicFramePr>
        <p:xfrm>
          <a:off x="3181424" y="2204864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802837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4964197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311" y="2616391"/>
            <a:ext cx="2892852" cy="21696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44393137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309" y="0"/>
            <a:ext cx="5704819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04000" y="175447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2023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012160" y="666357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5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309" y="0"/>
            <a:ext cx="314532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881389953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9" y="0"/>
            <a:ext cx="8297107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9309" y="0"/>
            <a:ext cx="4624699" cy="593036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2671192" y="6638333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35638</TotalTime>
  <Words>8414</Words>
  <Application>Microsoft Office PowerPoint</Application>
  <PresentationFormat>Экран (4:3)</PresentationFormat>
  <Paragraphs>2090</Paragraphs>
  <Slides>75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95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3977</cp:revision>
  <cp:lastPrinted>2023-04-19T11:25:27Z</cp:lastPrinted>
  <dcterms:modified xsi:type="dcterms:W3CDTF">2023-04-19T11:52:12Z</dcterms:modified>
</cp:coreProperties>
</file>