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6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7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8.xml" ContentType="application/vnd.openxmlformats-officedocument.presentationml.notesSlide+xml"/>
  <Override PartName="/ppt/charts/chart25.xml" ContentType="application/vnd.openxmlformats-officedocument.drawingml.chart+xml"/>
  <Override PartName="/ppt/drawings/drawing4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9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20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1.xml" ContentType="application/vnd.openxmlformats-officedocument.presentationml.notesSlide+xml"/>
  <Override PartName="/ppt/charts/chart39.xml" ContentType="application/vnd.openxmlformats-officedocument.drawingml.chart+xml"/>
  <Override PartName="/ppt/drawings/drawing5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2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charts/chart6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7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notesSlides/notesSlide31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notesSlides/notesSlide32.xml" ContentType="application/vnd.openxmlformats-officedocument.presentationml.notesSlide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3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6"/>
  </p:notesMasterIdLst>
  <p:handoutMasterIdLst>
    <p:handoutMasterId r:id="rId77"/>
  </p:handoutMasterIdLst>
  <p:sldIdLst>
    <p:sldId id="361" r:id="rId2"/>
    <p:sldId id="411" r:id="rId3"/>
    <p:sldId id="413" r:id="rId4"/>
    <p:sldId id="452" r:id="rId5"/>
    <p:sldId id="438" r:id="rId6"/>
    <p:sldId id="470" r:id="rId7"/>
    <p:sldId id="381" r:id="rId8"/>
    <p:sldId id="485" r:id="rId9"/>
    <p:sldId id="480" r:id="rId10"/>
    <p:sldId id="491" r:id="rId11"/>
    <p:sldId id="382" r:id="rId12"/>
    <p:sldId id="440" r:id="rId13"/>
    <p:sldId id="504" r:id="rId14"/>
    <p:sldId id="347" r:id="rId15"/>
    <p:sldId id="441" r:id="rId16"/>
    <p:sldId id="443" r:id="rId17"/>
    <p:sldId id="435" r:id="rId18"/>
    <p:sldId id="385" r:id="rId19"/>
    <p:sldId id="437" r:id="rId20"/>
    <p:sldId id="483" r:id="rId21"/>
    <p:sldId id="444" r:id="rId22"/>
    <p:sldId id="445" r:id="rId23"/>
    <p:sldId id="448" r:id="rId24"/>
    <p:sldId id="449" r:id="rId25"/>
    <p:sldId id="450" r:id="rId26"/>
    <p:sldId id="451" r:id="rId27"/>
    <p:sldId id="369" r:id="rId28"/>
    <p:sldId id="454" r:id="rId29"/>
    <p:sldId id="455" r:id="rId30"/>
    <p:sldId id="456" r:id="rId31"/>
    <p:sldId id="457" r:id="rId32"/>
    <p:sldId id="458" r:id="rId33"/>
    <p:sldId id="492" r:id="rId34"/>
    <p:sldId id="414" r:id="rId35"/>
    <p:sldId id="460" r:id="rId36"/>
    <p:sldId id="482" r:id="rId37"/>
    <p:sldId id="471" r:id="rId38"/>
    <p:sldId id="463" r:id="rId39"/>
    <p:sldId id="464" r:id="rId40"/>
    <p:sldId id="465" r:id="rId41"/>
    <p:sldId id="484" r:id="rId42"/>
    <p:sldId id="495" r:id="rId43"/>
    <p:sldId id="489" r:id="rId44"/>
    <p:sldId id="497" r:id="rId45"/>
    <p:sldId id="462" r:id="rId46"/>
    <p:sldId id="395" r:id="rId47"/>
    <p:sldId id="418" r:id="rId48"/>
    <p:sldId id="419" r:id="rId49"/>
    <p:sldId id="508" r:id="rId50"/>
    <p:sldId id="509" r:id="rId51"/>
    <p:sldId id="510" r:id="rId52"/>
    <p:sldId id="420" r:id="rId53"/>
    <p:sldId id="511" r:id="rId54"/>
    <p:sldId id="506" r:id="rId55"/>
    <p:sldId id="507" r:id="rId56"/>
    <p:sldId id="424" r:id="rId57"/>
    <p:sldId id="423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72" r:id="rId66"/>
    <p:sldId id="473" r:id="rId67"/>
    <p:sldId id="474" r:id="rId68"/>
    <p:sldId id="475" r:id="rId69"/>
    <p:sldId id="487" r:id="rId70"/>
    <p:sldId id="488" r:id="rId71"/>
    <p:sldId id="502" r:id="rId72"/>
    <p:sldId id="503" r:id="rId73"/>
    <p:sldId id="468" r:id="rId74"/>
    <p:sldId id="469" r:id="rId75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504"/>
            <p14:sldId id="347"/>
            <p14:sldId id="441"/>
            <p14:sldId id="443"/>
            <p14:sldId id="435"/>
            <p14:sldId id="385"/>
            <p14:sldId id="437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508"/>
            <p14:sldId id="509"/>
            <p14:sldId id="510"/>
            <p14:sldId id="420"/>
            <p14:sldId id="511"/>
            <p14:sldId id="506"/>
            <p14:sldId id="507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488"/>
            <p14:sldId id="502"/>
            <p14:sldId id="503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99FF"/>
    <a:srgbClr val="0033CC"/>
    <a:srgbClr val="003399"/>
    <a:srgbClr val="3399FF"/>
    <a:srgbClr val="66FFFF"/>
    <a:srgbClr val="FFFFCC"/>
    <a:srgbClr val="D60093"/>
    <a:srgbClr val="FFCC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61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Sitka Small" panose="02000505000000020004" pitchFamily="2" charset="0"/>
                <a:ea typeface="+mn-ea"/>
                <a:cs typeface="+mn-cs"/>
              </a:defRPr>
            </a:pPr>
            <a:r>
              <a:rPr lang="ru-RU" sz="1600" dirty="0">
                <a:latin typeface="Sitka Small" panose="02000505000000020004" pitchFamily="2" charset="0"/>
              </a:rPr>
              <a:t>Объем налоговых поступлений</a:t>
            </a:r>
          </a:p>
        </c:rich>
      </c:tx>
      <c:layout>
        <c:manualLayout>
          <c:xMode val="edge"/>
          <c:yMode val="edge"/>
          <c:x val="3.0186456367286583E-2"/>
          <c:y val="0.14929352120353642"/>
        </c:manualLayout>
      </c:layout>
      <c:overlay val="0"/>
      <c:spPr>
        <a:solidFill>
          <a:schemeClr val="lt1"/>
        </a:solidFill>
        <a:ln w="254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10.199999999999999</c:v>
                </c:pt>
                <c:pt idx="1">
                  <c:v>1.6</c:v>
                </c:pt>
                <c:pt idx="2">
                  <c:v>4.2</c:v>
                </c:pt>
                <c:pt idx="3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285487.90000000002</c:v>
                </c:pt>
                <c:pt idx="1">
                  <c:v>47642.2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49560.2</c:v>
                </c:pt>
                <c:pt idx="1">
                  <c:v>45966.7</c:v>
                </c:pt>
                <c:pt idx="2">
                  <c:v>46823.199999999997</c:v>
                </c:pt>
                <c:pt idx="3">
                  <c:v>49683.1</c:v>
                </c:pt>
                <c:pt idx="4">
                  <c:v>53360.6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664416"/>
        <c:axId val="129664808"/>
      </c:barChart>
      <c:catAx>
        <c:axId val="12966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29664808"/>
        <c:crosses val="autoZero"/>
        <c:auto val="1"/>
        <c:lblAlgn val="ctr"/>
        <c:lblOffset val="100"/>
        <c:noMultiLvlLbl val="0"/>
      </c:catAx>
      <c:valAx>
        <c:axId val="129664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9664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49560.2</c:v>
                </c:pt>
                <c:pt idx="1">
                  <c:v>45966.7</c:v>
                </c:pt>
                <c:pt idx="2" formatCode="General">
                  <c:v>46723.199999999997</c:v>
                </c:pt>
                <c:pt idx="3">
                  <c:v>49683.1</c:v>
                </c:pt>
                <c:pt idx="4" formatCode="General">
                  <c:v>53360.6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1242912"/>
        <c:axId val="841244480"/>
      </c:lineChart>
      <c:catAx>
        <c:axId val="841242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1244480"/>
        <c:crosses val="autoZero"/>
        <c:auto val="1"/>
        <c:lblAlgn val="ctr"/>
        <c:lblOffset val="100"/>
        <c:noMultiLvlLbl val="0"/>
      </c:catAx>
      <c:valAx>
        <c:axId val="841244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41242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Trebuchet MS" panose="020B0603020202020204" pitchFamily="34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49227243550413469"/>
          <c:y val="0.3582263250161215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411180418980791"/>
          <c:y val="7.8103769016444557E-2"/>
          <c:w val="0.71163963177350942"/>
          <c:h val="0.5614968021643145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dPt>
            <c:idx val="0"/>
            <c:bubble3D val="0"/>
            <c:spPr>
              <a:ln>
                <a:solidFill>
                  <a:srgbClr val="FF0066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BB9783AF-1B4C-4C0B-B90E-5ECFC07755F6}" type="VALUE">
                      <a:rPr lang="en-US">
                        <a:solidFill>
                          <a:schemeClr val="bg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900456"/>
        <c:axId val="632904376"/>
      </c:lineChart>
      <c:catAx>
        <c:axId val="632900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632904376"/>
        <c:crosses val="autoZero"/>
        <c:auto val="1"/>
        <c:lblAlgn val="ctr"/>
        <c:lblOffset val="100"/>
        <c:noMultiLvlLbl val="0"/>
      </c:catAx>
      <c:valAx>
        <c:axId val="632904376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63290045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45444.5</c:v>
                </c:pt>
                <c:pt idx="1">
                  <c:v>40803.599999999999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1242520"/>
        <c:axId val="841245656"/>
      </c:barChart>
      <c:catAx>
        <c:axId val="841242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841245656"/>
        <c:crosses val="autoZero"/>
        <c:auto val="1"/>
        <c:lblAlgn val="ctr"/>
        <c:lblOffset val="100"/>
        <c:noMultiLvlLbl val="0"/>
      </c:catAx>
      <c:valAx>
        <c:axId val="8412456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841242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45444.5</c:v>
                </c:pt>
                <c:pt idx="1">
                  <c:v>40803.599999999999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1240560"/>
        <c:axId val="841249184"/>
      </c:lineChart>
      <c:catAx>
        <c:axId val="8412405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841249184"/>
        <c:crosses val="autoZero"/>
        <c:auto val="1"/>
        <c:lblAlgn val="ctr"/>
        <c:lblOffset val="100"/>
        <c:noMultiLvlLbl val="0"/>
      </c:catAx>
      <c:valAx>
        <c:axId val="84124918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841240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37957</c:v>
                </c:pt>
                <c:pt idx="1">
                  <c:v>6563.3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724.7</c:v>
                </c:pt>
                <c:pt idx="1">
                  <c:v>0</c:v>
                </c:pt>
                <c:pt idx="2">
                  <c:v>3.3</c:v>
                </c:pt>
                <c:pt idx="3">
                  <c:v>2.8</c:v>
                </c:pt>
                <c:pt idx="4">
                  <c:v>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512.70000000000005</c:v>
                </c:pt>
                <c:pt idx="1">
                  <c:v>687</c:v>
                </c:pt>
                <c:pt idx="2">
                  <c:v>759.2</c:v>
                </c:pt>
                <c:pt idx="3">
                  <c:v>789.5</c:v>
                </c:pt>
                <c:pt idx="4">
                  <c:v>821.1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335.8</c:v>
                </c:pt>
                <c:pt idx="1">
                  <c:v>363.2</c:v>
                </c:pt>
                <c:pt idx="2">
                  <c:v>374.3</c:v>
                </c:pt>
                <c:pt idx="3">
                  <c:v>376.2</c:v>
                </c:pt>
                <c:pt idx="4">
                  <c:v>378.2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CC99FF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1922.4</c:v>
                </c:pt>
                <c:pt idx="1">
                  <c:v>3177.7</c:v>
                </c:pt>
                <c:pt idx="2">
                  <c:v>3210.7</c:v>
                </c:pt>
                <c:pt idx="3">
                  <c:v>3258.8</c:v>
                </c:pt>
                <c:pt idx="4">
                  <c:v>3323.9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56218024"/>
        <c:axId val="756218808"/>
      </c:barChart>
      <c:catAx>
        <c:axId val="756218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756218808"/>
        <c:crosses val="autoZero"/>
        <c:auto val="1"/>
        <c:lblAlgn val="ctr"/>
        <c:lblOffset val="100"/>
        <c:tickMarkSkip val="1"/>
        <c:noMultiLvlLbl val="0"/>
      </c:catAx>
      <c:valAx>
        <c:axId val="756218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56218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3495.6</c:v>
                </c:pt>
                <c:pt idx="1">
                  <c:v>4227.8999999999996</c:v>
                </c:pt>
                <c:pt idx="2">
                  <c:v>4347.5</c:v>
                </c:pt>
                <c:pt idx="3">
                  <c:v>4427.3</c:v>
                </c:pt>
                <c:pt idx="4">
                  <c:v>4525.6000000000004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7876088"/>
        <c:axId val="477875304"/>
      </c:lineChart>
      <c:catAx>
        <c:axId val="4778760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77875304"/>
        <c:crosses val="autoZero"/>
        <c:auto val="1"/>
        <c:lblAlgn val="ctr"/>
        <c:lblOffset val="100"/>
        <c:noMultiLvlLbl val="0"/>
      </c:catAx>
      <c:valAx>
        <c:axId val="477875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77876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3361.9</c:v>
                </c:pt>
                <c:pt idx="1">
                  <c:v>41158.400000000001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442280"/>
        <c:axId val="139438360"/>
      </c:lineChart>
      <c:catAx>
        <c:axId val="139442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9438360"/>
        <c:crosses val="autoZero"/>
        <c:auto val="1"/>
        <c:lblAlgn val="ctr"/>
        <c:lblOffset val="100"/>
        <c:noMultiLvlLbl val="0"/>
      </c:catAx>
      <c:valAx>
        <c:axId val="13943836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9442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889.3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7875696"/>
        <c:axId val="477876872"/>
      </c:barChart>
      <c:catAx>
        <c:axId val="477875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77876872"/>
        <c:crosses val="autoZero"/>
        <c:auto val="1"/>
        <c:lblAlgn val="ctr"/>
        <c:lblOffset val="100"/>
        <c:noMultiLvlLbl val="0"/>
      </c:catAx>
      <c:valAx>
        <c:axId val="4778768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7875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713503458915E-3"/>
          <c:y val="0.247756944234089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889.3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475728"/>
        <c:axId val="232487096"/>
      </c:lineChart>
      <c:catAx>
        <c:axId val="2324757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32487096"/>
        <c:crosses val="autoZero"/>
        <c:auto val="1"/>
        <c:lblAlgn val="ctr"/>
        <c:lblOffset val="100"/>
        <c:noMultiLvlLbl val="0"/>
      </c:catAx>
      <c:valAx>
        <c:axId val="2324870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2475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en-US" baseline="0" dirty="0" smtClean="0"/>
                      <a:t> 110,0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2336.6</c:v>
                </c:pt>
                <c:pt idx="1">
                  <c:v>3110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1610920"/>
        <c:axId val="641612880"/>
      </c:barChart>
      <c:catAx>
        <c:axId val="641610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641612880"/>
        <c:crosses val="autoZero"/>
        <c:auto val="1"/>
        <c:lblAlgn val="ctr"/>
        <c:lblOffset val="100"/>
        <c:noMultiLvlLbl val="0"/>
      </c:catAx>
      <c:valAx>
        <c:axId val="6416128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641610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2336.6</c:v>
                </c:pt>
                <c:pt idx="1">
                  <c:v>3110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1191544"/>
        <c:axId val="811189584"/>
      </c:lineChart>
      <c:catAx>
        <c:axId val="811191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11189584"/>
        <c:crosses val="autoZero"/>
        <c:auto val="1"/>
        <c:lblAlgn val="ctr"/>
        <c:lblOffset val="100"/>
        <c:noMultiLvlLbl val="0"/>
      </c:catAx>
      <c:valAx>
        <c:axId val="811189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11191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285386.5</c:v>
                </c:pt>
                <c:pt idx="2">
                  <c:v>285487.90000000002</c:v>
                </c:pt>
                <c:pt idx="3">
                  <c:v>230661.2</c:v>
                </c:pt>
                <c:pt idx="4">
                  <c:v>232290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1248792"/>
        <c:axId val="841249968"/>
      </c:barChart>
      <c:catAx>
        <c:axId val="841248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841249968"/>
        <c:crosses val="autoZero"/>
        <c:auto val="1"/>
        <c:lblAlgn val="ctr"/>
        <c:lblOffset val="100"/>
        <c:noMultiLvlLbl val="0"/>
      </c:catAx>
      <c:valAx>
        <c:axId val="8412499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8412487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285386.5</c:v>
                </c:pt>
                <c:pt idx="2">
                  <c:v>285487.90000000002</c:v>
                </c:pt>
                <c:pt idx="3">
                  <c:v>230661.2</c:v>
                </c:pt>
                <c:pt idx="4">
                  <c:v>232290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1240952"/>
        <c:axId val="841251144"/>
      </c:lineChart>
      <c:catAx>
        <c:axId val="841240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1251144"/>
        <c:crosses val="autoZero"/>
        <c:auto val="1"/>
        <c:lblAlgn val="ctr"/>
        <c:lblOffset val="100"/>
        <c:noMultiLvlLbl val="0"/>
      </c:catAx>
      <c:valAx>
        <c:axId val="8412511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841240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0697216"/>
        <c:axId val="220698392"/>
      </c:lineChart>
      <c:catAx>
        <c:axId val="220697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20698392"/>
        <c:crosses val="autoZero"/>
        <c:auto val="1"/>
        <c:lblAlgn val="ctr"/>
        <c:lblOffset val="100"/>
        <c:noMultiLvlLbl val="0"/>
      </c:catAx>
      <c:valAx>
        <c:axId val="220698392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20697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333</a:t>
                    </a:r>
                    <a:r>
                      <a:rPr lang="en-US" baseline="0" dirty="0" smtClean="0"/>
                      <a:t> 130,1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341772.1</c:v>
                </c:pt>
                <c:pt idx="1">
                  <c:v>334463.2</c:v>
                </c:pt>
                <c:pt idx="2">
                  <c:v>333130.09999999998</c:v>
                </c:pt>
                <c:pt idx="3">
                  <c:v>281187.3</c:v>
                </c:pt>
                <c:pt idx="4">
                  <c:v>286518.90000000002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1240168"/>
        <c:axId val="841253496"/>
      </c:barChart>
      <c:catAx>
        <c:axId val="841240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841253496"/>
        <c:crosses val="autoZero"/>
        <c:auto val="1"/>
        <c:lblAlgn val="ctr"/>
        <c:lblOffset val="100"/>
        <c:noMultiLvlLbl val="0"/>
      </c:catAx>
      <c:valAx>
        <c:axId val="8412534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841240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341772.1</c:v>
                </c:pt>
                <c:pt idx="1">
                  <c:v>334463.2</c:v>
                </c:pt>
                <c:pt idx="2">
                  <c:v>333130.09999999998</c:v>
                </c:pt>
                <c:pt idx="3">
                  <c:v>281187.3</c:v>
                </c:pt>
                <c:pt idx="4">
                  <c:v>304753.90000000002</c:v>
                </c:pt>
                <c:pt idx="5">
                  <c:v>286518.90000000002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1253888"/>
        <c:axId val="841254280"/>
      </c:lineChart>
      <c:catAx>
        <c:axId val="841253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1254280"/>
        <c:crosses val="autoZero"/>
        <c:auto val="1"/>
        <c:lblAlgn val="ctr"/>
        <c:lblOffset val="100"/>
        <c:noMultiLvlLbl val="0"/>
      </c:catAx>
      <c:valAx>
        <c:axId val="8412542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841253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8.1870112062322906E-2"/>
          <c:w val="0.94739863212080233"/>
          <c:h val="0.74510485744968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36301.5</c:v>
                </c:pt>
                <c:pt idx="1">
                  <c:v>32910.400000000001</c:v>
                </c:pt>
                <c:pt idx="2">
                  <c:v>34054.9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5233776"/>
        <c:axId val="745234952"/>
      </c:barChart>
      <c:catAx>
        <c:axId val="74523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745234952"/>
        <c:crosses val="autoZero"/>
        <c:auto val="1"/>
        <c:lblAlgn val="ctr"/>
        <c:lblOffset val="100"/>
        <c:noMultiLvlLbl val="0"/>
      </c:catAx>
      <c:valAx>
        <c:axId val="745234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745233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7882371841393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192296.3</c:v>
                </c:pt>
                <c:pt idx="1">
                  <c:v>176630.39999999999</c:v>
                </c:pt>
                <c:pt idx="2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2135416"/>
        <c:axId val="822135808"/>
      </c:barChart>
      <c:catAx>
        <c:axId val="822135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822135808"/>
        <c:crosses val="autoZero"/>
        <c:auto val="1"/>
        <c:lblAlgn val="ctr"/>
        <c:lblOffset val="100"/>
        <c:noMultiLvlLbl val="0"/>
      </c:catAx>
      <c:valAx>
        <c:axId val="8221358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822135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140833.79999999999</c:v>
                </c:pt>
                <c:pt idx="1">
                  <c:v>192296.3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104556.9</c:v>
                </c:pt>
                <c:pt idx="1">
                  <c:v>176630.39999999999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109287.5</c:v>
                </c:pt>
                <c:pt idx="1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811158616"/>
        <c:axId val="811160184"/>
        <c:axId val="0"/>
      </c:bar3DChart>
      <c:catAx>
        <c:axId val="811158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811160184"/>
        <c:crosses val="autoZero"/>
        <c:auto val="1"/>
        <c:lblAlgn val="ctr"/>
        <c:lblOffset val="100"/>
        <c:noMultiLvlLbl val="0"/>
      </c:catAx>
      <c:valAx>
        <c:axId val="811160184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811158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192296.3</c:v>
                </c:pt>
                <c:pt idx="1">
                  <c:v>176630.39999999999</c:v>
                </c:pt>
                <c:pt idx="2">
                  <c:v>177231.4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373496"/>
        <c:axId val="92374672"/>
      </c:lineChart>
      <c:catAx>
        <c:axId val="92373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2374672"/>
        <c:crosses val="autoZero"/>
        <c:auto val="1"/>
        <c:lblAlgn val="ctr"/>
        <c:lblOffset val="100"/>
        <c:noMultiLvlLbl val="0"/>
      </c:catAx>
      <c:valAx>
        <c:axId val="923746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92373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58883.8</c:v>
                </c:pt>
                <c:pt idx="1">
                  <c:v>274246.3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49959.199999999997</c:v>
                </c:pt>
                <c:pt idx="1">
                  <c:v>231228.1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50305.1</c:v>
                </c:pt>
                <c:pt idx="1">
                  <c:v>236213.8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20716.2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11488.2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17101.7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382512"/>
        <c:axId val="92384472"/>
        <c:axId val="0"/>
      </c:bar3DChart>
      <c:catAx>
        <c:axId val="92382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2384472"/>
        <c:crosses val="autoZero"/>
        <c:auto val="1"/>
        <c:lblAlgn val="ctr"/>
        <c:lblOffset val="100"/>
        <c:noMultiLvlLbl val="0"/>
      </c:catAx>
      <c:valAx>
        <c:axId val="923844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92382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94"/>
          <c:y val="0.10630670666222274"/>
          <c:w val="0.29844058654729422"/>
          <c:h val="0.89369329333777714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21170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10942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951.4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16895.8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2310680"/>
        <c:axId val="632311072"/>
        <c:axId val="0"/>
      </c:bar3DChart>
      <c:catAx>
        <c:axId val="632310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632311072"/>
        <c:crosses val="autoZero"/>
        <c:auto val="1"/>
        <c:lblAlgn val="ctr"/>
        <c:lblOffset val="100"/>
        <c:noMultiLvlLbl val="0"/>
      </c:catAx>
      <c:valAx>
        <c:axId val="6323110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632310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27680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11568.2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1026.2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17394.400000000001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22155800"/>
        <c:axId val="189727400"/>
        <c:axId val="0"/>
      </c:bar3DChart>
      <c:catAx>
        <c:axId val="822155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89727400"/>
        <c:crosses val="autoZero"/>
        <c:auto val="1"/>
        <c:lblAlgn val="ctr"/>
        <c:lblOffset val="100"/>
        <c:noMultiLvlLbl val="0"/>
      </c:catAx>
      <c:valAx>
        <c:axId val="1897274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822155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805"/>
          <c:y val="0.27091808175160453"/>
          <c:w val="7.8093626453430168E-2"/>
          <c:h val="0.56266155612340185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18431.2</c:v>
                </c:pt>
                <c:pt idx="1">
                  <c:v>16772.099999999999</c:v>
                </c:pt>
                <c:pt idx="2">
                  <c:v>16839.900000000001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2015856"/>
        <c:axId val="199246216"/>
      </c:barChart>
      <c:catAx>
        <c:axId val="64201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99246216"/>
        <c:crosses val="autoZero"/>
        <c:auto val="1"/>
        <c:lblAlgn val="ctr"/>
        <c:lblOffset val="100"/>
        <c:noMultiLvlLbl val="0"/>
      </c:catAx>
      <c:valAx>
        <c:axId val="1992462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642015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18431.2</c:v>
                </c:pt>
                <c:pt idx="1">
                  <c:v>314698.90000000002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16772.099999999999</c:v>
                </c:pt>
                <c:pt idx="1">
                  <c:v>264415.2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16839.900000000001</c:v>
                </c:pt>
                <c:pt idx="1">
                  <c:v>269679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18431.2</c:v>
                </c:pt>
                <c:pt idx="1">
                  <c:v>16772.099999999999</c:v>
                </c:pt>
                <c:pt idx="2">
                  <c:v>16839.900000000001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3704616"/>
        <c:axId val="633699520"/>
      </c:lineChart>
      <c:catAx>
        <c:axId val="633704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633699520"/>
        <c:crosses val="autoZero"/>
        <c:auto val="1"/>
        <c:lblAlgn val="ctr"/>
        <c:lblOffset val="100"/>
        <c:noMultiLvlLbl val="0"/>
      </c:catAx>
      <c:valAx>
        <c:axId val="6336995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633704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4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59507529466523E-2"/>
          <c:y val="1.8261474033749375E-2"/>
          <c:w val="0.8051531923450197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0835054941231369E-3"/>
                  <c:y val="0.16298403959750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  <c:pt idx="4">
                  <c:v>21455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2022оценка)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750309889421356E-2"/>
                  <c:y val="0.156634012080718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  <c:pt idx="4">
                  <c:v>21670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223033264"/>
        <c:axId val="131032840"/>
        <c:axId val="0"/>
      </c:bar3DChart>
      <c:catAx>
        <c:axId val="223033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FFFFCC"/>
          </a:solidFill>
        </c:spPr>
        <c:txPr>
          <a:bodyPr/>
          <a:lstStyle/>
          <a:p>
            <a:pPr>
              <a:defRPr sz="1200">
                <a:solidFill>
                  <a:schemeClr val="bg1"/>
                </a:solidFill>
                <a:latin typeface="Trebuchet MS" panose="020B0603020202020204" pitchFamily="34" charset="0"/>
              </a:defRPr>
            </a:pPr>
            <a:endParaRPr lang="ru-RU"/>
          </a:p>
        </c:txPr>
        <c:crossAx val="131032840"/>
        <c:crosses val="autoZero"/>
        <c:auto val="1"/>
        <c:lblAlgn val="ctr"/>
        <c:lblOffset val="100"/>
        <c:noMultiLvlLbl val="0"/>
      </c:catAx>
      <c:valAx>
        <c:axId val="1310328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223033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69944429620566"/>
          <c:y val="2.3445268262829177E-2"/>
          <c:w val="0.19146715350614577"/>
          <c:h val="0.15862696753882127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22656.1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310474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3701872"/>
        <c:axId val="633702656"/>
        <c:axId val="0"/>
      </c:bar3DChart>
      <c:catAx>
        <c:axId val="63370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33702656"/>
        <c:crosses val="autoZero"/>
        <c:auto val="1"/>
        <c:lblAlgn val="ctr"/>
        <c:lblOffset val="100"/>
        <c:noMultiLvlLbl val="0"/>
      </c:catAx>
      <c:valAx>
        <c:axId val="6337026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633701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280141.3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3703440"/>
        <c:axId val="633705008"/>
        <c:axId val="0"/>
      </c:bar3DChart>
      <c:catAx>
        <c:axId val="63370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33705008"/>
        <c:crosses val="autoZero"/>
        <c:auto val="1"/>
        <c:lblAlgn val="ctr"/>
        <c:lblOffset val="100"/>
        <c:noMultiLvlLbl val="0"/>
      </c:catAx>
      <c:valAx>
        <c:axId val="6337050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633703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285518.40000000002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1898824"/>
        <c:axId val="911897256"/>
        <c:axId val="0"/>
      </c:bar3DChart>
      <c:catAx>
        <c:axId val="911898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11897256"/>
        <c:crosses val="autoZero"/>
        <c:auto val="1"/>
        <c:lblAlgn val="ctr"/>
        <c:lblOffset val="100"/>
        <c:noMultiLvlLbl val="0"/>
      </c:catAx>
      <c:valAx>
        <c:axId val="9118972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911898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1589.4</c:v>
                </c:pt>
                <c:pt idx="1">
                  <c:v>0</c:v>
                </c:pt>
                <c:pt idx="2">
                  <c:v>1320</c:v>
                </c:pt>
                <c:pt idx="3">
                  <c:v>1320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815,6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105,4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330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294,0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241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127,3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293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082,5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322105.40000000002</c:v>
                </c:pt>
                <c:pt idx="2">
                  <c:v>315174.59999999998</c:v>
                </c:pt>
                <c:pt idx="3">
                  <c:v>241127.3</c:v>
                </c:pt>
                <c:pt idx="4">
                  <c:v>291185.09999999998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814,9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288,3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027,0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852,7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071,4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11288.3</c:v>
                </c:pt>
                <c:pt idx="2">
                  <c:v>9225.9</c:v>
                </c:pt>
                <c:pt idx="3">
                  <c:v>5852.7</c:v>
                </c:pt>
                <c:pt idx="4">
                  <c:v>6071.4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224449520"/>
        <c:axId val="224456184"/>
        <c:axId val="0"/>
      </c:bar3DChart>
      <c:catAx>
        <c:axId val="22444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224456184"/>
        <c:crosses val="autoZero"/>
        <c:auto val="1"/>
        <c:lblAlgn val="ctr"/>
        <c:lblOffset val="100"/>
        <c:noMultiLvlLbl val="0"/>
      </c:catAx>
      <c:valAx>
        <c:axId val="224456184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224449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27026.799999999999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27454.2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22396.7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23172.2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4451088"/>
        <c:axId val="224455008"/>
        <c:axId val="0"/>
      </c:bar3DChart>
      <c:catAx>
        <c:axId val="224451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4455008"/>
        <c:crosses val="autoZero"/>
        <c:auto val="1"/>
        <c:lblAlgn val="ctr"/>
        <c:lblOffset val="100"/>
        <c:noMultiLvlLbl val="0"/>
      </c:catAx>
      <c:valAx>
        <c:axId val="2244550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4451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42807198009744951"/>
          <c:w val="0.20377061688208614"/>
          <c:h val="0.36974463154887555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29875.1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28916.2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7313.5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7506.1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4485976"/>
        <c:axId val="224476176"/>
        <c:axId val="0"/>
      </c:bar3DChart>
      <c:catAx>
        <c:axId val="224485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4476176"/>
        <c:crosses val="autoZero"/>
        <c:auto val="1"/>
        <c:lblAlgn val="ctr"/>
        <c:lblOffset val="100"/>
        <c:noMultiLvlLbl val="0"/>
      </c:catAx>
      <c:valAx>
        <c:axId val="2244761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4485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189515.1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203 448,9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203448.9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188129.8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188551.3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4475000"/>
        <c:axId val="224478528"/>
        <c:axId val="0"/>
      </c:bar3DChart>
      <c:catAx>
        <c:axId val="224475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4478528"/>
        <c:crosses val="autoZero"/>
        <c:auto val="1"/>
        <c:lblAlgn val="ctr"/>
        <c:lblOffset val="100"/>
        <c:noMultiLvlLbl val="0"/>
      </c:catAx>
      <c:valAx>
        <c:axId val="2244785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4475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61755.9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63 088,0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63088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54874.400000000001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55458.9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0845208"/>
        <c:axId val="480843248"/>
        <c:axId val="0"/>
      </c:bar3DChart>
      <c:catAx>
        <c:axId val="480845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0843248"/>
        <c:crosses val="autoZero"/>
        <c:auto val="1"/>
        <c:lblAlgn val="ctr"/>
        <c:lblOffset val="100"/>
        <c:noMultiLvlLbl val="0"/>
      </c:catAx>
      <c:valAx>
        <c:axId val="48084324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0845208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2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73705026040877608"/>
          <c:w val="0.31629614788694782"/>
          <c:h val="0.24424390555931497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928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1.3888888888888904E-2"/>
                  <c:y val="-2.5535140192756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1905488"/>
        <c:axId val="911911368"/>
        <c:axId val="0"/>
      </c:bar3DChart>
      <c:catAx>
        <c:axId val="911905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911911368"/>
        <c:crosses val="autoZero"/>
        <c:auto val="1"/>
        <c:lblAlgn val="ctr"/>
        <c:lblOffset val="100"/>
        <c:noMultiLvlLbl val="0"/>
      </c:catAx>
      <c:valAx>
        <c:axId val="9119113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905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01531058617662"/>
          <c:y val="0.41721605831591357"/>
          <c:w val="0.29198468941382327"/>
          <c:h val="0.2414525766494207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393E-2"/>
                  <c:y val="0.10836674712910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1911760"/>
        <c:axId val="911912152"/>
        <c:axId val="0"/>
      </c:bar3DChart>
      <c:catAx>
        <c:axId val="911911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911912152"/>
        <c:crosses val="autoZero"/>
        <c:auto val="1"/>
        <c:lblAlgn val="ctr"/>
        <c:lblOffset val="100"/>
        <c:noMultiLvlLbl val="0"/>
      </c:catAx>
      <c:valAx>
        <c:axId val="9119121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9117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1920384"/>
        <c:axId val="911919208"/>
        <c:axId val="0"/>
      </c:bar3DChart>
      <c:catAx>
        <c:axId val="911920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911919208"/>
        <c:crosses val="autoZero"/>
        <c:auto val="1"/>
        <c:lblAlgn val="ctr"/>
        <c:lblOffset val="100"/>
        <c:noMultiLvlLbl val="0"/>
      </c:catAx>
      <c:valAx>
        <c:axId val="9119192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920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86774841109609"/>
          <c:y val="0.47731769119670514"/>
          <c:w val="0.29178319267207858"/>
          <c:h val="0.2778486151111415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1920776"/>
        <c:axId val="911923912"/>
        <c:axId val="0"/>
      </c:bar3DChart>
      <c:catAx>
        <c:axId val="911920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911923912"/>
        <c:crosses val="autoZero"/>
        <c:auto val="1"/>
        <c:lblAlgn val="ctr"/>
        <c:lblOffset val="100"/>
        <c:noMultiLvlLbl val="0"/>
      </c:catAx>
      <c:valAx>
        <c:axId val="9119239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920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1921168"/>
        <c:axId val="911928224"/>
        <c:axId val="0"/>
      </c:bar3DChart>
      <c:catAx>
        <c:axId val="911921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911928224"/>
        <c:crosses val="autoZero"/>
        <c:auto val="1"/>
        <c:lblAlgn val="ctr"/>
        <c:lblOffset val="100"/>
        <c:noMultiLvlLbl val="0"/>
      </c:catAx>
      <c:valAx>
        <c:axId val="9119282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921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37045981245749"/>
          <c:y val="0.21688508969088902"/>
          <c:w val="0.29944114396645988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941981105413238E-3"/>
                  <c:y val="0.1133663423798682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1255064"/>
        <c:axId val="841251928"/>
        <c:axId val="0"/>
      </c:bar3DChart>
      <c:catAx>
        <c:axId val="841255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841251928"/>
        <c:crosses val="autoZero"/>
        <c:auto val="1"/>
        <c:lblAlgn val="ctr"/>
        <c:lblOffset val="100"/>
        <c:noMultiLvlLbl val="0"/>
      </c:catAx>
      <c:valAx>
        <c:axId val="8412519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1255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5748815433762"/>
          <c:y val="0.26843915602846774"/>
          <c:w val="0.3520425118456623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1918032"/>
        <c:axId val="911927440"/>
        <c:axId val="0"/>
      </c:bar3DChart>
      <c:catAx>
        <c:axId val="91191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911927440"/>
        <c:crosses val="autoZero"/>
        <c:auto val="1"/>
        <c:lblAlgn val="ctr"/>
        <c:lblOffset val="100"/>
        <c:noMultiLvlLbl val="0"/>
      </c:catAx>
      <c:valAx>
        <c:axId val="9119274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918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33726568"/>
        <c:axId val="633727352"/>
        <c:axId val="0"/>
      </c:bar3DChart>
      <c:catAx>
        <c:axId val="633726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633727352"/>
        <c:crosses val="autoZero"/>
        <c:auto val="1"/>
        <c:lblAlgn val="ctr"/>
        <c:lblOffset val="100"/>
        <c:noMultiLvlLbl val="0"/>
      </c:catAx>
      <c:valAx>
        <c:axId val="6337273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3726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38227498531913"/>
          <c:y val="0.26843915602846774"/>
          <c:w val="0.29761772501468092"/>
          <c:h val="0.335463264739479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2.12296370362141E-2"/>
                  <c:y val="0.13712954538707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33728528"/>
        <c:axId val="633730096"/>
        <c:axId val="0"/>
      </c:bar3DChart>
      <c:catAx>
        <c:axId val="633728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633730096"/>
        <c:crosses val="autoZero"/>
        <c:auto val="1"/>
        <c:lblAlgn val="ctr"/>
        <c:lblOffset val="100"/>
        <c:noMultiLvlLbl val="0"/>
      </c:catAx>
      <c:valAx>
        <c:axId val="6337300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3728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10901.8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-4.810377278092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633720688"/>
        <c:axId val="633724216"/>
        <c:axId val="0"/>
      </c:bar3DChart>
      <c:catAx>
        <c:axId val="633720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633724216"/>
        <c:crosses val="autoZero"/>
        <c:auto val="1"/>
        <c:lblAlgn val="ctr"/>
        <c:lblOffset val="100"/>
        <c:noMultiLvlLbl val="0"/>
      </c:catAx>
      <c:valAx>
        <c:axId val="63372421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3720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6843906551220392"/>
          <c:w val="0.32168438307693276"/>
          <c:h val="0.3278385734918342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73.900000000000006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26790847145069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71193056"/>
        <c:axId val="471203640"/>
        <c:axId val="0"/>
      </c:bar3DChart>
      <c:catAx>
        <c:axId val="471193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71203640"/>
        <c:crosses val="autoZero"/>
        <c:auto val="1"/>
        <c:lblAlgn val="ctr"/>
        <c:lblOffset val="100"/>
        <c:noMultiLvlLbl val="0"/>
      </c:catAx>
      <c:valAx>
        <c:axId val="4712036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1193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30732499219206716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2376100384010226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43751576"/>
        <c:axId val="643753144"/>
        <c:axId val="0"/>
      </c:bar3DChart>
      <c:catAx>
        <c:axId val="643751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643753144"/>
        <c:crosses val="autoZero"/>
        <c:auto val="1"/>
        <c:lblAlgn val="ctr"/>
        <c:lblOffset val="100"/>
        <c:noMultiLvlLbl val="0"/>
      </c:catAx>
      <c:valAx>
        <c:axId val="6437531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3751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26566688378932002"/>
          <c:w val="0.30496534479030696"/>
          <c:h val="0.331004940267986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38388440"/>
        <c:axId val="482851608"/>
        <c:axId val="0"/>
      </c:bar3DChart>
      <c:catAx>
        <c:axId val="638388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2851608"/>
        <c:crosses val="autoZero"/>
        <c:auto val="1"/>
        <c:lblAlgn val="ctr"/>
        <c:lblOffset val="100"/>
        <c:noMultiLvlLbl val="0"/>
      </c:catAx>
      <c:valAx>
        <c:axId val="4828516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8388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1919600"/>
        <c:axId val="911932928"/>
        <c:axId val="0"/>
      </c:bar3DChart>
      <c:catAx>
        <c:axId val="911919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911932928"/>
        <c:crosses val="autoZero"/>
        <c:auto val="1"/>
        <c:lblAlgn val="ctr"/>
        <c:lblOffset val="100"/>
        <c:noMultiLvlLbl val="0"/>
      </c:catAx>
      <c:valAx>
        <c:axId val="9119329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919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101269890208452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3.0055536425008097E-3"/>
                  <c:y val="6.2771657984670923E-2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82432151065483E-2"/>
                  <c:y val="0.22607466981931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35645816149212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82290807459246E-3"/>
                  <c:y val="-3.32669159211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1932144"/>
        <c:axId val="911931360"/>
        <c:axId val="0"/>
      </c:bar3DChart>
      <c:catAx>
        <c:axId val="91193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911931360"/>
        <c:crosses val="autoZero"/>
        <c:auto val="1"/>
        <c:lblAlgn val="ctr"/>
        <c:lblOffset val="100"/>
        <c:noMultiLvlLbl val="0"/>
      </c:catAx>
      <c:valAx>
        <c:axId val="9119313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932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19913305194703138"/>
          <c:w val="0.32085649019403722"/>
          <c:h val="0.3337771832614151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0.16251586945398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0860496"/>
        <c:axId val="477925688"/>
        <c:axId val="0"/>
      </c:bar3DChart>
      <c:catAx>
        <c:axId val="480860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7925688"/>
        <c:crosses val="autoZero"/>
        <c:auto val="1"/>
        <c:lblAlgn val="ctr"/>
        <c:lblOffset val="100"/>
        <c:noMultiLvlLbl val="0"/>
      </c:catAx>
      <c:valAx>
        <c:axId val="4779256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80860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25180566882217681"/>
          <c:w val="0.30795463190601652"/>
          <c:h val="0.2394388456292861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image" Target="../media/image2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33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 custScaleX="92729" custLinFactNeighborX="-1082" custLinFactNeighborY="-25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 custScaleX="96360" custLinFactNeighborX="1059" custLinFactNeighborY="-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 custScaleX="96359" custScaleY="112542" custLinFactNeighborX="-1054" custLinFactNeighborY="-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X="93026" custScaleY="102918" custLinFactNeighborX="-2669" custLinFactNeighborY="1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 custLinFactNeighborX="-14037" custLinFactNeighborY="3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 custLinFactNeighborX="-42221" custLinFactNeighborY="2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 custLinFactNeighborX="-52694" custLinFactNeighborY="-4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6 925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268 046,9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50,0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1 858,0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82,0%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17,4 %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56 843,4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21 015,7   24 029,8  20 924,8    21 644,7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385,8        333,6           0,0            0,0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30,0         30,0           0,0            0,0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653,1        684,1        719,4         746,0              0,0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688,5        717,3       752,5         781,5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</a:t>
          </a:r>
          <a:r>
            <a:rPr lang="ru-RU" sz="1100" b="1" smtClean="0">
              <a:latin typeface="Arial" panose="020B0604020202020204" pitchFamily="34" charset="0"/>
              <a:cs typeface="Arial" panose="020B0604020202020204" pitchFamily="34" charset="0"/>
            </a:rPr>
            <a:t>183,7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23 916,2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22 656,1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1 046,0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1 000,5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5 951,6</a:t>
          </a:r>
          <a:endParaRPr lang="ru-RU" sz="1600" b="1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6 252,8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6 260,2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6 498,3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2023-2025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6 967,5       7 738,9     6 766,9      7 712,5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3 821,8        3 851,1    3 851,1       3 851,1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30 130,2       35 259,6   30 245,6   31 618,7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121 156,9    127 864,7   119 211,3   117 163,3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273,7            273,9        273,9         273,9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9 119,3        8 995,5     8 980,9     9 429,9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6 565,4       10 697,7    10 687,7    10 687,7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27 809,8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27 680,0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21 170,0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20 716,2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11 537,4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11 568,2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10 942,0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11 488,2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1 047,1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1 026,2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951,4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999,0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256,6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318,3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124,1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13 186,7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13 712,2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13 446,0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13 580,0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5 341,1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5 007,6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4 771,2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5 009,8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2 222,1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2 354,2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2 200,0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1 211,1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1 277,3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1 249,8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1 299,7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7 738,9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373,3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69FF812A-F68A-4DBF-92DE-CDA469373B44}" type="presOf" srcId="{F3F3DA5A-CC07-4FC0-8D87-07189152F7C3}" destId="{22052C45-47D7-41F9-8331-5F0F5F725023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B1A52A4-5379-454A-B57D-2DEA5E4E444D}" type="presOf" srcId="{48CEC056-8ADD-4D49-B8F6-3E2BCA3BEE13}" destId="{7FB67BE6-7A52-4728-BADD-5BB631B00D32}" srcOrd="0" destOrd="0" presId="urn:microsoft.com/office/officeart/2005/8/layout/process4"/>
    <dgm:cxn modelId="{4632F83F-69BF-4072-A20D-7B8D190D2C3D}" type="presOf" srcId="{4DF5D494-69BC-4705-964B-23897E8A8E7A}" destId="{AE5A27BB-AF77-41D8-AEE2-812D8D556EE1}" srcOrd="1" destOrd="0" presId="urn:microsoft.com/office/officeart/2005/8/layout/process4"/>
    <dgm:cxn modelId="{B25621B7-AD7F-4E6F-AA67-F20F403D51BD}" type="presOf" srcId="{4DF5D494-69BC-4705-964B-23897E8A8E7A}" destId="{E0FF52FB-DF70-4FDB-8ECA-8F0AEF90F0C2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0A931853-7442-4946-AF54-24B90E52F4B1}" type="presOf" srcId="{CFE6BFBC-C930-4BBB-87AC-02A632718685}" destId="{11990FBE-AFE9-40BA-9AE1-DD819D46B350}" srcOrd="0" destOrd="0" presId="urn:microsoft.com/office/officeart/2005/8/layout/process4"/>
    <dgm:cxn modelId="{79FBE091-EEE0-4B0D-B98A-714D1B9F8225}" type="presOf" srcId="{084BDC5D-B174-473A-9964-3A64302ACC11}" destId="{8400F8F8-C7C9-4D61-9285-46E0CAE02A8B}" srcOrd="0" destOrd="0" presId="urn:microsoft.com/office/officeart/2005/8/layout/process4"/>
    <dgm:cxn modelId="{4F895A2A-828D-4834-BF69-4CCD090DAF41}" type="presOf" srcId="{DED89EDD-978A-409A-B6B9-7C8B0CA85AA8}" destId="{01529E76-B048-45C3-AF19-633418DA077A}" srcOrd="0" destOrd="0" presId="urn:microsoft.com/office/officeart/2005/8/layout/process4"/>
    <dgm:cxn modelId="{8B5A73C9-E29B-47CE-AE1F-8B86DBA20E84}" type="presOf" srcId="{DED89EDD-978A-409A-B6B9-7C8B0CA85AA8}" destId="{B7FAECE0-4C06-41AA-B97B-6F4FDFDBFAFE}" srcOrd="1" destOrd="0" presId="urn:microsoft.com/office/officeart/2005/8/layout/process4"/>
    <dgm:cxn modelId="{E3237668-C4DF-4499-AAA3-E27CF7083F2F}" type="presOf" srcId="{4EC12C7C-B899-4823-8090-88CD745905CC}" destId="{23CFD648-9CE0-4896-A3A3-341AFC6B3BC7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C782B6BB-C5F9-4C95-A022-CC32A8DBFFFB}" type="presParOf" srcId="{23CFD648-9CE0-4896-A3A3-341AFC6B3BC7}" destId="{8E0B9C63-F902-4929-B1FA-4C6FBE4374F3}" srcOrd="0" destOrd="0" presId="urn:microsoft.com/office/officeart/2005/8/layout/process4"/>
    <dgm:cxn modelId="{5396F3CF-8EC3-49D3-9558-51313EBAD25D}" type="presParOf" srcId="{8E0B9C63-F902-4929-B1FA-4C6FBE4374F3}" destId="{E0FF52FB-DF70-4FDB-8ECA-8F0AEF90F0C2}" srcOrd="0" destOrd="0" presId="urn:microsoft.com/office/officeart/2005/8/layout/process4"/>
    <dgm:cxn modelId="{8BBA9404-E514-410D-9924-713EA4DD6524}" type="presParOf" srcId="{8E0B9C63-F902-4929-B1FA-4C6FBE4374F3}" destId="{AE5A27BB-AF77-41D8-AEE2-812D8D556EE1}" srcOrd="1" destOrd="0" presId="urn:microsoft.com/office/officeart/2005/8/layout/process4"/>
    <dgm:cxn modelId="{F2D928C4-9663-4DD0-8612-3C7545E55D2C}" type="presParOf" srcId="{8E0B9C63-F902-4929-B1FA-4C6FBE4374F3}" destId="{4F7674BE-1D46-4B4F-A202-E7F8F6E904A0}" srcOrd="2" destOrd="0" presId="urn:microsoft.com/office/officeart/2005/8/layout/process4"/>
    <dgm:cxn modelId="{66FE9264-1E35-4D53-805E-D85EBED3345A}" type="presParOf" srcId="{4F7674BE-1D46-4B4F-A202-E7F8F6E904A0}" destId="{22052C45-47D7-41F9-8331-5F0F5F725023}" srcOrd="0" destOrd="0" presId="urn:microsoft.com/office/officeart/2005/8/layout/process4"/>
    <dgm:cxn modelId="{7D791DC2-1D8F-4C1D-9420-5425F8B9E0DE}" type="presParOf" srcId="{4F7674BE-1D46-4B4F-A202-E7F8F6E904A0}" destId="{7FB67BE6-7A52-4728-BADD-5BB631B00D32}" srcOrd="1" destOrd="0" presId="urn:microsoft.com/office/officeart/2005/8/layout/process4"/>
    <dgm:cxn modelId="{7A2AA4DD-4699-4B64-BA13-A769FF8BBAFA}" type="presParOf" srcId="{23CFD648-9CE0-4896-A3A3-341AFC6B3BC7}" destId="{6E83B96D-F6C3-44AD-AEF9-025906CA1DA9}" srcOrd="1" destOrd="0" presId="urn:microsoft.com/office/officeart/2005/8/layout/process4"/>
    <dgm:cxn modelId="{D9AA5233-6194-4CD1-81E2-FEA2429DC1A3}" type="presParOf" srcId="{23CFD648-9CE0-4896-A3A3-341AFC6B3BC7}" destId="{19C349BE-6CB2-4766-ADAE-0DE686A717A1}" srcOrd="2" destOrd="0" presId="urn:microsoft.com/office/officeart/2005/8/layout/process4"/>
    <dgm:cxn modelId="{4DB53F1A-D590-469E-890B-2F27A8437155}" type="presParOf" srcId="{19C349BE-6CB2-4766-ADAE-0DE686A717A1}" destId="{01529E76-B048-45C3-AF19-633418DA077A}" srcOrd="0" destOrd="0" presId="urn:microsoft.com/office/officeart/2005/8/layout/process4"/>
    <dgm:cxn modelId="{8727907F-D94D-4AF9-93D2-4DBACB45D0E6}" type="presParOf" srcId="{19C349BE-6CB2-4766-ADAE-0DE686A717A1}" destId="{B7FAECE0-4C06-41AA-B97B-6F4FDFDBFAFE}" srcOrd="1" destOrd="0" presId="urn:microsoft.com/office/officeart/2005/8/layout/process4"/>
    <dgm:cxn modelId="{CB5CF7BB-EA50-44FC-818C-B1331D2B6B2D}" type="presParOf" srcId="{19C349BE-6CB2-4766-ADAE-0DE686A717A1}" destId="{DFB10B7B-5059-44CC-88B9-887A5B5E46D8}" srcOrd="2" destOrd="0" presId="urn:microsoft.com/office/officeart/2005/8/layout/process4"/>
    <dgm:cxn modelId="{C02C5082-6DB1-40CD-A261-B3AA1DB33F01}" type="presParOf" srcId="{DFB10B7B-5059-44CC-88B9-887A5B5E46D8}" destId="{11990FBE-AFE9-40BA-9AE1-DD819D46B350}" srcOrd="0" destOrd="0" presId="urn:microsoft.com/office/officeart/2005/8/layout/process4"/>
    <dgm:cxn modelId="{099D8F1D-3AD7-4797-AD71-0027F72CBC5D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1 728,1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36 082,1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ScaleX="62178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ScaleX="62178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35773-C59A-4FEE-A85C-2E5E0AE8C637}" type="presOf" srcId="{4EC12C7C-B899-4823-8090-88CD745905CC}" destId="{23CFD648-9CE0-4896-A3A3-341AFC6B3BC7}" srcOrd="0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8491ED0B-A162-4374-BB2B-628EC073734E}" type="presOf" srcId="{F3F3DA5A-CC07-4FC0-8D87-07189152F7C3}" destId="{22052C45-47D7-41F9-8331-5F0F5F725023}" srcOrd="0" destOrd="0" presId="urn:microsoft.com/office/officeart/2005/8/layout/process4"/>
    <dgm:cxn modelId="{5540F798-98D1-42AD-BC22-9DE2E4A07D75}" type="presOf" srcId="{DED89EDD-978A-409A-B6B9-7C8B0CA85AA8}" destId="{B7FAECE0-4C06-41AA-B97B-6F4FDFDBFAFE}" srcOrd="1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EFCAE452-DA92-47A8-8B98-0A746CD09534}" type="presOf" srcId="{084BDC5D-B174-473A-9964-3A64302ACC11}" destId="{8400F8F8-C7C9-4D61-9285-46E0CAE02A8B}" srcOrd="0" destOrd="0" presId="urn:microsoft.com/office/officeart/2005/8/layout/process4"/>
    <dgm:cxn modelId="{B733E167-841A-44E2-B2A8-6A0F50E48D64}" type="presOf" srcId="{CFE6BFBC-C930-4BBB-87AC-02A632718685}" destId="{11990FBE-AFE9-40BA-9AE1-DD819D46B350}" srcOrd="0" destOrd="0" presId="urn:microsoft.com/office/officeart/2005/8/layout/process4"/>
    <dgm:cxn modelId="{2E1C8579-0871-4867-8B0C-A572793E4D13}" type="presOf" srcId="{4DF5D494-69BC-4705-964B-23897E8A8E7A}" destId="{AE5A27BB-AF77-41D8-AEE2-812D8D556EE1}" srcOrd="1" destOrd="0" presId="urn:microsoft.com/office/officeart/2005/8/layout/process4"/>
    <dgm:cxn modelId="{19985C97-8F98-450F-ACFE-9E5F02FF93A0}" type="presOf" srcId="{4DF5D494-69BC-4705-964B-23897E8A8E7A}" destId="{E0FF52FB-DF70-4FDB-8ECA-8F0AEF90F0C2}" srcOrd="0" destOrd="0" presId="urn:microsoft.com/office/officeart/2005/8/layout/process4"/>
    <dgm:cxn modelId="{5D9A8631-F5D6-4DD0-B6AE-B397E9F44FCD}" type="presOf" srcId="{DED89EDD-978A-409A-B6B9-7C8B0CA85AA8}" destId="{01529E76-B048-45C3-AF19-633418DA077A}" srcOrd="0" destOrd="0" presId="urn:microsoft.com/office/officeart/2005/8/layout/process4"/>
    <dgm:cxn modelId="{B137C325-4407-4D65-B54C-2EE6A33C6BB1}" type="presOf" srcId="{48CEC056-8ADD-4D49-B8F6-3E2BCA3BEE13}" destId="{7FB67BE6-7A52-4728-BADD-5BB631B00D32}" srcOrd="0" destOrd="0" presId="urn:microsoft.com/office/officeart/2005/8/layout/process4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75F40826-F691-4DBB-9327-12AA69FF4CAE}" type="presParOf" srcId="{23CFD648-9CE0-4896-A3A3-341AFC6B3BC7}" destId="{8E0B9C63-F902-4929-B1FA-4C6FBE4374F3}" srcOrd="0" destOrd="0" presId="urn:microsoft.com/office/officeart/2005/8/layout/process4"/>
    <dgm:cxn modelId="{873C426C-3EF7-4F18-B0ED-C571B7E238B1}" type="presParOf" srcId="{8E0B9C63-F902-4929-B1FA-4C6FBE4374F3}" destId="{E0FF52FB-DF70-4FDB-8ECA-8F0AEF90F0C2}" srcOrd="0" destOrd="0" presId="urn:microsoft.com/office/officeart/2005/8/layout/process4"/>
    <dgm:cxn modelId="{94FF59A8-0B91-4F9B-A305-997DB370A1A8}" type="presParOf" srcId="{8E0B9C63-F902-4929-B1FA-4C6FBE4374F3}" destId="{AE5A27BB-AF77-41D8-AEE2-812D8D556EE1}" srcOrd="1" destOrd="0" presId="urn:microsoft.com/office/officeart/2005/8/layout/process4"/>
    <dgm:cxn modelId="{B2E87509-90A4-424E-8FFC-87E8A2086F80}" type="presParOf" srcId="{8E0B9C63-F902-4929-B1FA-4C6FBE4374F3}" destId="{4F7674BE-1D46-4B4F-A202-E7F8F6E904A0}" srcOrd="2" destOrd="0" presId="urn:microsoft.com/office/officeart/2005/8/layout/process4"/>
    <dgm:cxn modelId="{ECE4C837-0476-4BAC-BF1F-1174383EA265}" type="presParOf" srcId="{4F7674BE-1D46-4B4F-A202-E7F8F6E904A0}" destId="{22052C45-47D7-41F9-8331-5F0F5F725023}" srcOrd="0" destOrd="0" presId="urn:microsoft.com/office/officeart/2005/8/layout/process4"/>
    <dgm:cxn modelId="{FE9D65AD-87B4-44A7-90A8-5A9CF01C8571}" type="presParOf" srcId="{4F7674BE-1D46-4B4F-A202-E7F8F6E904A0}" destId="{7FB67BE6-7A52-4728-BADD-5BB631B00D32}" srcOrd="1" destOrd="0" presId="urn:microsoft.com/office/officeart/2005/8/layout/process4"/>
    <dgm:cxn modelId="{FE7EE4E2-A44F-49CD-9189-07C6E2827D8B}" type="presParOf" srcId="{23CFD648-9CE0-4896-A3A3-341AFC6B3BC7}" destId="{6E83B96D-F6C3-44AD-AEF9-025906CA1DA9}" srcOrd="1" destOrd="0" presId="urn:microsoft.com/office/officeart/2005/8/layout/process4"/>
    <dgm:cxn modelId="{83F6EF1E-0581-42ED-BA01-6EBEBC846F87}" type="presParOf" srcId="{23CFD648-9CE0-4896-A3A3-341AFC6B3BC7}" destId="{19C349BE-6CB2-4766-ADAE-0DE686A717A1}" srcOrd="2" destOrd="0" presId="urn:microsoft.com/office/officeart/2005/8/layout/process4"/>
    <dgm:cxn modelId="{7AA92BDA-B8E3-42A1-AE1A-5B7DC8BE94EF}" type="presParOf" srcId="{19C349BE-6CB2-4766-ADAE-0DE686A717A1}" destId="{01529E76-B048-45C3-AF19-633418DA077A}" srcOrd="0" destOrd="0" presId="urn:microsoft.com/office/officeart/2005/8/layout/process4"/>
    <dgm:cxn modelId="{F506F78A-7B5B-4E43-889E-1A272951978D}" type="presParOf" srcId="{19C349BE-6CB2-4766-ADAE-0DE686A717A1}" destId="{B7FAECE0-4C06-41AA-B97B-6F4FDFDBFAFE}" srcOrd="1" destOrd="0" presId="urn:microsoft.com/office/officeart/2005/8/layout/process4"/>
    <dgm:cxn modelId="{53A2D72E-DFDC-4463-A8B2-0E7D4FED0201}" type="presParOf" srcId="{19C349BE-6CB2-4766-ADAE-0DE686A717A1}" destId="{DFB10B7B-5059-44CC-88B9-887A5B5E46D8}" srcOrd="2" destOrd="0" presId="urn:microsoft.com/office/officeart/2005/8/layout/process4"/>
    <dgm:cxn modelId="{004DF583-5D0F-4A8C-BCE7-B9CCB7B1CDC2}" type="presParOf" srcId="{DFB10B7B-5059-44CC-88B9-887A5B5E46D8}" destId="{11990FBE-AFE9-40BA-9AE1-DD819D46B350}" srcOrd="0" destOrd="0" presId="urn:microsoft.com/office/officeart/2005/8/layout/process4"/>
    <dgm:cxn modelId="{9D790EE2-D9DD-4610-9EE8-1CAA44075E1C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00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9966"/>
        </a:solidFill>
      </dgm:spPr>
      <dgm:t>
        <a:bodyPr/>
        <a:lstStyle/>
        <a:p>
          <a:pPr marL="0" algn="ctr" defTabSz="914400" rtl="0" eaLnBrk="1" latinLnBrk="0" hangingPunct="1"/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66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-2965" custLinFactNeighborY="-573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 custScaleX="1132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 custLinFactNeighborX="2304" custLinFactNeighborY="1637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устойчивости бюджетной системы Холм-Жирковского района и обеспечение долгосрочной сбалансированности бюджета муниципального района и  бюджетов городского и сельских поселений.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Своевременное принятие решений по </a:t>
          </a:r>
          <a:r>
            <a:rPr lang="ru-RU" sz="14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приоритизации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расходов в целях устойчивого развития муниципального образования «Холм-Жирковский район» Смоленской области.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БЮДЖЕТ</a:t>
          </a:r>
          <a:r>
            <a:rPr lang="ru-RU" sz="1600" u="sng" dirty="0" smtClean="0">
              <a:solidFill>
                <a:schemeClr val="bg1"/>
              </a:solidFill>
              <a:latin typeface="Sitka Small" panose="02000505000000020004" pitchFamily="2" charset="0"/>
            </a:rPr>
            <a:t>– </a:t>
          </a:r>
          <a:r>
            <a:rPr lang="ru-RU" sz="1600" u="none" dirty="0" smtClean="0">
              <a:solidFill>
                <a:schemeClr val="bg1"/>
              </a:solidFill>
              <a:latin typeface="Sitka Small" panose="02000505000000020004" pitchFamily="2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u="none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800" dirty="0" smtClean="0">
              <a:latin typeface="Sitka Small" panose="02000505000000020004" pitchFamily="2" charset="0"/>
            </a:rPr>
            <a:t>Доходы бюджета</a:t>
          </a:r>
          <a:endParaRPr lang="ru-RU" sz="48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648" custLinFactNeighborY="-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14D72A1E-076D-4258-9B6A-9E7B3911F976}" type="presOf" srcId="{F78657EC-9FC1-4178-AED5-7EBC196D8BDD}" destId="{C3CA5302-D760-4935-83CE-CAD436EDBEE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74499654-69DE-41AE-A68E-AA8371EC09EB}" type="presOf" srcId="{C9D24032-55D5-4549-829F-63C4A1811047}" destId="{2CC34557-A9E8-46DD-AD39-D7F498986942}" srcOrd="0" destOrd="0" presId="urn:microsoft.com/office/officeart/2008/layout/HorizontalMultiLevelHierarchy"/>
    <dgm:cxn modelId="{52242EB9-480A-4B07-AEFE-F41227326D72}" type="presOf" srcId="{F78657EC-9FC1-4178-AED5-7EBC196D8BDD}" destId="{BE2FAE97-92DA-49B2-B190-5A760CF9634D}" srcOrd="1" destOrd="0" presId="urn:microsoft.com/office/officeart/2008/layout/HorizontalMultiLevelHierarchy"/>
    <dgm:cxn modelId="{9CDC26C8-2072-4D29-ACBA-FE944272CF29}" type="presOf" srcId="{2DDF7F06-6D40-48E3-91D6-5E4BAA825DC8}" destId="{F8517B3E-9151-4ED5-9CF7-90583179D1D8}" srcOrd="0" destOrd="0" presId="urn:microsoft.com/office/officeart/2008/layout/HorizontalMultiLevelHierarchy"/>
    <dgm:cxn modelId="{054570AF-6816-472D-B994-6F29B4CCBB7C}" type="presOf" srcId="{6880C1AA-68DD-4204-BBB8-42703D4EFDE6}" destId="{D36E6FC4-4319-4BD3-8093-FB4CA8D2DD1A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D21C4125-5FA2-4DB4-92C5-45ECB18706AA}" type="presOf" srcId="{20E3CE88-01D3-41A7-9D99-87602A562D7F}" destId="{2D0830CB-CAC8-4D26-A94F-EF9A7C7CE15F}" srcOrd="0" destOrd="0" presId="urn:microsoft.com/office/officeart/2008/layout/HorizontalMultiLevelHierarchy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3D2D3F43-3715-43C8-8331-487FF2CCBC1F}" type="presOf" srcId="{52EDB3A4-D7FD-41EC-B767-6E8D238E659F}" destId="{32C7786F-2271-4CC2-9897-2F12D6256F86}" srcOrd="0" destOrd="0" presId="urn:microsoft.com/office/officeart/2008/layout/HorizontalMultiLevelHierarchy"/>
    <dgm:cxn modelId="{EB20B679-21E6-4BE8-AC6C-98EB174581A8}" type="presOf" srcId="{76C410F1-B307-4A58-8E4A-E935CC8A6C42}" destId="{3635D7EA-A0D2-4C31-BD91-D42E31987555}" srcOrd="0" destOrd="0" presId="urn:microsoft.com/office/officeart/2008/layout/HorizontalMultiLevelHierarchy"/>
    <dgm:cxn modelId="{E144D384-573E-4C1E-9739-0B05E011B8CB}" type="presOf" srcId="{52EDB3A4-D7FD-41EC-B767-6E8D238E659F}" destId="{B46F572E-2E3B-4A76-8982-94F1855F5BFE}" srcOrd="1" destOrd="0" presId="urn:microsoft.com/office/officeart/2008/layout/HorizontalMultiLevelHierarchy"/>
    <dgm:cxn modelId="{46B3535A-3B18-4524-BAFC-D97D5BE246C2}" type="presOf" srcId="{3CC6EA65-40BB-426A-8ECB-DEFBC77FD996}" destId="{B8AB521B-3087-43E1-B997-014A727E8D05}" srcOrd="0" destOrd="0" presId="urn:microsoft.com/office/officeart/2008/layout/HorizontalMultiLevelHierarchy"/>
    <dgm:cxn modelId="{37E3AF89-BB3E-4772-A696-92908AEB29EC}" type="presOf" srcId="{20E3CE88-01D3-41A7-9D99-87602A562D7F}" destId="{ED9E8322-3230-4153-BCE8-518A9AFB39B7}" srcOrd="1" destOrd="0" presId="urn:microsoft.com/office/officeart/2008/layout/HorizontalMultiLevelHierarchy"/>
    <dgm:cxn modelId="{AB6FD351-682D-4699-BC94-000515BD6E7B}" type="presParOf" srcId="{D36E6FC4-4319-4BD3-8093-FB4CA8D2DD1A}" destId="{697C86B7-E4EB-4C01-84E4-D04481AA7E28}" srcOrd="0" destOrd="0" presId="urn:microsoft.com/office/officeart/2008/layout/HorizontalMultiLevelHierarchy"/>
    <dgm:cxn modelId="{48C35480-6CE1-4A82-8593-BEA54E9FF121}" type="presParOf" srcId="{697C86B7-E4EB-4C01-84E4-D04481AA7E28}" destId="{3635D7EA-A0D2-4C31-BD91-D42E31987555}" srcOrd="0" destOrd="0" presId="urn:microsoft.com/office/officeart/2008/layout/HorizontalMultiLevelHierarchy"/>
    <dgm:cxn modelId="{23B7DFDB-62B4-4923-871D-A334F9B4C22D}" type="presParOf" srcId="{697C86B7-E4EB-4C01-84E4-D04481AA7E28}" destId="{70BE67B5-EF7D-4E33-A287-E792EA31ECBE}" srcOrd="1" destOrd="0" presId="urn:microsoft.com/office/officeart/2008/layout/HorizontalMultiLevelHierarchy"/>
    <dgm:cxn modelId="{D010B973-1F14-43DF-874D-5B578E0F00B1}" type="presParOf" srcId="{70BE67B5-EF7D-4E33-A287-E792EA31ECBE}" destId="{2D0830CB-CAC8-4D26-A94F-EF9A7C7CE15F}" srcOrd="0" destOrd="0" presId="urn:microsoft.com/office/officeart/2008/layout/HorizontalMultiLevelHierarchy"/>
    <dgm:cxn modelId="{B7403010-CD9E-4C15-8550-2AC66624AD86}" type="presParOf" srcId="{2D0830CB-CAC8-4D26-A94F-EF9A7C7CE15F}" destId="{ED9E8322-3230-4153-BCE8-518A9AFB39B7}" srcOrd="0" destOrd="0" presId="urn:microsoft.com/office/officeart/2008/layout/HorizontalMultiLevelHierarchy"/>
    <dgm:cxn modelId="{46B45754-B074-41C1-9FB4-284DB8380A68}" type="presParOf" srcId="{70BE67B5-EF7D-4E33-A287-E792EA31ECBE}" destId="{44DF5BDE-854E-4D7F-A69B-B1683522C5D1}" srcOrd="1" destOrd="0" presId="urn:microsoft.com/office/officeart/2008/layout/HorizontalMultiLevelHierarchy"/>
    <dgm:cxn modelId="{DA46E044-4355-4567-9834-D09F75015D62}" type="presParOf" srcId="{44DF5BDE-854E-4D7F-A69B-B1683522C5D1}" destId="{2CC34557-A9E8-46DD-AD39-D7F498986942}" srcOrd="0" destOrd="0" presId="urn:microsoft.com/office/officeart/2008/layout/HorizontalMultiLevelHierarchy"/>
    <dgm:cxn modelId="{8EC92DA0-14C8-45D4-BF4E-C48705C08523}" type="presParOf" srcId="{44DF5BDE-854E-4D7F-A69B-B1683522C5D1}" destId="{AA280579-21CE-4CFB-9044-E8423EA5043B}" srcOrd="1" destOrd="0" presId="urn:microsoft.com/office/officeart/2008/layout/HorizontalMultiLevelHierarchy"/>
    <dgm:cxn modelId="{C0CB6C67-D487-4FDA-BBA1-59A8FC5AA126}" type="presParOf" srcId="{70BE67B5-EF7D-4E33-A287-E792EA31ECBE}" destId="{C3CA5302-D760-4935-83CE-CAD436EDBEE6}" srcOrd="2" destOrd="0" presId="urn:microsoft.com/office/officeart/2008/layout/HorizontalMultiLevelHierarchy"/>
    <dgm:cxn modelId="{9C06F90A-5CC3-45CC-A45C-03D142865334}" type="presParOf" srcId="{C3CA5302-D760-4935-83CE-CAD436EDBEE6}" destId="{BE2FAE97-92DA-49B2-B190-5A760CF9634D}" srcOrd="0" destOrd="0" presId="urn:microsoft.com/office/officeart/2008/layout/HorizontalMultiLevelHierarchy"/>
    <dgm:cxn modelId="{FD87895D-D294-4BFC-949F-E0D4803947DB}" type="presParOf" srcId="{70BE67B5-EF7D-4E33-A287-E792EA31ECBE}" destId="{C22ACF1A-4EE6-4A33-9535-3C7ED3C6611C}" srcOrd="3" destOrd="0" presId="urn:microsoft.com/office/officeart/2008/layout/HorizontalMultiLevelHierarchy"/>
    <dgm:cxn modelId="{5A26E601-C737-41A9-BC93-75CABF5FC008}" type="presParOf" srcId="{C22ACF1A-4EE6-4A33-9535-3C7ED3C6611C}" destId="{F8517B3E-9151-4ED5-9CF7-90583179D1D8}" srcOrd="0" destOrd="0" presId="urn:microsoft.com/office/officeart/2008/layout/HorizontalMultiLevelHierarchy"/>
    <dgm:cxn modelId="{190DF06D-C05E-4D3F-965A-E3CC7B873856}" type="presParOf" srcId="{C22ACF1A-4EE6-4A33-9535-3C7ED3C6611C}" destId="{7EC7F49E-5ECE-4E28-8049-46302C06F3CB}" srcOrd="1" destOrd="0" presId="urn:microsoft.com/office/officeart/2008/layout/HorizontalMultiLevelHierarchy"/>
    <dgm:cxn modelId="{1AFB6458-6FC7-42F0-99E4-91B787FFFF1A}" type="presParOf" srcId="{70BE67B5-EF7D-4E33-A287-E792EA31ECBE}" destId="{32C7786F-2271-4CC2-9897-2F12D6256F86}" srcOrd="4" destOrd="0" presId="urn:microsoft.com/office/officeart/2008/layout/HorizontalMultiLevelHierarchy"/>
    <dgm:cxn modelId="{2B219254-73EA-43BE-B5CB-D99FA0FC00EA}" type="presParOf" srcId="{32C7786F-2271-4CC2-9897-2F12D6256F86}" destId="{B46F572E-2E3B-4A76-8982-94F1855F5BFE}" srcOrd="0" destOrd="0" presId="urn:microsoft.com/office/officeart/2008/layout/HorizontalMultiLevelHierarchy"/>
    <dgm:cxn modelId="{74E92600-8841-41FB-8236-0DA7B537597B}" type="presParOf" srcId="{70BE67B5-EF7D-4E33-A287-E792EA31ECBE}" destId="{0CD8EB0F-C3A4-463F-BFC1-A13BE0243762}" srcOrd="5" destOrd="0" presId="urn:microsoft.com/office/officeart/2008/layout/HorizontalMultiLevelHierarchy"/>
    <dgm:cxn modelId="{740F4AC8-1B2E-482C-BDBA-652081B5FF7E}" type="presParOf" srcId="{0CD8EB0F-C3A4-463F-BFC1-A13BE0243762}" destId="{B8AB521B-3087-43E1-B997-014A727E8D05}" srcOrd="0" destOrd="0" presId="urn:microsoft.com/office/officeart/2008/layout/HorizontalMultiLevelHierarchy"/>
    <dgm:cxn modelId="{6D26AA7E-5C07-431A-A254-CDDA99D3784B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1173" y="2305282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3291" y="2717608"/>
          <a:ext cx="1226761" cy="554342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3291" y="2717608"/>
        <a:ext cx="1226761" cy="554342"/>
      </dsp:txXfrm>
    </dsp:sp>
    <dsp:sp modelId="{568CA6B3-62A7-4CF2-A6DB-D3F9D019F15B}">
      <dsp:nvSpPr>
        <dsp:cNvPr id="0" name=""/>
        <dsp:cNvSpPr/>
      </dsp:nvSpPr>
      <dsp:spPr>
        <a:xfrm>
          <a:off x="1130156" y="2205243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2969" y="1933661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6655" y="2339659"/>
          <a:ext cx="1226761" cy="10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6655" y="2339659"/>
        <a:ext cx="1226761" cy="1075328"/>
      </dsp:txXfrm>
    </dsp:sp>
    <dsp:sp modelId="{31332371-7303-4685-84C6-38B9949DA76A}">
      <dsp:nvSpPr>
        <dsp:cNvPr id="0" name=""/>
        <dsp:cNvSpPr/>
      </dsp:nvSpPr>
      <dsp:spPr>
        <a:xfrm>
          <a:off x="2631953" y="1833622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4765" y="1562040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8451" y="1968038"/>
          <a:ext cx="1226761" cy="10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8451" y="1968038"/>
        <a:ext cx="1226761" cy="1075328"/>
      </dsp:txXfrm>
    </dsp:sp>
    <dsp:sp modelId="{97230CEB-4CDA-4785-80BB-AD5027C4848C}">
      <dsp:nvSpPr>
        <dsp:cNvPr id="0" name=""/>
        <dsp:cNvSpPr/>
      </dsp:nvSpPr>
      <dsp:spPr>
        <a:xfrm>
          <a:off x="4133749" y="1462001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561" y="1061696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637" y="1485443"/>
          <a:ext cx="1226761" cy="1332773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637" y="1485443"/>
        <a:ext cx="1226761" cy="1332773"/>
      </dsp:txXfrm>
    </dsp:sp>
    <dsp:sp modelId="{92EE8B06-138E-4D3A-8D3A-A92F839C307A}">
      <dsp:nvSpPr>
        <dsp:cNvPr id="0" name=""/>
        <dsp:cNvSpPr/>
      </dsp:nvSpPr>
      <dsp:spPr>
        <a:xfrm>
          <a:off x="5635545" y="961658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8358" y="690075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2044" y="1096074"/>
          <a:ext cx="1226761" cy="1075328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2044" y="1096074"/>
        <a:ext cx="1226761" cy="1075328"/>
      </dsp:txXfrm>
    </dsp:sp>
    <dsp:sp modelId="{2B42F072-AF15-491D-986D-2AE054B92686}">
      <dsp:nvSpPr>
        <dsp:cNvPr id="0" name=""/>
        <dsp:cNvSpPr/>
      </dsp:nvSpPr>
      <dsp:spPr>
        <a:xfrm>
          <a:off x="7137341" y="590037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80154" y="317944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3906" y="712409"/>
          <a:ext cx="1226761" cy="1076350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3906" y="712409"/>
        <a:ext cx="1226761" cy="10763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430969" y="733494"/>
          <a:ext cx="632294" cy="7198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876413" y="26559"/>
          <a:ext cx="1838485" cy="757101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913378" y="63524"/>
        <a:ext cx="1764555" cy="683171"/>
      </dsp:txXfrm>
    </dsp:sp>
    <dsp:sp modelId="{114B95C5-2BFC-4678-9C38-9484B9F20163}">
      <dsp:nvSpPr>
        <dsp:cNvPr id="0" name=""/>
        <dsp:cNvSpPr/>
      </dsp:nvSpPr>
      <dsp:spPr>
        <a:xfrm>
          <a:off x="2327862" y="103640"/>
          <a:ext cx="774152" cy="602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583154" y="1617374"/>
          <a:ext cx="632294" cy="7198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069685" y="857328"/>
          <a:ext cx="2006278" cy="838930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110646" y="898289"/>
        <a:ext cx="1924356" cy="757008"/>
      </dsp:txXfrm>
    </dsp:sp>
    <dsp:sp modelId="{A83BA2C5-1DBF-4C01-9D72-FFF625D0268A}">
      <dsp:nvSpPr>
        <dsp:cNvPr id="0" name=""/>
        <dsp:cNvSpPr/>
      </dsp:nvSpPr>
      <dsp:spPr>
        <a:xfrm>
          <a:off x="3480047" y="987520"/>
          <a:ext cx="774152" cy="602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32640" y="2455858"/>
          <a:ext cx="632294" cy="7198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212056" y="1732200"/>
          <a:ext cx="1968673" cy="748138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48584" y="1768728"/>
        <a:ext cx="1895617" cy="675082"/>
      </dsp:txXfrm>
    </dsp:sp>
    <dsp:sp modelId="{F39204C0-6DFE-48A5-A94F-AA13F5628731}">
      <dsp:nvSpPr>
        <dsp:cNvPr id="0" name=""/>
        <dsp:cNvSpPr/>
      </dsp:nvSpPr>
      <dsp:spPr>
        <a:xfrm>
          <a:off x="4529533" y="1826004"/>
          <a:ext cx="774152" cy="602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604216" y="3308312"/>
          <a:ext cx="632294" cy="7198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17312" y="2565781"/>
          <a:ext cx="1775248" cy="776078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4355204" y="2603673"/>
        <a:ext cx="1699464" cy="700294"/>
      </dsp:txXfrm>
    </dsp:sp>
    <dsp:sp modelId="{60B64647-DFCA-4129-8F16-7229A3B75332}">
      <dsp:nvSpPr>
        <dsp:cNvPr id="0" name=""/>
        <dsp:cNvSpPr/>
      </dsp:nvSpPr>
      <dsp:spPr>
        <a:xfrm>
          <a:off x="5501109" y="2678458"/>
          <a:ext cx="774152" cy="602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59978" y="3462439"/>
          <a:ext cx="1822891" cy="645507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291495" y="3493956"/>
        <a:ext cx="1759857" cy="5824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180968" y="-9628"/>
          <a:ext cx="6571779" cy="1319928"/>
        </a:xfrm>
        <a:prstGeom prst="roundRect">
          <a:avLst>
            <a:gd name="adj" fmla="val 10000"/>
          </a:avLst>
        </a:prstGeom>
        <a:solidFill>
          <a:srgbClr val="33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219627" y="29031"/>
        <a:ext cx="5141989" cy="1242610"/>
      </dsp:txXfrm>
    </dsp:sp>
    <dsp:sp modelId="{347415BA-DC97-43E2-AE7E-CB1E89BDB6C4}">
      <dsp:nvSpPr>
        <dsp:cNvPr id="0" name=""/>
        <dsp:cNvSpPr/>
      </dsp:nvSpPr>
      <dsp:spPr>
        <a:xfrm>
          <a:off x="797580" y="1494651"/>
          <a:ext cx="6829111" cy="1319928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836239" y="1533310"/>
        <a:ext cx="5353131" cy="1242610"/>
      </dsp:txXfrm>
    </dsp:sp>
    <dsp:sp modelId="{EFCD9B4C-DA78-46C7-9E8E-1E5C23521922}">
      <dsp:nvSpPr>
        <dsp:cNvPr id="0" name=""/>
        <dsp:cNvSpPr/>
      </dsp:nvSpPr>
      <dsp:spPr>
        <a:xfrm>
          <a:off x="1232549" y="2972295"/>
          <a:ext cx="6829040" cy="1485473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276057" y="3015803"/>
        <a:ext cx="5351913" cy="1398457"/>
      </dsp:txXfrm>
    </dsp:sp>
    <dsp:sp modelId="{98AFC14A-0294-454A-9D8E-0DEDF513300C}">
      <dsp:nvSpPr>
        <dsp:cNvPr id="0" name=""/>
        <dsp:cNvSpPr/>
      </dsp:nvSpPr>
      <dsp:spPr>
        <a:xfrm>
          <a:off x="1829742" y="4650859"/>
          <a:ext cx="6592828" cy="1358444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869529" y="4690646"/>
        <a:ext cx="5162985" cy="1278870"/>
      </dsp:txXfrm>
    </dsp:sp>
    <dsp:sp modelId="{C21735EF-571B-421D-B69C-575E32C59B3D}">
      <dsp:nvSpPr>
        <dsp:cNvPr id="0" name=""/>
        <dsp:cNvSpPr/>
      </dsp:nvSpPr>
      <dsp:spPr>
        <a:xfrm>
          <a:off x="6108697" y="102893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01736" y="1028933"/>
        <a:ext cx="471875" cy="645610"/>
      </dsp:txXfrm>
    </dsp:sp>
    <dsp:sp modelId="{A19D2155-7612-468E-A3DC-8E1D47EBEE5B}">
      <dsp:nvSpPr>
        <dsp:cNvPr id="0" name=""/>
        <dsp:cNvSpPr/>
      </dsp:nvSpPr>
      <dsp:spPr>
        <a:xfrm>
          <a:off x="6460434" y="257946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53473" y="2579463"/>
        <a:ext cx="471875" cy="645610"/>
      </dsp:txXfrm>
    </dsp:sp>
    <dsp:sp modelId="{2C7A71E0-8E04-4158-8B58-BB3714727D7B}">
      <dsp:nvSpPr>
        <dsp:cNvPr id="0" name=""/>
        <dsp:cNvSpPr/>
      </dsp:nvSpPr>
      <dsp:spPr>
        <a:xfrm>
          <a:off x="6955265" y="4083560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48304" y="4083560"/>
        <a:ext cx="471875" cy="6456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6 925</a:t>
          </a: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50,0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1 858,0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268 046,9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82,0%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56 843,4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17,4 %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21 015,7   24 029,8  20 924,8    21 644,7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385,8        333,6           0,0            0,0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30,0         30,0           0,0            0,0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688,5        717,3       752,5         781,5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653,1        684,1        719,4         746,0              0,0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</a:t>
          </a:r>
          <a:r>
            <a:rPr lang="ru-RU" sz="1100" b="1" kern="1200" smtClean="0">
              <a:latin typeface="Arial" panose="020B0604020202020204" pitchFamily="34" charset="0"/>
              <a:cs typeface="Arial" panose="020B0604020202020204" pitchFamily="34" charset="0"/>
            </a:rPr>
            <a:t>183,7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23 916,2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22 656,1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1 046,0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1 000,5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5 951,6</a:t>
          </a:r>
          <a:endParaRPr lang="ru-RU" sz="1600" b="1" kern="1200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6 252,8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6 260,2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6 498,3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2023-2025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116153" y="3801788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116153" y="3801788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6 967,5       7 738,9     6 766,9      7 712,5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3 821,8        3 851,1    3 851,1       3 851,1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30 130,2       35 259,6   30 245,6   31 618,7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121 156,9    127 864,7   119 211,3   117 163,3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9 119,3        8 995,5     8 980,9     9 429,9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273,7            273,9        273,9         273,9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6 565,4       10 697,7    10 687,7    10 687,7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1032" y="5923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516" y="772401"/>
        <a:ext cx="1186755" cy="1364086"/>
      </dsp:txXfrm>
    </dsp:sp>
    <dsp:sp modelId="{002E6CA7-7525-4B3A-BDEA-2E7EE438876D}">
      <dsp:nvSpPr>
        <dsp:cNvPr id="0" name=""/>
        <dsp:cNvSpPr/>
      </dsp:nvSpPr>
      <dsp:spPr>
        <a:xfrm>
          <a:off x="4926089" y="842051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07712" y="56316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05196" y="743171"/>
        <a:ext cx="1186755" cy="1364086"/>
      </dsp:txXfrm>
    </dsp:sp>
    <dsp:sp modelId="{645E9327-EFF8-4681-AA27-642B2006EE5F}">
      <dsp:nvSpPr>
        <dsp:cNvPr id="0" name=""/>
        <dsp:cNvSpPr/>
      </dsp:nvSpPr>
      <dsp:spPr>
        <a:xfrm rot="5400000">
          <a:off x="2086278" y="2142134"/>
          <a:ext cx="1981723" cy="1953043"/>
        </a:xfrm>
        <a:prstGeom prst="hexagon">
          <a:avLst>
            <a:gd name="adj" fmla="val 25000"/>
            <a:gd name="vf" fmla="val 115470"/>
          </a:avLst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23770" y="2455691"/>
        <a:ext cx="1306739" cy="1325929"/>
      </dsp:txXfrm>
    </dsp:sp>
    <dsp:sp modelId="{F350C8BC-685B-4971-88B8-B9A5CA3EEBC9}">
      <dsp:nvSpPr>
        <dsp:cNvPr id="0" name=""/>
        <dsp:cNvSpPr/>
      </dsp:nvSpPr>
      <dsp:spPr>
        <a:xfrm>
          <a:off x="3486" y="2524138"/>
          <a:ext cx="2140261" cy="1189034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88029" y="2289046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00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85513" y="2469054"/>
        <a:ext cx="1186755" cy="1364086"/>
      </dsp:txXfrm>
    </dsp:sp>
    <dsp:sp modelId="{7FBAD070-8E4C-422C-8CB2-0A12B2F0C227}">
      <dsp:nvSpPr>
        <dsp:cNvPr id="0" name=""/>
        <dsp:cNvSpPr/>
      </dsp:nvSpPr>
      <dsp:spPr>
        <a:xfrm rot="5400000">
          <a:off x="3020859" y="39386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343" y="4118701"/>
        <a:ext cx="1186755" cy="1364086"/>
      </dsp:txXfrm>
    </dsp:sp>
    <dsp:sp modelId="{A747FBB7-DD11-46DD-975D-DE55298BFCD0}">
      <dsp:nvSpPr>
        <dsp:cNvPr id="0" name=""/>
        <dsp:cNvSpPr/>
      </dsp:nvSpPr>
      <dsp:spPr>
        <a:xfrm>
          <a:off x="4926089" y="4206226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8608" y="3889685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6092" y="4069693"/>
        <a:ext cx="1186755" cy="1364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Своевременное принятие решений по </a:t>
          </a:r>
          <a:r>
            <a:rPr lang="ru-RU" sz="1400" kern="12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приоритизации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расходов в целях устойчивого развития муниципального образования «Холм-Жирковский район» Смоленской области.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устойчивости бюджетной системы Холм-Жирковского района и обеспечение долгосрочной сбалансированности бюджета муниципального района и  бюджетов городского и сельских поселений.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БЮДЖЕТ</a:t>
          </a:r>
          <a:r>
            <a:rPr lang="ru-RU" sz="1600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– </a:t>
          </a:r>
          <a:r>
            <a:rPr lang="ru-RU" sz="1600" u="none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u="none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553341" y="2937450"/>
          <a:ext cx="754496" cy="1392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248" y="0"/>
              </a:lnTo>
              <a:lnTo>
                <a:pt x="377248" y="1392108"/>
              </a:lnTo>
              <a:lnTo>
                <a:pt x="754496" y="13921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91004" y="3593919"/>
        <a:ext cx="79171" cy="79171"/>
      </dsp:txXfrm>
    </dsp:sp>
    <dsp:sp modelId="{C3CA5302-D760-4935-83CE-CAD436EDBEE6}">
      <dsp:nvSpPr>
        <dsp:cNvPr id="0" name=""/>
        <dsp:cNvSpPr/>
      </dsp:nvSpPr>
      <dsp:spPr>
        <a:xfrm>
          <a:off x="1553341" y="2891731"/>
          <a:ext cx="7308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0818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00480" y="2919180"/>
        <a:ext cx="36540" cy="36540"/>
      </dsp:txXfrm>
    </dsp:sp>
    <dsp:sp modelId="{2D0830CB-CAC8-4D26-A94F-EF9A7C7CE15F}">
      <dsp:nvSpPr>
        <dsp:cNvPr id="0" name=""/>
        <dsp:cNvSpPr/>
      </dsp:nvSpPr>
      <dsp:spPr>
        <a:xfrm>
          <a:off x="1553341" y="1544885"/>
          <a:ext cx="730818" cy="1392565"/>
        </a:xfrm>
        <a:custGeom>
          <a:avLst/>
          <a:gdLst/>
          <a:ahLst/>
          <a:cxnLst/>
          <a:rect l="0" t="0" r="0" b="0"/>
          <a:pathLst>
            <a:path>
              <a:moveTo>
                <a:pt x="0" y="1392565"/>
              </a:moveTo>
              <a:lnTo>
                <a:pt x="365409" y="1392565"/>
              </a:lnTo>
              <a:lnTo>
                <a:pt x="365409" y="0"/>
              </a:lnTo>
              <a:lnTo>
                <a:pt x="730818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9433" y="2201851"/>
        <a:ext cx="78634" cy="78634"/>
      </dsp:txXfrm>
    </dsp:sp>
    <dsp:sp modelId="{3635D7EA-A0D2-4C31-BD91-D42E31987555}">
      <dsp:nvSpPr>
        <dsp:cNvPr id="0" name=""/>
        <dsp:cNvSpPr/>
      </dsp:nvSpPr>
      <dsp:spPr>
        <a:xfrm rot="16200000">
          <a:off x="-1935401" y="2380424"/>
          <a:ext cx="5863433" cy="11140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latin typeface="Sitka Small" panose="02000505000000020004" pitchFamily="2" charset="0"/>
            </a:rPr>
            <a:t>Доходы бюджета</a:t>
          </a:r>
          <a:endParaRPr lang="ru-RU" sz="4800" kern="1200" dirty="0">
            <a:latin typeface="Sitka Small" panose="02000505000000020004" pitchFamily="2" charset="0"/>
          </a:endParaRPr>
        </a:p>
      </dsp:txBody>
      <dsp:txXfrm>
        <a:off x="-1935401" y="2380424"/>
        <a:ext cx="5863433" cy="1114052"/>
      </dsp:txXfrm>
    </dsp:sp>
    <dsp:sp modelId="{2CC34557-A9E8-46DD-AD39-D7F498986942}">
      <dsp:nvSpPr>
        <dsp:cNvPr id="0" name=""/>
        <dsp:cNvSpPr/>
      </dsp:nvSpPr>
      <dsp:spPr>
        <a:xfrm>
          <a:off x="2284159" y="987859"/>
          <a:ext cx="5557471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987859"/>
        <a:ext cx="5557471" cy="1114052"/>
      </dsp:txXfrm>
    </dsp:sp>
    <dsp:sp modelId="{F8517B3E-9151-4ED5-9CF7-90583179D1D8}">
      <dsp:nvSpPr>
        <dsp:cNvPr id="0" name=""/>
        <dsp:cNvSpPr/>
      </dsp:nvSpPr>
      <dsp:spPr>
        <a:xfrm>
          <a:off x="2284159" y="2380424"/>
          <a:ext cx="5522647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2380424"/>
        <a:ext cx="5522647" cy="1114052"/>
      </dsp:txXfrm>
    </dsp:sp>
    <dsp:sp modelId="{B8AB521B-3087-43E1-B997-014A727E8D05}">
      <dsp:nvSpPr>
        <dsp:cNvPr id="0" name=""/>
        <dsp:cNvSpPr/>
      </dsp:nvSpPr>
      <dsp:spPr>
        <a:xfrm>
          <a:off x="2307838" y="3772533"/>
          <a:ext cx="5475290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307838" y="3772533"/>
        <a:ext cx="5475290" cy="1114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0.27206</cdr:x>
      <cdr:y>0.06669</cdr:y>
    </cdr:from>
    <cdr:to>
      <cdr:x>0.38332</cdr:x>
      <cdr:y>0.12566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2376264" y="407135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0.50114</cdr:x>
      <cdr:y>0.67052</cdr:y>
    </cdr:from>
    <cdr:to>
      <cdr:x>0.78704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9845" y="1826336"/>
          <a:ext cx="1066750" cy="897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>
            <a:solidFill>
              <a:srgbClr val="000099"/>
            </a:solidFill>
            <a:latin typeface="Bookman Old Style" pitchFamily="18" charset="0"/>
          </a:endParaRPr>
        </a:p>
        <a:p xmlns:a="http://schemas.openxmlformats.org/drawingml/2006/main">
          <a:endParaRPr lang="ru-RU" sz="1200" dirty="0" smtClean="0">
            <a:solidFill>
              <a:srgbClr val="000099"/>
            </a:solidFill>
            <a:latin typeface="Sitka Small" panose="02000505000000020004" pitchFamily="2" charset="0"/>
          </a:endParaRP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</a:rPr>
            <a:t>бюджета</a:t>
          </a:r>
          <a:endParaRPr lang="ru-RU" sz="1200" dirty="0">
            <a:solidFill>
              <a:srgbClr val="000099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85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30.03.2023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hart" Target="../charts/chart2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chart" Target="../charts/chart4.xml"/><Relationship Id="rId10" Type="http://schemas.openxmlformats.org/officeDocument/2006/relationships/image" Target="../media/image76.png"/><Relationship Id="rId4" Type="http://schemas.openxmlformats.org/officeDocument/2006/relationships/chart" Target="../charts/chart3.xml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81.jpe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5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9.png"/><Relationship Id="rId3" Type="http://schemas.openxmlformats.org/officeDocument/2006/relationships/chart" Target="../charts/chart20.xml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chart" Target="../charts/chart24.xml"/><Relationship Id="rId5" Type="http://schemas.openxmlformats.org/officeDocument/2006/relationships/image" Target="../media/image86.jpeg"/><Relationship Id="rId10" Type="http://schemas.openxmlformats.org/officeDocument/2006/relationships/chart" Target="../charts/chart23.xml"/><Relationship Id="rId4" Type="http://schemas.openxmlformats.org/officeDocument/2006/relationships/chart" Target="../charts/chart21.xml"/><Relationship Id="rId9" Type="http://schemas.openxmlformats.org/officeDocument/2006/relationships/chart" Target="../charts/chart22.xml"/><Relationship Id="rId1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image" Target="../media/image86.jpeg"/><Relationship Id="rId10" Type="http://schemas.openxmlformats.org/officeDocument/2006/relationships/image" Target="../media/image92.png"/><Relationship Id="rId4" Type="http://schemas.openxmlformats.org/officeDocument/2006/relationships/chart" Target="../charts/chart26.xml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chart" Target="../charts/chart31.xml"/><Relationship Id="rId7" Type="http://schemas.openxmlformats.org/officeDocument/2006/relationships/chart" Target="../charts/chart34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image" Target="../media/image86.jpe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5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chart" Target="../charts/chart36.xml"/><Relationship Id="rId10" Type="http://schemas.openxmlformats.org/officeDocument/2006/relationships/image" Target="../media/image99.jpeg"/><Relationship Id="rId4" Type="http://schemas.openxmlformats.org/officeDocument/2006/relationships/chart" Target="../charts/chart35.xml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chart" Target="../charts/chart38.xml"/><Relationship Id="rId10" Type="http://schemas.openxmlformats.org/officeDocument/2006/relationships/image" Target="../media/image104.jpeg"/><Relationship Id="rId4" Type="http://schemas.openxmlformats.org/officeDocument/2006/relationships/chart" Target="../charts/chart37.xml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jpe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chart" Target="../charts/chart41.xml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chart" Target="../charts/chart40.xml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diagramColors" Target="../diagrams/colors10.xml"/><Relationship Id="rId3" Type="http://schemas.openxmlformats.org/officeDocument/2006/relationships/image" Target="../media/image86.jpe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0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11" Type="http://schemas.openxmlformats.org/officeDocument/2006/relationships/diagramLayout" Target="../diagrams/layout10.xml"/><Relationship Id="rId5" Type="http://schemas.openxmlformats.org/officeDocument/2006/relationships/chart" Target="../charts/chart44.xml"/><Relationship Id="rId10" Type="http://schemas.openxmlformats.org/officeDocument/2006/relationships/diagramData" Target="../diagrams/data10.xml"/><Relationship Id="rId4" Type="http://schemas.openxmlformats.org/officeDocument/2006/relationships/chart" Target="../charts/chart43.xml"/><Relationship Id="rId9" Type="http://schemas.openxmlformats.org/officeDocument/2006/relationships/image" Target="../media/image117.jpeg"/><Relationship Id="rId14" Type="http://schemas.microsoft.com/office/2007/relationships/diagramDrawing" Target="../diagrams/drawin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0.xml"/><Relationship Id="rId13" Type="http://schemas.openxmlformats.org/officeDocument/2006/relationships/diagramLayout" Target="../diagrams/layout11.xml"/><Relationship Id="rId18" Type="http://schemas.openxmlformats.org/officeDocument/2006/relationships/image" Target="../media/image122.png"/><Relationship Id="rId3" Type="http://schemas.openxmlformats.org/officeDocument/2006/relationships/image" Target="../media/image86.jpeg"/><Relationship Id="rId21" Type="http://schemas.openxmlformats.org/officeDocument/2006/relationships/image" Target="../media/image125.png"/><Relationship Id="rId7" Type="http://schemas.openxmlformats.org/officeDocument/2006/relationships/image" Target="../media/image5.png"/><Relationship Id="rId12" Type="http://schemas.openxmlformats.org/officeDocument/2006/relationships/diagramData" Target="../diagrams/data11.xml"/><Relationship Id="rId17" Type="http://schemas.openxmlformats.org/officeDocument/2006/relationships/image" Target="../media/image121.png"/><Relationship Id="rId2" Type="http://schemas.openxmlformats.org/officeDocument/2006/relationships/chart" Target="../charts/chart46.xml"/><Relationship Id="rId16" Type="http://schemas.microsoft.com/office/2007/relationships/diagramDrawing" Target="../diagrams/drawing11.xml"/><Relationship Id="rId20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120.jpeg"/><Relationship Id="rId5" Type="http://schemas.openxmlformats.org/officeDocument/2006/relationships/chart" Target="../charts/chart48.xml"/><Relationship Id="rId15" Type="http://schemas.openxmlformats.org/officeDocument/2006/relationships/diagramColors" Target="../diagrams/colors11.xml"/><Relationship Id="rId10" Type="http://schemas.openxmlformats.org/officeDocument/2006/relationships/image" Target="../media/image119.jpeg"/><Relationship Id="rId19" Type="http://schemas.openxmlformats.org/officeDocument/2006/relationships/image" Target="../media/image123.png"/><Relationship Id="rId4" Type="http://schemas.openxmlformats.org/officeDocument/2006/relationships/chart" Target="../charts/chart47.xml"/><Relationship Id="rId9" Type="http://schemas.openxmlformats.org/officeDocument/2006/relationships/image" Target="../media/image118.jpeg"/><Relationship Id="rId1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29.png"/><Relationship Id="rId3" Type="http://schemas.openxmlformats.org/officeDocument/2006/relationships/chart" Target="../charts/chart51.xml"/><Relationship Id="rId7" Type="http://schemas.openxmlformats.org/officeDocument/2006/relationships/chart" Target="../charts/chart54.xml"/><Relationship Id="rId12" Type="http://schemas.openxmlformats.org/officeDocument/2006/relationships/image" Target="../media/image12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7.gif"/><Relationship Id="rId5" Type="http://schemas.openxmlformats.org/officeDocument/2006/relationships/chart" Target="../charts/chart53.xml"/><Relationship Id="rId10" Type="http://schemas.openxmlformats.org/officeDocument/2006/relationships/image" Target="../media/image126.jpeg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1.xml"/><Relationship Id="rId13" Type="http://schemas.openxmlformats.org/officeDocument/2006/relationships/image" Target="../media/image135.jpeg"/><Relationship Id="rId3" Type="http://schemas.openxmlformats.org/officeDocument/2006/relationships/image" Target="../media/image86.jpeg"/><Relationship Id="rId7" Type="http://schemas.openxmlformats.org/officeDocument/2006/relationships/image" Target="../media/image5.png"/><Relationship Id="rId12" Type="http://schemas.openxmlformats.org/officeDocument/2006/relationships/image" Target="../media/image134.png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33.jpeg"/><Relationship Id="rId5" Type="http://schemas.openxmlformats.org/officeDocument/2006/relationships/chart" Target="../charts/chart59.xml"/><Relationship Id="rId10" Type="http://schemas.openxmlformats.org/officeDocument/2006/relationships/image" Target="../media/image132.png"/><Relationship Id="rId4" Type="http://schemas.openxmlformats.org/officeDocument/2006/relationships/chart" Target="../charts/chart58.xml"/><Relationship Id="rId9" Type="http://schemas.openxmlformats.org/officeDocument/2006/relationships/image" Target="../media/image131.png"/><Relationship Id="rId14" Type="http://schemas.openxmlformats.org/officeDocument/2006/relationships/image" Target="../media/image1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chart" Target="../charts/chart63.xml"/><Relationship Id="rId7" Type="http://schemas.openxmlformats.org/officeDocument/2006/relationships/chart" Target="../charts/chart66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65.xml"/><Relationship Id="rId10" Type="http://schemas.openxmlformats.org/officeDocument/2006/relationships/image" Target="../media/image95.png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39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141.png"/><Relationship Id="rId4" Type="http://schemas.openxmlformats.org/officeDocument/2006/relationships/diagramData" Target="../diagrams/data13.xml"/><Relationship Id="rId9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chart" Target="../charts/chart69.xml"/><Relationship Id="rId9" Type="http://schemas.microsoft.com/office/2007/relationships/diagramDrawing" Target="../diagrams/drawing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50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51.pn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1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154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53.png"/><Relationship Id="rId4" Type="http://schemas.openxmlformats.org/officeDocument/2006/relationships/diagramData" Target="../diagrams/data16.xml"/><Relationship Id="rId9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6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59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0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62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5" Type="http://schemas.openxmlformats.org/officeDocument/2006/relationships/image" Target="../media/image164.png"/><Relationship Id="rId10" Type="http://schemas.microsoft.com/office/2007/relationships/diagramDrawing" Target="../diagrams/drawing18.xml"/><Relationship Id="rId4" Type="http://schemas.openxmlformats.org/officeDocument/2006/relationships/image" Target="../media/image163.gif"/><Relationship Id="rId9" Type="http://schemas.openxmlformats.org/officeDocument/2006/relationships/diagramColors" Target="../diagrams/colors1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62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65.png"/><Relationship Id="rId10" Type="http://schemas.microsoft.com/office/2007/relationships/diagramDrawing" Target="../diagrams/drawing19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chart" Target="../charts/chart73.xml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11" Type="http://schemas.openxmlformats.org/officeDocument/2006/relationships/image" Target="../media/image167.png"/><Relationship Id="rId5" Type="http://schemas.openxmlformats.org/officeDocument/2006/relationships/image" Target="../media/image166.png"/><Relationship Id="rId10" Type="http://schemas.microsoft.com/office/2007/relationships/diagramDrawing" Target="../diagrams/drawing20.xml"/><Relationship Id="rId4" Type="http://schemas.openxmlformats.org/officeDocument/2006/relationships/image" Target="../media/image162.png"/><Relationship Id="rId9" Type="http://schemas.openxmlformats.org/officeDocument/2006/relationships/diagramColors" Target="../diagrams/colors2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2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microsoft.com/office/2007/relationships/diagramDrawing" Target="../diagrams/drawing2.xml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diagramData" Target="../diagrams/data2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diagramColors" Target="../diagrams/colors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8.png"/><Relationship Id="rId3" Type="http://schemas.openxmlformats.org/officeDocument/2006/relationships/image" Target="../media/image162.png"/><Relationship Id="rId7" Type="http://schemas.openxmlformats.org/officeDocument/2006/relationships/image" Target="../media/image170.pn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11" Type="http://schemas.openxmlformats.org/officeDocument/2006/relationships/image" Target="../media/image176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162.png"/><Relationship Id="rId7" Type="http://schemas.openxmlformats.org/officeDocument/2006/relationships/diagramLayout" Target="../diagrams/layout21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1.xml"/><Relationship Id="rId11" Type="http://schemas.openxmlformats.org/officeDocument/2006/relationships/image" Target="../media/image107.png"/><Relationship Id="rId5" Type="http://schemas.openxmlformats.org/officeDocument/2006/relationships/image" Target="../media/image181.png"/><Relationship Id="rId10" Type="http://schemas.microsoft.com/office/2007/relationships/diagramDrawing" Target="../diagrams/drawing21.xml"/><Relationship Id="rId4" Type="http://schemas.openxmlformats.org/officeDocument/2006/relationships/image" Target="../media/image180.png"/><Relationship Id="rId9" Type="http://schemas.openxmlformats.org/officeDocument/2006/relationships/diagramColors" Target="../diagrams/colors2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07.png"/><Relationship Id="rId7" Type="http://schemas.openxmlformats.org/officeDocument/2006/relationships/image" Target="../media/image182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2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87.pn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6.jpeg"/><Relationship Id="rId5" Type="http://schemas.openxmlformats.org/officeDocument/2006/relationships/image" Target="../media/image162.png"/><Relationship Id="rId4" Type="http://schemas.openxmlformats.org/officeDocument/2006/relationships/image" Target="../media/image1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9.png"/><Relationship Id="rId5" Type="http://schemas.openxmlformats.org/officeDocument/2006/relationships/image" Target="../media/image162.png"/><Relationship Id="rId4" Type="http://schemas.openxmlformats.org/officeDocument/2006/relationships/image" Target="../media/image1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1.jpeg"/><Relationship Id="rId5" Type="http://schemas.openxmlformats.org/officeDocument/2006/relationships/image" Target="../media/image190.png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9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chart" Target="../charts/chart7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8.png"/><Relationship Id="rId5" Type="http://schemas.openxmlformats.org/officeDocument/2006/relationships/image" Target="../media/image197.jpeg"/><Relationship Id="rId4" Type="http://schemas.openxmlformats.org/officeDocument/2006/relationships/chart" Target="../charts/chart8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png"/><Relationship Id="rId14" Type="http://schemas.microsoft.com/office/2007/relationships/diagramDrawing" Target="../diagrams/drawin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201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pn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3.png"/><Relationship Id="rId5" Type="http://schemas.openxmlformats.org/officeDocument/2006/relationships/image" Target="../media/image202.jpeg"/><Relationship Id="rId4" Type="http://schemas.openxmlformats.org/officeDocument/2006/relationships/image" Target="../media/image1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7.png"/><Relationship Id="rId5" Type="http://schemas.openxmlformats.org/officeDocument/2006/relationships/image" Target="../media/image206.jpeg"/><Relationship Id="rId4" Type="http://schemas.openxmlformats.org/officeDocument/2006/relationships/image" Target="../media/image1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210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9.jpeg"/><Relationship Id="rId5" Type="http://schemas.openxmlformats.org/officeDocument/2006/relationships/image" Target="../media/image208.png"/><Relationship Id="rId4" Type="http://schemas.openxmlformats.org/officeDocument/2006/relationships/image" Target="../media/image1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1.jpeg"/><Relationship Id="rId4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7.xml"/><Relationship Id="rId7" Type="http://schemas.openxmlformats.org/officeDocument/2006/relationships/image" Target="../media/image2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2.jpeg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5.png"/><Relationship Id="rId5" Type="http://schemas.openxmlformats.org/officeDocument/2006/relationships/image" Target="../media/image214.jpeg"/><Relationship Id="rId4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218.pn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1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0.png"/><Relationship Id="rId5" Type="http://schemas.openxmlformats.org/officeDocument/2006/relationships/image" Target="../media/image219.jpeg"/><Relationship Id="rId4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162.png"/><Relationship Id="rId7" Type="http://schemas.openxmlformats.org/officeDocument/2006/relationships/image" Target="../media/image224.gif"/><Relationship Id="rId12" Type="http://schemas.openxmlformats.org/officeDocument/2006/relationships/image" Target="../media/image2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3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jpeg"/><Relationship Id="rId4" Type="http://schemas.openxmlformats.org/officeDocument/2006/relationships/image" Target="../media/image23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проекту  решения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2023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2024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и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2025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79" y="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253380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4400" b="1" cap="none" spc="0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399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903282" y="122283"/>
            <a:ext cx="3310141" cy="228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53" y="-305396"/>
            <a:ext cx="3254862" cy="3116924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82260141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Поддержка инвестиционной активности субъектов предпринимательской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деятельности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,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стимулирование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ответственности администраторов доходов бюджетов муниципальных    об       образований за эффективное прогнозирование, своевременное перечисление налогов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и  неналоговых платежей.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эффективности реализации мер, направленных на расширение налоговой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базы по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имущественным налогам путем выявления и включения в налогооблагаемую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базу имущества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 земельных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участков, которые ранее не были зарегистрированы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Указами Президента Российской Федерации, в части повышения оплаты труда     </a:t>
            </a:r>
          </a:p>
          <a:p>
            <a:pPr algn="just"/>
            <a:r>
              <a:rPr lang="ru-RU" sz="140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отдельных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категорий работников бюджетной сферы.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Стимулирование органов местного самоуправления муниципальных образований Холм-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района Смоленской области к повышению уровня самодостаточности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местных бюджетов.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Организация адресной работы органов местного самоуправления Холм-Жирковского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и территориальных налоговых органов с физическими лицами, имеющими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задолженность в бюджет по имущественным налогам.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5461908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оплаты труда работников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бюджетной сферы не ниже минимального 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размера оплаты труда, устанавливаемого на федеральном уровне.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Реализация мер по укреплению финансовой дисциплины, соблюдению требований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бюджетного законодательства 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ответственности муниципальных учреждений за невыполнение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муниципального задания, в т. ч. требований о возврате средств субсидий в случае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недостижения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показателей, установленных в муниципальных заданиях.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действующим законодательствам к полномочиям исполнительных органов района.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уровня долговой нагрузки на бюджеты муниципальных образований </a:t>
            </a:r>
            <a:endParaRPr lang="ru-RU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Холм-Жирковского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Применение совершенных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контроля 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5497970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05638212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281 187,3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281 187,3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33 130,1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33 130,1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334 463,2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334 463,2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286 518,9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286 518,9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780084625"/>
              </p:ext>
            </p:extLst>
          </p:nvPr>
        </p:nvGraphicFramePr>
        <p:xfrm>
          <a:off x="2857053" y="1820993"/>
          <a:ext cx="3316763" cy="304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513754717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94066705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35" name="object 41"/>
          <p:cNvGrpSpPr/>
          <p:nvPr/>
        </p:nvGrpSpPr>
        <p:grpSpPr>
          <a:xfrm>
            <a:off x="6804248" y="4491781"/>
            <a:ext cx="721360" cy="466725"/>
            <a:chOff x="3459479" y="9268967"/>
            <a:chExt cx="721360" cy="466725"/>
          </a:xfrm>
        </p:grpSpPr>
        <p:sp>
          <p:nvSpPr>
            <p:cNvPr id="36" name="object 42"/>
            <p:cNvSpPr/>
            <p:nvPr/>
          </p:nvSpPr>
          <p:spPr>
            <a:xfrm>
              <a:off x="3459479" y="9340595"/>
              <a:ext cx="721360" cy="394970"/>
            </a:xfrm>
            <a:custGeom>
              <a:avLst/>
              <a:gdLst/>
              <a:ahLst/>
              <a:cxnLst/>
              <a:rect l="l" t="t" r="r" b="b"/>
              <a:pathLst>
                <a:path w="721360" h="394970">
                  <a:moveTo>
                    <a:pt x="360425" y="0"/>
                  </a:moveTo>
                  <a:lnTo>
                    <a:pt x="0" y="394716"/>
                  </a:lnTo>
                  <a:lnTo>
                    <a:pt x="720852" y="394716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3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251460" y="0"/>
                  </a:moveTo>
                  <a:lnTo>
                    <a:pt x="0" y="335280"/>
                  </a:lnTo>
                  <a:lnTo>
                    <a:pt x="502919" y="33528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4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0" y="335280"/>
                  </a:moveTo>
                  <a:lnTo>
                    <a:pt x="251460" y="0"/>
                  </a:lnTo>
                  <a:lnTo>
                    <a:pt x="502919" y="335280"/>
                  </a:lnTo>
                  <a:lnTo>
                    <a:pt x="0" y="335280"/>
                  </a:lnTo>
                  <a:close/>
                </a:path>
              </a:pathLst>
            </a:custGeom>
            <a:ln w="12191">
              <a:solidFill>
                <a:srgbClr val="4179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5991" y="9268967"/>
              <a:ext cx="149351" cy="140208"/>
            </a:xfrm>
            <a:prstGeom prst="rect">
              <a:avLst/>
            </a:prstGeom>
          </p:spPr>
        </p:pic>
      </p:grpSp>
      <p:sp>
        <p:nvSpPr>
          <p:cNvPr id="40" name="object 5"/>
          <p:cNvSpPr/>
          <p:nvPr/>
        </p:nvSpPr>
        <p:spPr>
          <a:xfrm>
            <a:off x="5565807" y="4433107"/>
            <a:ext cx="3049905" cy="45720"/>
          </a:xfrm>
          <a:custGeom>
            <a:avLst/>
            <a:gdLst/>
            <a:ahLst/>
            <a:cxnLst/>
            <a:rect l="l" t="t" r="r" b="b"/>
            <a:pathLst>
              <a:path w="3049904" h="45720">
                <a:moveTo>
                  <a:pt x="0" y="45719"/>
                </a:moveTo>
                <a:lnTo>
                  <a:pt x="3049523" y="45719"/>
                </a:lnTo>
                <a:lnTo>
                  <a:pt x="3049523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19812">
            <a:solidFill>
              <a:srgbClr val="4179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35"/>
          <p:cNvGrpSpPr/>
          <p:nvPr/>
        </p:nvGrpSpPr>
        <p:grpSpPr>
          <a:xfrm>
            <a:off x="5310854" y="3911519"/>
            <a:ext cx="509905" cy="508634"/>
            <a:chOff x="2186939" y="8823947"/>
            <a:chExt cx="509905" cy="508634"/>
          </a:xfrm>
        </p:grpSpPr>
        <p:pic>
          <p:nvPicPr>
            <p:cNvPr id="43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6939" y="8823947"/>
              <a:ext cx="509803" cy="508266"/>
            </a:xfrm>
            <a:prstGeom prst="rect">
              <a:avLst/>
            </a:prstGeom>
          </p:spPr>
        </p:pic>
        <p:pic>
          <p:nvPicPr>
            <p:cNvPr id="46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79" y="8927592"/>
              <a:ext cx="304800" cy="304799"/>
            </a:xfrm>
            <a:prstGeom prst="rect">
              <a:avLst/>
            </a:prstGeom>
          </p:spPr>
        </p:pic>
      </p:grpSp>
      <p:grpSp>
        <p:nvGrpSpPr>
          <p:cNvPr id="47" name="object 38"/>
          <p:cNvGrpSpPr/>
          <p:nvPr/>
        </p:nvGrpSpPr>
        <p:grpSpPr>
          <a:xfrm>
            <a:off x="8360759" y="3895725"/>
            <a:ext cx="509905" cy="509905"/>
            <a:chOff x="4732020" y="8828531"/>
            <a:chExt cx="509905" cy="509905"/>
          </a:xfrm>
        </p:grpSpPr>
        <p:pic>
          <p:nvPicPr>
            <p:cNvPr id="48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2020" y="8828531"/>
              <a:ext cx="509777" cy="509777"/>
            </a:xfrm>
            <a:prstGeom prst="rect">
              <a:avLst/>
            </a:prstGeom>
          </p:spPr>
        </p:pic>
        <p:pic>
          <p:nvPicPr>
            <p:cNvPr id="49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840" y="8939783"/>
              <a:ext cx="304800" cy="304800"/>
            </a:xfrm>
            <a:prstGeom prst="rect">
              <a:avLst/>
            </a:prstGeom>
          </p:spPr>
        </p:pic>
      </p:grpSp>
      <p:sp>
        <p:nvSpPr>
          <p:cNvPr id="50" name="object 46"/>
          <p:cNvSpPr txBox="1"/>
          <p:nvPr/>
        </p:nvSpPr>
        <p:spPr>
          <a:xfrm>
            <a:off x="5193623" y="4478827"/>
            <a:ext cx="821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45" dirty="0">
                <a:solidFill>
                  <a:srgbClr val="39607C"/>
                </a:solidFill>
                <a:latin typeface="Arial"/>
                <a:cs typeface="Arial"/>
              </a:rPr>
              <a:t>ох</a:t>
            </a:r>
            <a:r>
              <a:rPr sz="1600" b="1" spc="-35" dirty="0">
                <a:solidFill>
                  <a:srgbClr val="39607C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5" dirty="0">
                <a:solidFill>
                  <a:srgbClr val="39607C"/>
                </a:solidFill>
                <a:latin typeface="Arial"/>
                <a:cs typeface="Arial"/>
              </a:rPr>
              <a:t>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8218304" y="4490350"/>
            <a:ext cx="910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57B2B"/>
                </a:solidFill>
                <a:latin typeface="Arial"/>
                <a:cs typeface="Arial"/>
              </a:rPr>
              <a:t>Расходы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2" name="object 34"/>
          <p:cNvSpPr txBox="1"/>
          <p:nvPr/>
        </p:nvSpPr>
        <p:spPr>
          <a:xfrm>
            <a:off x="5220072" y="1737328"/>
            <a:ext cx="3725642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муниципального образования «Холм-Жирковский район» Смоленской области </a:t>
            </a:r>
            <a:r>
              <a:rPr sz="1600" spc="8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sz="1600" spc="5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3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5</a:t>
            </a:r>
            <a:r>
              <a:rPr sz="1600" spc="3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годы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принят</a:t>
            </a:r>
            <a:r>
              <a:rPr sz="1600" spc="6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бездефицитным</a:t>
            </a:r>
            <a:r>
              <a:rPr sz="1600" b="1" spc="7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 </a:t>
            </a:r>
            <a:r>
              <a:rPr sz="1600" spc="-409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расходы</a:t>
            </a:r>
            <a:r>
              <a:rPr sz="1600" spc="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бюджета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соответствуют</a:t>
            </a:r>
            <a:r>
              <a:rPr sz="1600" spc="4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его доходам</a:t>
            </a: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03927"/>
            <a:ext cx="2233072" cy="145335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6" y="4359634"/>
            <a:ext cx="2233072" cy="145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582288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2023-2025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020272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569" y="120451"/>
            <a:ext cx="2222927" cy="168474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97662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422" y="120451"/>
            <a:ext cx="364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7020272" y="764704"/>
            <a:ext cx="1368152" cy="668013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04114049"/>
              </p:ext>
            </p:extLst>
          </p:nvPr>
        </p:nvGraphicFramePr>
        <p:xfrm>
          <a:off x="395536" y="764704"/>
          <a:ext cx="8280920" cy="587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309" y="0"/>
            <a:ext cx="67129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375" y="3461933"/>
            <a:ext cx="1003563" cy="10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5533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«Бюджет для граждан» 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район» 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2023 год и на плановый период 2024 и 2025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 решением Холм-Жирковского районного Совета депутатов от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№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5453387" y="6621461"/>
            <a:ext cx="3657600" cy="189194"/>
          </a:xfrm>
          <a:prstGeom prst="rect">
            <a:avLst/>
          </a:prstGeo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3515" y="4522564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0405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54" y="-8763"/>
            <a:ext cx="3079759" cy="286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012145379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084392372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031313287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(оценка)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334 463,2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45 966,7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3 110,0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285 386,5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85,4 %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3967082091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51326494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25793246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884075978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38666725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170951502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1708514933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945122011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167417108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333 130,1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281 187,3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286 518,9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46 823,2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14,0 %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819,0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285 487,9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85,8 %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49 683,1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15,6  %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53 360,6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18,6 %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843,0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230 661,2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84,1 %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868,3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232 290,0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81,1 %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9309" y="0"/>
            <a:ext cx="476871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966287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 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803,6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701,5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452,5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48 001,4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687,0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759,2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889,3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922,4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177,7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210,7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258,8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323,9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649241540"/>
              </p:ext>
            </p:extLst>
          </p:nvPr>
        </p:nvGraphicFramePr>
        <p:xfrm>
          <a:off x="2843808" y="4985395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120838445"/>
              </p:ext>
            </p:extLst>
          </p:nvPr>
        </p:nvGraphicFramePr>
        <p:xfrm>
          <a:off x="3275856" y="5805265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309" y="0"/>
            <a:ext cx="6238086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04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92945273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45 444,5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2210381"/>
            <a:ext cx="9075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40 803,6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5121" y="1994458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41 701,5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8624" y="1438693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44 452,5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0164" y="881236"/>
            <a:ext cx="900100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48 001,4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16479241"/>
              </p:ext>
            </p:extLst>
          </p:nvPr>
        </p:nvGraphicFramePr>
        <p:xfrm>
          <a:off x="323528" y="2513574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16601" y="833719"/>
            <a:ext cx="28803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17872367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87,5 %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88,0%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88,4%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325" y="114585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282711" y="364004"/>
            <a:ext cx="1419860" cy="1392555"/>
            <a:chOff x="89915" y="1891283"/>
            <a:chExt cx="1419860" cy="1392555"/>
          </a:xfrm>
        </p:grpSpPr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915" y="1891283"/>
              <a:ext cx="1419606" cy="13921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711" y="2121420"/>
              <a:ext cx="583666" cy="57301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9475" y="2176271"/>
              <a:ext cx="478790" cy="467995"/>
            </a:xfrm>
            <a:custGeom>
              <a:avLst/>
              <a:gdLst/>
              <a:ahLst/>
              <a:cxnLst/>
              <a:rect l="l" t="t" r="r" b="b"/>
              <a:pathLst>
                <a:path w="478790" h="467994">
                  <a:moveTo>
                    <a:pt x="239268" y="0"/>
                  </a:moveTo>
                  <a:lnTo>
                    <a:pt x="191047" y="4754"/>
                  </a:lnTo>
                  <a:lnTo>
                    <a:pt x="146134" y="18389"/>
                  </a:lnTo>
                  <a:lnTo>
                    <a:pt x="105491" y="39962"/>
                  </a:lnTo>
                  <a:lnTo>
                    <a:pt x="70080" y="68532"/>
                  </a:lnTo>
                  <a:lnTo>
                    <a:pt x="40863" y="103156"/>
                  </a:lnTo>
                  <a:lnTo>
                    <a:pt x="18802" y="142892"/>
                  </a:lnTo>
                  <a:lnTo>
                    <a:pt x="4861" y="186799"/>
                  </a:lnTo>
                  <a:lnTo>
                    <a:pt x="0" y="233933"/>
                  </a:lnTo>
                  <a:lnTo>
                    <a:pt x="4861" y="281068"/>
                  </a:lnTo>
                  <a:lnTo>
                    <a:pt x="18802" y="324975"/>
                  </a:lnTo>
                  <a:lnTo>
                    <a:pt x="40863" y="364711"/>
                  </a:lnTo>
                  <a:lnTo>
                    <a:pt x="70080" y="399335"/>
                  </a:lnTo>
                  <a:lnTo>
                    <a:pt x="105491" y="427905"/>
                  </a:lnTo>
                  <a:lnTo>
                    <a:pt x="146134" y="449478"/>
                  </a:lnTo>
                  <a:lnTo>
                    <a:pt x="191047" y="463113"/>
                  </a:lnTo>
                  <a:lnTo>
                    <a:pt x="239268" y="467867"/>
                  </a:lnTo>
                  <a:lnTo>
                    <a:pt x="287488" y="463113"/>
                  </a:lnTo>
                  <a:lnTo>
                    <a:pt x="332401" y="449478"/>
                  </a:lnTo>
                  <a:lnTo>
                    <a:pt x="373044" y="427905"/>
                  </a:lnTo>
                  <a:lnTo>
                    <a:pt x="408455" y="399335"/>
                  </a:lnTo>
                  <a:lnTo>
                    <a:pt x="437672" y="364711"/>
                  </a:lnTo>
                  <a:lnTo>
                    <a:pt x="459733" y="324975"/>
                  </a:lnTo>
                  <a:lnTo>
                    <a:pt x="473674" y="281068"/>
                  </a:lnTo>
                  <a:lnTo>
                    <a:pt x="478536" y="233933"/>
                  </a:lnTo>
                  <a:lnTo>
                    <a:pt x="473674" y="186799"/>
                  </a:lnTo>
                  <a:lnTo>
                    <a:pt x="459733" y="142892"/>
                  </a:lnTo>
                  <a:lnTo>
                    <a:pt x="437672" y="103156"/>
                  </a:lnTo>
                  <a:lnTo>
                    <a:pt x="408455" y="68532"/>
                  </a:lnTo>
                  <a:lnTo>
                    <a:pt x="373044" y="39962"/>
                  </a:lnTo>
                  <a:lnTo>
                    <a:pt x="332401" y="18389"/>
                  </a:lnTo>
                  <a:lnTo>
                    <a:pt x="287488" y="4754"/>
                  </a:lnTo>
                  <a:lnTo>
                    <a:pt x="239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252" y="2208250"/>
              <a:ext cx="310959" cy="48618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8160" y="2234183"/>
              <a:ext cx="208915" cy="384175"/>
            </a:xfrm>
            <a:custGeom>
              <a:avLst/>
              <a:gdLst/>
              <a:ahLst/>
              <a:cxnLst/>
              <a:rect l="l" t="t" r="r" b="b"/>
              <a:pathLst>
                <a:path w="208915" h="384175">
                  <a:moveTo>
                    <a:pt x="0" y="0"/>
                  </a:moveTo>
                  <a:lnTo>
                    <a:pt x="104394" y="192024"/>
                  </a:lnTo>
                  <a:lnTo>
                    <a:pt x="0" y="384048"/>
                  </a:lnTo>
                  <a:lnTo>
                    <a:pt x="208788" y="19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74616666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4 227,9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5900" y="809817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4 427,3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64813" y="749254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4 525,6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856073801"/>
              </p:ext>
            </p:extLst>
          </p:nvPr>
        </p:nvGraphicFramePr>
        <p:xfrm>
          <a:off x="179512" y="1740898"/>
          <a:ext cx="4968552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96331826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16769037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933271818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8,9 %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8,8 %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8,5%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3 495,6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0835" y="804182"/>
            <a:ext cx="81914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4 347,5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999" y="1073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3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128" y="-59901"/>
            <a:ext cx="1518809" cy="1484363"/>
          </a:xfrm>
          <a:prstGeom prst="rect">
            <a:avLst/>
          </a:prstGeom>
        </p:spPr>
      </p:pic>
      <p:pic>
        <p:nvPicPr>
          <p:cNvPr id="54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95400" y="292006"/>
            <a:ext cx="271246" cy="461771"/>
          </a:xfrm>
          <a:prstGeom prst="rect">
            <a:avLst/>
          </a:prstGeom>
        </p:spPr>
      </p:pic>
      <p:sp>
        <p:nvSpPr>
          <p:cNvPr id="55" name="object 32"/>
          <p:cNvSpPr/>
          <p:nvPr/>
        </p:nvSpPr>
        <p:spPr>
          <a:xfrm>
            <a:off x="6078827" y="274340"/>
            <a:ext cx="486409" cy="467995"/>
          </a:xfrm>
          <a:custGeom>
            <a:avLst/>
            <a:gdLst/>
            <a:ahLst/>
            <a:cxnLst/>
            <a:rect l="l" t="t" r="r" b="b"/>
            <a:pathLst>
              <a:path w="486409" h="467995">
                <a:moveTo>
                  <a:pt x="0" y="233934"/>
                </a:moveTo>
                <a:lnTo>
                  <a:pt x="4938" y="186799"/>
                </a:lnTo>
                <a:lnTo>
                  <a:pt x="19101" y="142892"/>
                </a:lnTo>
                <a:lnTo>
                  <a:pt x="41513" y="103156"/>
                </a:lnTo>
                <a:lnTo>
                  <a:pt x="71194" y="68532"/>
                </a:lnTo>
                <a:lnTo>
                  <a:pt x="107169" y="39962"/>
                </a:lnTo>
                <a:lnTo>
                  <a:pt x="148459" y="18389"/>
                </a:lnTo>
                <a:lnTo>
                  <a:pt x="194088" y="4754"/>
                </a:lnTo>
                <a:lnTo>
                  <a:pt x="243077" y="0"/>
                </a:lnTo>
                <a:lnTo>
                  <a:pt x="292067" y="4754"/>
                </a:lnTo>
                <a:lnTo>
                  <a:pt x="337696" y="18389"/>
                </a:lnTo>
                <a:lnTo>
                  <a:pt x="378986" y="39962"/>
                </a:lnTo>
                <a:lnTo>
                  <a:pt x="414961" y="68532"/>
                </a:lnTo>
                <a:lnTo>
                  <a:pt x="444642" y="103156"/>
                </a:lnTo>
                <a:lnTo>
                  <a:pt x="467054" y="142892"/>
                </a:lnTo>
                <a:lnTo>
                  <a:pt x="481217" y="186799"/>
                </a:lnTo>
                <a:lnTo>
                  <a:pt x="486156" y="233934"/>
                </a:lnTo>
                <a:lnTo>
                  <a:pt x="481217" y="281068"/>
                </a:lnTo>
                <a:lnTo>
                  <a:pt x="467054" y="324975"/>
                </a:lnTo>
                <a:lnTo>
                  <a:pt x="444642" y="364711"/>
                </a:lnTo>
                <a:lnTo>
                  <a:pt x="414961" y="399335"/>
                </a:lnTo>
                <a:lnTo>
                  <a:pt x="378986" y="427905"/>
                </a:lnTo>
                <a:lnTo>
                  <a:pt x="337696" y="449478"/>
                </a:lnTo>
                <a:lnTo>
                  <a:pt x="292067" y="463113"/>
                </a:lnTo>
                <a:lnTo>
                  <a:pt x="243077" y="467868"/>
                </a:lnTo>
                <a:lnTo>
                  <a:pt x="194088" y="463113"/>
                </a:lnTo>
                <a:lnTo>
                  <a:pt x="148459" y="449478"/>
                </a:lnTo>
                <a:lnTo>
                  <a:pt x="107169" y="427905"/>
                </a:lnTo>
                <a:lnTo>
                  <a:pt x="71194" y="399335"/>
                </a:lnTo>
                <a:lnTo>
                  <a:pt x="41513" y="364711"/>
                </a:lnTo>
                <a:lnTo>
                  <a:pt x="19101" y="324975"/>
                </a:lnTo>
                <a:lnTo>
                  <a:pt x="4938" y="281068"/>
                </a:lnTo>
                <a:lnTo>
                  <a:pt x="0" y="23393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9" y="4155448"/>
            <a:ext cx="2783146" cy="1145759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Единый сельскохозяйственный налог.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 и </a:t>
            </a:r>
            <a:r>
              <a:rPr lang="ru-RU" sz="1050" dirty="0" err="1" smtClean="0">
                <a:solidFill>
                  <a:srgbClr val="003300"/>
                </a:solidFill>
              </a:rPr>
              <a:t>т.д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3" y="5489086"/>
            <a:ext cx="3548358" cy="1096396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rgbClr val="003300"/>
                </a:solidFill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29638" y="4163705"/>
            <a:ext cx="2783147" cy="1137501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39920384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620,1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0458" y="868070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889,3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4386" y="126991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728,3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2802" y="118425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757,4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236" y="10825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787,7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884569955"/>
              </p:ext>
            </p:extLst>
          </p:nvPr>
        </p:nvGraphicFramePr>
        <p:xfrm>
          <a:off x="251520" y="1689774"/>
          <a:ext cx="5472608" cy="280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9959999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0250121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14078502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4602119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668" y="4602119"/>
            <a:ext cx="4578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Плательщиками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государственной пошлины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880" y="102992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59" y="994134"/>
            <a:ext cx="1645500" cy="1596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75258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144,0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210,8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0444176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728361206"/>
              </p:ext>
            </p:extLst>
          </p:nvPr>
        </p:nvGraphicFramePr>
        <p:xfrm>
          <a:off x="3491880" y="5301208"/>
          <a:ext cx="5400600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037947" y="18864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9308" y="0"/>
            <a:ext cx="6496908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472764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989,1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181,8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428,4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778,7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908,4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595,5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148 758,4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191,3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923085249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65320239"/>
              </p:ext>
            </p:extLst>
          </p:nvPr>
        </p:nvGraphicFramePr>
        <p:xfrm>
          <a:off x="3563888" y="5013177"/>
          <a:ext cx="5580112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110463" y="9597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856761"/>
              </p:ext>
            </p:extLst>
          </p:nvPr>
        </p:nvGraphicFramePr>
        <p:xfrm>
          <a:off x="0" y="464841"/>
          <a:ext cx="9144001" cy="4959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36 960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058,2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301,6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910,4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054,9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2702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204,0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780,0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82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173 949,4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296,3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630,4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231,4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827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310,8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883,8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959,2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305,1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776,5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431,2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772,1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094,1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662,8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379,8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94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132,1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656,1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046,0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38904367"/>
              </p:ext>
            </p:extLst>
          </p:nvPr>
        </p:nvGraphicFramePr>
        <p:xfrm>
          <a:off x="-756592" y="5326929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977936421"/>
              </p:ext>
            </p:extLst>
          </p:nvPr>
        </p:nvGraphicFramePr>
        <p:xfrm>
          <a:off x="97305" y="5805264"/>
          <a:ext cx="5698831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3" y="2799172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32240" y="5444510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7305" y="3237246"/>
            <a:ext cx="432048" cy="551257"/>
          </a:xfrm>
          <a:prstGeom prst="rect">
            <a:avLst/>
          </a:prstGeom>
        </p:spPr>
      </p:pic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8747" y="-21594"/>
            <a:ext cx="5272772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68" y="125706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433"/>
            <a:ext cx="482575" cy="487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27611547"/>
              </p:ext>
            </p:extLst>
          </p:nvPr>
        </p:nvGraphicFramePr>
        <p:xfrm>
          <a:off x="107504" y="4077073"/>
          <a:ext cx="4032448" cy="26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4678" y="4237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36 854,9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9202" y="5240233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32 910,4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6586" y="483080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34 054,9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3399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78163086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0922788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28811613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</a:p>
          <a:p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66935715"/>
              </p:ext>
            </p:extLst>
          </p:nvPr>
        </p:nvGraphicFramePr>
        <p:xfrm>
          <a:off x="165830" y="260649"/>
          <a:ext cx="8870668" cy="411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1 758,1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1 847,9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1 921,9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3 696,3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2 973,7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3 082,6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23 119,0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19 829,4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20 504,3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7 741,8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6 478,0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7 764,8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600,0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1 386,0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781,0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781,0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8747" y="-21594"/>
            <a:ext cx="4439164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9" y="13167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5385">
              <a:schemeClr val="bg2">
                <a:lumMod val="47000"/>
                <a:lumOff val="53000"/>
                <a:alpha val="28000"/>
              </a:schemeClr>
            </a:gs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309" y="0"/>
            <a:ext cx="455269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играет центральную роль в экономике района 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34190193"/>
              </p:ext>
            </p:extLst>
          </p:nvPr>
        </p:nvGraphicFramePr>
        <p:xfrm>
          <a:off x="179512" y="4472791"/>
          <a:ext cx="4152733" cy="2310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34535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192 296,3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0505" y="52057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176 630,4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484" y="522085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177 231,4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5170604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75185754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611307597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57,7 %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2,6%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61,9 %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1822203028"/>
              </p:ext>
            </p:extLst>
          </p:nvPr>
        </p:nvGraphicFramePr>
        <p:xfrm>
          <a:off x="395536" y="5733256"/>
          <a:ext cx="3744416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77792009"/>
              </p:ext>
            </p:extLst>
          </p:nvPr>
        </p:nvGraphicFramePr>
        <p:xfrm>
          <a:off x="-756592" y="548680"/>
          <a:ext cx="7848872" cy="4116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34 978,7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29 964,7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31 337,8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135 603,6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125 978,1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124 875,8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13 658,6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13 390,3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14 059,9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109,0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 0,0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 0,0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7 946,4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7 297,3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6 957,9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805" y="133818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5240695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308559779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19352591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17,8 %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17,6 %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334742039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1109036300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202669811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50 305,1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49 959,2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58 883,8</a:t>
            </a:r>
            <a:endParaRPr sz="1600" dirty="0"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0" y="11721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1859410"/>
              </p:ext>
            </p:extLst>
          </p:nvPr>
        </p:nvGraphicFramePr>
        <p:xfrm>
          <a:off x="179512" y="5229200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5063852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8301415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11739538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384323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589,4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996,1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028,6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968,6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968,6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1 818,1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808,4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876,2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431,2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772,1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839,9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1816206888"/>
              </p:ext>
            </p:extLst>
          </p:nvPr>
        </p:nvGraphicFramePr>
        <p:xfrm>
          <a:off x="251520" y="5517232"/>
          <a:ext cx="4160986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4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-8747" y="-21594"/>
            <a:ext cx="472476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47" y="80969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107045942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8747" y="-21594"/>
            <a:ext cx="731705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 В 2021-2022 гг.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5363285"/>
              </p:ext>
            </p:extLst>
          </p:nvPr>
        </p:nvGraphicFramePr>
        <p:xfrm>
          <a:off x="19308" y="669131"/>
          <a:ext cx="8858852" cy="599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09" y="12045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ВИДЫ  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44161"/>
            <a:ext cx="1857888" cy="1497922"/>
          </a:xfrm>
          <a:prstGeom prst="rect">
            <a:avLst/>
          </a:prstGeom>
        </p:spPr>
      </p:pic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0495" y="825070"/>
            <a:ext cx="937442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1872208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187624" y="1257727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7373" y="254325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7624" y="37261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1 000,5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897996709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219149500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819228025"/>
              </p:ext>
            </p:extLst>
          </p:nvPr>
        </p:nvGraphicFramePr>
        <p:xfrm>
          <a:off x="3851920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22 656,1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1 046,0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</a:t>
            </a:r>
            <a:r>
              <a:rPr lang="ru-RU" sz="14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бюджете                       муниципального района предусмотрены расходы на предоставление  бюджетам поселений трансфертов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609" y="5594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25 135,1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22 656,1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1 046,0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185,1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191,3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1 000,5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196,9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9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2025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92083198"/>
              </p:ext>
            </p:extLst>
          </p:nvPr>
        </p:nvGraphicFramePr>
        <p:xfrm>
          <a:off x="-466636" y="527736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3261" y="1778644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30390"/>
            <a:ext cx="479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2022-2025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22,3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33,1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01.01.2022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8 613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2023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333 130,1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2023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333 130,1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-8973"/>
            <a:ext cx="79370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833556611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" y="-8973"/>
            <a:ext cx="565212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2023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08245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23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7 568,9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7 568,9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7 568,9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3707904" y="5754175"/>
            <a:ext cx="1903708" cy="110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Выноска 2 10"/>
          <p:cNvSpPr/>
          <p:nvPr/>
        </p:nvSpPr>
        <p:spPr>
          <a:xfrm>
            <a:off x="3603003" y="56349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8342" y="5999763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7 квартиры стоимостью до 1 081,3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839368" y="5639723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853427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1 189,4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7494858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37606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11658921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Выноска 2 3"/>
          <p:cNvSpPr/>
          <p:nvPr/>
        </p:nvSpPr>
        <p:spPr>
          <a:xfrm>
            <a:off x="7546784" y="18127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1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МУНИЦИПАЛЬНЫХ  ПРОГРАММ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990935"/>
              </p:ext>
            </p:extLst>
          </p:nvPr>
        </p:nvGraphicFramePr>
        <p:xfrm>
          <a:off x="19309" y="664685"/>
          <a:ext cx="9144000" cy="6133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232247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203 448,9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63 088,0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95,0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1 215,0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33,0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12,0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    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900,0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– 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78,0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27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454,2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28 916,2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473,0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526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2023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Председателя Совета депутатов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представительного органа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Контрольно-счетной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(ЗАГС, присяжные заседатели)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1 758,1 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1 938,2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1 184,1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0" y="3702016"/>
            <a:ext cx="14764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600,0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851,4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6 331,8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278523853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513462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288,3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017,0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(2,7%)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331,8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1,9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972,9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(1,8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130,0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1,8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322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105,4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325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446,2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326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798,3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272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714,4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(97,0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274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688,9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(95,9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3 500,0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(1,2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,0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(2,3%)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463,2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333 130,1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281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187,3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286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518,9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93945752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14728996"/>
              </p:ext>
            </p:extLst>
          </p:nvPr>
        </p:nvGraphicFramePr>
        <p:xfrm>
          <a:off x="3072281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22733559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30851601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1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муниципальном образовании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98486724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23790937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Sitka Small" panose="02000505000000020004" pitchFamily="2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1</a:t>
            </a: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0,6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35 259,6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0,6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217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29 758,4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4 887,6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613,6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280,9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оказание услуг по реализации программ дошкольного образования, созданию условий для осуществления присмотра и ухода за детьми.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57640" y="5941758"/>
            <a:ext cx="377952" cy="42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8"/>
          <p:cNvGrpSpPr/>
          <p:nvPr/>
        </p:nvGrpSpPr>
        <p:grpSpPr>
          <a:xfrm>
            <a:off x="-201107" y="2599928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 rot="16200000">
            <a:off x="-1930708" y="2969442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</a:t>
            </a:r>
            <a:r>
              <a:rPr lang="ru-RU" sz="1400" b="1" dirty="0" smtClean="0">
                <a:solidFill>
                  <a:srgbClr val="000066"/>
                </a:solidFill>
                <a:latin typeface="Bookman Old Style" pitchFamily="18" charset="0"/>
              </a:rPr>
              <a:t>ОБЛАСТИ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НА 2023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5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93694756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309" y="0"/>
            <a:ext cx="714497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127 864,7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38,4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848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97 110,1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17 475,1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4 494,8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7 414,6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38,4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1 317,0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01216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8 995,6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2,7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8 797,8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187,7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10,0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Уплата имущественных налогов.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2,7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20933665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32391779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Sitka Small" panose="02000505000000020004" pitchFamily="2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388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2160" y="6637619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18.9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63 088,0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18,9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9158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5 007,6 -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4,0 тыс. руб.- уплата налогов;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223,4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4 780,2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71351" y="4489098"/>
            <a:ext cx="4410024" cy="1572771"/>
            <a:chOff x="509016" y="6542531"/>
            <a:chExt cx="6970775" cy="1746311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27 680,0 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6 533,3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21 146,7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11 568,2–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278,4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11 289,8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12940" y="4489098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1 026,2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58,9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967,3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89968" y="3801808"/>
            <a:ext cx="4332953" cy="64664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исскуств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99503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82475598"/>
              </p:ext>
            </p:extLst>
          </p:nvPr>
        </p:nvGraphicFramePr>
        <p:xfrm>
          <a:off x="108157" y="2249488"/>
          <a:ext cx="4572000" cy="44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56887" y="2105264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6007" y="4581128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1388" y="708696"/>
            <a:ext cx="396454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09328"/>
            <a:ext cx="3775804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Улучшение условий жизни  населения  Холм-Жирковского района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994793" y="1022641"/>
            <a:ext cx="3964548" cy="94999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повышение уровня газификации населенных пунктов Холм-Жирковского района</a:t>
            </a:r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2986361" y="165342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994792" y="6205"/>
            <a:ext cx="414920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пунктов Холм-Жирковского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района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08972" y="50829"/>
            <a:ext cx="720080" cy="720080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012159" y="662380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3965620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5352086" y="4010436"/>
            <a:ext cx="2472275" cy="185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3" y="1046740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743401" y="6204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эффективности на территории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муниципального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2353" y="240613"/>
            <a:ext cx="731783" cy="620688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5970567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004" y="580526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Запланированы расходы на приобретение и замену светильников на </a:t>
            </a:r>
            <a:r>
              <a:rPr lang="ru-RU" sz="1500" dirty="0" err="1" smtClean="0">
                <a:solidFill>
                  <a:srgbClr val="000099"/>
                </a:solidFill>
                <a:latin typeface="Bookman Old Style" pitchFamily="18" charset="0"/>
              </a:rPr>
              <a:t>энергоэффективные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52057361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200014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3707904" y="0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обеспечения безопасности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жизнедеятельности населения муниципального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образования «Холм-Жирковский район»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7156" y="471904"/>
            <a:ext cx="952550" cy="596838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0847" y="5517232"/>
            <a:ext cx="3960440" cy="10156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10,0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профилактика правонарушений среди несовершеннолетних и молодежи;</a:t>
            </a:r>
          </a:p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расходы на организацию деятельности народной дружины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00639493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67200" y="3979476"/>
            <a:ext cx="4553272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на возмещение затрат</a:t>
            </a:r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 при оказании услуг по осуществлению пассажирских перевозок автомобильным транспортом во внутрирайонном сообщении, не компенсированных, в связи с государственным регулированием тарифов.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055021"/>
            <a:ext cx="2660088" cy="2079393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Поддержка пассажирского транспорта общего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9056" y="129318"/>
            <a:ext cx="766806" cy="435322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 возмещение части затрат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57532493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образовании «Холм-Жирковский район»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5408" y="116883"/>
            <a:ext cx="792639" cy="71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100821921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4031" y="4083406"/>
            <a:ext cx="2275892" cy="226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994920" y="0"/>
            <a:ext cx="511358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«Демографическое развитие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муниципального образования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4568" y="74499"/>
            <a:ext cx="956411" cy="673074"/>
          </a:xfrm>
          <a:prstGeom prst="rect">
            <a:avLst/>
          </a:prstGeom>
        </p:spPr>
      </p:pic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</a:t>
            </a:r>
          </a:p>
          <a:p>
            <a:pPr algn="ctr"/>
            <a:r>
              <a:rPr lang="ru-RU" sz="1600" b="1" dirty="0">
                <a:solidFill>
                  <a:srgbClr val="000099"/>
                </a:solidFill>
                <a:latin typeface="Bahnschrift SemiBold SemiConden" pitchFamily="34" charset="0"/>
              </a:rPr>
              <a:t>8 613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700809"/>
            <a:ext cx="4865657" cy="402350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723947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09" y="4016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06933025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качества жизни молодых семей.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3967808" y="21253"/>
            <a:ext cx="516577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«Обеспечение жильем молодых  семей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территоррии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образования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904184" y="23667"/>
            <a:ext cx="496841" cy="496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749493772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Sitka Small" panose="02000505000000020004" pitchFamily="2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80344"/>
            <a:ext cx="2129601" cy="1597201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4434560" y="0"/>
            <a:ext cx="4673943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Доступная среда на территории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2328" y="43141"/>
            <a:ext cx="684463" cy="693787"/>
          </a:xfrm>
          <a:prstGeom prst="rect">
            <a:avLst/>
          </a:prstGeom>
        </p:spPr>
      </p:pic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5564620"/>
            <a:ext cx="4542909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70,0 тыс. рублей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обеспечение доступности объектов и услуг для инвалидов;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25,0 тыс. рубл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ей – проведение мероприятий для инвалидов.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20879609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19" y="4182017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35896" y="0"/>
            <a:ext cx="547260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 Построение и развитие аппаратно-программного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комплекса «Безопасный город»  на территории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8087" y="140468"/>
            <a:ext cx="1259632" cy="707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79834887"/>
              </p:ext>
            </p:extLst>
          </p:nvPr>
        </p:nvGraphicFramePr>
        <p:xfrm>
          <a:off x="107504" y="2257336"/>
          <a:ext cx="3816424" cy="44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81294" y="3260863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6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81192" y="3807112"/>
            <a:ext cx="4393485" cy="1875758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приобретению и содержанию объектов муниципального имущества»</a:t>
              </a:r>
              <a:endParaRPr lang="ru-RU" sz="12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066946" y="0"/>
            <a:ext cx="504155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«Управление муниципальным имуществом и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образования «Холм-Жирковский район»           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434" y="326190"/>
            <a:ext cx="1128664" cy="720080"/>
          </a:xfrm>
          <a:prstGeom prst="rect">
            <a:avLst/>
          </a:prstGeom>
        </p:spPr>
      </p:pic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5688421"/>
            <a:ext cx="515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120,0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ремонт муниципального имущества;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35,0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обслуживание пожарной сигнализации;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100,0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межевание земельных участков;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208,0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приобретение имущества;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10,0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расходы на оценку рыночной стоимости</a:t>
            </a:r>
            <a:endParaRPr lang="ru-RU" sz="12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8253419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«Гражданско-патриотическое воспитание      граждан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9381" y="410717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09706512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91509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4515" y="1063907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0835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89986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78" y="3577644"/>
            <a:ext cx="4331970" cy="286893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3851920" y="0"/>
            <a:ext cx="5256584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6032255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«Развитие добровольчества (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в муниципальном  образовании «Холм-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4920" y="-28321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04687088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и предусматривает расходы на вывоз мусора с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71902"/>
            <a:ext cx="4582198" cy="2578883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район»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7884" y="368319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3937381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1960" y="328498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973" y="3812142"/>
            <a:ext cx="2844018" cy="1894171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1516" y="4570414"/>
            <a:ext cx="280345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54235" y="872095"/>
            <a:ext cx="8658018" cy="83166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72481"/>
            <a:ext cx="847691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803540" y="1811305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1.Укомплектованность учреждений здравоохранения врачебным персоналом.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2.Укомплектованность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учреждений здравоохранения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средним медицинским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персоналом.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4211960" y="0"/>
            <a:ext cx="489654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Кадровая политика в здравоохранении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-22250"/>
            <a:ext cx="868412" cy="868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42550517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7554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589838" y="166883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66115" y="3662419"/>
            <a:ext cx="4038333" cy="2988367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211960" y="0"/>
            <a:ext cx="4896544" cy="6848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«Укрепление  общественного здоровья»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7213" y="54674"/>
            <a:ext cx="837804" cy="883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344525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8 188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716,7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731,1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327,97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330,67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3 093,4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3 214,5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3 353,6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2019-2023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10" y="188640"/>
            <a:ext cx="1374171" cy="1419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60004546"/>
              </p:ext>
            </p:extLst>
          </p:nvPr>
        </p:nvGraphicFramePr>
        <p:xfrm>
          <a:off x="3181424" y="2204864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323528" y="802837"/>
            <a:ext cx="2448272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28" y="4964197"/>
            <a:ext cx="2448272" cy="1584176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Цель: обеспечение условий для  функционирование центров «Точка роста»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11" y="2616391"/>
            <a:ext cx="2892852" cy="21696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356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26" y="167353"/>
            <a:ext cx="1740926" cy="1324277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44393137"/>
              </p:ext>
            </p:extLst>
          </p:nvPr>
        </p:nvGraphicFramePr>
        <p:xfrm>
          <a:off x="3371338" y="1755673"/>
          <a:ext cx="5760640" cy="490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ая выноска 8"/>
          <p:cNvSpPr/>
          <p:nvPr/>
        </p:nvSpPr>
        <p:spPr>
          <a:xfrm>
            <a:off x="179512" y="763600"/>
            <a:ext cx="3600400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реализации программ формирования современной городской среды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10768" y="3721555"/>
            <a:ext cx="4033535" cy="827742"/>
          </a:xfrm>
          <a:prstGeom prst="wedgeRectCallout">
            <a:avLst>
              <a:gd name="adj1" fmla="val -21506"/>
              <a:gd name="adj2" fmla="val 71644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выполнение работ по инженерным изысканиям в целях подготовки проектной документации, модернизация систем водоснабжения.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Ж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134506" cy="1980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3753"/>
            <a:ext cx="3207391" cy="18041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176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9416" y="5375613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18138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5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район»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881389953"/>
              </p:ext>
            </p:extLst>
          </p:nvPr>
        </p:nvGraphicFramePr>
        <p:xfrm>
          <a:off x="323528" y="98072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82971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9309" y="0"/>
            <a:ext cx="4624699" cy="593036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2671192" y="6638333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34902</TotalTime>
  <Words>8009</Words>
  <Application>Microsoft Office PowerPoint</Application>
  <PresentationFormat>Экран (4:3)</PresentationFormat>
  <Paragraphs>1984</Paragraphs>
  <Slides>74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94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Microsoft Sans Serif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3906</cp:revision>
  <cp:lastPrinted>2022-12-02T08:19:34Z</cp:lastPrinted>
  <dcterms:modified xsi:type="dcterms:W3CDTF">2023-03-30T14:44:58Z</dcterms:modified>
</cp:coreProperties>
</file>