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"/>
  </p:notesMasterIdLst>
  <p:sldIdLst>
    <p:sldId id="256" r:id="rId2"/>
    <p:sldId id="258" r:id="rId3"/>
    <p:sldId id="264" r:id="rId4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FF00"/>
    <a:srgbClr val="66FF33"/>
    <a:srgbClr val="FF9900"/>
    <a:srgbClr val="99FF33"/>
    <a:srgbClr val="003300"/>
    <a:srgbClr val="33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суммы налоговых льгот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15352909351513"/>
                  <c:y val="-7.7499434735019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9133027864033"/>
                      <c:h val="0.37476939758169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5656806008189724E-2"/>
                  <c:y val="4.07890071377550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31241971174431"/>
                      <c:h val="0.51332997600193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99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для организаций</c:v>
                </c:pt>
                <c:pt idx="1">
                  <c:v>льготы для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1799</c:v>
                </c:pt>
                <c:pt idx="1">
                  <c:v>275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DED-F12D-40F4-830C-72478FBBF1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5153"/>
            <a:ext cx="544703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8F-A17A-476A-8523-CB810DF2B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9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43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5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53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9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7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3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1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2E3B-26ED-45FC-87EA-F1F585F82C8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3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Налоговые льготы по местным налогам, действующие на территории поселений Холм-Жирковского района Смоленской области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дом кальккулятор.jpg"/>
          <p:cNvPicPr>
            <a:picLocks noChangeAspect="1"/>
          </p:cNvPicPr>
          <p:nvPr/>
        </p:nvPicPr>
        <p:blipFill>
          <a:blip r:embed="rId3" cstate="print"/>
          <a:srcRect l="6208" t="4653" r="6883"/>
          <a:stretch>
            <a:fillRect/>
          </a:stretch>
        </p:blipFill>
        <p:spPr>
          <a:xfrm>
            <a:off x="6839744" y="498579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2258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501" y="4950492"/>
            <a:ext cx="2514998" cy="182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5436096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2182" y="216024"/>
            <a:ext cx="5436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  НА  ИМУЩЕСТВО  ФИЗИЧЕСКИХ  ЛИЦ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836712"/>
            <a:ext cx="5328592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Налог на имущество физических лиц за 2021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412776"/>
            <a:ext cx="2664296" cy="44644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налогообложения: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квартиры,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комнаты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жилые дома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гаражи,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объекты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незавершенного                   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строительства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единые недвижимые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комплексы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другие здания,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строения и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сооружения </a:t>
            </a:r>
            <a:endParaRPr lang="ru-RU" sz="1300" dirty="0" smtClean="0">
              <a:latin typeface="Bahnschrift SemiBold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184482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79512" y="2492896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3140968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9512" y="3789040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79512" y="4437112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79512" y="508518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лю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659079" cy="659079"/>
          </a:xfrm>
          <a:prstGeom prst="rect">
            <a:avLst/>
          </a:prstGeom>
        </p:spPr>
      </p:pic>
      <p:pic>
        <p:nvPicPr>
          <p:cNvPr id="22" name="Рисунок 21" descr="до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36912"/>
            <a:ext cx="722938" cy="406747"/>
          </a:xfrm>
          <a:prstGeom prst="rect">
            <a:avLst/>
          </a:prstGeom>
        </p:spPr>
      </p:pic>
      <p:pic>
        <p:nvPicPr>
          <p:cNvPr id="23" name="Рисунок 22" descr="гара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503843" cy="482712"/>
          </a:xfrm>
          <a:prstGeom prst="rect">
            <a:avLst/>
          </a:prstGeom>
        </p:spPr>
      </p:pic>
      <p:pic>
        <p:nvPicPr>
          <p:cNvPr id="25" name="Рисунок 24" descr="незав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717032"/>
            <a:ext cx="720080" cy="720080"/>
          </a:xfrm>
          <a:prstGeom prst="rect">
            <a:avLst/>
          </a:prstGeom>
        </p:spPr>
      </p:pic>
      <p:pic>
        <p:nvPicPr>
          <p:cNvPr id="26" name="Рисунок 25" descr="комплекс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5085184"/>
            <a:ext cx="671567" cy="483528"/>
          </a:xfrm>
          <a:prstGeom prst="rect">
            <a:avLst/>
          </a:prstGeom>
        </p:spPr>
      </p:pic>
      <p:pic>
        <p:nvPicPr>
          <p:cNvPr id="27" name="Рисунок 26" descr="единые ком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365104"/>
            <a:ext cx="692696" cy="6926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31840" y="1412776"/>
            <a:ext cx="2232248" cy="10926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Необлагаемый минимум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(в квадратных метрах)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квартиры – 20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комнаты – 10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жилого дома - 50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2636913"/>
            <a:ext cx="2232248" cy="26930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со ст.407 НК РФ: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 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-Военнослужащие;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 и т.д.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pic>
        <p:nvPicPr>
          <p:cNvPr id="31" name="Рисунок 30" descr="дом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476672"/>
            <a:ext cx="1127764" cy="720080"/>
          </a:xfrm>
          <a:prstGeom prst="rect">
            <a:avLst/>
          </a:prstGeom>
        </p:spPr>
      </p:pic>
      <p:pic>
        <p:nvPicPr>
          <p:cNvPr id="33" name="Рисунок 32" descr="дом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1052736"/>
            <a:ext cx="848974" cy="720080"/>
          </a:xfrm>
          <a:prstGeom prst="rect">
            <a:avLst/>
          </a:prstGeom>
        </p:spPr>
      </p:pic>
      <p:pic>
        <p:nvPicPr>
          <p:cNvPr id="34" name="Рисунок 33" descr="единый комплекс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1844824"/>
            <a:ext cx="864096" cy="864096"/>
          </a:xfrm>
          <a:prstGeom prst="rect">
            <a:avLst/>
          </a:prstGeom>
        </p:spPr>
      </p:pic>
      <p:pic>
        <p:nvPicPr>
          <p:cNvPr id="35" name="Рисунок 34" descr="незаверш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6336" y="2564904"/>
            <a:ext cx="1334816" cy="864096"/>
          </a:xfrm>
          <a:prstGeom prst="rect">
            <a:avLst/>
          </a:prstGeom>
        </p:spPr>
      </p:pic>
      <p:pic>
        <p:nvPicPr>
          <p:cNvPr id="36" name="Рисунок 35" descr="гараж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3573016"/>
            <a:ext cx="792687" cy="648072"/>
          </a:xfrm>
          <a:prstGeom prst="rect">
            <a:avLst/>
          </a:prstGeom>
        </p:spPr>
      </p:pic>
      <p:pic>
        <p:nvPicPr>
          <p:cNvPr id="37" name="Рисунок 36" descr="хоз строение 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6376" y="4221088"/>
            <a:ext cx="826907" cy="836712"/>
          </a:xfrm>
          <a:prstGeom prst="rect">
            <a:avLst/>
          </a:prstGeom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18002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Жилой дом, часть жилого дома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Единый недвижимый комплекс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724128" y="1196752"/>
            <a:ext cx="19526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Квартира, часть квартиры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68344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3"/>
          </p:cNvCxnSpPr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незавершенного строительства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96336" y="306896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88224" y="558924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596336" y="465313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5652120" y="4365104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Хозяйственные строения и сооружения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876256" y="3573016"/>
            <a:ext cx="1960984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Гараж и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6444208" y="393305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7020272" y="5157192"/>
            <a:ext cx="1952600" cy="79208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Административно-офисные и коммерческие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0,8%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84168" y="6021288"/>
            <a:ext cx="167295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Прочие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0,5%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7740352" y="630932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86716"/>
              </p:ext>
            </p:extLst>
          </p:nvPr>
        </p:nvGraphicFramePr>
        <p:xfrm>
          <a:off x="-2" y="6016131"/>
          <a:ext cx="6012162" cy="7376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2027"/>
                <a:gridCol w="1002027"/>
                <a:gridCol w="1002027"/>
                <a:gridCol w="1002027"/>
                <a:gridCol w="1002027"/>
                <a:gridCol w="1002027"/>
              </a:tblGrid>
              <a:tr h="39108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Агибаловское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Богдановское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Игоревское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Лехминское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Тупиковское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Холм-Жирковское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31,0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42,0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73,0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26,0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18,0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154,0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71800" y="530120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2021  год, тыс.руб.</a:t>
            </a:r>
          </a:p>
        </p:txBody>
      </p:sp>
      <p:pic>
        <p:nvPicPr>
          <p:cNvPr id="53" name="Рисунок 52" descr="тц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128" y="5157192"/>
            <a:ext cx="1794548" cy="744405"/>
          </a:xfrm>
          <a:prstGeom prst="rect">
            <a:avLst/>
          </a:prstGeom>
        </p:spPr>
      </p:pic>
      <p:pic>
        <p:nvPicPr>
          <p:cNvPr id="55" name="Рисунок 54" descr="хоз строение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00392" y="6021288"/>
            <a:ext cx="848470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3419872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ЗЕМЕЛЬНЫЙ  НАЛОГ  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764704"/>
            <a:ext cx="5184576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Земельный налог за 2021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340769"/>
            <a:ext cx="2664296" cy="55172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-Органы местного самоуправления;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-Дети-сироты;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Ветераны и инвалиды боевых действий и лица, приравненные к ним;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Граждане в возрасте 70 лет и старше;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Государственные бюджетные учреждения, созданные Смоленской областью;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1340769"/>
            <a:ext cx="2304256" cy="43654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 для которых налоговая база уменьшена на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600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квадратных метров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(п.5 ст. 391 НК РФ):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Полные кавалеры ордена Славы;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имеющие трех и более детей;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достигшие 60 и 55 лет (мужчины и женщины соответственно).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208823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000" dirty="0" err="1" smtClean="0">
                <a:solidFill>
                  <a:srgbClr val="003300"/>
                </a:solidFill>
                <a:latin typeface="Bahnschrift SemiBold" pitchFamily="34" charset="0"/>
              </a:rPr>
              <a:t>сельскохозяйст-венного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 использования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580112" y="1196752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24328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>
            <a:endCxn id="57" idx="1"/>
          </p:cNvCxnSpPr>
          <p:nvPr/>
        </p:nvCxnSpPr>
        <p:spPr>
          <a:xfrm>
            <a:off x="7596336" y="3068960"/>
            <a:ext cx="317459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альтернативный процесс 66"/>
          <p:cNvSpPr/>
          <p:nvPr/>
        </p:nvSpPr>
        <p:spPr>
          <a:xfrm>
            <a:off x="6948264" y="3573016"/>
            <a:ext cx="1888976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>
          <a:xfrm flipH="1" flipV="1">
            <a:off x="6555135" y="3874021"/>
            <a:ext cx="393129" cy="53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96136" y="422108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2021 год, тыс.руб.</a:t>
            </a:r>
          </a:p>
        </p:txBody>
      </p:sp>
      <p:pic>
        <p:nvPicPr>
          <p:cNvPr id="52" name="Рисунок 51" descr="пол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6672"/>
            <a:ext cx="1152128" cy="674694"/>
          </a:xfrm>
          <a:prstGeom prst="rect">
            <a:avLst/>
          </a:prstGeom>
        </p:spPr>
      </p:pic>
      <p:pic>
        <p:nvPicPr>
          <p:cNvPr id="54" name="Рисунок 53" descr="дом на земл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8360" y="1052736"/>
            <a:ext cx="1305640" cy="822956"/>
          </a:xfrm>
          <a:prstGeom prst="rect">
            <a:avLst/>
          </a:prstGeom>
        </p:spPr>
      </p:pic>
      <p:pic>
        <p:nvPicPr>
          <p:cNvPr id="56" name="Рисунок 55" descr="сад огород.jpg"/>
          <p:cNvPicPr>
            <a:picLocks noChangeAspect="1"/>
          </p:cNvPicPr>
          <p:nvPr/>
        </p:nvPicPr>
        <p:blipFill>
          <a:blip r:embed="rId6" cstate="print"/>
          <a:srcRect b="9883"/>
          <a:stretch>
            <a:fillRect/>
          </a:stretch>
        </p:blipFill>
        <p:spPr>
          <a:xfrm>
            <a:off x="5436096" y="1916832"/>
            <a:ext cx="1152128" cy="720080"/>
          </a:xfrm>
          <a:prstGeom prst="rect">
            <a:avLst/>
          </a:prstGeom>
        </p:spPr>
      </p:pic>
      <p:pic>
        <p:nvPicPr>
          <p:cNvPr id="57" name="Рисунок 56" descr="объек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3795" y="2708920"/>
            <a:ext cx="1230205" cy="720080"/>
          </a:xfrm>
          <a:prstGeom prst="rect">
            <a:avLst/>
          </a:prstGeom>
        </p:spPr>
      </p:pic>
      <p:pic>
        <p:nvPicPr>
          <p:cNvPr id="59" name="Рисунок 58" descr="дорог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3501008"/>
            <a:ext cx="1119039" cy="746026"/>
          </a:xfrm>
          <a:prstGeom prst="rect">
            <a:avLst/>
          </a:prstGeom>
        </p:spPr>
      </p:pic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82369"/>
              </p:ext>
            </p:extLst>
          </p:nvPr>
        </p:nvGraphicFramePr>
        <p:xfrm>
          <a:off x="5652120" y="4941165"/>
          <a:ext cx="3491880" cy="199470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971600"/>
              </a:tblGrid>
              <a:tr h="324999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Агибаловское</a:t>
                      </a:r>
                      <a:r>
                        <a:rPr lang="ru-RU" sz="1000" dirty="0" smtClean="0"/>
                        <a:t> сельское  поселение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214,0</a:t>
                      </a:r>
                      <a:endParaRPr lang="ru-RU" sz="1400" b="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Богдановское</a:t>
                      </a:r>
                      <a:r>
                        <a:rPr lang="ru-RU" sz="1000" b="1" dirty="0" smtClean="0"/>
                        <a:t> 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Игоревское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Лехминское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331,0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Тупиковское</a:t>
                      </a:r>
                      <a:r>
                        <a:rPr lang="ru-RU" sz="1000" b="1" baseline="0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222,0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Холм-Жирковское</a:t>
                      </a:r>
                      <a:r>
                        <a:rPr lang="ru-RU" sz="1000" b="1" dirty="0" smtClean="0"/>
                        <a:t> городское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273106132"/>
              </p:ext>
            </p:extLst>
          </p:nvPr>
        </p:nvGraphicFramePr>
        <p:xfrm>
          <a:off x="2460104" y="5306798"/>
          <a:ext cx="3120008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1131</TotalTime>
  <Words>516</Words>
  <Application>Microsoft Office PowerPoint</Application>
  <PresentationFormat>Экран (4:3)</PresentationFormat>
  <Paragraphs>110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 Unicode MS</vt:lpstr>
      <vt:lpstr>Arial</vt:lpstr>
      <vt:lpstr>Bahnschrift SemiBold</vt:lpstr>
      <vt:lpstr>Bookman Old Style</vt:lpstr>
      <vt:lpstr>Calibri</vt:lpstr>
      <vt:lpstr>Sitka Small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f_jon</dc:creator>
  <cp:lastModifiedBy>Журавлева О.Н.</cp:lastModifiedBy>
  <cp:revision>88</cp:revision>
  <cp:lastPrinted>2022-12-12T12:52:41Z</cp:lastPrinted>
  <dcterms:created xsi:type="dcterms:W3CDTF">2018-12-03T06:38:55Z</dcterms:created>
  <dcterms:modified xsi:type="dcterms:W3CDTF">2022-12-15T06:23:58Z</dcterms:modified>
</cp:coreProperties>
</file>