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5.xml" ContentType="application/vnd.openxmlformats-officedocument.presentationml.notesSlide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6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7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8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4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6.xml" ContentType="application/vnd.openxmlformats-officedocument.presentationml.notesSlide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notesSlides/notesSlide27.xml" ContentType="application/vnd.openxmlformats-officedocument.presentationml.notesSlide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notesSlides/notesSlide2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1"/>
  </p:notesMasterIdLst>
  <p:handoutMasterIdLst>
    <p:handoutMasterId r:id="rId72"/>
  </p:handoutMasterIdLst>
  <p:sldIdLst>
    <p:sldId id="361" r:id="rId2"/>
    <p:sldId id="411" r:id="rId3"/>
    <p:sldId id="413" r:id="rId4"/>
    <p:sldId id="490" r:id="rId5"/>
    <p:sldId id="452" r:id="rId6"/>
    <p:sldId id="438" r:id="rId7"/>
    <p:sldId id="470" r:id="rId8"/>
    <p:sldId id="381" r:id="rId9"/>
    <p:sldId id="485" r:id="rId10"/>
    <p:sldId id="480" r:id="rId11"/>
    <p:sldId id="491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98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33" r:id="rId36"/>
    <p:sldId id="414" r:id="rId37"/>
    <p:sldId id="460" r:id="rId38"/>
    <p:sldId id="482" r:id="rId39"/>
    <p:sldId id="471" r:id="rId40"/>
    <p:sldId id="463" r:id="rId41"/>
    <p:sldId id="464" r:id="rId42"/>
    <p:sldId id="465" r:id="rId43"/>
    <p:sldId id="484" r:id="rId44"/>
    <p:sldId id="495" r:id="rId45"/>
    <p:sldId id="489" r:id="rId46"/>
    <p:sldId id="497" r:id="rId47"/>
    <p:sldId id="462" r:id="rId48"/>
    <p:sldId id="395" r:id="rId49"/>
    <p:sldId id="418" r:id="rId50"/>
    <p:sldId id="419" r:id="rId51"/>
    <p:sldId id="420" r:id="rId52"/>
    <p:sldId id="424" r:id="rId53"/>
    <p:sldId id="423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72" r:id="rId62"/>
    <p:sldId id="473" r:id="rId63"/>
    <p:sldId id="474" r:id="rId64"/>
    <p:sldId id="475" r:id="rId65"/>
    <p:sldId id="487" r:id="rId66"/>
    <p:sldId id="500" r:id="rId67"/>
    <p:sldId id="488" r:id="rId68"/>
    <p:sldId id="468" r:id="rId69"/>
    <p:sldId id="469" r:id="rId70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90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347"/>
            <p14:sldId id="441"/>
            <p14:sldId id="443"/>
            <p14:sldId id="435"/>
            <p14:sldId id="385"/>
            <p14:sldId id="437"/>
            <p14:sldId id="498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33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500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FF66"/>
    <a:srgbClr val="FFFF99"/>
    <a:srgbClr val="FF0066"/>
    <a:srgbClr val="FFFFFF"/>
    <a:srgbClr val="CCFFCC"/>
    <a:srgbClr val="FFFFCC"/>
    <a:srgbClr val="CCECFF"/>
    <a:srgbClr val="00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2.xlsx"/><Relationship Id="rId1" Type="http://schemas.openxmlformats.org/officeDocument/2006/relationships/image" Target="../media/image117.jpeg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41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905334938514863E-2"/>
          <c:y val="0.14721332999629189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798764972009635E-2"/>
                  <c:y val="2.523173657637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5260799052920116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8.9</c:v>
                </c:pt>
                <c:pt idx="1">
                  <c:v>1.3</c:v>
                </c:pt>
                <c:pt idx="2">
                  <c:v>1.7000000000000008</c:v>
                </c:pt>
                <c:pt idx="3">
                  <c:v>7.8</c:v>
                </c:pt>
                <c:pt idx="4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272562.2</c:v>
                </c:pt>
                <c:pt idx="1">
                  <c:v>38238.199999999997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81069750419879"/>
          <c:y val="0.19929730029996681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37955.4</c:v>
                </c:pt>
                <c:pt idx="1">
                  <c:v>49560.2</c:v>
                </c:pt>
                <c:pt idx="2">
                  <c:v>37469.1</c:v>
                </c:pt>
                <c:pt idx="3">
                  <c:v>38920.699999999997</c:v>
                </c:pt>
                <c:pt idx="4">
                  <c:v>40741.9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0580440"/>
        <c:axId val="230581616"/>
      </c:barChart>
      <c:catAx>
        <c:axId val="230580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0581616"/>
        <c:crosses val="autoZero"/>
        <c:auto val="1"/>
        <c:lblAlgn val="ctr"/>
        <c:lblOffset val="100"/>
        <c:noMultiLvlLbl val="0"/>
      </c:catAx>
      <c:valAx>
        <c:axId val="230581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0580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48941.9</c:v>
                </c:pt>
                <c:pt idx="2" formatCode="General">
                  <c:v>37469.1</c:v>
                </c:pt>
                <c:pt idx="3">
                  <c:v>38920.699999999997</c:v>
                </c:pt>
                <c:pt idx="4" formatCode="General">
                  <c:v>40741.9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328440"/>
        <c:axId val="229322952"/>
      </c:lineChart>
      <c:catAx>
        <c:axId val="229328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9322952"/>
        <c:crosses val="autoZero"/>
        <c:auto val="1"/>
        <c:lblAlgn val="ctr"/>
        <c:lblOffset val="100"/>
        <c:noMultiLvlLbl val="0"/>
      </c:catAx>
      <c:valAx>
        <c:axId val="229322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9328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Sitka Small" panose="02000505000000020004" pitchFamily="2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Sitka Small" panose="02000505000000020004" pitchFamily="2" charset="0"/>
            </a:endParaRPr>
          </a:p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Sitka Small" panose="02000505000000020004" pitchFamily="2" charset="0"/>
            </a:endParaRPr>
          </a:p>
        </c:rich>
      </c:tx>
      <c:layout>
        <c:manualLayout>
          <c:xMode val="edge"/>
          <c:yMode val="edge"/>
          <c:x val="0.48461433319039443"/>
          <c:y val="0.228760893485147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964756646655232"/>
          <c:y val="0.18068255893730634"/>
          <c:w val="0.74992993202775948"/>
          <c:h val="0.6742570717948951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0066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2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6310.8</c:v>
                </c:pt>
                <c:pt idx="1">
                  <c:v>-13599.6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9331184"/>
        <c:axId val="175739272"/>
      </c:lineChart>
      <c:catAx>
        <c:axId val="22933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75739272"/>
        <c:crosses val="autoZero"/>
        <c:auto val="1"/>
        <c:lblAlgn val="ctr"/>
        <c:lblOffset val="100"/>
        <c:noMultiLvlLbl val="0"/>
      </c:catAx>
      <c:valAx>
        <c:axId val="175739272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2933118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34471.599999999999</c:v>
                </c:pt>
                <c:pt idx="1">
                  <c:v>45444.5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9323344"/>
        <c:axId val="229317856"/>
      </c:barChart>
      <c:catAx>
        <c:axId val="229323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9317856"/>
        <c:crosses val="autoZero"/>
        <c:auto val="1"/>
        <c:lblAlgn val="ctr"/>
        <c:lblOffset val="100"/>
        <c:noMultiLvlLbl val="0"/>
      </c:catAx>
      <c:valAx>
        <c:axId val="2293178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29323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34471.599999999999</c:v>
                </c:pt>
                <c:pt idx="1">
                  <c:v>44518.7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324128"/>
        <c:axId val="229324520"/>
      </c:lineChart>
      <c:catAx>
        <c:axId val="229324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29324520"/>
        <c:crosses val="autoZero"/>
        <c:auto val="1"/>
        <c:lblAlgn val="ctr"/>
        <c:lblOffset val="100"/>
        <c:noMultiLvlLbl val="0"/>
      </c:catAx>
      <c:valAx>
        <c:axId val="22932452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22932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34057</c:v>
                </c:pt>
                <c:pt idx="1">
                  <c:v>4181.2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89E-3"/>
          <c:y val="3.9817242528608056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2464</c:v>
                </c:pt>
                <c:pt idx="1">
                  <c:v>724.7</c:v>
                </c:pt>
                <c:pt idx="2">
                  <c:v>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459.9</c:v>
                </c:pt>
                <c:pt idx="1">
                  <c:v>512.70000000000005</c:v>
                </c:pt>
                <c:pt idx="2">
                  <c:v>710.7</c:v>
                </c:pt>
                <c:pt idx="3">
                  <c:v>739.1</c:v>
                </c:pt>
                <c:pt idx="4">
                  <c:v>768.7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804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54.1</c:v>
                </c:pt>
                <c:pt idx="1">
                  <c:v>335.8</c:v>
                </c:pt>
                <c:pt idx="2">
                  <c:v>348</c:v>
                </c:pt>
                <c:pt idx="3">
                  <c:v>362.7</c:v>
                </c:pt>
                <c:pt idx="4">
                  <c:v>378.6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1922.4</c:v>
                </c:pt>
                <c:pt idx="2">
                  <c:v>1708.2</c:v>
                </c:pt>
                <c:pt idx="3">
                  <c:v>1771.8</c:v>
                </c:pt>
                <c:pt idx="4">
                  <c:v>1836.6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30466912"/>
        <c:axId val="230453192"/>
      </c:barChart>
      <c:catAx>
        <c:axId val="230466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0453192"/>
        <c:crosses val="autoZero"/>
        <c:auto val="1"/>
        <c:lblAlgn val="ctr"/>
        <c:lblOffset val="100"/>
        <c:tickMarkSkip val="1"/>
        <c:noMultiLvlLbl val="0"/>
      </c:catAx>
      <c:valAx>
        <c:axId val="230453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046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2978</c:v>
                </c:pt>
                <c:pt idx="1">
                  <c:v>3832</c:v>
                </c:pt>
                <c:pt idx="2">
                  <c:v>2861.9</c:v>
                </c:pt>
                <c:pt idx="3">
                  <c:v>2873.6</c:v>
                </c:pt>
                <c:pt idx="4">
                  <c:v>2983.9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569464"/>
        <c:axId val="230566328"/>
      </c:lineChart>
      <c:catAx>
        <c:axId val="2305694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30566328"/>
        <c:crosses val="autoZero"/>
        <c:auto val="1"/>
        <c:lblAlgn val="ctr"/>
        <c:lblOffset val="100"/>
        <c:noMultiLvlLbl val="0"/>
      </c:catAx>
      <c:valAx>
        <c:axId val="230566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0569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2861.9</c:v>
                </c:pt>
                <c:pt idx="1">
                  <c:v>35376.300000000003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459856"/>
        <c:axId val="230455152"/>
      </c:lineChart>
      <c:catAx>
        <c:axId val="230459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0455152"/>
        <c:crosses val="autoZero"/>
        <c:auto val="1"/>
        <c:lblAlgn val="ctr"/>
        <c:lblOffset val="100"/>
        <c:noMultiLvlLbl val="0"/>
      </c:catAx>
      <c:valAx>
        <c:axId val="2304551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0459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591.20000000000005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0571816"/>
        <c:axId val="230573776"/>
      </c:barChart>
      <c:catAx>
        <c:axId val="230571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0573776"/>
        <c:crosses val="autoZero"/>
        <c:auto val="1"/>
        <c:lblAlgn val="ctr"/>
        <c:lblOffset val="100"/>
        <c:noMultiLvlLbl val="0"/>
      </c:catAx>
      <c:valAx>
        <c:axId val="2305737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571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24775686299405886"/>
          <c:w val="0.94461494047958916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620.1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577696"/>
        <c:axId val="108120224"/>
      </c:lineChart>
      <c:catAx>
        <c:axId val="230577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08120224"/>
        <c:crosses val="autoZero"/>
        <c:auto val="1"/>
        <c:lblAlgn val="ctr"/>
        <c:lblOffset val="100"/>
        <c:noMultiLvlLbl val="0"/>
      </c:catAx>
      <c:valAx>
        <c:axId val="108120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05776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336,6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4398992"/>
        <c:axId val="234404480"/>
      </c:barChart>
      <c:catAx>
        <c:axId val="23439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34404480"/>
        <c:crosses val="autoZero"/>
        <c:auto val="1"/>
        <c:lblAlgn val="ctr"/>
        <c:lblOffset val="100"/>
        <c:noMultiLvlLbl val="0"/>
      </c:catAx>
      <c:valAx>
        <c:axId val="2344044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398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398600"/>
        <c:axId val="234405656"/>
      </c:lineChart>
      <c:catAx>
        <c:axId val="234398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4405656"/>
        <c:crosses val="autoZero"/>
        <c:auto val="1"/>
        <c:lblAlgn val="ctr"/>
        <c:lblOffset val="100"/>
        <c:noMultiLvlLbl val="0"/>
      </c:catAx>
      <c:valAx>
        <c:axId val="2344056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4398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287807.7</c:v>
                </c:pt>
                <c:pt idx="2">
                  <c:v>272562.7</c:v>
                </c:pt>
                <c:pt idx="3">
                  <c:v>210059.8</c:v>
                </c:pt>
                <c:pt idx="4">
                  <c:v>261285.6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4402912"/>
        <c:axId val="234400168"/>
      </c:barChart>
      <c:catAx>
        <c:axId val="23440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4400168"/>
        <c:crosses val="autoZero"/>
        <c:auto val="1"/>
        <c:lblAlgn val="ctr"/>
        <c:lblOffset val="100"/>
        <c:noMultiLvlLbl val="0"/>
      </c:catAx>
      <c:valAx>
        <c:axId val="234400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402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9974488431326569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291021.7</c:v>
                </c:pt>
                <c:pt idx="2">
                  <c:v>272562.7</c:v>
                </c:pt>
                <c:pt idx="3">
                  <c:v>210059.8</c:v>
                </c:pt>
                <c:pt idx="4">
                  <c:v>261285.6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402128"/>
        <c:axId val="234400952"/>
      </c:lineChart>
      <c:catAx>
        <c:axId val="234402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4400952"/>
        <c:crosses val="autoZero"/>
        <c:auto val="1"/>
        <c:lblAlgn val="ctr"/>
        <c:lblOffset val="100"/>
        <c:noMultiLvlLbl val="0"/>
      </c:catAx>
      <c:valAx>
        <c:axId val="2344009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402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13599.6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461424"/>
        <c:axId val="230451624"/>
      </c:lineChart>
      <c:catAx>
        <c:axId val="230461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30451624"/>
        <c:crosses val="autoZero"/>
        <c:auto val="1"/>
        <c:lblAlgn val="ctr"/>
        <c:lblOffset val="100"/>
        <c:noMultiLvlLbl val="0"/>
      </c:catAx>
      <c:valAx>
        <c:axId val="23045162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30461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324</a:t>
                    </a:r>
                    <a:r>
                      <a:rPr lang="en-US" baseline="0" dirty="0" smtClean="0"/>
                      <a:t> 400,5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324400.5</c:v>
                </c:pt>
                <c:pt idx="3">
                  <c:v>249780</c:v>
                </c:pt>
                <c:pt idx="4">
                  <c:v>302859.2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694440"/>
        <c:axId val="231692480"/>
      </c:barChart>
      <c:catAx>
        <c:axId val="231694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1692480"/>
        <c:crosses val="autoZero"/>
        <c:auto val="1"/>
        <c:lblAlgn val="ctr"/>
        <c:lblOffset val="100"/>
        <c:noMultiLvlLbl val="0"/>
      </c:catAx>
      <c:valAx>
        <c:axId val="2316924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6944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324400.5</c:v>
                </c:pt>
                <c:pt idx="3">
                  <c:v>249780</c:v>
                </c:pt>
                <c:pt idx="4">
                  <c:v>302859.2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697576"/>
        <c:axId val="231693656"/>
      </c:lineChart>
      <c:catAx>
        <c:axId val="231697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1693656"/>
        <c:crosses val="autoZero"/>
        <c:auto val="1"/>
        <c:lblAlgn val="ctr"/>
        <c:lblOffset val="100"/>
        <c:noMultiLvlLbl val="0"/>
      </c:catAx>
      <c:valAx>
        <c:axId val="231693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697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23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37933.1</c:v>
                </c:pt>
                <c:pt idx="1">
                  <c:v>31514.799999999999</c:v>
                </c:pt>
                <c:pt idx="2">
                  <c:v>32531.5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1692088"/>
        <c:axId val="231691304"/>
      </c:barChart>
      <c:catAx>
        <c:axId val="231692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31691304"/>
        <c:crosses val="autoZero"/>
        <c:auto val="1"/>
        <c:lblAlgn val="ctr"/>
        <c:lblOffset val="100"/>
        <c:noMultiLvlLbl val="0"/>
      </c:catAx>
      <c:valAx>
        <c:axId val="2316913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1692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174957.4</c:v>
                </c:pt>
                <c:pt idx="1">
                  <c:v>156427.9</c:v>
                </c:pt>
                <c:pt idx="2">
                  <c:v>148285.9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5232072"/>
        <c:axId val="305233640"/>
      </c:barChart>
      <c:catAx>
        <c:axId val="305232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305233640"/>
        <c:crosses val="autoZero"/>
        <c:auto val="1"/>
        <c:lblAlgn val="ctr"/>
        <c:lblOffset val="100"/>
        <c:noMultiLvlLbl val="0"/>
      </c:catAx>
      <c:valAx>
        <c:axId val="3052336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5232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149443.1</c:v>
                </c:pt>
                <c:pt idx="1">
                  <c:v>174957.4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77058.7</c:v>
                </c:pt>
                <c:pt idx="1">
                  <c:v>144172.79999999999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98776.8</c:v>
                </c:pt>
                <c:pt idx="1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0455936"/>
        <c:axId val="230461032"/>
        <c:axId val="0"/>
      </c:bar3DChart>
      <c:catAx>
        <c:axId val="230455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30461032"/>
        <c:crosses val="autoZero"/>
        <c:auto val="1"/>
        <c:lblAlgn val="ctr"/>
        <c:lblOffset val="100"/>
        <c:noMultiLvlLbl val="0"/>
      </c:catAx>
      <c:valAx>
        <c:axId val="230461032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30455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174957.4</c:v>
                </c:pt>
                <c:pt idx="1">
                  <c:v>156427.9</c:v>
                </c:pt>
                <c:pt idx="2">
                  <c:v>148285.9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235600"/>
        <c:axId val="305229720"/>
      </c:lineChart>
      <c:catAx>
        <c:axId val="305235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5229720"/>
        <c:crosses val="autoZero"/>
        <c:auto val="1"/>
        <c:lblAlgn val="ctr"/>
        <c:lblOffset val="100"/>
        <c:noMultiLvlLbl val="0"/>
      </c:catAx>
      <c:valAx>
        <c:axId val="3052297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523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51661.8</c:v>
                </c:pt>
                <c:pt idx="1">
                  <c:v>235377.6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46194.3</c:v>
                </c:pt>
                <c:pt idx="1">
                  <c:v>191236.9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47945.5</c:v>
                </c:pt>
                <c:pt idx="1">
                  <c:v>194668.1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19816.5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11199.7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971.8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15681.3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РП "Культура малой родины"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2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404872"/>
        <c:axId val="229330008"/>
        <c:axId val="0"/>
      </c:bar3DChart>
      <c:catAx>
        <c:axId val="234404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29330008"/>
        <c:crosses val="autoZero"/>
        <c:auto val="1"/>
        <c:lblAlgn val="ctr"/>
        <c:lblOffset val="100"/>
        <c:noMultiLvlLbl val="0"/>
      </c:catAx>
      <c:valAx>
        <c:axId val="229330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34404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10630670666222274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19053.900000000001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10609.4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920.4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15634.4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434456"/>
        <c:axId val="230567504"/>
        <c:axId val="0"/>
      </c:bar3DChart>
      <c:catAx>
        <c:axId val="175434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0567504"/>
        <c:crosses val="autoZero"/>
        <c:auto val="1"/>
        <c:lblAlgn val="ctr"/>
        <c:lblOffset val="100"/>
        <c:noMultiLvlLbl val="0"/>
      </c:catAx>
      <c:valAx>
        <c:axId val="2305675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5434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26387.1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11452.4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1013.7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16240.8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436912"/>
        <c:axId val="307436128"/>
        <c:axId val="0"/>
      </c:bar3DChart>
      <c:catAx>
        <c:axId val="307436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7436128"/>
        <c:crosses val="autoZero"/>
        <c:auto val="1"/>
        <c:lblAlgn val="ctr"/>
        <c:lblOffset val="100"/>
        <c:noMultiLvlLbl val="0"/>
      </c:catAx>
      <c:valAx>
        <c:axId val="3074361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7436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16472.3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7434952"/>
        <c:axId val="307437304"/>
      </c:barChart>
      <c:catAx>
        <c:axId val="307434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307437304"/>
        <c:crosses val="autoZero"/>
        <c:auto val="1"/>
        <c:lblAlgn val="ctr"/>
        <c:lblOffset val="100"/>
        <c:noMultiLvlLbl val="0"/>
      </c:catAx>
      <c:valAx>
        <c:axId val="3074373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7434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16457.400000000001</c:v>
                </c:pt>
                <c:pt idx="1">
                  <c:v>270582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11913.3</c:v>
                </c:pt>
                <c:pt idx="1">
                  <c:v>225517.9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Arial Rounded MT Bold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48941.9</c:v>
                </c:pt>
                <c:pt idx="1">
                  <c:v>292830.2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11952.4</c:v>
                </c:pt>
                <c:pt idx="1">
                  <c:v>230661.2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16472.3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425152"/>
        <c:axId val="307429072"/>
      </c:lineChart>
      <c:catAx>
        <c:axId val="30742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07429072"/>
        <c:crosses val="autoZero"/>
        <c:auto val="1"/>
        <c:lblAlgn val="ctr"/>
        <c:lblOffset val="100"/>
        <c:noMultiLvlLbl val="0"/>
      </c:catAx>
      <c:valAx>
        <c:axId val="3074290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7425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75E-2"/>
          <c:w val="0.8051531923450197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25777.599999999984</c:v>
                </c:pt>
                <c:pt idx="4">
                  <c:v>20985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  <c:pt idx="4">
                  <c:v>21455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2022(прогноз)</c:v>
                </c:pt>
              </c:strCache>
            </c:strRef>
          </c:tx>
          <c:spPr>
            <a:solidFill>
              <a:srgbClr val="FFC58B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25601</c:v>
                </c:pt>
                <c:pt idx="1">
                  <c:v>30902</c:v>
                </c:pt>
                <c:pt idx="2">
                  <c:v>31881</c:v>
                </c:pt>
                <c:pt idx="3">
                  <c:v>28121</c:v>
                </c:pt>
                <c:pt idx="4">
                  <c:v>21670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307425544"/>
        <c:axId val="307433776"/>
        <c:axId val="0"/>
      </c:bar3DChart>
      <c:catAx>
        <c:axId val="307425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307433776"/>
        <c:crosses val="autoZero"/>
        <c:auto val="1"/>
        <c:lblAlgn val="ctr"/>
        <c:lblOffset val="100"/>
        <c:noMultiLvlLbl val="0"/>
      </c:catAx>
      <c:valAx>
        <c:axId val="307433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307425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9146715350614577"/>
          <c:h val="0.1586269675388212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22416.2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287104.3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7995864"/>
        <c:axId val="308006056"/>
        <c:axId val="0"/>
      </c:bar3DChart>
      <c:catAx>
        <c:axId val="307995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006056"/>
        <c:crosses val="autoZero"/>
        <c:auto val="1"/>
        <c:lblAlgn val="ctr"/>
        <c:lblOffset val="100"/>
        <c:noMultiLvlLbl val="0"/>
      </c:catAx>
      <c:valAx>
        <c:axId val="3080060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7995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237501.1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006448"/>
        <c:axId val="307997824"/>
        <c:axId val="0"/>
      </c:bar3DChart>
      <c:catAx>
        <c:axId val="30800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7997824"/>
        <c:crosses val="autoZero"/>
        <c:auto val="1"/>
        <c:lblAlgn val="ctr"/>
        <c:lblOffset val="100"/>
        <c:noMultiLvlLbl val="0"/>
      </c:catAx>
      <c:valAx>
        <c:axId val="307997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8006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242686.2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004096"/>
        <c:axId val="308005664"/>
        <c:axId val="0"/>
      </c:bar3DChart>
      <c:catAx>
        <c:axId val="308004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005664"/>
        <c:crosses val="autoZero"/>
        <c:auto val="1"/>
        <c:lblAlgn val="ctr"/>
        <c:lblOffset val="100"/>
        <c:noMultiLvlLbl val="0"/>
      </c:catAx>
      <c:valAx>
        <c:axId val="3080056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0800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3980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7.6928712901631668E-2"/>
          <c:y val="0.11502345150055797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315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174,6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84737197221985"/>
                      <c:h val="6.942104169495570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241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127,3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185,1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322105.40000000002</c:v>
                </c:pt>
                <c:pt idx="2">
                  <c:v>315174.59999999998</c:v>
                </c:pt>
                <c:pt idx="3">
                  <c:v>241127.3</c:v>
                </c:pt>
                <c:pt idx="4">
                  <c:v>291185.09999999998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225,9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11288.3</c:v>
                </c:pt>
                <c:pt idx="2">
                  <c:v>9225.9</c:v>
                </c:pt>
                <c:pt idx="3">
                  <c:v>5852.7</c:v>
                </c:pt>
                <c:pt idx="4">
                  <c:v>6071.4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312947016"/>
        <c:axId val="312947800"/>
        <c:axId val="0"/>
      </c:bar3DChart>
      <c:catAx>
        <c:axId val="312947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312947800"/>
        <c:crosses val="autoZero"/>
        <c:auto val="1"/>
        <c:lblAlgn val="ctr"/>
        <c:lblOffset val="100"/>
        <c:noMultiLvlLbl val="0"/>
      </c:catAx>
      <c:valAx>
        <c:axId val="312947800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312947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26345.1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26777.200000000001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19863.5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55248"/>
        <c:axId val="312953288"/>
        <c:axId val="0"/>
      </c:bar3DChart>
      <c:catAx>
        <c:axId val="312955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953288"/>
        <c:crosses val="autoZero"/>
        <c:auto val="1"/>
        <c:lblAlgn val="ctr"/>
        <c:lblOffset val="100"/>
        <c:noMultiLvlLbl val="0"/>
      </c:catAx>
      <c:valAx>
        <c:axId val="3129532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955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28468.1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28464.799999999999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6704.5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6849.1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73672"/>
        <c:axId val="312976024"/>
        <c:axId val="0"/>
      </c:bar3DChart>
      <c:catAx>
        <c:axId val="312973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976024"/>
        <c:crosses val="autoZero"/>
        <c:auto val="1"/>
        <c:lblAlgn val="ctr"/>
        <c:lblOffset val="100"/>
        <c:noMultiLvlLbl val="0"/>
      </c:catAx>
      <c:valAx>
        <c:axId val="312976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973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186418.7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182</a:t>
                    </a:r>
                    <a:r>
                      <a:rPr lang="en-US" baseline="0" dirty="0" smtClean="0"/>
                      <a:t> 807,7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182807.7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159168.6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156049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7434168"/>
        <c:axId val="307422408"/>
        <c:axId val="0"/>
      </c:bar3DChart>
      <c:catAx>
        <c:axId val="307434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7422408"/>
        <c:crosses val="autoZero"/>
        <c:auto val="1"/>
        <c:lblAlgn val="ctr"/>
        <c:lblOffset val="100"/>
        <c:noMultiLvlLbl val="0"/>
      </c:catAx>
      <c:valAx>
        <c:axId val="3074224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7434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76430.8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59</a:t>
                    </a:r>
                    <a:r>
                      <a:rPr lang="en-US" baseline="0" dirty="0" smtClean="0"/>
                      <a:t> 703,6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59703.6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55390.7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52858.6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5239520"/>
        <c:axId val="234403696"/>
        <c:axId val="0"/>
      </c:bar3DChart>
      <c:catAx>
        <c:axId val="30523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4403696"/>
        <c:crosses val="autoZero"/>
        <c:auto val="1"/>
        <c:lblAlgn val="ctr"/>
        <c:lblOffset val="100"/>
        <c:noMultiLvlLbl val="0"/>
      </c:catAx>
      <c:valAx>
        <c:axId val="23440369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523952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3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9"/>
          <c:y val="0.70498311635407584"/>
          <c:w val="0.31629614788694782"/>
          <c:h val="0.2950168836459252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30880"/>
        <c:axId val="312732448"/>
        <c:axId val="0"/>
      </c:bar3DChart>
      <c:catAx>
        <c:axId val="31273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32448"/>
        <c:crosses val="autoZero"/>
        <c:auto val="1"/>
        <c:lblAlgn val="ctr"/>
        <c:lblOffset val="100"/>
        <c:noMultiLvlLbl val="0"/>
      </c:catAx>
      <c:valAx>
        <c:axId val="3127324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3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514"/>
          <c:w val="0.14582239904378438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37544"/>
        <c:axId val="312739896"/>
        <c:axId val="0"/>
      </c:bar3DChart>
      <c:catAx>
        <c:axId val="312737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39896"/>
        <c:crosses val="autoZero"/>
        <c:auto val="1"/>
        <c:lblAlgn val="ctr"/>
        <c:lblOffset val="100"/>
        <c:noMultiLvlLbl val="0"/>
      </c:catAx>
      <c:valAx>
        <c:axId val="3127398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37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8"/>
          <c:y val="0.26843915602846774"/>
          <c:w val="0.22518038931346809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40288"/>
        <c:axId val="312741072"/>
        <c:axId val="0"/>
      </c:bar3DChart>
      <c:catAx>
        <c:axId val="31274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41072"/>
        <c:crosses val="autoZero"/>
        <c:auto val="1"/>
        <c:lblAlgn val="ctr"/>
        <c:lblOffset val="100"/>
        <c:noMultiLvlLbl val="0"/>
      </c:catAx>
      <c:valAx>
        <c:axId val="312741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4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1068653304"/>
          <c:y val="0.21688508969088904"/>
          <c:w val="0.22518038931346809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41464"/>
        <c:axId val="312741856"/>
        <c:axId val="0"/>
      </c:bar3DChart>
      <c:catAx>
        <c:axId val="312741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41856"/>
        <c:crosses val="autoZero"/>
        <c:auto val="1"/>
        <c:lblAlgn val="ctr"/>
        <c:lblOffset val="100"/>
        <c:noMultiLvlLbl val="0"/>
      </c:catAx>
      <c:valAx>
        <c:axId val="3127418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41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213"/>
          <c:y val="0.26843915602846774"/>
          <c:w val="0.28397015341375331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36368"/>
        <c:axId val="312742640"/>
        <c:axId val="0"/>
      </c:bar3DChart>
      <c:catAx>
        <c:axId val="312736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42640"/>
        <c:crosses val="autoZero"/>
        <c:auto val="1"/>
        <c:lblAlgn val="ctr"/>
        <c:lblOffset val="100"/>
        <c:noMultiLvlLbl val="0"/>
      </c:catAx>
      <c:valAx>
        <c:axId val="3127426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36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02420601915103"/>
          <c:y val="7.668230100037193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1099413882757"/>
          <c:y val="0.1398101780541969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291021.7</c:v>
                </c:pt>
                <c:pt idx="1">
                  <c:v>50750.400000000001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52832"/>
        <c:axId val="312751264"/>
        <c:axId val="0"/>
      </c:bar3DChart>
      <c:catAx>
        <c:axId val="312752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51264"/>
        <c:crosses val="autoZero"/>
        <c:auto val="1"/>
        <c:lblAlgn val="ctr"/>
        <c:lblOffset val="100"/>
        <c:noMultiLvlLbl val="0"/>
      </c:catAx>
      <c:valAx>
        <c:axId val="3127512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52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546"/>
          <c:y val="0.26843915602846774"/>
          <c:w val="0.22518033710540108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1E-2"/>
                  <c:y val="0.13712954538707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50480"/>
        <c:axId val="312749696"/>
        <c:axId val="0"/>
      </c:bar3DChart>
      <c:catAx>
        <c:axId val="312750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49696"/>
        <c:crosses val="autoZero"/>
        <c:auto val="1"/>
        <c:lblAlgn val="ctr"/>
        <c:lblOffset val="100"/>
        <c:noMultiLvlLbl val="0"/>
      </c:catAx>
      <c:valAx>
        <c:axId val="3127496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5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4038.4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1743.6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48128"/>
        <c:axId val="312747736"/>
        <c:axId val="0"/>
      </c:bar3DChart>
      <c:catAx>
        <c:axId val="312748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47736"/>
        <c:crosses val="autoZero"/>
        <c:auto val="1"/>
        <c:lblAlgn val="ctr"/>
        <c:lblOffset val="100"/>
        <c:noMultiLvlLbl val="0"/>
      </c:catAx>
      <c:valAx>
        <c:axId val="31274773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48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66"/>
          <c:y val="0.26843906551220392"/>
          <c:w val="0.26511310064080928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752048"/>
        <c:axId val="312746952"/>
        <c:axId val="0"/>
      </c:bar3DChart>
      <c:catAx>
        <c:axId val="31275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746952"/>
        <c:crosses val="autoZero"/>
        <c:auto val="1"/>
        <c:lblAlgn val="ctr"/>
        <c:lblOffset val="100"/>
        <c:noMultiLvlLbl val="0"/>
      </c:catAx>
      <c:valAx>
        <c:axId val="3127469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752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872093046535285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solidFill>
                  <a:srgbClr val="FFFF00"/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52896"/>
        <c:axId val="312954072"/>
        <c:axId val="0"/>
      </c:bar3DChart>
      <c:catAx>
        <c:axId val="31295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954072"/>
        <c:crosses val="autoZero"/>
        <c:auto val="1"/>
        <c:lblAlgn val="ctr"/>
        <c:lblOffset val="100"/>
        <c:noMultiLvlLbl val="0"/>
      </c:catAx>
      <c:valAx>
        <c:axId val="312954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952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54856"/>
        <c:axId val="312944272"/>
        <c:axId val="0"/>
      </c:bar3DChart>
      <c:catAx>
        <c:axId val="312954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944272"/>
        <c:crosses val="autoZero"/>
        <c:auto val="1"/>
        <c:lblAlgn val="ctr"/>
        <c:lblOffset val="100"/>
        <c:noMultiLvlLbl val="0"/>
      </c:catAx>
      <c:valAx>
        <c:axId val="3129442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954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г.2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48976"/>
        <c:axId val="312952112"/>
        <c:axId val="0"/>
      </c:bar3DChart>
      <c:catAx>
        <c:axId val="312948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952112"/>
        <c:crosses val="autoZero"/>
        <c:auto val="1"/>
        <c:lblAlgn val="ctr"/>
        <c:lblOffset val="100"/>
        <c:noMultiLvlLbl val="0"/>
      </c:catAx>
      <c:valAx>
        <c:axId val="3129521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948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101269890208452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66616"/>
        <c:axId val="312959560"/>
        <c:axId val="0"/>
      </c:bar3DChart>
      <c:catAx>
        <c:axId val="312966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12959560"/>
        <c:crosses val="autoZero"/>
        <c:auto val="1"/>
        <c:lblAlgn val="ctr"/>
        <c:lblOffset val="100"/>
        <c:noMultiLvlLbl val="0"/>
      </c:catAx>
      <c:valAx>
        <c:axId val="3129595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2966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9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65440"/>
        <c:axId val="312967400"/>
        <c:axId val="0"/>
      </c:bar3DChart>
      <c:catAx>
        <c:axId val="312965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2967400"/>
        <c:crosses val="autoZero"/>
        <c:auto val="1"/>
        <c:lblAlgn val="ctr"/>
        <c:lblOffset val="100"/>
        <c:noMultiLvlLbl val="0"/>
      </c:catAx>
      <c:valAx>
        <c:axId val="3129674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1296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17446901051468294"/>
          <c:h val="0.239438845629286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6143075494400532E-3"/>
                  <c:y val="0.18851252355315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13300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0.160790093618864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72489512157225E-2"/>
                  <c:y val="0.15524560763200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12964656"/>
        <c:axId val="312965832"/>
        <c:axId val="0"/>
      </c:bar3DChart>
      <c:catAx>
        <c:axId val="31296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2965832"/>
        <c:crosses val="autoZero"/>
        <c:auto val="1"/>
        <c:lblAlgn val="ctr"/>
        <c:lblOffset val="100"/>
        <c:noMultiLvlLbl val="0"/>
      </c:catAx>
      <c:valAx>
        <c:axId val="3129658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1296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239438845629286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37469.1</c:v>
                </c:pt>
                <c:pt idx="1">
                  <c:v>249570.3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</dgm:spPr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67589" custScaleY="94153" custLinFactNeighborX="5889" custLinFactNeighborY="-1607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0584" custRadScaleInc="-109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43388" custScaleY="96548" custRadScaleRad="164825" custRadScaleInc="-8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94822" custScaleY="120171" custRadScaleRad="131645" custRadScaleInc="-157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3784" custRadScaleInc="-43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0F82F2AF-7405-4D3B-9919-16A437C94653}" type="presOf" srcId="{A13A8ED3-E204-4B2E-89B5-7DCA37B97D27}" destId="{16959D23-BCFE-45E3-9EDA-7C4FAEE49428}" srcOrd="0" destOrd="0" presId="urn:microsoft.com/office/officeart/2008/layout/RadialCluster"/>
    <dgm:cxn modelId="{C03C8543-C4ED-4939-A7DE-8B4E671DCA50}" type="presOf" srcId="{B9E5D33B-BBAA-45EB-B52B-011315DF7466}" destId="{5EBB23F6-D83E-4EFF-9629-107B1C45FB66}" srcOrd="0" destOrd="0" presId="urn:microsoft.com/office/officeart/2008/layout/RadialCluster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937EB66A-6277-48B0-944F-132071B88667}" type="presOf" srcId="{0CD95A3D-5573-4460-B98F-F87D6E367B89}" destId="{5FA5141F-DAA7-4456-8590-843EAF5013A1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70B9E1F8-DB27-48E0-8D71-C67AACAF5D67}" type="presOf" srcId="{F9397C2D-1292-4DEB-BCD4-853A012D6074}" destId="{8818C303-687D-442A-B1A4-DD74CFC89FD0}" srcOrd="0" destOrd="0" presId="urn:microsoft.com/office/officeart/2008/layout/RadialCluster"/>
    <dgm:cxn modelId="{0ED7FD83-DF85-47A8-BD59-075417C1D818}" type="presOf" srcId="{FF2E27D9-6B57-4D5F-A5E2-770A58126DF9}" destId="{16808787-916D-466B-A4A0-3ECBF50AF98B}" srcOrd="0" destOrd="0" presId="urn:microsoft.com/office/officeart/2008/layout/RadialCluster"/>
    <dgm:cxn modelId="{4662DBA8-1755-4A8D-88D0-07ADD503680F}" type="presOf" srcId="{1CA3F3AB-6D1D-4290-AB65-34DED81F0B55}" destId="{87EC70AF-7DD2-4818-8C7B-8788AA37C95A}" srcOrd="0" destOrd="0" presId="urn:microsoft.com/office/officeart/2008/layout/RadialCluster"/>
    <dgm:cxn modelId="{AEBD8C5D-95D4-43DE-B547-0D7CAE9351F2}" type="presOf" srcId="{3477B17A-547D-44B8-8132-5CC488AA1CEB}" destId="{561381FD-CF0C-4242-80D0-0D84905352CD}" srcOrd="0" destOrd="0" presId="urn:microsoft.com/office/officeart/2008/layout/RadialCluster"/>
    <dgm:cxn modelId="{C5115B5D-FFD3-48AA-BCAC-9E9B7279BBDA}" type="presOf" srcId="{A4DAA5CA-3F86-414E-A2D2-25753DE302A4}" destId="{7E37AA73-DDEB-455D-9824-5F68868F80B5}" srcOrd="0" destOrd="0" presId="urn:microsoft.com/office/officeart/2008/layout/RadialCluster"/>
    <dgm:cxn modelId="{89DB7ACB-94BC-49F7-B9F5-9B43F8264CE9}" type="presOf" srcId="{FD47E27C-6E98-49AD-BED3-4889FFE38ABC}" destId="{92876EC0-8D73-4B8C-A7A9-750A6F9F1AAB}" srcOrd="0" destOrd="0" presId="urn:microsoft.com/office/officeart/2008/layout/RadialCluster"/>
    <dgm:cxn modelId="{AB95AE55-4E76-4AF6-A7E4-CAE0F795C783}" type="presOf" srcId="{FD5C22DB-9D62-424B-92D5-45965E15A1F0}" destId="{912A0CFB-7CBF-45D3-B9B0-89A55FC82F25}" srcOrd="0" destOrd="0" presId="urn:microsoft.com/office/officeart/2008/layout/RadialCluster"/>
    <dgm:cxn modelId="{0ADDE98B-D0C9-45F9-A486-38A629962190}" type="presParOf" srcId="{92876EC0-8D73-4B8C-A7A9-750A6F9F1AAB}" destId="{D220A1DD-3DDD-466F-9B10-C8800A647682}" srcOrd="0" destOrd="0" presId="urn:microsoft.com/office/officeart/2008/layout/RadialCluster"/>
    <dgm:cxn modelId="{3F9CDE06-06A2-4C0D-9240-59BBA86777CA}" type="presParOf" srcId="{D220A1DD-3DDD-466F-9B10-C8800A647682}" destId="{912A0CFB-7CBF-45D3-B9B0-89A55FC82F25}" srcOrd="0" destOrd="0" presId="urn:microsoft.com/office/officeart/2008/layout/RadialCluster"/>
    <dgm:cxn modelId="{D5AE2190-1758-4402-A6DD-03E0C542ABFA}" type="presParOf" srcId="{D220A1DD-3DDD-466F-9B10-C8800A647682}" destId="{5EBB23F6-D83E-4EFF-9629-107B1C45FB66}" srcOrd="1" destOrd="0" presId="urn:microsoft.com/office/officeart/2008/layout/RadialCluster"/>
    <dgm:cxn modelId="{5B527720-15A0-488B-9D1A-C46FBF5EC532}" type="presParOf" srcId="{D220A1DD-3DDD-466F-9B10-C8800A647682}" destId="{7E37AA73-DDEB-455D-9824-5F68868F80B5}" srcOrd="2" destOrd="0" presId="urn:microsoft.com/office/officeart/2008/layout/RadialCluster"/>
    <dgm:cxn modelId="{F410188C-AEBD-4122-A4A9-BCB4D1E18FE6}" type="presParOf" srcId="{D220A1DD-3DDD-466F-9B10-C8800A647682}" destId="{561381FD-CF0C-4242-80D0-0D84905352CD}" srcOrd="3" destOrd="0" presId="urn:microsoft.com/office/officeart/2008/layout/RadialCluster"/>
    <dgm:cxn modelId="{D6A56EBB-EFBE-40E0-A9CC-1949EE7C2687}" type="presParOf" srcId="{D220A1DD-3DDD-466F-9B10-C8800A647682}" destId="{16808787-916D-466B-A4A0-3ECBF50AF98B}" srcOrd="4" destOrd="0" presId="urn:microsoft.com/office/officeart/2008/layout/RadialCluster"/>
    <dgm:cxn modelId="{6F971B2C-A8E8-48FA-BD89-3159A78A635D}" type="presParOf" srcId="{D220A1DD-3DDD-466F-9B10-C8800A647682}" destId="{8818C303-687D-442A-B1A4-DD74CFC89FD0}" srcOrd="5" destOrd="0" presId="urn:microsoft.com/office/officeart/2008/layout/RadialCluster"/>
    <dgm:cxn modelId="{2D7B8D6A-4465-45D7-9A1E-A0958F4D8DB4}" type="presParOf" srcId="{D220A1DD-3DDD-466F-9B10-C8800A647682}" destId="{16959D23-BCFE-45E3-9EDA-7C4FAEE49428}" srcOrd="6" destOrd="0" presId="urn:microsoft.com/office/officeart/2008/layout/RadialCluster"/>
    <dgm:cxn modelId="{3C57CE78-1AF0-4C1E-B4A5-B277E16C28B0}" type="presParOf" srcId="{D220A1DD-3DDD-466F-9B10-C8800A647682}" destId="{5FA5141F-DAA7-4456-8590-843EAF5013A1}" srcOrd="7" destOrd="0" presId="urn:microsoft.com/office/officeart/2008/layout/RadialCluster"/>
    <dgm:cxn modelId="{B69FC1E9-2C74-4FA2-962B-3D69D4800EFA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5 </a:t>
          </a:r>
          <a:r>
            <a:rPr lang="en-US" sz="2400" dirty="0" smtClean="0">
              <a:latin typeface="Book Antiqua" panose="02040602050305030304" pitchFamily="18" charset="0"/>
            </a:rPr>
            <a:t>797</a:t>
          </a:r>
          <a:endParaRPr lang="ru-RU" sz="2400" dirty="0" smtClean="0">
            <a:latin typeface="Book Antiqua" panose="02040602050305030304" pitchFamily="18" charset="0"/>
          </a:endParaRP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243 152,3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36,7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15 </a:t>
          </a:r>
          <a:r>
            <a:rPr lang="ru-RU" sz="2400" dirty="0" smtClean="0">
              <a:latin typeface="Bookman Old Style" panose="02050604050505020204" pitchFamily="18" charset="0"/>
            </a:rPr>
            <a:t>000,0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77,7%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4,6%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56 985,6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20 750,7   21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057,5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19 148,6    19 688,5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409,6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0,0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6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081,9</a:t>
          </a:r>
          <a:endParaRPr lang="ru-RU" sz="1600" b="1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041,3</a:t>
          </a:r>
          <a:endParaRPr lang="ru-RU" sz="1600" b="1" dirty="0" smtClean="0">
            <a:solidFill>
              <a:srgbClr val="467BF0"/>
            </a:solidFill>
            <a:latin typeface="Bookman Old Style" panose="02050604050505020204" pitchFamily="18" charset="0"/>
          </a:endParaRP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6 373,6       7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816,5     </a:t>
          </a:r>
          <a:r>
            <a:rPr lang="en-US" sz="1100" b="1" dirty="0" smtClean="0">
              <a:latin typeface="Arial" panose="020B0604020202020204" pitchFamily="34" charset="0"/>
              <a:cs typeface="Arial" panose="020B0604020202020204" pitchFamily="34" charset="0"/>
            </a:rPr>
            <a:t>9 198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,3      7 921,2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38 316,7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30 459,6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28 140,2   28 236,8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114 363,9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97 411,7  101 569,4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156,3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6 260,4      6 260,4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26 387,1 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452,4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</a:t>
          </a:r>
          <a:r>
            <a:rPr lang="en-US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609</a:t>
          </a:r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r>
            <a:rPr lang="ru-RU" sz="1200" b="1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012,7</a:t>
          </a:r>
          <a:endParaRPr lang="ru-RU" sz="1200" b="1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4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4"/>
      <dgm:spPr/>
    </dgm:pt>
    <dgm:pt modelId="{E45193FC-7146-4347-BD77-59111D0B03AA}" type="pres">
      <dgm:prSet presAssocID="{7D1BB174-017B-4ADD-9282-EBDC88CC0C04}" presName="dstNode" presStyleLbl="node1" presStyleIdx="0" presStyleCnt="4"/>
      <dgm:spPr/>
    </dgm:pt>
    <dgm:pt modelId="{FBFF8B65-6703-4171-BCFF-B2A3A5C9EF87}" type="pres">
      <dgm:prSet presAssocID="{12F7E163-C88F-43CD-8A28-DC79FD1495A6}" presName="text_1" presStyleLbl="node1" presStyleIdx="0" presStyleCnt="4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4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4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4"/>
      <dgm:spPr>
        <a:solidFill>
          <a:srgbClr val="00FFCC"/>
        </a:solidFill>
      </dgm:spPr>
    </dgm:pt>
    <dgm:pt modelId="{C488C191-0C1F-4C2A-AE59-DA406918D4F8}" type="pres">
      <dgm:prSet presAssocID="{66006D5E-4BAB-4EC9-BDD8-C08E04E7684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805DC-CA59-473D-909A-FD7105338AD7}" type="pres">
      <dgm:prSet presAssocID="{66006D5E-4BAB-4EC9-BDD8-C08E04E76844}" presName="accent_4" presStyleCnt="0"/>
      <dgm:spPr/>
    </dgm:pt>
    <dgm:pt modelId="{6A14B762-2467-4F8D-A549-53728741713E}" type="pres">
      <dgm:prSet presAssocID="{66006D5E-4BAB-4EC9-BDD8-C08E04E76844}" presName="accentRepeatNode" presStyleLbl="solidFgAcc1" presStyleIdx="3" presStyleCnt="4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55DE0D92-901B-4A86-8E0D-E9C87ABB5AEB}" type="presOf" srcId="{66006D5E-4BAB-4EC9-BDD8-C08E04E76844}" destId="{C488C191-0C1F-4C2A-AE59-DA406918D4F8}" srcOrd="0" destOrd="0" presId="urn:microsoft.com/office/officeart/2008/layout/VerticalCurvedList"/>
    <dgm:cxn modelId="{8ED272A4-94D7-4B20-94E5-7B3EC8FE8890}" srcId="{7D1BB174-017B-4ADD-9282-EBDC88CC0C04}" destId="{66006D5E-4BAB-4EC9-BDD8-C08E04E76844}" srcOrd="3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53143AD1-B47A-4574-ADC4-B473FCB8792C}" type="presParOf" srcId="{F5C837C3-7F32-4D30-8AED-2448B2C4FDCF}" destId="{C488C191-0C1F-4C2A-AE59-DA406918D4F8}" srcOrd="7" destOrd="0" presId="urn:microsoft.com/office/officeart/2008/layout/VerticalCurvedList"/>
    <dgm:cxn modelId="{39EE5D68-8533-473C-B28A-FC3DC8378FB0}" type="presParOf" srcId="{F5C837C3-7F32-4D30-8AED-2448B2C4FDCF}" destId="{114805DC-CA59-473D-909A-FD7105338AD7}" srcOrd="8" destOrd="0" presId="urn:microsoft.com/office/officeart/2008/layout/VerticalCurvedList"/>
    <dgm:cxn modelId="{4AE39E38-85D8-4C89-AD99-C527C4F6D89F}" type="presParOf" srcId="{114805DC-CA59-473D-909A-FD7105338AD7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dirty="0">
            <a:solidFill>
              <a:srgbClr val="CC0000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/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253" custLinFactNeighborY="271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0762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253" custLinFactNeighborY="-29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37C987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66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66"/>
        </a:solidFill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r>
            <a:rPr lang="ru-RU" sz="1600" b="1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endParaRPr lang="ru-RU" sz="1700" b="0" u="none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66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9704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95102" custRadScaleRad="116745" custRadScaleInc="76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8020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504489" y="1280365"/>
          <a:ext cx="4682257" cy="1647483"/>
        </a:xfrm>
        <a:prstGeom prst="roundRect">
          <a:avLst/>
        </a:prstGeom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584912" y="1360788"/>
        <a:ext cx="4521411" cy="1486637"/>
      </dsp:txXfrm>
    </dsp:sp>
    <dsp:sp modelId="{5EBB23F6-D83E-4EFF-9629-107B1C45FB66}">
      <dsp:nvSpPr>
        <dsp:cNvPr id="0" name=""/>
        <dsp:cNvSpPr/>
      </dsp:nvSpPr>
      <dsp:spPr>
        <a:xfrm rot="12454355">
          <a:off x="2998526" y="1214218"/>
          <a:ext cx="285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373292" y="-8007"/>
          <a:ext cx="3068974" cy="1156078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429727" y="48428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30759">
          <a:off x="6283327" y="1208162"/>
          <a:ext cx="2933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3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6131822" y="4067"/>
          <a:ext cx="2853389" cy="1131892"/>
        </a:xfrm>
        <a:prstGeom prst="round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87076" y="59321"/>
        <a:ext cx="2742881" cy="1021384"/>
      </dsp:txXfrm>
    </dsp:sp>
    <dsp:sp modelId="{8818C303-687D-442A-B1A4-DD74CFC89FD0}">
      <dsp:nvSpPr>
        <dsp:cNvPr id="0" name=""/>
        <dsp:cNvSpPr/>
      </dsp:nvSpPr>
      <dsp:spPr>
        <a:xfrm rot="2159737">
          <a:off x="5943272" y="3039620"/>
          <a:ext cx="3803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3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528830" y="3151392"/>
          <a:ext cx="3456381" cy="1408839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597604" y="3220166"/>
        <a:ext cx="3318833" cy="1271291"/>
      </dsp:txXfrm>
    </dsp:sp>
    <dsp:sp modelId="{5FA5141F-DAA7-4456-8590-843EAF5013A1}">
      <dsp:nvSpPr>
        <dsp:cNvPr id="0" name=""/>
        <dsp:cNvSpPr/>
      </dsp:nvSpPr>
      <dsp:spPr>
        <a:xfrm rot="9014623">
          <a:off x="3119542" y="3003616"/>
          <a:ext cx="305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3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268752" y="3079384"/>
          <a:ext cx="3167898" cy="1471502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340585" y="3151217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3855" y="2365699"/>
          <a:ext cx="816091" cy="13579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6069" y="2777760"/>
          <a:ext cx="1225971" cy="553985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6069" y="2777760"/>
        <a:ext cx="1225971" cy="553985"/>
      </dsp:txXfrm>
    </dsp:sp>
    <dsp:sp modelId="{568CA6B3-62A7-4CF2-A6DB-D3F9D019F15B}">
      <dsp:nvSpPr>
        <dsp:cNvPr id="0" name=""/>
        <dsp:cNvSpPr/>
      </dsp:nvSpPr>
      <dsp:spPr>
        <a:xfrm>
          <a:off x="1132286" y="2265725"/>
          <a:ext cx="231315" cy="231315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4684" y="1994318"/>
          <a:ext cx="816091" cy="13579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8458" y="2400055"/>
          <a:ext cx="1225971" cy="1074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8458" y="2400055"/>
        <a:ext cx="1225971" cy="1074635"/>
      </dsp:txXfrm>
    </dsp:sp>
    <dsp:sp modelId="{31332371-7303-4685-84C6-38B9949DA76A}">
      <dsp:nvSpPr>
        <dsp:cNvPr id="0" name=""/>
        <dsp:cNvSpPr/>
      </dsp:nvSpPr>
      <dsp:spPr>
        <a:xfrm>
          <a:off x="2633114" y="1894344"/>
          <a:ext cx="231315" cy="231315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5513" y="1622936"/>
          <a:ext cx="816091" cy="13579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9287" y="2028673"/>
          <a:ext cx="1225971" cy="1074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9287" y="2028673"/>
        <a:ext cx="1225971" cy="1074635"/>
      </dsp:txXfrm>
    </dsp:sp>
    <dsp:sp modelId="{97230CEB-4CDA-4785-80BB-AD5027C4848C}">
      <dsp:nvSpPr>
        <dsp:cNvPr id="0" name=""/>
        <dsp:cNvSpPr/>
      </dsp:nvSpPr>
      <dsp:spPr>
        <a:xfrm>
          <a:off x="4133943" y="1522962"/>
          <a:ext cx="231315" cy="231315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342" y="1122915"/>
          <a:ext cx="816091" cy="13579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516" y="1546389"/>
          <a:ext cx="1225971" cy="1331914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516" y="1546389"/>
        <a:ext cx="1225971" cy="1331914"/>
      </dsp:txXfrm>
    </dsp:sp>
    <dsp:sp modelId="{92EE8B06-138E-4D3A-8D3A-A92F839C307A}">
      <dsp:nvSpPr>
        <dsp:cNvPr id="0" name=""/>
        <dsp:cNvSpPr/>
      </dsp:nvSpPr>
      <dsp:spPr>
        <a:xfrm>
          <a:off x="5634772" y="1022941"/>
          <a:ext cx="231315" cy="231315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7170" y="751534"/>
          <a:ext cx="816091" cy="13579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0944" y="1157271"/>
          <a:ext cx="1225971" cy="1074635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0944" y="1157271"/>
        <a:ext cx="1225971" cy="1074635"/>
      </dsp:txXfrm>
    </dsp:sp>
    <dsp:sp modelId="{2B42F072-AF15-491D-986D-2AE054B92686}">
      <dsp:nvSpPr>
        <dsp:cNvPr id="0" name=""/>
        <dsp:cNvSpPr/>
      </dsp:nvSpPr>
      <dsp:spPr>
        <a:xfrm>
          <a:off x="7135601" y="651560"/>
          <a:ext cx="231315" cy="231315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77999" y="379642"/>
          <a:ext cx="816091" cy="1357957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4696" y="773853"/>
          <a:ext cx="1225971" cy="1075656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4696" y="773853"/>
        <a:ext cx="1225971" cy="10756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96898" y="714100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957004" y="25856"/>
          <a:ext cx="1789874" cy="737083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992992" y="61844"/>
        <a:ext cx="1717898" cy="665107"/>
      </dsp:txXfrm>
    </dsp:sp>
    <dsp:sp modelId="{114B95C5-2BFC-4678-9C38-9484B9F20163}">
      <dsp:nvSpPr>
        <dsp:cNvPr id="0" name=""/>
        <dsp:cNvSpPr/>
      </dsp:nvSpPr>
      <dsp:spPr>
        <a:xfrm>
          <a:off x="2370076" y="100900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618619" y="1574610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118725" y="834659"/>
          <a:ext cx="1953231" cy="81674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158603" y="874537"/>
        <a:ext cx="1873475" cy="736993"/>
      </dsp:txXfrm>
    </dsp:sp>
    <dsp:sp modelId="{A83BA2C5-1DBF-4C01-9D72-FFF625D0268A}">
      <dsp:nvSpPr>
        <dsp:cNvPr id="0" name=""/>
        <dsp:cNvSpPr/>
      </dsp:nvSpPr>
      <dsp:spPr>
        <a:xfrm>
          <a:off x="3491797" y="961410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40355" y="2390924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30892" y="1686400"/>
          <a:ext cx="1916620" cy="728357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66454" y="1721962"/>
        <a:ext cx="1845496" cy="657233"/>
      </dsp:txXfrm>
    </dsp:sp>
    <dsp:sp modelId="{F39204C0-6DFE-48A5-A94F-AA13F5628731}">
      <dsp:nvSpPr>
        <dsp:cNvPr id="0" name=""/>
        <dsp:cNvSpPr/>
      </dsp:nvSpPr>
      <dsp:spPr>
        <a:xfrm>
          <a:off x="4513534" y="1777724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586242" y="3220838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06924" y="2497941"/>
          <a:ext cx="1728309" cy="75555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43814" y="2534831"/>
        <a:ext cx="1654529" cy="681778"/>
      </dsp:txXfrm>
    </dsp:sp>
    <dsp:sp modelId="{60B64647-DFCA-4129-8F16-7229A3B75332}">
      <dsp:nvSpPr>
        <dsp:cNvPr id="0" name=""/>
        <dsp:cNvSpPr/>
      </dsp:nvSpPr>
      <dsp:spPr>
        <a:xfrm>
          <a:off x="5459420" y="2607638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24666" y="3370890"/>
          <a:ext cx="1774693" cy="62843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255349" y="3401573"/>
        <a:ext cx="1713327" cy="5670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5 </a:t>
          </a:r>
          <a:r>
            <a:rPr lang="en-US" sz="2400" kern="1200" dirty="0" smtClean="0">
              <a:latin typeface="Book Antiqua" panose="02040602050305030304" pitchFamily="18" charset="0"/>
            </a:rPr>
            <a:t>797</a:t>
          </a:r>
          <a:endParaRPr lang="ru-RU" sz="2400" kern="1200" dirty="0" smtClean="0">
            <a:latin typeface="Book Antiqua" panose="02040602050305030304" pitchFamily="18" charset="0"/>
          </a:endParaRP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36,7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15 </a:t>
          </a:r>
          <a:r>
            <a:rPr lang="ru-RU" sz="2400" kern="1200" dirty="0" smtClean="0">
              <a:latin typeface="Bookman Old Style" panose="02050604050505020204" pitchFamily="18" charset="0"/>
            </a:rPr>
            <a:t>000,0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4,6%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243 152,3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77,7%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56 985,6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20 750,7   21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057,5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19 148,6    19 688,5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409,6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0,0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6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081,9</a:t>
          </a:r>
          <a:endParaRPr lang="ru-RU" sz="1600" b="1" kern="1200" dirty="0" smtClean="0">
            <a:solidFill>
              <a:srgbClr val="339933"/>
            </a:solidFill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041,3</a:t>
          </a:r>
          <a:endParaRPr lang="ru-RU" sz="1600" b="1" kern="1200" dirty="0" smtClean="0">
            <a:solidFill>
              <a:srgbClr val="467BF0"/>
            </a:solidFill>
            <a:latin typeface="Bookman Old Style" panose="02050604050505020204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6 373,6       7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816,5     </a:t>
          </a:r>
          <a:r>
            <a:rPr lang="en-US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9 198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,3      7 921,2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38 316,7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30 459,6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28 140,2   28 236,8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114 363,9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97 411,7  101 569,4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156,3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6 260,4      6 260,4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0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26 387,1 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6030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452,4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</a:t>
          </a:r>
          <a:r>
            <a:rPr lang="en-US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609</a:t>
          </a: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</a:t>
          </a:r>
          <a:r>
            <a:rPr lang="ru-RU" sz="1200" b="1" kern="120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012,7</a:t>
          </a:r>
          <a:endParaRPr lang="ru-RU" sz="1200" b="1" kern="1200" dirty="0" smtClean="0">
            <a:solidFill>
              <a:srgbClr val="CC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354230" y="-912963"/>
          <a:ext cx="7563444" cy="7563444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95138" y="395036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95138" y="395036"/>
        <a:ext cx="6471291" cy="864508"/>
      </dsp:txXfrm>
    </dsp:sp>
    <dsp:sp modelId="{E9C7CECD-7CB7-4217-AF78-D9DA406B69A0}">
      <dsp:nvSpPr>
        <dsp:cNvPr id="0" name=""/>
        <dsp:cNvSpPr/>
      </dsp:nvSpPr>
      <dsp:spPr>
        <a:xfrm>
          <a:off x="92484" y="323965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28443" y="1729016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1729016"/>
        <a:ext cx="5975649" cy="864508"/>
      </dsp:txXfrm>
    </dsp:sp>
    <dsp:sp modelId="{88CB4410-FBA0-4293-BC8C-E070CD1A3D07}">
      <dsp:nvSpPr>
        <dsp:cNvPr id="0" name=""/>
        <dsp:cNvSpPr/>
      </dsp:nvSpPr>
      <dsp:spPr>
        <a:xfrm>
          <a:off x="588126" y="16209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128443" y="3026002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3026002"/>
        <a:ext cx="5975649" cy="864508"/>
      </dsp:txXfrm>
    </dsp:sp>
    <dsp:sp modelId="{7CE1008A-EC4F-4A9E-9A1B-F2C825989FD4}">
      <dsp:nvSpPr>
        <dsp:cNvPr id="0" name=""/>
        <dsp:cNvSpPr/>
      </dsp:nvSpPr>
      <dsp:spPr>
        <a:xfrm>
          <a:off x="588126" y="2917939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8C191-0C1F-4C2A-AE59-DA406918D4F8}">
      <dsp:nvSpPr>
        <dsp:cNvPr id="0" name=""/>
        <dsp:cNvSpPr/>
      </dsp:nvSpPr>
      <dsp:spPr>
        <a:xfrm>
          <a:off x="632801" y="4322989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632801" y="4322989"/>
        <a:ext cx="6471291" cy="864508"/>
      </dsp:txXfrm>
    </dsp:sp>
    <dsp:sp modelId="{6A14B762-2467-4F8D-A549-53728741713E}">
      <dsp:nvSpPr>
        <dsp:cNvPr id="0" name=""/>
        <dsp:cNvSpPr/>
      </dsp:nvSpPr>
      <dsp:spPr>
        <a:xfrm>
          <a:off x="35480" y="42096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0466" y="58992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339" y="770108"/>
        <a:ext cx="1187915" cy="1365420"/>
      </dsp:txXfrm>
    </dsp:sp>
    <dsp:sp modelId="{002E6CA7-7525-4B3A-BDEA-2E7EE438876D}">
      <dsp:nvSpPr>
        <dsp:cNvPr id="0" name=""/>
        <dsp:cNvSpPr/>
      </dsp:nvSpPr>
      <dsp:spPr>
        <a:xfrm>
          <a:off x="4927414" y="839826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60184" y="503258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58057" y="683442"/>
        <a:ext cx="1187915" cy="1365420"/>
      </dsp:txXfrm>
    </dsp:sp>
    <dsp:sp modelId="{645E9327-EFF8-4681-AA27-642B2006EE5F}">
      <dsp:nvSpPr>
        <dsp:cNvPr id="0" name=""/>
        <dsp:cNvSpPr/>
      </dsp:nvSpPr>
      <dsp:spPr>
        <a:xfrm rot="5400000">
          <a:off x="2084827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82700" y="2435947"/>
        <a:ext cx="1187915" cy="1365420"/>
      </dsp:txXfrm>
    </dsp:sp>
    <dsp:sp modelId="{F350C8BC-685B-4971-88B8-B9A5CA3EEBC9}">
      <dsp:nvSpPr>
        <dsp:cNvPr id="0" name=""/>
        <dsp:cNvSpPr/>
      </dsp:nvSpPr>
      <dsp:spPr>
        <a:xfrm>
          <a:off x="0" y="2523557"/>
          <a:ext cx="2142354" cy="1190196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48675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46548" y="2435947"/>
        <a:ext cx="1187915" cy="1365420"/>
      </dsp:txXfrm>
    </dsp:sp>
    <dsp:sp modelId="{7FBAD070-8E4C-422C-8CB2-0A12B2F0C227}">
      <dsp:nvSpPr>
        <dsp:cNvPr id="0" name=""/>
        <dsp:cNvSpPr/>
      </dsp:nvSpPr>
      <dsp:spPr>
        <a:xfrm rot="5400000">
          <a:off x="3020322" y="393949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195" y="4119678"/>
        <a:ext cx="1187915" cy="1365420"/>
      </dsp:txXfrm>
    </dsp:sp>
    <dsp:sp modelId="{A747FBB7-DD11-46DD-975D-DE55298BFCD0}">
      <dsp:nvSpPr>
        <dsp:cNvPr id="0" name=""/>
        <dsp:cNvSpPr/>
      </dsp:nvSpPr>
      <dsp:spPr>
        <a:xfrm>
          <a:off x="4927414" y="4207289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6211" y="3890439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4084" y="4070623"/>
        <a:ext cx="1187915" cy="13654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63204" cy="2787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2787214"/>
              </a:lnTo>
              <a:lnTo>
                <a:pt x="363204" y="2787214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51318" y="4395648"/>
        <a:ext cx="140539" cy="140539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496222"/>
          <a:ext cx="363204" cy="1576088"/>
        </a:xfrm>
        <a:custGeom>
          <a:avLst/>
          <a:gdLst/>
          <a:ahLst/>
          <a:cxnLst/>
          <a:rect l="0" t="0" r="0" b="0"/>
          <a:pathLst>
            <a:path>
              <a:moveTo>
                <a:pt x="0" y="1576088"/>
              </a:moveTo>
              <a:lnTo>
                <a:pt x="181602" y="1576088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81153" y="2243831"/>
        <a:ext cx="80869" cy="80869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sz="2700" kern="1200" dirty="0">
            <a:solidFill>
              <a:srgbClr val="CC0000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903190" y="1102143"/>
          <a:ext cx="7879577" cy="78815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1102143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06570" cy="61811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06570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903190" y="5511126"/>
          <a:ext cx="7860731" cy="69679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5511126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151349" y="4600636"/>
          <a:ext cx="2284586" cy="1858912"/>
        </a:xfrm>
        <a:prstGeom prst="ellipse">
          <a:avLst/>
        </a:prstGeom>
        <a:solidFill>
          <a:srgbClr val="37C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85919" y="4872867"/>
        <a:ext cx="1615446" cy="1314450"/>
      </dsp:txXfrm>
    </dsp:sp>
    <dsp:sp modelId="{4D18CED3-1142-40EA-9116-88C40631624C}">
      <dsp:nvSpPr>
        <dsp:cNvPr id="0" name=""/>
        <dsp:cNvSpPr/>
      </dsp:nvSpPr>
      <dsp:spPr>
        <a:xfrm rot="13284977">
          <a:off x="7569368" y="2184681"/>
          <a:ext cx="545928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-49793" y="560686"/>
          <a:ext cx="2556334" cy="453091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5079" y="635558"/>
        <a:ext cx="2406590" cy="4381174"/>
      </dsp:txXfrm>
    </dsp:sp>
    <dsp:sp modelId="{33AE49E3-7EAF-4671-ACEC-5EF4114D59E5}">
      <dsp:nvSpPr>
        <dsp:cNvPr id="0" name=""/>
        <dsp:cNvSpPr/>
      </dsp:nvSpPr>
      <dsp:spPr>
        <a:xfrm rot="2501726" flipH="1">
          <a:off x="7733448" y="3231614"/>
          <a:ext cx="503935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123627" y="498805"/>
          <a:ext cx="2634120" cy="4111376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0" u="none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200778" y="575956"/>
        <a:ext cx="2479818" cy="3957074"/>
      </dsp:txXfrm>
    </dsp:sp>
    <dsp:sp modelId="{4C3C8D6A-0A5F-4907-83DC-AB25FCA93C97}">
      <dsp:nvSpPr>
        <dsp:cNvPr id="0" name=""/>
        <dsp:cNvSpPr/>
      </dsp:nvSpPr>
      <dsp:spPr>
        <a:xfrm rot="5193998" flipH="1">
          <a:off x="3951691" y="791611"/>
          <a:ext cx="1231893" cy="1391795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2913089" y="286336"/>
          <a:ext cx="2922608" cy="396213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998689" y="371936"/>
        <a:ext cx="2751408" cy="3790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0.44601</cdr:x>
      <cdr:y>0.59224</cdr:y>
    </cdr:from>
    <cdr:to>
      <cdr:x>0.62343</cdr:x>
      <cdr:y>0.71271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5510" y="3615772"/>
          <a:ext cx="1549662" cy="735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0.21351</cdr:x>
      <cdr:y>0.06152</cdr:y>
    </cdr:from>
    <cdr:to>
      <cdr:x>0.32477</cdr:x>
      <cdr:y>0.12049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864840" y="375581"/>
          <a:ext cx="971745" cy="360040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0.50114</cdr:x>
      <cdr:y>0.67052</cdr:y>
    </cdr:from>
    <cdr:to>
      <cdr:x>0.78704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9845" y="1826336"/>
          <a:ext cx="1066750" cy="897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solidFill>
              <a:srgbClr val="000099"/>
            </a:solidFill>
            <a:latin typeface="Bookman Old Style" pitchFamily="18" charset="0"/>
          </a:endParaRPr>
        </a:p>
        <a:p xmlns:a="http://schemas.openxmlformats.org/drawingml/2006/main">
          <a:endParaRPr lang="ru-RU" sz="1200" dirty="0" smtClean="0">
            <a:solidFill>
              <a:srgbClr val="000099"/>
            </a:solidFill>
            <a:latin typeface="Sitka Small" panose="02000505000000020004" pitchFamily="2" charset="0"/>
          </a:endParaRP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Sitka Small" panose="02000505000000020004" pitchFamily="2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Sitka Small" panose="02000505000000020004" pitchFamily="2" charset="0"/>
            </a:rPr>
            <a:t>бюджета</a:t>
          </a:r>
          <a:endParaRPr lang="ru-RU" sz="1200" dirty="0">
            <a:solidFill>
              <a:srgbClr val="000099"/>
            </a:solidFill>
            <a:latin typeface="Sitka Small" panose="02000505000000020004" pitchFamily="2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6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21.06.2022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00FF"/>
            </a:gs>
            <a:gs pos="58000">
              <a:schemeClr val="bg2">
                <a:lumMod val="47000"/>
                <a:lumOff val="53000"/>
                <a:alpha val="28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21.06.2022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7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6.png"/><Relationship Id="rId4" Type="http://schemas.openxmlformats.org/officeDocument/2006/relationships/diagramData" Target="../diagrams/data6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0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3.jpeg"/><Relationship Id="rId10" Type="http://schemas.openxmlformats.org/officeDocument/2006/relationships/image" Target="../media/image50.jpeg"/><Relationship Id="rId4" Type="http://schemas.openxmlformats.org/officeDocument/2006/relationships/image" Target="../media/image52.png"/><Relationship Id="rId9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56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microsoft.com/office/2007/relationships/diagramDrawing" Target="../diagrams/drawing9.xml"/><Relationship Id="rId4" Type="http://schemas.openxmlformats.org/officeDocument/2006/relationships/image" Target="../media/image57.png"/><Relationship Id="rId9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17" Type="http://schemas.openxmlformats.org/officeDocument/2006/relationships/image" Target="../media/image50.jpeg"/><Relationship Id="rId2" Type="http://schemas.openxmlformats.org/officeDocument/2006/relationships/image" Target="../media/image10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63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hart" Target="../charts/chart24.xml"/><Relationship Id="rId3" Type="http://schemas.openxmlformats.org/officeDocument/2006/relationships/image" Target="../media/image10.png"/><Relationship Id="rId7" Type="http://schemas.openxmlformats.org/officeDocument/2006/relationships/image" Target="../media/image69.jpeg"/><Relationship Id="rId12" Type="http://schemas.openxmlformats.org/officeDocument/2006/relationships/chart" Target="../charts/chart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chart" Target="../charts/chart22.xml"/><Relationship Id="rId5" Type="http://schemas.openxmlformats.org/officeDocument/2006/relationships/chart" Target="../charts/chart21.xml"/><Relationship Id="rId10" Type="http://schemas.openxmlformats.org/officeDocument/2006/relationships/image" Target="../media/image64.png"/><Relationship Id="rId4" Type="http://schemas.openxmlformats.org/officeDocument/2006/relationships/chart" Target="../charts/chart20.xml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11" Type="http://schemas.openxmlformats.org/officeDocument/2006/relationships/chart" Target="../charts/chart29.xml"/><Relationship Id="rId5" Type="http://schemas.openxmlformats.org/officeDocument/2006/relationships/chart" Target="../charts/chart25.xml"/><Relationship Id="rId15" Type="http://schemas.openxmlformats.org/officeDocument/2006/relationships/image" Target="../media/image74.png"/><Relationship Id="rId10" Type="http://schemas.openxmlformats.org/officeDocument/2006/relationships/chart" Target="../charts/chart28.xml"/><Relationship Id="rId4" Type="http://schemas.openxmlformats.org/officeDocument/2006/relationships/image" Target="../media/image10.png"/><Relationship Id="rId9" Type="http://schemas.openxmlformats.org/officeDocument/2006/relationships/chart" Target="../charts/chart27.xml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9.jpeg"/><Relationship Id="rId5" Type="http://schemas.openxmlformats.org/officeDocument/2006/relationships/chart" Target="../charts/chart35.xml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84.jpeg"/><Relationship Id="rId5" Type="http://schemas.openxmlformats.org/officeDocument/2006/relationships/chart" Target="../charts/chart37.xml"/><Relationship Id="rId10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90.png"/><Relationship Id="rId5" Type="http://schemas.openxmlformats.org/officeDocument/2006/relationships/chart" Target="../charts/chart40.xm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QuickStyle" Target="../diagrams/quickStyle10.xml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diagramLayout" Target="../diagrams/layout10.xml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diagramData" Target="../diagrams/data10.xml"/><Relationship Id="rId5" Type="http://schemas.openxmlformats.org/officeDocument/2006/relationships/chart" Target="../charts/chart43.xml"/><Relationship Id="rId15" Type="http://schemas.microsoft.com/office/2007/relationships/diagramDrawing" Target="../diagrams/drawing10.xml"/><Relationship Id="rId10" Type="http://schemas.openxmlformats.org/officeDocument/2006/relationships/image" Target="../media/image97.jpeg"/><Relationship Id="rId4" Type="http://schemas.openxmlformats.org/officeDocument/2006/relationships/image" Target="../media/image69.jpeg"/><Relationship Id="rId9" Type="http://schemas.openxmlformats.org/officeDocument/2006/relationships/image" Target="../media/image96.jpeg"/><Relationship Id="rId14" Type="http://schemas.openxmlformats.org/officeDocument/2006/relationships/diagramColors" Target="../diagrams/colors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Data" Target="../diagrams/data11.xml"/><Relationship Id="rId18" Type="http://schemas.openxmlformats.org/officeDocument/2006/relationships/image" Target="../media/image101.png"/><Relationship Id="rId3" Type="http://schemas.openxmlformats.org/officeDocument/2006/relationships/chart" Target="../charts/chart46.xml"/><Relationship Id="rId21" Type="http://schemas.openxmlformats.org/officeDocument/2006/relationships/image" Target="../media/image104.jpeg"/><Relationship Id="rId7" Type="http://schemas.openxmlformats.org/officeDocument/2006/relationships/chart" Target="../charts/chart49.xml"/><Relationship Id="rId12" Type="http://schemas.openxmlformats.org/officeDocument/2006/relationships/image" Target="../media/image100.jpeg"/><Relationship Id="rId17" Type="http://schemas.microsoft.com/office/2007/relationships/diagramDrawing" Target="../diagrams/drawing11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11.xml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11" Type="http://schemas.openxmlformats.org/officeDocument/2006/relationships/image" Target="../media/image99.jpeg"/><Relationship Id="rId5" Type="http://schemas.openxmlformats.org/officeDocument/2006/relationships/chart" Target="../charts/chart47.xml"/><Relationship Id="rId15" Type="http://schemas.openxmlformats.org/officeDocument/2006/relationships/diagramQuickStyle" Target="../diagrams/quickStyle11.xml"/><Relationship Id="rId23" Type="http://schemas.openxmlformats.org/officeDocument/2006/relationships/image" Target="../media/image50.jpeg"/><Relationship Id="rId10" Type="http://schemas.openxmlformats.org/officeDocument/2006/relationships/image" Target="../media/image98.jpeg"/><Relationship Id="rId19" Type="http://schemas.openxmlformats.org/officeDocument/2006/relationships/image" Target="../media/image102.png"/><Relationship Id="rId4" Type="http://schemas.openxmlformats.org/officeDocument/2006/relationships/image" Target="../media/image69.jpeg"/><Relationship Id="rId9" Type="http://schemas.openxmlformats.org/officeDocument/2006/relationships/chart" Target="../charts/chart50.xml"/><Relationship Id="rId14" Type="http://schemas.openxmlformats.org/officeDocument/2006/relationships/diagramLayout" Target="../diagrams/layout11.xml"/><Relationship Id="rId22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13" Type="http://schemas.openxmlformats.org/officeDocument/2006/relationships/image" Target="../media/image108.png"/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12" Type="http://schemas.openxmlformats.org/officeDocument/2006/relationships/image" Target="../media/image107.gif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11" Type="http://schemas.openxmlformats.org/officeDocument/2006/relationships/image" Target="../media/image106.jpeg"/><Relationship Id="rId5" Type="http://schemas.openxmlformats.org/officeDocument/2006/relationships/chart" Target="../charts/chart52.xml"/><Relationship Id="rId15" Type="http://schemas.openxmlformats.org/officeDocument/2006/relationships/image" Target="../media/image110.png"/><Relationship Id="rId10" Type="http://schemas.openxmlformats.org/officeDocument/2006/relationships/chart" Target="../charts/chart56.xml"/><Relationship Id="rId4" Type="http://schemas.openxmlformats.org/officeDocument/2006/relationships/chart" Target="../charts/chart51.xml"/><Relationship Id="rId9" Type="http://schemas.openxmlformats.org/officeDocument/2006/relationships/chart" Target="../charts/chart55.xml"/><Relationship Id="rId1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4.png"/><Relationship Id="rId3" Type="http://schemas.openxmlformats.org/officeDocument/2006/relationships/chart" Target="../charts/chart57.xml"/><Relationship Id="rId7" Type="http://schemas.openxmlformats.org/officeDocument/2006/relationships/chart" Target="../charts/chart60.xml"/><Relationship Id="rId12" Type="http://schemas.openxmlformats.org/officeDocument/2006/relationships/image" Target="../media/image113.jpeg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9.xml"/><Relationship Id="rId11" Type="http://schemas.openxmlformats.org/officeDocument/2006/relationships/image" Target="../media/image112.png"/><Relationship Id="rId5" Type="http://schemas.openxmlformats.org/officeDocument/2006/relationships/chart" Target="../charts/chart58.xml"/><Relationship Id="rId15" Type="http://schemas.openxmlformats.org/officeDocument/2006/relationships/image" Target="../media/image116.jpeg"/><Relationship Id="rId10" Type="http://schemas.openxmlformats.org/officeDocument/2006/relationships/image" Target="../media/image111.png"/><Relationship Id="rId4" Type="http://schemas.openxmlformats.org/officeDocument/2006/relationships/image" Target="../media/image69.jpeg"/><Relationship Id="rId9" Type="http://schemas.openxmlformats.org/officeDocument/2006/relationships/chart" Target="../charts/chart61.xml"/><Relationship Id="rId1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68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122.png"/><Relationship Id="rId5" Type="http://schemas.openxmlformats.org/officeDocument/2006/relationships/diagramData" Target="../diagrams/data13.xml"/><Relationship Id="rId10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microsoft.com/office/2007/relationships/diagramDrawing" Target="../diagrams/drawing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50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4.xml"/><Relationship Id="rId5" Type="http://schemas.openxmlformats.org/officeDocument/2006/relationships/chart" Target="../charts/chart69.xml"/><Relationship Id="rId10" Type="http://schemas.microsoft.com/office/2007/relationships/diagramDrawing" Target="../diagrams/drawing14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131.png"/><Relationship Id="rId9" Type="http://schemas.microsoft.com/office/2007/relationships/diagramDrawing" Target="../diagrams/drawing1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image" Target="../media/image136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34.png"/><Relationship Id="rId5" Type="http://schemas.openxmlformats.org/officeDocument/2006/relationships/diagramData" Target="../diagrams/data16.xml"/><Relationship Id="rId10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microsoft.com/office/2007/relationships/diagramDrawing" Target="../diagrams/drawing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6.png"/><Relationship Id="rId12" Type="http://schemas.openxmlformats.org/officeDocument/2006/relationships/image" Target="../media/image50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openxmlformats.org/officeDocument/2006/relationships/image" Target="../media/image140.pn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39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chart" Target="../charts/chart70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11" Type="http://schemas.openxmlformats.org/officeDocument/2006/relationships/image" Target="../media/image50.jpeg"/><Relationship Id="rId5" Type="http://schemas.openxmlformats.org/officeDocument/2006/relationships/image" Target="../media/image143.png"/><Relationship Id="rId10" Type="http://schemas.microsoft.com/office/2007/relationships/diagramDrawing" Target="../diagrams/drawing18.xml"/><Relationship Id="rId4" Type="http://schemas.openxmlformats.org/officeDocument/2006/relationships/image" Target="../media/image142.gif"/><Relationship Id="rId9" Type="http://schemas.openxmlformats.org/officeDocument/2006/relationships/diagramColors" Target="../diagrams/colors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44.png"/><Relationship Id="rId10" Type="http://schemas.microsoft.com/office/2007/relationships/diagramDrawing" Target="../diagrams/drawing19.xml"/><Relationship Id="rId4" Type="http://schemas.openxmlformats.org/officeDocument/2006/relationships/image" Target="../media/image47.png"/><Relationship Id="rId9" Type="http://schemas.openxmlformats.org/officeDocument/2006/relationships/diagramColors" Target="../diagrams/colors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chart" Target="../charts/chart73.xml"/><Relationship Id="rId7" Type="http://schemas.openxmlformats.org/officeDocument/2006/relationships/diagramData" Target="../diagrams/data20.xml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11" Type="http://schemas.microsoft.com/office/2007/relationships/diagramDrawing" Target="../diagrams/drawing20.xml"/><Relationship Id="rId5" Type="http://schemas.openxmlformats.org/officeDocument/2006/relationships/image" Target="../media/image145.png"/><Relationship Id="rId10" Type="http://schemas.openxmlformats.org/officeDocument/2006/relationships/diagramColors" Target="../diagrams/colors20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2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image" Target="../media/image10.png"/><Relationship Id="rId7" Type="http://schemas.openxmlformats.org/officeDocument/2006/relationships/diagramData" Target="../diagrams/data21.xml"/><Relationship Id="rId12" Type="http://schemas.openxmlformats.org/officeDocument/2006/relationships/image" Target="../media/image50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11" Type="http://schemas.microsoft.com/office/2007/relationships/diagramDrawing" Target="../diagrams/drawing21.xml"/><Relationship Id="rId5" Type="http://schemas.openxmlformats.org/officeDocument/2006/relationships/image" Target="../media/image147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87.png"/><Relationship Id="rId9" Type="http://schemas.openxmlformats.org/officeDocument/2006/relationships/diagramQuickStyle" Target="../diagrams/quickStyl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53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5.jpeg"/><Relationship Id="rId5" Type="http://schemas.openxmlformats.org/officeDocument/2006/relationships/chart" Target="../charts/chart77.xml"/><Relationship Id="rId4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chart" Target="../charts/chart7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61.jpe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50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50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8.png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70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jpeg"/><Relationship Id="rId5" Type="http://schemas.openxmlformats.org/officeDocument/2006/relationships/image" Target="../media/image10.png"/><Relationship Id="rId4" Type="http://schemas.openxmlformats.org/officeDocument/2006/relationships/image" Target="../media/image14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79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3.jpg"/><Relationship Id="rId5" Type="http://schemas.openxmlformats.org/officeDocument/2006/relationships/image" Target="../media/image182.png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0.png"/><Relationship Id="rId7" Type="http://schemas.openxmlformats.org/officeDocument/2006/relationships/image" Target="../media/image187.gif"/><Relationship Id="rId12" Type="http://schemas.openxmlformats.org/officeDocument/2006/relationships/image" Target="../media/image1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7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5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Relationship Id="rId1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092" y="97876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2022 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2023 и 2024 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24.12.2021 №55</a:t>
            </a:r>
            <a:endParaRPr lang="en-US" sz="2400" b="1" dirty="0" smtClean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(c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изменениями </a:t>
            </a:r>
            <a:r>
              <a:rPr lang="ru-RU" sz="2400" b="1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от 27.05.2022 №29)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995936" y="274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147" y="9343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03779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 rotWithShape="1">
          <a:blip r:embed="rId6" cstate="print"/>
          <a:srcRect t="-1" r="32371" b="1549"/>
          <a:stretch/>
        </p:blipFill>
        <p:spPr>
          <a:xfrm>
            <a:off x="179512" y="274640"/>
            <a:ext cx="2199797" cy="220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-36512" y="0"/>
            <a:ext cx="439248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-4869"/>
            <a:ext cx="6336704" cy="1391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 И  ЗАДАЧИ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1683440"/>
              </p:ext>
            </p:extLst>
          </p:nvPr>
        </p:nvGraphicFramePr>
        <p:xfrm>
          <a:off x="179512" y="438752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-36512" y="26692"/>
            <a:ext cx="6336704" cy="1189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Поддержка инвестиционной активности субъектов предпринимательской деятельности, </a:t>
            </a:r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стимулирование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1466818"/>
            <a:ext cx="9144000" cy="5940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Улучшение администрирования доходов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целью достижения объема налоговых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поступлений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в консолидированный бюджет Холм-Жирковского района, соответствующего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уровню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экономического развития Холм-Жирковского района и отраслей производства.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эффективности реализации мер, направленных на расширение налоговой базы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имущественным налогам путем выявления и включения в налогооблагаемую базу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недвижимого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имущества и земельных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участков.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Указами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Президента Российской Федерации, в части повышения оплаты труда отдельных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категорий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работников бюджетной сферы.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6512" y="4293096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Усиление стимулирующей роли межбюджетных отношений, в том числе в части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повышения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заинтересованности органов местного самоуправления поселений района в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содействии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развитию экономики собственных территорий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Обеспечение органами местного самоуправления поселений района режима экономного 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рационального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использования собственных бюджетных средств, усиление ответственности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качество и объемы предоставляемых муниципальных услуг.</a:t>
            </a:r>
          </a:p>
        </p:txBody>
      </p:sp>
      <p:sp>
        <p:nvSpPr>
          <p:cNvPr id="22" name="object 37"/>
          <p:cNvSpPr/>
          <p:nvPr/>
        </p:nvSpPr>
        <p:spPr>
          <a:xfrm>
            <a:off x="48195" y="7286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41344" y="0"/>
            <a:ext cx="6258848" cy="1192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оплаты труда работников муниципальных учреждений Холм-Жирковского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учетом положений Федерального закона «О минимальном размере оплаты труда».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943" y="682222"/>
            <a:ext cx="9076627" cy="67216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Участие Холм-Жирковского района в реализации федеральных и региональных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проектов.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3948" y="2674015"/>
            <a:ext cx="9144000" cy="6467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в том числе за счет дальнейшей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реализации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принципа формирования бюджета на основе муниципальных программ и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проектов.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3948" y="2109706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948" y="6237312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уровня долговой нагрузки на бюджеты муниципальных образований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Холм-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механизмов внутреннего муниципального финансового контроля в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2109988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428396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249 780,0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249 780,0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10 800,9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24 400,5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13 599,6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339 704,4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333 393,7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302 859,2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302 859,2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6 310,8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900679647"/>
              </p:ext>
            </p:extLst>
          </p:nvPr>
        </p:nvGraphicFramePr>
        <p:xfrm>
          <a:off x="2442617" y="1569335"/>
          <a:ext cx="3731200" cy="272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8" name="Рисунок 37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96816" y="108356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5148064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5268239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878603393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66123" y="4572472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807297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4608366" y="1052736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14495" y="0"/>
            <a:ext cx="3528392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65148"/>
              </p:ext>
            </p:extLst>
          </p:nvPr>
        </p:nvGraphicFramePr>
        <p:xfrm>
          <a:off x="251520" y="404664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-24644" y="0"/>
            <a:ext cx="7116924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2347753" cy="239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21" y="1183978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-20079"/>
            <a:ext cx="3996444" cy="1124744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516" y="129406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96077" y="6621578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0651" y="2645127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2022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году, закрепленными   решением Холм-Жирковского районного Совета депутатов от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27.05.20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г. №</a:t>
            </a:r>
            <a:r>
              <a:rPr lang="ru-RU" sz="2000" i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2000" i="1" dirty="0" smtClean="0">
                <a:solidFill>
                  <a:srgbClr val="0000FF"/>
                </a:solidFill>
                <a:latin typeface="Bookman Old Style" pitchFamily="18" charset="0"/>
              </a:rPr>
              <a:t>29.</a:t>
            </a:r>
            <a:endParaRPr lang="ru-RU" sz="2000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1566"/>
            <a:ext cx="2595437" cy="11599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772816"/>
            <a:ext cx="8352928" cy="403187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Доходная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часть бюджета муниципального образования по безвозмездным поступлениям на 2022 год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утверждается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272 562,7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рублей, с увеличением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2 165,8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 за счет: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600" b="1" dirty="0" err="1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cубсидии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бюджетам муниципальных районов на обеспечение развития и укрепления материально-</a:t>
            </a:r>
            <a:r>
              <a:rPr lang="ru-RU" sz="1600" dirty="0" err="1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техничекой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базы домов культуры в населенных пунктах с числом жителей до 50 тысяч человек в сумме 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654,4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субсидии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на разработку генеральных планов, правил землепользования и застройки сельских поселений Смоленской области в сумме 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1 500,0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субвенции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бюджетам муниципальных районов на государственную регистрацию актов гражданского состояния в сумме 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7,3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субвенции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бюджетам муниципальных районов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в сумме 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4,1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тыс. рублей.</a:t>
            </a:r>
          </a:p>
        </p:txBody>
      </p:sp>
      <p:pic>
        <p:nvPicPr>
          <p:cNvPr id="6" name="Рисунок 5" descr="внесены измен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8627"/>
            <a:ext cx="1918308" cy="124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2267744" y="130223"/>
            <a:ext cx="6543770" cy="13234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Small" panose="02000505000000020004" pitchFamily="2" charset="0"/>
              </a:rPr>
              <a:t> части бюджета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767942"/>
            <a:ext cx="1782502" cy="11601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7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-2"/>
            <a:ext cx="4932040" cy="107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40196863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48733487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427261561"/>
              </p:ext>
            </p:extLst>
          </p:nvPr>
        </p:nvGraphicFramePr>
        <p:xfrm>
          <a:off x="5279414" y="592387"/>
          <a:ext cx="2725052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2021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339 704,4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49 560,2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1116" y="1283208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2 336,6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287 807,7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145187112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883190892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58537904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535624003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11260367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489400848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384023361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235647127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705107462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310 800,9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249 780,0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302 859,2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37 469,1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272 562,7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87,7 %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38 920,7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15,6  %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40 741,9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799,5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210 059,8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84,1 %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831,7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1156" y="56612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261 285,6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86,3 %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9" name="Рисунок 58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44072" y="166619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-1"/>
            <a:ext cx="6228184" cy="1115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720456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057,0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474,9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464</a:t>
                      </a:r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739,1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768,7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1 771,8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1 836,6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74126037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16159711"/>
              </p:ext>
            </p:extLst>
          </p:nvPr>
        </p:nvGraphicFramePr>
        <p:xfrm>
          <a:off x="3275856" y="5805265"/>
          <a:ext cx="5400600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529208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467" y="1884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71565764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34 471,6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6264" y="790883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6560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34 057,0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2710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35 474,9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028" y="1161694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37 162,9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37615057"/>
              </p:ext>
            </p:extLst>
          </p:nvPr>
        </p:nvGraphicFramePr>
        <p:xfrm>
          <a:off x="323528" y="2024844"/>
          <a:ext cx="5400600" cy="2124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84168" y="62068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76429" y="616127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16749" y="56824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7693633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89,1 %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43559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65664402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9854" y="146560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2 873,6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9811" y="1379096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2 983,9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7136791"/>
              </p:ext>
            </p:extLst>
          </p:nvPr>
        </p:nvGraphicFramePr>
        <p:xfrm>
          <a:off x="0" y="1750059"/>
          <a:ext cx="5297636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068960"/>
            <a:ext cx="861774" cy="3672408"/>
          </a:xfrm>
          <a:prstGeom prst="rect">
            <a:avLst/>
          </a:prstGeom>
          <a:solidFill>
            <a:srgbClr val="008000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97852690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5159294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52994020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7,5 %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7,2 %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2 978,0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1901" y="147694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2 861,9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2" name="Нижний колонтитул 15"/>
          <p:cNvSpPr txBox="1">
            <a:spLocks/>
          </p:cNvSpPr>
          <p:nvPr/>
        </p:nvSpPr>
        <p:spPr>
          <a:xfrm>
            <a:off x="610365" y="665976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377991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1285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48948679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4060" y="98072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550,2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916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572,2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7446" y="93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595,1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461574405"/>
              </p:ext>
            </p:extLst>
          </p:nvPr>
        </p:nvGraphicFramePr>
        <p:xfrm>
          <a:off x="251520" y="1471544"/>
          <a:ext cx="557002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7502852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2664768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3610531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48" y="275457"/>
            <a:ext cx="1008111" cy="100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51621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920825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492,5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173,8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85831367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96211797"/>
              </p:ext>
            </p:extLst>
          </p:nvPr>
        </p:nvGraphicFramePr>
        <p:xfrm>
          <a:off x="3491880" y="5301208"/>
          <a:ext cx="547260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700410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690010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685,2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185,2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547,3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284390401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731140119"/>
              </p:ext>
            </p:extLst>
          </p:nvPr>
        </p:nvGraphicFramePr>
        <p:xfrm>
          <a:off x="3563888" y="5013177"/>
          <a:ext cx="5184576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225291" y="48253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3329" y="11383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70541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-27721" y="0"/>
            <a:ext cx="640871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565212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7348"/>
              </p:ext>
            </p:extLst>
          </p:nvPr>
        </p:nvGraphicFramePr>
        <p:xfrm>
          <a:off x="0" y="464841"/>
          <a:ext cx="9144001" cy="499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200,6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514,8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531,5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431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50 000,0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45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336,5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427,9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148 285,9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7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676,2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218,1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47 969,3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457,4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11 952,4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594,1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8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66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801,7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22 778,9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22 416,2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898,6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39613196"/>
              </p:ext>
            </p:extLst>
          </p:nvPr>
        </p:nvGraphicFramePr>
        <p:xfrm>
          <a:off x="2483768" y="5373216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056065825"/>
              </p:ext>
            </p:extLst>
          </p:nvPr>
        </p:nvGraphicFramePr>
        <p:xfrm>
          <a:off x="3131840" y="5805264"/>
          <a:ext cx="59046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3" y="2799172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305" y="3237246"/>
            <a:ext cx="432048" cy="551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916" y="116465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95736" y="2139346"/>
            <a:ext cx="892485" cy="579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19"/>
            <a:ext cx="8609434" cy="5740895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chemeClr val="bg1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В данном документе отражены  основные положения решения о бюджете муниципального образования «Холм-Жирковский район» Смоленской области на предстоящий 2022 год и на плановый период 2023-2024 годов. 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Представленная информация предназначена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для широкого круга пользователей и будет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интересна и полезна как школьникам,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педагогам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, молодым </a:t>
            </a: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семьям, так и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гражданским служащим, пенсионерам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 другим категориям населения, так как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районный бюджет  затрагивает интересы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каждого жителя Холм-Жирковского района.</a:t>
            </a:r>
          </a:p>
          <a:p>
            <a:pPr marL="0" algn="just">
              <a:buNone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31580" y="0"/>
            <a:ext cx="51125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158" y="25459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988" y="3332584"/>
            <a:ext cx="3795076" cy="3528594"/>
          </a:xfrm>
          <a:prstGeom prst="rect">
            <a:avLst/>
          </a:prstGeom>
        </p:spPr>
      </p:pic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4415" y="66719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58770082"/>
              </p:ext>
            </p:extLst>
          </p:nvPr>
        </p:nvGraphicFramePr>
        <p:xfrm>
          <a:off x="107504" y="4068939"/>
          <a:ext cx="4032448" cy="264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3550" y="39515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37 933,1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8532" y="4293095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31 514,0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6385" y="423731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32 531,5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8493376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48913490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02157231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8556976"/>
              </p:ext>
            </p:extLst>
          </p:nvPr>
        </p:nvGraphicFramePr>
        <p:xfrm>
          <a:off x="165830" y="195270"/>
          <a:ext cx="8870668" cy="423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1 684,3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1 751,6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1 821,7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3 245,3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2 444,8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2 542,6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21 746,0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19 863,5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20 431,0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7 151,4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6 934,9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7 211,1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2 313,7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1 776,1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519,2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524,4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54" name="Рисунок 53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11351" y="678758"/>
            <a:ext cx="1016717" cy="660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36005" y="0"/>
            <a:ext cx="374441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9" y="16971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39797693"/>
              </p:ext>
            </p:extLst>
          </p:nvPr>
        </p:nvGraphicFramePr>
        <p:xfrm>
          <a:off x="227789" y="4472791"/>
          <a:ext cx="4104456" cy="232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6372" y="446192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174 957,4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2043" y="49648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156 427,9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148 285,9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94252034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50718986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6904783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53,9 %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0,7%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022107338"/>
              </p:ext>
            </p:extLst>
          </p:nvPr>
        </p:nvGraphicFramePr>
        <p:xfrm>
          <a:off x="395536" y="5733256"/>
          <a:ext cx="4177393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11431211"/>
              </p:ext>
            </p:extLst>
          </p:nvPr>
        </p:nvGraphicFramePr>
        <p:xfrm>
          <a:off x="-756592" y="548680"/>
          <a:ext cx="7848872" cy="400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29 901,8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27 582,4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27 679,0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125 473.1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106 609,9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109 493,7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12 027,8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15 289,0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4 045,3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273,7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273,7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7 281,0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6 672,9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6 694,1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внесены изменения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99319" y="3209580"/>
            <a:ext cx="1446245" cy="93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-36004"/>
            <a:ext cx="396044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9056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69395586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6949941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73262319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17,7 %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2055372111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651725503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3153044429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53 669,3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46 218,1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55 390,0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3" name="Рисунок 42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82346" y="23778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51660" y="-10783"/>
            <a:ext cx="49523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33" y="12431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57262409"/>
              </p:ext>
            </p:extLst>
          </p:nvPr>
        </p:nvGraphicFramePr>
        <p:xfrm>
          <a:off x="186340" y="5088991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6331604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0798762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83215600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5,7 %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135417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942,1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1 569,5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035,4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074,5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16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472,3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952,4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783973777"/>
              </p:ext>
            </p:extLst>
          </p:nvPr>
        </p:nvGraphicFramePr>
        <p:xfrm>
          <a:off x="251520" y="5517232"/>
          <a:ext cx="3816424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308100" y="86536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8039013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ject 10"/>
          <p:cNvSpPr/>
          <p:nvPr/>
        </p:nvSpPr>
        <p:spPr>
          <a:xfrm>
            <a:off x="0" y="0"/>
            <a:ext cx="61561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ПО ОТРАСЛЯМ  В 2021-2022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5496" y="0"/>
            <a:ext cx="417646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0" y="-25761"/>
            <a:ext cx="4608512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283968" cy="96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812,7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45122157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21170329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28463555"/>
              </p:ext>
            </p:extLst>
          </p:nvPr>
        </p:nvGraphicFramePr>
        <p:xfrm>
          <a:off x="3887416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22 416,2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508104" cy="114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298" y="178767"/>
            <a:ext cx="797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2021-2024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22 778,9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22 416,2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898,6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167,6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812,7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172,7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2021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5435998"/>
              </p:ext>
            </p:extLst>
          </p:nvPr>
        </p:nvGraphicFramePr>
        <p:xfrm>
          <a:off x="-484677" y="526567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19" y="1778517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19,9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31,0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01.01.2021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8 784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человека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310 800,9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324 400,5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25961" y="5481228"/>
            <a:ext cx="1676039" cy="1088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1284" y="13138"/>
            <a:ext cx="35126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2536" y="23103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4451127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8711" y="263255"/>
            <a:ext cx="3105055" cy="2185039"/>
          </a:xfrm>
          <a:prstGeom prst="rect">
            <a:avLst/>
          </a:prstGeom>
        </p:spPr>
      </p:pic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4653758"/>
            <a:ext cx="2004707" cy="150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узел 3"/>
          <p:cNvSpPr/>
          <p:nvPr/>
        </p:nvSpPr>
        <p:spPr>
          <a:xfrm>
            <a:off x="467545" y="5146844"/>
            <a:ext cx="1461410" cy="1471565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33603" y="664961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10"/>
          <p:cNvSpPr/>
          <p:nvPr/>
        </p:nvSpPr>
        <p:spPr>
          <a:xfrm>
            <a:off x="0" y="0"/>
            <a:ext cx="622818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2022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37441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1987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84231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7240292" y="5754175"/>
            <a:ext cx="1903708" cy="1103825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3440741" y="496417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7504" y="5877272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3 квартиры стоимостью до 1 075,9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410739" y="5511630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9188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8783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40819424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0" y="-30152"/>
            <a:ext cx="3960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73667181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10"/>
          <p:cNvSpPr/>
          <p:nvPr/>
        </p:nvSpPr>
        <p:spPr>
          <a:xfrm>
            <a:off x="0" y="-30152"/>
            <a:ext cx="6300192" cy="9685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МУНИЦИПАЛЬНЫХ  ПРОГРАММ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6516216" y="1096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1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357423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4314" y="138276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6804248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2022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71912"/>
              </p:ext>
            </p:extLst>
          </p:nvPr>
        </p:nvGraphicFramePr>
        <p:xfrm>
          <a:off x="0" y="404665"/>
          <a:ext cx="9144000" cy="645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6263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182 807,7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59 703,6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296,0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40,0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13 300,0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 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777,2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464,8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1 743,6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3549" y="190218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-13737" y="-32790"/>
            <a:ext cx="6948264" cy="968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НЕПРОГРАММНЫЕ  НАПРАВЛЕНИЯ  РАСХОДОВ  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Главы муниципального образования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из бюджетов других уровней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2286000" y="5398460"/>
            <a:ext cx="4140158" cy="864096"/>
          </a:xfrm>
          <a:prstGeom prst="cube">
            <a:avLst/>
          </a:prstGeom>
          <a:solidFill>
            <a:srgbClr val="CCFF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за счет местного бюджета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1 684,3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3 245,3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1 110,1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2 360,0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801,2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4309" y="5470083"/>
            <a:ext cx="92397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25,0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9 225,9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2633" y="2108730"/>
            <a:ext cx="1699853" cy="110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583543282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11974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814,9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225,9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2,8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852,7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071,4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2,0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815,6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105,4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315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174,6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97,2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241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127,3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291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185,1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(96,0%)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2 800,0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5 600,0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324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400,5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249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780,0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302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859,2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14096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55992027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17376028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/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53222" y="1072580"/>
            <a:ext cx="907627" cy="589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41691065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9948135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962572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51284" y="13138"/>
            <a:ext cx="3872644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52536" y="23103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50248206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123769543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2222807"/>
            <a:ext cx="864096" cy="56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22545343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57647878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83768" y="2950108"/>
            <a:ext cx="1166754" cy="75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0327352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653136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38298241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000" y="4042519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565739"/>
            <a:ext cx="3308160" cy="2585991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4262" r="70654" b="11289"/>
          <a:stretch/>
        </p:blipFill>
        <p:spPr>
          <a:xfrm>
            <a:off x="3664032" y="4797152"/>
            <a:ext cx="1621356" cy="191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3" y="2635562"/>
            <a:ext cx="4176464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092280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5473514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8782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74" y="4913897"/>
            <a:ext cx="2979683" cy="1862302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51009616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3548" y="3861048"/>
            <a:ext cx="2592288" cy="257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dirty="0"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900696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59215047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031" y="350826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4225751"/>
            <a:ext cx="3275856" cy="2456892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3694" y="1019265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74843584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7474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1214347"/>
            <a:ext cx="1166754" cy="75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81291354"/>
              </p:ext>
            </p:extLst>
          </p:nvPr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332868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6" y="3929506"/>
            <a:ext cx="4497219" cy="2388051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содержанию объектов муниципального имущества»</a:t>
              </a: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/>
          <p:cNvSpPr/>
          <p:nvPr/>
        </p:nvSpPr>
        <p:spPr>
          <a:xfrm>
            <a:off x="0" y="59308"/>
            <a:ext cx="7668344" cy="93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17385" y="29804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2022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0891980"/>
              </p:ext>
            </p:extLst>
          </p:nvPr>
        </p:nvGraphicFramePr>
        <p:xfrm>
          <a:off x="1780640" y="905817"/>
          <a:ext cx="7183848" cy="561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object 24"/>
          <p:cNvSpPr/>
          <p:nvPr/>
        </p:nvSpPr>
        <p:spPr>
          <a:xfrm>
            <a:off x="1979712" y="1484784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897713" y="5333165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988527"/>
            <a:ext cx="1087224" cy="81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0" y="2525454"/>
            <a:ext cx="1155294" cy="9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8875801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66552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7061843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831376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федерального, регионального и 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28" y="3683691"/>
            <a:ext cx="4300868" cy="308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9024" y="1006228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78703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0926558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4008927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9" y="3696024"/>
            <a:ext cx="5180414" cy="2915562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082468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396" y="3994405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7068" y="4765135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63252" y="892056"/>
            <a:ext cx="8658018" cy="7564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771383" y="172766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4327655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62221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33133"/>
            <a:ext cx="840490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15408" y="158758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50252" y="3696943"/>
            <a:ext cx="4085736" cy="3023445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01061104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8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3401464" y="664579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2019-2022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20243" y="0"/>
            <a:ext cx="64807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686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6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21632" y="-14935"/>
            <a:ext cx="3672408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3" y="15718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784 человека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2407" y="1807237"/>
            <a:ext cx="4865657" cy="379031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3941841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6768752" cy="880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73844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8 345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750,54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37 145,2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38 742,0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40 292,0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2 624,4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3 245,7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-25089"/>
            <a:ext cx="9145016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176" y="79192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78360191"/>
              </p:ext>
            </p:extLst>
          </p:nvPr>
        </p:nvGraphicFramePr>
        <p:xfrm>
          <a:off x="0" y="49125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30" y="1656970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881651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63624" y="3103200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30522</TotalTime>
  <Words>7270</Words>
  <Application>Microsoft Office PowerPoint</Application>
  <PresentationFormat>Экран (4:3)</PresentationFormat>
  <Paragraphs>1956</Paragraphs>
  <Slides>69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87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3660</cp:revision>
  <cp:lastPrinted>2022-06-15T13:07:03Z</cp:lastPrinted>
  <dcterms:modified xsi:type="dcterms:W3CDTF">2022-06-21T14:44:26Z</dcterms:modified>
</cp:coreProperties>
</file>