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5.xml" ContentType="application/vnd.openxmlformats-officedocument.presentationml.notesSlide+xml"/>
  <Override PartName="/ppt/charts/chart25.xml" ContentType="application/vnd.openxmlformats-officedocument.drawingml.chart+xml"/>
  <Override PartName="/ppt/drawings/drawing4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16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notesSlides/notesSlide17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8.xml" ContentType="application/vnd.openxmlformats-officedocument.presentationml.notesSlide+xml"/>
  <Override PartName="/ppt/charts/chart39.xml" ContentType="application/vnd.openxmlformats-officedocument.drawingml.chart+xml"/>
  <Override PartName="/ppt/drawings/drawing5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2.xml" ContentType="application/vnd.openxmlformats-officedocument.presentationml.notesSlide+xml"/>
  <Override PartName="/ppt/charts/chart6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4.xml" ContentType="application/vnd.openxmlformats-officedocument.presentationml.notesSlide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5.xml" ContentType="application/vnd.openxmlformats-officedocument.presentationml.notesSlide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6.xml" ContentType="application/vnd.openxmlformats-officedocument.presentationml.notesSlide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notesSlides/notesSlide27.xml" ContentType="application/vnd.openxmlformats-officedocument.presentationml.notesSlide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8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5"/>
  </p:notesMasterIdLst>
  <p:handoutMasterIdLst>
    <p:handoutMasterId r:id="rId76"/>
  </p:handoutMasterIdLst>
  <p:sldIdLst>
    <p:sldId id="361" r:id="rId2"/>
    <p:sldId id="411" r:id="rId3"/>
    <p:sldId id="413" r:id="rId4"/>
    <p:sldId id="490" r:id="rId5"/>
    <p:sldId id="452" r:id="rId6"/>
    <p:sldId id="438" r:id="rId7"/>
    <p:sldId id="470" r:id="rId8"/>
    <p:sldId id="381" r:id="rId9"/>
    <p:sldId id="485" r:id="rId10"/>
    <p:sldId id="480" r:id="rId11"/>
    <p:sldId id="491" r:id="rId12"/>
    <p:sldId id="382" r:id="rId13"/>
    <p:sldId id="440" r:id="rId14"/>
    <p:sldId id="347" r:id="rId15"/>
    <p:sldId id="441" r:id="rId16"/>
    <p:sldId id="443" r:id="rId17"/>
    <p:sldId id="435" r:id="rId18"/>
    <p:sldId id="385" r:id="rId19"/>
    <p:sldId id="437" r:id="rId20"/>
    <p:sldId id="498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33" r:id="rId36"/>
    <p:sldId id="414" r:id="rId37"/>
    <p:sldId id="460" r:id="rId38"/>
    <p:sldId id="482" r:id="rId39"/>
    <p:sldId id="471" r:id="rId40"/>
    <p:sldId id="504" r:id="rId41"/>
    <p:sldId id="505" r:id="rId42"/>
    <p:sldId id="463" r:id="rId43"/>
    <p:sldId id="464" r:id="rId44"/>
    <p:sldId id="465" r:id="rId45"/>
    <p:sldId id="484" r:id="rId46"/>
    <p:sldId id="495" r:id="rId47"/>
    <p:sldId id="489" r:id="rId48"/>
    <p:sldId id="497" r:id="rId49"/>
    <p:sldId id="462" r:id="rId50"/>
    <p:sldId id="395" r:id="rId51"/>
    <p:sldId id="418" r:id="rId52"/>
    <p:sldId id="419" r:id="rId53"/>
    <p:sldId id="420" r:id="rId54"/>
    <p:sldId id="424" r:id="rId55"/>
    <p:sldId id="423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72" r:id="rId64"/>
    <p:sldId id="473" r:id="rId65"/>
    <p:sldId id="474" r:id="rId66"/>
    <p:sldId id="475" r:id="rId67"/>
    <p:sldId id="487" r:id="rId68"/>
    <p:sldId id="500" r:id="rId69"/>
    <p:sldId id="488" r:id="rId70"/>
    <p:sldId id="502" r:id="rId71"/>
    <p:sldId id="503" r:id="rId72"/>
    <p:sldId id="468" r:id="rId73"/>
    <p:sldId id="469" r:id="rId74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90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347"/>
            <p14:sldId id="441"/>
            <p14:sldId id="443"/>
            <p14:sldId id="435"/>
            <p14:sldId id="385"/>
            <p14:sldId id="437"/>
            <p14:sldId id="498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33"/>
            <p14:sldId id="414"/>
            <p14:sldId id="460"/>
            <p14:sldId id="482"/>
            <p14:sldId id="471"/>
            <p14:sldId id="504"/>
            <p14:sldId id="505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500"/>
            <p14:sldId id="488"/>
            <p14:sldId id="502"/>
            <p14:sldId id="503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FF66"/>
    <a:srgbClr val="FFFF99"/>
    <a:srgbClr val="FF0066"/>
    <a:srgbClr val="FFFFFF"/>
    <a:srgbClr val="CCFFCC"/>
    <a:srgbClr val="FFFFCC"/>
    <a:srgbClr val="CCECFF"/>
    <a:srgbClr val="00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2.xlsx"/><Relationship Id="rId1" Type="http://schemas.openxmlformats.org/officeDocument/2006/relationships/image" Target="../media/image117.jpeg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0.xlsx"/><Relationship Id="rId1" Type="http://schemas.openxmlformats.org/officeDocument/2006/relationships/image" Target="../media/image141.jpeg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905334938514863E-2"/>
          <c:y val="0.14721332999629189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798764972009635E-2"/>
                  <c:y val="2.523173657637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5260799052920116E-2"/>
                  <c:y val="7.695036762056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"Таргет Инвест"</c:v>
                </c:pt>
                <c:pt idx="4">
                  <c:v>ООО "ИЗ ДСП"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8.9</c:v>
                </c:pt>
                <c:pt idx="1">
                  <c:v>1.3</c:v>
                </c:pt>
                <c:pt idx="2">
                  <c:v>1.7000000000000008</c:v>
                </c:pt>
                <c:pt idx="3">
                  <c:v>7.8</c:v>
                </c:pt>
                <c:pt idx="4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272562.2</c:v>
                </c:pt>
                <c:pt idx="1">
                  <c:v>38238.199999999997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81069750419879"/>
          <c:y val="0.19929730029996681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37955.4</c:v>
                </c:pt>
                <c:pt idx="1">
                  <c:v>49560.2</c:v>
                </c:pt>
                <c:pt idx="2">
                  <c:v>41937.9</c:v>
                </c:pt>
                <c:pt idx="3">
                  <c:v>38920.699999999997</c:v>
                </c:pt>
                <c:pt idx="4">
                  <c:v>40741.9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052320"/>
        <c:axId val="205280680"/>
      </c:barChart>
      <c:catAx>
        <c:axId val="211052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5280680"/>
        <c:crosses val="autoZero"/>
        <c:auto val="1"/>
        <c:lblAlgn val="ctr"/>
        <c:lblOffset val="100"/>
        <c:noMultiLvlLbl val="0"/>
      </c:catAx>
      <c:valAx>
        <c:axId val="205280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1052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48941.9</c:v>
                </c:pt>
                <c:pt idx="2" formatCode="General">
                  <c:v>41937.9</c:v>
                </c:pt>
                <c:pt idx="3">
                  <c:v>38920.699999999997</c:v>
                </c:pt>
                <c:pt idx="4" formatCode="General">
                  <c:v>40741.9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276760"/>
        <c:axId val="205281072"/>
      </c:lineChart>
      <c:catAx>
        <c:axId val="205276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05281072"/>
        <c:crosses val="autoZero"/>
        <c:auto val="1"/>
        <c:lblAlgn val="ctr"/>
        <c:lblOffset val="100"/>
        <c:noMultiLvlLbl val="0"/>
      </c:catAx>
      <c:valAx>
        <c:axId val="2052810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5276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Sitka Small" panose="02000505000000020004" pitchFamily="2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Sitka Small" panose="02000505000000020004" pitchFamily="2" charset="0"/>
            </a:endParaRPr>
          </a:p>
          <a:p>
            <a:pPr>
              <a:defRPr>
                <a:latin typeface="Sitka Small" panose="02000505000000020004" pitchFamily="2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Sitka Small" panose="02000505000000020004" pitchFamily="2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Sitka Small" panose="02000505000000020004" pitchFamily="2" charset="0"/>
            </a:endParaRPr>
          </a:p>
        </c:rich>
      </c:tx>
      <c:layout>
        <c:manualLayout>
          <c:xMode val="edge"/>
          <c:yMode val="edge"/>
          <c:x val="0.48461433319039443"/>
          <c:y val="0.2287608934851479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964756646655232"/>
          <c:y val="0.18068255893730634"/>
          <c:w val="0.74992993202775948"/>
          <c:h val="0.6742570717948951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dPt>
            <c:idx val="0"/>
            <c:bubble3D val="0"/>
            <c:spPr>
              <a:ln>
                <a:solidFill>
                  <a:srgbClr val="FF0066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BB9783AF-1B4C-4C0B-B90E-5ECFC07755F6}" type="VALUE">
                      <a:rPr lang="en-US">
                        <a:solidFill>
                          <a:schemeClr val="bg2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rgbClr val="FF0000"/>
                      </a:solidFill>
                      <a:latin typeface="Sitka Small" panose="02000505000000020004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2"/>
                    </a:solidFill>
                    <a:latin typeface="Sitka Small" panose="02000505000000020004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6310.8</c:v>
                </c:pt>
                <c:pt idx="1">
                  <c:v>-13599.6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7185080"/>
        <c:axId val="157188608"/>
      </c:lineChart>
      <c:catAx>
        <c:axId val="157185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57188608"/>
        <c:crosses val="autoZero"/>
        <c:auto val="1"/>
        <c:lblAlgn val="ctr"/>
        <c:lblOffset val="100"/>
        <c:noMultiLvlLbl val="0"/>
      </c:catAx>
      <c:valAx>
        <c:axId val="15718860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5718508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34471.599999999999</c:v>
                </c:pt>
                <c:pt idx="1">
                  <c:v>45444.5</c:v>
                </c:pt>
                <c:pt idx="2">
                  <c:v>37957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277936"/>
        <c:axId val="205278328"/>
      </c:barChart>
      <c:catAx>
        <c:axId val="205277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05278328"/>
        <c:crosses val="autoZero"/>
        <c:auto val="1"/>
        <c:lblAlgn val="ctr"/>
        <c:lblOffset val="100"/>
        <c:noMultiLvlLbl val="0"/>
      </c:catAx>
      <c:valAx>
        <c:axId val="2052783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052779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34471.599999999999</c:v>
                </c:pt>
                <c:pt idx="1">
                  <c:v>44518.7</c:v>
                </c:pt>
                <c:pt idx="2">
                  <c:v>37957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185472"/>
        <c:axId val="157187040"/>
      </c:lineChart>
      <c:catAx>
        <c:axId val="1571854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57187040"/>
        <c:crosses val="autoZero"/>
        <c:auto val="1"/>
        <c:lblAlgn val="ctr"/>
        <c:lblOffset val="100"/>
        <c:noMultiLvlLbl val="0"/>
      </c:catAx>
      <c:valAx>
        <c:axId val="15718704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57185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37957</c:v>
                </c:pt>
                <c:pt idx="1">
                  <c:v>6563.3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89E-3"/>
          <c:y val="3.9817242528608056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2464</c:v>
                </c:pt>
                <c:pt idx="1">
                  <c:v>724.7</c:v>
                </c:pt>
                <c:pt idx="2">
                  <c:v>95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459.9</c:v>
                </c:pt>
                <c:pt idx="1">
                  <c:v>512.70000000000005</c:v>
                </c:pt>
                <c:pt idx="2">
                  <c:v>710.7</c:v>
                </c:pt>
                <c:pt idx="3">
                  <c:v>739.1</c:v>
                </c:pt>
                <c:pt idx="4">
                  <c:v>768.7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804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54.1</c:v>
                </c:pt>
                <c:pt idx="1">
                  <c:v>335.8</c:v>
                </c:pt>
                <c:pt idx="2">
                  <c:v>348</c:v>
                </c:pt>
                <c:pt idx="3">
                  <c:v>362.7</c:v>
                </c:pt>
                <c:pt idx="4">
                  <c:v>378.6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1922.4</c:v>
                </c:pt>
                <c:pt idx="2">
                  <c:v>2208.1999999999998</c:v>
                </c:pt>
                <c:pt idx="3">
                  <c:v>1771.8</c:v>
                </c:pt>
                <c:pt idx="4">
                  <c:v>1836.6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5839088"/>
        <c:axId val="215849672"/>
      </c:barChart>
      <c:catAx>
        <c:axId val="21583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215849672"/>
        <c:crosses val="autoZero"/>
        <c:auto val="1"/>
        <c:lblAlgn val="ctr"/>
        <c:lblOffset val="100"/>
        <c:tickMarkSkip val="1"/>
        <c:noMultiLvlLbl val="0"/>
      </c:catAx>
      <c:valAx>
        <c:axId val="215849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5839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2978</c:v>
                </c:pt>
                <c:pt idx="1">
                  <c:v>3832</c:v>
                </c:pt>
                <c:pt idx="2">
                  <c:v>3361.9</c:v>
                </c:pt>
                <c:pt idx="3">
                  <c:v>2873.6</c:v>
                </c:pt>
                <c:pt idx="4">
                  <c:v>2983.9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846144"/>
        <c:axId val="215843400"/>
      </c:lineChart>
      <c:catAx>
        <c:axId val="2158461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5843400"/>
        <c:crosses val="autoZero"/>
        <c:auto val="1"/>
        <c:lblAlgn val="ctr"/>
        <c:lblOffset val="100"/>
        <c:noMultiLvlLbl val="0"/>
      </c:catAx>
      <c:valAx>
        <c:axId val="215843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5846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3361.9</c:v>
                </c:pt>
                <c:pt idx="1">
                  <c:v>41158.400000000001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037424"/>
        <c:axId val="211048792"/>
      </c:lineChart>
      <c:catAx>
        <c:axId val="211037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1048792"/>
        <c:crosses val="autoZero"/>
        <c:auto val="1"/>
        <c:lblAlgn val="ctr"/>
        <c:lblOffset val="100"/>
        <c:noMultiLvlLbl val="0"/>
      </c:catAx>
      <c:valAx>
        <c:axId val="21104879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1037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591.20000000000005</c:v>
                </c:pt>
                <c:pt idx="2">
                  <c:v>573.20000000000005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5853592"/>
        <c:axId val="215854376"/>
      </c:barChart>
      <c:catAx>
        <c:axId val="215853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215854376"/>
        <c:crosses val="autoZero"/>
        <c:auto val="1"/>
        <c:lblAlgn val="ctr"/>
        <c:lblOffset val="100"/>
        <c:noMultiLvlLbl val="0"/>
      </c:catAx>
      <c:valAx>
        <c:axId val="2158543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853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24775686299405886"/>
          <c:w val="0.94461494047958916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620.1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853984"/>
        <c:axId val="215853200"/>
      </c:lineChart>
      <c:catAx>
        <c:axId val="2158539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215853200"/>
        <c:crosses val="autoZero"/>
        <c:auto val="1"/>
        <c:lblAlgn val="ctr"/>
        <c:lblOffset val="100"/>
        <c:noMultiLvlLbl val="0"/>
      </c:catAx>
      <c:valAx>
        <c:axId val="215853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853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336,6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2582.4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852024"/>
        <c:axId val="164073688"/>
      </c:barChart>
      <c:catAx>
        <c:axId val="215852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64073688"/>
        <c:crosses val="autoZero"/>
        <c:auto val="1"/>
        <c:lblAlgn val="ctr"/>
        <c:lblOffset val="100"/>
        <c:noMultiLvlLbl val="0"/>
      </c:catAx>
      <c:valAx>
        <c:axId val="1640736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5852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2582.4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68200"/>
        <c:axId val="164068984"/>
      </c:lineChart>
      <c:catAx>
        <c:axId val="164068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4068984"/>
        <c:crosses val="autoZero"/>
        <c:auto val="1"/>
        <c:lblAlgn val="ctr"/>
        <c:lblOffset val="100"/>
        <c:noMultiLvlLbl val="0"/>
      </c:catAx>
      <c:valAx>
        <c:axId val="1640689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4068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287807.7</c:v>
                </c:pt>
                <c:pt idx="2">
                  <c:v>281201.09999999998</c:v>
                </c:pt>
                <c:pt idx="3">
                  <c:v>211954.5</c:v>
                </c:pt>
                <c:pt idx="4">
                  <c:v>261285.6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064672"/>
        <c:axId val="164075256"/>
      </c:barChart>
      <c:catAx>
        <c:axId val="16406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4075256"/>
        <c:crosses val="autoZero"/>
        <c:auto val="1"/>
        <c:lblAlgn val="ctr"/>
        <c:lblOffset val="100"/>
        <c:noMultiLvlLbl val="0"/>
      </c:catAx>
      <c:valAx>
        <c:axId val="1640752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4064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291021.7</c:v>
                </c:pt>
                <c:pt idx="2">
                  <c:v>281201.09999999998</c:v>
                </c:pt>
                <c:pt idx="3">
                  <c:v>211954.5</c:v>
                </c:pt>
                <c:pt idx="4">
                  <c:v>261285.6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72904"/>
        <c:axId val="164072512"/>
      </c:lineChart>
      <c:catAx>
        <c:axId val="164072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4072512"/>
        <c:crosses val="autoZero"/>
        <c:auto val="1"/>
        <c:lblAlgn val="ctr"/>
        <c:lblOffset val="100"/>
        <c:noMultiLvlLbl val="0"/>
      </c:catAx>
      <c:valAx>
        <c:axId val="1640725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4072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13599.6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040168"/>
        <c:axId val="211040952"/>
      </c:lineChart>
      <c:catAx>
        <c:axId val="211040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211040952"/>
        <c:crosses val="autoZero"/>
        <c:auto val="1"/>
        <c:lblAlgn val="ctr"/>
        <c:lblOffset val="100"/>
        <c:noMultiLvlLbl val="0"/>
      </c:catAx>
      <c:valAx>
        <c:axId val="211040952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211040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339</a:t>
                    </a:r>
                    <a:r>
                      <a:rPr lang="en-US" baseline="0" dirty="0" smtClean="0"/>
                      <a:t> 321,0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339321</c:v>
                </c:pt>
                <c:pt idx="3">
                  <c:v>249780</c:v>
                </c:pt>
                <c:pt idx="4">
                  <c:v>304753.90000000002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065456"/>
        <c:axId val="164069768"/>
      </c:barChart>
      <c:catAx>
        <c:axId val="16406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4069768"/>
        <c:crosses val="autoZero"/>
        <c:auto val="1"/>
        <c:lblAlgn val="ctr"/>
        <c:lblOffset val="100"/>
        <c:noMultiLvlLbl val="0"/>
      </c:catAx>
      <c:valAx>
        <c:axId val="164069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40654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339321</c:v>
                </c:pt>
                <c:pt idx="3">
                  <c:v>249780</c:v>
                </c:pt>
                <c:pt idx="4">
                  <c:v>304753.90000000002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070160"/>
        <c:axId val="164065064"/>
      </c:lineChart>
      <c:catAx>
        <c:axId val="164070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4065064"/>
        <c:crosses val="autoZero"/>
        <c:auto val="1"/>
        <c:lblAlgn val="ctr"/>
        <c:lblOffset val="100"/>
        <c:noMultiLvlLbl val="0"/>
      </c:catAx>
      <c:valAx>
        <c:axId val="164065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4070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23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36854.9</c:v>
                </c:pt>
                <c:pt idx="1">
                  <c:v>31514.799999999999</c:v>
                </c:pt>
                <c:pt idx="2">
                  <c:v>32531.5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4070944"/>
        <c:axId val="164066240"/>
      </c:barChart>
      <c:catAx>
        <c:axId val="16407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64066240"/>
        <c:crosses val="autoZero"/>
        <c:auto val="1"/>
        <c:lblAlgn val="ctr"/>
        <c:lblOffset val="100"/>
        <c:noMultiLvlLbl val="0"/>
      </c:catAx>
      <c:valAx>
        <c:axId val="1640662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4070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176863.4</c:v>
                </c:pt>
                <c:pt idx="1">
                  <c:v>156427.9</c:v>
                </c:pt>
                <c:pt idx="2">
                  <c:v>148285.9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7322240"/>
        <c:axId val="217323808"/>
      </c:barChart>
      <c:catAx>
        <c:axId val="217322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217323808"/>
        <c:crosses val="autoZero"/>
        <c:auto val="1"/>
        <c:lblAlgn val="ctr"/>
        <c:lblOffset val="100"/>
        <c:noMultiLvlLbl val="0"/>
      </c:catAx>
      <c:valAx>
        <c:axId val="2173238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22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149443.1</c:v>
                </c:pt>
                <c:pt idx="1">
                  <c:v>174957.4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77058.7</c:v>
                </c:pt>
                <c:pt idx="1">
                  <c:v>144172.79999999999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98776.8</c:v>
                </c:pt>
                <c:pt idx="1">
                  <c:v>143836.79999999999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1036640"/>
        <c:axId val="211042128"/>
        <c:axId val="0"/>
      </c:bar3DChart>
      <c:catAx>
        <c:axId val="211036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11042128"/>
        <c:crosses val="autoZero"/>
        <c:auto val="1"/>
        <c:lblAlgn val="ctr"/>
        <c:lblOffset val="100"/>
        <c:noMultiLvlLbl val="0"/>
      </c:catAx>
      <c:valAx>
        <c:axId val="211042128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211036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176863.4</c:v>
                </c:pt>
                <c:pt idx="1">
                  <c:v>156427.9</c:v>
                </c:pt>
                <c:pt idx="2">
                  <c:v>148285.9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329296"/>
        <c:axId val="217328120"/>
      </c:lineChart>
      <c:catAx>
        <c:axId val="217329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7328120"/>
        <c:crosses val="autoZero"/>
        <c:auto val="1"/>
        <c:lblAlgn val="ctr"/>
        <c:lblOffset val="100"/>
        <c:noMultiLvlLbl val="0"/>
      </c:catAx>
      <c:valAx>
        <c:axId val="2173281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29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51661.8</c:v>
                </c:pt>
                <c:pt idx="1">
                  <c:v>235377.6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46194.3</c:v>
                </c:pt>
                <c:pt idx="1">
                  <c:v>191236.9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47945.5</c:v>
                </c:pt>
                <c:pt idx="1">
                  <c:v>194668.1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19816.5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11199.7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2866.5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15681.3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РП "Культура малой родины"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2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2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317144"/>
        <c:axId val="217319104"/>
        <c:axId val="0"/>
      </c:bar3DChart>
      <c:catAx>
        <c:axId val="217317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7319104"/>
        <c:crosses val="autoZero"/>
        <c:auto val="1"/>
        <c:lblAlgn val="ctr"/>
        <c:lblOffset val="100"/>
        <c:noMultiLvlLbl val="0"/>
      </c:catAx>
      <c:valAx>
        <c:axId val="2173191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17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94"/>
          <c:y val="0.10630670666222274"/>
          <c:w val="0.29844058654729422"/>
          <c:h val="0.89369329333777714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19053.900000000001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10609.4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920.4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15634.4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311264"/>
        <c:axId val="217317536"/>
        <c:axId val="0"/>
      </c:bar3DChart>
      <c:catAx>
        <c:axId val="217311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7317536"/>
        <c:crosses val="autoZero"/>
        <c:auto val="1"/>
        <c:lblAlgn val="ctr"/>
        <c:lblOffset val="100"/>
        <c:noMultiLvlLbl val="0"/>
      </c:catAx>
      <c:valAx>
        <c:axId val="2173175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11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27809.8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11512.44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1016.9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16916.5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311656"/>
        <c:axId val="217316752"/>
        <c:axId val="0"/>
      </c:bar3DChart>
      <c:catAx>
        <c:axId val="217311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7316752"/>
        <c:crosses val="autoZero"/>
        <c:auto val="1"/>
        <c:lblAlgn val="ctr"/>
        <c:lblOffset val="100"/>
        <c:noMultiLvlLbl val="0"/>
      </c:catAx>
      <c:valAx>
        <c:axId val="2173167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11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805"/>
          <c:y val="0.27091808175160453"/>
          <c:w val="7.8093626453430168E-2"/>
          <c:h val="0.56266155612340185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16826.599999999999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7318320"/>
        <c:axId val="215842616"/>
      </c:barChart>
      <c:catAx>
        <c:axId val="21731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215842616"/>
        <c:crosses val="autoZero"/>
        <c:auto val="1"/>
        <c:lblAlgn val="ctr"/>
        <c:lblOffset val="100"/>
        <c:noMultiLvlLbl val="0"/>
      </c:catAx>
      <c:valAx>
        <c:axId val="2158426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18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16457.400000000001</c:v>
                </c:pt>
                <c:pt idx="1">
                  <c:v>270582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11913.3</c:v>
                </c:pt>
                <c:pt idx="1">
                  <c:v>225517.9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Arial Rounded MT Bold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48941.9</c:v>
                </c:pt>
                <c:pt idx="1">
                  <c:v>292830.2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11952.4</c:v>
                </c:pt>
                <c:pt idx="1">
                  <c:v>230661.2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16826.599999999999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037816"/>
        <c:axId val="211047224"/>
      </c:lineChart>
      <c:catAx>
        <c:axId val="2110378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1047224"/>
        <c:crosses val="autoZero"/>
        <c:auto val="1"/>
        <c:lblAlgn val="ctr"/>
        <c:lblOffset val="100"/>
        <c:noMultiLvlLbl val="0"/>
      </c:catAx>
      <c:valAx>
        <c:axId val="2110472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1037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75E-2"/>
          <c:w val="0.8051531923450197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25777.599999999999</c:v>
                </c:pt>
                <c:pt idx="4">
                  <c:v>20985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  <c:pt idx="4">
                  <c:v>21455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2022(прогноз)</c:v>
                </c:pt>
              </c:strCache>
            </c:strRef>
          </c:tx>
          <c:spPr>
            <a:solidFill>
              <a:srgbClr val="FFC58B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26816</c:v>
                </c:pt>
                <c:pt idx="1">
                  <c:v>32176</c:v>
                </c:pt>
                <c:pt idx="2">
                  <c:v>33411</c:v>
                </c:pt>
                <c:pt idx="3">
                  <c:v>28900</c:v>
                </c:pt>
                <c:pt idx="4">
                  <c:v>21670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164067024"/>
        <c:axId val="164071728"/>
        <c:axId val="0"/>
      </c:bar3DChart>
      <c:catAx>
        <c:axId val="16406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164071728"/>
        <c:crosses val="autoZero"/>
        <c:auto val="1"/>
        <c:lblAlgn val="ctr"/>
        <c:lblOffset val="100"/>
        <c:noMultiLvlLbl val="0"/>
      </c:catAx>
      <c:valAx>
        <c:axId val="1640717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64067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9146715350614577"/>
          <c:h val="0.15862696753882127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25132.1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314188.90000000002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666256"/>
        <c:axId val="218669392"/>
        <c:axId val="0"/>
      </c:bar3DChart>
      <c:catAx>
        <c:axId val="218666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669392"/>
        <c:crosses val="autoZero"/>
        <c:auto val="1"/>
        <c:lblAlgn val="ctr"/>
        <c:lblOffset val="100"/>
        <c:noMultiLvlLbl val="0"/>
      </c:catAx>
      <c:valAx>
        <c:axId val="2186693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8666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237501.1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310480"/>
        <c:axId val="217312832"/>
        <c:axId val="0"/>
      </c:bar3DChart>
      <c:catAx>
        <c:axId val="21731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7312832"/>
        <c:crosses val="autoZero"/>
        <c:auto val="1"/>
        <c:lblAlgn val="ctr"/>
        <c:lblOffset val="100"/>
        <c:noMultiLvlLbl val="0"/>
      </c:catAx>
      <c:valAx>
        <c:axId val="21731283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10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812.7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242686.2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319496"/>
        <c:axId val="217314008"/>
        <c:axId val="0"/>
      </c:bar3DChart>
      <c:catAx>
        <c:axId val="217319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7314008"/>
        <c:crosses val="autoZero"/>
        <c:auto val="1"/>
        <c:lblAlgn val="ctr"/>
        <c:lblOffset val="100"/>
        <c:noMultiLvlLbl val="0"/>
      </c:catAx>
      <c:valAx>
        <c:axId val="2173140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217319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4183.7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7.6928712901631668E-2"/>
          <c:y val="0.11502345150055797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330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294,0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241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127,3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293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082,5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322105.40000000002</c:v>
                </c:pt>
                <c:pt idx="2">
                  <c:v>315174.59999999998</c:v>
                </c:pt>
                <c:pt idx="3">
                  <c:v>241127.3</c:v>
                </c:pt>
                <c:pt idx="4">
                  <c:v>291185.09999999998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814,9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027,0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852,7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071,4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11288.3</c:v>
                </c:pt>
                <c:pt idx="2">
                  <c:v>9225.9</c:v>
                </c:pt>
                <c:pt idx="3">
                  <c:v>5852.7</c:v>
                </c:pt>
                <c:pt idx="4">
                  <c:v>6071.4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228806456"/>
        <c:axId val="228813904"/>
        <c:axId val="0"/>
      </c:bar3DChart>
      <c:catAx>
        <c:axId val="228806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228813904"/>
        <c:crosses val="autoZero"/>
        <c:auto val="1"/>
        <c:lblAlgn val="ctr"/>
        <c:lblOffset val="100"/>
        <c:noMultiLvlLbl val="0"/>
      </c:catAx>
      <c:valAx>
        <c:axId val="22881390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228806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26345.1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27019.8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19863.5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8814296"/>
        <c:axId val="228808024"/>
        <c:axId val="0"/>
      </c:bar3DChart>
      <c:catAx>
        <c:axId val="228814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8808024"/>
        <c:crosses val="autoZero"/>
        <c:auto val="1"/>
        <c:lblAlgn val="ctr"/>
        <c:lblOffset val="100"/>
        <c:noMultiLvlLbl val="0"/>
      </c:catAx>
      <c:valAx>
        <c:axId val="2288080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8814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42807198009744951"/>
          <c:w val="0.20377061688208614"/>
          <c:h val="0.3697446315488755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28468.1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29900.7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6704.5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6849.1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128408"/>
        <c:axId val="229126056"/>
        <c:axId val="0"/>
      </c:bar3DChart>
      <c:catAx>
        <c:axId val="229128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126056"/>
        <c:crosses val="autoZero"/>
        <c:auto val="1"/>
        <c:lblAlgn val="ctr"/>
        <c:lblOffset val="100"/>
        <c:noMultiLvlLbl val="0"/>
      </c:catAx>
      <c:valAx>
        <c:axId val="2291260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9128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186418.7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184</a:t>
                    </a:r>
                    <a:r>
                      <a:rPr lang="en-US" baseline="0" dirty="0" smtClean="0"/>
                      <a:t> 664,9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184664.9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159168.6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156049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138208"/>
        <c:axId val="229139384"/>
        <c:axId val="0"/>
      </c:bar3DChart>
      <c:catAx>
        <c:axId val="22913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139384"/>
        <c:crosses val="autoZero"/>
        <c:auto val="1"/>
        <c:lblAlgn val="ctr"/>
        <c:lblOffset val="100"/>
        <c:noMultiLvlLbl val="0"/>
      </c:catAx>
      <c:valAx>
        <c:axId val="229139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9138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76430.8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61</a:t>
                    </a:r>
                    <a:r>
                      <a:rPr lang="en-US" baseline="0" dirty="0" smtClean="0"/>
                      <a:t> 700,8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61700.800000000003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55390.7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52858.6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148008"/>
        <c:axId val="229146440"/>
        <c:axId val="0"/>
      </c:bar3DChart>
      <c:catAx>
        <c:axId val="229148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146440"/>
        <c:crosses val="autoZero"/>
        <c:auto val="1"/>
        <c:lblAlgn val="ctr"/>
        <c:lblOffset val="100"/>
        <c:noMultiLvlLbl val="0"/>
      </c:catAx>
      <c:valAx>
        <c:axId val="22914644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9148008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2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73705026040877608"/>
          <c:w val="0.31629614788694782"/>
          <c:h val="0.24424390555931497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667824"/>
        <c:axId val="218672528"/>
        <c:axId val="0"/>
      </c:bar3DChart>
      <c:catAx>
        <c:axId val="218667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8672528"/>
        <c:crosses val="autoZero"/>
        <c:auto val="1"/>
        <c:lblAlgn val="ctr"/>
        <c:lblOffset val="100"/>
        <c:noMultiLvlLbl val="0"/>
      </c:catAx>
      <c:valAx>
        <c:axId val="2186725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667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514"/>
          <c:w val="0.14582239904378438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dirty="0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1255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672920"/>
        <c:axId val="218678408"/>
        <c:axId val="0"/>
      </c:bar3DChart>
      <c:catAx>
        <c:axId val="218672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8678408"/>
        <c:crosses val="autoZero"/>
        <c:auto val="1"/>
        <c:lblAlgn val="ctr"/>
        <c:lblOffset val="100"/>
        <c:noMultiLvlLbl val="0"/>
      </c:catAx>
      <c:valAx>
        <c:axId val="2186784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672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342847870704436"/>
          <c:y val="0.27633621139939674"/>
          <c:w val="0.29944114396645988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674096"/>
        <c:axId val="218678800"/>
        <c:axId val="0"/>
      </c:bar3DChart>
      <c:catAx>
        <c:axId val="218674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8678800"/>
        <c:crosses val="autoZero"/>
        <c:auto val="1"/>
        <c:lblAlgn val="ctr"/>
        <c:lblOffset val="100"/>
        <c:noMultiLvlLbl val="0"/>
      </c:catAx>
      <c:valAx>
        <c:axId val="2186788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6740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1068653304"/>
          <c:y val="0.21688508969088904"/>
          <c:w val="0.22518038931346809"/>
          <c:h val="0.3212625947544289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676448"/>
        <c:axId val="229149576"/>
        <c:axId val="0"/>
      </c:bar3DChart>
      <c:catAx>
        <c:axId val="218676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149576"/>
        <c:crosses val="autoZero"/>
        <c:auto val="1"/>
        <c:lblAlgn val="ctr"/>
        <c:lblOffset val="100"/>
        <c:noMultiLvlLbl val="0"/>
      </c:catAx>
      <c:valAx>
        <c:axId val="2291495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676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213"/>
          <c:y val="0.26843915602846774"/>
          <c:w val="0.28397015341375331"/>
          <c:h val="0.32746693153497042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148792"/>
        <c:axId val="229149184"/>
        <c:axId val="0"/>
      </c:bar3DChart>
      <c:catAx>
        <c:axId val="229148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149184"/>
        <c:crosses val="autoZero"/>
        <c:auto val="1"/>
        <c:lblAlgn val="ctr"/>
        <c:lblOffset val="100"/>
        <c:noMultiLvlLbl val="0"/>
      </c:catAx>
      <c:valAx>
        <c:axId val="2291491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9148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02420601915103"/>
          <c:y val="7.668230100037193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71099413882757"/>
          <c:y val="0.1398101780541969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291021.7</c:v>
                </c:pt>
                <c:pt idx="1">
                  <c:v>50750.400000000001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1042520"/>
        <c:axId val="211039776"/>
        <c:axId val="0"/>
      </c:bar3DChart>
      <c:catAx>
        <c:axId val="211042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1039776"/>
        <c:crosses val="autoZero"/>
        <c:auto val="1"/>
        <c:lblAlgn val="ctr"/>
        <c:lblOffset val="100"/>
        <c:noMultiLvlLbl val="0"/>
      </c:catAx>
      <c:valAx>
        <c:axId val="211039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1042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546"/>
          <c:y val="0.26843915602846774"/>
          <c:w val="0.22518033710540108"/>
          <c:h val="0.3354632647394794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1E-2"/>
                  <c:y val="0.13712954538707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7333608"/>
        <c:axId val="217319888"/>
        <c:axId val="0"/>
      </c:bar3DChart>
      <c:catAx>
        <c:axId val="2173336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7319888"/>
        <c:crosses val="autoZero"/>
        <c:auto val="1"/>
        <c:lblAlgn val="ctr"/>
        <c:lblOffset val="100"/>
        <c:noMultiLvlLbl val="0"/>
      </c:catAx>
      <c:valAx>
        <c:axId val="217319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7333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4038.4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005336933212872E-2"/>
                  <c:y val="0.33678420606959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10913.9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212282696"/>
        <c:axId val="212285048"/>
        <c:axId val="0"/>
      </c:bar3DChart>
      <c:catAx>
        <c:axId val="2122826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2285048"/>
        <c:crosses val="autoZero"/>
        <c:auto val="1"/>
        <c:lblAlgn val="ctr"/>
        <c:lblOffset val="100"/>
        <c:noMultiLvlLbl val="0"/>
      </c:catAx>
      <c:valAx>
        <c:axId val="21228504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2282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6843906551220392"/>
          <c:w val="0.32168438307693276"/>
          <c:h val="0.32783857349183426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267908471450699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5281856"/>
        <c:axId val="205274800"/>
        <c:axId val="0"/>
      </c:bar3DChart>
      <c:catAx>
        <c:axId val="205281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05274800"/>
        <c:crosses val="autoZero"/>
        <c:auto val="1"/>
        <c:lblAlgn val="ctr"/>
        <c:lblOffset val="100"/>
        <c:noMultiLvlLbl val="0"/>
      </c:catAx>
      <c:valAx>
        <c:axId val="2052748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5281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30732499219206716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8806848"/>
        <c:axId val="228809200"/>
        <c:axId val="0"/>
      </c:bar3DChart>
      <c:catAx>
        <c:axId val="228806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8809200"/>
        <c:crosses val="autoZero"/>
        <c:auto val="1"/>
        <c:lblAlgn val="ctr"/>
        <c:lblOffset val="100"/>
        <c:noMultiLvlLbl val="0"/>
      </c:catAx>
      <c:valAx>
        <c:axId val="2288092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88068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137032"/>
        <c:axId val="229128800"/>
        <c:axId val="0"/>
      </c:bar3DChart>
      <c:catAx>
        <c:axId val="229137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128800"/>
        <c:crosses val="autoZero"/>
        <c:auto val="1"/>
        <c:lblAlgn val="ctr"/>
        <c:lblOffset val="100"/>
        <c:noMultiLvlLbl val="0"/>
      </c:catAx>
      <c:valAx>
        <c:axId val="2291288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9137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128016"/>
        <c:axId val="229129584"/>
        <c:axId val="0"/>
      </c:bar3DChart>
      <c:catAx>
        <c:axId val="229128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29129584"/>
        <c:crosses val="autoZero"/>
        <c:auto val="1"/>
        <c:lblAlgn val="ctr"/>
        <c:lblOffset val="100"/>
        <c:noMultiLvlLbl val="0"/>
      </c:catAx>
      <c:valAx>
        <c:axId val="2291295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912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101269890208452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663512"/>
        <c:axId val="218667040"/>
        <c:axId val="0"/>
      </c:bar3DChart>
      <c:catAx>
        <c:axId val="218663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218667040"/>
        <c:crosses val="autoZero"/>
        <c:auto val="1"/>
        <c:lblAlgn val="ctr"/>
        <c:lblOffset val="100"/>
        <c:noMultiLvlLbl val="0"/>
      </c:catAx>
      <c:valAx>
        <c:axId val="2186670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8663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9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4540528"/>
        <c:axId val="234539744"/>
        <c:axId val="0"/>
      </c:bar3DChart>
      <c:catAx>
        <c:axId val="234540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4539744"/>
        <c:crosses val="autoZero"/>
        <c:auto val="1"/>
        <c:lblAlgn val="ctr"/>
        <c:lblOffset val="100"/>
        <c:noMultiLvlLbl val="0"/>
      </c:catAx>
      <c:valAx>
        <c:axId val="2345397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2345405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17446901051468294"/>
          <c:h val="0.239438845629286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6143075494400532E-3"/>
                  <c:y val="0.18851252355315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13300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0.160790093618864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50000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472489512157225E-2"/>
                  <c:y val="0.155245607632006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4535432"/>
        <c:axId val="234540920"/>
        <c:axId val="0"/>
      </c:bar3DChart>
      <c:catAx>
        <c:axId val="234535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4540920"/>
        <c:crosses val="autoZero"/>
        <c:auto val="1"/>
        <c:lblAlgn val="ctr"/>
        <c:lblOffset val="100"/>
        <c:noMultiLvlLbl val="0"/>
      </c:catAx>
      <c:valAx>
        <c:axId val="234540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234535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2394388456292860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37469.1</c:v>
                </c:pt>
                <c:pt idx="1">
                  <c:v>249570.3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image" Target="../media/image203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image" Target="../media/image20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</dgm:spPr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67589" custScaleY="94153" custLinFactNeighborX="5889" custLinFactNeighborY="-1607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0584" custRadScaleInc="-109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43388" custScaleY="96548" custRadScaleRad="164825" custRadScaleInc="-8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94822" custScaleY="120171" custRadScaleRad="131645" custRadScaleInc="-157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3784" custRadScaleInc="-43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0F82F2AF-7405-4D3B-9919-16A437C94653}" type="presOf" srcId="{A13A8ED3-E204-4B2E-89B5-7DCA37B97D27}" destId="{16959D23-BCFE-45E3-9EDA-7C4FAEE49428}" srcOrd="0" destOrd="0" presId="urn:microsoft.com/office/officeart/2008/layout/RadialCluster"/>
    <dgm:cxn modelId="{C03C8543-C4ED-4939-A7DE-8B4E671DCA50}" type="presOf" srcId="{B9E5D33B-BBAA-45EB-B52B-011315DF7466}" destId="{5EBB23F6-D83E-4EFF-9629-107B1C45FB66}" srcOrd="0" destOrd="0" presId="urn:microsoft.com/office/officeart/2008/layout/RadialCluster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937EB66A-6277-48B0-944F-132071B88667}" type="presOf" srcId="{0CD95A3D-5573-4460-B98F-F87D6E367B89}" destId="{5FA5141F-DAA7-4456-8590-843EAF5013A1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70B9E1F8-DB27-48E0-8D71-C67AACAF5D67}" type="presOf" srcId="{F9397C2D-1292-4DEB-BCD4-853A012D6074}" destId="{8818C303-687D-442A-B1A4-DD74CFC89FD0}" srcOrd="0" destOrd="0" presId="urn:microsoft.com/office/officeart/2008/layout/RadialCluster"/>
    <dgm:cxn modelId="{0ED7FD83-DF85-47A8-BD59-075417C1D818}" type="presOf" srcId="{FF2E27D9-6B57-4D5F-A5E2-770A58126DF9}" destId="{16808787-916D-466B-A4A0-3ECBF50AF98B}" srcOrd="0" destOrd="0" presId="urn:microsoft.com/office/officeart/2008/layout/RadialCluster"/>
    <dgm:cxn modelId="{4662DBA8-1755-4A8D-88D0-07ADD503680F}" type="presOf" srcId="{1CA3F3AB-6D1D-4290-AB65-34DED81F0B55}" destId="{87EC70AF-7DD2-4818-8C7B-8788AA37C95A}" srcOrd="0" destOrd="0" presId="urn:microsoft.com/office/officeart/2008/layout/RadialCluster"/>
    <dgm:cxn modelId="{AEBD8C5D-95D4-43DE-B547-0D7CAE9351F2}" type="presOf" srcId="{3477B17A-547D-44B8-8132-5CC488AA1CEB}" destId="{561381FD-CF0C-4242-80D0-0D84905352CD}" srcOrd="0" destOrd="0" presId="urn:microsoft.com/office/officeart/2008/layout/RadialCluster"/>
    <dgm:cxn modelId="{C5115B5D-FFD3-48AA-BCAC-9E9B7279BBDA}" type="presOf" srcId="{A4DAA5CA-3F86-414E-A2D2-25753DE302A4}" destId="{7E37AA73-DDEB-455D-9824-5F68868F80B5}" srcOrd="0" destOrd="0" presId="urn:microsoft.com/office/officeart/2008/layout/RadialCluster"/>
    <dgm:cxn modelId="{89DB7ACB-94BC-49F7-B9F5-9B43F8264CE9}" type="presOf" srcId="{FD47E27C-6E98-49AD-BED3-4889FFE38ABC}" destId="{92876EC0-8D73-4B8C-A7A9-750A6F9F1AAB}" srcOrd="0" destOrd="0" presId="urn:microsoft.com/office/officeart/2008/layout/RadialCluster"/>
    <dgm:cxn modelId="{AB95AE55-4E76-4AF6-A7E4-CAE0F795C783}" type="presOf" srcId="{FD5C22DB-9D62-424B-92D5-45965E15A1F0}" destId="{912A0CFB-7CBF-45D3-B9B0-89A55FC82F25}" srcOrd="0" destOrd="0" presId="urn:microsoft.com/office/officeart/2008/layout/RadialCluster"/>
    <dgm:cxn modelId="{0ADDE98B-D0C9-45F9-A486-38A629962190}" type="presParOf" srcId="{92876EC0-8D73-4B8C-A7A9-750A6F9F1AAB}" destId="{D220A1DD-3DDD-466F-9B10-C8800A647682}" srcOrd="0" destOrd="0" presId="urn:microsoft.com/office/officeart/2008/layout/RadialCluster"/>
    <dgm:cxn modelId="{3F9CDE06-06A2-4C0D-9240-59BBA86777CA}" type="presParOf" srcId="{D220A1DD-3DDD-466F-9B10-C8800A647682}" destId="{912A0CFB-7CBF-45D3-B9B0-89A55FC82F25}" srcOrd="0" destOrd="0" presId="urn:microsoft.com/office/officeart/2008/layout/RadialCluster"/>
    <dgm:cxn modelId="{D5AE2190-1758-4402-A6DD-03E0C542ABFA}" type="presParOf" srcId="{D220A1DD-3DDD-466F-9B10-C8800A647682}" destId="{5EBB23F6-D83E-4EFF-9629-107B1C45FB66}" srcOrd="1" destOrd="0" presId="urn:microsoft.com/office/officeart/2008/layout/RadialCluster"/>
    <dgm:cxn modelId="{5B527720-15A0-488B-9D1A-C46FBF5EC532}" type="presParOf" srcId="{D220A1DD-3DDD-466F-9B10-C8800A647682}" destId="{7E37AA73-DDEB-455D-9824-5F68868F80B5}" srcOrd="2" destOrd="0" presId="urn:microsoft.com/office/officeart/2008/layout/RadialCluster"/>
    <dgm:cxn modelId="{F410188C-AEBD-4122-A4A9-BCB4D1E18FE6}" type="presParOf" srcId="{D220A1DD-3DDD-466F-9B10-C8800A647682}" destId="{561381FD-CF0C-4242-80D0-0D84905352CD}" srcOrd="3" destOrd="0" presId="urn:microsoft.com/office/officeart/2008/layout/RadialCluster"/>
    <dgm:cxn modelId="{D6A56EBB-EFBE-40E0-A9CC-1949EE7C2687}" type="presParOf" srcId="{D220A1DD-3DDD-466F-9B10-C8800A647682}" destId="{16808787-916D-466B-A4A0-3ECBF50AF98B}" srcOrd="4" destOrd="0" presId="urn:microsoft.com/office/officeart/2008/layout/RadialCluster"/>
    <dgm:cxn modelId="{6F971B2C-A8E8-48FA-BD89-3159A78A635D}" type="presParOf" srcId="{D220A1DD-3DDD-466F-9B10-C8800A647682}" destId="{8818C303-687D-442A-B1A4-DD74CFC89FD0}" srcOrd="5" destOrd="0" presId="urn:microsoft.com/office/officeart/2008/layout/RadialCluster"/>
    <dgm:cxn modelId="{2D7B8D6A-4465-45D7-9A1E-A0958F4D8DB4}" type="presParOf" srcId="{D220A1DD-3DDD-466F-9B10-C8800A647682}" destId="{16959D23-BCFE-45E3-9EDA-7C4FAEE49428}" srcOrd="6" destOrd="0" presId="urn:microsoft.com/office/officeart/2008/layout/RadialCluster"/>
    <dgm:cxn modelId="{3C57CE78-1AF0-4C1E-B4A5-B277E16C28B0}" type="presParOf" srcId="{D220A1DD-3DDD-466F-9B10-C8800A647682}" destId="{5FA5141F-DAA7-4456-8590-843EAF5013A1}" srcOrd="7" destOrd="0" presId="urn:microsoft.com/office/officeart/2008/layout/RadialCluster"/>
    <dgm:cxn modelId="{B69FC1E9-2C74-4FA2-962B-3D69D4800EFA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5 </a:t>
          </a:r>
          <a:r>
            <a:rPr lang="en-US" sz="2400" dirty="0" smtClean="0">
              <a:latin typeface="Book Antiqua" panose="02040602050305030304" pitchFamily="18" charset="0"/>
            </a:rPr>
            <a:t>797</a:t>
          </a:r>
          <a:endParaRPr lang="ru-RU" sz="2400" dirty="0" smtClean="0">
            <a:latin typeface="Book Antiqua" panose="02040602050305030304" pitchFamily="18" charset="0"/>
          </a:endParaRP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246 988,4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38,8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15 433,0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74,7%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4,7%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20,5 %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67 833,8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20 750,7   20 979,4  19 148,6    19 688,5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400,1        415,2           0,0            0,0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532,6        653,1          0,0              0,0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3 879,0     4 183,7          0,0              0,0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23 916,2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6 081,9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5 976,6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6 373,6       7 816,5     </a:t>
          </a:r>
          <a:r>
            <a:rPr lang="en-US" sz="1100" b="1" dirty="0" smtClean="0">
              <a:latin typeface="Arial" panose="020B0604020202020204" pitchFamily="34" charset="0"/>
              <a:cs typeface="Arial" panose="020B0604020202020204" pitchFamily="34" charset="0"/>
            </a:rPr>
            <a:t>9 198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,3      7 921,2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38 316,7       30 592,6   28 140,2   28 236,8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114 219,1     115 414,8   97 411,7  101 569,4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7 894,8         8 813,3     6 260,4      6 260,4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5 574,2        6 380,4       6 354,3     6 354,3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27 809,8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11 512,4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</a:t>
          </a:r>
          <a:r>
            <a:rPr lang="en-US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609</a:t>
          </a:r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11 175,9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1 016,9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242,6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13 186,7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4 341,1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3 826,6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2 222,1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1 211,1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6 </a:t>
          </a:r>
          <a:r>
            <a:rPr lang="en-US" sz="1800" b="1" dirty="0" smtClean="0">
              <a:latin typeface="Bookman Old Style" panose="02050604050505020204" pitchFamily="18" charset="0"/>
            </a:rPr>
            <a:t>746</a:t>
          </a:r>
          <a:r>
            <a:rPr lang="ru-RU" sz="1800" b="1" dirty="0" smtClean="0">
              <a:latin typeface="Bookman Old Style" panose="02050604050505020204" pitchFamily="18" charset="0"/>
            </a:rPr>
            <a:t>,5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/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221,1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815" custLinFactNeighborY="-12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69FF812A-F68A-4DBF-92DE-CDA469373B44}" type="presOf" srcId="{F3F3DA5A-CC07-4FC0-8D87-07189152F7C3}" destId="{22052C45-47D7-41F9-8331-5F0F5F725023}" srcOrd="0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5B1A52A4-5379-454A-B57D-2DEA5E4E444D}" type="presOf" srcId="{48CEC056-8ADD-4D49-B8F6-3E2BCA3BEE13}" destId="{7FB67BE6-7A52-4728-BADD-5BB631B00D32}" srcOrd="0" destOrd="0" presId="urn:microsoft.com/office/officeart/2005/8/layout/process4"/>
    <dgm:cxn modelId="{4632F83F-69BF-4072-A20D-7B8D190D2C3D}" type="presOf" srcId="{4DF5D494-69BC-4705-964B-23897E8A8E7A}" destId="{AE5A27BB-AF77-41D8-AEE2-812D8D556EE1}" srcOrd="1" destOrd="0" presId="urn:microsoft.com/office/officeart/2005/8/layout/process4"/>
    <dgm:cxn modelId="{B25621B7-AD7F-4E6F-AA67-F20F403D51BD}" type="presOf" srcId="{4DF5D494-69BC-4705-964B-23897E8A8E7A}" destId="{E0FF52FB-DF70-4FDB-8ECA-8F0AEF90F0C2}" srcOrd="0" destOrd="0" presId="urn:microsoft.com/office/officeart/2005/8/layout/process4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0A931853-7442-4946-AF54-24B90E52F4B1}" type="presOf" srcId="{CFE6BFBC-C930-4BBB-87AC-02A632718685}" destId="{11990FBE-AFE9-40BA-9AE1-DD819D46B350}" srcOrd="0" destOrd="0" presId="urn:microsoft.com/office/officeart/2005/8/layout/process4"/>
    <dgm:cxn modelId="{79FBE091-EEE0-4B0D-B98A-714D1B9F8225}" type="presOf" srcId="{084BDC5D-B174-473A-9964-3A64302ACC11}" destId="{8400F8F8-C7C9-4D61-9285-46E0CAE02A8B}" srcOrd="0" destOrd="0" presId="urn:microsoft.com/office/officeart/2005/8/layout/process4"/>
    <dgm:cxn modelId="{4F895A2A-828D-4834-BF69-4CCD090DAF41}" type="presOf" srcId="{DED89EDD-978A-409A-B6B9-7C8B0CA85AA8}" destId="{01529E76-B048-45C3-AF19-633418DA077A}" srcOrd="0" destOrd="0" presId="urn:microsoft.com/office/officeart/2005/8/layout/process4"/>
    <dgm:cxn modelId="{8B5A73C9-E29B-47CE-AE1F-8B86DBA20E84}" type="presOf" srcId="{DED89EDD-978A-409A-B6B9-7C8B0CA85AA8}" destId="{B7FAECE0-4C06-41AA-B97B-6F4FDFDBFAFE}" srcOrd="1" destOrd="0" presId="urn:microsoft.com/office/officeart/2005/8/layout/process4"/>
    <dgm:cxn modelId="{E3237668-C4DF-4499-AAA3-E27CF7083F2F}" type="presOf" srcId="{4EC12C7C-B899-4823-8090-88CD745905CC}" destId="{23CFD648-9CE0-4896-A3A3-341AFC6B3BC7}" srcOrd="0" destOrd="0" presId="urn:microsoft.com/office/officeart/2005/8/layout/process4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C782B6BB-C5F9-4C95-A022-CC32A8DBFFFB}" type="presParOf" srcId="{23CFD648-9CE0-4896-A3A3-341AFC6B3BC7}" destId="{8E0B9C63-F902-4929-B1FA-4C6FBE4374F3}" srcOrd="0" destOrd="0" presId="urn:microsoft.com/office/officeart/2005/8/layout/process4"/>
    <dgm:cxn modelId="{5396F3CF-8EC3-49D3-9558-51313EBAD25D}" type="presParOf" srcId="{8E0B9C63-F902-4929-B1FA-4C6FBE4374F3}" destId="{E0FF52FB-DF70-4FDB-8ECA-8F0AEF90F0C2}" srcOrd="0" destOrd="0" presId="urn:microsoft.com/office/officeart/2005/8/layout/process4"/>
    <dgm:cxn modelId="{8BBA9404-E514-410D-9924-713EA4DD6524}" type="presParOf" srcId="{8E0B9C63-F902-4929-B1FA-4C6FBE4374F3}" destId="{AE5A27BB-AF77-41D8-AEE2-812D8D556EE1}" srcOrd="1" destOrd="0" presId="urn:microsoft.com/office/officeart/2005/8/layout/process4"/>
    <dgm:cxn modelId="{F2D928C4-9663-4DD0-8612-3C7545E55D2C}" type="presParOf" srcId="{8E0B9C63-F902-4929-B1FA-4C6FBE4374F3}" destId="{4F7674BE-1D46-4B4F-A202-E7F8F6E904A0}" srcOrd="2" destOrd="0" presId="urn:microsoft.com/office/officeart/2005/8/layout/process4"/>
    <dgm:cxn modelId="{66FE9264-1E35-4D53-805E-D85EBED3345A}" type="presParOf" srcId="{4F7674BE-1D46-4B4F-A202-E7F8F6E904A0}" destId="{22052C45-47D7-41F9-8331-5F0F5F725023}" srcOrd="0" destOrd="0" presId="urn:microsoft.com/office/officeart/2005/8/layout/process4"/>
    <dgm:cxn modelId="{7D791DC2-1D8F-4C1D-9420-5425F8B9E0DE}" type="presParOf" srcId="{4F7674BE-1D46-4B4F-A202-E7F8F6E904A0}" destId="{7FB67BE6-7A52-4728-BADD-5BB631B00D32}" srcOrd="1" destOrd="0" presId="urn:microsoft.com/office/officeart/2005/8/layout/process4"/>
    <dgm:cxn modelId="{7A2AA4DD-4699-4B64-BA13-A769FF8BBAFA}" type="presParOf" srcId="{23CFD648-9CE0-4896-A3A3-341AFC6B3BC7}" destId="{6E83B96D-F6C3-44AD-AEF9-025906CA1DA9}" srcOrd="1" destOrd="0" presId="urn:microsoft.com/office/officeart/2005/8/layout/process4"/>
    <dgm:cxn modelId="{D9AA5233-6194-4CD1-81E2-FEA2429DC1A3}" type="presParOf" srcId="{23CFD648-9CE0-4896-A3A3-341AFC6B3BC7}" destId="{19C349BE-6CB2-4766-ADAE-0DE686A717A1}" srcOrd="2" destOrd="0" presId="urn:microsoft.com/office/officeart/2005/8/layout/process4"/>
    <dgm:cxn modelId="{4DB53F1A-D590-469E-890B-2F27A8437155}" type="presParOf" srcId="{19C349BE-6CB2-4766-ADAE-0DE686A717A1}" destId="{01529E76-B048-45C3-AF19-633418DA077A}" srcOrd="0" destOrd="0" presId="urn:microsoft.com/office/officeart/2005/8/layout/process4"/>
    <dgm:cxn modelId="{8727907F-D94D-4AF9-93D2-4DBACB45D0E6}" type="presParOf" srcId="{19C349BE-6CB2-4766-ADAE-0DE686A717A1}" destId="{B7FAECE0-4C06-41AA-B97B-6F4FDFDBFAFE}" srcOrd="1" destOrd="0" presId="urn:microsoft.com/office/officeart/2005/8/layout/process4"/>
    <dgm:cxn modelId="{CB5CF7BB-EA50-44FC-818C-B1331D2B6B2D}" type="presParOf" srcId="{19C349BE-6CB2-4766-ADAE-0DE686A717A1}" destId="{DFB10B7B-5059-44CC-88B9-887A5B5E46D8}" srcOrd="2" destOrd="0" presId="urn:microsoft.com/office/officeart/2005/8/layout/process4"/>
    <dgm:cxn modelId="{C02C5082-6DB1-40CD-A261-B3AA1DB33F01}" type="presParOf" srcId="{DFB10B7B-5059-44CC-88B9-887A5B5E46D8}" destId="{11990FBE-AFE9-40BA-9AE1-DD819D46B350}" srcOrd="0" destOrd="0" presId="urn:microsoft.com/office/officeart/2005/8/layout/process4"/>
    <dgm:cxn modelId="{099D8F1D-3AD7-4797-AD71-0027F72CBC5D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EC12C7C-B899-4823-8090-88CD745905CC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D89EDD-978A-409A-B6B9-7C8B0CA85AA8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F9653310-8DBB-419E-BD03-7006633F07C5}" type="parTrans" cxnId="{D3EF98AF-BA8E-4C97-BA3B-58B99E7B9336}">
      <dgm:prSet/>
      <dgm:spPr/>
      <dgm:t>
        <a:bodyPr/>
        <a:lstStyle/>
        <a:p>
          <a:endParaRPr lang="ru-RU"/>
        </a:p>
      </dgm:t>
    </dgm:pt>
    <dgm:pt modelId="{08334BB4-D2D5-4AD8-BA95-D7D119C4A670}" type="sibTrans" cxnId="{D3EF98AF-BA8E-4C97-BA3B-58B99E7B9336}">
      <dgm:prSet/>
      <dgm:spPr/>
      <dgm:t>
        <a:bodyPr/>
        <a:lstStyle/>
        <a:p>
          <a:endParaRPr lang="ru-RU"/>
        </a:p>
      </dgm:t>
    </dgm:pt>
    <dgm:pt modelId="{CFE6BFBC-C930-4BBB-87AC-02A632718685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6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dirty="0">
            <a:latin typeface="Sitka Small" panose="02000505000000020004" pitchFamily="2" charset="0"/>
          </a:endParaRPr>
        </a:p>
      </dgm:t>
    </dgm:pt>
    <dgm:pt modelId="{B5574F06-5AE5-4F3B-B924-856D9EF07082}" type="parTrans" cxnId="{40E5F93F-03A0-44BE-A677-6BEC5FF08113}">
      <dgm:prSet/>
      <dgm:spPr/>
      <dgm:t>
        <a:bodyPr/>
        <a:lstStyle/>
        <a:p>
          <a:endParaRPr lang="ru-RU"/>
        </a:p>
      </dgm:t>
    </dgm:pt>
    <dgm:pt modelId="{02FB18B2-B1AB-4FF2-9E84-19B475A642CD}" type="sibTrans" cxnId="{40E5F93F-03A0-44BE-A677-6BEC5FF08113}">
      <dgm:prSet/>
      <dgm:spPr/>
      <dgm:t>
        <a:bodyPr/>
        <a:lstStyle/>
        <a:p>
          <a:endParaRPr lang="ru-RU"/>
        </a:p>
      </dgm:t>
    </dgm:pt>
    <dgm:pt modelId="{084BDC5D-B174-473A-9964-3A64302ACC11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1 728,3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150608E9-3BC0-4A16-8542-1B6E18C6367F}" type="parTrans" cxnId="{D806F3C3-8A42-488E-B486-61631AAB8669}">
      <dgm:prSet/>
      <dgm:spPr/>
      <dgm:t>
        <a:bodyPr/>
        <a:lstStyle/>
        <a:p>
          <a:endParaRPr lang="ru-RU"/>
        </a:p>
      </dgm:t>
    </dgm:pt>
    <dgm:pt modelId="{04258F85-14BE-48BA-A5F0-AFFFD1C86ECE}" type="sibTrans" cxnId="{D806F3C3-8A42-488E-B486-61631AAB8669}">
      <dgm:prSet/>
      <dgm:spPr/>
      <dgm:t>
        <a:bodyPr/>
        <a:lstStyle/>
        <a:p>
          <a:endParaRPr lang="ru-RU"/>
        </a:p>
      </dgm:t>
    </dgm:pt>
    <dgm:pt modelId="{F3F3DA5A-CC07-4FC0-8D87-07189152F7C3}">
      <dgm:prSet phldrT="[Текст]" custT="1"/>
      <dgm:spPr>
        <a:solidFill>
          <a:srgbClr val="CCFF66"/>
        </a:solidFill>
      </dgm:spPr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Р</a:t>
          </a:r>
          <a:r>
            <a:rPr lang="ru-RU" sz="18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66C27729-1072-4B7C-98E6-10965509E7CA}" type="parTrans" cxnId="{50974730-A788-4A72-98B2-C7BC06D97A46}">
      <dgm:prSet/>
      <dgm:spPr/>
      <dgm:t>
        <a:bodyPr/>
        <a:lstStyle/>
        <a:p>
          <a:endParaRPr lang="ru-RU"/>
        </a:p>
      </dgm:t>
    </dgm:pt>
    <dgm:pt modelId="{0F13B7D4-DD0B-4AEA-8DD8-FE248C408554}" type="sibTrans" cxnId="{50974730-A788-4A72-98B2-C7BC06D97A46}">
      <dgm:prSet/>
      <dgm:spPr/>
      <dgm:t>
        <a:bodyPr/>
        <a:lstStyle/>
        <a:p>
          <a:endParaRPr lang="ru-RU"/>
        </a:p>
      </dgm:t>
    </dgm:pt>
    <dgm:pt modelId="{48CEC056-8ADD-4D49-B8F6-3E2BCA3BEE13}">
      <dgm:prSet phldrT="[Текст]" custT="1"/>
      <dgm:spPr>
        <a:solidFill>
          <a:srgbClr val="CCFF66">
            <a:alpha val="90000"/>
          </a:srgbClr>
        </a:solidFill>
      </dgm:spPr>
      <dgm:t>
        <a:bodyPr/>
        <a:lstStyle/>
        <a:p>
          <a:r>
            <a:rPr lang="ru-RU" sz="1800" b="1" dirty="0" smtClean="0">
              <a:latin typeface="Bookman Old Style" panose="02050604050505020204" pitchFamily="18" charset="0"/>
            </a:rPr>
            <a:t>70 734,1</a:t>
          </a:r>
          <a:endParaRPr lang="ru-RU" sz="1800" b="1" dirty="0">
            <a:latin typeface="Bookman Old Style" panose="02050604050505020204" pitchFamily="18" charset="0"/>
          </a:endParaRPr>
        </a:p>
      </dgm:t>
    </dgm:pt>
    <dgm:pt modelId="{0F1F8CE7-0343-48E6-BD17-C2A6B81623F6}" type="parTrans" cxnId="{6ACA02B1-31E1-4E40-91F8-EF53A0D9B5DA}">
      <dgm:prSet/>
      <dgm:spPr/>
      <dgm:t>
        <a:bodyPr/>
        <a:lstStyle/>
        <a:p>
          <a:endParaRPr lang="ru-RU"/>
        </a:p>
      </dgm:t>
    </dgm:pt>
    <dgm:pt modelId="{8F4C670B-315E-4410-A071-A540399FBEFA}" type="sibTrans" cxnId="{6ACA02B1-31E1-4E40-91F8-EF53A0D9B5DA}">
      <dgm:prSet/>
      <dgm:spPr/>
      <dgm:t>
        <a:bodyPr/>
        <a:lstStyle/>
        <a:p>
          <a:endParaRPr lang="ru-RU"/>
        </a:p>
      </dgm:t>
    </dgm:pt>
    <dgm:pt modelId="{4DF5D494-69BC-4705-964B-23897E8A8E7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8CD1B5B-17CF-4E88-98B0-AF4852702CDA}" type="sibTrans" cxnId="{30B8C1AD-335B-42DE-A662-3A6F3F1B8EE3}">
      <dgm:prSet/>
      <dgm:spPr/>
      <dgm:t>
        <a:bodyPr/>
        <a:lstStyle/>
        <a:p>
          <a:endParaRPr lang="ru-RU"/>
        </a:p>
      </dgm:t>
    </dgm:pt>
    <dgm:pt modelId="{25B7CBD1-459A-4958-87BE-DF43E4064CE9}" type="parTrans" cxnId="{30B8C1AD-335B-42DE-A662-3A6F3F1B8EE3}">
      <dgm:prSet/>
      <dgm:spPr/>
      <dgm:t>
        <a:bodyPr/>
        <a:lstStyle/>
        <a:p>
          <a:endParaRPr lang="ru-RU"/>
        </a:p>
      </dgm:t>
    </dgm:pt>
    <dgm:pt modelId="{23CFD648-9CE0-4896-A3A3-341AFC6B3BC7}" type="pres">
      <dgm:prSet presAssocID="{4EC12C7C-B899-4823-8090-88CD745905C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0B9C63-F902-4929-B1FA-4C6FBE4374F3}" type="pres">
      <dgm:prSet presAssocID="{4DF5D494-69BC-4705-964B-23897E8A8E7A}" presName="boxAndChildren" presStyleCnt="0"/>
      <dgm:spPr/>
    </dgm:pt>
    <dgm:pt modelId="{E0FF52FB-DF70-4FDB-8ECA-8F0AEF90F0C2}" type="pres">
      <dgm:prSet presAssocID="{4DF5D494-69BC-4705-964B-23897E8A8E7A}" presName="parentTextBox" presStyleLbl="node1" presStyleIdx="0" presStyleCnt="2"/>
      <dgm:spPr/>
      <dgm:t>
        <a:bodyPr/>
        <a:lstStyle/>
        <a:p>
          <a:endParaRPr lang="ru-RU"/>
        </a:p>
      </dgm:t>
    </dgm:pt>
    <dgm:pt modelId="{AE5A27BB-AF77-41D8-AEE2-812D8D556EE1}" type="pres">
      <dgm:prSet presAssocID="{4DF5D494-69BC-4705-964B-23897E8A8E7A}" presName="entireBox" presStyleLbl="node1" presStyleIdx="0" presStyleCnt="2"/>
      <dgm:spPr/>
      <dgm:t>
        <a:bodyPr/>
        <a:lstStyle/>
        <a:p>
          <a:endParaRPr lang="ru-RU"/>
        </a:p>
      </dgm:t>
    </dgm:pt>
    <dgm:pt modelId="{4F7674BE-1D46-4B4F-A202-E7F8F6E904A0}" type="pres">
      <dgm:prSet presAssocID="{4DF5D494-69BC-4705-964B-23897E8A8E7A}" presName="descendantBox" presStyleCnt="0"/>
      <dgm:spPr/>
    </dgm:pt>
    <dgm:pt modelId="{22052C45-47D7-41F9-8331-5F0F5F725023}" type="pres">
      <dgm:prSet presAssocID="{F3F3DA5A-CC07-4FC0-8D87-07189152F7C3}" presName="childTextBox" presStyleLbl="fgAccFollowNode1" presStyleIdx="0" presStyleCnt="4" custLinFactNeighborX="-815" custLinFactNeighborY="-8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67BE6-7A52-4728-BADD-5BB631B00D32}" type="pres">
      <dgm:prSet presAssocID="{48CEC056-8ADD-4D49-B8F6-3E2BCA3BEE13}" presName="childTextBox" presStyleLbl="fgAccFollowNode1" presStyleIdx="1" presStyleCnt="4" custScaleX="62178" custLinFactNeighborX="417" custLinFactNeighborY="11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83B96D-F6C3-44AD-AEF9-025906CA1DA9}" type="pres">
      <dgm:prSet presAssocID="{08334BB4-D2D5-4AD8-BA95-D7D119C4A670}" presName="sp" presStyleCnt="0"/>
      <dgm:spPr/>
    </dgm:pt>
    <dgm:pt modelId="{19C349BE-6CB2-4766-ADAE-0DE686A717A1}" type="pres">
      <dgm:prSet presAssocID="{DED89EDD-978A-409A-B6B9-7C8B0CA85AA8}" presName="arrowAndChildren" presStyleCnt="0"/>
      <dgm:spPr/>
    </dgm:pt>
    <dgm:pt modelId="{01529E76-B048-45C3-AF19-633418DA077A}" type="pres">
      <dgm:prSet presAssocID="{DED89EDD-978A-409A-B6B9-7C8B0CA85AA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B7FAECE0-4C06-41AA-B97B-6F4FDFDBFAFE}" type="pres">
      <dgm:prSet presAssocID="{DED89EDD-978A-409A-B6B9-7C8B0CA85AA8}" presName="arrow" presStyleLbl="node1" presStyleIdx="1" presStyleCnt="2" custLinFactNeighborX="1974" custLinFactNeighborY="-731"/>
      <dgm:spPr/>
      <dgm:t>
        <a:bodyPr/>
        <a:lstStyle/>
        <a:p>
          <a:endParaRPr lang="ru-RU"/>
        </a:p>
      </dgm:t>
    </dgm:pt>
    <dgm:pt modelId="{DFB10B7B-5059-44CC-88B9-887A5B5E46D8}" type="pres">
      <dgm:prSet presAssocID="{DED89EDD-978A-409A-B6B9-7C8B0CA85AA8}" presName="descendantArrow" presStyleCnt="0"/>
      <dgm:spPr/>
    </dgm:pt>
    <dgm:pt modelId="{11990FBE-AFE9-40BA-9AE1-DD819D46B350}" type="pres">
      <dgm:prSet presAssocID="{CFE6BFBC-C930-4BBB-87AC-02A632718685}" presName="childTextArrow" presStyleLbl="fgAccFollowNode1" presStyleIdx="2" presStyleCnt="4" custLinFactNeighborX="-2047" custLinFactNeighborY="-12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0F8F8-C7C9-4D61-9285-46E0CAE02A8B}" type="pres">
      <dgm:prSet presAssocID="{084BDC5D-B174-473A-9964-3A64302ACC11}" presName="childTextArrow" presStyleLbl="fgAccFollowNode1" presStyleIdx="3" presStyleCnt="4" custScaleX="62178" custLinFactNeighborX="417" custLinFactNeighborY="1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535773-C59A-4FEE-A85C-2E5E0AE8C637}" type="presOf" srcId="{4EC12C7C-B899-4823-8090-88CD745905CC}" destId="{23CFD648-9CE0-4896-A3A3-341AFC6B3BC7}" srcOrd="0" destOrd="0" presId="urn:microsoft.com/office/officeart/2005/8/layout/process4"/>
    <dgm:cxn modelId="{6ACA02B1-31E1-4E40-91F8-EF53A0D9B5DA}" srcId="{4DF5D494-69BC-4705-964B-23897E8A8E7A}" destId="{48CEC056-8ADD-4D49-B8F6-3E2BCA3BEE13}" srcOrd="1" destOrd="0" parTransId="{0F1F8CE7-0343-48E6-BD17-C2A6B81623F6}" sibTransId="{8F4C670B-315E-4410-A071-A540399FBEFA}"/>
    <dgm:cxn modelId="{8491ED0B-A162-4374-BB2B-628EC073734E}" type="presOf" srcId="{F3F3DA5A-CC07-4FC0-8D87-07189152F7C3}" destId="{22052C45-47D7-41F9-8331-5F0F5F725023}" srcOrd="0" destOrd="0" presId="urn:microsoft.com/office/officeart/2005/8/layout/process4"/>
    <dgm:cxn modelId="{5540F798-98D1-42AD-BC22-9DE2E4A07D75}" type="presOf" srcId="{DED89EDD-978A-409A-B6B9-7C8B0CA85AA8}" destId="{B7FAECE0-4C06-41AA-B97B-6F4FDFDBFAFE}" srcOrd="1" destOrd="0" presId="urn:microsoft.com/office/officeart/2005/8/layout/process4"/>
    <dgm:cxn modelId="{30B8C1AD-335B-42DE-A662-3A6F3F1B8EE3}" srcId="{4EC12C7C-B899-4823-8090-88CD745905CC}" destId="{4DF5D494-69BC-4705-964B-23897E8A8E7A}" srcOrd="1" destOrd="0" parTransId="{25B7CBD1-459A-4958-87BE-DF43E4064CE9}" sibTransId="{48CD1B5B-17CF-4E88-98B0-AF4852702CDA}"/>
    <dgm:cxn modelId="{40E5F93F-03A0-44BE-A677-6BEC5FF08113}" srcId="{DED89EDD-978A-409A-B6B9-7C8B0CA85AA8}" destId="{CFE6BFBC-C930-4BBB-87AC-02A632718685}" srcOrd="0" destOrd="0" parTransId="{B5574F06-5AE5-4F3B-B924-856D9EF07082}" sibTransId="{02FB18B2-B1AB-4FF2-9E84-19B475A642CD}"/>
    <dgm:cxn modelId="{D806F3C3-8A42-488E-B486-61631AAB8669}" srcId="{DED89EDD-978A-409A-B6B9-7C8B0CA85AA8}" destId="{084BDC5D-B174-473A-9964-3A64302ACC11}" srcOrd="1" destOrd="0" parTransId="{150608E9-3BC0-4A16-8542-1B6E18C6367F}" sibTransId="{04258F85-14BE-48BA-A5F0-AFFFD1C86ECE}"/>
    <dgm:cxn modelId="{EFCAE452-DA92-47A8-8B98-0A746CD09534}" type="presOf" srcId="{084BDC5D-B174-473A-9964-3A64302ACC11}" destId="{8400F8F8-C7C9-4D61-9285-46E0CAE02A8B}" srcOrd="0" destOrd="0" presId="urn:microsoft.com/office/officeart/2005/8/layout/process4"/>
    <dgm:cxn modelId="{B733E167-841A-44E2-B2A8-6A0F50E48D64}" type="presOf" srcId="{CFE6BFBC-C930-4BBB-87AC-02A632718685}" destId="{11990FBE-AFE9-40BA-9AE1-DD819D46B350}" srcOrd="0" destOrd="0" presId="urn:microsoft.com/office/officeart/2005/8/layout/process4"/>
    <dgm:cxn modelId="{2E1C8579-0871-4867-8B0C-A572793E4D13}" type="presOf" srcId="{4DF5D494-69BC-4705-964B-23897E8A8E7A}" destId="{AE5A27BB-AF77-41D8-AEE2-812D8D556EE1}" srcOrd="1" destOrd="0" presId="urn:microsoft.com/office/officeart/2005/8/layout/process4"/>
    <dgm:cxn modelId="{19985C97-8F98-450F-ACFE-9E5F02FF93A0}" type="presOf" srcId="{4DF5D494-69BC-4705-964B-23897E8A8E7A}" destId="{E0FF52FB-DF70-4FDB-8ECA-8F0AEF90F0C2}" srcOrd="0" destOrd="0" presId="urn:microsoft.com/office/officeart/2005/8/layout/process4"/>
    <dgm:cxn modelId="{5D9A8631-F5D6-4DD0-B6AE-B397E9F44FCD}" type="presOf" srcId="{DED89EDD-978A-409A-B6B9-7C8B0CA85AA8}" destId="{01529E76-B048-45C3-AF19-633418DA077A}" srcOrd="0" destOrd="0" presId="urn:microsoft.com/office/officeart/2005/8/layout/process4"/>
    <dgm:cxn modelId="{B137C325-4407-4D65-B54C-2EE6A33C6BB1}" type="presOf" srcId="{48CEC056-8ADD-4D49-B8F6-3E2BCA3BEE13}" destId="{7FB67BE6-7A52-4728-BADD-5BB631B00D32}" srcOrd="0" destOrd="0" presId="urn:microsoft.com/office/officeart/2005/8/layout/process4"/>
    <dgm:cxn modelId="{50974730-A788-4A72-98B2-C7BC06D97A46}" srcId="{4DF5D494-69BC-4705-964B-23897E8A8E7A}" destId="{F3F3DA5A-CC07-4FC0-8D87-07189152F7C3}" srcOrd="0" destOrd="0" parTransId="{66C27729-1072-4B7C-98E6-10965509E7CA}" sibTransId="{0F13B7D4-DD0B-4AEA-8DD8-FE248C408554}"/>
    <dgm:cxn modelId="{D3EF98AF-BA8E-4C97-BA3B-58B99E7B9336}" srcId="{4EC12C7C-B899-4823-8090-88CD745905CC}" destId="{DED89EDD-978A-409A-B6B9-7C8B0CA85AA8}" srcOrd="0" destOrd="0" parTransId="{F9653310-8DBB-419E-BD03-7006633F07C5}" sibTransId="{08334BB4-D2D5-4AD8-BA95-D7D119C4A670}"/>
    <dgm:cxn modelId="{75F40826-F691-4DBB-9327-12AA69FF4CAE}" type="presParOf" srcId="{23CFD648-9CE0-4896-A3A3-341AFC6B3BC7}" destId="{8E0B9C63-F902-4929-B1FA-4C6FBE4374F3}" srcOrd="0" destOrd="0" presId="urn:microsoft.com/office/officeart/2005/8/layout/process4"/>
    <dgm:cxn modelId="{873C426C-3EF7-4F18-B0ED-C571B7E238B1}" type="presParOf" srcId="{8E0B9C63-F902-4929-B1FA-4C6FBE4374F3}" destId="{E0FF52FB-DF70-4FDB-8ECA-8F0AEF90F0C2}" srcOrd="0" destOrd="0" presId="urn:microsoft.com/office/officeart/2005/8/layout/process4"/>
    <dgm:cxn modelId="{94FF59A8-0B91-4F9B-A305-997DB370A1A8}" type="presParOf" srcId="{8E0B9C63-F902-4929-B1FA-4C6FBE4374F3}" destId="{AE5A27BB-AF77-41D8-AEE2-812D8D556EE1}" srcOrd="1" destOrd="0" presId="urn:microsoft.com/office/officeart/2005/8/layout/process4"/>
    <dgm:cxn modelId="{B2E87509-90A4-424E-8FFC-87E8A2086F80}" type="presParOf" srcId="{8E0B9C63-F902-4929-B1FA-4C6FBE4374F3}" destId="{4F7674BE-1D46-4B4F-A202-E7F8F6E904A0}" srcOrd="2" destOrd="0" presId="urn:microsoft.com/office/officeart/2005/8/layout/process4"/>
    <dgm:cxn modelId="{ECE4C837-0476-4BAC-BF1F-1174383EA265}" type="presParOf" srcId="{4F7674BE-1D46-4B4F-A202-E7F8F6E904A0}" destId="{22052C45-47D7-41F9-8331-5F0F5F725023}" srcOrd="0" destOrd="0" presId="urn:microsoft.com/office/officeart/2005/8/layout/process4"/>
    <dgm:cxn modelId="{FE9D65AD-87B4-44A7-90A8-5A9CF01C8571}" type="presParOf" srcId="{4F7674BE-1D46-4B4F-A202-E7F8F6E904A0}" destId="{7FB67BE6-7A52-4728-BADD-5BB631B00D32}" srcOrd="1" destOrd="0" presId="urn:microsoft.com/office/officeart/2005/8/layout/process4"/>
    <dgm:cxn modelId="{FE7EE4E2-A44F-49CD-9189-07C6E2827D8B}" type="presParOf" srcId="{23CFD648-9CE0-4896-A3A3-341AFC6B3BC7}" destId="{6E83B96D-F6C3-44AD-AEF9-025906CA1DA9}" srcOrd="1" destOrd="0" presId="urn:microsoft.com/office/officeart/2005/8/layout/process4"/>
    <dgm:cxn modelId="{83F6EF1E-0581-42ED-BA01-6EBEBC846F87}" type="presParOf" srcId="{23CFD648-9CE0-4896-A3A3-341AFC6B3BC7}" destId="{19C349BE-6CB2-4766-ADAE-0DE686A717A1}" srcOrd="2" destOrd="0" presId="urn:microsoft.com/office/officeart/2005/8/layout/process4"/>
    <dgm:cxn modelId="{7AA92BDA-B8E3-42A1-AE1A-5B7DC8BE94EF}" type="presParOf" srcId="{19C349BE-6CB2-4766-ADAE-0DE686A717A1}" destId="{01529E76-B048-45C3-AF19-633418DA077A}" srcOrd="0" destOrd="0" presId="urn:microsoft.com/office/officeart/2005/8/layout/process4"/>
    <dgm:cxn modelId="{F506F78A-7B5B-4E43-889E-1A272951978D}" type="presParOf" srcId="{19C349BE-6CB2-4766-ADAE-0DE686A717A1}" destId="{B7FAECE0-4C06-41AA-B97B-6F4FDFDBFAFE}" srcOrd="1" destOrd="0" presId="urn:microsoft.com/office/officeart/2005/8/layout/process4"/>
    <dgm:cxn modelId="{53A2D72E-DFDC-4463-A8B2-0E7D4FED0201}" type="presParOf" srcId="{19C349BE-6CB2-4766-ADAE-0DE686A717A1}" destId="{DFB10B7B-5059-44CC-88B9-887A5B5E46D8}" srcOrd="2" destOrd="0" presId="urn:microsoft.com/office/officeart/2005/8/layout/process4"/>
    <dgm:cxn modelId="{004DF583-5D0F-4A8C-BCE7-B9CCB7B1CDC2}" type="presParOf" srcId="{DFB10B7B-5059-44CC-88B9-887A5B5E46D8}" destId="{11990FBE-AFE9-40BA-9AE1-DD819D46B350}" srcOrd="0" destOrd="0" presId="urn:microsoft.com/office/officeart/2005/8/layout/process4"/>
    <dgm:cxn modelId="{9D790EE2-D9DD-4610-9EE8-1CAA44075E1C}" type="presParOf" srcId="{DFB10B7B-5059-44CC-88B9-887A5B5E46D8}" destId="{8400F8F8-C7C9-4D61-9285-46E0CAE02A8B}" srcOrd="1" destOrd="0" presId="urn:microsoft.com/office/officeart/2005/8/layout/process4"/>
  </dgm:cxnLst>
  <dgm:bg>
    <a:noFill/>
    <a:effectLst/>
  </dgm:bg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4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4"/>
      <dgm:spPr/>
    </dgm:pt>
    <dgm:pt modelId="{E45193FC-7146-4347-BD77-59111D0B03AA}" type="pres">
      <dgm:prSet presAssocID="{7D1BB174-017B-4ADD-9282-EBDC88CC0C04}" presName="dstNode" presStyleLbl="node1" presStyleIdx="0" presStyleCnt="4"/>
      <dgm:spPr/>
    </dgm:pt>
    <dgm:pt modelId="{FBFF8B65-6703-4171-BCFF-B2A3A5C9EF87}" type="pres">
      <dgm:prSet presAssocID="{12F7E163-C88F-43CD-8A28-DC79FD1495A6}" presName="text_1" presStyleLbl="node1" presStyleIdx="0" presStyleCnt="4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4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4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4"/>
      <dgm:spPr>
        <a:solidFill>
          <a:srgbClr val="00FFCC"/>
        </a:solidFill>
      </dgm:spPr>
    </dgm:pt>
    <dgm:pt modelId="{C488C191-0C1F-4C2A-AE59-DA406918D4F8}" type="pres">
      <dgm:prSet presAssocID="{66006D5E-4BAB-4EC9-BDD8-C08E04E7684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805DC-CA59-473D-909A-FD7105338AD7}" type="pres">
      <dgm:prSet presAssocID="{66006D5E-4BAB-4EC9-BDD8-C08E04E76844}" presName="accent_4" presStyleCnt="0"/>
      <dgm:spPr/>
    </dgm:pt>
    <dgm:pt modelId="{6A14B762-2467-4F8D-A549-53728741713E}" type="pres">
      <dgm:prSet presAssocID="{66006D5E-4BAB-4EC9-BDD8-C08E04E76844}" presName="accentRepeatNode" presStyleLbl="solidFgAcc1" presStyleIdx="3" presStyleCnt="4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55DE0D92-901B-4A86-8E0D-E9C87ABB5AEB}" type="presOf" srcId="{66006D5E-4BAB-4EC9-BDD8-C08E04E76844}" destId="{C488C191-0C1F-4C2A-AE59-DA406918D4F8}" srcOrd="0" destOrd="0" presId="urn:microsoft.com/office/officeart/2008/layout/VerticalCurvedList"/>
    <dgm:cxn modelId="{8ED272A4-94D7-4B20-94E5-7B3EC8FE8890}" srcId="{7D1BB174-017B-4ADD-9282-EBDC88CC0C04}" destId="{66006D5E-4BAB-4EC9-BDD8-C08E04E76844}" srcOrd="3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53143AD1-B47A-4574-ADC4-B473FCB8792C}" type="presParOf" srcId="{F5C837C3-7F32-4D30-8AED-2448B2C4FDCF}" destId="{C488C191-0C1F-4C2A-AE59-DA406918D4F8}" srcOrd="7" destOrd="0" presId="urn:microsoft.com/office/officeart/2008/layout/VerticalCurvedList"/>
    <dgm:cxn modelId="{39EE5D68-8533-473C-B28A-FC3DC8378FB0}" type="presParOf" srcId="{F5C837C3-7F32-4D30-8AED-2448B2C4FDCF}" destId="{114805DC-CA59-473D-909A-FD7105338AD7}" srcOrd="8" destOrd="0" presId="urn:microsoft.com/office/officeart/2008/layout/VerticalCurvedList"/>
    <dgm:cxn modelId="{4AE39E38-85D8-4C89-AD99-C527C4F6D89F}" type="presParOf" srcId="{114805DC-CA59-473D-909A-FD7105338AD7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dirty="0">
            <a:solidFill>
              <a:srgbClr val="CC0000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/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253" custLinFactNeighborY="271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0762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253" custLinFactNeighborY="-29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37C987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66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66"/>
        </a:solidFill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r>
            <a:rPr lang="ru-RU" sz="1600" b="1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endParaRPr lang="ru-RU" sz="1700" b="0" u="none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66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9704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95102" custRadScaleRad="116745" custRadScaleInc="76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8020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504489" y="1280365"/>
          <a:ext cx="4682257" cy="1647483"/>
        </a:xfrm>
        <a:prstGeom prst="roundRect">
          <a:avLst/>
        </a:prstGeom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584912" y="1360788"/>
        <a:ext cx="4521411" cy="1486637"/>
      </dsp:txXfrm>
    </dsp:sp>
    <dsp:sp modelId="{5EBB23F6-D83E-4EFF-9629-107B1C45FB66}">
      <dsp:nvSpPr>
        <dsp:cNvPr id="0" name=""/>
        <dsp:cNvSpPr/>
      </dsp:nvSpPr>
      <dsp:spPr>
        <a:xfrm rot="12454355">
          <a:off x="2998526" y="1214218"/>
          <a:ext cx="285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373292" y="-8007"/>
          <a:ext cx="3068974" cy="1156078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429727" y="48428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30759">
          <a:off x="6283327" y="1208162"/>
          <a:ext cx="2933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3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6131822" y="4067"/>
          <a:ext cx="2853389" cy="1131892"/>
        </a:xfrm>
        <a:prstGeom prst="round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87076" y="59321"/>
        <a:ext cx="2742881" cy="1021384"/>
      </dsp:txXfrm>
    </dsp:sp>
    <dsp:sp modelId="{8818C303-687D-442A-B1A4-DD74CFC89FD0}">
      <dsp:nvSpPr>
        <dsp:cNvPr id="0" name=""/>
        <dsp:cNvSpPr/>
      </dsp:nvSpPr>
      <dsp:spPr>
        <a:xfrm rot="2159737">
          <a:off x="5943272" y="3039620"/>
          <a:ext cx="3803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3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528830" y="3151392"/>
          <a:ext cx="3456381" cy="1408839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597604" y="3220166"/>
        <a:ext cx="3318833" cy="1271291"/>
      </dsp:txXfrm>
    </dsp:sp>
    <dsp:sp modelId="{5FA5141F-DAA7-4456-8590-843EAF5013A1}">
      <dsp:nvSpPr>
        <dsp:cNvPr id="0" name=""/>
        <dsp:cNvSpPr/>
      </dsp:nvSpPr>
      <dsp:spPr>
        <a:xfrm rot="9014623">
          <a:off x="3119542" y="3003616"/>
          <a:ext cx="305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3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268752" y="3079384"/>
          <a:ext cx="3167898" cy="1471502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340585" y="3151217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3888" y="2368457"/>
          <a:ext cx="816084" cy="1357946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6102" y="2780515"/>
          <a:ext cx="1225962" cy="553981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6102" y="2780515"/>
        <a:ext cx="1225962" cy="553981"/>
      </dsp:txXfrm>
    </dsp:sp>
    <dsp:sp modelId="{568CA6B3-62A7-4CF2-A6DB-D3F9D019F15B}">
      <dsp:nvSpPr>
        <dsp:cNvPr id="0" name=""/>
        <dsp:cNvSpPr/>
      </dsp:nvSpPr>
      <dsp:spPr>
        <a:xfrm>
          <a:off x="1132312" y="2268483"/>
          <a:ext cx="231313" cy="231313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4705" y="1997078"/>
          <a:ext cx="816084" cy="1357946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8480" y="2402812"/>
          <a:ext cx="1225962" cy="1074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8480" y="2402812"/>
        <a:ext cx="1225962" cy="1074627"/>
      </dsp:txXfrm>
    </dsp:sp>
    <dsp:sp modelId="{31332371-7303-4685-84C6-38B9949DA76A}">
      <dsp:nvSpPr>
        <dsp:cNvPr id="0" name=""/>
        <dsp:cNvSpPr/>
      </dsp:nvSpPr>
      <dsp:spPr>
        <a:xfrm>
          <a:off x="2633129" y="1897105"/>
          <a:ext cx="231313" cy="231313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5522" y="1625700"/>
          <a:ext cx="816084" cy="1357946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9297" y="2031433"/>
          <a:ext cx="1225962" cy="1074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9297" y="2031433"/>
        <a:ext cx="1225962" cy="1074627"/>
      </dsp:txXfrm>
    </dsp:sp>
    <dsp:sp modelId="{97230CEB-4CDA-4785-80BB-AD5027C4848C}">
      <dsp:nvSpPr>
        <dsp:cNvPr id="0" name=""/>
        <dsp:cNvSpPr/>
      </dsp:nvSpPr>
      <dsp:spPr>
        <a:xfrm>
          <a:off x="4133946" y="1525726"/>
          <a:ext cx="231313" cy="231313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339" y="1125683"/>
          <a:ext cx="816084" cy="1357946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515" y="1549153"/>
          <a:ext cx="1225962" cy="1331904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515" y="1549153"/>
        <a:ext cx="1225962" cy="1331904"/>
      </dsp:txXfrm>
    </dsp:sp>
    <dsp:sp modelId="{92EE8B06-138E-4D3A-8D3A-A92F839C307A}">
      <dsp:nvSpPr>
        <dsp:cNvPr id="0" name=""/>
        <dsp:cNvSpPr/>
      </dsp:nvSpPr>
      <dsp:spPr>
        <a:xfrm>
          <a:off x="5634762" y="1025709"/>
          <a:ext cx="231313" cy="231313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7156" y="754304"/>
          <a:ext cx="816084" cy="1357946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0931" y="1160038"/>
          <a:ext cx="1225962" cy="1074627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0931" y="1160038"/>
        <a:ext cx="1225962" cy="1074627"/>
      </dsp:txXfrm>
    </dsp:sp>
    <dsp:sp modelId="{2B42F072-AF15-491D-986D-2AE054B92686}">
      <dsp:nvSpPr>
        <dsp:cNvPr id="0" name=""/>
        <dsp:cNvSpPr/>
      </dsp:nvSpPr>
      <dsp:spPr>
        <a:xfrm>
          <a:off x="7135579" y="654331"/>
          <a:ext cx="231313" cy="231313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77973" y="382415"/>
          <a:ext cx="816084" cy="1357946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4705" y="776623"/>
          <a:ext cx="1225962" cy="1075648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4705" y="776623"/>
        <a:ext cx="1225962" cy="10756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496898" y="714100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957004" y="25856"/>
          <a:ext cx="1789874" cy="737083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992992" y="61844"/>
        <a:ext cx="1717898" cy="665107"/>
      </dsp:txXfrm>
    </dsp:sp>
    <dsp:sp modelId="{114B95C5-2BFC-4678-9C38-9484B9F20163}">
      <dsp:nvSpPr>
        <dsp:cNvPr id="0" name=""/>
        <dsp:cNvSpPr/>
      </dsp:nvSpPr>
      <dsp:spPr>
        <a:xfrm>
          <a:off x="2370076" y="100900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618619" y="1574610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118725" y="834659"/>
          <a:ext cx="1953231" cy="81674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800080">
                <a:shade val="30000"/>
                <a:satMod val="115000"/>
              </a:srgbClr>
            </a:gs>
            <a:gs pos="50000">
              <a:srgbClr val="800080">
                <a:shade val="67500"/>
                <a:satMod val="115000"/>
              </a:srgbClr>
            </a:gs>
            <a:gs pos="100000">
              <a:srgbClr val="800080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158603" y="874537"/>
        <a:ext cx="1873475" cy="736993"/>
      </dsp:txXfrm>
    </dsp:sp>
    <dsp:sp modelId="{A83BA2C5-1DBF-4C01-9D72-FFF625D0268A}">
      <dsp:nvSpPr>
        <dsp:cNvPr id="0" name=""/>
        <dsp:cNvSpPr/>
      </dsp:nvSpPr>
      <dsp:spPr>
        <a:xfrm>
          <a:off x="3491797" y="961410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40355" y="2390924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30892" y="1686400"/>
          <a:ext cx="1916620" cy="728357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CC3399">
                <a:shade val="30000"/>
                <a:satMod val="115000"/>
              </a:srgbClr>
            </a:gs>
            <a:gs pos="50000">
              <a:srgbClr val="CC3399">
                <a:shade val="67500"/>
                <a:satMod val="115000"/>
              </a:srgbClr>
            </a:gs>
            <a:gs pos="100000">
              <a:srgbClr val="CC3399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66454" y="1721962"/>
        <a:ext cx="1845496" cy="657233"/>
      </dsp:txXfrm>
    </dsp:sp>
    <dsp:sp modelId="{F39204C0-6DFE-48A5-A94F-AA13F5628731}">
      <dsp:nvSpPr>
        <dsp:cNvPr id="0" name=""/>
        <dsp:cNvSpPr/>
      </dsp:nvSpPr>
      <dsp:spPr>
        <a:xfrm>
          <a:off x="4513534" y="1777724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586242" y="3220838"/>
          <a:ext cx="615576" cy="700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06924" y="2497941"/>
          <a:ext cx="1728309" cy="755558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66CC">
                <a:shade val="30000"/>
                <a:satMod val="115000"/>
              </a:srgbClr>
            </a:gs>
            <a:gs pos="50000">
              <a:srgbClr val="FF66CC">
                <a:shade val="67500"/>
                <a:satMod val="115000"/>
              </a:srgbClr>
            </a:gs>
            <a:gs pos="100000">
              <a:srgbClr val="FF66CC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4343814" y="2534831"/>
        <a:ext cx="1654529" cy="681778"/>
      </dsp:txXfrm>
    </dsp:sp>
    <dsp:sp modelId="{60B64647-DFCA-4129-8F16-7229A3B75332}">
      <dsp:nvSpPr>
        <dsp:cNvPr id="0" name=""/>
        <dsp:cNvSpPr/>
      </dsp:nvSpPr>
      <dsp:spPr>
        <a:xfrm>
          <a:off x="5459420" y="2607638"/>
          <a:ext cx="753683" cy="5862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24666" y="3370890"/>
          <a:ext cx="1774693" cy="628439"/>
        </a:xfrm>
        <a:prstGeom prst="roundRect">
          <a:avLst>
            <a:gd name="adj" fmla="val 16670"/>
          </a:avLst>
        </a:prstGeom>
        <a:gradFill flip="none" rotWithShape="0">
          <a:gsLst>
            <a:gs pos="0">
              <a:srgbClr val="FF99FF">
                <a:shade val="30000"/>
                <a:satMod val="115000"/>
              </a:srgbClr>
            </a:gs>
            <a:gs pos="50000">
              <a:srgbClr val="FF99FF">
                <a:shade val="67500"/>
                <a:satMod val="115000"/>
              </a:srgbClr>
            </a:gs>
            <a:gs pos="100000">
              <a:srgbClr val="FF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255349" y="3401573"/>
        <a:ext cx="1713327" cy="5670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35723" y="35723"/>
        <a:ext cx="5214042" cy="1148211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91254" y="1477136"/>
        <a:ext cx="5213455" cy="1148211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38494" y="2918549"/>
        <a:ext cx="5221746" cy="1148211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76126" y="4340158"/>
        <a:ext cx="5245539" cy="632583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18807" y="934146"/>
        <a:ext cx="436027" cy="596565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74338" y="2375559"/>
        <a:ext cx="436027" cy="596565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21578" y="3816973"/>
        <a:ext cx="436027" cy="59656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5 </a:t>
          </a:r>
          <a:r>
            <a:rPr lang="en-US" sz="2400" kern="1200" dirty="0" smtClean="0">
              <a:latin typeface="Book Antiqua" panose="02040602050305030304" pitchFamily="18" charset="0"/>
            </a:rPr>
            <a:t>797</a:t>
          </a:r>
          <a:endParaRPr lang="ru-RU" sz="2400" kern="1200" dirty="0" smtClean="0">
            <a:latin typeface="Book Antiqua" panose="02040602050305030304" pitchFamily="18" charset="0"/>
          </a:endParaRP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38,8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15 433,0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4,7%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246 988,4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74,7%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67 833,8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20,5 %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20 750,7   20 979,4  19 148,6    19 688,5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400,1        415,2           0,0            0,0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30,0         30,0           0,0            0,0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532,6        653,1          0,0              0,0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3 879,0     4 183,7          0,0              0,0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23 916,2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6 081,9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5 976,6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6 373,6       7 816,5     </a:t>
          </a:r>
          <a:r>
            <a:rPr lang="en-US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9 198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,3      7 921,2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38 316,7       30 592,6   28 140,2   28 236,8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114 219,1     115 414,8   97 411,7  101 569,4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7 894,8         8 813,3     6 260,4      6 260,4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5 574,2        6 380,4       6 354,3     6 354,3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0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27 809,8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6030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11 512,4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</a:t>
          </a:r>
          <a:r>
            <a:rPr lang="en-US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609</a:t>
          </a: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11 175,9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4 341,1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3 826,6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1 016,9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242,6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13 186,7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2 222,1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1 211,1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452839"/>
          <a:ext cx="5760640" cy="1609328"/>
        </a:xfrm>
        <a:prstGeom prst="rec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452839"/>
        <a:ext cx="5760640" cy="869037"/>
      </dsp:txXfrm>
    </dsp:sp>
    <dsp:sp modelId="{22052C45-47D7-41F9-8331-5F0F5F725023}">
      <dsp:nvSpPr>
        <dsp:cNvPr id="0" name=""/>
        <dsp:cNvSpPr/>
      </dsp:nvSpPr>
      <dsp:spPr>
        <a:xfrm>
          <a:off x="0" y="3228001"/>
          <a:ext cx="2880320" cy="740290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«Успех каждого ребенка»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228001"/>
        <a:ext cx="2880320" cy="740290"/>
      </dsp:txXfrm>
    </dsp:sp>
    <dsp:sp modelId="{7FB67BE6-7A52-4728-BADD-5BB631B00D32}">
      <dsp:nvSpPr>
        <dsp:cNvPr id="0" name=""/>
        <dsp:cNvSpPr/>
      </dsp:nvSpPr>
      <dsp:spPr>
        <a:xfrm>
          <a:off x="2880320" y="3323709"/>
          <a:ext cx="2880320" cy="74029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221,1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3323709"/>
        <a:ext cx="2880320" cy="740290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475146"/>
        </a:xfrm>
        <a:prstGeom prst="upArrowCallout">
          <a:avLst/>
        </a:prstGeom>
        <a:solidFill>
          <a:srgbClr val="33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«ОБРАЗОВАНИЕ»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868776"/>
      </dsp:txXfrm>
    </dsp:sp>
    <dsp:sp modelId="{11990FBE-AFE9-40BA-9AE1-DD819D46B350}">
      <dsp:nvSpPr>
        <dsp:cNvPr id="0" name=""/>
        <dsp:cNvSpPr/>
      </dsp:nvSpPr>
      <dsp:spPr>
        <a:xfrm>
          <a:off x="0" y="774681"/>
          <a:ext cx="2880320" cy="740068"/>
        </a:xfrm>
        <a:prstGeom prst="rect">
          <a:avLst/>
        </a:prstGeom>
        <a:gradFill flip="none" rotWithShape="0">
          <a:gsLst>
            <a:gs pos="0">
              <a:schemeClr val="dk2">
                <a:tint val="40000"/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0" scaled="1"/>
          <a:tileRect/>
        </a:gra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Региональный проект «Современная школа»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774681"/>
        <a:ext cx="2880320" cy="740068"/>
      </dsp:txXfrm>
    </dsp:sp>
    <dsp:sp modelId="{8400F8F8-C7C9-4D61-9285-46E0CAE02A8B}">
      <dsp:nvSpPr>
        <dsp:cNvPr id="0" name=""/>
        <dsp:cNvSpPr/>
      </dsp:nvSpPr>
      <dsp:spPr>
        <a:xfrm>
          <a:off x="2880320" y="883767"/>
          <a:ext cx="2880320" cy="74006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6 </a:t>
          </a:r>
          <a:r>
            <a:rPr lang="en-US" sz="1800" b="1" kern="1200" dirty="0" smtClean="0">
              <a:latin typeface="Bookman Old Style" panose="02050604050505020204" pitchFamily="18" charset="0"/>
            </a:rPr>
            <a:t>746</a:t>
          </a:r>
          <a:r>
            <a:rPr lang="ru-RU" sz="1800" b="1" kern="1200" dirty="0" smtClean="0">
              <a:latin typeface="Bookman Old Style" panose="02050604050505020204" pitchFamily="18" charset="0"/>
            </a:rPr>
            <a:t>,5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2880320" y="883767"/>
        <a:ext cx="2880320" cy="74006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A27BB-AF77-41D8-AEE2-812D8D556EE1}">
      <dsp:nvSpPr>
        <dsp:cNvPr id="0" name=""/>
        <dsp:cNvSpPr/>
      </dsp:nvSpPr>
      <dsp:spPr>
        <a:xfrm>
          <a:off x="0" y="2959807"/>
          <a:ext cx="5760640" cy="1941954"/>
        </a:xfrm>
        <a:prstGeom prst="rec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0" y="2959807"/>
        <a:ext cx="5760640" cy="1048655"/>
      </dsp:txXfrm>
    </dsp:sp>
    <dsp:sp modelId="{22052C45-47D7-41F9-8331-5F0F5F725023}">
      <dsp:nvSpPr>
        <dsp:cNvPr id="0" name=""/>
        <dsp:cNvSpPr/>
      </dsp:nvSpPr>
      <dsp:spPr>
        <a:xfrm>
          <a:off x="0" y="3895185"/>
          <a:ext cx="3549769" cy="893298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Р</a:t>
          </a:r>
          <a:r>
            <a:rPr lang="ru-RU" sz="1800" kern="1200" dirty="0" smtClean="0">
              <a:latin typeface="Bookman Old Style" panose="02050604050505020204" pitchFamily="18" charset="0"/>
            </a:rPr>
            <a:t>егиональный проект «Чистая вода»</a:t>
          </a:r>
          <a:endParaRPr lang="ru-RU" sz="1800" kern="1200" dirty="0">
            <a:latin typeface="Bookman Old Style" panose="02050604050505020204" pitchFamily="18" charset="0"/>
          </a:endParaRPr>
        </a:p>
      </dsp:txBody>
      <dsp:txXfrm>
        <a:off x="0" y="3895185"/>
        <a:ext cx="3549769" cy="893298"/>
      </dsp:txXfrm>
    </dsp:sp>
    <dsp:sp modelId="{7FB67BE6-7A52-4728-BADD-5BB631B00D32}">
      <dsp:nvSpPr>
        <dsp:cNvPr id="0" name=""/>
        <dsp:cNvSpPr/>
      </dsp:nvSpPr>
      <dsp:spPr>
        <a:xfrm>
          <a:off x="3553464" y="4010674"/>
          <a:ext cx="2207175" cy="893298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70 734,1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4010674"/>
        <a:ext cx="2207175" cy="893298"/>
      </dsp:txXfrm>
    </dsp:sp>
    <dsp:sp modelId="{B7FAECE0-4C06-41AA-B97B-6F4FDFDBFAFE}">
      <dsp:nvSpPr>
        <dsp:cNvPr id="0" name=""/>
        <dsp:cNvSpPr/>
      </dsp:nvSpPr>
      <dsp:spPr>
        <a:xfrm rot="10800000">
          <a:off x="0" y="0"/>
          <a:ext cx="5760640" cy="298672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Национальный проект «ЖИЛЬЕ И ГОРОДСКАЯ  СРЕДА»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 rot="-10800000">
        <a:off x="0" y="0"/>
        <a:ext cx="5760640" cy="1048340"/>
      </dsp:txXfrm>
    </dsp:sp>
    <dsp:sp modelId="{11990FBE-AFE9-40BA-9AE1-DD819D46B350}">
      <dsp:nvSpPr>
        <dsp:cNvPr id="0" name=""/>
        <dsp:cNvSpPr/>
      </dsp:nvSpPr>
      <dsp:spPr>
        <a:xfrm>
          <a:off x="0" y="940887"/>
          <a:ext cx="3549769" cy="893030"/>
        </a:xfrm>
        <a:prstGeom prst="rect">
          <a:avLst/>
        </a:prstGeom>
        <a:solidFill>
          <a:srgbClr val="CCFF66"/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Sitka Small" panose="02000505000000020004" pitchFamily="2" charset="0"/>
            </a:rPr>
            <a:t>Региональный проект «Формирование комфортной городской среды»</a:t>
          </a:r>
          <a:endParaRPr lang="ru-RU" sz="1600" kern="1200" dirty="0">
            <a:latin typeface="Sitka Small" panose="02000505000000020004" pitchFamily="2" charset="0"/>
          </a:endParaRPr>
        </a:p>
      </dsp:txBody>
      <dsp:txXfrm>
        <a:off x="0" y="940887"/>
        <a:ext cx="3549769" cy="893030"/>
      </dsp:txXfrm>
    </dsp:sp>
    <dsp:sp modelId="{8400F8F8-C7C9-4D61-9285-46E0CAE02A8B}">
      <dsp:nvSpPr>
        <dsp:cNvPr id="0" name=""/>
        <dsp:cNvSpPr/>
      </dsp:nvSpPr>
      <dsp:spPr>
        <a:xfrm>
          <a:off x="3553464" y="1066430"/>
          <a:ext cx="2207175" cy="893030"/>
        </a:xfrm>
        <a:prstGeom prst="rect">
          <a:avLst/>
        </a:prstGeom>
        <a:solidFill>
          <a:srgbClr val="CCFF66">
            <a:alpha val="90000"/>
          </a:srgb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Bookman Old Style" panose="02050604050505020204" pitchFamily="18" charset="0"/>
            </a:rPr>
            <a:t>1 728,3</a:t>
          </a:r>
          <a:endParaRPr lang="ru-RU" sz="1800" b="1" kern="1200" dirty="0">
            <a:latin typeface="Bookman Old Style" panose="02050604050505020204" pitchFamily="18" charset="0"/>
          </a:endParaRPr>
        </a:p>
      </dsp:txBody>
      <dsp:txXfrm>
        <a:off x="3553464" y="1066430"/>
        <a:ext cx="2207175" cy="8930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354230" y="-912963"/>
          <a:ext cx="7563444" cy="7563444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95138" y="395036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95138" y="395036"/>
        <a:ext cx="6471291" cy="864508"/>
      </dsp:txXfrm>
    </dsp:sp>
    <dsp:sp modelId="{E9C7CECD-7CB7-4217-AF78-D9DA406B69A0}">
      <dsp:nvSpPr>
        <dsp:cNvPr id="0" name=""/>
        <dsp:cNvSpPr/>
      </dsp:nvSpPr>
      <dsp:spPr>
        <a:xfrm>
          <a:off x="92484" y="323965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28443" y="1729016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1729016"/>
        <a:ext cx="5975649" cy="864508"/>
      </dsp:txXfrm>
    </dsp:sp>
    <dsp:sp modelId="{88CB4410-FBA0-4293-BC8C-E070CD1A3D07}">
      <dsp:nvSpPr>
        <dsp:cNvPr id="0" name=""/>
        <dsp:cNvSpPr/>
      </dsp:nvSpPr>
      <dsp:spPr>
        <a:xfrm>
          <a:off x="588126" y="16209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128443" y="3026002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3026002"/>
        <a:ext cx="5975649" cy="864508"/>
      </dsp:txXfrm>
    </dsp:sp>
    <dsp:sp modelId="{7CE1008A-EC4F-4A9E-9A1B-F2C825989FD4}">
      <dsp:nvSpPr>
        <dsp:cNvPr id="0" name=""/>
        <dsp:cNvSpPr/>
      </dsp:nvSpPr>
      <dsp:spPr>
        <a:xfrm>
          <a:off x="588126" y="2917939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8C191-0C1F-4C2A-AE59-DA406918D4F8}">
      <dsp:nvSpPr>
        <dsp:cNvPr id="0" name=""/>
        <dsp:cNvSpPr/>
      </dsp:nvSpPr>
      <dsp:spPr>
        <a:xfrm>
          <a:off x="632801" y="4322989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632801" y="4322989"/>
        <a:ext cx="6471291" cy="864508"/>
      </dsp:txXfrm>
    </dsp:sp>
    <dsp:sp modelId="{6A14B762-2467-4F8D-A549-53728741713E}">
      <dsp:nvSpPr>
        <dsp:cNvPr id="0" name=""/>
        <dsp:cNvSpPr/>
      </dsp:nvSpPr>
      <dsp:spPr>
        <a:xfrm>
          <a:off x="35480" y="42096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0466" y="58992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339" y="770108"/>
        <a:ext cx="1187915" cy="1365420"/>
      </dsp:txXfrm>
    </dsp:sp>
    <dsp:sp modelId="{002E6CA7-7525-4B3A-BDEA-2E7EE438876D}">
      <dsp:nvSpPr>
        <dsp:cNvPr id="0" name=""/>
        <dsp:cNvSpPr/>
      </dsp:nvSpPr>
      <dsp:spPr>
        <a:xfrm>
          <a:off x="4927414" y="839826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60184" y="503258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58057" y="683442"/>
        <a:ext cx="1187915" cy="1365420"/>
      </dsp:txXfrm>
    </dsp:sp>
    <dsp:sp modelId="{645E9327-EFF8-4681-AA27-642B2006EE5F}">
      <dsp:nvSpPr>
        <dsp:cNvPr id="0" name=""/>
        <dsp:cNvSpPr/>
      </dsp:nvSpPr>
      <dsp:spPr>
        <a:xfrm rot="5400000">
          <a:off x="2084827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82700" y="2435947"/>
        <a:ext cx="1187915" cy="1365420"/>
      </dsp:txXfrm>
    </dsp:sp>
    <dsp:sp modelId="{F350C8BC-685B-4971-88B8-B9A5CA3EEBC9}">
      <dsp:nvSpPr>
        <dsp:cNvPr id="0" name=""/>
        <dsp:cNvSpPr/>
      </dsp:nvSpPr>
      <dsp:spPr>
        <a:xfrm>
          <a:off x="0" y="2523557"/>
          <a:ext cx="2142354" cy="1190196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48675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46548" y="2435947"/>
        <a:ext cx="1187915" cy="1365420"/>
      </dsp:txXfrm>
    </dsp:sp>
    <dsp:sp modelId="{7FBAD070-8E4C-422C-8CB2-0A12B2F0C227}">
      <dsp:nvSpPr>
        <dsp:cNvPr id="0" name=""/>
        <dsp:cNvSpPr/>
      </dsp:nvSpPr>
      <dsp:spPr>
        <a:xfrm rot="5400000">
          <a:off x="3020322" y="393949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195" y="4119678"/>
        <a:ext cx="1187915" cy="1365420"/>
      </dsp:txXfrm>
    </dsp:sp>
    <dsp:sp modelId="{A747FBB7-DD11-46DD-975D-DE55298BFCD0}">
      <dsp:nvSpPr>
        <dsp:cNvPr id="0" name=""/>
        <dsp:cNvSpPr/>
      </dsp:nvSpPr>
      <dsp:spPr>
        <a:xfrm>
          <a:off x="4927414" y="4207289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6211" y="3890439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4084" y="4070623"/>
        <a:ext cx="1187915" cy="13654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63204" cy="2787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2787214"/>
              </a:lnTo>
              <a:lnTo>
                <a:pt x="363204" y="2787214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51318" y="4395648"/>
        <a:ext cx="140539" cy="140539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496222"/>
          <a:ext cx="363204" cy="1576088"/>
        </a:xfrm>
        <a:custGeom>
          <a:avLst/>
          <a:gdLst/>
          <a:ahLst/>
          <a:cxnLst/>
          <a:rect l="0" t="0" r="0" b="0"/>
          <a:pathLst>
            <a:path>
              <a:moveTo>
                <a:pt x="0" y="1576088"/>
              </a:moveTo>
              <a:lnTo>
                <a:pt x="181602" y="1576088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681153" y="2243831"/>
        <a:ext cx="80869" cy="80869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sz="2700" kern="1200" dirty="0">
            <a:solidFill>
              <a:srgbClr val="CC0000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903190" y="1102143"/>
          <a:ext cx="7879577" cy="78815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1102143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06570" cy="618116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06570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903190" y="5511126"/>
          <a:ext cx="7860731" cy="69679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5511126"/>
        <a:ext cx="7860731" cy="696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151349" y="4600636"/>
          <a:ext cx="2284586" cy="1858912"/>
        </a:xfrm>
        <a:prstGeom prst="ellipse">
          <a:avLst/>
        </a:prstGeom>
        <a:solidFill>
          <a:srgbClr val="37C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85919" y="4872867"/>
        <a:ext cx="1615446" cy="1314450"/>
      </dsp:txXfrm>
    </dsp:sp>
    <dsp:sp modelId="{4D18CED3-1142-40EA-9116-88C40631624C}">
      <dsp:nvSpPr>
        <dsp:cNvPr id="0" name=""/>
        <dsp:cNvSpPr/>
      </dsp:nvSpPr>
      <dsp:spPr>
        <a:xfrm rot="13284977">
          <a:off x="7569368" y="2184681"/>
          <a:ext cx="545928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-49793" y="560686"/>
          <a:ext cx="2556334" cy="453091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5079" y="635558"/>
        <a:ext cx="2406590" cy="4381174"/>
      </dsp:txXfrm>
    </dsp:sp>
    <dsp:sp modelId="{33AE49E3-7EAF-4671-ACEC-5EF4114D59E5}">
      <dsp:nvSpPr>
        <dsp:cNvPr id="0" name=""/>
        <dsp:cNvSpPr/>
      </dsp:nvSpPr>
      <dsp:spPr>
        <a:xfrm rot="2501726" flipH="1">
          <a:off x="7733448" y="3231614"/>
          <a:ext cx="503935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123627" y="498805"/>
          <a:ext cx="2634120" cy="4111376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0" u="none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200778" y="575956"/>
        <a:ext cx="2479818" cy="3957074"/>
      </dsp:txXfrm>
    </dsp:sp>
    <dsp:sp modelId="{4C3C8D6A-0A5F-4907-83DC-AB25FCA93C97}">
      <dsp:nvSpPr>
        <dsp:cNvPr id="0" name=""/>
        <dsp:cNvSpPr/>
      </dsp:nvSpPr>
      <dsp:spPr>
        <a:xfrm rot="5193998" flipH="1">
          <a:off x="3951691" y="791611"/>
          <a:ext cx="1231893" cy="1391795"/>
        </a:xfrm>
        <a:prstGeom prst="mathMinus">
          <a:avLst/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2913089" y="286336"/>
          <a:ext cx="2922608" cy="396213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998689" y="371936"/>
        <a:ext cx="2751408" cy="3790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0.44601</cdr:x>
      <cdr:y>0.59224</cdr:y>
    </cdr:from>
    <cdr:to>
      <cdr:x>0.62343</cdr:x>
      <cdr:y>0.71271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895510" y="3615772"/>
          <a:ext cx="1549662" cy="735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0.21351</cdr:x>
      <cdr:y>0.06152</cdr:y>
    </cdr:from>
    <cdr:to>
      <cdr:x>0.32477</cdr:x>
      <cdr:y>0.12049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864840" y="375581"/>
          <a:ext cx="971745" cy="360040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0.50114</cdr:x>
      <cdr:y>0.67052</cdr:y>
    </cdr:from>
    <cdr:to>
      <cdr:x>0.78704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69845" y="1826336"/>
          <a:ext cx="1066750" cy="897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 smtClean="0">
            <a:solidFill>
              <a:srgbClr val="000099"/>
            </a:solidFill>
            <a:latin typeface="Bookman Old Style" pitchFamily="18" charset="0"/>
          </a:endParaRPr>
        </a:p>
        <a:p xmlns:a="http://schemas.openxmlformats.org/drawingml/2006/main">
          <a:endParaRPr lang="ru-RU" sz="1200" dirty="0" smtClean="0">
            <a:solidFill>
              <a:srgbClr val="000099"/>
            </a:solidFill>
            <a:latin typeface="Sitka Small" panose="02000505000000020004" pitchFamily="2" charset="0"/>
          </a:endParaRP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Sitka Small" panose="02000505000000020004" pitchFamily="2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Sitka Small" panose="02000505000000020004" pitchFamily="2" charset="0"/>
            </a:rPr>
            <a:t>бюджета</a:t>
          </a:r>
          <a:endParaRPr lang="ru-RU" sz="1200" dirty="0">
            <a:solidFill>
              <a:srgbClr val="000099"/>
            </a:solidFill>
            <a:latin typeface="Sitka Small" panose="02000505000000020004" pitchFamily="2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86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0000FF"/>
            </a:gs>
            <a:gs pos="58000">
              <a:schemeClr val="bg2">
                <a:lumMod val="47000"/>
                <a:lumOff val="53000"/>
                <a:alpha val="28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7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6.png"/><Relationship Id="rId4" Type="http://schemas.openxmlformats.org/officeDocument/2006/relationships/diagramData" Target="../diagrams/data6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0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3.jpeg"/><Relationship Id="rId10" Type="http://schemas.openxmlformats.org/officeDocument/2006/relationships/image" Target="../media/image50.jpeg"/><Relationship Id="rId4" Type="http://schemas.openxmlformats.org/officeDocument/2006/relationships/image" Target="../media/image52.png"/><Relationship Id="rId9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56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microsoft.com/office/2007/relationships/diagramDrawing" Target="../diagrams/drawing9.xml"/><Relationship Id="rId4" Type="http://schemas.openxmlformats.org/officeDocument/2006/relationships/image" Target="../media/image57.png"/><Relationship Id="rId9" Type="http://schemas.openxmlformats.org/officeDocument/2006/relationships/diagramColors" Target="../diagrams/colors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3.pn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17" Type="http://schemas.openxmlformats.org/officeDocument/2006/relationships/image" Target="../media/image50.jpeg"/><Relationship Id="rId2" Type="http://schemas.openxmlformats.org/officeDocument/2006/relationships/image" Target="../media/image10.png"/><Relationship Id="rId16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image" Target="../media/image63.jpeg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1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50.jpeg"/><Relationship Id="rId5" Type="http://schemas.openxmlformats.org/officeDocument/2006/relationships/image" Target="../media/image64.png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chart" Target="../charts/char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hart" Target="../charts/chart24.xml"/><Relationship Id="rId3" Type="http://schemas.openxmlformats.org/officeDocument/2006/relationships/image" Target="../media/image10.png"/><Relationship Id="rId7" Type="http://schemas.openxmlformats.org/officeDocument/2006/relationships/image" Target="../media/image69.jpeg"/><Relationship Id="rId12" Type="http://schemas.openxmlformats.org/officeDocument/2006/relationships/chart" Target="../charts/chart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chart" Target="../charts/chart22.xml"/><Relationship Id="rId5" Type="http://schemas.openxmlformats.org/officeDocument/2006/relationships/chart" Target="../charts/chart21.xml"/><Relationship Id="rId10" Type="http://schemas.openxmlformats.org/officeDocument/2006/relationships/image" Target="../media/image64.png"/><Relationship Id="rId4" Type="http://schemas.openxmlformats.org/officeDocument/2006/relationships/chart" Target="../charts/chart20.xml"/><Relationship Id="rId9" Type="http://schemas.openxmlformats.org/officeDocument/2006/relationships/image" Target="../media/image65.png"/><Relationship Id="rId1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gif"/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6.xml"/><Relationship Id="rId11" Type="http://schemas.openxmlformats.org/officeDocument/2006/relationships/chart" Target="../charts/chart29.xml"/><Relationship Id="rId5" Type="http://schemas.openxmlformats.org/officeDocument/2006/relationships/chart" Target="../charts/chart25.xml"/><Relationship Id="rId15" Type="http://schemas.openxmlformats.org/officeDocument/2006/relationships/image" Target="../media/image74.png"/><Relationship Id="rId10" Type="http://schemas.openxmlformats.org/officeDocument/2006/relationships/chart" Target="../charts/chart28.xml"/><Relationship Id="rId4" Type="http://schemas.openxmlformats.org/officeDocument/2006/relationships/image" Target="../media/image10.png"/><Relationship Id="rId9" Type="http://schemas.openxmlformats.org/officeDocument/2006/relationships/chart" Target="../charts/chart27.xml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30.xml"/><Relationship Id="rId7" Type="http://schemas.openxmlformats.org/officeDocument/2006/relationships/chart" Target="../charts/chart3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5.png"/><Relationship Id="rId4" Type="http://schemas.openxmlformats.org/officeDocument/2006/relationships/chart" Target="../charts/chart31.xml"/><Relationship Id="rId9" Type="http://schemas.openxmlformats.org/officeDocument/2006/relationships/chart" Target="../charts/chart3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12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11" Type="http://schemas.openxmlformats.org/officeDocument/2006/relationships/image" Target="../media/image79.jpeg"/><Relationship Id="rId5" Type="http://schemas.openxmlformats.org/officeDocument/2006/relationships/chart" Target="../charts/chart35.xml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8.xml"/><Relationship Id="rId11" Type="http://schemas.openxmlformats.org/officeDocument/2006/relationships/image" Target="../media/image84.jpeg"/><Relationship Id="rId5" Type="http://schemas.openxmlformats.org/officeDocument/2006/relationships/chart" Target="../charts/chart37.xml"/><Relationship Id="rId10" Type="http://schemas.openxmlformats.org/officeDocument/2006/relationships/image" Target="../media/image83.jpeg"/><Relationship Id="rId4" Type="http://schemas.openxmlformats.org/officeDocument/2006/relationships/image" Target="../media/image3.png"/><Relationship Id="rId9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1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1.xml"/><Relationship Id="rId11" Type="http://schemas.openxmlformats.org/officeDocument/2006/relationships/image" Target="../media/image90.png"/><Relationship Id="rId5" Type="http://schemas.openxmlformats.org/officeDocument/2006/relationships/chart" Target="../charts/chart40.xml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Relationship Id="rId1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QuickStyle" Target="../diagrams/quickStyle10.xml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12" Type="http://schemas.openxmlformats.org/officeDocument/2006/relationships/diagramLayout" Target="../diagrams/layout10.xml"/><Relationship Id="rId2" Type="http://schemas.openxmlformats.org/officeDocument/2006/relationships/image" Target="../media/image1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4.xml"/><Relationship Id="rId11" Type="http://schemas.openxmlformats.org/officeDocument/2006/relationships/diagramData" Target="../diagrams/data10.xml"/><Relationship Id="rId5" Type="http://schemas.openxmlformats.org/officeDocument/2006/relationships/chart" Target="../charts/chart43.xml"/><Relationship Id="rId15" Type="http://schemas.microsoft.com/office/2007/relationships/diagramDrawing" Target="../diagrams/drawing10.xml"/><Relationship Id="rId10" Type="http://schemas.openxmlformats.org/officeDocument/2006/relationships/image" Target="../media/image97.jpeg"/><Relationship Id="rId4" Type="http://schemas.openxmlformats.org/officeDocument/2006/relationships/image" Target="../media/image69.jpeg"/><Relationship Id="rId9" Type="http://schemas.openxmlformats.org/officeDocument/2006/relationships/image" Target="../media/image96.jpeg"/><Relationship Id="rId14" Type="http://schemas.openxmlformats.org/officeDocument/2006/relationships/diagramColors" Target="../diagrams/colors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Data" Target="../diagrams/data11.xml"/><Relationship Id="rId18" Type="http://schemas.openxmlformats.org/officeDocument/2006/relationships/image" Target="../media/image101.png"/><Relationship Id="rId3" Type="http://schemas.openxmlformats.org/officeDocument/2006/relationships/chart" Target="../charts/chart46.xml"/><Relationship Id="rId21" Type="http://schemas.openxmlformats.org/officeDocument/2006/relationships/image" Target="../media/image104.jpeg"/><Relationship Id="rId7" Type="http://schemas.openxmlformats.org/officeDocument/2006/relationships/chart" Target="../charts/chart49.xml"/><Relationship Id="rId12" Type="http://schemas.openxmlformats.org/officeDocument/2006/relationships/image" Target="../media/image100.jpeg"/><Relationship Id="rId17" Type="http://schemas.microsoft.com/office/2007/relationships/diagramDrawing" Target="../diagrams/drawing11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11.xml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11" Type="http://schemas.openxmlformats.org/officeDocument/2006/relationships/image" Target="../media/image99.jpeg"/><Relationship Id="rId5" Type="http://schemas.openxmlformats.org/officeDocument/2006/relationships/chart" Target="../charts/chart47.xml"/><Relationship Id="rId15" Type="http://schemas.openxmlformats.org/officeDocument/2006/relationships/diagramQuickStyle" Target="../diagrams/quickStyle11.xml"/><Relationship Id="rId23" Type="http://schemas.openxmlformats.org/officeDocument/2006/relationships/image" Target="../media/image50.jpeg"/><Relationship Id="rId10" Type="http://schemas.openxmlformats.org/officeDocument/2006/relationships/image" Target="../media/image98.jpeg"/><Relationship Id="rId19" Type="http://schemas.openxmlformats.org/officeDocument/2006/relationships/image" Target="../media/image102.png"/><Relationship Id="rId4" Type="http://schemas.openxmlformats.org/officeDocument/2006/relationships/image" Target="../media/image69.jpeg"/><Relationship Id="rId9" Type="http://schemas.openxmlformats.org/officeDocument/2006/relationships/chart" Target="../charts/chart50.xml"/><Relationship Id="rId14" Type="http://schemas.openxmlformats.org/officeDocument/2006/relationships/diagramLayout" Target="../diagrams/layout11.xml"/><Relationship Id="rId22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4.xml"/><Relationship Id="rId13" Type="http://schemas.openxmlformats.org/officeDocument/2006/relationships/image" Target="../media/image108.png"/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12" Type="http://schemas.openxmlformats.org/officeDocument/2006/relationships/image" Target="../media/image107.gif"/><Relationship Id="rId2" Type="http://schemas.openxmlformats.org/officeDocument/2006/relationships/image" Target="../media/image1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11" Type="http://schemas.openxmlformats.org/officeDocument/2006/relationships/image" Target="../media/image106.jpeg"/><Relationship Id="rId5" Type="http://schemas.openxmlformats.org/officeDocument/2006/relationships/chart" Target="../charts/chart52.xml"/><Relationship Id="rId15" Type="http://schemas.openxmlformats.org/officeDocument/2006/relationships/image" Target="../media/image110.png"/><Relationship Id="rId10" Type="http://schemas.openxmlformats.org/officeDocument/2006/relationships/chart" Target="../charts/chart56.xml"/><Relationship Id="rId4" Type="http://schemas.openxmlformats.org/officeDocument/2006/relationships/chart" Target="../charts/chart51.xml"/><Relationship Id="rId9" Type="http://schemas.openxmlformats.org/officeDocument/2006/relationships/chart" Target="../charts/chart55.xml"/><Relationship Id="rId1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4.png"/><Relationship Id="rId3" Type="http://schemas.openxmlformats.org/officeDocument/2006/relationships/chart" Target="../charts/chart57.xml"/><Relationship Id="rId7" Type="http://schemas.openxmlformats.org/officeDocument/2006/relationships/chart" Target="../charts/chart60.xml"/><Relationship Id="rId12" Type="http://schemas.openxmlformats.org/officeDocument/2006/relationships/image" Target="../media/image113.jpeg"/><Relationship Id="rId2" Type="http://schemas.openxmlformats.org/officeDocument/2006/relationships/image" Target="../media/image10.pn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9.xml"/><Relationship Id="rId11" Type="http://schemas.openxmlformats.org/officeDocument/2006/relationships/image" Target="../media/image112.png"/><Relationship Id="rId5" Type="http://schemas.openxmlformats.org/officeDocument/2006/relationships/chart" Target="../charts/chart58.xml"/><Relationship Id="rId15" Type="http://schemas.openxmlformats.org/officeDocument/2006/relationships/image" Target="../media/image116.jpeg"/><Relationship Id="rId10" Type="http://schemas.openxmlformats.org/officeDocument/2006/relationships/image" Target="../media/image111.png"/><Relationship Id="rId4" Type="http://schemas.openxmlformats.org/officeDocument/2006/relationships/image" Target="../media/image69.jpeg"/><Relationship Id="rId9" Type="http://schemas.openxmlformats.org/officeDocument/2006/relationships/chart" Target="../charts/chart61.xml"/><Relationship Id="rId1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6.xml"/><Relationship Id="rId3" Type="http://schemas.openxmlformats.org/officeDocument/2006/relationships/image" Target="../media/image69.jpeg"/><Relationship Id="rId7" Type="http://schemas.openxmlformats.org/officeDocument/2006/relationships/image" Target="../media/image3.png"/><Relationship Id="rId12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5.xml"/><Relationship Id="rId11" Type="http://schemas.openxmlformats.org/officeDocument/2006/relationships/image" Target="../media/image68.png"/><Relationship Id="rId5" Type="http://schemas.openxmlformats.org/officeDocument/2006/relationships/chart" Target="../charts/chart64.xml"/><Relationship Id="rId10" Type="http://schemas.openxmlformats.org/officeDocument/2006/relationships/chart" Target="../charts/chart68.xml"/><Relationship Id="rId4" Type="http://schemas.openxmlformats.org/officeDocument/2006/relationships/chart" Target="../charts/chart63.xml"/><Relationship Id="rId9" Type="http://schemas.openxmlformats.org/officeDocument/2006/relationships/chart" Target="../charts/chart6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3.xml"/><Relationship Id="rId12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122.png"/><Relationship Id="rId5" Type="http://schemas.openxmlformats.org/officeDocument/2006/relationships/diagramData" Target="../diagrams/data13.xml"/><Relationship Id="rId10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microsoft.com/office/2007/relationships/diagramDrawing" Target="../diagrams/drawing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10" Type="http://schemas.openxmlformats.org/officeDocument/2006/relationships/image" Target="../media/image50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4.xml"/><Relationship Id="rId11" Type="http://schemas.openxmlformats.org/officeDocument/2006/relationships/image" Target="../media/image50.jpeg"/><Relationship Id="rId5" Type="http://schemas.openxmlformats.org/officeDocument/2006/relationships/chart" Target="../charts/chart69.xml"/><Relationship Id="rId10" Type="http://schemas.microsoft.com/office/2007/relationships/diagramDrawing" Target="../diagrams/drawing14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131.png"/><Relationship Id="rId9" Type="http://schemas.microsoft.com/office/2007/relationships/diagramDrawing" Target="../diagrams/drawing1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13" Type="http://schemas.openxmlformats.org/officeDocument/2006/relationships/image" Target="../media/image136.jpeg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1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134.png"/><Relationship Id="rId5" Type="http://schemas.openxmlformats.org/officeDocument/2006/relationships/diagramData" Target="../diagrams/data16.xml"/><Relationship Id="rId10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microsoft.com/office/2007/relationships/diagramDrawing" Target="../diagrams/drawing1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6.png"/><Relationship Id="rId12" Type="http://schemas.openxmlformats.org/officeDocument/2006/relationships/image" Target="../media/image50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openxmlformats.org/officeDocument/2006/relationships/image" Target="../media/image140.png"/><Relationship Id="rId5" Type="http://schemas.openxmlformats.org/officeDocument/2006/relationships/diagramColors" Target="../diagrams/colors17.xml"/><Relationship Id="rId10" Type="http://schemas.openxmlformats.org/officeDocument/2006/relationships/image" Target="../media/image139.pn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chart" Target="../charts/chart7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png"/><Relationship Id="rId10" Type="http://schemas.microsoft.com/office/2007/relationships/diagramDrawing" Target="../diagrams/drawing2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8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8.xml"/><Relationship Id="rId11" Type="http://schemas.openxmlformats.org/officeDocument/2006/relationships/image" Target="../media/image50.jpeg"/><Relationship Id="rId5" Type="http://schemas.openxmlformats.org/officeDocument/2006/relationships/image" Target="../media/image143.png"/><Relationship Id="rId10" Type="http://schemas.microsoft.com/office/2007/relationships/diagramDrawing" Target="../diagrams/drawing18.xml"/><Relationship Id="rId4" Type="http://schemas.openxmlformats.org/officeDocument/2006/relationships/image" Target="../media/image142.gif"/><Relationship Id="rId9" Type="http://schemas.openxmlformats.org/officeDocument/2006/relationships/diagramColors" Target="../diagrams/colors1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44.png"/><Relationship Id="rId10" Type="http://schemas.microsoft.com/office/2007/relationships/diagramDrawing" Target="../diagrams/drawing19.xml"/><Relationship Id="rId4" Type="http://schemas.openxmlformats.org/officeDocument/2006/relationships/image" Target="../media/image47.png"/><Relationship Id="rId9" Type="http://schemas.openxmlformats.org/officeDocument/2006/relationships/diagramColors" Target="../diagrams/colors1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chart" Target="../charts/chart73.xml"/><Relationship Id="rId7" Type="http://schemas.openxmlformats.org/officeDocument/2006/relationships/diagramData" Target="../diagrams/data20.xml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6.png"/><Relationship Id="rId11" Type="http://schemas.microsoft.com/office/2007/relationships/diagramDrawing" Target="../diagrams/drawing20.xml"/><Relationship Id="rId5" Type="http://schemas.openxmlformats.org/officeDocument/2006/relationships/image" Target="../media/image145.png"/><Relationship Id="rId10" Type="http://schemas.openxmlformats.org/officeDocument/2006/relationships/diagramColors" Target="../diagrams/colors20.xml"/><Relationship Id="rId4" Type="http://schemas.openxmlformats.org/officeDocument/2006/relationships/image" Target="../media/image10.png"/><Relationship Id="rId9" Type="http://schemas.openxmlformats.org/officeDocument/2006/relationships/diagramQuickStyle" Target="../diagrams/quickStyle2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image" Target="../media/image10.png"/><Relationship Id="rId7" Type="http://schemas.openxmlformats.org/officeDocument/2006/relationships/diagramData" Target="../diagrams/data21.xml"/><Relationship Id="rId12" Type="http://schemas.openxmlformats.org/officeDocument/2006/relationships/image" Target="../media/image50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png"/><Relationship Id="rId11" Type="http://schemas.microsoft.com/office/2007/relationships/diagramDrawing" Target="../diagrams/drawing21.xml"/><Relationship Id="rId5" Type="http://schemas.openxmlformats.org/officeDocument/2006/relationships/image" Target="../media/image147.pn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87.png"/><Relationship Id="rId9" Type="http://schemas.openxmlformats.org/officeDocument/2006/relationships/diagramQuickStyle" Target="../diagrams/quickStyle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5.xml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53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5.jpeg"/><Relationship Id="rId5" Type="http://schemas.openxmlformats.org/officeDocument/2006/relationships/chart" Target="../charts/chart77.xml"/><Relationship Id="rId4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chart" Target="../charts/chart7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61.jpe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50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jpeg"/><Relationship Id="rId5" Type="http://schemas.openxmlformats.org/officeDocument/2006/relationships/image" Target="../media/image16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8.png"/><Relationship Id="rId4" Type="http://schemas.openxmlformats.org/officeDocument/2006/relationships/diagramData" Target="../diagrams/data3.xml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50.jpeg"/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70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5.xml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3.jpeg"/><Relationship Id="rId5" Type="http://schemas.openxmlformats.org/officeDocument/2006/relationships/image" Target="../media/image10.png"/><Relationship Id="rId4" Type="http://schemas.openxmlformats.org/officeDocument/2006/relationships/image" Target="../media/image14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79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3.jpg"/><Relationship Id="rId5" Type="http://schemas.openxmlformats.org/officeDocument/2006/relationships/image" Target="../media/image182.pn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0.png"/><Relationship Id="rId7" Type="http://schemas.openxmlformats.org/officeDocument/2006/relationships/image" Target="../media/image187.gif"/><Relationship Id="rId12" Type="http://schemas.openxmlformats.org/officeDocument/2006/relationships/image" Target="../media/image1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png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5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Relationship Id="rId1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193.jpeg"/><Relationship Id="rId7" Type="http://schemas.openxmlformats.org/officeDocument/2006/relationships/diagramColors" Target="../diagrams/colors2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Relationship Id="rId9" Type="http://schemas.openxmlformats.org/officeDocument/2006/relationships/image" Target="../media/image194.jp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195.png"/><Relationship Id="rId7" Type="http://schemas.openxmlformats.org/officeDocument/2006/relationships/diagramColors" Target="../diagrams/colors2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10" Type="http://schemas.openxmlformats.org/officeDocument/2006/relationships/image" Target="../media/image197.jpeg"/><Relationship Id="rId4" Type="http://schemas.openxmlformats.org/officeDocument/2006/relationships/diagramData" Target="../diagrams/data23.xml"/><Relationship Id="rId9" Type="http://schemas.openxmlformats.org/officeDocument/2006/relationships/image" Target="../media/image19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2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20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092" y="97876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608" y="4031198"/>
            <a:ext cx="7344816" cy="2677656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2022 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2023 и 2024 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24.12.2021 №55</a:t>
            </a:r>
            <a:endParaRPr lang="en-US" sz="2400" b="1" dirty="0" smtClean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(c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изменениями от </a:t>
            </a:r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30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.0</a:t>
            </a:r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9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.2022 №</a:t>
            </a:r>
            <a:r>
              <a:rPr lang="en-US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45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)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3995936" y="274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9147" y="9343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03779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 rotWithShape="1">
          <a:blip r:embed="rId6" cstate="print"/>
          <a:srcRect t="-1" r="32371" b="1549"/>
          <a:stretch/>
        </p:blipFill>
        <p:spPr>
          <a:xfrm>
            <a:off x="179512" y="274640"/>
            <a:ext cx="2199797" cy="220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-36512" y="0"/>
            <a:ext cx="439248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-4869"/>
            <a:ext cx="6336704" cy="1391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ЦЕЛИ  И  ЗАДАЧИ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1683440"/>
              </p:ext>
            </p:extLst>
          </p:nvPr>
        </p:nvGraphicFramePr>
        <p:xfrm>
          <a:off x="179512" y="438752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-36512" y="26692"/>
            <a:ext cx="6336704" cy="1189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Поддержка инвестиционной активности субъектов предпринимательской деятельности, </a:t>
            </a:r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стимулирование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6512" y="1466818"/>
            <a:ext cx="9144000" cy="5940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Улучшение администрирования доходов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целью достижения объема налоговых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поступлений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в консолидированный бюджет Холм-Жирковского района, соответствующего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уровню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экономического развития Холм-Жирковского района и отраслей производства.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эффективности реализации мер, направленных на расширение налоговой базы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имущественным налогам путем выявления и включения в налогооблагаемую базу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недвижимого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имущества и земельных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участков.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Указами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Президента Российской Федерации, в части повышения оплаты труда отдельных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категорий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работников бюджетной сферы.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36512" y="4293096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Усиление стимулирующей роли межбюджетных отношений, в том числе в части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повышения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заинтересованности органов местного самоуправления поселений района в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содействии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развитию экономики собственных территорий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Обеспечение органами местного самоуправления поселений района режима экономного 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рационального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использования собственных бюджетных средств, усиление ответственности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качество и объемы предоставляемых муниципальных услуг.</a:t>
            </a:r>
          </a:p>
        </p:txBody>
      </p:sp>
      <p:sp>
        <p:nvSpPr>
          <p:cNvPr id="22" name="object 37"/>
          <p:cNvSpPr/>
          <p:nvPr/>
        </p:nvSpPr>
        <p:spPr>
          <a:xfrm>
            <a:off x="48195" y="7286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41344" y="0"/>
            <a:ext cx="6258848" cy="1192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оплаты труда работников муниципальных учреждений Холм-Жирковского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учетом положений Федерального закона «О минимальном размере оплаты труда».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943" y="682222"/>
            <a:ext cx="9076627" cy="67216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Участие Холм-Жирковского района в реализации федеральных и региональных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национальных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проектов.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3948" y="2674015"/>
            <a:ext cx="9144000" cy="64678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в том числе за счет дальнейшей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реализации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принципа формирования бюджета на основе муниципальных программ и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проектов.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3948" y="2109706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33948" y="6237312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уровня долговой нагрузки на бюджеты муниципальных образований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Холм-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механизмов внутреннего муниципального финансового контроля в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2109988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428396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249 780,0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249 780,0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25 721,4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en-US" sz="1600" b="1" dirty="0" smtClean="0">
                <a:latin typeface="Bookman Old Style" pitchFamily="18" charset="0"/>
              </a:rPr>
              <a:t>3</a:t>
            </a:r>
            <a:r>
              <a:rPr lang="ru-RU" sz="1600" b="1" dirty="0" smtClean="0">
                <a:latin typeface="Bookman Old Style" pitchFamily="18" charset="0"/>
              </a:rPr>
              <a:t>39 321,0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13 599,6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339 704,4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333 393,7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304 753,9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304 753,9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6 310,8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900679647"/>
              </p:ext>
            </p:extLst>
          </p:nvPr>
        </p:nvGraphicFramePr>
        <p:xfrm>
          <a:off x="2442617" y="1569335"/>
          <a:ext cx="3731200" cy="2723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8" name="Рисунок 37" descr="внесены изменения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96816" y="108356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5148064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25268239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878603393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2" name="Рисунок 21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66123" y="4572472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807297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</a:t>
            </a:r>
            <a:r>
              <a:rPr lang="en-US" sz="1300" dirty="0" smtClean="0">
                <a:solidFill>
                  <a:srgbClr val="000099"/>
                </a:solidFill>
                <a:latin typeface="Book Antiqua" pitchFamily="18" charset="0"/>
              </a:rPr>
              <a:t>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-202</a:t>
            </a:r>
            <a:r>
              <a:rPr lang="en-US" sz="1300" smtClean="0">
                <a:solidFill>
                  <a:srgbClr val="000099"/>
                </a:solidFill>
                <a:latin typeface="Book Antiqua" pitchFamily="18" charset="0"/>
              </a:rPr>
              <a:t>5</a:t>
            </a:r>
            <a:r>
              <a:rPr lang="ru-RU" sz="130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4608366" y="1052736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14495" y="0"/>
            <a:ext cx="3528392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65148"/>
              </p:ext>
            </p:extLst>
          </p:nvPr>
        </p:nvGraphicFramePr>
        <p:xfrm>
          <a:off x="251520" y="404664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-24644" y="0"/>
            <a:ext cx="7116924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33056"/>
            <a:ext cx="2347753" cy="239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21" y="1183978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-20079"/>
            <a:ext cx="3996444" cy="1124744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516" y="129406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96077" y="6621578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00651" y="2645127"/>
            <a:ext cx="531033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Данная брошюра «Бюджет для граждан» познакомит с основными параметрами и  изменениями, произошедшими в бюджете муниципального образования «Холм-Жирковский район» Смоленской области в 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2022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году, закрепленными   решением Холм-Жирковского районного Совета депутатов от 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30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.0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9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.20</a:t>
            </a:r>
            <a:r>
              <a:rPr lang="en-US" sz="2000" i="1" dirty="0" smtClean="0">
                <a:solidFill>
                  <a:srgbClr val="0000CC"/>
                </a:solidFill>
                <a:latin typeface="Bookman Old Style" pitchFamily="18" charset="0"/>
              </a:rPr>
              <a:t>2</a:t>
            </a:r>
            <a:r>
              <a:rPr lang="ru-RU" sz="2000" i="1" dirty="0" smtClean="0">
                <a:solidFill>
                  <a:srgbClr val="0000CC"/>
                </a:solidFill>
                <a:latin typeface="Bookman Old Style" pitchFamily="18" charset="0"/>
              </a:rPr>
              <a:t>2 </a:t>
            </a:r>
            <a:r>
              <a:rPr lang="ru-RU" sz="2000" i="1" dirty="0">
                <a:solidFill>
                  <a:srgbClr val="0000CC"/>
                </a:solidFill>
                <a:latin typeface="Bookman Old Style" pitchFamily="18" charset="0"/>
              </a:rPr>
              <a:t>г. №</a:t>
            </a:r>
            <a:r>
              <a:rPr lang="ru-RU" sz="2000" i="1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en-US" sz="2000" i="1" dirty="0" smtClean="0">
                <a:solidFill>
                  <a:srgbClr val="0000FF"/>
                </a:solidFill>
                <a:latin typeface="Bookman Old Style" pitchFamily="18" charset="0"/>
              </a:rPr>
              <a:t>45</a:t>
            </a:r>
            <a:r>
              <a:rPr lang="ru-RU" sz="2000" i="1" dirty="0" smtClean="0">
                <a:solidFill>
                  <a:srgbClr val="0000FF"/>
                </a:solidFill>
                <a:latin typeface="Bookman Old Style" pitchFamily="18" charset="0"/>
              </a:rPr>
              <a:t>.</a:t>
            </a:r>
            <a:endParaRPr lang="ru-RU" sz="2000" i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81566"/>
            <a:ext cx="2595437" cy="11599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72816"/>
            <a:ext cx="8559994" cy="3539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Доходная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часть бюджета муниципального образования по безвозмездным поступлениям на 2022 год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утверждается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сумме </a:t>
            </a: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281 201,1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. рублей, с увеличением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на </a:t>
            </a: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8 638,4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 за счет: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600" b="1" dirty="0" err="1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cубсидии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бюджетам муниципальных районов на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подготовку площадок и установку оборудования центров тестирования ГТО в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сумме  </a:t>
            </a: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500,0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- </a:t>
            </a:r>
            <a:r>
              <a:rPr lang="ru-RU" sz="1600" b="1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субсидии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из резервного фонда Администрации Смоленской области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сумме  </a:t>
            </a: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8 122,2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рублей;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субвенции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бюджетам муниципальных районов на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обеспечение детей-сирот  и детей, оставшихся без попечения родителей, лиц из их числа жилыми помещениями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в сумме  </a:t>
            </a: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16,2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рублей.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        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       Налоговые и неналоговые доходы бюджета утверждаются в сумме      </a:t>
            </a: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44 520,0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 с увеличением на </a:t>
            </a:r>
            <a:r>
              <a:rPr lang="ru-RU" sz="1600" b="1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6 282,1 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  <a:ea typeface="Times New Roman" panose="02020603050405020304" pitchFamily="18" charset="0"/>
              </a:rPr>
              <a:t>тыс. рублей.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внесены измен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8627"/>
            <a:ext cx="1918308" cy="124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2267744" y="130223"/>
            <a:ext cx="6543770" cy="132343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Small" panose="02000505000000020004" pitchFamily="2" charset="0"/>
              </a:rPr>
              <a:t>Изменение доходной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itka Small" panose="02000505000000020004" pitchFamily="2" charset="0"/>
              </a:rPr>
              <a:t> части бюджета</a:t>
            </a:r>
            <a:endParaRPr lang="ru-RU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itka Small" panose="020005050000000200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5767942"/>
            <a:ext cx="1782502" cy="11601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75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-2"/>
            <a:ext cx="4932040" cy="107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040196863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48733487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427261561"/>
              </p:ext>
            </p:extLst>
          </p:nvPr>
        </p:nvGraphicFramePr>
        <p:xfrm>
          <a:off x="5279414" y="592387"/>
          <a:ext cx="2725052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2021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339 704,4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49 560,2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1116" y="1283208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2 336,6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287 807,7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145187112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883190892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58537904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535624003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11260367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489400848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384023361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235647127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705107462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325 721,4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249 780,0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304 897,7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41 937,9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12,9 %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2 582,4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281 201,1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38 920,7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15,6  %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40 741,9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13,5 %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799,5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210 059,8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84,1 %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831,7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81156" y="56612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263 180,3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86,3 %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9" name="Рисунок 58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44072" y="166619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-1"/>
            <a:ext cx="6228184" cy="1115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02736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957,0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474,9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464</a:t>
                      </a:r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739,1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768,7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208,2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1 771,8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1 836,6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412479821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040549466"/>
              </p:ext>
            </p:extLst>
          </p:nvPr>
        </p:nvGraphicFramePr>
        <p:xfrm>
          <a:off x="3275856" y="5805265"/>
          <a:ext cx="5472608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8" name="Рисунок 27" descr="внесены изменени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39752" y="1340767"/>
            <a:ext cx="933833" cy="60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529208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467" y="1884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8471850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34 471,6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6264" y="790883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6560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37 957,0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2710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35 474,9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028" y="1161694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37 162,9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675553002"/>
              </p:ext>
            </p:extLst>
          </p:nvPr>
        </p:nvGraphicFramePr>
        <p:xfrm>
          <a:off x="323528" y="2024844"/>
          <a:ext cx="5435734" cy="2124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84168" y="62068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76429" y="616127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16749" y="56824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17872367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85,2 %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внесены изменения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190201" y="289704"/>
            <a:ext cx="933833" cy="606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435597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35121089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35342" y="1264676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2 873,6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105" y="1196752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2 983,9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152313228"/>
              </p:ext>
            </p:extLst>
          </p:nvPr>
        </p:nvGraphicFramePr>
        <p:xfrm>
          <a:off x="-1" y="1750059"/>
          <a:ext cx="5326138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068960"/>
            <a:ext cx="861774" cy="3672408"/>
          </a:xfrm>
          <a:prstGeom prst="rect">
            <a:avLst/>
          </a:prstGeom>
          <a:solidFill>
            <a:srgbClr val="008000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62045811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05159294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52994020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8,0 %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7,2 %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2 978,0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67744" y="946850"/>
            <a:ext cx="81914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3 361,9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2" name="Нижний колонтитул 15"/>
          <p:cNvSpPr txBox="1">
            <a:spLocks/>
          </p:cNvSpPr>
          <p:nvPr/>
        </p:nvSpPr>
        <p:spPr>
          <a:xfrm>
            <a:off x="610365" y="665976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377991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1285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47212556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4060" y="98072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573,2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916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572,2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7446" y="9332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595,1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941346084"/>
              </p:ext>
            </p:extLst>
          </p:nvPr>
        </p:nvGraphicFramePr>
        <p:xfrm>
          <a:off x="251520" y="1471544"/>
          <a:ext cx="557002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7502852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2664768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3610531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48" y="275457"/>
            <a:ext cx="1008111" cy="100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51621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574862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492,5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639,4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173,8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89519421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61653322"/>
              </p:ext>
            </p:extLst>
          </p:nvPr>
        </p:nvGraphicFramePr>
        <p:xfrm>
          <a:off x="3491880" y="5301208"/>
          <a:ext cx="525658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700410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224276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307,4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278,9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547,3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75828528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068049454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225291" y="48253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3329" y="11383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70541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-27721" y="0"/>
            <a:ext cx="640871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565212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357685"/>
              </p:ext>
            </p:extLst>
          </p:nvPr>
        </p:nvGraphicFramePr>
        <p:xfrm>
          <a:off x="0" y="464841"/>
          <a:ext cx="9144001" cy="499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960,8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854,9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514,8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531,5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431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204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50 000,0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45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949,4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863,4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427,9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148 285,9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57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971,3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255,6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218,1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564,1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826,6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11 952,4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094,1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8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66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801,7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22 778,9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132,1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898,6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96590579"/>
              </p:ext>
            </p:extLst>
          </p:nvPr>
        </p:nvGraphicFramePr>
        <p:xfrm>
          <a:off x="2483768" y="5373216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239291903"/>
              </p:ext>
            </p:extLst>
          </p:nvPr>
        </p:nvGraphicFramePr>
        <p:xfrm>
          <a:off x="3131840" y="5805264"/>
          <a:ext cx="59046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3" y="2799172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305" y="3237246"/>
            <a:ext cx="432048" cy="551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916" y="116465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791036" y="5884513"/>
            <a:ext cx="892485" cy="579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19"/>
            <a:ext cx="8609434" cy="5740895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chemeClr val="bg1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В данном документе отражены  основные положения решения о бюджете муниципального образования «Холм-Жирковский район» Смоленской области на предстоящий 2022 год и на плановый период 2023-2024 годов. 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Представленная информация предназначена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для широкого круга пользователей и будет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интересна и полезна как школьникам,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педагогам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, молодым </a:t>
            </a: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семьям, так и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гражданским служащим, пенсионерам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 другим категориям населения, так как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районный бюджет  затрагивает интересы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каждого жителя Холм-Жирковского района.</a:t>
            </a:r>
          </a:p>
          <a:p>
            <a:pPr marL="0" algn="just">
              <a:buNone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31580" y="0"/>
            <a:ext cx="511256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158" y="25459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988" y="3332584"/>
            <a:ext cx="3795076" cy="3528594"/>
          </a:xfrm>
          <a:prstGeom prst="rect">
            <a:avLst/>
          </a:prstGeom>
        </p:spPr>
      </p:pic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4415" y="66719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29195183"/>
              </p:ext>
            </p:extLst>
          </p:nvPr>
        </p:nvGraphicFramePr>
        <p:xfrm>
          <a:off x="107504" y="4077073"/>
          <a:ext cx="4032448" cy="2637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3550" y="3951505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36 854,9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8532" y="4293095"/>
            <a:ext cx="1080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31 514,0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6385" y="423731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32 531,5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8493376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48913490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02157231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10,9 %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00505786"/>
              </p:ext>
            </p:extLst>
          </p:nvPr>
        </p:nvGraphicFramePr>
        <p:xfrm>
          <a:off x="165830" y="195270"/>
          <a:ext cx="8870668" cy="4241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1 684,3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1 751,6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1 821,7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2 988,3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2 444,8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2 542,6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21 667,9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19 863,5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20 431,0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7 099,2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6 934,9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7 211,1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49202" y="1500926"/>
            <a:ext cx="1173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593,2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2 805,8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519,2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524,4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54" name="Рисунок 53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11351" y="678758"/>
            <a:ext cx="1016717" cy="660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36005" y="0"/>
            <a:ext cx="374441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9" y="16971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916884502"/>
              </p:ext>
            </p:extLst>
          </p:nvPr>
        </p:nvGraphicFramePr>
        <p:xfrm>
          <a:off x="227789" y="4472791"/>
          <a:ext cx="4104456" cy="2321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86372" y="446192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174 957,4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82043" y="496481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156 427,9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148 285,9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94252034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050718986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6904783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52,1 %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0,7%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060504391"/>
              </p:ext>
            </p:extLst>
          </p:nvPr>
        </p:nvGraphicFramePr>
        <p:xfrm>
          <a:off x="395536" y="5733256"/>
          <a:ext cx="3744416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11431211"/>
              </p:ext>
            </p:extLst>
          </p:nvPr>
        </p:nvGraphicFramePr>
        <p:xfrm>
          <a:off x="-756592" y="548680"/>
          <a:ext cx="7848872" cy="400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30 034,8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27 582,4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27 679,0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126 942,9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106 609,9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109 493,7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12 317,0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15 289,0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4 045,3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273,7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273,7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7 295,0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6 672,9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6 694,1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" name="Рисунок 43" descr="внесены изменения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99319" y="3209580"/>
            <a:ext cx="1446245" cy="93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-36004"/>
            <a:ext cx="396044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9056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369395586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6949941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73262319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16,8 %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19,5 %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18,2 %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445569721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651725503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738190406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55 564,1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46 218,1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85719" y="1285198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57 255,6</a:t>
            </a:r>
            <a:endParaRPr sz="1600" dirty="0"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3" name="Рисунок 42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82346" y="23778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51660" y="-10783"/>
            <a:ext cx="49523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33" y="12431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170218805"/>
              </p:ext>
            </p:extLst>
          </p:nvPr>
        </p:nvGraphicFramePr>
        <p:xfrm>
          <a:off x="186340" y="5088991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6331604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90798762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83215600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88202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183,7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043,7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948,2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1 651,0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035,4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074,5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16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826,6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952,4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243668031"/>
              </p:ext>
            </p:extLst>
          </p:nvPr>
        </p:nvGraphicFramePr>
        <p:xfrm>
          <a:off x="251520" y="5517232"/>
          <a:ext cx="4160986" cy="86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" name="Рисунок 47" descr="внесены изменения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330503" y="720175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43445214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ject 10"/>
          <p:cNvSpPr/>
          <p:nvPr/>
        </p:nvSpPr>
        <p:spPr>
          <a:xfrm>
            <a:off x="0" y="0"/>
            <a:ext cx="61561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ПО ОТРАСЛЯМ  В 2021-2022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внесены измен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9291" y="68836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5496" y="0"/>
            <a:ext cx="417646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0" y="-25761"/>
            <a:ext cx="4608512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283968" cy="969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812,7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438603006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521170329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28463555"/>
              </p:ext>
            </p:extLst>
          </p:nvPr>
        </p:nvGraphicFramePr>
        <p:xfrm>
          <a:off x="3887416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25 132,1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32" name="Рисунок 31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83133" y="6075507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508104" cy="114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298" y="178767"/>
            <a:ext cx="797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2021-2024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22 778,9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25 135,1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898,6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167,6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812,7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172,7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2021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15435998"/>
              </p:ext>
            </p:extLst>
          </p:nvPr>
        </p:nvGraphicFramePr>
        <p:xfrm>
          <a:off x="-484677" y="526567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19" y="1778517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32" name="Рисунок 31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38506" y="312953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4,7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6,5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32,0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01.01.2021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8 784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человека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2022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г.</a:t>
            </a:r>
          </a:p>
          <a:p>
            <a:pPr algn="ctr"/>
            <a:r>
              <a:rPr lang="ru-RU" b="1" dirty="0">
                <a:solidFill>
                  <a:srgbClr val="FFFF00"/>
                </a:solidFill>
                <a:latin typeface="Bookman Old Style" pitchFamily="18" charset="0"/>
              </a:rPr>
              <a:t>325 721,4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2022 г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FFFF00"/>
                </a:solidFill>
                <a:latin typeface="Bookman Old Style" pitchFamily="18" charset="0"/>
              </a:rPr>
              <a:t>339 321,0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25961" y="5481228"/>
            <a:ext cx="1676039" cy="1088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1284" y="13138"/>
            <a:ext cx="35126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2536" y="23103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24451127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8711" y="263255"/>
            <a:ext cx="3105055" cy="2185039"/>
          </a:xfrm>
          <a:prstGeom prst="rect">
            <a:avLst/>
          </a:prstGeom>
        </p:spPr>
      </p:pic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4653758"/>
            <a:ext cx="2004707" cy="150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узел 3"/>
          <p:cNvSpPr/>
          <p:nvPr/>
        </p:nvSpPr>
        <p:spPr>
          <a:xfrm>
            <a:off x="467545" y="5146844"/>
            <a:ext cx="1461410" cy="1471565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33603" y="6649615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18,4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5,4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24,6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населения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в 2023 году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520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  <a:endParaRPr lang="ru-RU" sz="160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2023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249 780,0</a:t>
            </a:r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2023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249 780,0</a:t>
            </a:r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17,8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6,6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0,0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31,5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 в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2024 </a:t>
            </a:r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году </a:t>
            </a:r>
            <a:r>
              <a:rPr lang="ru-RU" sz="1600" b="1" dirty="0">
                <a:solidFill>
                  <a:srgbClr val="000099"/>
                </a:solidFill>
                <a:latin typeface="Bookman Old Style" pitchFamily="18" charset="0"/>
              </a:rPr>
              <a:t>8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345 </a:t>
            </a:r>
            <a:r>
              <a:rPr lang="ru-RU" sz="1600" dirty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2024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304 753,9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2024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304 753,9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10"/>
          <p:cNvSpPr/>
          <p:nvPr/>
        </p:nvSpPr>
        <p:spPr>
          <a:xfrm>
            <a:off x="0" y="0"/>
            <a:ext cx="622818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2022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403294727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Рисунок 8" descr="внесены изменени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88224" y="517921"/>
            <a:ext cx="1355928" cy="880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1987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84231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7240292" y="5754175"/>
            <a:ext cx="1903708" cy="1103825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3440741" y="496417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07504" y="5877272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3 квартиры стоимостью до 1 075,9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410739" y="5511630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9188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67817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4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183,7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40819424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0" y="-30152"/>
            <a:ext cx="396044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567903464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10"/>
          <p:cNvSpPr/>
          <p:nvPr/>
        </p:nvSpPr>
        <p:spPr>
          <a:xfrm>
            <a:off x="0" y="-30152"/>
            <a:ext cx="6300192" cy="9685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МУНИЦИПАЛЬНЫХ  ПРОГРАММ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6516216" y="1096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1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  <p:pic>
        <p:nvPicPr>
          <p:cNvPr id="12" name="Рисунок 11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3574234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  <p:pic>
        <p:nvPicPr>
          <p:cNvPr id="13" name="Рисунок 12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4314" y="138276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6804248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2022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10136"/>
              </p:ext>
            </p:extLst>
          </p:nvPr>
        </p:nvGraphicFramePr>
        <p:xfrm>
          <a:off x="0" y="404665"/>
          <a:ext cx="9144000" cy="645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76263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</a:t>
                      </a:r>
                      <a:r>
                        <a:rPr lang="en-US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84 664,9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en-US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61 700,8</a:t>
                      </a:r>
                      <a:endParaRPr lang="ru-RU" sz="1150" b="1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296,0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en-US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57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,5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2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50,5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3,7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        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1 255,0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– 0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 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78,0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дорожно-транспортного комплекса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13 300,0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27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019,8</a:t>
                      </a:r>
                      <a:endParaRPr lang="ru-RU" sz="1150" b="1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28 464,8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10 913,9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-20,0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18,8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5940152" y="664173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" name="Рисунок 11" descr="внесены изменен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43549" y="190218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-13737" y="-32790"/>
            <a:ext cx="6948264" cy="968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НЕПРОГРАММНЫЕ  НАПРАВЛЕНИЯ  РАСХОДОВ  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Главы муниципального образования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за счет местного бюджета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1 684,3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2 988,3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1 122,6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0" y="3702016"/>
            <a:ext cx="1476467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2 360,0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871,8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9 027,0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20" name="Рисунок 19" descr="внесены измен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2633" y="2108730"/>
            <a:ext cx="1699853" cy="110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278523853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23436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814,9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en-US" sz="1400" b="0" baseline="0" dirty="0" smtClean="0">
                          <a:latin typeface="Bookman Old Style" pitchFamily="18" charset="0"/>
                        </a:rPr>
                        <a:t>02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7,0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2,7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852,7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071,4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2,0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815,6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105,4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330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294,0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(97,3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241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127,3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293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082,5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(96,0%)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2 800,0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5 600,0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630,5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339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321,0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249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780,0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304 753,9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pic>
        <p:nvPicPr>
          <p:cNvPr id="9" name="Рисунок 8" descr="внесены изменен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3140968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51284" y="13138"/>
            <a:ext cx="3872644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52536" y="23103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33329472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94554545"/>
              </p:ext>
            </p:extLst>
          </p:nvPr>
        </p:nvGraphicFramePr>
        <p:xfrm>
          <a:off x="3072281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/>
          </a:p>
        </p:txBody>
      </p:sp>
      <p:pic>
        <p:nvPicPr>
          <p:cNvPr id="15" name="Рисунок 14" descr="внесены изменени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53222" y="1072580"/>
            <a:ext cx="907627" cy="589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66816174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07146665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962572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30327461"/>
              </p:ext>
            </p:extLst>
          </p:nvPr>
        </p:nvGraphicFramePr>
        <p:xfrm>
          <a:off x="62898" y="24537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718841" y="176607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065176717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  <p:pic>
        <p:nvPicPr>
          <p:cNvPr id="26" name="Рисунок 25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2222807"/>
            <a:ext cx="864096" cy="56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34077455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54475841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5" name="Рисунок 14" descr="внесены изменен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83768" y="2950108"/>
            <a:ext cx="1166754" cy="75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07275533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653136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11836153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000" y="4042519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565739"/>
            <a:ext cx="3308160" cy="2585991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4262" r="70654" b="11289"/>
          <a:stretch/>
        </p:blipFill>
        <p:spPr>
          <a:xfrm>
            <a:off x="3664032" y="4797152"/>
            <a:ext cx="1621356" cy="191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3" y="2635562"/>
            <a:ext cx="4176464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092280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5473514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58782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74" y="4913897"/>
            <a:ext cx="2979683" cy="1862302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851009616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3548" y="3861048"/>
            <a:ext cx="2592288" cy="257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dirty="0"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87680505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59215047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031" y="350826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4225751"/>
            <a:ext cx="3275856" cy="2456892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3694" y="1019265"/>
            <a:ext cx="1121801" cy="72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/>
          <p:cNvSpPr/>
          <p:nvPr/>
        </p:nvSpPr>
        <p:spPr>
          <a:xfrm>
            <a:off x="0" y="59308"/>
            <a:ext cx="7668344" cy="93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17385" y="29804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2022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0891980"/>
              </p:ext>
            </p:extLst>
          </p:nvPr>
        </p:nvGraphicFramePr>
        <p:xfrm>
          <a:off x="1780640" y="905817"/>
          <a:ext cx="7183848" cy="561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object 24"/>
          <p:cNvSpPr/>
          <p:nvPr/>
        </p:nvSpPr>
        <p:spPr>
          <a:xfrm>
            <a:off x="1979712" y="1484784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897713" y="5333165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988527"/>
            <a:ext cx="1087224" cy="81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0" y="2525454"/>
            <a:ext cx="1155294" cy="9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73954633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57474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6" name="Рисунок 15" descr="внесены изменения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1214347"/>
            <a:ext cx="1166754" cy="75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83167109"/>
              </p:ext>
            </p:extLst>
          </p:nvPr>
        </p:nvGraphicFramePr>
        <p:xfrm>
          <a:off x="107504" y="2257336"/>
          <a:ext cx="3816424" cy="4412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3328680"/>
            <a:ext cx="417646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6" y="3929506"/>
            <a:ext cx="4497219" cy="2388051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содержанию объектов муниципального имущества»</a:t>
              </a: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7571173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66552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6171194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83137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28" y="3683691"/>
            <a:ext cx="4300868" cy="308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9024" y="1006228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78703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89890355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145191379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9" y="3696024"/>
            <a:ext cx="5180414" cy="2915562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2324596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1396" y="3994405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7068" y="4765135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63252" y="892056"/>
            <a:ext cx="8658018" cy="7564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771383" y="172766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91300161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62221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33133"/>
            <a:ext cx="840490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15408" y="158758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50252" y="3696943"/>
            <a:ext cx="4085736" cy="3023445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63252" y="892056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>
                <a:solidFill>
                  <a:srgbClr val="000099"/>
                </a:solidFill>
                <a:latin typeface="Bookman Old Style" pitchFamily="18" charset="0"/>
              </a:rPr>
              <a:t>сохранение и улучшение качества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район» Смоленской области.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001061104"/>
              </p:ext>
            </p:extLst>
          </p:nvPr>
        </p:nvGraphicFramePr>
        <p:xfrm>
          <a:off x="0" y="2132856"/>
          <a:ext cx="4427984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3968" y="275354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дорожно-транспортного комплекса  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муниципального образования «Холм-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72" y="-143647"/>
            <a:ext cx="1052736" cy="10527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93" y="3717032"/>
            <a:ext cx="4147661" cy="2592288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581697" y="180114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08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3401464" y="664579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2019-2022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</a:p>
          <a:p>
            <a:pPr algn="ctr"/>
            <a:r>
              <a:rPr lang="en-US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784 человека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2407" y="1807237"/>
            <a:ext cx="4865657" cy="379031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3941841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2022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410" y="188640"/>
            <a:ext cx="1374171" cy="1419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20377711"/>
              </p:ext>
            </p:extLst>
          </p:nvPr>
        </p:nvGraphicFramePr>
        <p:xfrm>
          <a:off x="3174769" y="2284511"/>
          <a:ext cx="57606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323528" y="1052736"/>
            <a:ext cx="2448272" cy="1611560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создание и обеспечение центров образования естественно-научной и технологической направленности в общеобразовательных организациях.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3528" y="5013176"/>
            <a:ext cx="2448272" cy="1584176"/>
          </a:xfrm>
          <a:prstGeom prst="wedgeRectCallou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Цель: обеспечение условий для  функционирование центров «Точка роста»</a:t>
            </a:r>
            <a:endParaRPr lang="ru-RU" sz="13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2843537"/>
            <a:ext cx="2892852" cy="21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356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2022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26" y="167353"/>
            <a:ext cx="1740926" cy="1324277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88317459"/>
              </p:ext>
            </p:extLst>
          </p:nvPr>
        </p:nvGraphicFramePr>
        <p:xfrm>
          <a:off x="3371338" y="1755673"/>
          <a:ext cx="5760640" cy="490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ая выноска 8"/>
          <p:cNvSpPr/>
          <p:nvPr/>
        </p:nvSpPr>
        <p:spPr>
          <a:xfrm>
            <a:off x="179512" y="763600"/>
            <a:ext cx="3600400" cy="675308"/>
          </a:xfrm>
          <a:prstGeom prst="wedgeRectCallout">
            <a:avLst>
              <a:gd name="adj1" fmla="val -20833"/>
              <a:gd name="adj2" fmla="val 76222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обеспечение реализации программ формирования современной городской среды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Холм-Жирковский)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10768" y="3721555"/>
            <a:ext cx="4033535" cy="827742"/>
          </a:xfrm>
          <a:prstGeom prst="wedgeRectCallout">
            <a:avLst>
              <a:gd name="adj1" fmla="val -21506"/>
              <a:gd name="adj2" fmla="val 71644"/>
            </a:avLst>
          </a:prstGeom>
          <a:gradFill flip="none" rotWithShape="1">
            <a:gsLst>
              <a:gs pos="0">
                <a:srgbClr val="00CC99">
                  <a:tint val="66000"/>
                  <a:satMod val="160000"/>
                </a:srgbClr>
              </a:gs>
              <a:gs pos="50000">
                <a:srgbClr val="00CC99">
                  <a:tint val="44500"/>
                  <a:satMod val="160000"/>
                </a:srgbClr>
              </a:gs>
              <a:gs pos="100000">
                <a:srgbClr val="00CC99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Цель проекта: выполнение работ по инженерным изысканиям в целях подготовки проектной документации, модернизация систем водоснабжения. (</a:t>
            </a:r>
            <a:r>
              <a:rPr lang="ru-RU" sz="12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пгт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. 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Холм-</a:t>
            </a:r>
            <a:r>
              <a:rPr lang="ru-RU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Ж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ирковский</a:t>
            </a:r>
            <a:r>
              <a:rPr lang="ru-RU" sz="1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)</a:t>
            </a:r>
            <a:endParaRPr lang="ru-RU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134506" cy="19804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3753"/>
            <a:ext cx="3207391" cy="18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176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20243" y="0"/>
            <a:ext cx="64807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168623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6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21632" y="-14935"/>
            <a:ext cx="3672408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3" y="15718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6768752" cy="880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73844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8 345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750,54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37 145,2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38 742,0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40 292,0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2 624,4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3 245,7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179512" y="-25089"/>
            <a:ext cx="9145016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176" y="79192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78360191"/>
              </p:ext>
            </p:extLst>
          </p:nvPr>
        </p:nvGraphicFramePr>
        <p:xfrm>
          <a:off x="0" y="49125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30" y="1656970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881651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63624" y="3103200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31872</TotalTime>
  <Words>7612</Words>
  <Application>Microsoft Office PowerPoint</Application>
  <PresentationFormat>Экран (4:3)</PresentationFormat>
  <Paragraphs>2042</Paragraphs>
  <Slides>73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91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3714</cp:revision>
  <cp:lastPrinted>2022-11-10T12:14:07Z</cp:lastPrinted>
  <dcterms:modified xsi:type="dcterms:W3CDTF">2022-12-13T11:47:09Z</dcterms:modified>
</cp:coreProperties>
</file>